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6"/>
  </p:handoutMasterIdLst>
  <p:sldIdLst>
    <p:sldId id="476" r:id="rId3"/>
    <p:sldId id="477" r:id="rId4"/>
    <p:sldId id="478" r:id="rId5"/>
    <p:sldId id="479" r:id="rId6"/>
    <p:sldId id="480" r:id="rId7"/>
    <p:sldId id="481" r:id="rId8"/>
    <p:sldId id="482" r:id="rId9"/>
    <p:sldId id="483" r:id="rId11"/>
    <p:sldId id="484" r:id="rId12"/>
    <p:sldId id="485" r:id="rId13"/>
    <p:sldId id="486" r:id="rId14"/>
    <p:sldId id="48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190" autoAdjust="0"/>
  </p:normalViewPr>
  <p:slideViewPr>
    <p:cSldViewPr>
      <p:cViewPr varScale="1">
        <p:scale>
          <a:sx n="69" d="100"/>
          <a:sy n="69" d="100"/>
        </p:scale>
        <p:origin x="11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D401D-C29A-4928-88E1-427A39D3C18A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FD104-B2A3-424E-B3F4-1DFCA91EAA4B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048E5B-BD9A-4C0B-B552-4469974D48FE}" type="datetimeFigureOut">
              <a:rPr lang="id-ID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339B845-4BC6-43F6-B113-E03B24E0C7AB}" type="slidenum">
              <a:rPr lang="id-ID" altLang="id-ID"/>
            </a:fld>
            <a:endParaRPr lang="id-ID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8" name="Slide Number Placeholder 3"/>
          <p:cNvSpPr txBox="1">
            <a:spLocks noGrp="1"/>
          </p:cNvSpPr>
          <p:nvPr>
            <p:ph type="sldNum" sz="quarter"/>
          </p:nvPr>
        </p:nvSpPr>
        <p:spPr bwMode="auto">
          <a:noFill/>
          <a:ln>
            <a:noFill/>
            <a:miter lim="800000"/>
          </a:ln>
        </p:spPr>
        <p:txBody>
          <a:bodyPr wrap="square" lIns="91440" tIns="45720" rIns="91440" bIns="45720" numCol="1" rtlCol="0" anchor="b" anchorCtr="0" compatLnSpc="1"/>
          <a:p>
            <a:pPr lvl="0" algn="r" eaLnBrk="1" hangingPunct="1"/>
            <a:fld id="{9A0DB2DC-4C9A-4742-B13C-FB6460FD3503}" type="slidenum">
              <a:rPr lang="id-ID" altLang="x-none" sz="1200" dirty="0">
                <a:latin typeface="Calibri" panose="020F0502020204030204" pitchFamily="34" charset="0"/>
              </a:rPr>
            </a:fld>
            <a:endParaRPr lang="id-ID" altLang="x-none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8" name="Slide Number Placeholder 3"/>
          <p:cNvSpPr txBox="1">
            <a:spLocks noGrp="1"/>
          </p:cNvSpPr>
          <p:nvPr>
            <p:ph type="sldNum" sz="quarter"/>
          </p:nvPr>
        </p:nvSpPr>
        <p:spPr bwMode="auto">
          <a:noFill/>
          <a:ln>
            <a:noFill/>
            <a:miter lim="800000"/>
          </a:ln>
        </p:spPr>
        <p:txBody>
          <a:bodyPr wrap="square" lIns="91440" tIns="45720" rIns="91440" bIns="45720" numCol="1" rtlCol="0" anchor="b" anchorCtr="0" compatLnSpc="1"/>
          <a:p>
            <a:pPr lvl="0" algn="r" eaLnBrk="1" hangingPunct="1"/>
            <a:fld id="{9A0DB2DC-4C9A-4742-B13C-FB6460FD3503}" type="slidenum">
              <a:rPr lang="id-ID" altLang="x-none" sz="1200" dirty="0">
                <a:latin typeface="Calibri" panose="020F0502020204030204" pitchFamily="34" charset="0"/>
              </a:rPr>
            </a:fld>
            <a:endParaRPr lang="id-ID" altLang="x-none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id-ID" altLang="en-US" dirty="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id-ID" altLang="x-none" sz="1200" dirty="0">
                <a:latin typeface="Calibri" panose="020F0502020204030204" pitchFamily="34" charset="0"/>
              </a:rPr>
            </a:fld>
            <a:endParaRPr lang="id-ID" altLang="x-none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01859" y="0"/>
            <a:ext cx="9347717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-101859" y="228600"/>
            <a:ext cx="9347718" cy="699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71799" y="1524000"/>
            <a:ext cx="6274059" cy="20764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71798" y="3657600"/>
            <a:ext cx="6274060" cy="1524000"/>
          </a:xfrm>
        </p:spPr>
        <p:txBody>
          <a:bodyPr/>
          <a:lstStyle>
            <a:lvl1pPr marL="0" indent="0" algn="ctr" eaLnBrk="1" hangingPunct="1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here to edit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br>
              <a:rPr lang="en-US" dirty="0"/>
            </a:br>
            <a:r>
              <a:rPr lang="en-US" dirty="0"/>
              <a:t>Click here to edit </a:t>
            </a:r>
            <a:r>
              <a:rPr lang="en-US" dirty="0" err="1"/>
              <a:t>Pertemuan</a:t>
            </a:r>
            <a:br>
              <a:rPr lang="en-US" dirty="0"/>
            </a:br>
            <a:r>
              <a:rPr lang="en-US" dirty="0"/>
              <a:t>Click here to edit Nama </a:t>
            </a:r>
            <a:r>
              <a:rPr lang="en-US" dirty="0" err="1"/>
              <a:t>Dosen</a:t>
            </a:r>
            <a:br>
              <a:rPr lang="en-US" dirty="0"/>
            </a:br>
            <a:r>
              <a:rPr lang="en-US" dirty="0"/>
              <a:t>Click here to edit Nama Prodi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Fakultas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E4D6-BEB8-4E99-B8A1-7038C2F2D1BE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8144A-AE3E-4E44-A89F-B6746EC1707D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4FACB-1F5D-4FF9-B5CC-F194F462CCA2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451C2-6190-4BB7-BBA8-1B23D0C40A29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BF1-3389-4F47-8435-C04CC10B9A7E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C1FE-ED77-4380-AE9C-EE28AB75257F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A2BF8-DE4E-4DD8-93A8-819B2A8C6ED6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7CEFC-1327-4C24-92E5-884D19EDEC04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1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24200" y="2420939"/>
            <a:ext cx="3505200" cy="703262"/>
          </a:xfrm>
        </p:spPr>
        <p:txBody>
          <a:bodyPr anchor="t"/>
          <a:lstStyle>
            <a:lvl1pPr algn="l">
              <a:defRPr sz="2800" b="1" cap="all" baseline="0"/>
            </a:lvl1pPr>
          </a:lstStyle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UTS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800" y="3240088"/>
            <a:ext cx="5334000" cy="2976562"/>
          </a:xfrm>
        </p:spPr>
        <p:txBody>
          <a:bodyPr anchor="t"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DCBD-1673-4569-B2E0-E1B7B9DEF070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71F4A-6D73-4342-9533-46E3ECE91550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D78E-5710-4279-9346-CA3F3FF1ADAB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B3AD7-5558-4161-B7D2-95F8DE54CD31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C036D-7F85-4604-9C31-D116ABDFBFCB}" type="datetime1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2A8DE-DF06-4A0A-B8B9-F0FC1DFE8718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7DBD3-F138-4801-A0A6-578A3386CD18}" type="datetime1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5B9C0-F00E-4EC1-B571-461E0CC5FB03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31518-4759-420B-9C6C-02911BE08FB6}" type="datetime1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046D4-C1A9-4BE2-8E11-BB51EFD99472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038C-8833-4053-A8B5-3B45FC1C23E1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E78CF-756E-44AB-85F7-AA9B06AF3F0B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C4F4-CD15-4E8C-A7EE-9212E377943D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5ABA6-7761-4D95-A1CD-8F9B19CA4E34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id-ID"/>
              <a:t>Click to edit Master title style</a:t>
            </a:r>
            <a:endParaRPr lang="en-US" altLang="id-ID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id-ID"/>
              <a:t>Click to edit Master text styles</a:t>
            </a:r>
            <a:endParaRPr lang="en-US" altLang="id-ID"/>
          </a:p>
          <a:p>
            <a:pPr lvl="1"/>
            <a:r>
              <a:rPr lang="en-US" altLang="id-ID"/>
              <a:t>Second level</a:t>
            </a:r>
            <a:endParaRPr lang="en-US" altLang="id-ID"/>
          </a:p>
          <a:p>
            <a:pPr lvl="2"/>
            <a:r>
              <a:rPr lang="en-US" altLang="id-ID"/>
              <a:t>Third level</a:t>
            </a:r>
            <a:endParaRPr lang="en-US" altLang="id-ID"/>
          </a:p>
          <a:p>
            <a:pPr lvl="3"/>
            <a:r>
              <a:rPr lang="en-US" altLang="id-ID"/>
              <a:t>Fourth level</a:t>
            </a:r>
            <a:endParaRPr lang="en-US" altLang="id-ID"/>
          </a:p>
          <a:p>
            <a:pPr lvl="4"/>
            <a:r>
              <a:rPr lang="en-US" altLang="id-ID"/>
              <a:t>Fifth level</a:t>
            </a:r>
            <a:endParaRPr lang="en-US" alt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611F90-EFA5-425A-83D0-AD67BBCB8FFB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BBC9BDE8-EFE1-4D93-AB31-5E7BCFE0330D}" type="slidenum">
              <a:rPr lang="en-US" altLang="id-ID"/>
            </a:fld>
            <a:endParaRPr lang="en-US" altLang="id-ID"/>
          </a:p>
        </p:txBody>
      </p:sp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RPS DAN KONTRAK PERKULIAHAN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8295" y="3742055"/>
            <a:ext cx="6481445" cy="1382395"/>
          </a:xfrm>
        </p:spPr>
        <p:txBody>
          <a:bodyPr/>
          <a:lstStyle/>
          <a:p>
            <a:r>
              <a:rPr lang="en-US" b="1" dirty="0" err="1"/>
              <a:t>Dosen</a:t>
            </a:r>
            <a:r>
              <a:rPr lang="en-US" b="1" dirty="0"/>
              <a:t> </a:t>
            </a:r>
            <a:r>
              <a:rPr lang="en-US" b="1" dirty="0" err="1"/>
              <a:t>Pengampu </a:t>
            </a:r>
            <a:r>
              <a:rPr lang="en-US" b="1" dirty="0"/>
              <a:t>: </a:t>
            </a:r>
            <a:endParaRPr lang="en-US" dirty="0"/>
          </a:p>
          <a:p>
            <a:r>
              <a:rPr lang="en-US" b="1" dirty="0"/>
              <a:t>7174 - Sawali Wahyu, S.Kom, M.Kom</a:t>
            </a:r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Teknik Informatika</a:t>
            </a:r>
            <a:r>
              <a:rPr lang="en-US" b="1" dirty="0"/>
              <a:t> - </a:t>
            </a:r>
            <a:r>
              <a:rPr lang="en-US" b="1" dirty="0" err="1"/>
              <a:t>Fakultas</a:t>
            </a:r>
            <a:r>
              <a:rPr lang="en-US" b="1" dirty="0"/>
              <a:t>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630" indent="-34163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Mobile</a:t>
            </a:r>
            <a:endParaRPr lang="en-US" dirty="0"/>
          </a:p>
          <a:p>
            <a:pPr marL="341630" indent="-34163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Location Based </a:t>
            </a:r>
            <a:r>
              <a:rPr lang="en-US" dirty="0" err="1"/>
              <a:t>System</a:t>
            </a:r>
            <a:r>
              <a:rPr lang="en-US" dirty="0"/>
              <a:t> &amp; Wireless Technical</a:t>
            </a:r>
            <a:endParaRPr lang="en-US" dirty="0"/>
          </a:p>
          <a:p>
            <a:pPr marL="341630" indent="-34163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Mobile Communication System</a:t>
            </a:r>
            <a:endParaRPr lang="en-US" dirty="0"/>
          </a:p>
          <a:p>
            <a:pPr marL="341630" indent="-34163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Wi-Fi </a:t>
            </a:r>
            <a:r>
              <a:rPr lang="en-US" dirty="0" err="1"/>
              <a:t>dan</a:t>
            </a:r>
            <a:r>
              <a:rPr lang="en-US" dirty="0"/>
              <a:t> Bluetooth</a:t>
            </a:r>
            <a:endParaRPr lang="en-US" dirty="0"/>
          </a:p>
          <a:p>
            <a:pPr marL="341630" indent="-34163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Android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1630" indent="-34163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Mobile Computing Handbook by Mohammad </a:t>
            </a:r>
            <a:r>
              <a:rPr lang="en-GB" dirty="0" err="1"/>
              <a:t>Ilyas</a:t>
            </a:r>
            <a:r>
              <a:rPr lang="en-GB" dirty="0"/>
              <a:t>, </a:t>
            </a:r>
            <a:r>
              <a:rPr lang="en-GB" dirty="0" err="1"/>
              <a:t>Imad</a:t>
            </a:r>
            <a:r>
              <a:rPr lang="en-GB" dirty="0"/>
              <a:t> </a:t>
            </a:r>
            <a:r>
              <a:rPr lang="en-GB" dirty="0" err="1"/>
              <a:t>Mahgoub</a:t>
            </a:r>
            <a:r>
              <a:rPr lang="en-GB" dirty="0"/>
              <a:t>, AUERBACH PUBLICATIONS (CRC Company), 2005</a:t>
            </a:r>
            <a:endParaRPr lang="en-GB" dirty="0"/>
          </a:p>
          <a:p>
            <a:pPr marL="341630" indent="-34163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Mobile Broadband: </a:t>
            </a:r>
            <a:r>
              <a:rPr lang="en-GB" dirty="0" err="1"/>
              <a:t>Tren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Wireless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Masa </a:t>
            </a:r>
            <a:r>
              <a:rPr lang="en-GB" dirty="0" err="1"/>
              <a:t>Datang</a:t>
            </a:r>
            <a:r>
              <a:rPr lang="en-GB" dirty="0"/>
              <a:t>, Gunawan </a:t>
            </a:r>
            <a:r>
              <a:rPr lang="en-GB" dirty="0" err="1"/>
              <a:t>Wibisono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Gunadi</a:t>
            </a:r>
            <a:r>
              <a:rPr lang="en-GB" dirty="0"/>
              <a:t> </a:t>
            </a:r>
            <a:r>
              <a:rPr lang="en-GB" dirty="0" err="1"/>
              <a:t>Dwi</a:t>
            </a:r>
            <a:r>
              <a:rPr lang="en-GB" dirty="0"/>
              <a:t> </a:t>
            </a:r>
            <a:r>
              <a:rPr lang="en-GB" dirty="0" err="1"/>
              <a:t>Hantoro</a:t>
            </a:r>
            <a:r>
              <a:rPr lang="en-GB" dirty="0"/>
              <a:t>, </a:t>
            </a:r>
            <a:r>
              <a:rPr lang="en-GB" dirty="0" err="1"/>
              <a:t>Penerbit</a:t>
            </a:r>
            <a:r>
              <a:rPr lang="en-GB" dirty="0"/>
              <a:t> </a:t>
            </a:r>
            <a:r>
              <a:rPr lang="en-GB" dirty="0" err="1"/>
              <a:t>Informatika</a:t>
            </a:r>
            <a:r>
              <a:rPr lang="en-GB" dirty="0"/>
              <a:t>, Bandung, 2008</a:t>
            </a:r>
            <a:endParaRPr lang="en-GB" dirty="0"/>
          </a:p>
          <a:p>
            <a:pPr marL="341630" indent="-34163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Seluler</a:t>
            </a:r>
            <a:r>
              <a:rPr lang="en-US" dirty="0"/>
              <a:t>, Gunawan </a:t>
            </a:r>
            <a:r>
              <a:rPr lang="en-US" dirty="0" err="1"/>
              <a:t>Wibisono</a:t>
            </a:r>
            <a:r>
              <a:rPr lang="en-US" dirty="0"/>
              <a:t>, </a:t>
            </a:r>
            <a:r>
              <a:rPr lang="en-US" dirty="0" err="1"/>
              <a:t>dkk</a:t>
            </a:r>
            <a:r>
              <a:rPr lang="en-US" dirty="0"/>
              <a:t>., </a:t>
            </a:r>
            <a:r>
              <a:rPr lang="en-US" dirty="0" err="1"/>
              <a:t>Penerbit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Bandung, 2008</a:t>
            </a:r>
            <a:endParaRPr lang="en-US" dirty="0"/>
          </a:p>
          <a:p>
            <a:pPr marL="341630" indent="-34163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d-ID" dirty="0"/>
              <a:t>Programming the Mobile Web, Maximiliano Firtman, O'Reilly Media, 2010</a:t>
            </a:r>
            <a:endParaRPr lang="id-ID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ea typeface="+mn-ea"/>
              </a:rPr>
              <a:t>Building Solutions with the Microsoft .NET Compact Framework: Architecture and Best Practices for Mobile Development, by Dean Fox, Jon Box, Addison Wesley, 2003</a:t>
            </a:r>
            <a:endParaRPr lang="en-GB" sz="2800" dirty="0">
              <a:ea typeface="+mn-ea"/>
            </a:endParaRPr>
          </a:p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800" dirty="0">
                <a:ea typeface="+mn-ea"/>
              </a:rPr>
              <a:t>Wireless Communications and Networks, William Stallings, 2004</a:t>
            </a:r>
            <a:endParaRPr lang="it-IT" sz="2800" dirty="0">
              <a:ea typeface="+mn-ea"/>
            </a:endParaRPr>
          </a:p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ea typeface="+mn-ea"/>
              </a:rPr>
              <a:t>Wireless Internet and M-</a:t>
            </a:r>
            <a:r>
              <a:rPr lang="en-GB" sz="2800" dirty="0" err="1">
                <a:ea typeface="+mn-ea"/>
              </a:rPr>
              <a:t>Businness</a:t>
            </a:r>
            <a:r>
              <a:rPr lang="en-GB" sz="2800" dirty="0">
                <a:ea typeface="+mn-ea"/>
              </a:rPr>
              <a:t>: How to Program, </a:t>
            </a:r>
            <a:r>
              <a:rPr lang="id-ID" sz="2800" dirty="0">
                <a:ea typeface="+mn-ea"/>
              </a:rPr>
              <a:t>Deitel, </a:t>
            </a:r>
            <a:r>
              <a:rPr lang="en-GB" sz="2800" dirty="0">
                <a:ea typeface="+mn-ea"/>
              </a:rPr>
              <a:t>2002</a:t>
            </a:r>
            <a:endParaRPr lang="id-ID" sz="2800" dirty="0">
              <a:ea typeface="+mn-ea"/>
            </a:endParaRPr>
          </a:p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d-ID" sz="2800" dirty="0">
                <a:ea typeface="+mn-ea"/>
              </a:rPr>
              <a:t>Foundations of Qt Development, Johan Thelin, Apress, 2007</a:t>
            </a:r>
            <a:endParaRPr lang="id-ID" sz="2800" dirty="0">
              <a:ea typeface="+mn-ea"/>
            </a:endParaRPr>
          </a:p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d-ID" sz="2800" dirty="0">
                <a:ea typeface="+mn-ea"/>
              </a:rPr>
              <a:t>Qt for Symbian</a:t>
            </a:r>
            <a:r>
              <a:rPr lang="id-ID" sz="2800" b="1" dirty="0">
                <a:ea typeface="+mn-ea"/>
              </a:rPr>
              <a:t>, </a:t>
            </a:r>
            <a:r>
              <a:rPr lang="id-ID" sz="2800" dirty="0">
                <a:ea typeface="+mn-ea"/>
              </a:rPr>
              <a:t>Frank H. P. Fitzek, et.al, Wiley, 2010</a:t>
            </a:r>
            <a:endParaRPr lang="id-ID" sz="2800" b="1" dirty="0">
              <a:ea typeface="+mn-ea"/>
            </a:endParaRPr>
          </a:p>
          <a:p>
            <a:pPr marL="341630" indent="-341630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8655"/>
            <a:ext cx="8229600" cy="931545"/>
          </a:xfrm>
        </p:spPr>
        <p:txBody>
          <a:bodyPr/>
          <a:p>
            <a:r>
              <a:rPr lang="en-US" sz="3000" b="1"/>
              <a:t>Deskripsi Singkat Mengenai Matakuliah</a:t>
            </a:r>
            <a:br>
              <a:rPr lang="en-US" sz="3000" b="1"/>
            </a:br>
            <a:r>
              <a:rPr lang="en-US" sz="3000" b="1" i="1"/>
              <a:t>Pemrograman Mobile</a:t>
            </a:r>
            <a:endParaRPr lang="en-US" sz="3000" b="1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0535"/>
            <a:ext cx="8229600" cy="4385945"/>
          </a:xfrm>
        </p:spPr>
        <p:txBody>
          <a:bodyPr/>
          <a:p>
            <a:pPr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Pemrograman mobile adalah sebuah bahasa pemrograman yang berorientasi aplikasi yang digunakan di smartphone android. komputasi dalam perangkat telepon pintar seperti Android memungkinkan diciptakannya aplikasi-aplikasi yang bermanfaat. 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Topik mata kuliah utama adalah membahas tentang komputasi mobile dan membahas sisi-sisi yang berhubungan dengan komputasi mobile termasuk sisi keamanan mobile,  beserta ragam jenis dan perkembangannya, termasuk membahas konsep dasar Location-Based Service, mobile computing, mobile commerce, dan pervasive computing, beserta dasar-dasar programming pada mobile.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338"/>
            <a:ext cx="8229600" cy="1143000"/>
          </a:xfrm>
        </p:spPr>
        <p:txBody>
          <a:bodyPr/>
          <a:p>
            <a:r>
              <a:rPr lang="en-US" sz="3000" b="1"/>
              <a:t>RENCANA PEMBELAJARAN SEMESTER GENAP </a:t>
            </a:r>
            <a:br>
              <a:rPr lang="en-US" sz="3000" b="1"/>
            </a:br>
            <a:r>
              <a:rPr lang="en-US" sz="3000" b="1"/>
              <a:t>Tahun Ajaran 2019 / 2020</a:t>
            </a:r>
            <a:endParaRPr lang="en-US" sz="3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7685"/>
            <a:ext cx="8229600" cy="3919220"/>
          </a:xfrm>
        </p:spPr>
        <p:txBody>
          <a:bodyPr/>
          <a:p>
            <a:pPr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Capaian Pembelajaran :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Memahami konsep dasar definisi komputasi bergerak dan jenis-jenis teknologi nya beserta cara kerjanya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Memahami konsep dasar Mobile Computing beserta aplikasinya dalam dunia nyata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Memahami dasar pemograman Android dan Pembuatannya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Memahami cara kerja teknologi Selular beserta kegunaan dan kekurangannya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Memahami konsep dasar Location Based Service dan penggunaaanya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Memahami konsep pengamanan dalam teknologi nirkabel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27125"/>
          </a:xfrm>
        </p:spPr>
        <p:txBody>
          <a:bodyPr/>
          <a:p>
            <a:r>
              <a:rPr lang="en-US" b="1"/>
              <a:t>Komponen Penilaian Perkuliahan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69060"/>
            <a:ext cx="8458200" cy="4526280"/>
          </a:xfrm>
        </p:spPr>
        <p:txBody>
          <a:bodyPr/>
          <a:p>
            <a:pPr algn="just"/>
            <a:r>
              <a:rPr lang="en-US"/>
              <a:t>Komponen penilaian :</a:t>
            </a:r>
            <a:endParaRPr lang="en-US"/>
          </a:p>
          <a:p>
            <a:pPr marL="971550" lvl="1" indent="-514350" algn="just">
              <a:buFont typeface="+mj-lt"/>
              <a:buAutoNum type="arabicPeriod"/>
            </a:pPr>
            <a:r>
              <a:rPr lang="en-US"/>
              <a:t>Tugas = 55 %</a:t>
            </a:r>
            <a:endParaRPr lang="en-US"/>
          </a:p>
          <a:p>
            <a:pPr marL="1428750" lvl="2" indent="-514350" algn="just">
              <a:buFont typeface="+mj-lt"/>
              <a:buAutoNum type="arabicPeriod"/>
            </a:pPr>
            <a:r>
              <a:rPr lang="en-US" sz="2400"/>
              <a:t>Tugas Online = 10%</a:t>
            </a:r>
            <a:endParaRPr lang="en-US" sz="2400"/>
          </a:p>
          <a:p>
            <a:pPr marL="1428750" lvl="2" indent="-514350" algn="just">
              <a:buFont typeface="+mj-lt"/>
              <a:buAutoNum type="arabicPeriod"/>
            </a:pPr>
            <a:r>
              <a:rPr lang="en-US" sz="2400"/>
              <a:t>Tugas Kuis = 10%</a:t>
            </a:r>
            <a:endParaRPr lang="en-US" sz="2400"/>
          </a:p>
          <a:p>
            <a:pPr marL="1428750" lvl="2" indent="-514350" algn="just">
              <a:buFont typeface="+mj-lt"/>
              <a:buAutoNum type="arabicPeriod"/>
            </a:pPr>
            <a:r>
              <a:rPr lang="en-US"/>
              <a:t>Project Akhir = 35% (Akan Ditentukan Kemudian Hari)</a:t>
            </a:r>
            <a:endParaRPr lang="en-US"/>
          </a:p>
          <a:p>
            <a:pPr marL="971550" lvl="1" indent="-514350" algn="just">
              <a:buFont typeface="+mj-lt"/>
              <a:buAutoNum type="arabicPeriod"/>
            </a:pPr>
            <a:r>
              <a:rPr lang="en-US"/>
              <a:t>UTS Teori = 20 %</a:t>
            </a:r>
            <a:endParaRPr lang="en-US"/>
          </a:p>
          <a:p>
            <a:pPr marL="971550" lvl="1" indent="-514350" algn="just">
              <a:buFont typeface="+mj-lt"/>
              <a:buAutoNum type="arabicPeriod"/>
            </a:pPr>
            <a:r>
              <a:rPr lang="en-US"/>
              <a:t>UAS Teori = 25 %</a:t>
            </a:r>
            <a:endParaRPr lang="en-US"/>
          </a:p>
          <a:p>
            <a:pPr marL="457200" lvl="1" indent="0" algn="just">
              <a:buFont typeface="+mj-lt"/>
              <a:buNone/>
            </a:pPr>
            <a:endParaRPr lang="en-US"/>
          </a:p>
          <a:p>
            <a:pPr marL="457200" lvl="1" indent="0" algn="just">
              <a:buFont typeface="+mj-lt"/>
              <a:buNone/>
            </a:pPr>
            <a:r>
              <a:rPr lang="en-US"/>
              <a:t>Note : Jika Ada Perubahan akan Ditentukan Dikemudian Hari Akan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5298"/>
            <a:ext cx="8229600" cy="1143000"/>
          </a:xfrm>
        </p:spPr>
        <p:txBody>
          <a:bodyPr/>
          <a:p>
            <a:r>
              <a:rPr lang="en-US"/>
              <a:t>ATURAN DIKELAS SELAMA PERKULIAHAN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4525963"/>
          </a:xfrm>
        </p:spPr>
        <p:txBody>
          <a:bodyPr/>
          <a:p>
            <a:pPr algn="just"/>
            <a:r>
              <a:rPr lang="en-US" sz="2200" b="1">
                <a:latin typeface="Tahoma" panose="020B0604030504040204" pitchFamily="34" charset="0"/>
                <a:cs typeface="Tahoma" panose="020B0604030504040204" pitchFamily="34" charset="0"/>
              </a:rPr>
              <a:t>DO AND DON'T</a:t>
            </a:r>
            <a:endParaRPr lang="en-US" sz="22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US" sz="2200" b="1">
                <a:latin typeface="Tahoma" panose="020B0604030504040204" pitchFamily="34" charset="0"/>
                <a:cs typeface="Tahoma" panose="020B0604030504040204" pitchFamily="34" charset="0"/>
              </a:rPr>
              <a:t>Do (Yang Harus Dilakukan) :</a:t>
            </a:r>
            <a:endParaRPr lang="en-US" sz="22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en-US" sz="2200">
                <a:latin typeface="Tahoma" panose="020B0604030504040204" pitchFamily="34" charset="0"/>
                <a:cs typeface="Tahoma" panose="020B0604030504040204" pitchFamily="34" charset="0"/>
              </a:rPr>
              <a:t>Mahasiswa Harus Mengerjakan Tugas Secara Individu Dengan Hasil Kemampuan Yang Dimiliki.</a:t>
            </a:r>
            <a:endParaRPr lang="en-US" sz="22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en-US" sz="2200">
                <a:latin typeface="Tahoma" panose="020B0604030504040204" pitchFamily="34" charset="0"/>
                <a:cs typeface="Tahoma" panose="020B0604030504040204" pitchFamily="34" charset="0"/>
              </a:rPr>
              <a:t>Mahasiwa Harus Aktif mengerjakan tugas online, kuis online, dan mengisi forum diskusi perkuliahan.</a:t>
            </a:r>
            <a:endParaRPr lang="en-US" sz="22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2" algn="just"/>
            <a:r>
              <a:rPr lang="en-US" sz="2200">
                <a:latin typeface="Tahoma" panose="020B0604030504040204" pitchFamily="34" charset="0"/>
                <a:cs typeface="Tahoma" panose="020B0604030504040204" pitchFamily="34" charset="0"/>
              </a:rPr>
              <a:t>Setiap Tugas Yang Diberikan harus diberikan “Watermax / Copy Right” pemilik pada dokumen.</a:t>
            </a:r>
            <a:endParaRPr lang="en-US" sz="22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just">
              <a:buNone/>
            </a:pPr>
            <a:endParaRPr lang="en-US" sz="22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" y="893445"/>
            <a:ext cx="8961120" cy="4526280"/>
          </a:xfrm>
        </p:spPr>
        <p:txBody>
          <a:bodyPr/>
          <a:p>
            <a:pPr algn="just"/>
            <a:r>
              <a:rPr lang="en-US" sz="2000" b="1">
                <a:latin typeface="Tahoma" panose="020B0604030504040204" pitchFamily="34" charset="0"/>
                <a:cs typeface="Tahoma" panose="020B0604030504040204" pitchFamily="34" charset="0"/>
              </a:rPr>
              <a:t>Don't (JANGAN DILAKUKAN) :</a:t>
            </a:r>
            <a:endParaRPr lang="en-US" sz="20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Mahasiswa Dilarang Untuk Menanyakan Cara / Fungsi / Algoritma Kepada Dosen Dalam Bentuk Apapun Melalui WA / Email.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</a:rPr>
              <a:t>Mahasiswa tidak diperkenankan mengakui hasil karya orang lain sebagai alasan untuk mendapatkan nilai.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Mahasiswa Tidak Diperkenankan Melakukan Plagiatism Tugas / Dokumen / Aplikasi Dalam Bentuk Apapun.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 lvl="1" algn="just"/>
            <a:r>
              <a:rPr lang="en-US" sz="20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Mahasiswa Yang Terbukti Melakukan Tindak Kecurangan dalam bentuk apapun, Tidak Diberikan Dispensasi Nilai (Nilai = 0) DAN DILARANG UNTUK KOMPLAIN !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r>
              <a:rPr lang="en-US" sz="2000" b="1">
                <a:latin typeface="Tahoma" panose="020B0604030504040204" pitchFamily="34" charset="0"/>
                <a:cs typeface="Tahoma" panose="020B0604030504040204" pitchFamily="34" charset="0"/>
              </a:rPr>
              <a:t>Note :</a:t>
            </a:r>
            <a:endParaRPr lang="en-US" sz="20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just">
              <a:buNone/>
            </a:pPr>
            <a:r>
              <a:rPr lang="en-US" sz="2000" b="1">
                <a:latin typeface="Tahoma" panose="020B0604030504040204" pitchFamily="34" charset="0"/>
                <a:cs typeface="Tahoma" panose="020B0604030504040204" pitchFamily="34" charset="0"/>
              </a:rPr>
              <a:t>Ketentuan Yang Belum Ditulis akan ditetapkan dikemudian hari !</a:t>
            </a:r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just"/>
            <a:endParaRPr lang="en-U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16" descr="SUB#LIST copy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0970" y="0"/>
            <a:ext cx="9384030" cy="72250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3124200" y="2622550"/>
            <a:ext cx="3238500" cy="4603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Materi</a:t>
            </a:r>
            <a:r>
              <a:rPr kumimoji="0" lang="en-US" sz="2400" b="1" i="0" u="none" strike="noStrike" kern="120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Sebelum</a:t>
            </a:r>
            <a:r>
              <a:rPr kumimoji="0" lang="en-US" sz="2400" b="1" i="0" u="none" strike="noStrike" kern="120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UTS </a:t>
            </a:r>
            <a:endParaRPr kumimoji="0" lang="en-US" sz="2400" b="1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1400" y="3276600"/>
            <a:ext cx="1524000" cy="43088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3470" y="3647440"/>
            <a:ext cx="510540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02. 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Konsep karakteristik dari mobile computing</a:t>
            </a:r>
            <a:endParaRPr kumimoji="0" lang="en-US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962400" y="3657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62400" y="4038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62400" y="4419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62400" y="4800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62400" y="5181600"/>
            <a:ext cx="4648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10200" y="54102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2057400" y="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5562600"/>
            <a:ext cx="4648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038600" y="60198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640281" y="5600721"/>
            <a:ext cx="5105400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07. Teknologi Pervasive Computing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36816" y="4038606"/>
            <a:ext cx="5105399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03. Standar teknologi seluler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47207" y="4402291"/>
            <a:ext cx="51054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04. T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eknologi IEEE 802.11</a:t>
            </a:r>
            <a:endParaRPr kumimoji="0" lang="en-US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207" y="4776366"/>
            <a:ext cx="510540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05. </a:t>
            </a:r>
            <a:r>
              <a:rPr kumimoji="0" lang="en-US" sz="1800" b="0" i="0" u="none" strike="noStrike" kern="1200" cap="none" spc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Mobile Compulting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47207" y="5181616"/>
            <a:ext cx="51054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06. </a:t>
            </a:r>
            <a:r>
              <a:rPr kumimoji="0" lang="en-US" sz="1800" b="0" i="0" u="none" strike="noStrike" kern="1200" cap="none" spc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Konsep Dasar Location Based Service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7440" y="3248660"/>
            <a:ext cx="549656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01. Teknologi Mobile Dan Jaringan Nirkabel	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16" descr="SUB#LIST copy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2560" y="0"/>
            <a:ext cx="9469755" cy="73063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3124200" y="2622550"/>
            <a:ext cx="3238500" cy="461963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1200" cap="none" spc="0" normalizeH="0" baseline="0" noProof="0" dirty="0" err="1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Materi</a:t>
            </a:r>
            <a:r>
              <a:rPr kumimoji="0" lang="en-US" sz="2400" b="1" i="0" u="none" strike="noStrike" kern="120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Setelah</a:t>
            </a:r>
            <a:r>
              <a:rPr kumimoji="0" lang="en-US" sz="2400" b="1" i="0" u="none" strike="noStrike" kern="1200" cap="none" spc="0" normalizeH="0" baseline="0" noProof="0" dirty="0">
                <a:ln w="1841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UTS </a:t>
            </a:r>
            <a:endParaRPr kumimoji="0" lang="en-US" sz="2400" b="1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81400" y="3276600"/>
            <a:ext cx="1524000" cy="43088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3355" y="3647209"/>
            <a:ext cx="510540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09. Mobile Security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962400" y="3657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62400" y="4038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62400" y="4419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62400" y="48006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62400" y="5181600"/>
            <a:ext cx="4648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10200" y="54102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-2057400" y="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5562600"/>
            <a:ext cx="4648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038600" y="6019800"/>
            <a:ext cx="47244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640281" y="5600721"/>
            <a:ext cx="5105400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14. 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Jenis-jenis Sensor pada Perangkat Android </a:t>
            </a:r>
            <a:endParaRPr kumimoji="0" lang="en-US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36816" y="4038606"/>
            <a:ext cx="5105399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10. Pengenalan Android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47207" y="4402291"/>
            <a:ext cx="510540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11. Pemrograman Android Dan Contoh Aplikasi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440" y="4776470"/>
            <a:ext cx="584073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D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asar Pemograman Android berbasis LBS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47440" y="5181600"/>
            <a:ext cx="5659120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13. Dasar Pemrog. Android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menggunakan database</a:t>
            </a:r>
            <a:endParaRPr kumimoji="0" lang="en-US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7440" y="3248660"/>
            <a:ext cx="5115560" cy="4140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08. </a:t>
            </a:r>
            <a:r>
              <a:rPr kumimoji="0" lang="en-US" sz="1800" b="0" i="0" u="none" strike="noStrike" kern="1200" cap="none" spc="0" normalizeH="0" baseline="0" noProof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Mobile Ad-hoc Network dan Sensor Network </a:t>
            </a:r>
            <a:r>
              <a:rPr kumimoji="0" 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2" descr="C:\Users\arsil\Desktop\Smartcreative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 vert="horz" wrap="square" lIns="91440" tIns="45720" rIns="91440" bIns="45720" anchor="ctr"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ahoma" panose="020B0604030504040204" pitchFamily="34" charset="0"/>
                <a:cs typeface="Tahoma" panose="020B0604030504040204" pitchFamily="34" charset="0"/>
              </a:rPr>
              <a:t>KEMAMPUAN AKHIR YANG DIHARAPKAN</a:t>
            </a:r>
            <a:endParaRPr lang="en-US" altLang="en-US" sz="2800" b="1" dirty="0">
              <a:latin typeface="Tahoma" panose="020B0604030504040204" pitchFamily="34" charset="0"/>
              <a:ea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6148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vert="horz" wrap="square" lIns="91440" tIns="45720" rIns="91440" bIns="45720" anchor="t"/>
          <a:p>
            <a:pPr algn="just"/>
            <a:r>
              <a:rPr lang="en-US" sz="2400" dirty="0">
                <a:latin typeface="Tahoma" panose="020B060403050404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Mahasiswa mampu membuat aplikasi android secara langsung dengan memanfaatkan tools dan bahasa pemrograman</a:t>
            </a:r>
            <a:endParaRPr lang="en-US" sz="2400" dirty="0">
              <a:latin typeface="Tahoma" panose="020B0604030504040204" pitchFamily="34" charset="0"/>
              <a:ea typeface="Arial" panose="020B060402020202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400" dirty="0">
                <a:latin typeface="Tahoma" panose="020B060403050404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mahasiswa mampu memahami dan membuat aplikasi android berbasis location based service dan fungsinya</a:t>
            </a:r>
            <a:endParaRPr lang="en-US" sz="2400" dirty="0">
              <a:latin typeface="Tahoma" panose="020B0604030504040204" pitchFamily="34" charset="0"/>
              <a:ea typeface="Arial" panose="020B060402020202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400" dirty="0">
                <a:latin typeface="Tahoma" panose="020B060403050404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mahasiswa mampu memahami konsep</a:t>
            </a:r>
            <a:r>
              <a:rPr lang="en-US" sz="2400" i="1" dirty="0">
                <a:latin typeface="Tahoma" panose="020B060403050404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Arial" panose="020B0604020202020204" pitchFamily="34" charset="0"/>
                <a:cs typeface="Tahoma" panose="020B0604030504040204" pitchFamily="34" charset="0"/>
              </a:rPr>
              <a:t>Koneksi Sensor dan Piranti Mobile Serta Teknologinya</a:t>
            </a:r>
            <a:endParaRPr lang="en-US" sz="2400" dirty="0">
              <a:latin typeface="Tahoma" panose="020B0604030504040204" pitchFamily="34" charset="0"/>
              <a:ea typeface="Arial" panose="020B06040202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4230</Words>
  <Application>WPS Presentation</Application>
  <PresentationFormat>On-screen Show (4:3)</PresentationFormat>
  <Paragraphs>121</Paragraphs>
  <Slides>12</Slides>
  <Notes>0</Notes>
  <HiddenSlides>16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Calibri</vt:lpstr>
      <vt:lpstr>Tahoma</vt:lpstr>
      <vt:lpstr>Microsoft YaHei</vt:lpstr>
      <vt:lpstr>Arial Unicode MS</vt:lpstr>
      <vt:lpstr>Office Theme</vt:lpstr>
      <vt:lpstr>RPS DAN KONTRAK PERKULIAHAN</vt:lpstr>
      <vt:lpstr>Deskripsi Singkat Mengenai Matakuliah Pemrograman Mobile</vt:lpstr>
      <vt:lpstr>RENCANA PEMBELAJARAN SEMESTER GENAP  Tahun Ajaran 2019 / 2020</vt:lpstr>
      <vt:lpstr>Komponen Penilaian Perkuliahan</vt:lpstr>
      <vt:lpstr>ATURAN DIKELAS SELAMA PERKULIAHAN</vt:lpstr>
      <vt:lpstr>PowerPoint 演示文稿</vt:lpstr>
      <vt:lpstr>PowerPoint 演示文稿</vt:lpstr>
      <vt:lpstr>PowerPoint 演示文稿</vt:lpstr>
      <vt:lpstr>KEMAMPUAN AKHIR YANG DIHARAPKAN</vt:lpstr>
      <vt:lpstr>Silabus</vt:lpstr>
      <vt:lpstr>Referensi</vt:lpstr>
      <vt:lpstr>Referensi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IT Analyst - Syawal</cp:lastModifiedBy>
  <cp:revision>246</cp:revision>
  <dcterms:created xsi:type="dcterms:W3CDTF">2010-08-24T06:47:00Z</dcterms:created>
  <dcterms:modified xsi:type="dcterms:W3CDTF">2020-03-09T15:11:32Z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