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91" r:id="rId3"/>
    <p:sldId id="258" r:id="rId4"/>
    <p:sldId id="259" r:id="rId5"/>
    <p:sldId id="292" r:id="rId6"/>
    <p:sldId id="293" r:id="rId7"/>
    <p:sldId id="262" r:id="rId8"/>
    <p:sldId id="267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6600"/>
    <a:srgbClr val="003300"/>
    <a:srgbClr val="FFFF66"/>
    <a:srgbClr val="F54D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7940" autoAdjust="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9A093B-7022-4D49-85DB-C5DD188451B6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49A94C-0123-4F38-88B9-04739C96D75B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9A94C-0123-4F38-88B9-04739C96D75B}" type="slidenum">
              <a:rPr lang="id-ID" smtClean="0"/>
              <a:pPr/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9A94C-0123-4F38-88B9-04739C96D75B}" type="slidenum">
              <a:rPr lang="id-ID" smtClean="0"/>
              <a:pPr/>
              <a:t>6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926" y="3571876"/>
            <a:ext cx="6215074" cy="969959"/>
          </a:xfrm>
        </p:spPr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8926" y="4572008"/>
            <a:ext cx="6215074" cy="571504"/>
          </a:xfrm>
        </p:spPr>
        <p:txBody>
          <a:bodyPr>
            <a:noAutofit/>
          </a:bodyPr>
          <a:lstStyle>
            <a:lvl1pPr marL="0" indent="0" algn="ctr">
              <a:buNone/>
              <a:defRPr sz="36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0034" y="71422"/>
            <a:ext cx="8429684" cy="857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71546"/>
            <a:ext cx="8229600" cy="505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B2F56-3B81-46C4-83DC-F242D69E3A07}" type="datetimeFigureOut">
              <a:rPr lang="id-ID" smtClean="0"/>
              <a:pPr/>
              <a:t>10/09/2018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C9F28-B1F7-4194-B611-0E6A3AACC120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0" r:id="rId4"/>
    <p:sldLayoutId id="2147483651" r:id="rId5"/>
    <p:sldLayoutId id="2147483652" r:id="rId6"/>
    <p:sldLayoutId id="2147483653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kern="1200" cap="none" spc="0">
          <a:ln w="3175" cmpd="sng">
            <a:solidFill>
              <a:srgbClr val="FFC000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Candar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926" y="3500438"/>
            <a:ext cx="6215074" cy="969959"/>
          </a:xfrm>
        </p:spPr>
        <p:txBody>
          <a:bodyPr>
            <a:normAutofit/>
          </a:bodyPr>
          <a:lstStyle/>
          <a:p>
            <a:r>
              <a:rPr lang="id-ID" smtClean="0">
                <a:latin typeface="Candara" pitchFamily="34" charset="0"/>
              </a:rPr>
              <a:t>ESA143 – MATEMATIKA</a:t>
            </a:r>
            <a:endParaRPr lang="id-ID">
              <a:latin typeface="Candar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smtClean="0"/>
              <a:t>PENGANTAR</a:t>
            </a:r>
            <a:endParaRPr lang="id-ID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KENALAN YUK !!!</a:t>
            </a:r>
            <a:endParaRPr lang="en-US" dirty="0"/>
          </a:p>
        </p:txBody>
      </p:sp>
      <p:pic>
        <p:nvPicPr>
          <p:cNvPr id="4" name="Picture 3" descr="Mybigburger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638800" y="2209800"/>
            <a:ext cx="2692836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28600" y="1094682"/>
            <a:ext cx="8686800" cy="8286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ANDI HIDAYAT MUHMIN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85800" y="4409083"/>
            <a:ext cx="77724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 b="1" u="sng" dirty="0">
                <a:solidFill>
                  <a:srgbClr val="800000"/>
                </a:solidFill>
              </a:rPr>
              <a:t>Contact : </a:t>
            </a:r>
          </a:p>
          <a:p>
            <a:pPr marL="514350" indent="-514350" eaLnBrk="0" hangingPunct="0">
              <a:buFont typeface="Arial" pitchFamily="34" charset="0"/>
              <a:buChar char="•"/>
            </a:pPr>
            <a:r>
              <a:rPr lang="en-US" sz="3200" b="1" dirty="0" smtClean="0"/>
              <a:t>08</a:t>
            </a:r>
            <a:r>
              <a:rPr lang="id-ID" sz="3200" b="1" smtClean="0"/>
              <a:t>22-95</a:t>
            </a:r>
            <a:r>
              <a:rPr lang="en-US" sz="3200" b="1" dirty="0" smtClean="0"/>
              <a:t>06</a:t>
            </a:r>
            <a:r>
              <a:rPr lang="id-ID" sz="3200" b="1" smtClean="0"/>
              <a:t>-77</a:t>
            </a:r>
            <a:r>
              <a:rPr lang="en-US" sz="3200" b="1" dirty="0" smtClean="0"/>
              <a:t>68</a:t>
            </a:r>
            <a:endParaRPr lang="en-US" sz="3200" b="1" dirty="0"/>
          </a:p>
          <a:p>
            <a:pPr marL="514350" indent="-514350" eaLnBrk="0" hangingPunct="0">
              <a:buFont typeface="Arial" pitchFamily="34" charset="0"/>
              <a:buChar char="•"/>
            </a:pPr>
            <a:r>
              <a:rPr lang="en-US" sz="3200" b="1" dirty="0" smtClean="0">
                <a:latin typeface="Candara" pitchFamily="34" charset="0"/>
              </a:rPr>
              <a:t>andihm@esaunggul.ac.id</a:t>
            </a:r>
          </a:p>
          <a:p>
            <a:pPr marL="514350" indent="-514350" eaLnBrk="0" hangingPunct="0">
              <a:buFont typeface="Arial" pitchFamily="34" charset="0"/>
              <a:buChar char="•"/>
            </a:pPr>
            <a:r>
              <a:rPr lang="en-US" sz="3200" b="1" dirty="0" smtClean="0">
                <a:latin typeface="Candara" pitchFamily="34" charset="0"/>
              </a:rPr>
              <a:t>andihm.weblog.esaunggul.ac.id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762000" y="2026545"/>
            <a:ext cx="4495800" cy="215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2800" b="1" u="sng" dirty="0">
                <a:solidFill>
                  <a:srgbClr val="002060"/>
                </a:solidFill>
              </a:rPr>
              <a:t>Address :</a:t>
            </a:r>
          </a:p>
          <a:p>
            <a:pPr marL="342900" indent="-342900"/>
            <a:r>
              <a:rPr lang="en-US" sz="2800" b="1" dirty="0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Griya</a:t>
            </a:r>
            <a:r>
              <a:rPr lang="en-US" sz="2800" b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 Mas II A/1</a:t>
            </a:r>
            <a:endParaRPr lang="en-US" sz="2800" b="1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/>
            <a:r>
              <a:rPr lang="en-US" sz="2800" b="1" err="1" smtClean="0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Kembangan</a:t>
            </a:r>
            <a:endParaRPr lang="en-US" sz="2800" b="1">
              <a:solidFill>
                <a:schemeClr val="bg2">
                  <a:lumMod val="75000"/>
                </a:schemeClr>
              </a:solidFill>
              <a:latin typeface="Comic Sans MS" pitchFamily="66" charset="0"/>
            </a:endParaRPr>
          </a:p>
          <a:p>
            <a:pPr marL="342900" indent="-342900"/>
            <a:r>
              <a:rPr lang="en-US" sz="2800" b="1">
                <a:solidFill>
                  <a:schemeClr val="bg2">
                    <a:lumMod val="75000"/>
                  </a:schemeClr>
                </a:solidFill>
                <a:latin typeface="Comic Sans MS" pitchFamily="66" charset="0"/>
              </a:rPr>
              <a:t>Jakarta Barat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9600" y="2520000"/>
            <a:ext cx="363855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800" smtClean="0"/>
              <a:t>AGENDA</a:t>
            </a:r>
            <a:endParaRPr lang="id-ID" sz="4800"/>
          </a:p>
        </p:txBody>
      </p:sp>
      <p:pic>
        <p:nvPicPr>
          <p:cNvPr id="4" name="Picture 5" descr="AG00464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0"/>
            <a:ext cx="21336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81276" y="1643050"/>
            <a:ext cx="610552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Char char="F"/>
              <a:defRPr/>
            </a:pPr>
            <a:r>
              <a:rPr lang="en-US" altLang="zh-TW" sz="3600" b="1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Sasaran Perkuliahan</a:t>
            </a:r>
            <a:endParaRPr kumimoji="0" lang="en-US" altLang="zh-TW" sz="3600" b="1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F"/>
              <a:defRPr/>
            </a:pPr>
            <a:endParaRPr kumimoji="0" lang="en-US" altLang="zh-TW" sz="3600" b="1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</p:txBody>
      </p:sp>
      <p:sp>
        <p:nvSpPr>
          <p:cNvPr id="6" name="Rectangle 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590800" y="2557450"/>
            <a:ext cx="6124604" cy="514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Char char="F"/>
              <a:defRPr/>
            </a:pPr>
            <a:r>
              <a:rPr lang="en-US" altLang="zh-TW" sz="3600" b="1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RPS</a:t>
            </a:r>
            <a:endParaRPr kumimoji="0" lang="en-US" altLang="zh-TW" sz="3600" b="1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590800" y="3500438"/>
            <a:ext cx="610552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Char char="F"/>
              <a:defRPr/>
            </a:pPr>
            <a:r>
              <a:rPr lang="en-US" altLang="zh-TW" sz="3600" b="1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Penilaian</a:t>
            </a:r>
            <a:endParaRPr kumimoji="0" lang="en-US" altLang="zh-TW" sz="3600" b="1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2571736" y="4395814"/>
            <a:ext cx="610552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Char char="F"/>
              <a:defRPr/>
            </a:pPr>
            <a:r>
              <a:rPr lang="en-US" altLang="zh-TW" sz="3600" b="1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</a:t>
            </a:r>
            <a:r>
              <a:rPr lang="id-ID" altLang="zh-TW" sz="3600" b="1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Referensi</a:t>
            </a:r>
            <a:endParaRPr kumimoji="0" lang="en-US" altLang="zh-TW" sz="3600" b="1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590800" y="5234014"/>
            <a:ext cx="610552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altLang="zh-TW" sz="3600" b="1" smtClean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MATERI 1</a:t>
            </a:r>
            <a:endParaRPr kumimoji="0" lang="en-US" altLang="zh-TW" sz="3600" b="1">
              <a:ln>
                <a:solidFill>
                  <a:schemeClr val="bg2">
                    <a:lumMod val="50000"/>
                  </a:schemeClr>
                </a:solidFill>
              </a:ln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Sasaran Perkuliahan</a:t>
            </a:r>
            <a:endParaRPr lang="id-ID"/>
          </a:p>
        </p:txBody>
      </p:sp>
      <p:sp>
        <p:nvSpPr>
          <p:cNvPr id="4" name="Right Arrow 3"/>
          <p:cNvSpPr/>
          <p:nvPr/>
        </p:nvSpPr>
        <p:spPr>
          <a:xfrm rot="2700000">
            <a:off x="91105" y="1458528"/>
            <a:ext cx="2752358" cy="1828800"/>
          </a:xfrm>
          <a:prstGeom prst="rightArrow">
            <a:avLst/>
          </a:prstGeom>
          <a:solidFill>
            <a:srgbClr val="8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smtClean="0">
                <a:latin typeface="Comic Sans MS" pitchFamily="66" charset="0"/>
              </a:rPr>
              <a:t>   </a:t>
            </a:r>
            <a:r>
              <a:rPr lang="en-US" sz="2400" b="1" smtClean="0">
                <a:latin typeface="Comic Sans MS" pitchFamily="66" charset="0"/>
              </a:rPr>
              <a:t>Sasaran</a:t>
            </a:r>
          </a:p>
          <a:p>
            <a:r>
              <a:rPr lang="en-US" sz="2400" b="1" smtClean="0">
                <a:latin typeface="Comic Sans MS" pitchFamily="66" charset="0"/>
              </a:rPr>
              <a:t> Perkuliahan</a:t>
            </a:r>
            <a:endParaRPr lang="en-US" sz="2400" b="1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2976" y="3357562"/>
            <a:ext cx="7286676" cy="1938992"/>
          </a:xfrm>
          <a:prstGeom prst="rect">
            <a:avLst/>
          </a:prstGeom>
          <a:gradFill>
            <a:gsLst>
              <a:gs pos="0">
                <a:srgbClr val="002060"/>
              </a:gs>
              <a:gs pos="50000">
                <a:schemeClr val="tx2">
                  <a:lumMod val="50000"/>
                </a:schemeClr>
              </a:gs>
              <a:gs pos="100000">
                <a:srgbClr val="000026">
                  <a:alpha val="94902"/>
                </a:srgbClr>
              </a:gs>
            </a:gsLst>
            <a:lin ang="16200000" scaled="1"/>
          </a:gradFill>
          <a:ln w="6350">
            <a:solidFill>
              <a:srgbClr val="FE4D00"/>
            </a:solidFill>
            <a:prstDash val="sysDot"/>
          </a:ln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Segoe Print" pitchFamily="2" charset="0"/>
              <a:buChar char="►"/>
            </a:pPr>
            <a:r>
              <a:rPr lang="id-ID" sz="2400" smtClean="0">
                <a:solidFill>
                  <a:srgbClr val="FFFF00"/>
                </a:solidFill>
                <a:latin typeface="Segoe Print" pitchFamily="2" charset="0"/>
              </a:rPr>
              <a:t>Mahasiswa dapat memahami segala konsep dasar tentang ilmu matematika</a:t>
            </a:r>
          </a:p>
          <a:p>
            <a:pPr marL="457200" indent="-457200">
              <a:buClr>
                <a:srgbClr val="C00000"/>
              </a:buClr>
              <a:buFont typeface="Segoe Print" pitchFamily="2" charset="0"/>
              <a:buChar char="►"/>
            </a:pPr>
            <a:r>
              <a:rPr lang="id-ID" sz="2400" smtClean="0">
                <a:solidFill>
                  <a:srgbClr val="FFFF00"/>
                </a:solidFill>
                <a:latin typeface="Segoe Print" pitchFamily="2" charset="0"/>
              </a:rPr>
              <a:t>Mahasiswa mampu menganalisis serta menerapkan beberapa metode perhitungan matematika sederhana</a:t>
            </a:r>
            <a:endParaRPr lang="en-US" sz="2400" smtClean="0">
              <a:solidFill>
                <a:srgbClr val="FFFF00"/>
              </a:solidFill>
              <a:latin typeface="Segoe Print" pitchFamily="2" charset="0"/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uiExpand="1" build="allAtOnce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R P S</a:t>
            </a:r>
            <a:endParaRPr lang="id-ID"/>
          </a:p>
        </p:txBody>
      </p:sp>
      <p:pic>
        <p:nvPicPr>
          <p:cNvPr id="4" name="Picture 16" descr="SUB#LIST cop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13" y="1000108"/>
            <a:ext cx="9144000" cy="5643601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114000" y="2952000"/>
            <a:ext cx="3510000" cy="648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d-ID" sz="4000" b="1" smtClean="0">
                <a:solidFill>
                  <a:srgbClr val="800000"/>
                </a:solidFill>
                <a:latin typeface="Candara" pitchFamily="34" charset="0"/>
              </a:rPr>
              <a:t>Sebelum UTS</a:t>
            </a:r>
            <a:endParaRPr lang="id-ID" sz="4000" b="1">
              <a:solidFill>
                <a:srgbClr val="800000"/>
              </a:solidFill>
              <a:latin typeface="Candar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43307" y="4032000"/>
            <a:ext cx="5429255" cy="400110"/>
          </a:xfrm>
          <a:prstGeom prst="rect">
            <a:avLst/>
          </a:prstGeom>
          <a:solidFill>
            <a:srgbClr val="002060"/>
          </a:solidFill>
          <a:ln>
            <a:solidFill>
              <a:srgbClr val="800000"/>
            </a:solidFill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kumimoji="0" lang="en-US" sz="2000" b="0" i="0" u="none" strike="noStrike" kern="1200" cap="none" spc="0" normalizeH="0" baseline="0" noProof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</a:rPr>
              <a:t> </a:t>
            </a:r>
            <a:r>
              <a:rPr kumimoji="0" lang="en-US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02.</a:t>
            </a:r>
            <a:r>
              <a:rPr kumimoji="0" lang="id-ID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</a:t>
            </a:r>
            <a:r>
              <a:rPr lang="id-ID" sz="200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latin typeface="Segoe Print" pitchFamily="2" charset="0"/>
                <a:cs typeface="Arial" panose="020B0604020202020204" pitchFamily="34" charset="0"/>
              </a:rPr>
              <a:t>Fungsi Matematika</a:t>
            </a:r>
            <a:endParaRPr kumimoji="0" lang="en-US" sz="2000" b="0" i="0" u="none" strike="noStrike" kern="1200" cap="none" spc="0" normalizeH="0" baseline="0" noProof="0" dirty="0">
              <a:ln w="3175" cmpd="sng">
                <a:solidFill>
                  <a:srgbClr val="FFFF66"/>
                </a:solidFill>
                <a:prstDash val="solid"/>
              </a:ln>
              <a:solidFill>
                <a:schemeClr val="bg1"/>
              </a:solidFill>
              <a:effectLst/>
              <a:uLnTx/>
              <a:uFillTx/>
              <a:latin typeface="Segoe Print" pitchFamily="2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643307" y="6192000"/>
            <a:ext cx="5429255" cy="400110"/>
          </a:xfrm>
          <a:prstGeom prst="rect">
            <a:avLst/>
          </a:prstGeom>
          <a:solidFill>
            <a:srgbClr val="002060"/>
          </a:solidFill>
          <a:ln>
            <a:solidFill>
              <a:srgbClr val="800000"/>
            </a:solidFill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b="0" i="0" u="none" strike="noStrike" kern="1200" cap="none" spc="0" normalizeH="0" baseline="0" noProof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07.</a:t>
            </a:r>
            <a:r>
              <a:rPr kumimoji="0" lang="id-ID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</a:t>
            </a:r>
            <a:r>
              <a:rPr kumimoji="0" lang="id-ID" sz="2000" b="1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Turunan</a:t>
            </a:r>
            <a:r>
              <a:rPr kumimoji="0" lang="id-ID" sz="2000" b="0" i="0" u="none" strike="noStrike" kern="1200" cap="none" spc="0" normalizeH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Fungsi </a:t>
            </a:r>
            <a:r>
              <a:rPr kumimoji="0" lang="id-ID" sz="1400" b="0" i="0" u="none" strike="noStrike" kern="1200" cap="none" spc="0" normalizeH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(lanjutan)</a:t>
            </a:r>
            <a:endParaRPr kumimoji="0" lang="en-US" sz="1400" b="0" i="0" u="none" strike="noStrike" kern="1200" cap="none" spc="0" normalizeH="0" baseline="0" noProof="0" dirty="0">
              <a:ln w="3175" cmpd="sng">
                <a:solidFill>
                  <a:srgbClr val="FFFF66"/>
                </a:solidFill>
                <a:prstDash val="solid"/>
              </a:ln>
              <a:solidFill>
                <a:schemeClr val="bg1"/>
              </a:solidFill>
              <a:effectLst/>
              <a:uLnTx/>
              <a:uFillTx/>
              <a:latin typeface="Segoe Print" pitchFamily="2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643306" y="4464000"/>
            <a:ext cx="5429255" cy="400110"/>
          </a:xfrm>
          <a:prstGeom prst="rect">
            <a:avLst/>
          </a:prstGeom>
          <a:solidFill>
            <a:srgbClr val="002060"/>
          </a:solidFill>
          <a:ln>
            <a:solidFill>
              <a:srgbClr val="800000"/>
            </a:solidFill>
          </a:ln>
          <a:effectLst/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b="0" i="0" u="none" strike="noStrike" kern="1200" cap="none" spc="0" normalizeH="0" baseline="0" noProof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03.</a:t>
            </a:r>
            <a:r>
              <a:rPr kumimoji="0" lang="id-ID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Baris</a:t>
            </a:r>
            <a:r>
              <a:rPr kumimoji="0" lang="id-ID" sz="2000" b="0" i="0" u="none" strike="noStrike" kern="1200" cap="none" spc="0" normalizeH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&amp; Deret</a:t>
            </a:r>
            <a:endParaRPr kumimoji="0" lang="en-US" sz="2000" b="0" i="0" u="none" strike="noStrike" kern="1200" cap="none" spc="0" normalizeH="0" baseline="0" noProof="0" dirty="0">
              <a:ln w="3175" cmpd="sng">
                <a:solidFill>
                  <a:srgbClr val="FFFF66"/>
                </a:solidFill>
                <a:prstDash val="solid"/>
              </a:ln>
              <a:solidFill>
                <a:schemeClr val="bg1"/>
              </a:solidFill>
              <a:effectLst/>
              <a:uLnTx/>
              <a:uFillTx/>
              <a:latin typeface="Segoe Print" pitchFamily="2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643307" y="4896000"/>
            <a:ext cx="5429255" cy="400110"/>
          </a:xfrm>
          <a:prstGeom prst="rect">
            <a:avLst/>
          </a:prstGeom>
          <a:solidFill>
            <a:srgbClr val="002060"/>
          </a:solidFill>
          <a:ln>
            <a:solidFill>
              <a:srgbClr val="800000"/>
            </a:solidFill>
          </a:ln>
          <a:effectLst/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kumimoji="0" lang="en-US" sz="2000" b="0" i="0" u="none" strike="noStrike" kern="1200" cap="none" spc="0" normalizeH="0" baseline="0" noProof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04.</a:t>
            </a:r>
            <a:r>
              <a:rPr kumimoji="0" lang="id-ID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</a:t>
            </a:r>
            <a:r>
              <a:rPr lang="id-ID" sz="200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latin typeface="Segoe Print" pitchFamily="2" charset="0"/>
                <a:cs typeface="Arial" panose="020B0604020202020204" pitchFamily="34" charset="0"/>
              </a:rPr>
              <a:t>Limit dan Kontinuitas Fungsi</a:t>
            </a:r>
            <a:endParaRPr kumimoji="0" lang="en-US" sz="2000" b="0" i="0" u="none" strike="noStrike" kern="1200" cap="none" spc="0" normalizeH="0" baseline="0" noProof="0" dirty="0">
              <a:ln w="3175" cmpd="sng">
                <a:solidFill>
                  <a:srgbClr val="FFFF66"/>
                </a:solidFill>
                <a:prstDash val="solid"/>
              </a:ln>
              <a:solidFill>
                <a:schemeClr val="bg1"/>
              </a:solidFill>
              <a:effectLst/>
              <a:uLnTx/>
              <a:uFillTx/>
              <a:latin typeface="Segoe Print" pitchFamily="2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643307" y="5328000"/>
            <a:ext cx="5429255" cy="400110"/>
          </a:xfrm>
          <a:prstGeom prst="rect">
            <a:avLst/>
          </a:prstGeom>
          <a:solidFill>
            <a:srgbClr val="002060"/>
          </a:solidFill>
          <a:ln>
            <a:solidFill>
              <a:srgbClr val="800000"/>
            </a:solidFill>
          </a:ln>
          <a:effectLst/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b="0" i="0" u="none" strike="noStrike" kern="1200" cap="none" spc="0" normalizeH="0" baseline="0" noProof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</a:rPr>
              <a:t> </a:t>
            </a:r>
            <a:r>
              <a:rPr kumimoji="0" lang="en-US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05.</a:t>
            </a:r>
            <a:r>
              <a:rPr kumimoji="0" lang="id-ID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Turunan Fungsi </a:t>
            </a:r>
            <a:r>
              <a:rPr kumimoji="0" lang="id-ID" sz="14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(1 variabel)</a:t>
            </a:r>
            <a:endParaRPr kumimoji="0" lang="en-US" sz="1400" b="0" i="0" u="none" strike="noStrike" kern="1200" cap="none" spc="0" normalizeH="0" baseline="0" noProof="0" dirty="0">
              <a:ln w="3175" cmpd="sng">
                <a:solidFill>
                  <a:srgbClr val="FFFF66"/>
                </a:solidFill>
                <a:prstDash val="solid"/>
              </a:ln>
              <a:solidFill>
                <a:schemeClr val="bg1"/>
              </a:solidFill>
              <a:effectLst/>
              <a:uLnTx/>
              <a:uFillTx/>
              <a:latin typeface="Segoe Print" pitchFamily="2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43307" y="5760000"/>
            <a:ext cx="5429255" cy="400110"/>
          </a:xfrm>
          <a:prstGeom prst="rect">
            <a:avLst/>
          </a:prstGeom>
          <a:solidFill>
            <a:srgbClr val="002060"/>
          </a:solidFill>
          <a:ln>
            <a:solidFill>
              <a:srgbClr val="800000"/>
            </a:solidFill>
          </a:ln>
          <a:effectLst/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b="0" i="0" u="none" strike="noStrike" kern="1200" cap="none" spc="0" normalizeH="0" baseline="0" noProof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06.</a:t>
            </a:r>
            <a:r>
              <a:rPr kumimoji="0" lang="id-ID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Turunan Fungsi </a:t>
            </a:r>
            <a:r>
              <a:rPr kumimoji="0" lang="id-ID" sz="14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(lebih dr 1 variabel)</a:t>
            </a:r>
            <a:endParaRPr kumimoji="0" lang="en-US" sz="1400" b="0" i="0" u="none" strike="noStrike" kern="1200" cap="none" spc="0" normalizeH="0" baseline="0" noProof="0" dirty="0">
              <a:ln w="3175" cmpd="sng">
                <a:solidFill>
                  <a:srgbClr val="FFFF66"/>
                </a:solidFill>
                <a:prstDash val="solid"/>
              </a:ln>
              <a:solidFill>
                <a:schemeClr val="bg1"/>
              </a:solidFill>
              <a:effectLst/>
              <a:uLnTx/>
              <a:uFillTx/>
              <a:latin typeface="Segoe Print" pitchFamily="2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43307" y="3600000"/>
            <a:ext cx="5429255" cy="400110"/>
          </a:xfrm>
          <a:prstGeom prst="rect">
            <a:avLst/>
          </a:prstGeom>
          <a:solidFill>
            <a:srgbClr val="002060"/>
          </a:solidFill>
          <a:ln>
            <a:solidFill>
              <a:srgbClr val="800000"/>
            </a:solidFill>
          </a:ln>
          <a:effectLst/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b="0" i="0" u="none" strike="noStrike" kern="1200" cap="none" spc="0" normalizeH="0" baseline="0" noProof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</a:rPr>
              <a:t> </a:t>
            </a:r>
            <a:r>
              <a:rPr kumimoji="0" lang="en-US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01.</a:t>
            </a:r>
            <a:r>
              <a:rPr kumimoji="0" lang="id-ID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</a:t>
            </a:r>
            <a:r>
              <a:rPr lang="id-ID" sz="200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latin typeface="Segoe Print" pitchFamily="2" charset="0"/>
                <a:cs typeface="Arial" panose="020B0604020202020204" pitchFamily="34" charset="0"/>
              </a:rPr>
              <a:t>Silabus, Elemen &amp; Himpunan</a:t>
            </a:r>
            <a:endParaRPr kumimoji="0" lang="en-US" sz="2000" b="0" i="0" u="none" strike="noStrike" kern="1200" cap="none" spc="0" normalizeH="0" baseline="0" noProof="0" dirty="0">
              <a:ln w="3175" cmpd="sng">
                <a:solidFill>
                  <a:srgbClr val="FFFF66"/>
                </a:solidFill>
                <a:prstDash val="solid"/>
              </a:ln>
              <a:solidFill>
                <a:schemeClr val="bg1"/>
              </a:solidFill>
              <a:effectLst/>
              <a:uLnTx/>
              <a:uFillTx/>
              <a:latin typeface="Segoe Print" pitchFamily="2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R P S</a:t>
            </a:r>
            <a:endParaRPr lang="id-ID"/>
          </a:p>
        </p:txBody>
      </p:sp>
      <p:pic>
        <p:nvPicPr>
          <p:cNvPr id="4" name="Picture 16" descr="SUB#LIST cop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13" y="1000108"/>
            <a:ext cx="9144000" cy="5643601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114000" y="2952000"/>
            <a:ext cx="3510000" cy="648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d-ID" sz="4000" b="1" smtClean="0">
                <a:solidFill>
                  <a:srgbClr val="800000"/>
                </a:solidFill>
                <a:latin typeface="Candara" pitchFamily="34" charset="0"/>
              </a:rPr>
              <a:t>Setelah UTS</a:t>
            </a:r>
            <a:endParaRPr lang="id-ID" sz="4000" b="1">
              <a:solidFill>
                <a:srgbClr val="800000"/>
              </a:solidFill>
              <a:latin typeface="Candar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43307" y="4032000"/>
            <a:ext cx="5398844" cy="400110"/>
          </a:xfrm>
          <a:prstGeom prst="rect">
            <a:avLst/>
          </a:prstGeom>
          <a:solidFill>
            <a:srgbClr val="002060"/>
          </a:solidFill>
          <a:ln>
            <a:solidFill>
              <a:srgbClr val="800000"/>
            </a:solidFill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kumimoji="0" lang="en-US" sz="2000" b="0" i="0" u="none" strike="noStrike" kern="1200" cap="none" spc="0" normalizeH="0" baseline="0" noProof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</a:rPr>
              <a:t> </a:t>
            </a:r>
            <a:r>
              <a:rPr kumimoji="0" lang="id-ID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09</a:t>
            </a:r>
            <a:r>
              <a:rPr kumimoji="0" lang="en-US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.</a:t>
            </a:r>
            <a:r>
              <a:rPr kumimoji="0" lang="id-ID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Matriks dan Vektor</a:t>
            </a:r>
            <a:endParaRPr kumimoji="0" lang="en-US" sz="2000" b="0" i="0" u="none" strike="noStrike" kern="1200" cap="none" spc="0" normalizeH="0" baseline="0" noProof="0" dirty="0">
              <a:ln w="3175" cmpd="sng">
                <a:solidFill>
                  <a:srgbClr val="FFFF66"/>
                </a:solidFill>
                <a:prstDash val="solid"/>
              </a:ln>
              <a:solidFill>
                <a:schemeClr val="bg1"/>
              </a:solidFill>
              <a:effectLst/>
              <a:uLnTx/>
              <a:uFillTx/>
              <a:latin typeface="Segoe Print" pitchFamily="2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643307" y="6192000"/>
            <a:ext cx="5398844" cy="400110"/>
          </a:xfrm>
          <a:prstGeom prst="rect">
            <a:avLst/>
          </a:prstGeom>
          <a:solidFill>
            <a:srgbClr val="002060"/>
          </a:solidFill>
          <a:ln>
            <a:solidFill>
              <a:srgbClr val="800000"/>
            </a:solidFill>
          </a:ln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kumimoji="0" lang="en-US" sz="2000" b="0" i="0" u="none" strike="noStrike" kern="1200" cap="none" spc="0" normalizeH="0" baseline="0" noProof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</a:t>
            </a:r>
            <a:r>
              <a:rPr lang="id-ID" sz="200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latin typeface="Segoe Print" pitchFamily="2" charset="0"/>
                <a:cs typeface="Arial" panose="020B0604020202020204" pitchFamily="34" charset="0"/>
              </a:rPr>
              <a:t>14</a:t>
            </a:r>
            <a:r>
              <a:rPr kumimoji="0" lang="en-US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.</a:t>
            </a:r>
            <a:r>
              <a:rPr kumimoji="0" lang="id-ID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</a:t>
            </a:r>
            <a:r>
              <a:rPr lang="id-ID" sz="200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latin typeface="Segoe Print" pitchFamily="2" charset="0"/>
                <a:cs typeface="Arial" panose="020B0604020202020204" pitchFamily="34" charset="0"/>
              </a:rPr>
              <a:t>Integral Kalkulus </a:t>
            </a:r>
            <a:r>
              <a:rPr lang="id-ID" sz="140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latin typeface="Segoe Print" pitchFamily="2" charset="0"/>
                <a:cs typeface="Arial" panose="020B0604020202020204" pitchFamily="34" charset="0"/>
              </a:rPr>
              <a:t>(lanjutan)</a:t>
            </a:r>
            <a:endParaRPr kumimoji="0" lang="en-US" sz="1400" b="0" i="0" u="none" strike="noStrike" kern="1200" cap="none" spc="0" normalizeH="0" baseline="0" noProof="0" dirty="0">
              <a:ln w="3175" cmpd="sng">
                <a:solidFill>
                  <a:srgbClr val="FFFF66"/>
                </a:solidFill>
                <a:prstDash val="solid"/>
              </a:ln>
              <a:solidFill>
                <a:schemeClr val="bg1"/>
              </a:solidFill>
              <a:effectLst/>
              <a:uLnTx/>
              <a:uFillTx/>
              <a:latin typeface="Segoe Print" pitchFamily="2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643306" y="4464000"/>
            <a:ext cx="5398844" cy="400110"/>
          </a:xfrm>
          <a:prstGeom prst="rect">
            <a:avLst/>
          </a:prstGeom>
          <a:solidFill>
            <a:srgbClr val="002060"/>
          </a:solidFill>
          <a:ln>
            <a:solidFill>
              <a:srgbClr val="800000"/>
            </a:solidFill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kumimoji="0" lang="en-US" sz="2000" b="0" i="0" u="none" strike="noStrike" kern="1200" cap="none" spc="0" normalizeH="0" baseline="0" noProof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</a:t>
            </a:r>
            <a:r>
              <a:rPr lang="id-ID" sz="200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latin typeface="Segoe Print" pitchFamily="2" charset="0"/>
                <a:cs typeface="Arial" panose="020B0604020202020204" pitchFamily="34" charset="0"/>
              </a:rPr>
              <a:t>10</a:t>
            </a:r>
            <a:r>
              <a:rPr kumimoji="0" lang="en-US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.</a:t>
            </a:r>
            <a:r>
              <a:rPr kumimoji="0" lang="id-ID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</a:t>
            </a:r>
            <a:r>
              <a:rPr lang="id-ID" sz="200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latin typeface="Segoe Print" pitchFamily="2" charset="0"/>
                <a:cs typeface="Arial" panose="020B0604020202020204" pitchFamily="34" charset="0"/>
              </a:rPr>
              <a:t>Matriks dan Vektor </a:t>
            </a:r>
            <a:r>
              <a:rPr lang="id-ID" sz="140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latin typeface="Segoe Print" pitchFamily="2" charset="0"/>
                <a:cs typeface="Arial" panose="020B0604020202020204" pitchFamily="34" charset="0"/>
              </a:rPr>
              <a:t>(lanjutan)</a:t>
            </a:r>
            <a:endParaRPr lang="en-US" sz="1400" dirty="0">
              <a:ln w="3175" cmpd="sng">
                <a:solidFill>
                  <a:srgbClr val="FFFF66"/>
                </a:solidFill>
                <a:prstDash val="solid"/>
              </a:ln>
              <a:solidFill>
                <a:schemeClr val="bg1"/>
              </a:solidFill>
              <a:latin typeface="Segoe Print" pitchFamily="2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643307" y="4896000"/>
            <a:ext cx="5398844" cy="400110"/>
          </a:xfrm>
          <a:prstGeom prst="rect">
            <a:avLst/>
          </a:prstGeom>
          <a:solidFill>
            <a:srgbClr val="002060"/>
          </a:solidFill>
          <a:ln>
            <a:solidFill>
              <a:srgbClr val="800000"/>
            </a:solidFill>
          </a:ln>
          <a:effectLst/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kumimoji="0" lang="en-US" sz="2000" b="0" i="0" u="none" strike="noStrike" kern="1200" cap="none" spc="0" normalizeH="0" baseline="0" noProof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</a:t>
            </a:r>
            <a:r>
              <a:rPr lang="id-ID" sz="200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latin typeface="Segoe Print" pitchFamily="2" charset="0"/>
                <a:cs typeface="Arial" panose="020B0604020202020204" pitchFamily="34" charset="0"/>
              </a:rPr>
              <a:t>11</a:t>
            </a:r>
            <a:r>
              <a:rPr kumimoji="0" lang="en-US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.</a:t>
            </a:r>
            <a:r>
              <a:rPr kumimoji="0" lang="id-ID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</a:t>
            </a:r>
            <a:r>
              <a:rPr lang="id-ID" sz="200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latin typeface="Segoe Print" pitchFamily="2" charset="0"/>
                <a:cs typeface="Arial" panose="020B0604020202020204" pitchFamily="34" charset="0"/>
              </a:rPr>
              <a:t>Matriks dan Vektor </a:t>
            </a:r>
            <a:r>
              <a:rPr lang="id-ID" sz="140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latin typeface="Segoe Print" pitchFamily="2" charset="0"/>
                <a:cs typeface="Arial" panose="020B0604020202020204" pitchFamily="34" charset="0"/>
              </a:rPr>
              <a:t>(lanjutan)</a:t>
            </a:r>
            <a:endParaRPr kumimoji="0" lang="en-US" sz="1400" b="0" i="0" u="none" strike="noStrike" kern="1200" cap="none" spc="0" normalizeH="0" baseline="0" noProof="0" dirty="0">
              <a:ln w="3175" cmpd="sng">
                <a:solidFill>
                  <a:srgbClr val="FFFF66"/>
                </a:solidFill>
                <a:prstDash val="solid"/>
              </a:ln>
              <a:solidFill>
                <a:schemeClr val="bg1"/>
              </a:solidFill>
              <a:effectLst/>
              <a:uLnTx/>
              <a:uFillTx/>
              <a:latin typeface="Segoe Print" pitchFamily="2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643307" y="5328000"/>
            <a:ext cx="5398844" cy="400110"/>
          </a:xfrm>
          <a:prstGeom prst="rect">
            <a:avLst/>
          </a:prstGeom>
          <a:solidFill>
            <a:srgbClr val="002060"/>
          </a:solidFill>
          <a:ln>
            <a:solidFill>
              <a:srgbClr val="800000"/>
            </a:solidFill>
          </a:ln>
          <a:effectLst/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kumimoji="0" lang="en-US" sz="2000" b="0" i="0" u="none" strike="noStrike" kern="1200" cap="none" spc="0" normalizeH="0" baseline="0" noProof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</a:rPr>
              <a:t> </a:t>
            </a:r>
            <a:r>
              <a:rPr lang="id-ID" sz="200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latin typeface="Segoe Print" pitchFamily="2" charset="0"/>
                <a:cs typeface="Arial" panose="020B0604020202020204" pitchFamily="34" charset="0"/>
              </a:rPr>
              <a:t>12</a:t>
            </a:r>
            <a:r>
              <a:rPr kumimoji="0" lang="en-US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.</a:t>
            </a:r>
            <a:r>
              <a:rPr kumimoji="0" lang="id-ID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</a:t>
            </a:r>
            <a:r>
              <a:rPr lang="id-ID" sz="200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latin typeface="Segoe Print" pitchFamily="2" charset="0"/>
                <a:cs typeface="Arial" panose="020B0604020202020204" pitchFamily="34" charset="0"/>
              </a:rPr>
              <a:t>Persamaan simultan </a:t>
            </a:r>
            <a:r>
              <a:rPr lang="id-ID" sz="140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latin typeface="Segoe Print" pitchFamily="2" charset="0"/>
                <a:cs typeface="Arial" panose="020B0604020202020204" pitchFamily="34" charset="0"/>
              </a:rPr>
              <a:t>(invers &amp; cramer)</a:t>
            </a:r>
            <a:endParaRPr kumimoji="0" lang="en-US" sz="1400" b="0" i="0" u="none" strike="noStrike" kern="1200" cap="none" spc="0" normalizeH="0" baseline="0" noProof="0" dirty="0">
              <a:ln w="3175" cmpd="sng">
                <a:solidFill>
                  <a:srgbClr val="FFFF66"/>
                </a:solidFill>
                <a:prstDash val="solid"/>
              </a:ln>
              <a:solidFill>
                <a:schemeClr val="bg1"/>
              </a:solidFill>
              <a:effectLst/>
              <a:uLnTx/>
              <a:uFillTx/>
              <a:latin typeface="Segoe Print" pitchFamily="2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43307" y="5760000"/>
            <a:ext cx="5398844" cy="400110"/>
          </a:xfrm>
          <a:prstGeom prst="rect">
            <a:avLst/>
          </a:prstGeom>
          <a:solidFill>
            <a:srgbClr val="002060"/>
          </a:solidFill>
          <a:ln>
            <a:solidFill>
              <a:srgbClr val="800000"/>
            </a:solidFill>
          </a:ln>
          <a:effectLst/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kumimoji="0" lang="en-US" sz="2000" b="0" i="0" u="none" strike="noStrike" kern="1200" cap="none" spc="0" normalizeH="0" baseline="0" noProof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</a:t>
            </a:r>
            <a:r>
              <a:rPr lang="id-ID" sz="200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latin typeface="Segoe Print" pitchFamily="2" charset="0"/>
                <a:cs typeface="Arial" panose="020B0604020202020204" pitchFamily="34" charset="0"/>
              </a:rPr>
              <a:t>13</a:t>
            </a:r>
            <a:r>
              <a:rPr kumimoji="0" lang="en-US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.</a:t>
            </a:r>
            <a:r>
              <a:rPr kumimoji="0" lang="id-ID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</a:t>
            </a:r>
            <a:r>
              <a:rPr lang="id-ID" sz="200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latin typeface="Segoe Print" pitchFamily="2" charset="0"/>
                <a:cs typeface="Arial" panose="020B0604020202020204" pitchFamily="34" charset="0"/>
              </a:rPr>
              <a:t>Integral Kalkulus</a:t>
            </a:r>
            <a:endParaRPr kumimoji="0" lang="en-US" sz="2000" b="0" i="0" u="none" strike="noStrike" kern="1200" cap="none" spc="0" normalizeH="0" baseline="0" noProof="0" dirty="0">
              <a:ln w="3175" cmpd="sng">
                <a:solidFill>
                  <a:srgbClr val="FFFF66"/>
                </a:solidFill>
                <a:prstDash val="solid"/>
              </a:ln>
              <a:solidFill>
                <a:schemeClr val="bg1"/>
              </a:solidFill>
              <a:effectLst/>
              <a:uLnTx/>
              <a:uFillTx/>
              <a:latin typeface="Segoe Print" pitchFamily="2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43307" y="3600000"/>
            <a:ext cx="5398844" cy="400110"/>
          </a:xfrm>
          <a:prstGeom prst="rect">
            <a:avLst/>
          </a:prstGeom>
          <a:solidFill>
            <a:srgbClr val="002060"/>
          </a:solidFill>
          <a:ln>
            <a:solidFill>
              <a:srgbClr val="800000"/>
            </a:solidFill>
          </a:ln>
          <a:effectLst/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000" b="0" i="0" u="none" strike="noStrike" kern="1200" cap="none" spc="0" normalizeH="0" baseline="0" noProof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</a:rPr>
              <a:t> </a:t>
            </a:r>
            <a:r>
              <a:rPr lang="id-ID" sz="200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latin typeface="Segoe Print" pitchFamily="2" charset="0"/>
                <a:cs typeface="Arial" panose="020B0604020202020204" pitchFamily="34" charset="0"/>
              </a:rPr>
              <a:t>08</a:t>
            </a:r>
            <a:r>
              <a:rPr kumimoji="0" lang="en-US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.</a:t>
            </a:r>
            <a:r>
              <a:rPr kumimoji="0" lang="id-ID" sz="2000" b="0" i="0" u="none" strike="noStrike" kern="1200" cap="none" spc="0" normalizeH="0" baseline="0" noProof="0" smtClean="0">
                <a:ln w="3175" cmpd="sng">
                  <a:solidFill>
                    <a:srgbClr val="FFFF66"/>
                  </a:solidFill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Segoe Print" pitchFamily="2" charset="0"/>
                <a:cs typeface="Arial" panose="020B0604020202020204" pitchFamily="34" charset="0"/>
              </a:rPr>
              <a:t> Aplikasi Turunan</a:t>
            </a:r>
            <a:endParaRPr kumimoji="0" lang="en-US" sz="2000" b="0" i="0" u="none" strike="noStrike" kern="1200" cap="none" spc="0" normalizeH="0" baseline="0" noProof="0" dirty="0">
              <a:ln w="3175" cmpd="sng">
                <a:solidFill>
                  <a:srgbClr val="FFFF66"/>
                </a:solidFill>
                <a:prstDash val="solid"/>
              </a:ln>
              <a:solidFill>
                <a:schemeClr val="bg1"/>
              </a:solidFill>
              <a:effectLst/>
              <a:uLnTx/>
              <a:uFillTx/>
              <a:latin typeface="Segoe Print" pitchFamily="2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PENILAIAN</a:t>
            </a:r>
            <a:endParaRPr lang="id-ID"/>
          </a:p>
        </p:txBody>
      </p:sp>
      <p:sp>
        <p:nvSpPr>
          <p:cNvPr id="4" name="TextBox 3"/>
          <p:cNvSpPr txBox="1"/>
          <p:nvPr/>
        </p:nvSpPr>
        <p:spPr>
          <a:xfrm>
            <a:off x="1862166" y="2285992"/>
            <a:ext cx="3352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d-ID" sz="4400" i="1" smtClean="0">
                <a:solidFill>
                  <a:srgbClr val="002060"/>
                </a:solidFill>
              </a:rPr>
              <a:t> Kehadiran</a:t>
            </a:r>
          </a:p>
          <a:p>
            <a:pPr>
              <a:buFont typeface="Arial" pitchFamily="34" charset="0"/>
              <a:buChar char="•"/>
            </a:pPr>
            <a:r>
              <a:rPr lang="id-ID" sz="4400" i="1" smtClean="0">
                <a:solidFill>
                  <a:srgbClr val="002060"/>
                </a:solidFill>
              </a:rPr>
              <a:t> Tugas</a:t>
            </a:r>
          </a:p>
          <a:p>
            <a:pPr>
              <a:buFont typeface="Arial" pitchFamily="34" charset="0"/>
              <a:buChar char="•"/>
            </a:pPr>
            <a:r>
              <a:rPr lang="id-ID" sz="4400" i="1" smtClean="0">
                <a:solidFill>
                  <a:srgbClr val="002060"/>
                </a:solidFill>
              </a:rPr>
              <a:t> UTS</a:t>
            </a:r>
          </a:p>
          <a:p>
            <a:pPr>
              <a:buFont typeface="Arial" pitchFamily="34" charset="0"/>
              <a:buChar char="•"/>
            </a:pPr>
            <a:r>
              <a:rPr lang="id-ID" sz="4400" i="1" smtClean="0">
                <a:solidFill>
                  <a:srgbClr val="002060"/>
                </a:solidFill>
              </a:rPr>
              <a:t> UAS</a:t>
            </a:r>
            <a:endParaRPr lang="en-US" sz="4400" i="1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91166" y="2309328"/>
            <a:ext cx="3352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4400" i="1" smtClean="0">
                <a:solidFill>
                  <a:srgbClr val="800000"/>
                </a:solidFill>
              </a:rPr>
              <a:t>=  15%</a:t>
            </a:r>
          </a:p>
          <a:p>
            <a:r>
              <a:rPr lang="id-ID" sz="4400" i="1" smtClean="0">
                <a:solidFill>
                  <a:srgbClr val="800000"/>
                </a:solidFill>
              </a:rPr>
              <a:t>=  25%</a:t>
            </a:r>
          </a:p>
          <a:p>
            <a:r>
              <a:rPr lang="id-ID" sz="4400" i="1" smtClean="0">
                <a:solidFill>
                  <a:srgbClr val="800000"/>
                </a:solidFill>
              </a:rPr>
              <a:t>=  30%</a:t>
            </a:r>
          </a:p>
          <a:p>
            <a:r>
              <a:rPr lang="id-ID" sz="4400" i="1" smtClean="0">
                <a:solidFill>
                  <a:srgbClr val="800000"/>
                </a:solidFill>
              </a:rPr>
              <a:t>=  30% </a:t>
            </a:r>
            <a:endParaRPr lang="en-US" sz="4400" i="1">
              <a:solidFill>
                <a:srgbClr val="800000"/>
              </a:solidFill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Referensi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62000" y="1219200"/>
            <a:ext cx="8001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fontAlgn="base">
              <a:buFont typeface="Arial" pitchFamily="34" charset="0"/>
              <a:buChar char="•"/>
            </a:pPr>
            <a:r>
              <a:rPr lang="id-ID" sz="2800" smtClean="0"/>
              <a:t>Matematika Dasar Untuk Perguruan Tinggi (MPT); </a:t>
            </a:r>
            <a:r>
              <a:rPr lang="id-ID" sz="2800" i="1" smtClean="0"/>
              <a:t>Yusuf Yahya dkk</a:t>
            </a:r>
          </a:p>
          <a:p>
            <a:pPr marL="514350" indent="-514350" fontAlgn="base">
              <a:buFont typeface="Arial" pitchFamily="34" charset="0"/>
              <a:buChar char="•"/>
            </a:pPr>
            <a:r>
              <a:rPr lang="id-ID" sz="2800" smtClean="0">
                <a:solidFill>
                  <a:srgbClr val="800000"/>
                </a:solidFill>
              </a:rPr>
              <a:t>Kalkulus, Differensial dan Integral (KDI); </a:t>
            </a:r>
            <a:r>
              <a:rPr lang="id-ID" sz="2800" i="1" smtClean="0">
                <a:solidFill>
                  <a:srgbClr val="800000"/>
                </a:solidFill>
              </a:rPr>
              <a:t>Frank Ayres, Jr </a:t>
            </a:r>
          </a:p>
          <a:p>
            <a:pPr marL="514350" indent="-514350" fontAlgn="base">
              <a:buFont typeface="Arial" pitchFamily="34" charset="0"/>
              <a:buChar char="•"/>
            </a:pPr>
            <a:r>
              <a:rPr lang="id-ID" sz="2800" smtClean="0"/>
              <a:t>Matriks (MTR) ; Frank Ayres, Jr</a:t>
            </a:r>
          </a:p>
          <a:p>
            <a:pPr marL="514350" indent="-514350" fontAlgn="base">
              <a:buFont typeface="Arial" pitchFamily="34" charset="0"/>
              <a:buChar char="•"/>
            </a:pPr>
            <a:r>
              <a:rPr lang="id-ID" sz="2800" smtClean="0">
                <a:solidFill>
                  <a:srgbClr val="800000"/>
                </a:solidFill>
              </a:rPr>
              <a:t>Kalkulus, Differensial dan Integral (KDI); </a:t>
            </a:r>
            <a:r>
              <a:rPr lang="id-ID" sz="2800" i="1" smtClean="0">
                <a:solidFill>
                  <a:srgbClr val="800000"/>
                </a:solidFill>
              </a:rPr>
              <a:t>Frank Ayres, Jr</a:t>
            </a:r>
          </a:p>
          <a:p>
            <a:pPr marL="514350" indent="-514350" fontAlgn="base">
              <a:buFont typeface="Arial" pitchFamily="34" charset="0"/>
              <a:buChar char="•"/>
            </a:pPr>
            <a:r>
              <a:rPr lang="id-ID" sz="2800" smtClean="0"/>
              <a:t>Matematika Terapan untuk Bisnis dan Ekonomi; Dumairy</a:t>
            </a:r>
          </a:p>
          <a:p>
            <a:pPr marL="514350" indent="-514350" fontAlgn="base">
              <a:buFont typeface="Arial" pitchFamily="34" charset="0"/>
              <a:buChar char="•"/>
            </a:pPr>
            <a:r>
              <a:rPr lang="id-ID" sz="2800" smtClean="0">
                <a:solidFill>
                  <a:srgbClr val="800000"/>
                </a:solidFill>
              </a:rPr>
              <a:t>Kalkulus dan Geometri Alaisis; </a:t>
            </a:r>
            <a:r>
              <a:rPr lang="id-ID" sz="2800" i="1" smtClean="0">
                <a:solidFill>
                  <a:srgbClr val="800000"/>
                </a:solidFill>
              </a:rPr>
              <a:t>Edwin J. Purcell &amp; Dale Varber</a:t>
            </a:r>
            <a:endParaRPr lang="id-ID" sz="2800" i="1" smtClean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</TotalTime>
  <Words>269</Words>
  <Application>Microsoft Office PowerPoint</Application>
  <PresentationFormat>On-screen Show (4:3)</PresentationFormat>
  <Paragraphs>59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ESA143 – MATEMATIKA</vt:lpstr>
      <vt:lpstr>KENALAN YUK !!!</vt:lpstr>
      <vt:lpstr>AGENDA</vt:lpstr>
      <vt:lpstr>Sasaran Perkuliahan</vt:lpstr>
      <vt:lpstr>R P S</vt:lpstr>
      <vt:lpstr>R P S</vt:lpstr>
      <vt:lpstr>PENILAIAN</vt:lpstr>
      <vt:lpstr>Referensi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ESA153 – STATISTIK 1</dc:title>
  <dc:creator>owner</dc:creator>
  <cp:lastModifiedBy>owner</cp:lastModifiedBy>
  <cp:revision>31</cp:revision>
  <dcterms:created xsi:type="dcterms:W3CDTF">2017-09-11T10:26:06Z</dcterms:created>
  <dcterms:modified xsi:type="dcterms:W3CDTF">2018-09-09T19:54:41Z</dcterms:modified>
</cp:coreProperties>
</file>