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8" r:id="rId3"/>
    <p:sldId id="292" r:id="rId4"/>
    <p:sldId id="304" r:id="rId5"/>
    <p:sldId id="293" r:id="rId6"/>
    <p:sldId id="306" r:id="rId7"/>
    <p:sldId id="291" r:id="rId8"/>
    <p:sldId id="294" r:id="rId9"/>
    <p:sldId id="290" r:id="rId10"/>
    <p:sldId id="305" r:id="rId11"/>
    <p:sldId id="295" r:id="rId12"/>
    <p:sldId id="296" r:id="rId13"/>
    <p:sldId id="299" r:id="rId14"/>
    <p:sldId id="310" r:id="rId15"/>
    <p:sldId id="298" r:id="rId16"/>
    <p:sldId id="311" r:id="rId17"/>
    <p:sldId id="297" r:id="rId18"/>
    <p:sldId id="303" r:id="rId19"/>
    <p:sldId id="301" r:id="rId20"/>
    <p:sldId id="309" r:id="rId21"/>
    <p:sldId id="302"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4" autoAdjust="0"/>
    <p:restoredTop sz="94660"/>
  </p:normalViewPr>
  <p:slideViewPr>
    <p:cSldViewPr showGuides="1">
      <p:cViewPr varScale="1">
        <p:scale>
          <a:sx n="56" d="100"/>
          <a:sy n="56" d="100"/>
        </p:scale>
        <p:origin x="-153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10/15/19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10/15/19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10/15/19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10/15/19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10/15/19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KEBUGARAN</a:t>
            </a:r>
          </a:p>
          <a:p>
            <a:pPr algn="ctr" eaLnBrk="1" hangingPunct="1"/>
            <a:r>
              <a:rPr lang="en-US" sz="2200" b="1" dirty="0" smtClean="0">
                <a:solidFill>
                  <a:schemeClr val="bg1"/>
                </a:solidFill>
              </a:rPr>
              <a:t>PERTEMUAN IV</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31838"/>
          </a:xfrm>
        </p:spPr>
        <p:txBody>
          <a:bodyPr>
            <a:noAutofit/>
          </a:bodyPr>
          <a:lstStyle/>
          <a:p>
            <a:r>
              <a:rPr lang="en-US" sz="3200" dirty="0">
                <a:latin typeface="Tw Cen MT"/>
                <a:cs typeface="Tw Cen MT"/>
              </a:rPr>
              <a:t>Saturated, Monounsaturated, and Polyunsaturated Fatty Acids </a:t>
            </a:r>
          </a:p>
        </p:txBody>
      </p:sp>
      <p:pic>
        <p:nvPicPr>
          <p:cNvPr id="4" name="Picture 3" descr="Screen Shot 2019-10-08 at 7.15.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9144000" cy="3213054"/>
          </a:xfrm>
          <a:prstGeom prst="rect">
            <a:avLst/>
          </a:prstGeom>
        </p:spPr>
      </p:pic>
    </p:spTree>
    <p:extLst>
      <p:ext uri="{BB962C8B-B14F-4D97-AF65-F5344CB8AC3E}">
        <p14:creationId xmlns:p14="http://schemas.microsoft.com/office/powerpoint/2010/main" val="18008345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08038"/>
          </a:xfrm>
        </p:spPr>
        <p:txBody>
          <a:bodyPr>
            <a:noAutofit/>
          </a:bodyPr>
          <a:lstStyle/>
          <a:p>
            <a:r>
              <a:rPr lang="en-US" sz="3600" b="1" dirty="0">
                <a:latin typeface="Tw Cen MT"/>
                <a:cs typeface="Tw Cen MT"/>
              </a:rPr>
              <a:t>Saturated Fatty Acids </a:t>
            </a:r>
            <a:r>
              <a:rPr lang="en-US" sz="3600" b="1" dirty="0" smtClean="0">
                <a:latin typeface="Tw Cen MT"/>
                <a:cs typeface="Tw Cen MT"/>
              </a:rPr>
              <a:t/>
            </a:r>
            <a:br>
              <a:rPr lang="en-US" sz="3600" b="1" dirty="0" smtClean="0">
                <a:latin typeface="Tw Cen MT"/>
                <a:cs typeface="Tw Cen MT"/>
              </a:rPr>
            </a:br>
            <a:r>
              <a:rPr lang="en-US" sz="2800" b="1" dirty="0" smtClean="0">
                <a:latin typeface="Tw Cen MT"/>
                <a:cs typeface="Tw Cen MT"/>
              </a:rPr>
              <a:t>(</a:t>
            </a:r>
            <a:r>
              <a:rPr lang="en-US" sz="2800" b="1" dirty="0" err="1" smtClean="0">
                <a:latin typeface="Tw Cen MT"/>
                <a:cs typeface="Tw Cen MT"/>
              </a:rPr>
              <a:t>Asam</a:t>
            </a:r>
            <a:r>
              <a:rPr lang="en-US" sz="2800" b="1" dirty="0" smtClean="0">
                <a:latin typeface="Tw Cen MT"/>
                <a:cs typeface="Tw Cen MT"/>
              </a:rPr>
              <a:t> </a:t>
            </a:r>
            <a:r>
              <a:rPr lang="en-US" sz="2800" b="1" dirty="0" err="1" smtClean="0">
                <a:latin typeface="Tw Cen MT"/>
                <a:cs typeface="Tw Cen MT"/>
              </a:rPr>
              <a:t>Lemak</a:t>
            </a:r>
            <a:r>
              <a:rPr lang="en-US" sz="2800" b="1" dirty="0" smtClean="0">
                <a:latin typeface="Tw Cen MT"/>
                <a:cs typeface="Tw Cen MT"/>
              </a:rPr>
              <a:t> </a:t>
            </a:r>
            <a:r>
              <a:rPr lang="en-US" sz="2800" b="1" dirty="0" err="1" smtClean="0">
                <a:latin typeface="Tw Cen MT"/>
                <a:cs typeface="Tw Cen MT"/>
              </a:rPr>
              <a:t>Jenuh</a:t>
            </a:r>
            <a:r>
              <a:rPr lang="en-US" sz="2800" b="1" dirty="0" smtClean="0">
                <a:latin typeface="Tw Cen MT"/>
                <a:cs typeface="Tw Cen MT"/>
              </a:rPr>
              <a:t>)</a:t>
            </a:r>
            <a:endParaRPr lang="en-US" sz="2800" dirty="0">
              <a:latin typeface="Tw Cen MT"/>
              <a:cs typeface="Tw Cen MT"/>
            </a:endParaRPr>
          </a:p>
        </p:txBody>
      </p:sp>
      <p:sp>
        <p:nvSpPr>
          <p:cNvPr id="3" name="Content Placeholder 2"/>
          <p:cNvSpPr>
            <a:spLocks noGrp="1"/>
          </p:cNvSpPr>
          <p:nvPr>
            <p:ph idx="1"/>
          </p:nvPr>
        </p:nvSpPr>
        <p:spPr>
          <a:xfrm>
            <a:off x="457200" y="1905000"/>
            <a:ext cx="8534400" cy="4221163"/>
          </a:xfrm>
        </p:spPr>
        <p:txBody>
          <a:bodyPr>
            <a:normAutofit/>
          </a:bodyPr>
          <a:lstStyle/>
          <a:p>
            <a:r>
              <a:rPr lang="en-US" sz="2600" b="1" dirty="0">
                <a:latin typeface="Tw Cen MT"/>
                <a:cs typeface="Tw Cen MT"/>
              </a:rPr>
              <a:t>Saturated fatty acids </a:t>
            </a:r>
            <a:r>
              <a:rPr lang="en-US" sz="2600" dirty="0">
                <a:latin typeface="Tw Cen MT"/>
                <a:cs typeface="Tw Cen MT"/>
              </a:rPr>
              <a:t>contain no double bonds between carbon atoms; all carbons are saturated with </a:t>
            </a:r>
            <a:r>
              <a:rPr lang="en-US" sz="2600" dirty="0" err="1">
                <a:latin typeface="Tw Cen MT"/>
                <a:cs typeface="Tw Cen MT"/>
              </a:rPr>
              <a:t>hydrogens</a:t>
            </a:r>
            <a:r>
              <a:rPr lang="en-US" sz="2600" dirty="0">
                <a:latin typeface="Tw Cen MT"/>
                <a:cs typeface="Tw Cen MT"/>
              </a:rPr>
              <a:t>. As a food, saturated fats are typically solid at room temperature and are very stable, which gives them a long shelf life. </a:t>
            </a:r>
            <a:endParaRPr lang="en-US" sz="2600" dirty="0" smtClean="0">
              <a:latin typeface="Tw Cen MT"/>
              <a:cs typeface="Tw Cen MT"/>
            </a:endParaRPr>
          </a:p>
          <a:p>
            <a:r>
              <a:rPr lang="en-US" sz="2600" dirty="0" smtClean="0">
                <a:latin typeface="Tw Cen MT"/>
                <a:cs typeface="Tw Cen MT"/>
              </a:rPr>
              <a:t>Saturated </a:t>
            </a:r>
            <a:r>
              <a:rPr lang="en-US" sz="2600" dirty="0">
                <a:latin typeface="Tw Cen MT"/>
                <a:cs typeface="Tw Cen MT"/>
              </a:rPr>
              <a:t>fat comes in primarily four forms in the food supply: </a:t>
            </a:r>
            <a:r>
              <a:rPr lang="en-US" sz="2600" dirty="0" err="1">
                <a:latin typeface="Tw Cen MT"/>
                <a:cs typeface="Tw Cen MT"/>
              </a:rPr>
              <a:t>lauric</a:t>
            </a:r>
            <a:r>
              <a:rPr lang="en-US" sz="2600" dirty="0">
                <a:latin typeface="Tw Cen MT"/>
                <a:cs typeface="Tw Cen MT"/>
              </a:rPr>
              <a:t> acid, </a:t>
            </a:r>
            <a:r>
              <a:rPr lang="en-US" sz="2600" dirty="0" err="1">
                <a:latin typeface="Tw Cen MT"/>
                <a:cs typeface="Tw Cen MT"/>
              </a:rPr>
              <a:t>myristic</a:t>
            </a:r>
            <a:r>
              <a:rPr lang="en-US" sz="2600" dirty="0">
                <a:latin typeface="Tw Cen MT"/>
                <a:cs typeface="Tw Cen MT"/>
              </a:rPr>
              <a:t> acid, </a:t>
            </a:r>
            <a:r>
              <a:rPr lang="en-US" sz="2600" dirty="0" err="1">
                <a:latin typeface="Tw Cen MT"/>
                <a:cs typeface="Tw Cen MT"/>
              </a:rPr>
              <a:t>palmitic</a:t>
            </a:r>
            <a:r>
              <a:rPr lang="en-US" sz="2600" dirty="0">
                <a:latin typeface="Tw Cen MT"/>
                <a:cs typeface="Tw Cen MT"/>
              </a:rPr>
              <a:t> acid, and stearic </a:t>
            </a:r>
            <a:r>
              <a:rPr lang="en-US" sz="2600" dirty="0" smtClean="0">
                <a:latin typeface="Tw Cen MT"/>
                <a:cs typeface="Tw Cen MT"/>
              </a:rPr>
              <a:t>acid.</a:t>
            </a:r>
            <a:endParaRPr lang="en-US" sz="2600" dirty="0">
              <a:latin typeface="Tw Cen MT"/>
              <a:cs typeface="Tw Cen MT"/>
            </a:endParaRPr>
          </a:p>
        </p:txBody>
      </p:sp>
    </p:spTree>
    <p:extLst>
      <p:ext uri="{BB962C8B-B14F-4D97-AF65-F5344CB8AC3E}">
        <p14:creationId xmlns:p14="http://schemas.microsoft.com/office/powerpoint/2010/main" val="26773511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8229600" cy="808038"/>
          </a:xfrm>
        </p:spPr>
        <p:txBody>
          <a:bodyPr>
            <a:noAutofit/>
          </a:bodyPr>
          <a:lstStyle/>
          <a:p>
            <a:r>
              <a:rPr lang="en-US" sz="3600" b="1" dirty="0">
                <a:latin typeface="Tw Cen MT"/>
                <a:cs typeface="Tw Cen MT"/>
              </a:rPr>
              <a:t>Monounsaturated Fatty </a:t>
            </a:r>
            <a:r>
              <a:rPr lang="en-US" sz="3600" b="1" dirty="0" smtClean="0">
                <a:latin typeface="Tw Cen MT"/>
                <a:cs typeface="Tw Cen MT"/>
              </a:rPr>
              <a:t>Acids</a:t>
            </a:r>
            <a:br>
              <a:rPr lang="en-US" sz="3600" b="1" dirty="0" smtClean="0">
                <a:latin typeface="Tw Cen MT"/>
                <a:cs typeface="Tw Cen MT"/>
              </a:rPr>
            </a:br>
            <a:r>
              <a:rPr lang="en-US" sz="2400" b="1" dirty="0" smtClean="0">
                <a:latin typeface="Tw Cen MT"/>
                <a:cs typeface="Tw Cen MT"/>
              </a:rPr>
              <a:t>(</a:t>
            </a:r>
            <a:r>
              <a:rPr lang="en-US" sz="2400" b="1" dirty="0" err="1" smtClean="0">
                <a:latin typeface="Tw Cen MT"/>
                <a:cs typeface="Tw Cen MT"/>
              </a:rPr>
              <a:t>Asam</a:t>
            </a:r>
            <a:r>
              <a:rPr lang="en-US" sz="2400" b="1" dirty="0" smtClean="0">
                <a:latin typeface="Tw Cen MT"/>
                <a:cs typeface="Tw Cen MT"/>
              </a:rPr>
              <a:t> </a:t>
            </a:r>
            <a:r>
              <a:rPr lang="en-US" sz="2400" b="1" dirty="0" err="1" smtClean="0">
                <a:latin typeface="Tw Cen MT"/>
                <a:cs typeface="Tw Cen MT"/>
              </a:rPr>
              <a:t>Lemak</a:t>
            </a:r>
            <a:r>
              <a:rPr lang="en-US" sz="2400" b="1" dirty="0" smtClean="0">
                <a:latin typeface="Tw Cen MT"/>
                <a:cs typeface="Tw Cen MT"/>
              </a:rPr>
              <a:t> </a:t>
            </a:r>
            <a:r>
              <a:rPr lang="en-US" sz="2400" b="1" dirty="0" err="1" smtClean="0">
                <a:latin typeface="Tw Cen MT"/>
                <a:cs typeface="Tw Cen MT"/>
              </a:rPr>
              <a:t>Tak</a:t>
            </a:r>
            <a:r>
              <a:rPr lang="en-US" sz="2400" b="1" dirty="0" smtClean="0">
                <a:latin typeface="Tw Cen MT"/>
                <a:cs typeface="Tw Cen MT"/>
              </a:rPr>
              <a:t> </a:t>
            </a:r>
            <a:r>
              <a:rPr lang="en-US" sz="2400" b="1" dirty="0" err="1" smtClean="0">
                <a:latin typeface="Tw Cen MT"/>
                <a:cs typeface="Tw Cen MT"/>
              </a:rPr>
              <a:t>Jenuh</a:t>
            </a:r>
            <a:r>
              <a:rPr lang="en-US" sz="2400" b="1" dirty="0" smtClean="0">
                <a:latin typeface="Tw Cen MT"/>
                <a:cs typeface="Tw Cen MT"/>
              </a:rPr>
              <a:t> Tunggal) </a:t>
            </a:r>
            <a:endParaRPr lang="en-US" sz="2400" dirty="0">
              <a:latin typeface="Tw Cen MT"/>
              <a:cs typeface="Tw Cen MT"/>
            </a:endParaRPr>
          </a:p>
        </p:txBody>
      </p:sp>
      <p:sp>
        <p:nvSpPr>
          <p:cNvPr id="3" name="Content Placeholder 2"/>
          <p:cNvSpPr>
            <a:spLocks noGrp="1"/>
          </p:cNvSpPr>
          <p:nvPr>
            <p:ph idx="1"/>
          </p:nvPr>
        </p:nvSpPr>
        <p:spPr>
          <a:xfrm>
            <a:off x="152400" y="1905000"/>
            <a:ext cx="8763000" cy="4221163"/>
          </a:xfrm>
        </p:spPr>
        <p:txBody>
          <a:bodyPr>
            <a:noAutofit/>
          </a:bodyPr>
          <a:lstStyle/>
          <a:p>
            <a:r>
              <a:rPr lang="en-US" sz="2300" b="1" dirty="0">
                <a:latin typeface="Tw Cen MT"/>
                <a:cs typeface="Tw Cen MT"/>
              </a:rPr>
              <a:t>Unsaturated fatty acids </a:t>
            </a:r>
            <a:r>
              <a:rPr lang="en-US" sz="2300" dirty="0">
                <a:latin typeface="Tw Cen MT"/>
                <a:cs typeface="Tw Cen MT"/>
              </a:rPr>
              <a:t>contain one (</a:t>
            </a:r>
            <a:r>
              <a:rPr lang="en-US" sz="2300" dirty="0" smtClean="0">
                <a:latin typeface="Tw Cen MT"/>
                <a:cs typeface="Tw Cen MT"/>
              </a:rPr>
              <a:t>monounsaturated</a:t>
            </a:r>
            <a:r>
              <a:rPr lang="en-US" sz="2300" dirty="0">
                <a:latin typeface="Tw Cen MT"/>
                <a:cs typeface="Tw Cen MT"/>
              </a:rPr>
              <a:t>) or more (polyunsaturated) double bonds between carbon atoms, are typically liquid at room temperature, are found primarily in plant sources, and are fairly unstable. Unsaturated fatty acids are more susceptible to oxidative damage and have a shorter shelf life than saturated fatty acids. </a:t>
            </a:r>
          </a:p>
          <a:p>
            <a:r>
              <a:rPr lang="en-US" sz="2300" b="1" dirty="0">
                <a:latin typeface="Tw Cen MT"/>
                <a:cs typeface="Tw Cen MT"/>
              </a:rPr>
              <a:t>Oleic acid </a:t>
            </a:r>
            <a:r>
              <a:rPr lang="en-US" sz="2300" dirty="0">
                <a:latin typeface="Tw Cen MT"/>
                <a:cs typeface="Tw Cen MT"/>
              </a:rPr>
              <a:t>is a </a:t>
            </a:r>
            <a:r>
              <a:rPr lang="en-US" sz="2300" b="1" dirty="0">
                <a:latin typeface="Tw Cen MT"/>
                <a:cs typeface="Tw Cen MT"/>
              </a:rPr>
              <a:t>monounsaturated fatty acid</a:t>
            </a:r>
            <a:r>
              <a:rPr lang="en-US" sz="2300" dirty="0">
                <a:latin typeface="Tw Cen MT"/>
                <a:cs typeface="Tw Cen MT"/>
              </a:rPr>
              <a:t>. When used in place of saturated fat, oleic acid lowers total and LDL cholesterol. When used in place of </a:t>
            </a:r>
            <a:r>
              <a:rPr lang="en-US" sz="2300" dirty="0" smtClean="0">
                <a:latin typeface="Tw Cen MT"/>
                <a:cs typeface="Tw Cen MT"/>
              </a:rPr>
              <a:t>carbohydrates</a:t>
            </a:r>
            <a:r>
              <a:rPr lang="en-US" sz="2300" dirty="0">
                <a:latin typeface="Tw Cen MT"/>
                <a:cs typeface="Tw Cen MT"/>
              </a:rPr>
              <a:t>, it decreases triglycerides, increases HDL cholesterol, and increases the total-to-HDL cholesterol ratio.3 Most plant oils, such as olive, canola, and peanut oils, nuts, seeds, and avocado are excellent sources of monounsaturated fat. </a:t>
            </a:r>
          </a:p>
          <a:p>
            <a:endParaRPr lang="en-US" sz="2300" dirty="0">
              <a:latin typeface="Tw Cen MT"/>
              <a:cs typeface="Tw Cen MT"/>
            </a:endParaRPr>
          </a:p>
        </p:txBody>
      </p:sp>
    </p:spTree>
    <p:extLst>
      <p:ext uri="{BB962C8B-B14F-4D97-AF65-F5344CB8AC3E}">
        <p14:creationId xmlns:p14="http://schemas.microsoft.com/office/powerpoint/2010/main" val="15929258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sz="4000" b="1" dirty="0">
                <a:latin typeface="Tw Cen MT"/>
                <a:cs typeface="Tw Cen MT"/>
              </a:rPr>
              <a:t>Polyunsaturated Fatty </a:t>
            </a:r>
            <a:r>
              <a:rPr lang="en-US" sz="4000" b="1" dirty="0" smtClean="0">
                <a:latin typeface="Tw Cen MT"/>
                <a:cs typeface="Tw Cen MT"/>
              </a:rPr>
              <a:t>Acids</a:t>
            </a:r>
            <a:br>
              <a:rPr lang="en-US" sz="4000" b="1" dirty="0" smtClean="0">
                <a:latin typeface="Tw Cen MT"/>
                <a:cs typeface="Tw Cen MT"/>
              </a:rPr>
            </a:br>
            <a:r>
              <a:rPr lang="en-US" sz="2700" b="1" dirty="0">
                <a:latin typeface="Tw Cen MT"/>
                <a:cs typeface="Tw Cen MT"/>
              </a:rPr>
              <a:t>(</a:t>
            </a:r>
            <a:r>
              <a:rPr lang="en-US" sz="2700" b="1" dirty="0" err="1">
                <a:latin typeface="Tw Cen MT"/>
                <a:cs typeface="Tw Cen MT"/>
              </a:rPr>
              <a:t>Asam</a:t>
            </a:r>
            <a:r>
              <a:rPr lang="en-US" sz="2700" b="1" dirty="0">
                <a:latin typeface="Tw Cen MT"/>
                <a:cs typeface="Tw Cen MT"/>
              </a:rPr>
              <a:t> </a:t>
            </a:r>
            <a:r>
              <a:rPr lang="en-US" sz="2700" b="1" dirty="0" err="1">
                <a:latin typeface="Tw Cen MT"/>
                <a:cs typeface="Tw Cen MT"/>
              </a:rPr>
              <a:t>Lemak</a:t>
            </a:r>
            <a:r>
              <a:rPr lang="en-US" sz="2700" b="1" dirty="0">
                <a:latin typeface="Tw Cen MT"/>
                <a:cs typeface="Tw Cen MT"/>
              </a:rPr>
              <a:t> </a:t>
            </a:r>
            <a:r>
              <a:rPr lang="en-US" sz="2700" b="1" dirty="0" err="1">
                <a:latin typeface="Tw Cen MT"/>
                <a:cs typeface="Tw Cen MT"/>
              </a:rPr>
              <a:t>Tak</a:t>
            </a:r>
            <a:r>
              <a:rPr lang="en-US" sz="2700" b="1" dirty="0">
                <a:latin typeface="Tw Cen MT"/>
                <a:cs typeface="Tw Cen MT"/>
              </a:rPr>
              <a:t> </a:t>
            </a:r>
            <a:r>
              <a:rPr lang="en-US" sz="2700" b="1" dirty="0" err="1">
                <a:latin typeface="Tw Cen MT"/>
                <a:cs typeface="Tw Cen MT"/>
              </a:rPr>
              <a:t>Jenuh</a:t>
            </a:r>
            <a:r>
              <a:rPr lang="en-US" sz="2700" b="1" dirty="0">
                <a:latin typeface="Tw Cen MT"/>
                <a:cs typeface="Tw Cen MT"/>
              </a:rPr>
              <a:t> </a:t>
            </a:r>
            <a:r>
              <a:rPr lang="en-US" sz="2700" b="1" dirty="0" err="1" smtClean="0">
                <a:latin typeface="Tw Cen MT"/>
                <a:cs typeface="Tw Cen MT"/>
              </a:rPr>
              <a:t>Ganda</a:t>
            </a:r>
            <a:r>
              <a:rPr lang="en-US" sz="2700" b="1" dirty="0" smtClean="0">
                <a:latin typeface="Tw Cen MT"/>
                <a:cs typeface="Tw Cen MT"/>
              </a:rPr>
              <a:t>)  </a:t>
            </a:r>
            <a:endParaRPr lang="en-US" sz="2700" dirty="0">
              <a:latin typeface="Tw Cen MT"/>
              <a:cs typeface="Tw Cen MT"/>
            </a:endParaRPr>
          </a:p>
        </p:txBody>
      </p:sp>
      <p:sp>
        <p:nvSpPr>
          <p:cNvPr id="3" name="Content Placeholder 2"/>
          <p:cNvSpPr>
            <a:spLocks noGrp="1"/>
          </p:cNvSpPr>
          <p:nvPr>
            <p:ph idx="1"/>
          </p:nvPr>
        </p:nvSpPr>
        <p:spPr>
          <a:xfrm>
            <a:off x="228600" y="1646237"/>
            <a:ext cx="8763000" cy="4525963"/>
          </a:xfrm>
        </p:spPr>
        <p:txBody>
          <a:bodyPr>
            <a:normAutofit/>
          </a:bodyPr>
          <a:lstStyle/>
          <a:p>
            <a:r>
              <a:rPr lang="en-US" sz="2800" b="1" dirty="0">
                <a:latin typeface="Tw Cen MT"/>
                <a:cs typeface="Tw Cen MT"/>
              </a:rPr>
              <a:t>Polyunsaturated fats </a:t>
            </a:r>
            <a:r>
              <a:rPr lang="en-US" sz="2800" dirty="0">
                <a:latin typeface="Tw Cen MT"/>
                <a:cs typeface="Tw Cen MT"/>
              </a:rPr>
              <a:t>are especially important for optimal health. In fact, a growing body of research suggests that polyunsaturated fats are the healthiest of the fats, and substituting these fats for saturated fats or refined carbohydrates likely contributes to a significant decrease in cardiovascular disease </a:t>
            </a:r>
            <a:r>
              <a:rPr lang="en-US" sz="2800" dirty="0" smtClean="0">
                <a:latin typeface="Tw Cen MT"/>
                <a:cs typeface="Tw Cen MT"/>
              </a:rPr>
              <a:t>risk.</a:t>
            </a:r>
          </a:p>
          <a:p>
            <a:r>
              <a:rPr lang="en-US" sz="2800" dirty="0" smtClean="0">
                <a:latin typeface="Tw Cen MT"/>
                <a:cs typeface="Tw Cen MT"/>
              </a:rPr>
              <a:t>Two polyunsaturated </a:t>
            </a:r>
            <a:r>
              <a:rPr lang="en-US" sz="2800" dirty="0">
                <a:latin typeface="Tw Cen MT"/>
                <a:cs typeface="Tw Cen MT"/>
              </a:rPr>
              <a:t>fatty acids that are </a:t>
            </a:r>
            <a:r>
              <a:rPr lang="en-US" sz="2800" b="1" dirty="0">
                <a:latin typeface="Tw Cen MT"/>
                <a:cs typeface="Tw Cen MT"/>
              </a:rPr>
              <a:t>essential fatty acids </a:t>
            </a:r>
            <a:r>
              <a:rPr lang="en-US" sz="2800" dirty="0">
                <a:latin typeface="Tw Cen MT"/>
                <a:cs typeface="Tw Cen MT"/>
              </a:rPr>
              <a:t>are </a:t>
            </a:r>
            <a:r>
              <a:rPr lang="en-US" sz="2800" b="1" dirty="0">
                <a:latin typeface="Tw Cen MT"/>
                <a:cs typeface="Tw Cen MT"/>
              </a:rPr>
              <a:t>omega-3 </a:t>
            </a:r>
            <a:r>
              <a:rPr lang="en-US" sz="2800" dirty="0" smtClean="0">
                <a:latin typeface="Tw Cen MT"/>
                <a:cs typeface="Tw Cen MT"/>
              </a:rPr>
              <a:t>and </a:t>
            </a:r>
            <a:r>
              <a:rPr lang="en-US" sz="2800" b="1" dirty="0">
                <a:latin typeface="Tw Cen MT"/>
                <a:cs typeface="Tw Cen MT"/>
              </a:rPr>
              <a:t>omega-</a:t>
            </a:r>
            <a:r>
              <a:rPr lang="en-US" sz="2800" b="1" dirty="0" smtClean="0">
                <a:latin typeface="Tw Cen MT"/>
                <a:cs typeface="Tw Cen MT"/>
              </a:rPr>
              <a:t>6</a:t>
            </a:r>
            <a:r>
              <a:rPr lang="en-US" sz="2800" dirty="0" smtClean="0">
                <a:latin typeface="Tw Cen MT"/>
                <a:cs typeface="Tw Cen MT"/>
              </a:rPr>
              <a:t>.</a:t>
            </a:r>
            <a:endParaRPr lang="en-US" sz="2800" dirty="0">
              <a:latin typeface="Tw Cen MT"/>
              <a:cs typeface="Tw Cen MT"/>
            </a:endParaRPr>
          </a:p>
          <a:p>
            <a:endParaRPr lang="en-US" sz="2800" dirty="0">
              <a:latin typeface="Tw Cen MT"/>
              <a:cs typeface="Tw Cen MT"/>
            </a:endParaRPr>
          </a:p>
        </p:txBody>
      </p:sp>
    </p:spTree>
    <p:extLst>
      <p:ext uri="{BB962C8B-B14F-4D97-AF65-F5344CB8AC3E}">
        <p14:creationId xmlns:p14="http://schemas.microsoft.com/office/powerpoint/2010/main" val="40155651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pPr algn="l"/>
            <a:r>
              <a:rPr lang="en-US" b="1" dirty="0">
                <a:latin typeface="Tw Cen MT"/>
                <a:cs typeface="Tw Cen MT"/>
              </a:rPr>
              <a:t>Hydrogenation </a:t>
            </a:r>
            <a:endParaRPr lang="en-US" dirty="0">
              <a:latin typeface="Tw Cen MT"/>
              <a:cs typeface="Tw Cen MT"/>
            </a:endParaRPr>
          </a:p>
        </p:txBody>
      </p:sp>
      <p:sp>
        <p:nvSpPr>
          <p:cNvPr id="3" name="Content Placeholder 2"/>
          <p:cNvSpPr>
            <a:spLocks noGrp="1"/>
          </p:cNvSpPr>
          <p:nvPr>
            <p:ph idx="1"/>
          </p:nvPr>
        </p:nvSpPr>
        <p:spPr/>
        <p:txBody>
          <a:bodyPr>
            <a:normAutofit/>
          </a:bodyPr>
          <a:lstStyle/>
          <a:p>
            <a:r>
              <a:rPr lang="en-US" sz="2800" dirty="0" smtClean="0">
                <a:latin typeface="Tw Cen MT"/>
                <a:cs typeface="Tw Cen MT"/>
              </a:rPr>
              <a:t>The </a:t>
            </a:r>
            <a:r>
              <a:rPr lang="en-US" sz="2800" dirty="0">
                <a:latin typeface="Tw Cen MT"/>
                <a:cs typeface="Tw Cen MT"/>
              </a:rPr>
              <a:t>process of converting an unsaturated fatty acid to a saturated fatty acid by </a:t>
            </a:r>
            <a:r>
              <a:rPr lang="en-US" sz="2800" dirty="0" smtClean="0">
                <a:latin typeface="Tw Cen MT"/>
                <a:cs typeface="Tw Cen MT"/>
              </a:rPr>
              <a:t>replacing </a:t>
            </a:r>
            <a:r>
              <a:rPr lang="en-US" sz="2800" dirty="0">
                <a:latin typeface="Tw Cen MT"/>
                <a:cs typeface="Tw Cen MT"/>
              </a:rPr>
              <a:t>the double bonds with hydrogen. The </a:t>
            </a:r>
            <a:r>
              <a:rPr lang="en-US" sz="2800" dirty="0" smtClean="0">
                <a:latin typeface="Tw Cen MT"/>
                <a:cs typeface="Tw Cen MT"/>
              </a:rPr>
              <a:t>hydrogenation </a:t>
            </a:r>
            <a:r>
              <a:rPr lang="en-US" sz="2800" dirty="0">
                <a:latin typeface="Tw Cen MT"/>
                <a:cs typeface="Tw Cen MT"/>
              </a:rPr>
              <a:t>process involves breaking the double bonds of the unsaturated fat and forming an altered </a:t>
            </a:r>
            <a:r>
              <a:rPr lang="en-US" sz="2800" dirty="0" smtClean="0">
                <a:latin typeface="Tw Cen MT"/>
                <a:cs typeface="Tw Cen MT"/>
              </a:rPr>
              <a:t>unsaturated fat.</a:t>
            </a:r>
          </a:p>
          <a:p>
            <a:r>
              <a:rPr lang="en-US" sz="2800" b="1" dirty="0" smtClean="0">
                <a:latin typeface="Tw Cen MT"/>
                <a:cs typeface="Tw Cen MT"/>
              </a:rPr>
              <a:t>Trans </a:t>
            </a:r>
            <a:r>
              <a:rPr lang="en-US" sz="2800" b="1" dirty="0">
                <a:latin typeface="Tw Cen MT"/>
                <a:cs typeface="Tw Cen MT"/>
              </a:rPr>
              <a:t>fat</a:t>
            </a:r>
            <a:r>
              <a:rPr lang="en-US" sz="2800" dirty="0">
                <a:latin typeface="Tw Cen MT"/>
                <a:cs typeface="Tw Cen MT"/>
              </a:rPr>
              <a:t>, listed as </a:t>
            </a:r>
            <a:r>
              <a:rPr lang="en-US" sz="2800" b="1" dirty="0">
                <a:latin typeface="Tw Cen MT"/>
                <a:cs typeface="Tw Cen MT"/>
              </a:rPr>
              <a:t>partially </a:t>
            </a:r>
            <a:r>
              <a:rPr lang="en-US" sz="2800" b="1" dirty="0" smtClean="0">
                <a:latin typeface="Tw Cen MT"/>
                <a:cs typeface="Tw Cen MT"/>
              </a:rPr>
              <a:t>hydrogenated </a:t>
            </a:r>
            <a:r>
              <a:rPr lang="en-US" sz="2800" dirty="0">
                <a:latin typeface="Tw Cen MT"/>
                <a:cs typeface="Tw Cen MT"/>
              </a:rPr>
              <a:t>or hydrogenated oil on a food </a:t>
            </a:r>
            <a:r>
              <a:rPr lang="en-US" sz="2800" dirty="0" smtClean="0">
                <a:latin typeface="Tw Cen MT"/>
                <a:cs typeface="Tw Cen MT"/>
              </a:rPr>
              <a:t>ingredient.</a:t>
            </a:r>
            <a:endParaRPr lang="en-US" sz="2800" dirty="0">
              <a:latin typeface="Tw Cen MT"/>
              <a:cs typeface="Tw Cen MT"/>
            </a:endParaRPr>
          </a:p>
          <a:p>
            <a:endParaRPr lang="en-US" sz="2800" dirty="0">
              <a:latin typeface="Tw Cen MT"/>
              <a:cs typeface="Tw Cen MT"/>
            </a:endParaRPr>
          </a:p>
        </p:txBody>
      </p:sp>
    </p:spTree>
    <p:extLst>
      <p:ext uri="{BB962C8B-B14F-4D97-AF65-F5344CB8AC3E}">
        <p14:creationId xmlns:p14="http://schemas.microsoft.com/office/powerpoint/2010/main" val="33115056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1371600"/>
            <a:ext cx="2286000" cy="2590800"/>
          </a:xfrm>
        </p:spPr>
        <p:txBody>
          <a:bodyPr>
            <a:noAutofit/>
          </a:bodyPr>
          <a:lstStyle/>
          <a:p>
            <a:pPr algn="l"/>
            <a:r>
              <a:rPr lang="en-US" sz="2800" b="1" dirty="0">
                <a:latin typeface="Tw Cen MT"/>
                <a:cs typeface="Tw Cen MT"/>
              </a:rPr>
              <a:t>Examples of Dietary Sources of Various Fatty </a:t>
            </a:r>
            <a:r>
              <a:rPr lang="en-US" sz="2800" b="1" dirty="0" smtClean="0">
                <a:latin typeface="Tw Cen MT"/>
                <a:cs typeface="Tw Cen MT"/>
              </a:rPr>
              <a:t>Acids</a:t>
            </a:r>
            <a:endParaRPr lang="en-US" sz="2800" b="1" dirty="0">
              <a:latin typeface="Tw Cen MT"/>
              <a:cs typeface="Tw Cen MT"/>
            </a:endParaRPr>
          </a:p>
        </p:txBody>
      </p:sp>
      <p:pic>
        <p:nvPicPr>
          <p:cNvPr id="4" name="Picture 3" descr="Screen Shot 2019-10-07 at 4.39.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172200" cy="6856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09374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Autofit/>
          </a:bodyPr>
          <a:lstStyle/>
          <a:p>
            <a:r>
              <a:rPr lang="en-US" sz="2800" b="1" dirty="0" smtClean="0">
                <a:latin typeface="Tw Cen MT"/>
                <a:cs typeface="Tw Cen MT"/>
              </a:rPr>
              <a:t>Percentage </a:t>
            </a:r>
            <a:r>
              <a:rPr lang="en-US" sz="2800" b="1" dirty="0">
                <a:latin typeface="Tw Cen MT"/>
                <a:cs typeface="Tw Cen MT"/>
              </a:rPr>
              <a:t>of Fat and Carbohydrate Used as Exercise Duration </a:t>
            </a:r>
            <a:r>
              <a:rPr lang="en-US" sz="2800" b="1" dirty="0" smtClean="0">
                <a:latin typeface="Tw Cen MT"/>
                <a:cs typeface="Tw Cen MT"/>
              </a:rPr>
              <a:t>Increases</a:t>
            </a:r>
            <a:endParaRPr lang="en-US" sz="2800" b="1" dirty="0">
              <a:latin typeface="Tw Cen MT"/>
              <a:cs typeface="Tw Cen MT"/>
            </a:endParaRPr>
          </a:p>
        </p:txBody>
      </p:sp>
      <p:pic>
        <p:nvPicPr>
          <p:cNvPr id="4" name="Picture 3" descr="Screen Shot 2019-10-08 at 9.20.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600200"/>
            <a:ext cx="5003800" cy="4610100"/>
          </a:xfrm>
          <a:prstGeom prst="rect">
            <a:avLst/>
          </a:prstGeom>
        </p:spPr>
      </p:pic>
    </p:spTree>
    <p:extLst>
      <p:ext uri="{BB962C8B-B14F-4D97-AF65-F5344CB8AC3E}">
        <p14:creationId xmlns:p14="http://schemas.microsoft.com/office/powerpoint/2010/main" val="31447883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08038"/>
          </a:xfrm>
        </p:spPr>
        <p:txBody>
          <a:bodyPr>
            <a:normAutofit/>
          </a:bodyPr>
          <a:lstStyle/>
          <a:p>
            <a:r>
              <a:rPr lang="en-US" sz="3600" b="1" dirty="0">
                <a:latin typeface="Tw Cen MT"/>
                <a:cs typeface="Tw Cen MT"/>
              </a:rPr>
              <a:t>FAT-RELATED DIETARY SUPPLEMENTS </a:t>
            </a:r>
            <a:endParaRPr lang="en-US" sz="3600" dirty="0">
              <a:latin typeface="Tw Cen MT"/>
              <a:cs typeface="Tw Cen MT"/>
            </a:endParaRPr>
          </a:p>
        </p:txBody>
      </p:sp>
      <p:sp>
        <p:nvSpPr>
          <p:cNvPr id="3" name="Content Placeholder 2"/>
          <p:cNvSpPr>
            <a:spLocks noGrp="1"/>
          </p:cNvSpPr>
          <p:nvPr>
            <p:ph idx="1"/>
          </p:nvPr>
        </p:nvSpPr>
        <p:spPr>
          <a:xfrm>
            <a:off x="457200" y="2133600"/>
            <a:ext cx="8229600" cy="3992563"/>
          </a:xfrm>
        </p:spPr>
        <p:txBody>
          <a:bodyPr>
            <a:normAutofit/>
          </a:bodyPr>
          <a:lstStyle/>
          <a:p>
            <a:pPr marL="0" indent="0">
              <a:buNone/>
            </a:pPr>
            <a:r>
              <a:rPr lang="en-US" sz="2800" dirty="0">
                <a:latin typeface="Tw Cen MT"/>
                <a:cs typeface="Tw Cen MT"/>
              </a:rPr>
              <a:t>Supplements that are involved in “fat burning” are marketed to both athletes and </a:t>
            </a:r>
            <a:r>
              <a:rPr lang="en-US" sz="2800" dirty="0" smtClean="0">
                <a:latin typeface="Tw Cen MT"/>
                <a:cs typeface="Tw Cen MT"/>
              </a:rPr>
              <a:t>non-athletes</a:t>
            </a:r>
            <a:r>
              <a:rPr lang="en-US" sz="2800" dirty="0">
                <a:latin typeface="Tw Cen MT"/>
                <a:cs typeface="Tw Cen MT"/>
              </a:rPr>
              <a:t>. Some, such as </a:t>
            </a:r>
            <a:r>
              <a:rPr lang="en-US" sz="2800" b="1" dirty="0" err="1">
                <a:latin typeface="Tw Cen MT"/>
                <a:cs typeface="Tw Cen MT"/>
              </a:rPr>
              <a:t>carnitine</a:t>
            </a:r>
            <a:r>
              <a:rPr lang="en-US" sz="2800" dirty="0">
                <a:latin typeface="Tw Cen MT"/>
                <a:cs typeface="Tw Cen MT"/>
              </a:rPr>
              <a:t>, are associated with the oxidation of fatty acids, and are often marketed as ways to enhance the metabolism of fat. </a:t>
            </a:r>
          </a:p>
          <a:p>
            <a:endParaRPr lang="en-US" sz="2800" dirty="0">
              <a:latin typeface="Tw Cen MT"/>
              <a:cs typeface="Tw Cen MT"/>
            </a:endParaRPr>
          </a:p>
        </p:txBody>
      </p:sp>
    </p:spTree>
    <p:extLst>
      <p:ext uri="{BB962C8B-B14F-4D97-AF65-F5344CB8AC3E}">
        <p14:creationId xmlns:p14="http://schemas.microsoft.com/office/powerpoint/2010/main" val="4074030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Tw Cen MT"/>
                <a:cs typeface="Tw Cen MT"/>
              </a:rPr>
              <a:t>FAT BURNER</a:t>
            </a:r>
            <a:endParaRPr lang="en-US" sz="3600" dirty="0">
              <a:latin typeface="Tw Cen MT"/>
              <a:cs typeface="Tw Cen MT"/>
            </a:endParaRPr>
          </a:p>
        </p:txBody>
      </p:sp>
      <p:pic>
        <p:nvPicPr>
          <p:cNvPr id="4" name="Picture 3" descr="61jgRfEFk-L._SY606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47800"/>
            <a:ext cx="2756780" cy="4800600"/>
          </a:xfrm>
          <a:prstGeom prst="rect">
            <a:avLst/>
          </a:prstGeom>
        </p:spPr>
      </p:pic>
      <p:pic>
        <p:nvPicPr>
          <p:cNvPr id="6" name="Picture 5" descr="muscle-blaze-fat-burner-extreme-90-caps-500x500.jpg"/>
          <p:cNvPicPr>
            <a:picLocks noChangeAspect="1"/>
          </p:cNvPicPr>
          <p:nvPr/>
        </p:nvPicPr>
        <p:blipFill rotWithShape="1">
          <a:blip r:embed="rId3">
            <a:extLst>
              <a:ext uri="{28A0092B-C50C-407E-A947-70E740481C1C}">
                <a14:useLocalDpi xmlns:a14="http://schemas.microsoft.com/office/drawing/2010/main" val="0"/>
              </a:ext>
            </a:extLst>
          </a:blip>
          <a:srcRect l="13003" t="2147" r="12835" b="2198"/>
          <a:stretch/>
        </p:blipFill>
        <p:spPr>
          <a:xfrm>
            <a:off x="4191000" y="1219200"/>
            <a:ext cx="3133895" cy="5129600"/>
          </a:xfrm>
          <a:prstGeom prst="rect">
            <a:avLst/>
          </a:prstGeom>
        </p:spPr>
      </p:pic>
    </p:spTree>
    <p:extLst>
      <p:ext uri="{BB962C8B-B14F-4D97-AF65-F5344CB8AC3E}">
        <p14:creationId xmlns:p14="http://schemas.microsoft.com/office/powerpoint/2010/main" val="29865855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r>
              <a:rPr lang="en-US" sz="4000" b="1" dirty="0">
                <a:latin typeface="Tw Cen MT"/>
                <a:cs typeface="Tw Cen MT"/>
              </a:rPr>
              <a:t>Fat Recommendations for Athletes </a:t>
            </a:r>
            <a:endParaRPr lang="en-US" sz="4000" dirty="0">
              <a:latin typeface="Tw Cen MT"/>
              <a:cs typeface="Tw Cen MT"/>
            </a:endParaRPr>
          </a:p>
        </p:txBody>
      </p:sp>
      <p:sp>
        <p:nvSpPr>
          <p:cNvPr id="3" name="Content Placeholder 2"/>
          <p:cNvSpPr>
            <a:spLocks noGrp="1"/>
          </p:cNvSpPr>
          <p:nvPr>
            <p:ph idx="1"/>
          </p:nvPr>
        </p:nvSpPr>
        <p:spPr/>
        <p:txBody>
          <a:bodyPr/>
          <a:lstStyle/>
          <a:p>
            <a:r>
              <a:rPr lang="en-US" dirty="0">
                <a:latin typeface="Tw Cen MT"/>
                <a:cs typeface="Tw Cen MT"/>
              </a:rPr>
              <a:t>The appropriate amount of dietary fat for the athlete will depend on two factors—overall energy (caloric) need and macronutrient balance. </a:t>
            </a:r>
          </a:p>
          <a:p>
            <a:endParaRPr lang="en-US" dirty="0">
              <a:latin typeface="Tw Cen MT"/>
              <a:cs typeface="Tw Cen MT"/>
            </a:endParaRPr>
          </a:p>
        </p:txBody>
      </p:sp>
    </p:spTree>
    <p:extLst>
      <p:ext uri="{BB962C8B-B14F-4D97-AF65-F5344CB8AC3E}">
        <p14:creationId xmlns:p14="http://schemas.microsoft.com/office/powerpoint/2010/main" val="13619996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800" b="1" dirty="0" smtClean="0">
                <a:latin typeface="Tw Cen MT"/>
                <a:cs typeface="Tw Cen MT"/>
              </a:rPr>
              <a:t>LEMAK DAN OLAHRAGA</a:t>
            </a:r>
            <a:endParaRPr lang="en-US" sz="4800" b="1" dirty="0">
              <a:latin typeface="Tw Cen MT"/>
              <a:cs typeface="Tw Cen MT"/>
            </a:endParaRPr>
          </a:p>
        </p:txBody>
      </p:sp>
    </p:spTree>
    <p:extLst>
      <p:ext uri="{BB962C8B-B14F-4D97-AF65-F5344CB8AC3E}">
        <p14:creationId xmlns:p14="http://schemas.microsoft.com/office/powerpoint/2010/main" val="23085132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Autofit/>
          </a:bodyPr>
          <a:lstStyle/>
          <a:p>
            <a:r>
              <a:rPr lang="en-US" sz="3600" dirty="0">
                <a:latin typeface="Tw Cen MT"/>
                <a:cs typeface="Tw Cen MT"/>
              </a:rPr>
              <a:t>INFLUENCE OF EXERCISE AND TRAINING ON LIPID METABOLISM </a:t>
            </a:r>
          </a:p>
        </p:txBody>
      </p:sp>
      <p:sp>
        <p:nvSpPr>
          <p:cNvPr id="3" name="Content Placeholder 2"/>
          <p:cNvSpPr>
            <a:spLocks noGrp="1"/>
          </p:cNvSpPr>
          <p:nvPr>
            <p:ph idx="1"/>
          </p:nvPr>
        </p:nvSpPr>
        <p:spPr>
          <a:xfrm>
            <a:off x="304800" y="1905000"/>
            <a:ext cx="5486400" cy="4343400"/>
          </a:xfrm>
        </p:spPr>
        <p:txBody>
          <a:bodyPr>
            <a:normAutofit/>
          </a:bodyPr>
          <a:lstStyle/>
          <a:p>
            <a:pPr marL="0" indent="0">
              <a:buNone/>
            </a:pPr>
            <a:r>
              <a:rPr lang="en-US" sz="2400" dirty="0">
                <a:latin typeface="Tw Cen MT"/>
                <a:cs typeface="Tw Cen MT"/>
              </a:rPr>
              <a:t>Fat has a variety of important roles in the body, but the key function for the athlete is energy production. Fat, in the form of plasma free fatty acids (FFAs), muscle lipid, and stored lipid in adipose tissue, provides a fuel substrate that is both relatively plentiful and readily available to the muscle as a result of </a:t>
            </a:r>
            <a:r>
              <a:rPr lang="en-US" sz="2400" dirty="0" smtClean="0">
                <a:latin typeface="Tw Cen MT"/>
                <a:cs typeface="Tw Cen MT"/>
              </a:rPr>
              <a:t>endurance </a:t>
            </a:r>
            <a:r>
              <a:rPr lang="en-US" sz="2400" dirty="0">
                <a:latin typeface="Tw Cen MT"/>
                <a:cs typeface="Tw Cen MT"/>
              </a:rPr>
              <a:t>training. </a:t>
            </a:r>
          </a:p>
          <a:p>
            <a:endParaRPr lang="en-US" sz="2400" dirty="0">
              <a:latin typeface="Tw Cen MT"/>
              <a:cs typeface="Tw Cen MT"/>
            </a:endParaRPr>
          </a:p>
        </p:txBody>
      </p:sp>
      <p:pic>
        <p:nvPicPr>
          <p:cNvPr id="4" name="Picture 3" descr="Screen Shot 2019-10-08 at 7.35.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220" y="1828800"/>
            <a:ext cx="3142779" cy="4495800"/>
          </a:xfrm>
          <a:prstGeom prst="rect">
            <a:avLst/>
          </a:prstGeom>
        </p:spPr>
      </p:pic>
    </p:spTree>
    <p:extLst>
      <p:ext uri="{BB962C8B-B14F-4D97-AF65-F5344CB8AC3E}">
        <p14:creationId xmlns:p14="http://schemas.microsoft.com/office/powerpoint/2010/main" val="9190427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55638"/>
          </a:xfrm>
        </p:spPr>
        <p:txBody>
          <a:bodyPr>
            <a:noAutofit/>
          </a:bodyPr>
          <a:lstStyle/>
          <a:p>
            <a:r>
              <a:rPr lang="en-US" sz="3200" b="1" dirty="0">
                <a:latin typeface="Tw Cen MT"/>
                <a:cs typeface="Tw Cen MT"/>
              </a:rPr>
              <a:t>EFFECTS OF AN INADEQUATE FAT INTAKE ON TRAINING, PERFORMANCE, AND HEALTH </a:t>
            </a:r>
            <a:endParaRPr lang="en-US" sz="3200" dirty="0">
              <a:latin typeface="Tw Cen MT"/>
              <a:cs typeface="Tw Cen MT"/>
            </a:endParaRPr>
          </a:p>
        </p:txBody>
      </p:sp>
      <p:sp>
        <p:nvSpPr>
          <p:cNvPr id="3" name="Content Placeholder 2"/>
          <p:cNvSpPr>
            <a:spLocks noGrp="1"/>
          </p:cNvSpPr>
          <p:nvPr>
            <p:ph idx="1"/>
          </p:nvPr>
        </p:nvSpPr>
        <p:spPr>
          <a:xfrm>
            <a:off x="228600" y="1981200"/>
            <a:ext cx="8763000" cy="4144963"/>
          </a:xfrm>
        </p:spPr>
        <p:txBody>
          <a:bodyPr>
            <a:noAutofit/>
          </a:bodyPr>
          <a:lstStyle/>
          <a:p>
            <a:pPr marL="0" indent="0">
              <a:buNone/>
            </a:pPr>
            <a:r>
              <a:rPr lang="en-US" sz="2500" dirty="0">
                <a:latin typeface="Tw Cen MT"/>
                <a:cs typeface="Tw Cen MT"/>
              </a:rPr>
              <a:t>Inadequate fat intake, and the energy restriction that usually accompanies it, has the potential to negatively affect training, performance, and health. These effects may include</a:t>
            </a:r>
            <a:r>
              <a:rPr lang="en-US" sz="2500" dirty="0" smtClean="0">
                <a:latin typeface="Tw Cen MT"/>
                <a:cs typeface="Tw Cen MT"/>
              </a:rPr>
              <a:t>:</a:t>
            </a:r>
          </a:p>
          <a:p>
            <a:pPr marL="514350" indent="-514350">
              <a:buFont typeface="+mj-lt"/>
              <a:buAutoNum type="arabicPeriod"/>
            </a:pPr>
            <a:r>
              <a:rPr lang="en-US" sz="2500" dirty="0" smtClean="0">
                <a:latin typeface="Tw Cen MT"/>
                <a:cs typeface="Tw Cen MT"/>
              </a:rPr>
              <a:t>Inadequate </a:t>
            </a:r>
            <a:r>
              <a:rPr lang="en-US" sz="2500" dirty="0">
                <a:latin typeface="Tw Cen MT"/>
                <a:cs typeface="Tw Cen MT"/>
              </a:rPr>
              <a:t>replenishment of </a:t>
            </a:r>
            <a:r>
              <a:rPr lang="en-US" sz="2500" dirty="0" smtClean="0">
                <a:latin typeface="Tw Cen MT"/>
                <a:cs typeface="Tw Cen MT"/>
              </a:rPr>
              <a:t>intramuscular </a:t>
            </a:r>
            <a:r>
              <a:rPr lang="en-US" sz="2500" dirty="0">
                <a:latin typeface="Tw Cen MT"/>
                <a:cs typeface="Tw Cen MT"/>
              </a:rPr>
              <a:t>fat stores, </a:t>
            </a:r>
            <a:endParaRPr lang="en-US" sz="2500" dirty="0" smtClean="0">
              <a:latin typeface="Tw Cen MT"/>
              <a:cs typeface="Tw Cen MT"/>
            </a:endParaRPr>
          </a:p>
          <a:p>
            <a:pPr marL="514350" indent="-514350">
              <a:buFont typeface="+mj-lt"/>
              <a:buAutoNum type="arabicPeriod"/>
            </a:pPr>
            <a:r>
              <a:rPr lang="en-US" sz="2500" dirty="0">
                <a:latin typeface="Tw Cen MT"/>
                <a:cs typeface="Tw Cen MT"/>
              </a:rPr>
              <a:t>I</a:t>
            </a:r>
            <a:r>
              <a:rPr lang="en-US" sz="2500" dirty="0" smtClean="0">
                <a:latin typeface="Tw Cen MT"/>
                <a:cs typeface="Tw Cen MT"/>
              </a:rPr>
              <a:t>nability </a:t>
            </a:r>
            <a:r>
              <a:rPr lang="en-US" sz="2500" dirty="0">
                <a:latin typeface="Tw Cen MT"/>
                <a:cs typeface="Tw Cen MT"/>
              </a:rPr>
              <a:t>to manufacture sex-related hormones, </a:t>
            </a:r>
            <a:endParaRPr lang="en-US" sz="2500" dirty="0" smtClean="0">
              <a:latin typeface="Tw Cen MT"/>
              <a:cs typeface="Tw Cen MT"/>
            </a:endParaRPr>
          </a:p>
          <a:p>
            <a:pPr marL="514350" indent="-514350">
              <a:buFont typeface="+mj-lt"/>
              <a:buAutoNum type="arabicPeriod"/>
            </a:pPr>
            <a:r>
              <a:rPr lang="en-US" sz="2500" dirty="0" smtClean="0">
                <a:latin typeface="Tw Cen MT"/>
                <a:cs typeface="Tw Cen MT"/>
              </a:rPr>
              <a:t>Alterations </a:t>
            </a:r>
            <a:r>
              <a:rPr lang="en-US" sz="2500" dirty="0">
                <a:latin typeface="Tw Cen MT"/>
                <a:cs typeface="Tw Cen MT"/>
              </a:rPr>
              <a:t>in the ratio of high- and low- density lipoproteins (HDL:LDL</a:t>
            </a:r>
            <a:r>
              <a:rPr lang="en-US" sz="2500" dirty="0" smtClean="0">
                <a:latin typeface="Tw Cen MT"/>
                <a:cs typeface="Tw Cen MT"/>
              </a:rPr>
              <a:t>)</a:t>
            </a:r>
            <a:endParaRPr lang="en-US" sz="2500" dirty="0">
              <a:latin typeface="Tw Cen MT"/>
              <a:cs typeface="Tw Cen MT"/>
            </a:endParaRPr>
          </a:p>
          <a:p>
            <a:pPr marL="514350" indent="-514350">
              <a:buFont typeface="+mj-lt"/>
              <a:buAutoNum type="arabicPeriod"/>
            </a:pPr>
            <a:r>
              <a:rPr lang="en-US" sz="2500" dirty="0">
                <a:latin typeface="Tw Cen MT"/>
                <a:cs typeface="Tw Cen MT"/>
              </a:rPr>
              <a:t>I</a:t>
            </a:r>
            <a:r>
              <a:rPr lang="en-US" sz="2500" dirty="0" smtClean="0">
                <a:latin typeface="Tw Cen MT"/>
                <a:cs typeface="Tw Cen MT"/>
              </a:rPr>
              <a:t>nadequate </a:t>
            </a:r>
            <a:r>
              <a:rPr lang="en-US" sz="2500" dirty="0">
                <a:latin typeface="Tw Cen MT"/>
                <a:cs typeface="Tw Cen MT"/>
              </a:rPr>
              <a:t>fat- soluble vitamin intakes. </a:t>
            </a:r>
          </a:p>
          <a:p>
            <a:pPr marL="514350" indent="-514350">
              <a:buFont typeface="+mj-lt"/>
              <a:buAutoNum type="arabicPeriod"/>
            </a:pPr>
            <a:endParaRPr lang="en-US" sz="2500" dirty="0">
              <a:latin typeface="Tw Cen MT"/>
              <a:cs typeface="Tw Cen MT"/>
            </a:endParaRPr>
          </a:p>
        </p:txBody>
      </p:sp>
    </p:spTree>
    <p:extLst>
      <p:ext uri="{BB962C8B-B14F-4D97-AF65-F5344CB8AC3E}">
        <p14:creationId xmlns:p14="http://schemas.microsoft.com/office/powerpoint/2010/main" val="3879785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828800"/>
            <a:ext cx="6858000" cy="1107996"/>
          </a:xfrm>
          <a:prstGeom prst="rect">
            <a:avLst/>
          </a:prstGeom>
          <a:noFill/>
        </p:spPr>
        <p:txBody>
          <a:bodyPr wrap="square" rtlCol="0">
            <a:spAutoFit/>
          </a:bodyPr>
          <a:lstStyle/>
          <a:p>
            <a:r>
              <a:rPr lang="en-US" sz="6600" b="1" dirty="0" smtClean="0">
                <a:solidFill>
                  <a:srgbClr val="1F497D"/>
                </a:solidFill>
                <a:latin typeface="Calibri"/>
                <a:cs typeface="Calibri"/>
              </a:rPr>
              <a:t>TERIMA KASIH</a:t>
            </a:r>
            <a:endParaRPr lang="en-US" sz="6600" b="1" dirty="0">
              <a:solidFill>
                <a:srgbClr val="1F497D"/>
              </a:solidFill>
              <a:latin typeface="Calibri"/>
              <a:cs typeface="Calibri"/>
            </a:endParaRPr>
          </a:p>
        </p:txBody>
      </p:sp>
    </p:spTree>
    <p:extLst>
      <p:ext uri="{BB962C8B-B14F-4D97-AF65-F5344CB8AC3E}">
        <p14:creationId xmlns:p14="http://schemas.microsoft.com/office/powerpoint/2010/main" val="2831019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algn="l"/>
            <a:r>
              <a:rPr lang="en-US" dirty="0" smtClean="0">
                <a:latin typeface="Tw Cen MT"/>
                <a:cs typeface="Tw Cen MT"/>
              </a:rPr>
              <a:t>Introduction</a:t>
            </a:r>
            <a:endParaRPr lang="en-US" dirty="0">
              <a:latin typeface="Tw Cen MT"/>
              <a:cs typeface="Tw Cen MT"/>
            </a:endParaRPr>
          </a:p>
        </p:txBody>
      </p:sp>
      <p:sp>
        <p:nvSpPr>
          <p:cNvPr id="3" name="Content Placeholder 2"/>
          <p:cNvSpPr>
            <a:spLocks noGrp="1"/>
          </p:cNvSpPr>
          <p:nvPr>
            <p:ph idx="1"/>
          </p:nvPr>
        </p:nvSpPr>
        <p:spPr>
          <a:xfrm>
            <a:off x="457200" y="1828800"/>
            <a:ext cx="8229600" cy="4297363"/>
          </a:xfrm>
        </p:spPr>
        <p:txBody>
          <a:bodyPr>
            <a:normAutofit/>
          </a:bodyPr>
          <a:lstStyle/>
          <a:p>
            <a:pPr marL="0" indent="0">
              <a:buNone/>
            </a:pPr>
            <a:r>
              <a:rPr lang="en-US" sz="2400" dirty="0" smtClean="0">
                <a:latin typeface="Tw Cen MT"/>
                <a:cs typeface="Tw Cen MT"/>
              </a:rPr>
              <a:t>Athletes</a:t>
            </a:r>
            <a:r>
              <a:rPr lang="en-US" sz="2400" dirty="0">
                <a:latin typeface="Tw Cen MT"/>
                <a:cs typeface="Tw Cen MT"/>
              </a:rPr>
              <a:t>, dieters, and the health conscious have long been warned to avoid fat. Fat provides 9 calories per gram— 2.25 times more calories than the 4 calories per gram contained in carbohydrates and protein. </a:t>
            </a:r>
          </a:p>
          <a:p>
            <a:endParaRPr lang="en-US" sz="2400" dirty="0">
              <a:latin typeface="Tw Cen MT"/>
              <a:cs typeface="Tw Cen MT"/>
            </a:endParaRPr>
          </a:p>
        </p:txBody>
      </p:sp>
      <p:pic>
        <p:nvPicPr>
          <p:cNvPr id="4" name="Picture 3" descr="fat ind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254237"/>
            <a:ext cx="4343400" cy="2879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93226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7924800" cy="1219200"/>
          </a:xfrm>
        </p:spPr>
        <p:txBody>
          <a:bodyPr>
            <a:noAutofit/>
          </a:bodyPr>
          <a:lstStyle/>
          <a:p>
            <a:r>
              <a:rPr lang="en-US" sz="3600" dirty="0">
                <a:latin typeface="Tw Cen MT"/>
                <a:cs typeface="Tw Cen MT"/>
              </a:rPr>
              <a:t>It is important to know the amounts and types of dietary fats found in </a:t>
            </a:r>
            <a:r>
              <a:rPr lang="en-US" sz="3600" dirty="0" smtClean="0">
                <a:latin typeface="Tw Cen MT"/>
                <a:cs typeface="Tw Cen MT"/>
              </a:rPr>
              <a:t>foods </a:t>
            </a:r>
            <a:endParaRPr lang="en-US" sz="3600" dirty="0">
              <a:latin typeface="Tw Cen MT"/>
              <a:cs typeface="Tw Cen MT"/>
            </a:endParaRPr>
          </a:p>
        </p:txBody>
      </p:sp>
      <p:pic>
        <p:nvPicPr>
          <p:cNvPr id="4" name="Picture 3" descr="Screen Shot 2019-10-08 at 7.12.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209800"/>
            <a:ext cx="5943600"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52019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pPr algn="l"/>
            <a:r>
              <a:rPr lang="en-US" sz="3600" b="1" dirty="0">
                <a:latin typeface="Tw Cen MT"/>
                <a:cs typeface="Tw Cen MT"/>
              </a:rPr>
              <a:t>FAT STRUCTURE AND FUNCTION </a:t>
            </a:r>
            <a:endParaRPr lang="en-US" sz="3600" dirty="0">
              <a:latin typeface="Tw Cen MT"/>
              <a:cs typeface="Tw Cen MT"/>
            </a:endParaRPr>
          </a:p>
        </p:txBody>
      </p:sp>
      <p:sp>
        <p:nvSpPr>
          <p:cNvPr id="3" name="Content Placeholder 2"/>
          <p:cNvSpPr>
            <a:spLocks noGrp="1"/>
          </p:cNvSpPr>
          <p:nvPr>
            <p:ph idx="1"/>
          </p:nvPr>
        </p:nvSpPr>
        <p:spPr>
          <a:xfrm>
            <a:off x="228600" y="1600200"/>
            <a:ext cx="8763000" cy="4525963"/>
          </a:xfrm>
        </p:spPr>
        <p:txBody>
          <a:bodyPr>
            <a:normAutofit fontScale="77500" lnSpcReduction="20000"/>
          </a:bodyPr>
          <a:lstStyle/>
          <a:p>
            <a:r>
              <a:rPr lang="en-US" b="1" dirty="0">
                <a:latin typeface="Tw Cen MT"/>
                <a:cs typeface="Tw Cen MT"/>
              </a:rPr>
              <a:t>Lipids </a:t>
            </a:r>
            <a:r>
              <a:rPr lang="en-US" dirty="0">
                <a:latin typeface="Tw Cen MT"/>
                <a:cs typeface="Tw Cen MT"/>
              </a:rPr>
              <a:t>serve many important functions in the human body, including providing a readily available source of stored energy during times of caloric </a:t>
            </a:r>
            <a:r>
              <a:rPr lang="en-US" dirty="0" smtClean="0">
                <a:latin typeface="Tw Cen MT"/>
                <a:cs typeface="Tw Cen MT"/>
              </a:rPr>
              <a:t>deprivation</a:t>
            </a:r>
            <a:r>
              <a:rPr lang="en-US" dirty="0">
                <a:latin typeface="Tw Cen MT"/>
                <a:cs typeface="Tw Cen MT"/>
              </a:rPr>
              <a:t>, insulation, protection of vital organs and bones, a means for absorption of the fat-soluble </a:t>
            </a:r>
            <a:r>
              <a:rPr lang="en-US" dirty="0" smtClean="0">
                <a:latin typeface="Tw Cen MT"/>
                <a:cs typeface="Tw Cen MT"/>
              </a:rPr>
              <a:t>vitamins</a:t>
            </a:r>
            <a:r>
              <a:rPr lang="en-US" dirty="0">
                <a:latin typeface="Tw Cen MT"/>
                <a:cs typeface="Tw Cen MT"/>
              </a:rPr>
              <a:t>, precursor to hormones, and cell membrane structure, among other necessary roles. While </a:t>
            </a:r>
            <a:r>
              <a:rPr lang="en-US" dirty="0" smtClean="0">
                <a:latin typeface="Tw Cen MT"/>
                <a:cs typeface="Tw Cen MT"/>
              </a:rPr>
              <a:t>different </a:t>
            </a:r>
            <a:r>
              <a:rPr lang="en-US" dirty="0">
                <a:latin typeface="Tw Cen MT"/>
                <a:cs typeface="Tw Cen MT"/>
              </a:rPr>
              <a:t>classes of lipids serve different functions in the body, all lipids are organic structures made up of </a:t>
            </a:r>
            <a:r>
              <a:rPr lang="en-US" b="1" dirty="0">
                <a:latin typeface="Tw Cen MT"/>
                <a:cs typeface="Tw Cen MT"/>
              </a:rPr>
              <a:t>hydrogen, carbon, and oxygen and all are insoluble in </a:t>
            </a:r>
            <a:r>
              <a:rPr lang="en-US" b="1" dirty="0" smtClean="0">
                <a:latin typeface="Tw Cen MT"/>
                <a:cs typeface="Tw Cen MT"/>
              </a:rPr>
              <a:t>water</a:t>
            </a:r>
            <a:r>
              <a:rPr lang="en-US" dirty="0" smtClean="0">
                <a:latin typeface="Tw Cen MT"/>
                <a:cs typeface="Tw Cen MT"/>
              </a:rPr>
              <a:t>. </a:t>
            </a:r>
          </a:p>
          <a:p>
            <a:r>
              <a:rPr lang="en-US" dirty="0" smtClean="0">
                <a:latin typeface="Tw Cen MT"/>
                <a:cs typeface="Tw Cen MT"/>
              </a:rPr>
              <a:t>The </a:t>
            </a:r>
            <a:r>
              <a:rPr lang="en-US" dirty="0">
                <a:latin typeface="Tw Cen MT"/>
                <a:cs typeface="Tw Cen MT"/>
              </a:rPr>
              <a:t>major classes of lipids that are important for human function and are discussed in this text are </a:t>
            </a:r>
            <a:r>
              <a:rPr lang="en-US" b="1" dirty="0">
                <a:latin typeface="Tw Cen MT"/>
                <a:cs typeface="Tw Cen MT"/>
              </a:rPr>
              <a:t>sterols, </a:t>
            </a:r>
            <a:r>
              <a:rPr lang="en-US" dirty="0">
                <a:latin typeface="Tw Cen MT"/>
                <a:cs typeface="Tw Cen MT"/>
              </a:rPr>
              <a:t>including </a:t>
            </a:r>
            <a:r>
              <a:rPr lang="en-US" b="1" dirty="0">
                <a:latin typeface="Tw Cen MT"/>
                <a:cs typeface="Tw Cen MT"/>
              </a:rPr>
              <a:t>cholesterol</a:t>
            </a:r>
            <a:r>
              <a:rPr lang="en-US" dirty="0">
                <a:latin typeface="Tw Cen MT"/>
                <a:cs typeface="Tw Cen MT"/>
              </a:rPr>
              <a:t>, </a:t>
            </a:r>
            <a:r>
              <a:rPr lang="en-US" b="1" dirty="0">
                <a:latin typeface="Tw Cen MT"/>
                <a:cs typeface="Tw Cen MT"/>
              </a:rPr>
              <a:t>fatty acids </a:t>
            </a:r>
            <a:r>
              <a:rPr lang="en-US" dirty="0">
                <a:latin typeface="Tw Cen MT"/>
                <a:cs typeface="Tw Cen MT"/>
              </a:rPr>
              <a:t>(which are components of </a:t>
            </a:r>
            <a:r>
              <a:rPr lang="en-US" b="1" dirty="0">
                <a:latin typeface="Tw Cen MT"/>
                <a:cs typeface="Tw Cen MT"/>
              </a:rPr>
              <a:t>phospholipids</a:t>
            </a:r>
            <a:r>
              <a:rPr lang="en-US" dirty="0">
                <a:latin typeface="Tw Cen MT"/>
                <a:cs typeface="Tw Cen MT"/>
              </a:rPr>
              <a:t>), and </a:t>
            </a:r>
            <a:r>
              <a:rPr lang="en-US" b="1" dirty="0">
                <a:latin typeface="Tw Cen MT"/>
                <a:cs typeface="Tw Cen MT"/>
              </a:rPr>
              <a:t>triglycerides</a:t>
            </a:r>
            <a:r>
              <a:rPr lang="en-US" dirty="0">
                <a:latin typeface="Tw Cen MT"/>
                <a:cs typeface="Tw Cen MT"/>
              </a:rPr>
              <a:t>. </a:t>
            </a:r>
          </a:p>
          <a:p>
            <a:endParaRPr lang="en-US" dirty="0">
              <a:latin typeface="Tw Cen MT"/>
              <a:cs typeface="Tw Cen MT"/>
            </a:endParaRPr>
          </a:p>
        </p:txBody>
      </p:sp>
    </p:spTree>
    <p:extLst>
      <p:ext uri="{BB962C8B-B14F-4D97-AF65-F5344CB8AC3E}">
        <p14:creationId xmlns:p14="http://schemas.microsoft.com/office/powerpoint/2010/main" val="12455230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914400"/>
          </a:xfrm>
        </p:spPr>
        <p:txBody>
          <a:bodyPr/>
          <a:lstStyle/>
          <a:p>
            <a:r>
              <a:rPr lang="en-US" b="1" dirty="0" err="1" smtClean="0">
                <a:latin typeface="Tw Cen MT"/>
                <a:cs typeface="Tw Cen MT"/>
              </a:rPr>
              <a:t>Perbedaan</a:t>
            </a:r>
            <a:r>
              <a:rPr lang="en-US" b="1" dirty="0" smtClean="0">
                <a:latin typeface="Tw Cen MT"/>
                <a:cs typeface="Tw Cen MT"/>
              </a:rPr>
              <a:t>?</a:t>
            </a:r>
            <a:endParaRPr lang="en-US" b="1" dirty="0">
              <a:latin typeface="Tw Cen MT"/>
              <a:cs typeface="Tw Cen MT"/>
            </a:endParaRPr>
          </a:p>
        </p:txBody>
      </p:sp>
      <p:sp>
        <p:nvSpPr>
          <p:cNvPr id="4" name="Rectangle 3"/>
          <p:cNvSpPr/>
          <p:nvPr/>
        </p:nvSpPr>
        <p:spPr>
          <a:xfrm>
            <a:off x="1371600" y="2438400"/>
            <a:ext cx="2438400" cy="9144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latin typeface="Tw Cen MT"/>
                <a:cs typeface="Tw Cen MT"/>
              </a:rPr>
              <a:t>STEROL</a:t>
            </a:r>
            <a:endParaRPr lang="en-US" sz="3200" b="1" dirty="0">
              <a:latin typeface="Tw Cen MT"/>
              <a:cs typeface="Tw Cen MT"/>
            </a:endParaRPr>
          </a:p>
        </p:txBody>
      </p:sp>
      <p:sp>
        <p:nvSpPr>
          <p:cNvPr id="5" name="Rectangle 4"/>
          <p:cNvSpPr/>
          <p:nvPr/>
        </p:nvSpPr>
        <p:spPr>
          <a:xfrm>
            <a:off x="5410200" y="2438400"/>
            <a:ext cx="2438400" cy="914400"/>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Tw Cen MT"/>
                <a:cs typeface="Tw Cen MT"/>
              </a:rPr>
              <a:t>TRIGLYCERIDES</a:t>
            </a:r>
            <a:endParaRPr lang="en-US" sz="2400" dirty="0">
              <a:latin typeface="Tw Cen MT"/>
              <a:cs typeface="Tw Cen MT"/>
            </a:endParaRPr>
          </a:p>
        </p:txBody>
      </p:sp>
    </p:spTree>
    <p:extLst>
      <p:ext uri="{BB962C8B-B14F-4D97-AF65-F5344CB8AC3E}">
        <p14:creationId xmlns:p14="http://schemas.microsoft.com/office/powerpoint/2010/main" val="20206693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pPr algn="l"/>
            <a:r>
              <a:rPr lang="en-US" sz="3600" b="1" dirty="0" smtClean="0">
                <a:latin typeface="Tw Cen MT"/>
                <a:cs typeface="Tw Cen MT"/>
              </a:rPr>
              <a:t>C</a:t>
            </a:r>
            <a:r>
              <a:rPr lang="en-US" sz="3600" b="1" dirty="0">
                <a:latin typeface="Tw Cen MT"/>
                <a:cs typeface="Tw Cen MT"/>
              </a:rPr>
              <a:t>HOLESTEROL AND </a:t>
            </a:r>
            <a:r>
              <a:rPr lang="en-US" sz="3600" b="1" dirty="0" smtClean="0">
                <a:latin typeface="Tw Cen MT"/>
                <a:cs typeface="Tw Cen MT"/>
              </a:rPr>
              <a:t>STEROLS </a:t>
            </a:r>
            <a:endParaRPr lang="en-US" sz="3600" b="1" dirty="0">
              <a:latin typeface="Tw Cen MT"/>
              <a:cs typeface="Tw Cen MT"/>
            </a:endParaRPr>
          </a:p>
        </p:txBody>
      </p:sp>
      <p:sp>
        <p:nvSpPr>
          <p:cNvPr id="3" name="Content Placeholder 2"/>
          <p:cNvSpPr>
            <a:spLocks noGrp="1"/>
          </p:cNvSpPr>
          <p:nvPr>
            <p:ph idx="1"/>
          </p:nvPr>
        </p:nvSpPr>
        <p:spPr>
          <a:xfrm>
            <a:off x="228600" y="1646237"/>
            <a:ext cx="8610600" cy="4525963"/>
          </a:xfrm>
        </p:spPr>
        <p:txBody>
          <a:bodyPr>
            <a:normAutofit/>
          </a:bodyPr>
          <a:lstStyle/>
          <a:p>
            <a:r>
              <a:rPr lang="en-US" sz="2400" dirty="0">
                <a:latin typeface="Tw Cen MT"/>
                <a:cs typeface="Tw Cen MT"/>
              </a:rPr>
              <a:t>Sterols are a class of lipids that share a ring-like carbon structure. The most common sterol is cholesterol. </a:t>
            </a:r>
            <a:r>
              <a:rPr lang="en-US" sz="2400" dirty="0" smtClean="0">
                <a:latin typeface="Tw Cen MT"/>
                <a:cs typeface="Tw Cen MT"/>
              </a:rPr>
              <a:t>Cholesterol </a:t>
            </a:r>
            <a:r>
              <a:rPr lang="en-US" sz="2400" dirty="0">
                <a:latin typeface="Tw Cen MT"/>
                <a:cs typeface="Tw Cen MT"/>
              </a:rPr>
              <a:t>is a fat-like, waxy substance produced in the liver and found in the cell membrane of all </a:t>
            </a:r>
            <a:r>
              <a:rPr lang="en-US" sz="2400" dirty="0" smtClean="0">
                <a:latin typeface="Tw Cen MT"/>
                <a:cs typeface="Tw Cen MT"/>
              </a:rPr>
              <a:t>animal tissues</a:t>
            </a:r>
            <a:r>
              <a:rPr lang="en-US" sz="2400" dirty="0">
                <a:latin typeface="Tw Cen MT"/>
                <a:cs typeface="Tw Cen MT"/>
              </a:rPr>
              <a:t>, where it provides cell structure and integrity. </a:t>
            </a:r>
            <a:endParaRPr lang="en-US" sz="2400" dirty="0" smtClean="0">
              <a:latin typeface="Tw Cen MT"/>
              <a:cs typeface="Tw Cen MT"/>
            </a:endParaRPr>
          </a:p>
          <a:p>
            <a:r>
              <a:rPr lang="en-US" sz="2400" dirty="0" smtClean="0">
                <a:latin typeface="Tw Cen MT"/>
                <a:cs typeface="Tw Cen MT"/>
              </a:rPr>
              <a:t>It </a:t>
            </a:r>
            <a:r>
              <a:rPr lang="en-US" sz="2400" dirty="0">
                <a:latin typeface="Tw Cen MT"/>
                <a:cs typeface="Tw Cen MT"/>
              </a:rPr>
              <a:t>is also found in the adrenal glands, testes and ovaries, and liver, where it forms the building blocks of the steroid hormones and bile acids. Steroid hormones such as </a:t>
            </a:r>
            <a:r>
              <a:rPr lang="en-US" sz="2400" b="1" dirty="0">
                <a:latin typeface="Tw Cen MT"/>
                <a:cs typeface="Tw Cen MT"/>
              </a:rPr>
              <a:t>glucocorticoid hormone </a:t>
            </a:r>
            <a:r>
              <a:rPr lang="en-US" sz="2400" dirty="0">
                <a:latin typeface="Tw Cen MT"/>
                <a:cs typeface="Tw Cen MT"/>
              </a:rPr>
              <a:t>(cortisol) and </a:t>
            </a:r>
            <a:r>
              <a:rPr lang="en-US" sz="2400" b="1" dirty="0" smtClean="0">
                <a:latin typeface="Tw Cen MT"/>
                <a:cs typeface="Tw Cen MT"/>
              </a:rPr>
              <a:t>mineral corticoid </a:t>
            </a:r>
            <a:r>
              <a:rPr lang="en-US" sz="2400" b="1" dirty="0">
                <a:latin typeface="Tw Cen MT"/>
                <a:cs typeface="Tw Cen MT"/>
              </a:rPr>
              <a:t>hormone </a:t>
            </a:r>
            <a:r>
              <a:rPr lang="en-US" sz="2400" dirty="0">
                <a:latin typeface="Tw Cen MT"/>
                <a:cs typeface="Tw Cen MT"/>
              </a:rPr>
              <a:t>(aldosterone) are made in the </a:t>
            </a:r>
            <a:r>
              <a:rPr lang="en-US" sz="2400" dirty="0" smtClean="0">
                <a:latin typeface="Tw Cen MT"/>
                <a:cs typeface="Tw Cen MT"/>
              </a:rPr>
              <a:t>adrenal </a:t>
            </a:r>
            <a:r>
              <a:rPr lang="en-US" sz="2400" dirty="0">
                <a:latin typeface="Tw Cen MT"/>
                <a:cs typeface="Tw Cen MT"/>
              </a:rPr>
              <a:t>glands. </a:t>
            </a:r>
            <a:r>
              <a:rPr lang="en-US" sz="2400" b="1" dirty="0">
                <a:latin typeface="Tw Cen MT"/>
                <a:cs typeface="Tw Cen MT"/>
              </a:rPr>
              <a:t>Androgens </a:t>
            </a:r>
            <a:r>
              <a:rPr lang="en-US" sz="2400" dirty="0">
                <a:latin typeface="Tw Cen MT"/>
                <a:cs typeface="Tw Cen MT"/>
              </a:rPr>
              <a:t>(testosterone) and </a:t>
            </a:r>
            <a:r>
              <a:rPr lang="en-US" sz="2400" b="1" dirty="0">
                <a:latin typeface="Tw Cen MT"/>
                <a:cs typeface="Tw Cen MT"/>
              </a:rPr>
              <a:t>estrogens </a:t>
            </a:r>
            <a:r>
              <a:rPr lang="en-US" sz="2400" dirty="0">
                <a:latin typeface="Tw Cen MT"/>
                <a:cs typeface="Tw Cen MT"/>
              </a:rPr>
              <a:t>(estradiol) are made in the testes and ovaries. </a:t>
            </a:r>
          </a:p>
          <a:p>
            <a:endParaRPr lang="en-US" sz="2400" dirty="0">
              <a:latin typeface="Tw Cen MT"/>
              <a:cs typeface="Tw Cen MT"/>
            </a:endParaRPr>
          </a:p>
        </p:txBody>
      </p:sp>
    </p:spTree>
    <p:extLst>
      <p:ext uri="{BB962C8B-B14F-4D97-AF65-F5344CB8AC3E}">
        <p14:creationId xmlns:p14="http://schemas.microsoft.com/office/powerpoint/2010/main" val="2544933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b="1" dirty="0" smtClean="0">
                <a:latin typeface="Tw Cen MT"/>
                <a:cs typeface="Tw Cen MT"/>
              </a:rPr>
              <a:t>Cholesterol</a:t>
            </a:r>
            <a:endParaRPr lang="en-US" b="1" dirty="0">
              <a:latin typeface="Tw Cen MT"/>
              <a:cs typeface="Tw Cen MT"/>
            </a:endParaRPr>
          </a:p>
        </p:txBody>
      </p:sp>
      <p:sp>
        <p:nvSpPr>
          <p:cNvPr id="3" name="Content Placeholder 2"/>
          <p:cNvSpPr>
            <a:spLocks noGrp="1"/>
          </p:cNvSpPr>
          <p:nvPr>
            <p:ph idx="1"/>
          </p:nvPr>
        </p:nvSpPr>
        <p:spPr/>
        <p:txBody>
          <a:bodyPr>
            <a:normAutofit/>
          </a:bodyPr>
          <a:lstStyle/>
          <a:p>
            <a:r>
              <a:rPr lang="en-US" sz="2400" dirty="0" smtClean="0">
                <a:latin typeface="Tw Cen MT"/>
                <a:cs typeface="Tw Cen MT"/>
              </a:rPr>
              <a:t>Cholesterol </a:t>
            </a:r>
            <a:r>
              <a:rPr lang="en-US" sz="2400" dirty="0">
                <a:latin typeface="Tw Cen MT"/>
                <a:cs typeface="Tw Cen MT"/>
              </a:rPr>
              <a:t>may be consumed in the diet (</a:t>
            </a:r>
            <a:r>
              <a:rPr lang="en-US" sz="2400" dirty="0" smtClean="0">
                <a:latin typeface="Tw Cen MT"/>
                <a:cs typeface="Tw Cen MT"/>
              </a:rPr>
              <a:t>exogenous </a:t>
            </a:r>
            <a:r>
              <a:rPr lang="en-US" sz="2400" dirty="0">
                <a:latin typeface="Tw Cen MT"/>
                <a:cs typeface="Tw Cen MT"/>
              </a:rPr>
              <a:t>cholesterol) or made by the body (endogenous cholesterol). Because cholesterol is fat soluble, it needs water-soluble carrier proteins called </a:t>
            </a:r>
            <a:r>
              <a:rPr lang="en-US" sz="2400" b="1" dirty="0" smtClean="0">
                <a:latin typeface="Tw Cen MT"/>
                <a:cs typeface="Tw Cen MT"/>
              </a:rPr>
              <a:t>lipoproteins </a:t>
            </a:r>
            <a:r>
              <a:rPr lang="en-US" sz="2400" dirty="0">
                <a:latin typeface="Tw Cen MT"/>
                <a:cs typeface="Tw Cen MT"/>
              </a:rPr>
              <a:t>to transport it in the bloodstream. </a:t>
            </a:r>
            <a:endParaRPr lang="en-US" sz="2400" dirty="0" smtClean="0">
              <a:latin typeface="Tw Cen MT"/>
              <a:cs typeface="Tw Cen MT"/>
            </a:endParaRPr>
          </a:p>
          <a:p>
            <a:r>
              <a:rPr lang="en-US" sz="2400" dirty="0" smtClean="0">
                <a:latin typeface="Tw Cen MT"/>
                <a:cs typeface="Tw Cen MT"/>
              </a:rPr>
              <a:t>Lipoproteins </a:t>
            </a:r>
            <a:r>
              <a:rPr lang="en-US" sz="2400" dirty="0">
                <a:latin typeface="Tw Cen MT"/>
                <a:cs typeface="Tw Cen MT"/>
              </a:rPr>
              <a:t>are comprised of lipids (including cholesterol, </a:t>
            </a:r>
            <a:r>
              <a:rPr lang="en-US" sz="2400" dirty="0" smtClean="0">
                <a:latin typeface="Tw Cen MT"/>
                <a:cs typeface="Tw Cen MT"/>
              </a:rPr>
              <a:t>triglycerides</a:t>
            </a:r>
            <a:r>
              <a:rPr lang="en-US" sz="2400" dirty="0">
                <a:latin typeface="Tw Cen MT"/>
                <a:cs typeface="Tw Cen MT"/>
              </a:rPr>
              <a:t>, and phospholipids) and proteins. There are five classes of lipoproteins: </a:t>
            </a:r>
            <a:r>
              <a:rPr lang="en-US" sz="2400" b="1" dirty="0">
                <a:latin typeface="Tw Cen MT"/>
                <a:cs typeface="Tw Cen MT"/>
              </a:rPr>
              <a:t>chylomicrons</a:t>
            </a:r>
            <a:r>
              <a:rPr lang="en-US" sz="2400" dirty="0">
                <a:latin typeface="Tw Cen MT"/>
                <a:cs typeface="Tw Cen MT"/>
              </a:rPr>
              <a:t>, </a:t>
            </a:r>
            <a:r>
              <a:rPr lang="en-US" sz="2400" b="1" dirty="0">
                <a:latin typeface="Tw Cen MT"/>
                <a:cs typeface="Tw Cen MT"/>
              </a:rPr>
              <a:t>very low- density lipoproteins </a:t>
            </a:r>
            <a:r>
              <a:rPr lang="en-US" sz="2400" dirty="0">
                <a:latin typeface="Tw Cen MT"/>
                <a:cs typeface="Tw Cen MT"/>
              </a:rPr>
              <a:t>(VLDLs), </a:t>
            </a:r>
            <a:r>
              <a:rPr lang="en-US" sz="2400" b="1" dirty="0">
                <a:latin typeface="Tw Cen MT"/>
                <a:cs typeface="Tw Cen MT"/>
              </a:rPr>
              <a:t>intermediate-density lipoproteins </a:t>
            </a:r>
            <a:r>
              <a:rPr lang="en-US" sz="2400" dirty="0">
                <a:latin typeface="Tw Cen MT"/>
                <a:cs typeface="Tw Cen MT"/>
              </a:rPr>
              <a:t>(IDLs), </a:t>
            </a:r>
            <a:r>
              <a:rPr lang="en-US" sz="2400" b="1" dirty="0">
                <a:latin typeface="Tw Cen MT"/>
                <a:cs typeface="Tw Cen MT"/>
              </a:rPr>
              <a:t>low-density lipoproteins </a:t>
            </a:r>
            <a:r>
              <a:rPr lang="en-US" sz="2400" dirty="0">
                <a:latin typeface="Tw Cen MT"/>
                <a:cs typeface="Tw Cen MT"/>
              </a:rPr>
              <a:t>(LDLs), and </a:t>
            </a:r>
            <a:r>
              <a:rPr lang="en-US" sz="2400" b="1" dirty="0">
                <a:latin typeface="Tw Cen MT"/>
                <a:cs typeface="Tw Cen MT"/>
              </a:rPr>
              <a:t>high-density lipoproteins </a:t>
            </a:r>
            <a:r>
              <a:rPr lang="en-US" sz="2400" dirty="0">
                <a:latin typeface="Tw Cen MT"/>
                <a:cs typeface="Tw Cen MT"/>
              </a:rPr>
              <a:t>(HDLs). </a:t>
            </a:r>
          </a:p>
          <a:p>
            <a:endParaRPr lang="en-US" sz="2400" dirty="0">
              <a:latin typeface="Tw Cen MT"/>
              <a:cs typeface="Tw Cen MT"/>
            </a:endParaRPr>
          </a:p>
        </p:txBody>
      </p:sp>
    </p:spTree>
    <p:extLst>
      <p:ext uri="{BB962C8B-B14F-4D97-AF65-F5344CB8AC3E}">
        <p14:creationId xmlns:p14="http://schemas.microsoft.com/office/powerpoint/2010/main" val="15171010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a:bodyPr>
          <a:lstStyle/>
          <a:p>
            <a:r>
              <a:rPr lang="en-US" sz="3600" b="1" dirty="0">
                <a:latin typeface="Tw Cen MT"/>
                <a:cs typeface="Tw Cen MT"/>
              </a:rPr>
              <a:t>FATTY ACIDS AND TRIGLYCERIDES </a:t>
            </a:r>
            <a:endParaRPr lang="en-US" sz="3600" dirty="0">
              <a:latin typeface="Tw Cen MT"/>
              <a:cs typeface="Tw Cen MT"/>
            </a:endParaRPr>
          </a:p>
        </p:txBody>
      </p:sp>
      <p:sp>
        <p:nvSpPr>
          <p:cNvPr id="3" name="Content Placeholder 2"/>
          <p:cNvSpPr>
            <a:spLocks noGrp="1"/>
          </p:cNvSpPr>
          <p:nvPr>
            <p:ph idx="1"/>
          </p:nvPr>
        </p:nvSpPr>
        <p:spPr>
          <a:xfrm>
            <a:off x="3733800" y="1600200"/>
            <a:ext cx="5257800" cy="4525963"/>
          </a:xfrm>
        </p:spPr>
        <p:txBody>
          <a:bodyPr>
            <a:normAutofit fontScale="92500" lnSpcReduction="10000"/>
          </a:bodyPr>
          <a:lstStyle/>
          <a:p>
            <a:r>
              <a:rPr lang="en-US" sz="2400" b="1" dirty="0">
                <a:latin typeface="Tw Cen MT"/>
                <a:cs typeface="Tw Cen MT"/>
              </a:rPr>
              <a:t>Dietary fats </a:t>
            </a:r>
            <a:r>
              <a:rPr lang="en-US" sz="2400" dirty="0">
                <a:latin typeface="Tw Cen MT"/>
                <a:cs typeface="Tw Cen MT"/>
              </a:rPr>
              <a:t>consist mostly of </a:t>
            </a:r>
            <a:r>
              <a:rPr lang="en-US" sz="2400" dirty="0" smtClean="0">
                <a:latin typeface="Tw Cen MT"/>
                <a:cs typeface="Tw Cen MT"/>
              </a:rPr>
              <a:t>triglycerides a </a:t>
            </a:r>
            <a:r>
              <a:rPr lang="en-US" sz="2400" dirty="0">
                <a:latin typeface="Tw Cen MT"/>
                <a:cs typeface="Tw Cen MT"/>
              </a:rPr>
              <a:t>compound of three fatty acids attached to a glycerol (carbon and hydrogen structure) backbone. Triglycerides are the chemical form in which most fat exists in food as well as in the body. Fat is stored primarily as triglycerides in </a:t>
            </a:r>
            <a:r>
              <a:rPr lang="en-US" sz="2400" b="1" dirty="0">
                <a:latin typeface="Tw Cen MT"/>
                <a:cs typeface="Tw Cen MT"/>
              </a:rPr>
              <a:t>adipose tissue</a:t>
            </a:r>
            <a:r>
              <a:rPr lang="en-US" sz="2400" dirty="0">
                <a:latin typeface="Tw Cen MT"/>
                <a:cs typeface="Tw Cen MT"/>
              </a:rPr>
              <a:t>, providing a ready source of </a:t>
            </a:r>
            <a:r>
              <a:rPr lang="en-US" sz="2400" dirty="0" smtClean="0">
                <a:latin typeface="Tw Cen MT"/>
                <a:cs typeface="Tw Cen MT"/>
              </a:rPr>
              <a:t>calories </a:t>
            </a:r>
            <a:r>
              <a:rPr lang="en-US" sz="2400" dirty="0">
                <a:latin typeface="Tw Cen MT"/>
                <a:cs typeface="Tw Cen MT"/>
              </a:rPr>
              <a:t>and energy in times of energy deprivation or </a:t>
            </a:r>
            <a:r>
              <a:rPr lang="en-US" sz="2400" dirty="0" smtClean="0">
                <a:latin typeface="Tw Cen MT"/>
                <a:cs typeface="Tw Cen MT"/>
              </a:rPr>
              <a:t>fasting</a:t>
            </a:r>
            <a:r>
              <a:rPr lang="en-US" sz="2400" dirty="0">
                <a:latin typeface="Tw Cen MT"/>
                <a:cs typeface="Tw Cen MT"/>
              </a:rPr>
              <a:t>. </a:t>
            </a:r>
            <a:endParaRPr lang="en-US" sz="2400" dirty="0" smtClean="0">
              <a:latin typeface="Tw Cen MT"/>
              <a:cs typeface="Tw Cen MT"/>
            </a:endParaRPr>
          </a:p>
          <a:p>
            <a:r>
              <a:rPr lang="en-US" sz="2400" dirty="0">
                <a:latin typeface="Tw Cen MT"/>
                <a:cs typeface="Tw Cen MT"/>
              </a:rPr>
              <a:t>Triglycerides also provide the body insulation (subcutaneous fat) and protection of vital organs (visceral fat) and bones.</a:t>
            </a:r>
          </a:p>
          <a:p>
            <a:endParaRPr lang="en-US" sz="2400" dirty="0" smtClean="0">
              <a:latin typeface="Tw Cen MT"/>
              <a:cs typeface="Tw Cen MT"/>
            </a:endParaRPr>
          </a:p>
        </p:txBody>
      </p:sp>
      <p:pic>
        <p:nvPicPr>
          <p:cNvPr id="4" name="Picture 3" descr="Screen Shot 2019-10-08 at 7.31.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057400"/>
            <a:ext cx="3505200" cy="2673226"/>
          </a:xfrm>
          <a:prstGeom prst="rect">
            <a:avLst/>
          </a:prstGeom>
        </p:spPr>
      </p:pic>
    </p:spTree>
    <p:extLst>
      <p:ext uri="{BB962C8B-B14F-4D97-AF65-F5344CB8AC3E}">
        <p14:creationId xmlns:p14="http://schemas.microsoft.com/office/powerpoint/2010/main" val="29121803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7827</TotalTime>
  <Words>1136</Words>
  <Application>Microsoft Macintosh PowerPoint</Application>
  <PresentationFormat>On-screen Show (4:3)</PresentationFormat>
  <Paragraphs>52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Introduction</vt:lpstr>
      <vt:lpstr>It is important to know the amounts and types of dietary fats found in foods </vt:lpstr>
      <vt:lpstr>FAT STRUCTURE AND FUNCTION </vt:lpstr>
      <vt:lpstr>Perbedaan?</vt:lpstr>
      <vt:lpstr>CHOLESTEROL AND STEROLS </vt:lpstr>
      <vt:lpstr>Cholesterol</vt:lpstr>
      <vt:lpstr>FATTY ACIDS AND TRIGLYCERIDES </vt:lpstr>
      <vt:lpstr>Saturated, Monounsaturated, and Polyunsaturated Fatty Acids </vt:lpstr>
      <vt:lpstr>Saturated Fatty Acids  (Asam Lemak Jenuh)</vt:lpstr>
      <vt:lpstr>Monounsaturated Fatty Acids (Asam Lemak Tak Jenuh Tunggal) </vt:lpstr>
      <vt:lpstr>Polyunsaturated Fatty Acids (Asam Lemak Tak Jenuh Ganda)  </vt:lpstr>
      <vt:lpstr>Hydrogenation </vt:lpstr>
      <vt:lpstr>Examples of Dietary Sources of Various Fatty Acids</vt:lpstr>
      <vt:lpstr>Percentage of Fat and Carbohydrate Used as Exercise Duration Increases</vt:lpstr>
      <vt:lpstr>FAT-RELATED DIETARY SUPPLEMENTS </vt:lpstr>
      <vt:lpstr>FAT BURNER</vt:lpstr>
      <vt:lpstr>Fat Recommendations for Athletes </vt:lpstr>
      <vt:lpstr>INFLUENCE OF EXERCISE AND TRAINING ON LIPID METABOLISM </vt:lpstr>
      <vt:lpstr>EFFECTS OF AN INADEQUATE FAT INTAKE ON TRAINING, PERFORMANCE, AND HEALTH </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221</cp:revision>
  <cp:lastPrinted>2018-06-03T16:36:28Z</cp:lastPrinted>
  <dcterms:created xsi:type="dcterms:W3CDTF">2018-03-13T02:49:38Z</dcterms:created>
  <dcterms:modified xsi:type="dcterms:W3CDTF">2019-10-15T08:59:07Z</dcterms:modified>
</cp:coreProperties>
</file>