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98" r:id="rId3"/>
    <p:sldId id="299" r:id="rId4"/>
    <p:sldId id="300" r:id="rId5"/>
    <p:sldId id="335" r:id="rId6"/>
    <p:sldId id="314" r:id="rId7"/>
    <p:sldId id="316" r:id="rId8"/>
    <p:sldId id="317" r:id="rId9"/>
    <p:sldId id="318" r:id="rId10"/>
    <p:sldId id="319" r:id="rId11"/>
    <p:sldId id="320" r:id="rId12"/>
    <p:sldId id="321" r:id="rId13"/>
    <p:sldId id="322" r:id="rId14"/>
    <p:sldId id="323" r:id="rId15"/>
    <p:sldId id="324" r:id="rId16"/>
    <p:sldId id="325" r:id="rId17"/>
    <p:sldId id="326" r:id="rId18"/>
    <p:sldId id="327" r:id="rId19"/>
    <p:sldId id="328" r:id="rId20"/>
    <p:sldId id="329" r:id="rId21"/>
    <p:sldId id="330" r:id="rId22"/>
    <p:sldId id="331" r:id="rId23"/>
    <p:sldId id="336" r:id="rId24"/>
    <p:sldId id="337" r:id="rId25"/>
    <p:sldId id="332" r:id="rId26"/>
    <p:sldId id="333" r:id="rId27"/>
    <p:sldId id="334" r:id="rId28"/>
    <p:sldId id="30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430" y="-6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896952" y="1124744"/>
            <a:ext cx="5542384" cy="1037977"/>
          </a:xfrm>
          <a:prstGeom prst="rect">
            <a:avLst/>
          </a:prstGeom>
        </p:spPr>
        <p:txBody>
          <a:bodyPr/>
          <a:lstStyle>
            <a:lvl1pPr>
              <a:defRPr>
                <a:solidFill>
                  <a:schemeClr val="bg1"/>
                </a:solidFill>
              </a:defRPr>
            </a:lvl1pPr>
          </a:lstStyle>
          <a:p>
            <a:r>
              <a:rPr lang="en-US" dirty="0" err="1" smtClean="0"/>
              <a:t>Nama</a:t>
            </a:r>
            <a:r>
              <a:rPr lang="en-US" dirty="0" smtClean="0"/>
              <a:t> </a:t>
            </a:r>
            <a:r>
              <a:rPr lang="en-US" dirty="0" err="1" smtClean="0"/>
              <a:t>Dosen</a:t>
            </a:r>
            <a:endParaRPr lang="en-US" dirty="0"/>
          </a:p>
        </p:txBody>
      </p:sp>
      <p:sp>
        <p:nvSpPr>
          <p:cNvPr id="3" name="Subtitle 2"/>
          <p:cNvSpPr>
            <a:spLocks noGrp="1"/>
          </p:cNvSpPr>
          <p:nvPr>
            <p:ph type="subTitle" idx="1" hasCustomPrompt="1"/>
          </p:nvPr>
        </p:nvSpPr>
        <p:spPr>
          <a:xfrm>
            <a:off x="3059832" y="3573016"/>
            <a:ext cx="5360640" cy="432048"/>
          </a:xfrm>
          <a:prstGeom prst="rect">
            <a:avLst/>
          </a:prstGeo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d-ID" dirty="0" smtClean="0"/>
              <a:t>SESI PERKULIHAN</a:t>
            </a:r>
            <a:endParaRPr lang="en-US" dirty="0"/>
          </a:p>
        </p:txBody>
      </p:sp>
      <p:sp>
        <p:nvSpPr>
          <p:cNvPr id="4" name="Subtitle 2"/>
          <p:cNvSpPr txBox="1">
            <a:spLocks/>
          </p:cNvSpPr>
          <p:nvPr userDrawn="1"/>
        </p:nvSpPr>
        <p:spPr>
          <a:xfrm>
            <a:off x="2987824" y="5132412"/>
            <a:ext cx="5360640" cy="45682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solidFill>
                <a:schemeClr val="tx1"/>
              </a:solidFill>
            </a:endParaRPr>
          </a:p>
        </p:txBody>
      </p:sp>
      <p:sp>
        <p:nvSpPr>
          <p:cNvPr id="5" name="Subtitle 2"/>
          <p:cNvSpPr txBox="1">
            <a:spLocks/>
          </p:cNvSpPr>
          <p:nvPr userDrawn="1"/>
        </p:nvSpPr>
        <p:spPr>
          <a:xfrm>
            <a:off x="2969888" y="4916388"/>
            <a:ext cx="5360640" cy="43204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p>
        </p:txBody>
      </p:sp>
      <p:sp>
        <p:nvSpPr>
          <p:cNvPr id="8" name="Text Placeholder 7"/>
          <p:cNvSpPr>
            <a:spLocks noGrp="1"/>
          </p:cNvSpPr>
          <p:nvPr>
            <p:ph type="body" sz="quarter" idx="10" hasCustomPrompt="1"/>
          </p:nvPr>
        </p:nvSpPr>
        <p:spPr>
          <a:xfrm>
            <a:off x="3635896" y="2204864"/>
            <a:ext cx="4176713" cy="720725"/>
          </a:xfrm>
          <a:prstGeom prst="rect">
            <a:avLst/>
          </a:prstGeom>
        </p:spPr>
        <p:txBody>
          <a:bodyPr/>
          <a:lstStyle>
            <a:lvl1pPr>
              <a:defRPr baseline="0">
                <a:solidFill>
                  <a:schemeClr val="bg1"/>
                </a:solidFill>
              </a:defRPr>
            </a:lvl1pPr>
          </a:lstStyle>
          <a:p>
            <a:pPr lvl="0"/>
            <a:r>
              <a:rPr lang="id-ID" dirty="0" smtClean="0"/>
              <a:t>MATA KULIAH</a:t>
            </a:r>
            <a:endParaRPr lang="en-US" dirty="0"/>
          </a:p>
        </p:txBody>
      </p:sp>
      <p:sp>
        <p:nvSpPr>
          <p:cNvPr id="10" name="Text Placeholder 9"/>
          <p:cNvSpPr>
            <a:spLocks noGrp="1"/>
          </p:cNvSpPr>
          <p:nvPr>
            <p:ph type="body" sz="quarter" idx="11" hasCustomPrompt="1"/>
          </p:nvPr>
        </p:nvSpPr>
        <p:spPr>
          <a:xfrm>
            <a:off x="3203575" y="4149725"/>
            <a:ext cx="5127625" cy="1198563"/>
          </a:xfrm>
          <a:prstGeom prst="rect">
            <a:avLst/>
          </a:prstGeom>
        </p:spPr>
        <p:txBody>
          <a:bodyPr/>
          <a:lstStyle>
            <a:lvl1pPr>
              <a:defRPr sz="3600" baseline="0">
                <a:solidFill>
                  <a:schemeClr val="tx1"/>
                </a:solidFill>
              </a:defRPr>
            </a:lvl1pPr>
          </a:lstStyle>
          <a:p>
            <a:pPr lvl="0"/>
            <a:r>
              <a:rPr lang="id-ID" dirty="0" smtClean="0"/>
              <a:t>Topik Perkuliahan</a:t>
            </a:r>
            <a:endParaRPr lang="en-US" dirty="0"/>
          </a:p>
        </p:txBody>
      </p:sp>
    </p:spTree>
    <p:extLst>
      <p:ext uri="{BB962C8B-B14F-4D97-AF65-F5344CB8AC3E}">
        <p14:creationId xmlns:p14="http://schemas.microsoft.com/office/powerpoint/2010/main" val="38127396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926976"/>
          </a:xfrm>
          <a:prstGeom prst="rect">
            <a:avLst/>
          </a:prstGeom>
        </p:spPr>
        <p:txBody>
          <a:bodyPr/>
          <a:lstStyle>
            <a:lvl1pPr>
              <a:defRPr sz="3200">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4" name="Content Placeholder 3"/>
          <p:cNvSpPr>
            <a:spLocks noGrp="1"/>
          </p:cNvSpPr>
          <p:nvPr>
            <p:ph sz="half" idx="2"/>
          </p:nvPr>
        </p:nvSpPr>
        <p:spPr>
          <a:xfrm>
            <a:off x="395536" y="1916832"/>
            <a:ext cx="7992888" cy="4176464"/>
          </a:xfrm>
          <a:prstGeom prst="rect">
            <a:avLst/>
          </a:prstGeom>
        </p:spPr>
        <p:txBody>
          <a:bodyPr/>
          <a:lstStyle>
            <a:lvl1pPr marL="342900" indent="-342900" algn="l">
              <a:buFont typeface="Courier New" panose="02070309020205020404" pitchFamily="49" charset="0"/>
              <a:buChar char="o"/>
              <a:defRPr sz="2400">
                <a:solidFill>
                  <a:schemeClr val="tx2">
                    <a:lumMod val="75000"/>
                  </a:schemeClr>
                </a:solidFill>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p14="http://schemas.microsoft.com/office/powerpoint/2010/main" val="428097560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4968553"/>
          </a:xfrm>
          <a:prstGeom prst="rect">
            <a:avLst/>
          </a:prstGeom>
        </p:spPr>
        <p:txBody>
          <a:bodyPr/>
          <a:lstStyle>
            <a:lvl1pPr marL="342900" indent="-342900" algn="l">
              <a:buFont typeface="Courier New" panose="02070309020205020404" pitchFamily="49" charset="0"/>
              <a:buChar char="o"/>
              <a:defRPr sz="2400">
                <a:solidFill>
                  <a:schemeClr val="tx1"/>
                </a:solidFill>
                <a:latin typeface="Arial" panose="020B0604020202020204" pitchFamily="34" charset="0"/>
                <a:cs typeface="Arial" panose="020B0604020202020204" pitchFamily="34" charset="0"/>
              </a:defRPr>
            </a:lvl1pPr>
          </a:lstStyle>
          <a:p>
            <a:pPr lvl="0"/>
            <a:r>
              <a:rPr lang="en-US" dirty="0" smtClean="0"/>
              <a:t>Click to edit Master text styles</a:t>
            </a:r>
          </a:p>
        </p:txBody>
      </p:sp>
      <p:sp>
        <p:nvSpPr>
          <p:cNvPr id="8" name="Text Placeholder 7"/>
          <p:cNvSpPr>
            <a:spLocks noGrp="1"/>
          </p:cNvSpPr>
          <p:nvPr>
            <p:ph type="body" sz="quarter" idx="10"/>
          </p:nvPr>
        </p:nvSpPr>
        <p:spPr>
          <a:xfrm>
            <a:off x="5868144" y="6495420"/>
            <a:ext cx="3097213" cy="333375"/>
          </a:xfrm>
          <a:prstGeom prst="rect">
            <a:avLst/>
          </a:prstGeom>
        </p:spPr>
        <p:txBody>
          <a:bodyPr/>
          <a:lstStyle>
            <a:lvl1pPr>
              <a:defRPr sz="2000">
                <a:solidFill>
                  <a:schemeClr val="bg1"/>
                </a:solidFill>
              </a:defRPr>
            </a:lvl1pPr>
          </a:lstStyle>
          <a:p>
            <a:pPr lvl="0"/>
            <a:r>
              <a:rPr lang="en-US" smtClean="0"/>
              <a:t>Click to edit Master text styles</a:t>
            </a:r>
          </a:p>
        </p:txBody>
      </p:sp>
    </p:spTree>
    <p:extLst>
      <p:ext uri="{BB962C8B-B14F-4D97-AF65-F5344CB8AC3E}">
        <p14:creationId xmlns:p14="http://schemas.microsoft.com/office/powerpoint/2010/main" val="21141805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AD0EAEB-86AA-45CB-B71C-4C38375F3924}" type="slidenum">
              <a:rPr lang="en-US" smtClean="0"/>
              <a:pPr/>
              <a:t>‹#›</a:t>
            </a:fld>
            <a:endParaRPr lang="en-US"/>
          </a:p>
        </p:txBody>
      </p:sp>
    </p:spTree>
    <p:extLst>
      <p:ext uri="{BB962C8B-B14F-4D97-AF65-F5344CB8AC3E}">
        <p14:creationId xmlns:p14="http://schemas.microsoft.com/office/powerpoint/2010/main" val="433566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81200"/>
            <a:ext cx="8229600" cy="3886200"/>
          </a:xfrm>
          <a:prstGeom prst="rect">
            <a:avLst/>
          </a:prstGeom>
        </p:spPr>
        <p:txBody>
          <a:bodyPr/>
          <a:lstStyle/>
          <a:p>
            <a:endParaRPr lang="en-US"/>
          </a:p>
        </p:txBody>
      </p:sp>
      <p:sp>
        <p:nvSpPr>
          <p:cNvPr id="4" name="Footer Placeholder 3"/>
          <p:cNvSpPr>
            <a:spLocks noGrp="1"/>
          </p:cNvSpPr>
          <p:nvPr>
            <p:ph type="ftr" sz="quarter" idx="10"/>
          </p:nvPr>
        </p:nvSpPr>
        <p:spPr>
          <a:xfrm>
            <a:off x="3124200" y="6248400"/>
            <a:ext cx="2895600" cy="457200"/>
          </a:xfrm>
          <a:prstGeom prst="rect">
            <a:avLst/>
          </a:prstGeom>
        </p:spPr>
        <p:txBody>
          <a:bodyPr/>
          <a:lstStyle>
            <a:lvl1pPr>
              <a:defRPr/>
            </a:lvl1pPr>
          </a:lstStyle>
          <a:p>
            <a:endParaRPr lang="en-US"/>
          </a:p>
        </p:txBody>
      </p:sp>
      <p:sp>
        <p:nvSpPr>
          <p:cNvPr id="5" name="Slide Number Placeholder 4"/>
          <p:cNvSpPr>
            <a:spLocks noGrp="1"/>
          </p:cNvSpPr>
          <p:nvPr>
            <p:ph type="sldNum" sz="quarter" idx="11"/>
          </p:nvPr>
        </p:nvSpPr>
        <p:spPr>
          <a:xfrm>
            <a:off x="6553200" y="6248400"/>
            <a:ext cx="2133600" cy="457200"/>
          </a:xfrm>
          <a:prstGeom prst="rect">
            <a:avLst/>
          </a:prstGeom>
        </p:spPr>
        <p:txBody>
          <a:bodyPr/>
          <a:lstStyle>
            <a:lvl1pPr>
              <a:defRPr/>
            </a:lvl1pPr>
          </a:lstStyle>
          <a:p>
            <a:fld id="{00307775-2FEC-4872-932C-FF24D630FD98}" type="slidenum">
              <a:rPr lang="en-US"/>
              <a:pPr/>
              <a:t>‹#›</a:t>
            </a:fld>
            <a:endParaRPr lang="en-US"/>
          </a:p>
        </p:txBody>
      </p:sp>
      <p:sp>
        <p:nvSpPr>
          <p:cNvPr id="6" name="Date Placeholder 5"/>
          <p:cNvSpPr>
            <a:spLocks noGrp="1"/>
          </p:cNvSpPr>
          <p:nvPr>
            <p:ph type="dt" sz="half" idx="12"/>
          </p:nvPr>
        </p:nvSpPr>
        <p:spPr>
          <a:xfrm>
            <a:off x="457200" y="6245225"/>
            <a:ext cx="2133600" cy="476250"/>
          </a:xfrm>
          <a:prstGeom prst="rect">
            <a:avLst/>
          </a:prstGeom>
        </p:spPr>
        <p:txBody>
          <a:bodyPr/>
          <a:lstStyle>
            <a:lvl1pPr>
              <a:defRPr/>
            </a:lvl1pPr>
          </a:lstStyle>
          <a:p>
            <a:endParaRPr lang="en-US"/>
          </a:p>
        </p:txBody>
      </p:sp>
    </p:spTree>
    <p:extLst>
      <p:ext uri="{BB962C8B-B14F-4D97-AF65-F5344CB8AC3E}">
        <p14:creationId xmlns:p14="http://schemas.microsoft.com/office/powerpoint/2010/main" val="1337556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8514057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tx1"/>
                </a:solidFill>
              </a:defRPr>
            </a:lvl1pPr>
          </a:lstStyle>
          <a:p>
            <a:pPr lvl="0"/>
            <a:r>
              <a:rPr lang="en-US" smtClean="0"/>
              <a:t>Click to edit Master text styles</a:t>
            </a:r>
          </a:p>
        </p:txBody>
      </p:sp>
      <p:sp>
        <p:nvSpPr>
          <p:cNvPr id="8" name="Text Placeholder 7"/>
          <p:cNvSpPr>
            <a:spLocks noGrp="1"/>
          </p:cNvSpPr>
          <p:nvPr>
            <p:ph type="body" sz="quarter" idx="10" hasCustomPrompt="1"/>
          </p:nvPr>
        </p:nvSpPr>
        <p:spPr>
          <a:xfrm>
            <a:off x="5868144" y="6495420"/>
            <a:ext cx="3097213" cy="333375"/>
          </a:xfrm>
          <a:prstGeom prst="rect">
            <a:avLst/>
          </a:prstGeom>
        </p:spPr>
        <p:txBody>
          <a:bodyPr/>
          <a:lstStyle>
            <a:lvl1pPr>
              <a:defRPr sz="2000">
                <a:solidFill>
                  <a:schemeClr val="bg1"/>
                </a:solidFill>
              </a:defRPr>
            </a:lvl1pPr>
          </a:lstStyle>
          <a:p>
            <a:pPr lvl="0"/>
            <a:r>
              <a:rPr lang="en-US" dirty="0" smtClean="0"/>
              <a:t>www.esaunggul.ac.id</a:t>
            </a:r>
            <a:endParaRPr lang="en-US" dirty="0"/>
          </a:p>
        </p:txBody>
      </p:sp>
    </p:spTree>
    <p:extLst>
      <p:ext uri="{BB962C8B-B14F-4D97-AF65-F5344CB8AC3E}">
        <p14:creationId xmlns:p14="http://schemas.microsoft.com/office/powerpoint/2010/main" val="180738201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6"/>
          <p:cNvSpPr>
            <a:spLocks noGrp="1"/>
          </p:cNvSpPr>
          <p:nvPr>
            <p:ph type="title"/>
          </p:nvPr>
        </p:nvSpPr>
        <p:spPr>
          <a:xfrm>
            <a:off x="467544" y="476672"/>
            <a:ext cx="8229600" cy="1143000"/>
          </a:xfrm>
          <a:prstGeom prst="rect">
            <a:avLst/>
          </a:prstGeom>
        </p:spPr>
        <p:txBody>
          <a:bodyPr/>
          <a:lstStyle/>
          <a:p>
            <a:r>
              <a:rPr lang="en-US" smtClean="0"/>
              <a:t>Click to edit Master title style</a:t>
            </a:r>
            <a:endParaRPr lang="en-US" dirty="0"/>
          </a:p>
        </p:txBody>
      </p:sp>
      <p:sp>
        <p:nvSpPr>
          <p:cNvPr id="9" name="Picture Placeholder 8"/>
          <p:cNvSpPr>
            <a:spLocks noGrp="1"/>
          </p:cNvSpPr>
          <p:nvPr>
            <p:ph type="pic" sz="quarter" idx="10"/>
          </p:nvPr>
        </p:nvSpPr>
        <p:spPr>
          <a:xfrm>
            <a:off x="468313" y="1773238"/>
            <a:ext cx="3959671" cy="4176712"/>
          </a:xfrm>
          <a:prstGeom prst="rect">
            <a:avLst/>
          </a:prstGeom>
        </p:spPr>
        <p:txBody>
          <a:bodyPr/>
          <a:lstStyle/>
          <a:p>
            <a:r>
              <a:rPr lang="en-US" smtClean="0"/>
              <a:t>Click icon to add picture</a:t>
            </a:r>
            <a:endParaRPr lang="en-US" dirty="0"/>
          </a:p>
        </p:txBody>
      </p:sp>
      <p:sp>
        <p:nvSpPr>
          <p:cNvPr id="11" name="Text Placeholder 10"/>
          <p:cNvSpPr>
            <a:spLocks noGrp="1"/>
          </p:cNvSpPr>
          <p:nvPr>
            <p:ph type="body" sz="quarter" idx="11"/>
          </p:nvPr>
        </p:nvSpPr>
        <p:spPr>
          <a:xfrm>
            <a:off x="4643438" y="1773238"/>
            <a:ext cx="3960812" cy="4176712"/>
          </a:xfrm>
          <a:prstGeom prst="rect">
            <a:avLst/>
          </a:prstGeom>
        </p:spPr>
        <p:txBody>
          <a:bodyPr/>
          <a:lstStyle>
            <a:lvl1pPr marL="0" indent="0">
              <a:buNone/>
              <a:defRPr/>
            </a:lvl1pPr>
          </a:lstStyle>
          <a:p>
            <a:pPr lvl="0"/>
            <a:r>
              <a:rPr lang="en-US" smtClean="0"/>
              <a:t>Click to edit Master text styles</a:t>
            </a:r>
          </a:p>
        </p:txBody>
      </p:sp>
    </p:spTree>
    <p:extLst>
      <p:ext uri="{BB962C8B-B14F-4D97-AF65-F5344CB8AC3E}">
        <p14:creationId xmlns:p14="http://schemas.microsoft.com/office/powerpoint/2010/main" val="4704698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C21576B-E1C5-45F0-93D0-4652DD844997}" type="datetimeFigureOut">
              <a:rPr lang="en-US" smtClean="0"/>
              <a:t>6/13/2020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F864BF1-00C7-481D-B429-40D01BB62807}" type="slidenum">
              <a:rPr lang="en-US" smtClean="0"/>
              <a:t>‹#›</a:t>
            </a:fld>
            <a:endParaRPr lang="en-US"/>
          </a:p>
        </p:txBody>
      </p:sp>
    </p:spTree>
    <p:extLst>
      <p:ext uri="{BB962C8B-B14F-4D97-AF65-F5344CB8AC3E}">
        <p14:creationId xmlns:p14="http://schemas.microsoft.com/office/powerpoint/2010/main" val="192318017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p14="http://schemas.microsoft.com/office/powerpoint/2010/main" val="276293898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3229336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3008313" cy="1296144"/>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476672"/>
            <a:ext cx="5111750" cy="564949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844824"/>
            <a:ext cx="3008313" cy="428133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28510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716031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hyperlink" Target="https://www.esaunggul.ac.id/"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6876256" y="6489371"/>
            <a:ext cx="2177584" cy="369332"/>
          </a:xfrm>
          <a:prstGeom prst="rect">
            <a:avLst/>
          </a:prstGeom>
          <a:noFill/>
        </p:spPr>
        <p:txBody>
          <a:bodyPr wrap="none" rtlCol="0">
            <a:spAutoFit/>
          </a:bodyPr>
          <a:lstStyle/>
          <a:p>
            <a:r>
              <a:rPr lang="en-US" dirty="0" smtClean="0">
                <a:hlinkClick r:id="rId16"/>
              </a:rPr>
              <a:t>www.esaunggul.ac.id</a:t>
            </a:r>
            <a:endParaRPr lang="en-US" dirty="0"/>
          </a:p>
        </p:txBody>
      </p:sp>
    </p:spTree>
    <p:extLst>
      <p:ext uri="{BB962C8B-B14F-4D97-AF65-F5344CB8AC3E}">
        <p14:creationId xmlns:p14="http://schemas.microsoft.com/office/powerpoint/2010/main" val="20653260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6" r:id="rId8"/>
    <p:sldLayoutId id="2147483657" r:id="rId9"/>
    <p:sldLayoutId id="2147483660" r:id="rId10"/>
    <p:sldLayoutId id="2147483661" r:id="rId11"/>
    <p:sldLayoutId id="2147483662" r:id="rId12"/>
    <p:sldLayoutId id="2147483663" r:id="rId1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spcBef>
          <a:spcPct val="20000"/>
        </a:spcBef>
        <a:buFont typeface="Arial" pitchFamily="34" charset="0"/>
        <a:buNone/>
        <a:defRPr sz="20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2806" y="2179887"/>
            <a:ext cx="6145657" cy="648072"/>
          </a:xfrm>
        </p:spPr>
        <p:txBody>
          <a:bodyPr/>
          <a:lstStyle/>
          <a:p>
            <a:pPr algn="l"/>
            <a:r>
              <a:rPr lang="en-US" sz="3200" dirty="0" err="1" smtClean="0">
                <a:latin typeface="Arial" panose="020B0604020202020204" pitchFamily="34" charset="0"/>
                <a:cs typeface="Arial" panose="020B0604020202020204" pitchFamily="34" charset="0"/>
              </a:rPr>
              <a:t>Dra</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Safitri</a:t>
            </a:r>
            <a:r>
              <a:rPr lang="en-US" sz="3200" dirty="0" smtClean="0">
                <a:latin typeface="Arial" panose="020B0604020202020204" pitchFamily="34" charset="0"/>
                <a:cs typeface="Arial" panose="020B0604020202020204" pitchFamily="34" charset="0"/>
              </a:rPr>
              <a:t>  M  </a:t>
            </a:r>
            <a:r>
              <a:rPr lang="en-US" sz="3200" dirty="0" err="1" smtClean="0">
                <a:latin typeface="Arial" panose="020B0604020202020204" pitchFamily="34" charset="0"/>
                <a:cs typeface="Arial" panose="020B0604020202020204" pitchFamily="34" charset="0"/>
              </a:rPr>
              <a:t>M.Si</a:t>
            </a:r>
            <a:endParaRPr lang="en-US" sz="32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987824" y="3573016"/>
            <a:ext cx="5688632" cy="432048"/>
          </a:xfrm>
        </p:spPr>
        <p:txBody>
          <a:bodyPr/>
          <a:lstStyle/>
          <a:p>
            <a:r>
              <a:rPr lang="en-US" sz="2400" dirty="0" err="1" smtClean="0">
                <a:latin typeface="Arial" panose="020B0604020202020204" pitchFamily="34" charset="0"/>
                <a:cs typeface="Arial" panose="020B0604020202020204" pitchFamily="34" charset="0"/>
              </a:rPr>
              <a:t>Sesi</a:t>
            </a:r>
            <a:r>
              <a:rPr lang="en-US" sz="2400" dirty="0" smtClean="0">
                <a:latin typeface="Arial" panose="020B0604020202020204" pitchFamily="34" charset="0"/>
                <a:cs typeface="Arial" panose="020B0604020202020204" pitchFamily="34" charset="0"/>
              </a:rPr>
              <a:t> 1 </a:t>
            </a:r>
            <a:endParaRPr lang="en-US" sz="2400" dirty="0">
              <a:latin typeface="Arial" panose="020B0604020202020204" pitchFamily="34" charset="0"/>
              <a:cs typeface="Arial" panose="020B0604020202020204" pitchFamily="34" charset="0"/>
            </a:endParaRPr>
          </a:p>
        </p:txBody>
      </p:sp>
      <p:sp>
        <p:nvSpPr>
          <p:cNvPr id="4" name="Text Placeholder 3"/>
          <p:cNvSpPr>
            <a:spLocks noGrp="1"/>
          </p:cNvSpPr>
          <p:nvPr>
            <p:ph type="body" sz="quarter" idx="10"/>
          </p:nvPr>
        </p:nvSpPr>
        <p:spPr>
          <a:xfrm>
            <a:off x="2627784" y="1268760"/>
            <a:ext cx="6151123" cy="720080"/>
          </a:xfrm>
        </p:spPr>
        <p:txBody>
          <a:bodyPr/>
          <a:lstStyle/>
          <a:p>
            <a:pPr algn="l"/>
            <a:r>
              <a:rPr lang="en-US" sz="3200" dirty="0" smtClean="0">
                <a:latin typeface="Arial" panose="020B0604020202020204" pitchFamily="34" charset="0"/>
                <a:cs typeface="Arial" panose="020B0604020202020204" pitchFamily="34" charset="0"/>
              </a:rPr>
              <a:t>PSIKOLOGI SOSIAL </a:t>
            </a:r>
            <a:endParaRPr lang="en-US" sz="3200" dirty="0">
              <a:latin typeface="Arial" panose="020B0604020202020204" pitchFamily="34" charset="0"/>
              <a:cs typeface="Arial" panose="020B0604020202020204" pitchFamily="34" charset="0"/>
            </a:endParaRPr>
          </a:p>
        </p:txBody>
      </p:sp>
      <p:sp>
        <p:nvSpPr>
          <p:cNvPr id="6" name="TextBox 1"/>
          <p:cNvSpPr txBox="1">
            <a:spLocks noGrp="1" noChangeArrowheads="1"/>
          </p:cNvSpPr>
          <p:nvPr>
            <p:ph type="body" sz="quarter" idx="11"/>
          </p:nvPr>
        </p:nvSpPr>
        <p:spPr bwMode="auto">
          <a:xfrm>
            <a:off x="2590800" y="3962400"/>
            <a:ext cx="5997575"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4000" dirty="0">
                <a:solidFill>
                  <a:srgbClr val="FF0000"/>
                </a:solidFill>
                <a:latin typeface="Rockwell Extra Bold" pitchFamily="18" charset="0"/>
              </a:rPr>
              <a:t>PENGANTAR </a:t>
            </a:r>
            <a:br>
              <a:rPr lang="en-US" sz="4000" dirty="0">
                <a:solidFill>
                  <a:srgbClr val="FF0000"/>
                </a:solidFill>
                <a:latin typeface="Rockwell Extra Bold" pitchFamily="18" charset="0"/>
              </a:rPr>
            </a:br>
            <a:r>
              <a:rPr lang="en-US" sz="4000" dirty="0">
                <a:solidFill>
                  <a:srgbClr val="FF0000"/>
                </a:solidFill>
                <a:latin typeface="Rockwell Extra Bold" pitchFamily="18" charset="0"/>
              </a:rPr>
              <a:t>PSIKOLOGI SOSIAL</a:t>
            </a:r>
            <a:endParaRPr lang="en-US" sz="4000" dirty="0">
              <a:solidFill>
                <a:srgbClr val="FF0000"/>
              </a:solidFill>
            </a:endParaRPr>
          </a:p>
        </p:txBody>
      </p:sp>
    </p:spTree>
    <p:extLst>
      <p:ext uri="{BB962C8B-B14F-4D97-AF65-F5344CB8AC3E}">
        <p14:creationId xmlns:p14="http://schemas.microsoft.com/office/powerpoint/2010/main" val="3688085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457200" y="762000"/>
            <a:ext cx="8229600" cy="5364163"/>
          </a:xfrm>
        </p:spPr>
        <p:txBody>
          <a:bodyPr/>
          <a:lstStyle/>
          <a:p>
            <a:pPr>
              <a:buFont typeface="Wingdings" pitchFamily="2" charset="2"/>
              <a:buNone/>
            </a:pPr>
            <a:r>
              <a:rPr lang="en-US" sz="2800" dirty="0"/>
              <a:t>	</a:t>
            </a:r>
            <a:r>
              <a:rPr lang="id-ID" sz="2800" dirty="0">
                <a:solidFill>
                  <a:schemeClr val="tx2">
                    <a:lumMod val="75000"/>
                  </a:schemeClr>
                </a:solidFill>
              </a:rPr>
              <a:t>Sdr memang tertarik pada Arie, tetapi mulai heran……………</a:t>
            </a:r>
          </a:p>
          <a:p>
            <a:pPr>
              <a:buFont typeface="Wingdings" pitchFamily="2" charset="2"/>
              <a:buNone/>
            </a:pPr>
            <a:r>
              <a:rPr lang="id-ID" sz="2800" dirty="0">
                <a:solidFill>
                  <a:schemeClr val="tx2">
                    <a:lumMod val="75000"/>
                  </a:schemeClr>
                </a:solidFill>
              </a:rPr>
              <a:t>	</a:t>
            </a:r>
            <a:r>
              <a:rPr lang="id-ID" sz="2800" dirty="0">
                <a:solidFill>
                  <a:schemeClr val="tx2">
                    <a:lumMod val="75000"/>
                  </a:schemeClr>
                </a:solidFill>
                <a:latin typeface="Bodoni MT Black" pitchFamily="18" charset="0"/>
              </a:rPr>
              <a:t>Sejauh mana makna penting sikap yang menarik itu?</a:t>
            </a:r>
          </a:p>
          <a:p>
            <a:pPr>
              <a:buFont typeface="Wingdings" pitchFamily="2" charset="2"/>
              <a:buNone/>
            </a:pPr>
            <a:r>
              <a:rPr lang="id-ID" sz="2800" dirty="0"/>
              <a:t>	</a:t>
            </a:r>
            <a:r>
              <a:rPr lang="id-ID" sz="2800" dirty="0">
                <a:solidFill>
                  <a:schemeClr val="accent2"/>
                </a:solidFill>
                <a:latin typeface="Bookman Old Style" pitchFamily="18" charset="0"/>
              </a:rPr>
              <a:t>Apakah selalu penting untuk merasa bahwa teman Sdr menarik?</a:t>
            </a:r>
          </a:p>
          <a:p>
            <a:pPr>
              <a:buFont typeface="Wingdings" pitchFamily="2" charset="2"/>
              <a:buNone/>
            </a:pPr>
            <a:r>
              <a:rPr lang="id-ID" sz="2800" dirty="0"/>
              <a:t>	</a:t>
            </a:r>
            <a:r>
              <a:rPr lang="id-ID" sz="2800" dirty="0">
                <a:solidFill>
                  <a:schemeClr val="tx2">
                    <a:lumMod val="75000"/>
                  </a:schemeClr>
                </a:solidFill>
                <a:latin typeface="Copperplate Gothic Bold" pitchFamily="34" charset="0"/>
              </a:rPr>
              <a:t>Bagaimana dengan perbedaan nilai?</a:t>
            </a:r>
          </a:p>
          <a:p>
            <a:pPr>
              <a:buFont typeface="Wingdings" pitchFamily="2" charset="2"/>
              <a:buNone/>
            </a:pPr>
            <a:r>
              <a:rPr lang="id-ID" sz="2800" dirty="0"/>
              <a:t>	</a:t>
            </a:r>
            <a:r>
              <a:rPr lang="id-ID" sz="2800" dirty="0">
                <a:solidFill>
                  <a:schemeClr val="hlink"/>
                </a:solidFill>
                <a:latin typeface="Arial Rounded MT Bold" pitchFamily="34" charset="0"/>
              </a:rPr>
              <a:t>Apakah masalah-masalah itu dapat teratasi dengan sendirinya , atau perlu diatasi dengan persetujuan yang memuaskan satu sama lain?</a:t>
            </a:r>
          </a:p>
        </p:txBody>
      </p:sp>
    </p:spTree>
    <p:extLst>
      <p:ext uri="{BB962C8B-B14F-4D97-AF65-F5344CB8AC3E}">
        <p14:creationId xmlns:p14="http://schemas.microsoft.com/office/powerpoint/2010/main" val="24078662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685800" y="1828800"/>
            <a:ext cx="7696200" cy="4191000"/>
          </a:xfrm>
        </p:spPr>
        <p:txBody>
          <a:bodyPr/>
          <a:lstStyle/>
          <a:p>
            <a:pPr algn="l">
              <a:buClr>
                <a:schemeClr val="tx1"/>
              </a:buClr>
              <a:buFont typeface="Wingdings" pitchFamily="2" charset="2"/>
              <a:buChar char="Ø"/>
            </a:pPr>
            <a:r>
              <a:rPr lang="en-US" sz="2800" dirty="0">
                <a:solidFill>
                  <a:schemeClr val="tx2">
                    <a:lumMod val="75000"/>
                  </a:schemeClr>
                </a:solidFill>
              </a:rPr>
              <a:t> </a:t>
            </a:r>
            <a:r>
              <a:rPr lang="id-ID" sz="2800" dirty="0">
                <a:solidFill>
                  <a:schemeClr val="tx2">
                    <a:lumMod val="75000"/>
                  </a:schemeClr>
                </a:solidFill>
              </a:rPr>
              <a:t>Bagaimana membentuk kesa</a:t>
            </a:r>
            <a:r>
              <a:rPr lang="en-US" sz="2800" dirty="0">
                <a:solidFill>
                  <a:schemeClr val="tx2">
                    <a:lumMod val="75000"/>
                  </a:schemeClr>
                </a:solidFill>
              </a:rPr>
              <a:t>n</a:t>
            </a:r>
            <a:endParaRPr lang="id-ID" sz="2800" dirty="0">
              <a:solidFill>
                <a:schemeClr val="tx2">
                  <a:lumMod val="75000"/>
                </a:schemeClr>
              </a:solidFill>
            </a:endParaRPr>
          </a:p>
          <a:p>
            <a:pPr algn="l">
              <a:buClr>
                <a:schemeClr val="tx1"/>
              </a:buClr>
              <a:buFont typeface="Wingdings" pitchFamily="2" charset="2"/>
              <a:buChar char="Ø"/>
            </a:pPr>
            <a:r>
              <a:rPr lang="id-ID" sz="2800" dirty="0">
                <a:solidFill>
                  <a:schemeClr val="tx2">
                    <a:lumMod val="75000"/>
                  </a:schemeClr>
                </a:solidFill>
              </a:rPr>
              <a:t>Apa yang penting dalam suatu hubungan</a:t>
            </a:r>
          </a:p>
          <a:p>
            <a:pPr algn="l">
              <a:buClr>
                <a:schemeClr val="tx1"/>
              </a:buClr>
              <a:buFont typeface="Wingdings" pitchFamily="2" charset="2"/>
              <a:buChar char="Ø"/>
            </a:pPr>
            <a:r>
              <a:rPr lang="id-ID" sz="2800" dirty="0">
                <a:solidFill>
                  <a:schemeClr val="tx2">
                    <a:lumMod val="75000"/>
                  </a:schemeClr>
                </a:solidFill>
              </a:rPr>
              <a:t>Bagaimana hubungan berubah dari waktu ke waktu</a:t>
            </a:r>
          </a:p>
          <a:p>
            <a:pPr algn="l">
              <a:buClr>
                <a:schemeClr val="tx1"/>
              </a:buClr>
              <a:buFont typeface="Wingdings" pitchFamily="2" charset="2"/>
              <a:buNone/>
            </a:pPr>
            <a:r>
              <a:rPr lang="id-ID" sz="2800" dirty="0">
                <a:solidFill>
                  <a:schemeClr val="tx2">
                    <a:lumMod val="75000"/>
                  </a:schemeClr>
                </a:solidFill>
                <a:sym typeface="Wingdings" pitchFamily="2" charset="2"/>
              </a:rPr>
              <a:t> Hubungan antarpribadi ( inter</a:t>
            </a:r>
            <a:r>
              <a:rPr lang="en-US" sz="2800" dirty="0">
                <a:solidFill>
                  <a:schemeClr val="tx2">
                    <a:lumMod val="75000"/>
                  </a:schemeClr>
                </a:solidFill>
                <a:sym typeface="Wingdings" pitchFamily="2" charset="2"/>
              </a:rPr>
              <a:t> </a:t>
            </a:r>
            <a:r>
              <a:rPr lang="id-ID" sz="2800" dirty="0">
                <a:solidFill>
                  <a:schemeClr val="tx2">
                    <a:lumMod val="75000"/>
                  </a:schemeClr>
                </a:solidFill>
                <a:sym typeface="Wingdings" pitchFamily="2" charset="2"/>
              </a:rPr>
              <a:t>personal relationship) merupakan pokok bahasan psikologi sosial</a:t>
            </a:r>
            <a:endParaRPr lang="id-ID" sz="2800" dirty="0">
              <a:solidFill>
                <a:schemeClr val="tx2">
                  <a:lumMod val="75000"/>
                </a:schemeClr>
              </a:solidFill>
            </a:endParaRPr>
          </a:p>
        </p:txBody>
      </p:sp>
      <p:sp>
        <p:nvSpPr>
          <p:cNvPr id="7172" name="WordArt 4"/>
          <p:cNvSpPr>
            <a:spLocks noChangeArrowheads="1" noChangeShapeType="1" noTextEdit="1"/>
          </p:cNvSpPr>
          <p:nvPr/>
        </p:nvSpPr>
        <p:spPr bwMode="auto">
          <a:xfrm>
            <a:off x="1371600" y="457200"/>
            <a:ext cx="5486400" cy="952500"/>
          </a:xfrm>
          <a:prstGeom prst="rect">
            <a:avLst/>
          </a:prstGeom>
        </p:spPr>
        <p:txBody>
          <a:bodyPr wrap="none" fromWordArt="1">
            <a:prstTxWarp prst="textPlain">
              <a:avLst>
                <a:gd name="adj" fmla="val 50000"/>
              </a:avLst>
            </a:prstTxWarp>
          </a:bodyPr>
          <a:lstStyle/>
          <a:p>
            <a:pPr algn="ctr"/>
            <a:r>
              <a:rPr lang="en-US" sz="3600" kern="10" spc="72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Hubungan Sosial</a:t>
            </a:r>
          </a:p>
        </p:txBody>
      </p:sp>
    </p:spTree>
    <p:extLst>
      <p:ext uri="{BB962C8B-B14F-4D97-AF65-F5344CB8AC3E}">
        <p14:creationId xmlns:p14="http://schemas.microsoft.com/office/powerpoint/2010/main" val="3324002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 calcmode="lin" valueType="num">
                                      <p:cBhvr>
                                        <p:cTn id="7" dur="1000" fill="hold"/>
                                        <p:tgtEl>
                                          <p:spTgt spid="7172"/>
                                        </p:tgtEl>
                                        <p:attrNameLst>
                                          <p:attrName>ppt_w</p:attrName>
                                        </p:attrNameLst>
                                      </p:cBhvr>
                                      <p:tavLst>
                                        <p:tav tm="0">
                                          <p:val>
                                            <p:strVal val="#ppt_w*0.70"/>
                                          </p:val>
                                        </p:tav>
                                        <p:tav tm="100000">
                                          <p:val>
                                            <p:strVal val="#ppt_w"/>
                                          </p:val>
                                        </p:tav>
                                      </p:tavLst>
                                    </p:anim>
                                    <p:anim calcmode="lin" valueType="num">
                                      <p:cBhvr>
                                        <p:cTn id="8" dur="1000" fill="hold"/>
                                        <p:tgtEl>
                                          <p:spTgt spid="7172"/>
                                        </p:tgtEl>
                                        <p:attrNameLst>
                                          <p:attrName>ppt_h</p:attrName>
                                        </p:attrNameLst>
                                      </p:cBhvr>
                                      <p:tavLst>
                                        <p:tav tm="0">
                                          <p:val>
                                            <p:strVal val="#ppt_h"/>
                                          </p:val>
                                        </p:tav>
                                        <p:tav tm="100000">
                                          <p:val>
                                            <p:strVal val="#ppt_h"/>
                                          </p:val>
                                        </p:tav>
                                      </p:tavLst>
                                    </p:anim>
                                    <p:animEffect transition="in" filter="fade">
                                      <p:cBhvr>
                                        <p:cTn id="9" dur="1000"/>
                                        <p:tgtEl>
                                          <p:spTgt spid="717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nodeType="clickEffect">
                                  <p:stCondLst>
                                    <p:cond delay="0"/>
                                  </p:stCondLst>
                                  <p:childTnLst>
                                    <p:set>
                                      <p:cBhvr>
                                        <p:cTn id="13" dur="1" fill="hold">
                                          <p:stCondLst>
                                            <p:cond delay="0"/>
                                          </p:stCondLst>
                                        </p:cTn>
                                        <p:tgtEl>
                                          <p:spTgt spid="7171">
                                            <p:txEl>
                                              <p:pRg st="0" end="0"/>
                                            </p:txEl>
                                          </p:spTgt>
                                        </p:tgtEl>
                                        <p:attrNameLst>
                                          <p:attrName>style.visibility</p:attrName>
                                        </p:attrNameLst>
                                      </p:cBhvr>
                                      <p:to>
                                        <p:strVal val="visible"/>
                                      </p:to>
                                    </p:set>
                                    <p:anim calcmode="lin" valueType="num">
                                      <p:cBhvr additive="base">
                                        <p:cTn id="14" dur="20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15" dur="2000" fill="hold"/>
                                        <p:tgtEl>
                                          <p:spTgt spid="71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7171">
                                            <p:txEl>
                                              <p:pRg st="0" end="0"/>
                                            </p:txEl>
                                          </p:spTgt>
                                        </p:tgtEl>
                                        <p:attrNameLst>
                                          <p:attrName>style.visibility</p:attrName>
                                        </p:attrNameLst>
                                      </p:cBhvr>
                                      <p:to>
                                        <p:strVal val="visible"/>
                                      </p:to>
                                    </p:set>
                                    <p:anim calcmode="lin" valueType="num">
                                      <p:cBhvr additive="base">
                                        <p:cTn id="20" dur="20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21" dur="2000" fill="hold"/>
                                        <p:tgtEl>
                                          <p:spTgt spid="71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7171">
                                            <p:txEl>
                                              <p:pRg st="1" end="1"/>
                                            </p:txEl>
                                          </p:spTgt>
                                        </p:tgtEl>
                                        <p:attrNameLst>
                                          <p:attrName>style.visibility</p:attrName>
                                        </p:attrNameLst>
                                      </p:cBhvr>
                                      <p:to>
                                        <p:strVal val="visible"/>
                                      </p:to>
                                    </p:set>
                                    <p:anim calcmode="lin" valueType="num">
                                      <p:cBhvr additive="base">
                                        <p:cTn id="26" dur="2000" fill="hold"/>
                                        <p:tgtEl>
                                          <p:spTgt spid="7171">
                                            <p:txEl>
                                              <p:pRg st="1" end="1"/>
                                            </p:txEl>
                                          </p:spTgt>
                                        </p:tgtEl>
                                        <p:attrNameLst>
                                          <p:attrName>ppt_x</p:attrName>
                                        </p:attrNameLst>
                                      </p:cBhvr>
                                      <p:tavLst>
                                        <p:tav tm="0">
                                          <p:val>
                                            <p:strVal val="0-#ppt_w/2"/>
                                          </p:val>
                                        </p:tav>
                                        <p:tav tm="100000">
                                          <p:val>
                                            <p:strVal val="#ppt_x"/>
                                          </p:val>
                                        </p:tav>
                                      </p:tavLst>
                                    </p:anim>
                                    <p:anim calcmode="lin" valueType="num">
                                      <p:cBhvr additive="base">
                                        <p:cTn id="27" dur="2000" fill="hold"/>
                                        <p:tgtEl>
                                          <p:spTgt spid="71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7171">
                                            <p:txEl>
                                              <p:pRg st="2" end="2"/>
                                            </p:txEl>
                                          </p:spTgt>
                                        </p:tgtEl>
                                        <p:attrNameLst>
                                          <p:attrName>style.visibility</p:attrName>
                                        </p:attrNameLst>
                                      </p:cBhvr>
                                      <p:to>
                                        <p:strVal val="visible"/>
                                      </p:to>
                                    </p:set>
                                    <p:anim calcmode="lin" valueType="num">
                                      <p:cBhvr additive="base">
                                        <p:cTn id="32" dur="2000" fill="hold"/>
                                        <p:tgtEl>
                                          <p:spTgt spid="7171">
                                            <p:txEl>
                                              <p:pRg st="2" end="2"/>
                                            </p:txEl>
                                          </p:spTgt>
                                        </p:tgtEl>
                                        <p:attrNameLst>
                                          <p:attrName>ppt_x</p:attrName>
                                        </p:attrNameLst>
                                      </p:cBhvr>
                                      <p:tavLst>
                                        <p:tav tm="0">
                                          <p:val>
                                            <p:strVal val="0-#ppt_w/2"/>
                                          </p:val>
                                        </p:tav>
                                        <p:tav tm="100000">
                                          <p:val>
                                            <p:strVal val="#ppt_x"/>
                                          </p:val>
                                        </p:tav>
                                      </p:tavLst>
                                    </p:anim>
                                    <p:anim calcmode="lin" valueType="num">
                                      <p:cBhvr additive="base">
                                        <p:cTn id="33" dur="2000" fill="hold"/>
                                        <p:tgtEl>
                                          <p:spTgt spid="71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7171">
                                            <p:txEl>
                                              <p:pRg st="3" end="3"/>
                                            </p:txEl>
                                          </p:spTgt>
                                        </p:tgtEl>
                                        <p:attrNameLst>
                                          <p:attrName>style.visibility</p:attrName>
                                        </p:attrNameLst>
                                      </p:cBhvr>
                                      <p:to>
                                        <p:strVal val="visible"/>
                                      </p:to>
                                    </p:set>
                                    <p:anim calcmode="lin" valueType="num">
                                      <p:cBhvr additive="base">
                                        <p:cTn id="38" dur="2000" fill="hold"/>
                                        <p:tgtEl>
                                          <p:spTgt spid="7171">
                                            <p:txEl>
                                              <p:pRg st="3" end="3"/>
                                            </p:txEl>
                                          </p:spTgt>
                                        </p:tgtEl>
                                        <p:attrNameLst>
                                          <p:attrName>ppt_x</p:attrName>
                                        </p:attrNameLst>
                                      </p:cBhvr>
                                      <p:tavLst>
                                        <p:tav tm="0">
                                          <p:val>
                                            <p:strVal val="0-#ppt_w/2"/>
                                          </p:val>
                                        </p:tav>
                                        <p:tav tm="100000">
                                          <p:val>
                                            <p:strVal val="#ppt_x"/>
                                          </p:val>
                                        </p:tav>
                                      </p:tavLst>
                                    </p:anim>
                                    <p:anim calcmode="lin" valueType="num">
                                      <p:cBhvr additive="base">
                                        <p:cTn id="39" dur="2000" fill="hold"/>
                                        <p:tgtEl>
                                          <p:spTgt spid="717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717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457200" y="1447800"/>
            <a:ext cx="8229600" cy="4678363"/>
          </a:xfrm>
        </p:spPr>
        <p:txBody>
          <a:bodyPr/>
          <a:lstStyle/>
          <a:p>
            <a:pPr algn="l">
              <a:lnSpc>
                <a:spcPct val="90000"/>
              </a:lnSpc>
              <a:buFont typeface="Wingdings" pitchFamily="2" charset="2"/>
              <a:buNone/>
            </a:pPr>
            <a:r>
              <a:rPr lang="en-US" sz="3200" dirty="0">
                <a:solidFill>
                  <a:schemeClr val="tx2">
                    <a:lumMod val="75000"/>
                  </a:schemeClr>
                </a:solidFill>
              </a:rPr>
              <a:t>	</a:t>
            </a:r>
            <a:r>
              <a:rPr lang="en-US" sz="3200" dirty="0" err="1">
                <a:solidFill>
                  <a:schemeClr val="tx2">
                    <a:lumMod val="75000"/>
                  </a:schemeClr>
                </a:solidFill>
              </a:rPr>
              <a:t>Sdr</a:t>
            </a:r>
            <a:r>
              <a:rPr lang="en-US" sz="3200" dirty="0">
                <a:solidFill>
                  <a:schemeClr val="tx2">
                    <a:lumMod val="75000"/>
                  </a:schemeClr>
                </a:solidFill>
              </a:rPr>
              <a:t> </a:t>
            </a:r>
            <a:r>
              <a:rPr lang="en-US" sz="3200" dirty="0" err="1">
                <a:solidFill>
                  <a:schemeClr val="tx2">
                    <a:lumMod val="75000"/>
                  </a:schemeClr>
                </a:solidFill>
              </a:rPr>
              <a:t>menonton</a:t>
            </a:r>
            <a:r>
              <a:rPr lang="en-US" sz="3200" dirty="0">
                <a:solidFill>
                  <a:schemeClr val="tx2">
                    <a:lumMod val="75000"/>
                  </a:schemeClr>
                </a:solidFill>
              </a:rPr>
              <a:t> film </a:t>
            </a:r>
            <a:r>
              <a:rPr lang="en-US" sz="3200" dirty="0" err="1">
                <a:solidFill>
                  <a:schemeClr val="tx2">
                    <a:lumMod val="75000"/>
                  </a:schemeClr>
                </a:solidFill>
              </a:rPr>
              <a:t>dokumenter</a:t>
            </a:r>
            <a:r>
              <a:rPr lang="en-US" sz="3200" dirty="0">
                <a:solidFill>
                  <a:schemeClr val="tx2">
                    <a:lumMod val="75000"/>
                  </a:schemeClr>
                </a:solidFill>
              </a:rPr>
              <a:t> </a:t>
            </a:r>
            <a:r>
              <a:rPr lang="en-US" sz="3200" dirty="0" err="1">
                <a:solidFill>
                  <a:schemeClr val="tx2">
                    <a:lumMod val="75000"/>
                  </a:schemeClr>
                </a:solidFill>
              </a:rPr>
              <a:t>tentang</a:t>
            </a:r>
            <a:r>
              <a:rPr lang="en-US" sz="3200" dirty="0">
                <a:solidFill>
                  <a:schemeClr val="tx2">
                    <a:lumMod val="75000"/>
                  </a:schemeClr>
                </a:solidFill>
              </a:rPr>
              <a:t> </a:t>
            </a:r>
            <a:r>
              <a:rPr lang="en-US" sz="3200" dirty="0" err="1">
                <a:solidFill>
                  <a:schemeClr val="tx2">
                    <a:lumMod val="75000"/>
                  </a:schemeClr>
                </a:solidFill>
              </a:rPr>
              <a:t>protes</a:t>
            </a:r>
            <a:r>
              <a:rPr lang="en-US" sz="3200" dirty="0">
                <a:solidFill>
                  <a:schemeClr val="tx2">
                    <a:lumMod val="75000"/>
                  </a:schemeClr>
                </a:solidFill>
              </a:rPr>
              <a:t> </a:t>
            </a:r>
            <a:r>
              <a:rPr lang="en-US" sz="3200" dirty="0" err="1">
                <a:solidFill>
                  <a:schemeClr val="tx2">
                    <a:lumMod val="75000"/>
                  </a:schemeClr>
                </a:solidFill>
              </a:rPr>
              <a:t>mahasiswa</a:t>
            </a:r>
            <a:r>
              <a:rPr lang="en-US" sz="3200" dirty="0">
                <a:solidFill>
                  <a:schemeClr val="tx2">
                    <a:lumMod val="75000"/>
                  </a:schemeClr>
                </a:solidFill>
              </a:rPr>
              <a:t> </a:t>
            </a:r>
            <a:r>
              <a:rPr lang="en-US" sz="3200" dirty="0" err="1">
                <a:solidFill>
                  <a:schemeClr val="tx2">
                    <a:lumMod val="75000"/>
                  </a:schemeClr>
                </a:solidFill>
              </a:rPr>
              <a:t>tentang</a:t>
            </a:r>
            <a:r>
              <a:rPr lang="en-US" sz="3200" dirty="0">
                <a:solidFill>
                  <a:schemeClr val="tx2">
                    <a:lumMod val="75000"/>
                  </a:schemeClr>
                </a:solidFill>
              </a:rPr>
              <a:t> “</a:t>
            </a:r>
            <a:r>
              <a:rPr lang="en-US" sz="3200" dirty="0" err="1">
                <a:solidFill>
                  <a:schemeClr val="tx2">
                    <a:lumMod val="75000"/>
                  </a:schemeClr>
                </a:solidFill>
              </a:rPr>
              <a:t>Dewan</a:t>
            </a:r>
            <a:r>
              <a:rPr lang="en-US" sz="3200" dirty="0">
                <a:solidFill>
                  <a:schemeClr val="tx2">
                    <a:lumMod val="75000"/>
                  </a:schemeClr>
                </a:solidFill>
              </a:rPr>
              <a:t> </a:t>
            </a:r>
            <a:r>
              <a:rPr lang="en-US" sz="3200" dirty="0" err="1">
                <a:solidFill>
                  <a:schemeClr val="tx2">
                    <a:lumMod val="75000"/>
                  </a:schemeClr>
                </a:solidFill>
              </a:rPr>
              <a:t>mahasiswa</a:t>
            </a:r>
            <a:r>
              <a:rPr lang="en-US" sz="3200" dirty="0">
                <a:solidFill>
                  <a:schemeClr val="tx2">
                    <a:lumMod val="75000"/>
                  </a:schemeClr>
                </a:solidFill>
              </a:rPr>
              <a:t>: </a:t>
            </a:r>
            <a:r>
              <a:rPr lang="en-US" sz="3200" dirty="0" err="1">
                <a:solidFill>
                  <a:schemeClr val="tx2">
                    <a:lumMod val="75000"/>
                  </a:schemeClr>
                </a:solidFill>
              </a:rPr>
              <a:t>tahun</a:t>
            </a:r>
            <a:r>
              <a:rPr lang="en-US" sz="3200" dirty="0">
                <a:solidFill>
                  <a:schemeClr val="tx2">
                    <a:lumMod val="75000"/>
                  </a:schemeClr>
                </a:solidFill>
              </a:rPr>
              <a:t> 1970 an. </a:t>
            </a:r>
            <a:r>
              <a:rPr lang="en-US" sz="3200" dirty="0" err="1">
                <a:solidFill>
                  <a:schemeClr val="tx2">
                    <a:lumMod val="75000"/>
                  </a:schemeClr>
                </a:solidFill>
              </a:rPr>
              <a:t>Mayoritas</a:t>
            </a:r>
            <a:r>
              <a:rPr lang="en-US" sz="3200" dirty="0">
                <a:solidFill>
                  <a:schemeClr val="tx2">
                    <a:lumMod val="75000"/>
                  </a:schemeClr>
                </a:solidFill>
              </a:rPr>
              <a:t> </a:t>
            </a:r>
            <a:r>
              <a:rPr lang="en-US" sz="3200" dirty="0" err="1">
                <a:solidFill>
                  <a:schemeClr val="tx2">
                    <a:lumMod val="75000"/>
                  </a:schemeClr>
                </a:solidFill>
              </a:rPr>
              <a:t>mahasiswa</a:t>
            </a:r>
            <a:r>
              <a:rPr lang="en-US" sz="3200" dirty="0">
                <a:solidFill>
                  <a:schemeClr val="tx2">
                    <a:lumMod val="75000"/>
                  </a:schemeClr>
                </a:solidFill>
              </a:rPr>
              <a:t> </a:t>
            </a:r>
            <a:r>
              <a:rPr lang="en-US" sz="3200" dirty="0" err="1">
                <a:solidFill>
                  <a:schemeClr val="tx2">
                    <a:lumMod val="75000"/>
                  </a:schemeClr>
                </a:solidFill>
              </a:rPr>
              <a:t>berambut</a:t>
            </a:r>
            <a:r>
              <a:rPr lang="en-US" sz="3200" dirty="0">
                <a:solidFill>
                  <a:schemeClr val="tx2">
                    <a:lumMod val="75000"/>
                  </a:schemeClr>
                </a:solidFill>
              </a:rPr>
              <a:t> </a:t>
            </a:r>
            <a:r>
              <a:rPr lang="en-US" sz="3200" dirty="0" err="1">
                <a:solidFill>
                  <a:schemeClr val="tx2">
                    <a:lumMod val="75000"/>
                  </a:schemeClr>
                </a:solidFill>
              </a:rPr>
              <a:t>gondrong</a:t>
            </a:r>
            <a:r>
              <a:rPr lang="en-US" sz="3200" dirty="0">
                <a:solidFill>
                  <a:schemeClr val="tx2">
                    <a:lumMod val="75000"/>
                  </a:schemeClr>
                </a:solidFill>
              </a:rPr>
              <a:t>, </a:t>
            </a:r>
            <a:r>
              <a:rPr lang="en-US" sz="3200" dirty="0" err="1">
                <a:solidFill>
                  <a:schemeClr val="tx2">
                    <a:lumMod val="75000"/>
                  </a:schemeClr>
                </a:solidFill>
              </a:rPr>
              <a:t>pakai</a:t>
            </a:r>
            <a:r>
              <a:rPr lang="en-US" sz="3200" dirty="0">
                <a:solidFill>
                  <a:schemeClr val="tx2">
                    <a:lumMod val="75000"/>
                  </a:schemeClr>
                </a:solidFill>
              </a:rPr>
              <a:t> jeans </a:t>
            </a:r>
            <a:r>
              <a:rPr lang="en-US" sz="3200" dirty="0" err="1">
                <a:solidFill>
                  <a:schemeClr val="tx2">
                    <a:lumMod val="75000"/>
                  </a:schemeClr>
                </a:solidFill>
              </a:rPr>
              <a:t>dan</a:t>
            </a:r>
            <a:r>
              <a:rPr lang="en-US" sz="3200" dirty="0">
                <a:solidFill>
                  <a:schemeClr val="tx2">
                    <a:lumMod val="75000"/>
                  </a:schemeClr>
                </a:solidFill>
              </a:rPr>
              <a:t> </a:t>
            </a:r>
            <a:r>
              <a:rPr lang="en-US" sz="3200" dirty="0" err="1">
                <a:solidFill>
                  <a:schemeClr val="tx2">
                    <a:lumMod val="75000"/>
                  </a:schemeClr>
                </a:solidFill>
              </a:rPr>
              <a:t>pakaian</a:t>
            </a:r>
            <a:r>
              <a:rPr lang="en-US" sz="3200" dirty="0">
                <a:solidFill>
                  <a:schemeClr val="tx2">
                    <a:lumMod val="75000"/>
                  </a:schemeClr>
                </a:solidFill>
              </a:rPr>
              <a:t> </a:t>
            </a:r>
            <a:r>
              <a:rPr lang="en-US" sz="3200" dirty="0" err="1">
                <a:solidFill>
                  <a:schemeClr val="tx2">
                    <a:lumMod val="75000"/>
                  </a:schemeClr>
                </a:solidFill>
              </a:rPr>
              <a:t>lusuh</a:t>
            </a:r>
            <a:r>
              <a:rPr lang="en-US" sz="3200" dirty="0">
                <a:solidFill>
                  <a:schemeClr val="tx2">
                    <a:lumMod val="75000"/>
                  </a:schemeClr>
                </a:solidFill>
              </a:rPr>
              <a:t>. </a:t>
            </a:r>
            <a:r>
              <a:rPr lang="en-US" sz="3200" dirty="0" err="1">
                <a:solidFill>
                  <a:schemeClr val="tx2">
                    <a:lumMod val="75000"/>
                  </a:schemeClr>
                </a:solidFill>
              </a:rPr>
              <a:t>Mereka</a:t>
            </a:r>
            <a:r>
              <a:rPr lang="en-US" sz="3200" dirty="0">
                <a:solidFill>
                  <a:schemeClr val="tx2">
                    <a:lumMod val="75000"/>
                  </a:schemeClr>
                </a:solidFill>
              </a:rPr>
              <a:t> </a:t>
            </a:r>
            <a:r>
              <a:rPr lang="en-US" sz="3200" dirty="0" err="1">
                <a:solidFill>
                  <a:schemeClr val="tx2">
                    <a:lumMod val="75000"/>
                  </a:schemeClr>
                </a:solidFill>
              </a:rPr>
              <a:t>menggerombol</a:t>
            </a:r>
            <a:r>
              <a:rPr lang="en-US" sz="3200" dirty="0">
                <a:solidFill>
                  <a:schemeClr val="tx2">
                    <a:lumMod val="75000"/>
                  </a:schemeClr>
                </a:solidFill>
              </a:rPr>
              <a:t>, </a:t>
            </a:r>
            <a:r>
              <a:rPr lang="en-US" sz="3200" dirty="0" err="1">
                <a:solidFill>
                  <a:schemeClr val="tx2">
                    <a:lumMod val="75000"/>
                  </a:schemeClr>
                </a:solidFill>
              </a:rPr>
              <a:t>membawa</a:t>
            </a:r>
            <a:r>
              <a:rPr lang="en-US" sz="3200" dirty="0">
                <a:solidFill>
                  <a:schemeClr val="tx2">
                    <a:lumMod val="75000"/>
                  </a:schemeClr>
                </a:solidFill>
              </a:rPr>
              <a:t> </a:t>
            </a:r>
            <a:r>
              <a:rPr lang="en-US" sz="3200" dirty="0" err="1">
                <a:solidFill>
                  <a:schemeClr val="tx2">
                    <a:lumMod val="75000"/>
                  </a:schemeClr>
                </a:solidFill>
              </a:rPr>
              <a:t>spanduk</a:t>
            </a:r>
            <a:r>
              <a:rPr lang="en-US" sz="3200" dirty="0">
                <a:solidFill>
                  <a:schemeClr val="tx2">
                    <a:lumMod val="75000"/>
                  </a:schemeClr>
                </a:solidFill>
              </a:rPr>
              <a:t> </a:t>
            </a:r>
            <a:r>
              <a:rPr lang="en-US" sz="3200" dirty="0" err="1">
                <a:solidFill>
                  <a:schemeClr val="tx2">
                    <a:lumMod val="75000"/>
                  </a:schemeClr>
                </a:solidFill>
              </a:rPr>
              <a:t>dan</a:t>
            </a:r>
            <a:r>
              <a:rPr lang="en-US" sz="3200" dirty="0">
                <a:solidFill>
                  <a:schemeClr val="tx2">
                    <a:lumMod val="75000"/>
                  </a:schemeClr>
                </a:solidFill>
              </a:rPr>
              <a:t> poster2, </a:t>
            </a:r>
            <a:r>
              <a:rPr lang="en-US" sz="3200" dirty="0" err="1">
                <a:solidFill>
                  <a:schemeClr val="tx2">
                    <a:lumMod val="75000"/>
                  </a:schemeClr>
                </a:solidFill>
              </a:rPr>
              <a:t>mendengar</a:t>
            </a:r>
            <a:r>
              <a:rPr lang="en-US" sz="3200" dirty="0">
                <a:solidFill>
                  <a:schemeClr val="tx2">
                    <a:lumMod val="75000"/>
                  </a:schemeClr>
                </a:solidFill>
              </a:rPr>
              <a:t> </a:t>
            </a:r>
            <a:r>
              <a:rPr lang="en-US" sz="3200" dirty="0" err="1">
                <a:solidFill>
                  <a:schemeClr val="tx2">
                    <a:lumMod val="75000"/>
                  </a:schemeClr>
                </a:solidFill>
              </a:rPr>
              <a:t>pembicara</a:t>
            </a:r>
            <a:r>
              <a:rPr lang="en-US" sz="3200" dirty="0">
                <a:solidFill>
                  <a:schemeClr val="tx2">
                    <a:lumMod val="75000"/>
                  </a:schemeClr>
                </a:solidFill>
              </a:rPr>
              <a:t> yang </a:t>
            </a:r>
            <a:r>
              <a:rPr lang="en-US" sz="3200" dirty="0" err="1">
                <a:solidFill>
                  <a:schemeClr val="tx2">
                    <a:lumMod val="75000"/>
                  </a:schemeClr>
                </a:solidFill>
              </a:rPr>
              <a:t>mengemukakan</a:t>
            </a:r>
            <a:r>
              <a:rPr lang="en-US" sz="3200" dirty="0">
                <a:solidFill>
                  <a:schemeClr val="tx2">
                    <a:lumMod val="75000"/>
                  </a:schemeClr>
                </a:solidFill>
              </a:rPr>
              <a:t> </a:t>
            </a:r>
            <a:r>
              <a:rPr lang="en-US" sz="3200" dirty="0" err="1">
                <a:solidFill>
                  <a:schemeClr val="tx2">
                    <a:lumMod val="75000"/>
                  </a:schemeClr>
                </a:solidFill>
              </a:rPr>
              <a:t>masalah</a:t>
            </a:r>
            <a:r>
              <a:rPr lang="en-US" sz="3200" dirty="0">
                <a:solidFill>
                  <a:schemeClr val="tx2">
                    <a:lumMod val="75000"/>
                  </a:schemeClr>
                </a:solidFill>
              </a:rPr>
              <a:t> </a:t>
            </a:r>
            <a:r>
              <a:rPr lang="en-US" sz="3200" dirty="0" err="1">
                <a:solidFill>
                  <a:schemeClr val="tx2">
                    <a:lumMod val="75000"/>
                  </a:schemeClr>
                </a:solidFill>
              </a:rPr>
              <a:t>politik</a:t>
            </a:r>
            <a:r>
              <a:rPr lang="en-US" sz="3200" dirty="0">
                <a:solidFill>
                  <a:schemeClr val="tx2">
                    <a:lumMod val="75000"/>
                  </a:schemeClr>
                </a:solidFill>
              </a:rPr>
              <a:t>. Ada </a:t>
            </a:r>
            <a:r>
              <a:rPr lang="en-US" sz="3200" dirty="0" err="1">
                <a:solidFill>
                  <a:schemeClr val="tx2">
                    <a:lumMod val="75000"/>
                  </a:schemeClr>
                </a:solidFill>
              </a:rPr>
              <a:t>suasana</a:t>
            </a:r>
            <a:r>
              <a:rPr lang="en-US" sz="3200" dirty="0">
                <a:solidFill>
                  <a:schemeClr val="tx2">
                    <a:lumMod val="75000"/>
                  </a:schemeClr>
                </a:solidFill>
              </a:rPr>
              <a:t> </a:t>
            </a:r>
            <a:r>
              <a:rPr lang="en-US" sz="3200" dirty="0" err="1">
                <a:solidFill>
                  <a:schemeClr val="tx2">
                    <a:lumMod val="75000"/>
                  </a:schemeClr>
                </a:solidFill>
              </a:rPr>
              <a:t>pemberontakan</a:t>
            </a:r>
            <a:r>
              <a:rPr lang="en-US" sz="3200" dirty="0">
                <a:solidFill>
                  <a:schemeClr val="tx2">
                    <a:lumMod val="75000"/>
                  </a:schemeClr>
                </a:solidFill>
              </a:rPr>
              <a:t>, </a:t>
            </a:r>
            <a:r>
              <a:rPr lang="en-US" sz="3200" dirty="0" err="1">
                <a:solidFill>
                  <a:schemeClr val="tx2">
                    <a:lumMod val="75000"/>
                  </a:schemeClr>
                </a:solidFill>
              </a:rPr>
              <a:t>gelombang</a:t>
            </a:r>
            <a:r>
              <a:rPr lang="en-US" sz="3200" dirty="0">
                <a:solidFill>
                  <a:schemeClr val="tx2">
                    <a:lumMod val="75000"/>
                  </a:schemeClr>
                </a:solidFill>
              </a:rPr>
              <a:t> </a:t>
            </a:r>
            <a:r>
              <a:rPr lang="en-US" sz="3200" dirty="0" err="1">
                <a:solidFill>
                  <a:schemeClr val="tx2">
                    <a:lumMod val="75000"/>
                  </a:schemeClr>
                </a:solidFill>
              </a:rPr>
              <a:t>aktivitas</a:t>
            </a:r>
            <a:r>
              <a:rPr lang="en-US" sz="3200" dirty="0">
                <a:solidFill>
                  <a:schemeClr val="tx2">
                    <a:lumMod val="75000"/>
                  </a:schemeClr>
                </a:solidFill>
              </a:rPr>
              <a:t>, rasa </a:t>
            </a:r>
            <a:r>
              <a:rPr lang="en-US" sz="3200" dirty="0" err="1">
                <a:solidFill>
                  <a:schemeClr val="tx2">
                    <a:lumMod val="75000"/>
                  </a:schemeClr>
                </a:solidFill>
              </a:rPr>
              <a:t>ceroboh</a:t>
            </a:r>
            <a:r>
              <a:rPr lang="en-US" sz="3200" dirty="0">
                <a:solidFill>
                  <a:schemeClr val="tx2">
                    <a:lumMod val="75000"/>
                  </a:schemeClr>
                </a:solidFill>
              </a:rPr>
              <a:t>, </a:t>
            </a:r>
            <a:r>
              <a:rPr lang="en-US" sz="3200" dirty="0" err="1">
                <a:solidFill>
                  <a:schemeClr val="tx2">
                    <a:lumMod val="75000"/>
                  </a:schemeClr>
                </a:solidFill>
              </a:rPr>
              <a:t>sembrono</a:t>
            </a:r>
            <a:r>
              <a:rPr lang="en-US" sz="3200" dirty="0">
                <a:solidFill>
                  <a:schemeClr val="tx2">
                    <a:lumMod val="75000"/>
                  </a:schemeClr>
                </a:solidFill>
              </a:rPr>
              <a:t> </a:t>
            </a:r>
            <a:r>
              <a:rPr lang="en-US" sz="3200" dirty="0" err="1">
                <a:solidFill>
                  <a:schemeClr val="tx2">
                    <a:lumMod val="75000"/>
                  </a:schemeClr>
                </a:solidFill>
              </a:rPr>
              <a:t>dsb</a:t>
            </a:r>
            <a:endParaRPr lang="en-US" sz="3200" dirty="0">
              <a:solidFill>
                <a:schemeClr val="tx2">
                  <a:lumMod val="75000"/>
                </a:schemeClr>
              </a:solidFill>
            </a:endParaRPr>
          </a:p>
        </p:txBody>
      </p:sp>
      <p:sp>
        <p:nvSpPr>
          <p:cNvPr id="8196" name="WordArt 4"/>
          <p:cNvSpPr>
            <a:spLocks noChangeArrowheads="1" noChangeShapeType="1" noTextEdit="1"/>
          </p:cNvSpPr>
          <p:nvPr/>
        </p:nvSpPr>
        <p:spPr bwMode="auto">
          <a:xfrm>
            <a:off x="990600" y="457200"/>
            <a:ext cx="7010400" cy="647700"/>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a:tailEnd/>
                </a:ln>
                <a:solidFill>
                  <a:srgbClr val="FFFFFF"/>
                </a:solidFill>
                <a:effectLst>
                  <a:outerShdw dist="35921" dir="2700000" algn="ctr" rotWithShape="0">
                    <a:srgbClr val="808080">
                      <a:alpha val="80000"/>
                    </a:srgbClr>
                  </a:outerShdw>
                </a:effectLst>
                <a:latin typeface="Arial Black"/>
              </a:rPr>
              <a:t>Komformitas dan Perubahan Sikap</a:t>
            </a:r>
          </a:p>
        </p:txBody>
      </p:sp>
    </p:spTree>
    <p:extLst>
      <p:ext uri="{BB962C8B-B14F-4D97-AF65-F5344CB8AC3E}">
        <p14:creationId xmlns:p14="http://schemas.microsoft.com/office/powerpoint/2010/main" val="738594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fill="hold" grpId="0" nodeType="clickEffect">
                                  <p:stCondLst>
                                    <p:cond delay="0"/>
                                  </p:stCondLst>
                                  <p:childTnLst>
                                    <p:set>
                                      <p:cBhvr>
                                        <p:cTn id="6" dur="1000">
                                          <p:stCondLst>
                                            <p:cond delay="0"/>
                                          </p:stCondLst>
                                        </p:cTn>
                                        <p:tgtEl>
                                          <p:spTgt spid="81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8196"/>
                                        </p:tgtEl>
                                        <p:attrNameLst>
                                          <p:attrName>style.visibility</p:attrName>
                                        </p:attrNameLst>
                                      </p:cBhvr>
                                      <p:to>
                                        <p:strVal val="visible"/>
                                      </p:to>
                                    </p:set>
                                    <p:animEffect transition="in" filter="circle(in)">
                                      <p:cBhvr>
                                        <p:cTn id="11" dur="2000"/>
                                        <p:tgtEl>
                                          <p:spTgt spid="8196"/>
                                        </p:tgtEl>
                                      </p:cBhvr>
                                    </p:animEffect>
                                  </p:childTnLst>
                                </p:cTn>
                              </p:par>
                            </p:childTnLst>
                          </p:cTn>
                        </p:par>
                      </p:childTnLst>
                    </p:cTn>
                  </p:par>
                  <p:par>
                    <p:cTn id="12" fill="hold">
                      <p:stCondLst>
                        <p:cond delay="indefinite"/>
                      </p:stCondLst>
                      <p:childTnLst>
                        <p:par>
                          <p:cTn id="13" fill="hold">
                            <p:stCondLst>
                              <p:cond delay="0"/>
                            </p:stCondLst>
                            <p:childTnLst>
                              <p:par>
                                <p:cTn id="14" presetID="27" presetClass="entr" presetSubtype="0" fill="hold" nodeType="clickEffect">
                                  <p:stCondLst>
                                    <p:cond delay="0"/>
                                  </p:stCondLst>
                                  <p:iterate type="lt">
                                    <p:tmPct val="50000"/>
                                  </p:iterate>
                                  <p:childTnLst>
                                    <p:set>
                                      <p:cBhvr>
                                        <p:cTn id="15" dur="1" fill="hold">
                                          <p:stCondLst>
                                            <p:cond delay="0"/>
                                          </p:stCondLst>
                                        </p:cTn>
                                        <p:tgtEl>
                                          <p:spTgt spid="8195">
                                            <p:txEl>
                                              <p:pRg st="0" end="0"/>
                                            </p:txEl>
                                          </p:spTgt>
                                        </p:tgtEl>
                                        <p:attrNameLst>
                                          <p:attrName>style.visibility</p:attrName>
                                        </p:attrNameLst>
                                      </p:cBhvr>
                                      <p:to>
                                        <p:strVal val="visible"/>
                                      </p:to>
                                    </p:set>
                                    <p:anim calcmode="discrete" valueType="clr">
                                      <p:cBhvr override="childStyle">
                                        <p:cTn id="16" dur="80"/>
                                        <p:tgtEl>
                                          <p:spTgt spid="819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8195">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8195">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animBg="1"/>
      <p:bldP spid="8196"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idx="1"/>
          </p:nvPr>
        </p:nvSpPr>
        <p:spPr>
          <a:xfrm>
            <a:off x="457200" y="1447800"/>
            <a:ext cx="8229600" cy="4678363"/>
          </a:xfrm>
        </p:spPr>
        <p:txBody>
          <a:bodyPr/>
          <a:lstStyle/>
          <a:p>
            <a:pPr algn="l">
              <a:lnSpc>
                <a:spcPct val="90000"/>
              </a:lnSpc>
              <a:buFontTx/>
              <a:buNone/>
            </a:pPr>
            <a:r>
              <a:rPr lang="id-ID" sz="3600" dirty="0">
                <a:solidFill>
                  <a:schemeClr val="tx2">
                    <a:lumMod val="75000"/>
                  </a:schemeClr>
                </a:solidFill>
              </a:rPr>
              <a:t>	Alihkan perhatian ke kampus Sdr sekarang. Mayoritas mahasiswa berpakai an baik, rapi. Kalau berjumpa dengan kenalan, biasanya menyapa. Jarang ada yang terlihat gusar atau ingin menentang. Sebaliknya hampir semua tersenyum dan tampak ramah. Tidak ada kerumunan, poster yang berbau politik. Keinginan untuk menentang dan melalukan protes terbuang jauh</a:t>
            </a:r>
          </a:p>
        </p:txBody>
      </p:sp>
      <p:sp>
        <p:nvSpPr>
          <p:cNvPr id="10243" name="WordArt 3"/>
          <p:cNvSpPr>
            <a:spLocks noChangeArrowheads="1" noChangeShapeType="1" noTextEdit="1"/>
          </p:cNvSpPr>
          <p:nvPr/>
        </p:nvSpPr>
        <p:spPr bwMode="auto">
          <a:xfrm>
            <a:off x="990600" y="457200"/>
            <a:ext cx="7010400" cy="647700"/>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a:tailEnd/>
                </a:ln>
                <a:solidFill>
                  <a:srgbClr val="FFFFFF"/>
                </a:solidFill>
                <a:effectLst>
                  <a:outerShdw dist="35921" dir="2700000" algn="ctr" rotWithShape="0">
                    <a:srgbClr val="808080">
                      <a:alpha val="80000"/>
                    </a:srgbClr>
                  </a:outerShdw>
                </a:effectLst>
                <a:latin typeface="Arial Black"/>
              </a:rPr>
              <a:t>Komformitas dan Perubahan Sikap</a:t>
            </a:r>
          </a:p>
        </p:txBody>
      </p:sp>
    </p:spTree>
    <p:extLst>
      <p:ext uri="{BB962C8B-B14F-4D97-AF65-F5344CB8AC3E}">
        <p14:creationId xmlns:p14="http://schemas.microsoft.com/office/powerpoint/2010/main" val="4150531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circle(in)">
                                      <p:cBhvr>
                                        <p:cTn id="7" dur="2000"/>
                                        <p:tgtEl>
                                          <p:spTgt spid="10243"/>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10242">
                                            <p:txEl>
                                              <p:pRg st="0" end="0"/>
                                            </p:txEl>
                                          </p:spTgt>
                                        </p:tgtEl>
                                        <p:attrNameLst>
                                          <p:attrName>style.visibility</p:attrName>
                                        </p:attrNameLst>
                                      </p:cBhvr>
                                      <p:to>
                                        <p:strVal val="visible"/>
                                      </p:to>
                                    </p:set>
                                    <p:anim calcmode="lin" valueType="num">
                                      <p:cBhvr>
                                        <p:cTn id="12" dur="1000" fill="hold"/>
                                        <p:tgtEl>
                                          <p:spTgt spid="10242">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10242">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1024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p:bldP spid="1024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WordArt 4"/>
          <p:cNvSpPr>
            <a:spLocks noChangeArrowheads="1" noChangeShapeType="1" noTextEdit="1"/>
          </p:cNvSpPr>
          <p:nvPr/>
        </p:nvSpPr>
        <p:spPr bwMode="auto">
          <a:xfrm>
            <a:off x="1066799" y="914400"/>
            <a:ext cx="7467600" cy="609600"/>
          </a:xfrm>
          <a:prstGeom prst="rect">
            <a:avLst/>
          </a:prstGeom>
        </p:spPr>
        <p:txBody>
          <a:bodyPr wrap="none" fromWordArt="1">
            <a:prstTxWarp prst="textPlain">
              <a:avLst>
                <a:gd name="adj" fmla="val 50000"/>
              </a:avLst>
            </a:prstTxWarp>
          </a:bodyPr>
          <a:lstStyle/>
          <a:p>
            <a:pPr algn="ctr"/>
            <a:r>
              <a:rPr lang="en-US" sz="3600" kern="10" dirty="0" err="1">
                <a:ln w="19050">
                  <a:solidFill>
                    <a:srgbClr val="99CCFF"/>
                  </a:solidFill>
                  <a:round/>
                  <a:headEnd/>
                  <a:tailEnd/>
                </a:ln>
                <a:solidFill>
                  <a:srgbClr val="0066CC"/>
                </a:solidFill>
                <a:effectLst>
                  <a:outerShdw dist="35921" dir="2700000" algn="ctr" rotWithShape="0">
                    <a:srgbClr val="990000"/>
                  </a:outerShdw>
                </a:effectLst>
                <a:latin typeface="Impact"/>
              </a:rPr>
              <a:t>Mengapa</a:t>
            </a: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Impact"/>
              </a:rPr>
              <a:t> </a:t>
            </a:r>
            <a:r>
              <a:rPr lang="en-US" sz="3600" kern="10" dirty="0" err="1">
                <a:ln w="19050">
                  <a:solidFill>
                    <a:srgbClr val="99CCFF"/>
                  </a:solidFill>
                  <a:round/>
                  <a:headEnd/>
                  <a:tailEnd/>
                </a:ln>
                <a:solidFill>
                  <a:srgbClr val="0066CC"/>
                </a:solidFill>
                <a:effectLst>
                  <a:outerShdw dist="35921" dir="2700000" algn="ctr" rotWithShape="0">
                    <a:srgbClr val="990000"/>
                  </a:outerShdw>
                </a:effectLst>
                <a:latin typeface="Impact"/>
              </a:rPr>
              <a:t>terjadi</a:t>
            </a: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Impact"/>
              </a:rPr>
              <a:t> </a:t>
            </a:r>
            <a:r>
              <a:rPr lang="en-US" sz="3600" kern="10" dirty="0" err="1">
                <a:ln w="19050">
                  <a:solidFill>
                    <a:srgbClr val="99CCFF"/>
                  </a:solidFill>
                  <a:round/>
                  <a:headEnd/>
                  <a:tailEnd/>
                </a:ln>
                <a:solidFill>
                  <a:srgbClr val="0066CC"/>
                </a:solidFill>
                <a:effectLst>
                  <a:outerShdw dist="35921" dir="2700000" algn="ctr" rotWithShape="0">
                    <a:srgbClr val="990000"/>
                  </a:outerShdw>
                </a:effectLst>
                <a:latin typeface="Impact"/>
              </a:rPr>
              <a:t>perubahan</a:t>
            </a: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Impact"/>
              </a:rPr>
              <a:t> </a:t>
            </a:r>
            <a:r>
              <a:rPr lang="en-US" sz="3600" kern="10" dirty="0" err="1">
                <a:ln w="19050">
                  <a:solidFill>
                    <a:srgbClr val="99CCFF"/>
                  </a:solidFill>
                  <a:round/>
                  <a:headEnd/>
                  <a:tailEnd/>
                </a:ln>
                <a:solidFill>
                  <a:srgbClr val="0066CC"/>
                </a:solidFill>
                <a:effectLst>
                  <a:outerShdw dist="35921" dir="2700000" algn="ctr" rotWithShape="0">
                    <a:srgbClr val="990000"/>
                  </a:outerShdw>
                </a:effectLst>
                <a:latin typeface="Impact"/>
              </a:rPr>
              <a:t>demikian</a:t>
            </a: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Impact"/>
              </a:rPr>
              <a:t>?</a:t>
            </a:r>
          </a:p>
        </p:txBody>
      </p:sp>
      <p:sp>
        <p:nvSpPr>
          <p:cNvPr id="9221" name="WordArt 5"/>
          <p:cNvSpPr>
            <a:spLocks noChangeArrowheads="1" noChangeShapeType="1" noTextEdit="1"/>
          </p:cNvSpPr>
          <p:nvPr/>
        </p:nvSpPr>
        <p:spPr bwMode="auto">
          <a:xfrm>
            <a:off x="1219200" y="2225881"/>
            <a:ext cx="6553200" cy="571500"/>
          </a:xfrm>
          <a:prstGeom prst="rect">
            <a:avLst/>
          </a:prstGeom>
        </p:spPr>
        <p:txBody>
          <a:bodyPr wrap="none" fromWordArt="1">
            <a:prstTxWarp prst="textPlain">
              <a:avLst>
                <a:gd name="adj" fmla="val 50000"/>
              </a:avLst>
            </a:prstTxWarp>
          </a:bodyPr>
          <a:lstStyle/>
          <a:p>
            <a:pPr algn="ctr"/>
            <a:r>
              <a:rPr lang="en-US" sz="3600" kern="10" dirty="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Dari </a:t>
            </a:r>
            <a:r>
              <a:rPr lang="en-US" sz="3600" kern="10" dirty="0" err="1">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mana</a:t>
            </a:r>
            <a:r>
              <a:rPr lang="en-US" sz="3600" kern="10" dirty="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 </a:t>
            </a:r>
            <a:r>
              <a:rPr lang="en-US" sz="3600" kern="10" dirty="0" err="1">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muncul</a:t>
            </a:r>
            <a:r>
              <a:rPr lang="en-US" sz="3600" kern="10" dirty="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 </a:t>
            </a:r>
            <a:r>
              <a:rPr lang="en-US" sz="3600" kern="10" dirty="0" err="1">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sikap</a:t>
            </a:r>
            <a:r>
              <a:rPr lang="en-US" sz="3600" kern="10" dirty="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 </a:t>
            </a:r>
            <a:r>
              <a:rPr lang="en-US" sz="3600" kern="10" dirty="0" err="1">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mereka</a:t>
            </a:r>
            <a:r>
              <a:rPr lang="en-US" sz="3600" kern="10" dirty="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a:t>
            </a:r>
          </a:p>
        </p:txBody>
      </p:sp>
      <p:sp>
        <p:nvSpPr>
          <p:cNvPr id="9222" name="WordArt 6" descr="White marble"/>
          <p:cNvSpPr>
            <a:spLocks noChangeArrowheads="1" noChangeShapeType="1" noTextEdit="1"/>
          </p:cNvSpPr>
          <p:nvPr/>
        </p:nvSpPr>
        <p:spPr bwMode="auto">
          <a:xfrm>
            <a:off x="1084147" y="3352800"/>
            <a:ext cx="7162800" cy="6477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600" kern="10" dirty="0" err="1">
                <a:ln w="9525">
                  <a:round/>
                  <a:headEnd/>
                  <a:tailEnd/>
                </a:ln>
                <a:blipFill dpi="0" rotWithShape="0">
                  <a:blip r:embed="rId2"/>
                  <a:srcRect/>
                  <a:tile tx="0" ty="0" sx="100000" sy="100000" flip="none" algn="tl"/>
                </a:blipFill>
                <a:latin typeface="Arial Black"/>
              </a:rPr>
              <a:t>Apakah</a:t>
            </a:r>
            <a:r>
              <a:rPr lang="en-US" sz="3600" kern="10" dirty="0">
                <a:ln w="9525">
                  <a:round/>
                  <a:headEnd/>
                  <a:tailEnd/>
                </a:ln>
                <a:blipFill dpi="0" rotWithShape="0">
                  <a:blip r:embed="rId2"/>
                  <a:srcRect/>
                  <a:tile tx="0" ty="0" sx="100000" sy="100000" flip="none" algn="tl"/>
                </a:blipFill>
                <a:latin typeface="Arial Black"/>
              </a:rPr>
              <a:t> </a:t>
            </a:r>
            <a:r>
              <a:rPr lang="en-US" sz="3600" kern="10" dirty="0" err="1">
                <a:ln w="9525">
                  <a:round/>
                  <a:headEnd/>
                  <a:tailEnd/>
                </a:ln>
                <a:blipFill dpi="0" rotWithShape="0">
                  <a:blip r:embed="rId2"/>
                  <a:srcRect/>
                  <a:tile tx="0" ty="0" sx="100000" sy="100000" flip="none" algn="tl"/>
                </a:blipFill>
                <a:latin typeface="Arial Black"/>
              </a:rPr>
              <a:t>sikap</a:t>
            </a:r>
            <a:r>
              <a:rPr lang="en-US" sz="3600" kern="10" dirty="0">
                <a:ln w="9525">
                  <a:round/>
                  <a:headEnd/>
                  <a:tailEnd/>
                </a:ln>
                <a:blipFill dpi="0" rotWithShape="0">
                  <a:blip r:embed="rId2"/>
                  <a:srcRect/>
                  <a:tile tx="0" ty="0" sx="100000" sy="100000" flip="none" algn="tl"/>
                </a:blipFill>
                <a:latin typeface="Arial Black"/>
              </a:rPr>
              <a:t> </a:t>
            </a:r>
            <a:r>
              <a:rPr lang="en-US" sz="3600" kern="10" dirty="0" err="1">
                <a:ln w="9525">
                  <a:round/>
                  <a:headEnd/>
                  <a:tailEnd/>
                </a:ln>
                <a:blipFill dpi="0" rotWithShape="0">
                  <a:blip r:embed="rId2"/>
                  <a:srcRect/>
                  <a:tile tx="0" ty="0" sx="100000" sy="100000" flip="none" algn="tl"/>
                </a:blipFill>
                <a:latin typeface="Arial Black"/>
              </a:rPr>
              <a:t>mereka</a:t>
            </a:r>
            <a:r>
              <a:rPr lang="en-US" sz="3600" kern="10" dirty="0">
                <a:ln w="9525">
                  <a:round/>
                  <a:headEnd/>
                  <a:tailEnd/>
                </a:ln>
                <a:blipFill dpi="0" rotWithShape="0">
                  <a:blip r:embed="rId2"/>
                  <a:srcRect/>
                  <a:tile tx="0" ty="0" sx="100000" sy="100000" flip="none" algn="tl"/>
                </a:blipFill>
                <a:latin typeface="Arial Black"/>
              </a:rPr>
              <a:t> </a:t>
            </a:r>
            <a:r>
              <a:rPr lang="en-US" sz="3600" kern="10" dirty="0" err="1">
                <a:ln w="9525">
                  <a:round/>
                  <a:headEnd/>
                  <a:tailEnd/>
                </a:ln>
                <a:blipFill dpi="0" rotWithShape="0">
                  <a:blip r:embed="rId2"/>
                  <a:srcRect/>
                  <a:tile tx="0" ty="0" sx="100000" sy="100000" flip="none" algn="tl"/>
                </a:blipFill>
                <a:latin typeface="Arial Black"/>
              </a:rPr>
              <a:t>telah</a:t>
            </a:r>
            <a:r>
              <a:rPr lang="en-US" sz="3600" kern="10" dirty="0">
                <a:ln w="9525">
                  <a:round/>
                  <a:headEnd/>
                  <a:tailEnd/>
                </a:ln>
                <a:blipFill dpi="0" rotWithShape="0">
                  <a:blip r:embed="rId2"/>
                  <a:srcRect/>
                  <a:tile tx="0" ty="0" sx="100000" sy="100000" flip="none" algn="tl"/>
                </a:blipFill>
                <a:latin typeface="Arial Black"/>
              </a:rPr>
              <a:t> </a:t>
            </a:r>
            <a:r>
              <a:rPr lang="en-US" sz="3600" kern="10" dirty="0" err="1">
                <a:ln w="9525">
                  <a:round/>
                  <a:headEnd/>
                  <a:tailEnd/>
                </a:ln>
                <a:blipFill dpi="0" rotWithShape="0">
                  <a:blip r:embed="rId2"/>
                  <a:srcRect/>
                  <a:tile tx="0" ty="0" sx="100000" sy="100000" flip="none" algn="tl"/>
                </a:blipFill>
                <a:latin typeface="Arial Black"/>
              </a:rPr>
              <a:t>berubah</a:t>
            </a:r>
            <a:endParaRPr lang="en-US" sz="3600" kern="10" dirty="0">
              <a:ln w="9525">
                <a:round/>
                <a:headEnd/>
                <a:tailEnd/>
              </a:ln>
              <a:blipFill dpi="0" rotWithShape="0">
                <a:blip r:embed="rId2"/>
                <a:srcRect/>
                <a:tile tx="0" ty="0" sx="100000" sy="100000" flip="none" algn="tl"/>
              </a:blipFill>
              <a:latin typeface="Arial Black"/>
            </a:endParaRPr>
          </a:p>
        </p:txBody>
      </p:sp>
      <p:sp>
        <p:nvSpPr>
          <p:cNvPr id="9224" name="WordArt 8"/>
          <p:cNvSpPr>
            <a:spLocks noChangeArrowheads="1" noChangeShapeType="1" noTextEdit="1"/>
          </p:cNvSpPr>
          <p:nvPr/>
        </p:nvSpPr>
        <p:spPr bwMode="auto">
          <a:xfrm>
            <a:off x="1066799" y="4648200"/>
            <a:ext cx="7610475" cy="495300"/>
          </a:xfrm>
          <a:prstGeom prst="rect">
            <a:avLst/>
          </a:prstGeom>
        </p:spPr>
        <p:txBody>
          <a:bodyPr wrap="none" fromWordArt="1">
            <a:prstTxWarp prst="textPlain">
              <a:avLst>
                <a:gd name="adj" fmla="val 50000"/>
              </a:avLst>
            </a:prstTxWarp>
          </a:bodyPr>
          <a:lstStyle/>
          <a:p>
            <a:pPr algn="ctr"/>
            <a:r>
              <a:rPr lang="en-US" sz="3600" kern="10" spc="720" dirty="0" err="1">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Mengapa</a:t>
            </a:r>
            <a:r>
              <a:rPr lang="en-US" sz="3600" kern="10" spc="720" dirty="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 orang </a:t>
            </a:r>
            <a:r>
              <a:rPr lang="en-US" sz="3600" kern="10" spc="720" dirty="0" err="1">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menjadi</a:t>
            </a:r>
            <a:r>
              <a:rPr lang="en-US" sz="3600" kern="10" spc="720" dirty="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 </a:t>
            </a:r>
            <a:r>
              <a:rPr lang="en-US" sz="3600" kern="10" spc="720" dirty="0" err="1">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berbeda</a:t>
            </a:r>
            <a:endParaRPr lang="en-US" sz="3600" kern="10" spc="720" dirty="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endParaRPr>
          </a:p>
        </p:txBody>
      </p:sp>
      <p:sp>
        <p:nvSpPr>
          <p:cNvPr id="9225" name="WordArt 9"/>
          <p:cNvSpPr>
            <a:spLocks noChangeArrowheads="1" noChangeShapeType="1" noTextEdit="1"/>
          </p:cNvSpPr>
          <p:nvPr/>
        </p:nvSpPr>
        <p:spPr bwMode="auto">
          <a:xfrm>
            <a:off x="1071282" y="5257800"/>
            <a:ext cx="7058025" cy="571500"/>
          </a:xfrm>
          <a:prstGeom prst="rect">
            <a:avLst/>
          </a:prstGeom>
        </p:spPr>
        <p:txBody>
          <a:bodyPr wrap="none" fromWordArt="1">
            <a:prstTxWarp prst="textPlain">
              <a:avLst>
                <a:gd name="adj" fmla="val 50000"/>
              </a:avLst>
            </a:prstTxWarp>
          </a:bodyPr>
          <a:lstStyle/>
          <a:p>
            <a:pPr algn="ctr"/>
            <a:r>
              <a:rPr lang="en-US" sz="3600" kern="10" spc="720" dirty="0" err="1">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bila</a:t>
            </a:r>
            <a:r>
              <a:rPr lang="en-US" sz="3600" kern="10" spc="720" dirty="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 </a:t>
            </a:r>
            <a:r>
              <a:rPr lang="en-US" sz="3600" kern="10" spc="720" dirty="0" err="1">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berada</a:t>
            </a:r>
            <a:r>
              <a:rPr lang="en-US" sz="3600" kern="10" spc="720" dirty="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 </a:t>
            </a:r>
            <a:r>
              <a:rPr lang="en-US" sz="3600" kern="10" spc="720" dirty="0" err="1">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dalam</a:t>
            </a:r>
            <a:r>
              <a:rPr lang="en-US" sz="3600" kern="10" spc="720" dirty="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 </a:t>
            </a:r>
            <a:r>
              <a:rPr lang="en-US" sz="3600" kern="10" spc="720" dirty="0" err="1">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kelompok</a:t>
            </a:r>
            <a:endParaRPr lang="en-US" sz="3600" kern="10" spc="720" dirty="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endParaRPr>
          </a:p>
        </p:txBody>
      </p:sp>
    </p:spTree>
    <p:extLst>
      <p:ext uri="{BB962C8B-B14F-4D97-AF65-F5344CB8AC3E}">
        <p14:creationId xmlns:p14="http://schemas.microsoft.com/office/powerpoint/2010/main" val="947172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 calcmode="lin" valueType="num">
                                      <p:cBhvr additive="base">
                                        <p:cTn id="7" dur="2000" fill="hold"/>
                                        <p:tgtEl>
                                          <p:spTgt spid="9220"/>
                                        </p:tgtEl>
                                        <p:attrNameLst>
                                          <p:attrName>ppt_x</p:attrName>
                                        </p:attrNameLst>
                                      </p:cBhvr>
                                      <p:tavLst>
                                        <p:tav tm="0">
                                          <p:val>
                                            <p:strVal val="0-#ppt_w/2"/>
                                          </p:val>
                                        </p:tav>
                                        <p:tav tm="100000">
                                          <p:val>
                                            <p:strVal val="#ppt_x"/>
                                          </p:val>
                                        </p:tav>
                                      </p:tavLst>
                                    </p:anim>
                                    <p:anim calcmode="lin" valueType="num">
                                      <p:cBhvr additive="base">
                                        <p:cTn id="8" dur="2000" fill="hold"/>
                                        <p:tgtEl>
                                          <p:spTgt spid="92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9221"/>
                                        </p:tgtEl>
                                        <p:attrNameLst>
                                          <p:attrName>style.visibility</p:attrName>
                                        </p:attrNameLst>
                                      </p:cBhvr>
                                      <p:to>
                                        <p:strVal val="visible"/>
                                      </p:to>
                                    </p:set>
                                    <p:anim calcmode="lin" valueType="num">
                                      <p:cBhvr additive="base">
                                        <p:cTn id="13" dur="2000" fill="hold"/>
                                        <p:tgtEl>
                                          <p:spTgt spid="9221"/>
                                        </p:tgtEl>
                                        <p:attrNameLst>
                                          <p:attrName>ppt_x</p:attrName>
                                        </p:attrNameLst>
                                      </p:cBhvr>
                                      <p:tavLst>
                                        <p:tav tm="0">
                                          <p:val>
                                            <p:strVal val="1+#ppt_w/2"/>
                                          </p:val>
                                        </p:tav>
                                        <p:tav tm="100000">
                                          <p:val>
                                            <p:strVal val="#ppt_x"/>
                                          </p:val>
                                        </p:tav>
                                      </p:tavLst>
                                    </p:anim>
                                    <p:anim calcmode="lin" valueType="num">
                                      <p:cBhvr additive="base">
                                        <p:cTn id="14" dur="2000" fill="hold"/>
                                        <p:tgtEl>
                                          <p:spTgt spid="922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9222"/>
                                        </p:tgtEl>
                                        <p:attrNameLst>
                                          <p:attrName>style.visibility</p:attrName>
                                        </p:attrNameLst>
                                      </p:cBhvr>
                                      <p:to>
                                        <p:strVal val="visible"/>
                                      </p:to>
                                    </p:set>
                                    <p:anim calcmode="lin" valueType="num">
                                      <p:cBhvr additive="base">
                                        <p:cTn id="19" dur="2000" fill="hold"/>
                                        <p:tgtEl>
                                          <p:spTgt spid="9222"/>
                                        </p:tgtEl>
                                        <p:attrNameLst>
                                          <p:attrName>ppt_x</p:attrName>
                                        </p:attrNameLst>
                                      </p:cBhvr>
                                      <p:tavLst>
                                        <p:tav tm="0">
                                          <p:val>
                                            <p:strVal val="0-#ppt_w/2"/>
                                          </p:val>
                                        </p:tav>
                                        <p:tav tm="100000">
                                          <p:val>
                                            <p:strVal val="#ppt_x"/>
                                          </p:val>
                                        </p:tav>
                                      </p:tavLst>
                                    </p:anim>
                                    <p:anim calcmode="lin" valueType="num">
                                      <p:cBhvr additive="base">
                                        <p:cTn id="20" dur="2000" fill="hold"/>
                                        <p:tgtEl>
                                          <p:spTgt spid="922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224"/>
                                        </p:tgtEl>
                                        <p:attrNameLst>
                                          <p:attrName>style.visibility</p:attrName>
                                        </p:attrNameLst>
                                      </p:cBhvr>
                                      <p:to>
                                        <p:strVal val="visible"/>
                                      </p:to>
                                    </p:set>
                                    <p:anim calcmode="lin" valueType="num">
                                      <p:cBhvr additive="base">
                                        <p:cTn id="25" dur="2000" fill="hold"/>
                                        <p:tgtEl>
                                          <p:spTgt spid="9224"/>
                                        </p:tgtEl>
                                        <p:attrNameLst>
                                          <p:attrName>ppt_x</p:attrName>
                                        </p:attrNameLst>
                                      </p:cBhvr>
                                      <p:tavLst>
                                        <p:tav tm="0">
                                          <p:val>
                                            <p:strVal val="0-#ppt_w/2"/>
                                          </p:val>
                                        </p:tav>
                                        <p:tav tm="100000">
                                          <p:val>
                                            <p:strVal val="#ppt_x"/>
                                          </p:val>
                                        </p:tav>
                                      </p:tavLst>
                                    </p:anim>
                                    <p:anim calcmode="lin" valueType="num">
                                      <p:cBhvr additive="base">
                                        <p:cTn id="26" dur="2000" fill="hold"/>
                                        <p:tgtEl>
                                          <p:spTgt spid="922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9225"/>
                                        </p:tgtEl>
                                        <p:attrNameLst>
                                          <p:attrName>style.visibility</p:attrName>
                                        </p:attrNameLst>
                                      </p:cBhvr>
                                      <p:to>
                                        <p:strVal val="visible"/>
                                      </p:to>
                                    </p:set>
                                    <p:anim calcmode="lin" valueType="num">
                                      <p:cBhvr additive="base">
                                        <p:cTn id="31" dur="2000" fill="hold"/>
                                        <p:tgtEl>
                                          <p:spTgt spid="9225"/>
                                        </p:tgtEl>
                                        <p:attrNameLst>
                                          <p:attrName>ppt_x</p:attrName>
                                        </p:attrNameLst>
                                      </p:cBhvr>
                                      <p:tavLst>
                                        <p:tav tm="0">
                                          <p:val>
                                            <p:strVal val="1+#ppt_w/2"/>
                                          </p:val>
                                        </p:tav>
                                        <p:tav tm="100000">
                                          <p:val>
                                            <p:strVal val="#ppt_x"/>
                                          </p:val>
                                        </p:tav>
                                      </p:tavLst>
                                    </p:anim>
                                    <p:anim calcmode="lin" valueType="num">
                                      <p:cBhvr additive="base">
                                        <p:cTn id="32" dur="2000" fill="hold"/>
                                        <p:tgtEl>
                                          <p:spTgt spid="92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nimBg="1"/>
      <p:bldP spid="9221" grpId="0" animBg="1"/>
      <p:bldP spid="9222" grpId="0" animBg="1"/>
      <p:bldP spid="9224" grpId="0" animBg="1"/>
      <p:bldP spid="922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969963" y="1828800"/>
            <a:ext cx="6985000" cy="3657600"/>
          </a:xfrm>
        </p:spPr>
        <p:txBody>
          <a:bodyPr/>
          <a:lstStyle/>
          <a:p>
            <a:pPr>
              <a:lnSpc>
                <a:spcPct val="90000"/>
              </a:lnSpc>
              <a:buFontTx/>
              <a:buNone/>
            </a:pPr>
            <a:r>
              <a:rPr lang="en-US" sz="3200" dirty="0">
                <a:solidFill>
                  <a:schemeClr val="tx2">
                    <a:lumMod val="75000"/>
                  </a:schemeClr>
                </a:solidFill>
              </a:rPr>
              <a:t>	</a:t>
            </a:r>
            <a:r>
              <a:rPr lang="id-ID" sz="3200" dirty="0">
                <a:solidFill>
                  <a:schemeClr val="tx2">
                    <a:lumMod val="75000"/>
                  </a:schemeClr>
                </a:solidFill>
              </a:rPr>
              <a:t>Ada yang mau menolong, ada yang takut menolong karena merasa bukan urusannya</a:t>
            </a:r>
          </a:p>
          <a:p>
            <a:pPr>
              <a:lnSpc>
                <a:spcPct val="90000"/>
              </a:lnSpc>
              <a:buFontTx/>
              <a:buNone/>
            </a:pPr>
            <a:endParaRPr lang="id-ID" sz="3200" dirty="0">
              <a:solidFill>
                <a:schemeClr val="tx2">
                  <a:lumMod val="75000"/>
                </a:schemeClr>
              </a:solidFill>
            </a:endParaRPr>
          </a:p>
          <a:p>
            <a:pPr>
              <a:lnSpc>
                <a:spcPct val="90000"/>
              </a:lnSpc>
              <a:buFontTx/>
              <a:buNone/>
            </a:pPr>
            <a:r>
              <a:rPr lang="id-ID" sz="3200" dirty="0">
                <a:solidFill>
                  <a:schemeClr val="tx2">
                    <a:lumMod val="75000"/>
                  </a:schemeClr>
                </a:solidFill>
                <a:sym typeface="Wingdings" pitchFamily="2" charset="2"/>
              </a:rPr>
              <a:t> Kapan seseorang akan membantu orang lain, dan kapan orang akan menjadi garang</a:t>
            </a:r>
            <a:endParaRPr lang="id-ID" sz="3200" dirty="0">
              <a:solidFill>
                <a:schemeClr val="tx2">
                  <a:lumMod val="75000"/>
                </a:schemeClr>
              </a:solidFill>
            </a:endParaRPr>
          </a:p>
        </p:txBody>
      </p:sp>
      <p:sp>
        <p:nvSpPr>
          <p:cNvPr id="19460" name="WordArt 4"/>
          <p:cNvSpPr>
            <a:spLocks noChangeArrowheads="1" noChangeShapeType="1" noTextEdit="1"/>
          </p:cNvSpPr>
          <p:nvPr/>
        </p:nvSpPr>
        <p:spPr bwMode="auto">
          <a:xfrm>
            <a:off x="1219200" y="685800"/>
            <a:ext cx="6096000" cy="609600"/>
          </a:xfrm>
          <a:prstGeom prst="rect">
            <a:avLst/>
          </a:prstGeom>
        </p:spPr>
        <p:txBody>
          <a:bodyPr wrap="none" fromWordArt="1">
            <a:prstTxWarp prst="textPlain">
              <a:avLst>
                <a:gd name="adj" fmla="val 50000"/>
              </a:avLst>
            </a:prstTxWarp>
          </a:bodyPr>
          <a:lstStyle/>
          <a:p>
            <a:pPr algn="ctr"/>
            <a:r>
              <a:rPr lang="en-US" sz="3600" kern="10" dirty="0" err="1">
                <a:ln w="19050">
                  <a:solidFill>
                    <a:srgbClr val="99CCFF"/>
                  </a:solidFill>
                  <a:round/>
                  <a:headEnd/>
                  <a:tailEnd/>
                </a:ln>
                <a:solidFill>
                  <a:srgbClr val="0066CC"/>
                </a:solidFill>
                <a:effectLst>
                  <a:outerShdw dist="35921" dir="2700000" algn="ctr" rotWithShape="0">
                    <a:srgbClr val="990000"/>
                  </a:outerShdw>
                </a:effectLst>
                <a:latin typeface="Impact"/>
              </a:rPr>
              <a:t>Memberi</a:t>
            </a: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Impact"/>
              </a:rPr>
              <a:t> </a:t>
            </a:r>
            <a:r>
              <a:rPr lang="en-US" sz="3600" kern="10" dirty="0" err="1">
                <a:ln w="19050">
                  <a:solidFill>
                    <a:srgbClr val="99CCFF"/>
                  </a:solidFill>
                  <a:round/>
                  <a:headEnd/>
                  <a:tailEnd/>
                </a:ln>
                <a:solidFill>
                  <a:srgbClr val="0066CC"/>
                </a:solidFill>
                <a:effectLst>
                  <a:outerShdw dist="35921" dir="2700000" algn="ctr" rotWithShape="0">
                    <a:srgbClr val="990000"/>
                  </a:outerShdw>
                </a:effectLst>
                <a:latin typeface="Impact"/>
              </a:rPr>
              <a:t>Pertolongan</a:t>
            </a:r>
            <a:endParaRPr lang="en-US" sz="3600" kern="10" dirty="0">
              <a:ln w="19050">
                <a:solidFill>
                  <a:srgbClr val="99CCFF"/>
                </a:solidFill>
                <a:round/>
                <a:headEnd/>
                <a:tailEnd/>
              </a:ln>
              <a:solidFill>
                <a:srgbClr val="0066CC"/>
              </a:solidFill>
              <a:effectLst>
                <a:outerShdw dist="35921" dir="2700000" algn="ctr" rotWithShape="0">
                  <a:srgbClr val="990000"/>
                </a:outerShdw>
              </a:effectLst>
              <a:latin typeface="Impact"/>
            </a:endParaRPr>
          </a:p>
        </p:txBody>
      </p:sp>
    </p:spTree>
    <p:extLst>
      <p:ext uri="{BB962C8B-B14F-4D97-AF65-F5344CB8AC3E}">
        <p14:creationId xmlns:p14="http://schemas.microsoft.com/office/powerpoint/2010/main" val="385679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9460"/>
                                        </p:tgtEl>
                                        <p:attrNameLst>
                                          <p:attrName>style.visibility</p:attrName>
                                        </p:attrNameLst>
                                      </p:cBhvr>
                                      <p:to>
                                        <p:strVal val="visible"/>
                                      </p:to>
                                    </p:set>
                                    <p:anim calcmode="lin" valueType="num">
                                      <p:cBhvr>
                                        <p:cTn id="7" dur="1000" fill="hold"/>
                                        <p:tgtEl>
                                          <p:spTgt spid="19460"/>
                                        </p:tgtEl>
                                        <p:attrNameLst>
                                          <p:attrName>ppt_w</p:attrName>
                                        </p:attrNameLst>
                                      </p:cBhvr>
                                      <p:tavLst>
                                        <p:tav tm="0">
                                          <p:val>
                                            <p:strVal val="#ppt_w*0.70"/>
                                          </p:val>
                                        </p:tav>
                                        <p:tav tm="100000">
                                          <p:val>
                                            <p:strVal val="#ppt_w"/>
                                          </p:val>
                                        </p:tav>
                                      </p:tavLst>
                                    </p:anim>
                                    <p:anim calcmode="lin" valueType="num">
                                      <p:cBhvr>
                                        <p:cTn id="8" dur="1000" fill="hold"/>
                                        <p:tgtEl>
                                          <p:spTgt spid="19460"/>
                                        </p:tgtEl>
                                        <p:attrNameLst>
                                          <p:attrName>ppt_h</p:attrName>
                                        </p:attrNameLst>
                                      </p:cBhvr>
                                      <p:tavLst>
                                        <p:tav tm="0">
                                          <p:val>
                                            <p:strVal val="#ppt_h"/>
                                          </p:val>
                                        </p:tav>
                                        <p:tav tm="100000">
                                          <p:val>
                                            <p:strVal val="#ppt_h"/>
                                          </p:val>
                                        </p:tav>
                                      </p:tavLst>
                                    </p:anim>
                                    <p:animEffect transition="in" filter="fade">
                                      <p:cBhvr>
                                        <p:cTn id="9" dur="1000"/>
                                        <p:tgtEl>
                                          <p:spTgt spid="1946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nodeType="clickEffect">
                                  <p:stCondLst>
                                    <p:cond delay="0"/>
                                  </p:stCondLst>
                                  <p:childTnLst>
                                    <p:set>
                                      <p:cBhvr>
                                        <p:cTn id="13" dur="1" fill="hold">
                                          <p:stCondLst>
                                            <p:cond delay="0"/>
                                          </p:stCondLst>
                                        </p:cTn>
                                        <p:tgtEl>
                                          <p:spTgt spid="19459">
                                            <p:txEl>
                                              <p:pRg st="0" end="0"/>
                                            </p:txEl>
                                          </p:spTgt>
                                        </p:tgtEl>
                                        <p:attrNameLst>
                                          <p:attrName>style.visibility</p:attrName>
                                        </p:attrNameLst>
                                      </p:cBhvr>
                                      <p:to>
                                        <p:strVal val="visible"/>
                                      </p:to>
                                    </p:set>
                                    <p:anim calcmode="lin" valueType="num">
                                      <p:cBhvr additive="base">
                                        <p:cTn id="14" dur="2000" fill="hold"/>
                                        <p:tgtEl>
                                          <p:spTgt spid="19459">
                                            <p:txEl>
                                              <p:pRg st="0" end="0"/>
                                            </p:txEl>
                                          </p:spTgt>
                                        </p:tgtEl>
                                        <p:attrNameLst>
                                          <p:attrName>ppt_x</p:attrName>
                                        </p:attrNameLst>
                                      </p:cBhvr>
                                      <p:tavLst>
                                        <p:tav tm="0">
                                          <p:val>
                                            <p:strVal val="0-#ppt_w/2"/>
                                          </p:val>
                                        </p:tav>
                                        <p:tav tm="100000">
                                          <p:val>
                                            <p:strVal val="#ppt_x"/>
                                          </p:val>
                                        </p:tav>
                                      </p:tavLst>
                                    </p:anim>
                                    <p:anim calcmode="lin" valueType="num">
                                      <p:cBhvr additive="base">
                                        <p:cTn id="15" dur="2000" fill="hold"/>
                                        <p:tgtEl>
                                          <p:spTgt spid="194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9459">
                                            <p:txEl>
                                              <p:pRg st="2" end="2"/>
                                            </p:txEl>
                                          </p:spTgt>
                                        </p:tgtEl>
                                        <p:attrNameLst>
                                          <p:attrName>style.visibility</p:attrName>
                                        </p:attrNameLst>
                                      </p:cBhvr>
                                      <p:to>
                                        <p:strVal val="visible"/>
                                      </p:to>
                                    </p:set>
                                    <p:anim calcmode="lin" valueType="num">
                                      <p:cBhvr additive="base">
                                        <p:cTn id="20" dur="20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additive="base">
                                        <p:cTn id="21" dur="2000" fill="hold"/>
                                        <p:tgtEl>
                                          <p:spTgt spid="1945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990600" y="1905000"/>
            <a:ext cx="7315200" cy="4525963"/>
          </a:xfrm>
        </p:spPr>
        <p:txBody>
          <a:bodyPr/>
          <a:lstStyle/>
          <a:p>
            <a:pPr algn="l">
              <a:lnSpc>
                <a:spcPct val="90000"/>
              </a:lnSpc>
              <a:buFontTx/>
              <a:buNone/>
            </a:pPr>
            <a:r>
              <a:rPr lang="id-ID" sz="2800" dirty="0" smtClean="0">
                <a:solidFill>
                  <a:schemeClr val="tx2">
                    <a:lumMod val="75000"/>
                  </a:schemeClr>
                </a:solidFill>
              </a:rPr>
              <a:t>Bom </a:t>
            </a:r>
            <a:r>
              <a:rPr lang="id-ID" sz="2800" dirty="0">
                <a:solidFill>
                  <a:schemeClr val="tx2">
                    <a:lumMod val="75000"/>
                  </a:schemeClr>
                </a:solidFill>
              </a:rPr>
              <a:t>bali ……..</a:t>
            </a:r>
          </a:p>
          <a:p>
            <a:pPr algn="l">
              <a:lnSpc>
                <a:spcPct val="90000"/>
              </a:lnSpc>
              <a:buClr>
                <a:schemeClr val="tx1"/>
              </a:buClr>
              <a:buFont typeface="Wingdings" pitchFamily="2" charset="2"/>
              <a:buNone/>
            </a:pPr>
            <a:r>
              <a:rPr lang="id-ID" sz="2800" dirty="0" smtClean="0">
                <a:solidFill>
                  <a:schemeClr val="tx2">
                    <a:lumMod val="75000"/>
                  </a:schemeClr>
                </a:solidFill>
              </a:rPr>
              <a:t>Mutilasi</a:t>
            </a:r>
            <a:r>
              <a:rPr lang="id-ID" sz="2800" dirty="0">
                <a:solidFill>
                  <a:schemeClr val="tx2">
                    <a:lumMod val="75000"/>
                  </a:schemeClr>
                </a:solidFill>
              </a:rPr>
              <a:t>…..</a:t>
            </a:r>
          </a:p>
          <a:p>
            <a:pPr algn="l">
              <a:lnSpc>
                <a:spcPct val="90000"/>
              </a:lnSpc>
              <a:buFontTx/>
              <a:buNone/>
            </a:pPr>
            <a:r>
              <a:rPr lang="id-ID" sz="2800" dirty="0" smtClean="0">
                <a:solidFill>
                  <a:schemeClr val="tx2">
                    <a:lumMod val="75000"/>
                  </a:schemeClr>
                </a:solidFill>
              </a:rPr>
              <a:t>Pembunuhan </a:t>
            </a:r>
            <a:r>
              <a:rPr lang="id-ID" sz="2800" dirty="0">
                <a:solidFill>
                  <a:schemeClr val="tx2">
                    <a:lumMod val="75000"/>
                  </a:schemeClr>
                </a:solidFill>
              </a:rPr>
              <a:t>berantai……</a:t>
            </a:r>
          </a:p>
          <a:p>
            <a:pPr algn="l">
              <a:lnSpc>
                <a:spcPct val="90000"/>
              </a:lnSpc>
              <a:buFontTx/>
              <a:buNone/>
            </a:pPr>
            <a:r>
              <a:rPr lang="id-ID" sz="2800" dirty="0" smtClean="0">
                <a:solidFill>
                  <a:schemeClr val="tx2">
                    <a:lumMod val="75000"/>
                  </a:schemeClr>
                </a:solidFill>
              </a:rPr>
              <a:t>Sodomi</a:t>
            </a:r>
            <a:r>
              <a:rPr lang="id-ID" sz="2800" dirty="0">
                <a:solidFill>
                  <a:schemeClr val="tx2">
                    <a:lumMod val="75000"/>
                  </a:schemeClr>
                </a:solidFill>
              </a:rPr>
              <a:t>…</a:t>
            </a:r>
          </a:p>
          <a:p>
            <a:pPr algn="l">
              <a:lnSpc>
                <a:spcPct val="90000"/>
              </a:lnSpc>
              <a:buFontTx/>
              <a:buNone/>
            </a:pPr>
            <a:r>
              <a:rPr lang="id-ID" sz="2800" dirty="0" smtClean="0">
                <a:solidFill>
                  <a:schemeClr val="tx2">
                    <a:lumMod val="75000"/>
                  </a:schemeClr>
                </a:solidFill>
              </a:rPr>
              <a:t>Sebagian </a:t>
            </a:r>
            <a:r>
              <a:rPr lang="id-ID" sz="2800" dirty="0">
                <a:solidFill>
                  <a:schemeClr val="tx2">
                    <a:lumMod val="75000"/>
                  </a:schemeClr>
                </a:solidFill>
              </a:rPr>
              <a:t>besar acara TV menggambar kan tindak </a:t>
            </a:r>
            <a:r>
              <a:rPr lang="en-US" sz="2800" dirty="0" smtClean="0">
                <a:solidFill>
                  <a:schemeClr val="tx2">
                    <a:lumMod val="75000"/>
                  </a:schemeClr>
                </a:solidFill>
              </a:rPr>
              <a:t>        </a:t>
            </a:r>
            <a:r>
              <a:rPr lang="id-ID" sz="2800" dirty="0" smtClean="0">
                <a:solidFill>
                  <a:schemeClr val="tx2">
                    <a:lumMod val="75000"/>
                  </a:schemeClr>
                </a:solidFill>
              </a:rPr>
              <a:t>kekerasan…</a:t>
            </a:r>
            <a:endParaRPr lang="en-US" sz="2800" dirty="0" smtClean="0">
              <a:solidFill>
                <a:schemeClr val="tx2">
                  <a:lumMod val="75000"/>
                </a:schemeClr>
              </a:solidFill>
            </a:endParaRPr>
          </a:p>
          <a:p>
            <a:pPr algn="l">
              <a:lnSpc>
                <a:spcPct val="90000"/>
              </a:lnSpc>
              <a:buFontTx/>
              <a:buNone/>
            </a:pPr>
            <a:endParaRPr lang="id-ID" sz="2800" dirty="0">
              <a:solidFill>
                <a:schemeClr val="tx2">
                  <a:lumMod val="75000"/>
                </a:schemeClr>
              </a:solidFill>
            </a:endParaRPr>
          </a:p>
          <a:p>
            <a:pPr algn="l">
              <a:lnSpc>
                <a:spcPct val="90000"/>
              </a:lnSpc>
              <a:buFontTx/>
              <a:buNone/>
            </a:pPr>
            <a:r>
              <a:rPr lang="id-ID" sz="2800" dirty="0">
                <a:solidFill>
                  <a:schemeClr val="tx2">
                    <a:lumMod val="75000"/>
                  </a:schemeClr>
                </a:solidFill>
              </a:rPr>
              <a:t>  </a:t>
            </a:r>
            <a:r>
              <a:rPr lang="id-ID" sz="2800" dirty="0">
                <a:solidFill>
                  <a:schemeClr val="tx2">
                    <a:lumMod val="75000"/>
                  </a:schemeClr>
                </a:solidFill>
                <a:sym typeface="Wingdings" pitchFamily="2" charset="2"/>
              </a:rPr>
              <a:t>Bagaimana asal mulanya tindak kekerasan atau perilaku agresif</a:t>
            </a:r>
            <a:endParaRPr lang="id-ID" sz="2800" dirty="0">
              <a:solidFill>
                <a:schemeClr val="tx2">
                  <a:lumMod val="75000"/>
                </a:schemeClr>
              </a:solidFill>
            </a:endParaRPr>
          </a:p>
        </p:txBody>
      </p:sp>
      <p:sp>
        <p:nvSpPr>
          <p:cNvPr id="15364" name="WordArt 4"/>
          <p:cNvSpPr>
            <a:spLocks noChangeArrowheads="1" noChangeShapeType="1" noTextEdit="1"/>
          </p:cNvSpPr>
          <p:nvPr/>
        </p:nvSpPr>
        <p:spPr bwMode="auto">
          <a:xfrm>
            <a:off x="1371600" y="747712"/>
            <a:ext cx="5638800" cy="885825"/>
          </a:xfrm>
          <a:prstGeom prst="rect">
            <a:avLst/>
          </a:prstGeom>
        </p:spPr>
        <p:txBody>
          <a:bodyPr wrap="none" fromWordArt="1">
            <a:prstTxWarp prst="textDoubleWave1">
              <a:avLst>
                <a:gd name="adj1" fmla="val 6500"/>
                <a:gd name="adj2" fmla="val 0"/>
              </a:avLst>
            </a:prstTxWarp>
          </a:bodyPr>
          <a:lstStyle/>
          <a:p>
            <a:pPr algn="ctr"/>
            <a:r>
              <a:rPr lang="en-US" sz="3600" kern="10" spc="-360" dirty="0" err="1">
                <a:ln w="12700">
                  <a:solidFill>
                    <a:srgbClr val="000099"/>
                  </a:solidFill>
                  <a:round/>
                  <a:headEnd/>
                  <a:tailEnd/>
                </a:ln>
                <a:solidFill>
                  <a:srgbClr val="33CCFF"/>
                </a:solidFill>
                <a:effectLst>
                  <a:outerShdw dist="125724" dir="18900000" algn="ctr" rotWithShape="0">
                    <a:srgbClr val="000099"/>
                  </a:outerShdw>
                </a:effectLst>
                <a:latin typeface="Impact"/>
              </a:rPr>
              <a:t>Kekerasan</a:t>
            </a:r>
            <a:endParaRPr lang="en-US" sz="36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Tree>
    <p:extLst>
      <p:ext uri="{BB962C8B-B14F-4D97-AF65-F5344CB8AC3E}">
        <p14:creationId xmlns:p14="http://schemas.microsoft.com/office/powerpoint/2010/main" val="492870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 calcmode="lin" valueType="num">
                                      <p:cBhvr>
                                        <p:cTn id="7" dur="1000" fill="hold"/>
                                        <p:tgtEl>
                                          <p:spTgt spid="15364"/>
                                        </p:tgtEl>
                                        <p:attrNameLst>
                                          <p:attrName>ppt_w</p:attrName>
                                        </p:attrNameLst>
                                      </p:cBhvr>
                                      <p:tavLst>
                                        <p:tav tm="0">
                                          <p:val>
                                            <p:strVal val="#ppt_w*0.70"/>
                                          </p:val>
                                        </p:tav>
                                        <p:tav tm="100000">
                                          <p:val>
                                            <p:strVal val="#ppt_w"/>
                                          </p:val>
                                        </p:tav>
                                      </p:tavLst>
                                    </p:anim>
                                    <p:anim calcmode="lin" valueType="num">
                                      <p:cBhvr>
                                        <p:cTn id="8" dur="1000" fill="hold"/>
                                        <p:tgtEl>
                                          <p:spTgt spid="15364"/>
                                        </p:tgtEl>
                                        <p:attrNameLst>
                                          <p:attrName>ppt_h</p:attrName>
                                        </p:attrNameLst>
                                      </p:cBhvr>
                                      <p:tavLst>
                                        <p:tav tm="0">
                                          <p:val>
                                            <p:strVal val="#ppt_h"/>
                                          </p:val>
                                        </p:tav>
                                        <p:tav tm="100000">
                                          <p:val>
                                            <p:strVal val="#ppt_h"/>
                                          </p:val>
                                        </p:tav>
                                      </p:tavLst>
                                    </p:anim>
                                    <p:animEffect transition="in" filter="fade">
                                      <p:cBhvr>
                                        <p:cTn id="9" dur="1000"/>
                                        <p:tgtEl>
                                          <p:spTgt spid="15364"/>
                                        </p:tgtEl>
                                      </p:cBhvr>
                                    </p:animEffec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15363">
                                            <p:txEl>
                                              <p:pRg st="0" end="0"/>
                                            </p:txEl>
                                          </p:spTgt>
                                        </p:tgtEl>
                                        <p:attrNameLst>
                                          <p:attrName>style.visibility</p:attrName>
                                        </p:attrNameLst>
                                      </p:cBhvr>
                                      <p:to>
                                        <p:strVal val="visible"/>
                                      </p:to>
                                    </p:set>
                                    <p:anim calcmode="discrete" valueType="clr">
                                      <p:cBhvr override="childStyle">
                                        <p:cTn id="14" dur="80"/>
                                        <p:tgtEl>
                                          <p:spTgt spid="1536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5363">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15363">
                                            <p:txEl>
                                              <p:pRg st="0" end="0"/>
                                            </p:txEl>
                                          </p:spTgt>
                                        </p:tgtEl>
                                        <p:attrNameLst>
                                          <p:attrName>fill.type</p:attrName>
                                        </p:attrNameLst>
                                      </p:cBhvr>
                                      <p:to>
                                        <p:strVal val="solid"/>
                                      </p:to>
                                    </p:set>
                                  </p:childTnLst>
                                </p:cTn>
                              </p:par>
                              <p:par>
                                <p:cTn id="17" presetID="27" presetClass="entr" presetSubtype="0" fill="hold" nodeType="withEffect">
                                  <p:stCondLst>
                                    <p:cond delay="0"/>
                                  </p:stCondLst>
                                  <p:iterate type="lt">
                                    <p:tmPct val="50000"/>
                                  </p:iterate>
                                  <p:childTnLst>
                                    <p:set>
                                      <p:cBhvr>
                                        <p:cTn id="18" dur="1" fill="hold">
                                          <p:stCondLst>
                                            <p:cond delay="0"/>
                                          </p:stCondLst>
                                        </p:cTn>
                                        <p:tgtEl>
                                          <p:spTgt spid="15363">
                                            <p:txEl>
                                              <p:pRg st="1" end="1"/>
                                            </p:txEl>
                                          </p:spTgt>
                                        </p:tgtEl>
                                        <p:attrNameLst>
                                          <p:attrName>style.visibility</p:attrName>
                                        </p:attrNameLst>
                                      </p:cBhvr>
                                      <p:to>
                                        <p:strVal val="visible"/>
                                      </p:to>
                                    </p:set>
                                    <p:anim calcmode="discrete" valueType="clr">
                                      <p:cBhvr override="childStyle">
                                        <p:cTn id="19" dur="80"/>
                                        <p:tgtEl>
                                          <p:spTgt spid="1536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5363">
                                            <p:txEl>
                                              <p:pRg st="1" end="1"/>
                                            </p:txEl>
                                          </p:spTgt>
                                        </p:tgtEl>
                                        <p:attrNameLst>
                                          <p:attrName>fillcolor</p:attrName>
                                        </p:attrNameLst>
                                      </p:cBhvr>
                                      <p:tavLst>
                                        <p:tav tm="0">
                                          <p:val>
                                            <p:clrVal>
                                              <a:schemeClr val="accent2"/>
                                            </p:clrVal>
                                          </p:val>
                                        </p:tav>
                                        <p:tav tm="50000">
                                          <p:val>
                                            <p:clrVal>
                                              <a:schemeClr val="hlink"/>
                                            </p:clrVal>
                                          </p:val>
                                        </p:tav>
                                      </p:tavLst>
                                    </p:anim>
                                    <p:set>
                                      <p:cBhvr>
                                        <p:cTn id="21" dur="80"/>
                                        <p:tgtEl>
                                          <p:spTgt spid="15363">
                                            <p:txEl>
                                              <p:pRg st="1" end="1"/>
                                            </p:txEl>
                                          </p:spTgt>
                                        </p:tgtEl>
                                        <p:attrNameLst>
                                          <p:attrName>fill.type</p:attrName>
                                        </p:attrNameLst>
                                      </p:cBhvr>
                                      <p:to>
                                        <p:strVal val="solid"/>
                                      </p:to>
                                    </p:set>
                                  </p:childTnLst>
                                </p:cTn>
                              </p:par>
                              <p:par>
                                <p:cTn id="22" presetID="27" presetClass="entr" presetSubtype="0" fill="hold" nodeType="withEffect">
                                  <p:stCondLst>
                                    <p:cond delay="0"/>
                                  </p:stCondLst>
                                  <p:iterate type="lt">
                                    <p:tmPct val="50000"/>
                                  </p:iterate>
                                  <p:childTnLst>
                                    <p:set>
                                      <p:cBhvr>
                                        <p:cTn id="23" dur="1" fill="hold">
                                          <p:stCondLst>
                                            <p:cond delay="0"/>
                                          </p:stCondLst>
                                        </p:cTn>
                                        <p:tgtEl>
                                          <p:spTgt spid="15363">
                                            <p:txEl>
                                              <p:pRg st="2" end="2"/>
                                            </p:txEl>
                                          </p:spTgt>
                                        </p:tgtEl>
                                        <p:attrNameLst>
                                          <p:attrName>style.visibility</p:attrName>
                                        </p:attrNameLst>
                                      </p:cBhvr>
                                      <p:to>
                                        <p:strVal val="visible"/>
                                      </p:to>
                                    </p:set>
                                    <p:anim calcmode="discrete" valueType="clr">
                                      <p:cBhvr override="childStyle">
                                        <p:cTn id="24" dur="80"/>
                                        <p:tgtEl>
                                          <p:spTgt spid="1536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15363">
                                            <p:txEl>
                                              <p:pRg st="2" end="2"/>
                                            </p:txEl>
                                          </p:spTgt>
                                        </p:tgtEl>
                                        <p:attrNameLst>
                                          <p:attrName>fillcolor</p:attrName>
                                        </p:attrNameLst>
                                      </p:cBhvr>
                                      <p:tavLst>
                                        <p:tav tm="0">
                                          <p:val>
                                            <p:clrVal>
                                              <a:schemeClr val="accent2"/>
                                            </p:clrVal>
                                          </p:val>
                                        </p:tav>
                                        <p:tav tm="50000">
                                          <p:val>
                                            <p:clrVal>
                                              <a:schemeClr val="hlink"/>
                                            </p:clrVal>
                                          </p:val>
                                        </p:tav>
                                      </p:tavLst>
                                    </p:anim>
                                    <p:set>
                                      <p:cBhvr>
                                        <p:cTn id="26" dur="80"/>
                                        <p:tgtEl>
                                          <p:spTgt spid="15363">
                                            <p:txEl>
                                              <p:pRg st="2" end="2"/>
                                            </p:txEl>
                                          </p:spTgt>
                                        </p:tgtEl>
                                        <p:attrNameLst>
                                          <p:attrName>fill.type</p:attrName>
                                        </p:attrNameLst>
                                      </p:cBhvr>
                                      <p:to>
                                        <p:strVal val="solid"/>
                                      </p:to>
                                    </p:set>
                                  </p:childTnLst>
                                </p:cTn>
                              </p:par>
                              <p:par>
                                <p:cTn id="27" presetID="27" presetClass="entr" presetSubtype="0" fill="hold" nodeType="withEffect">
                                  <p:stCondLst>
                                    <p:cond delay="0"/>
                                  </p:stCondLst>
                                  <p:iterate type="lt">
                                    <p:tmPct val="50000"/>
                                  </p:iterate>
                                  <p:childTnLst>
                                    <p:set>
                                      <p:cBhvr>
                                        <p:cTn id="28" dur="1" fill="hold">
                                          <p:stCondLst>
                                            <p:cond delay="0"/>
                                          </p:stCondLst>
                                        </p:cTn>
                                        <p:tgtEl>
                                          <p:spTgt spid="15363">
                                            <p:txEl>
                                              <p:pRg st="3" end="3"/>
                                            </p:txEl>
                                          </p:spTgt>
                                        </p:tgtEl>
                                        <p:attrNameLst>
                                          <p:attrName>style.visibility</p:attrName>
                                        </p:attrNameLst>
                                      </p:cBhvr>
                                      <p:to>
                                        <p:strVal val="visible"/>
                                      </p:to>
                                    </p:set>
                                    <p:anim calcmode="discrete" valueType="clr">
                                      <p:cBhvr override="childStyle">
                                        <p:cTn id="29" dur="80"/>
                                        <p:tgtEl>
                                          <p:spTgt spid="15363">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15363">
                                            <p:txEl>
                                              <p:pRg st="3" end="3"/>
                                            </p:txEl>
                                          </p:spTgt>
                                        </p:tgtEl>
                                        <p:attrNameLst>
                                          <p:attrName>fillcolor</p:attrName>
                                        </p:attrNameLst>
                                      </p:cBhvr>
                                      <p:tavLst>
                                        <p:tav tm="0">
                                          <p:val>
                                            <p:clrVal>
                                              <a:schemeClr val="accent2"/>
                                            </p:clrVal>
                                          </p:val>
                                        </p:tav>
                                        <p:tav tm="50000">
                                          <p:val>
                                            <p:clrVal>
                                              <a:schemeClr val="hlink"/>
                                            </p:clrVal>
                                          </p:val>
                                        </p:tav>
                                      </p:tavLst>
                                    </p:anim>
                                    <p:set>
                                      <p:cBhvr>
                                        <p:cTn id="31" dur="80"/>
                                        <p:tgtEl>
                                          <p:spTgt spid="15363">
                                            <p:txEl>
                                              <p:pRg st="3" end="3"/>
                                            </p:txEl>
                                          </p:spTgt>
                                        </p:tgtEl>
                                        <p:attrNameLst>
                                          <p:attrName>fill.type</p:attrName>
                                        </p:attrNameLst>
                                      </p:cBhvr>
                                      <p:to>
                                        <p:strVal val="solid"/>
                                      </p:to>
                                    </p:set>
                                  </p:childTnLst>
                                </p:cTn>
                              </p:par>
                              <p:par>
                                <p:cTn id="32" presetID="27" presetClass="entr" presetSubtype="0" fill="hold" nodeType="withEffect">
                                  <p:stCondLst>
                                    <p:cond delay="0"/>
                                  </p:stCondLst>
                                  <p:iterate type="lt">
                                    <p:tmPct val="50000"/>
                                  </p:iterate>
                                  <p:childTnLst>
                                    <p:set>
                                      <p:cBhvr>
                                        <p:cTn id="33" dur="1" fill="hold">
                                          <p:stCondLst>
                                            <p:cond delay="0"/>
                                          </p:stCondLst>
                                        </p:cTn>
                                        <p:tgtEl>
                                          <p:spTgt spid="15363">
                                            <p:txEl>
                                              <p:pRg st="4" end="4"/>
                                            </p:txEl>
                                          </p:spTgt>
                                        </p:tgtEl>
                                        <p:attrNameLst>
                                          <p:attrName>style.visibility</p:attrName>
                                        </p:attrNameLst>
                                      </p:cBhvr>
                                      <p:to>
                                        <p:strVal val="visible"/>
                                      </p:to>
                                    </p:set>
                                    <p:anim calcmode="discrete" valueType="clr">
                                      <p:cBhvr override="childStyle">
                                        <p:cTn id="34" dur="80"/>
                                        <p:tgtEl>
                                          <p:spTgt spid="15363">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15363">
                                            <p:txEl>
                                              <p:pRg st="4" end="4"/>
                                            </p:txEl>
                                          </p:spTgt>
                                        </p:tgtEl>
                                        <p:attrNameLst>
                                          <p:attrName>fillcolor</p:attrName>
                                        </p:attrNameLst>
                                      </p:cBhvr>
                                      <p:tavLst>
                                        <p:tav tm="0">
                                          <p:val>
                                            <p:clrVal>
                                              <a:schemeClr val="accent2"/>
                                            </p:clrVal>
                                          </p:val>
                                        </p:tav>
                                        <p:tav tm="50000">
                                          <p:val>
                                            <p:clrVal>
                                              <a:schemeClr val="hlink"/>
                                            </p:clrVal>
                                          </p:val>
                                        </p:tav>
                                      </p:tavLst>
                                    </p:anim>
                                    <p:set>
                                      <p:cBhvr>
                                        <p:cTn id="36" dur="80"/>
                                        <p:tgtEl>
                                          <p:spTgt spid="15363">
                                            <p:txEl>
                                              <p:pRg st="4" end="4"/>
                                            </p:txEl>
                                          </p:spTgt>
                                        </p:tgtEl>
                                        <p:attrNameLst>
                                          <p:attrName>fill.type</p:attrName>
                                        </p:attrNameLst>
                                      </p:cBhvr>
                                      <p:to>
                                        <p:strVal val="solid"/>
                                      </p:to>
                                    </p:set>
                                  </p:childTnLst>
                                </p:cTn>
                              </p:par>
                              <p:par>
                                <p:cTn id="37" presetID="27" presetClass="entr" presetSubtype="0" fill="hold" nodeType="withEffect">
                                  <p:stCondLst>
                                    <p:cond delay="0"/>
                                  </p:stCondLst>
                                  <p:iterate type="lt">
                                    <p:tmPct val="50000"/>
                                  </p:iterate>
                                  <p:childTnLst>
                                    <p:set>
                                      <p:cBhvr>
                                        <p:cTn id="38" dur="1" fill="hold">
                                          <p:stCondLst>
                                            <p:cond delay="0"/>
                                          </p:stCondLst>
                                        </p:cTn>
                                        <p:tgtEl>
                                          <p:spTgt spid="15363">
                                            <p:txEl>
                                              <p:pRg st="6" end="6"/>
                                            </p:txEl>
                                          </p:spTgt>
                                        </p:tgtEl>
                                        <p:attrNameLst>
                                          <p:attrName>style.visibility</p:attrName>
                                        </p:attrNameLst>
                                      </p:cBhvr>
                                      <p:to>
                                        <p:strVal val="visible"/>
                                      </p:to>
                                    </p:set>
                                    <p:anim calcmode="discrete" valueType="clr">
                                      <p:cBhvr override="childStyle">
                                        <p:cTn id="39" dur="80"/>
                                        <p:tgtEl>
                                          <p:spTgt spid="15363">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15363">
                                            <p:txEl>
                                              <p:pRg st="6" end="6"/>
                                            </p:txEl>
                                          </p:spTgt>
                                        </p:tgtEl>
                                        <p:attrNameLst>
                                          <p:attrName>fillcolor</p:attrName>
                                        </p:attrNameLst>
                                      </p:cBhvr>
                                      <p:tavLst>
                                        <p:tav tm="0">
                                          <p:val>
                                            <p:clrVal>
                                              <a:schemeClr val="accent2"/>
                                            </p:clrVal>
                                          </p:val>
                                        </p:tav>
                                        <p:tav tm="50000">
                                          <p:val>
                                            <p:clrVal>
                                              <a:schemeClr val="hlink"/>
                                            </p:clrVal>
                                          </p:val>
                                        </p:tav>
                                      </p:tavLst>
                                    </p:anim>
                                    <p:set>
                                      <p:cBhvr>
                                        <p:cTn id="41" dur="80"/>
                                        <p:tgtEl>
                                          <p:spTgt spid="15363">
                                            <p:txEl>
                                              <p:pRg st="6" end="6"/>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algn="l"/>
            <a:r>
              <a:rPr lang="id-ID" sz="4000"/>
              <a:t>Pembelaan </a:t>
            </a:r>
            <a:r>
              <a:rPr lang="id-ID" sz="4000">
                <a:solidFill>
                  <a:srgbClr val="FF0000"/>
                </a:solidFill>
              </a:rPr>
              <a:t>Eichmann</a:t>
            </a:r>
            <a:r>
              <a:rPr lang="id-ID" sz="4000"/>
              <a:t>:</a:t>
            </a:r>
            <a:br>
              <a:rPr lang="id-ID" sz="4000"/>
            </a:br>
            <a:r>
              <a:rPr lang="id-ID" sz="4000"/>
              <a:t> </a:t>
            </a:r>
            <a:r>
              <a:rPr lang="id-ID" sz="4000">
                <a:latin typeface="Britannic Bold" pitchFamily="34" charset="0"/>
              </a:rPr>
              <a:t>Sekedar Mematuhi Perintah</a:t>
            </a:r>
          </a:p>
        </p:txBody>
      </p:sp>
      <p:sp>
        <p:nvSpPr>
          <p:cNvPr id="16387" name="Rectangle 3"/>
          <p:cNvSpPr>
            <a:spLocks noGrp="1" noChangeArrowheads="1"/>
          </p:cNvSpPr>
          <p:nvPr>
            <p:ph idx="1"/>
          </p:nvPr>
        </p:nvSpPr>
        <p:spPr/>
        <p:txBody>
          <a:bodyPr/>
          <a:lstStyle/>
          <a:p>
            <a:pPr algn="l">
              <a:lnSpc>
                <a:spcPct val="90000"/>
              </a:lnSpc>
              <a:buClr>
                <a:schemeClr val="tx1"/>
              </a:buClr>
              <a:buFont typeface="Wingdings" pitchFamily="2" charset="2"/>
              <a:buChar char="Ø"/>
            </a:pPr>
            <a:r>
              <a:rPr lang="id-ID" sz="2800" dirty="0" smtClean="0">
                <a:solidFill>
                  <a:schemeClr val="tx2">
                    <a:lumMod val="75000"/>
                  </a:schemeClr>
                </a:solidFill>
              </a:rPr>
              <a:t>Pembunuhan </a:t>
            </a:r>
            <a:r>
              <a:rPr lang="id-ID" sz="2800" dirty="0">
                <a:solidFill>
                  <a:schemeClr val="tx2">
                    <a:lumMod val="75000"/>
                  </a:schemeClr>
                </a:solidFill>
              </a:rPr>
              <a:t>6 juta orang yahudi, yang dibunuh dengan gas, ditembak, dibakar</a:t>
            </a:r>
          </a:p>
          <a:p>
            <a:pPr algn="l">
              <a:lnSpc>
                <a:spcPct val="90000"/>
              </a:lnSpc>
              <a:buClr>
                <a:schemeClr val="tx1"/>
              </a:buClr>
              <a:buFont typeface="Wingdings" pitchFamily="2" charset="2"/>
              <a:buChar char="Ø"/>
            </a:pPr>
            <a:r>
              <a:rPr lang="id-ID" sz="2800" dirty="0">
                <a:solidFill>
                  <a:schemeClr val="tx2">
                    <a:lumMod val="75000"/>
                  </a:schemeClr>
                </a:solidFill>
              </a:rPr>
              <a:t> Eichmann ditangkap dan diadili, mengatakan dia tidak bertanggung jawab, karena hanya melaksanakan perintah</a:t>
            </a:r>
          </a:p>
          <a:p>
            <a:pPr algn="l">
              <a:lnSpc>
                <a:spcPct val="90000"/>
              </a:lnSpc>
              <a:buClr>
                <a:schemeClr val="tx1"/>
              </a:buClr>
              <a:buFont typeface="Wingdings" pitchFamily="2" charset="2"/>
              <a:buNone/>
            </a:pPr>
            <a:r>
              <a:rPr lang="id-ID" sz="2800" dirty="0">
                <a:solidFill>
                  <a:schemeClr val="tx2">
                    <a:lumMod val="75000"/>
                  </a:schemeClr>
                </a:solidFill>
                <a:sym typeface="Wingdings" pitchFamily="2" charset="2"/>
              </a:rPr>
              <a:t> Bagaimana kepatuhan tentang otoritas, dan kondisi dimana orang akan tunduk atau menentang perintah yang tidak disukai</a:t>
            </a:r>
            <a:endParaRPr lang="id-ID" sz="2800" dirty="0">
              <a:solidFill>
                <a:schemeClr val="tx2">
                  <a:lumMod val="75000"/>
                </a:schemeClr>
              </a:solidFill>
            </a:endParaRPr>
          </a:p>
        </p:txBody>
      </p:sp>
    </p:spTree>
    <p:extLst>
      <p:ext uri="{BB962C8B-B14F-4D97-AF65-F5344CB8AC3E}">
        <p14:creationId xmlns:p14="http://schemas.microsoft.com/office/powerpoint/2010/main" val="2125318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additive="base">
                                        <p:cTn id="7" dur="2000" fill="hold"/>
                                        <p:tgtEl>
                                          <p:spTgt spid="16386"/>
                                        </p:tgtEl>
                                        <p:attrNameLst>
                                          <p:attrName>ppt_x</p:attrName>
                                        </p:attrNameLst>
                                      </p:cBhvr>
                                      <p:tavLst>
                                        <p:tav tm="0">
                                          <p:val>
                                            <p:strVal val="0-#ppt_w/2"/>
                                          </p:val>
                                        </p:tav>
                                        <p:tav tm="100000">
                                          <p:val>
                                            <p:strVal val="#ppt_x"/>
                                          </p:val>
                                        </p:tav>
                                      </p:tavLst>
                                    </p:anim>
                                    <p:anim calcmode="lin" valueType="num">
                                      <p:cBhvr additive="base">
                                        <p:cTn id="8" dur="2000" fill="hold"/>
                                        <p:tgtEl>
                                          <p:spTgt spid="1638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iterate type="lt">
                                    <p:tmPct val="0"/>
                                  </p:iterate>
                                  <p:childTnLst>
                                    <p:set>
                                      <p:cBhvr>
                                        <p:cTn id="12" dur="1" fill="hold">
                                          <p:stCondLst>
                                            <p:cond delay="0"/>
                                          </p:stCondLst>
                                        </p:cTn>
                                        <p:tgtEl>
                                          <p:spTgt spid="16387">
                                            <p:txEl>
                                              <p:pRg st="0" end="0"/>
                                            </p:txEl>
                                          </p:spTgt>
                                        </p:tgtEl>
                                        <p:attrNameLst>
                                          <p:attrName>style.visibility</p:attrName>
                                        </p:attrNameLst>
                                      </p:cBhvr>
                                      <p:to>
                                        <p:strVal val="visible"/>
                                      </p:to>
                                    </p:set>
                                    <p:anim calcmode="lin" valueType="num">
                                      <p:cBhvr additive="base">
                                        <p:cTn id="13"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7">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iterate type="lt">
                                    <p:tmPct val="0"/>
                                  </p:iterate>
                                  <p:childTnLst>
                                    <p:set>
                                      <p:cBhvr>
                                        <p:cTn id="16" dur="1" fill="hold">
                                          <p:stCondLst>
                                            <p:cond delay="0"/>
                                          </p:stCondLst>
                                        </p:cTn>
                                        <p:tgtEl>
                                          <p:spTgt spid="16387">
                                            <p:txEl>
                                              <p:pRg st="1" end="1"/>
                                            </p:txEl>
                                          </p:spTgt>
                                        </p:tgtEl>
                                        <p:attrNameLst>
                                          <p:attrName>style.visibility</p:attrName>
                                        </p:attrNameLst>
                                      </p:cBhvr>
                                      <p:to>
                                        <p:strVal val="visible"/>
                                      </p:to>
                                    </p:set>
                                    <p:anim calcmode="lin" valueType="num">
                                      <p:cBhvr additive="base">
                                        <p:cTn id="17"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6387">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iterate type="lt">
                                    <p:tmPct val="0"/>
                                  </p:iterate>
                                  <p:childTnLst>
                                    <p:set>
                                      <p:cBhvr>
                                        <p:cTn id="20" dur="1" fill="hold">
                                          <p:stCondLst>
                                            <p:cond delay="0"/>
                                          </p:stCondLst>
                                        </p:cTn>
                                        <p:tgtEl>
                                          <p:spTgt spid="16387">
                                            <p:txEl>
                                              <p:pRg st="2" end="2"/>
                                            </p:txEl>
                                          </p:spTgt>
                                        </p:tgtEl>
                                        <p:attrNameLst>
                                          <p:attrName>style.visibility</p:attrName>
                                        </p:attrNameLst>
                                      </p:cBhvr>
                                      <p:to>
                                        <p:strVal val="visible"/>
                                      </p:to>
                                    </p:set>
                                    <p:anim calcmode="lin" valueType="num">
                                      <p:cBhvr additive="base">
                                        <p:cTn id="21"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6" presetClass="entr" presetSubtype="0" fill="hold" nodeType="clickEffect">
                                  <p:stCondLst>
                                    <p:cond delay="0"/>
                                  </p:stCondLst>
                                  <p:iterate type="lt">
                                    <p:tmPct val="10000"/>
                                  </p:iterate>
                                  <p:childTnLst>
                                    <p:set>
                                      <p:cBhvr>
                                        <p:cTn id="26" dur="1" fill="hold">
                                          <p:stCondLst>
                                            <p:cond delay="0"/>
                                          </p:stCondLst>
                                        </p:cTn>
                                        <p:tgtEl>
                                          <p:spTgt spid="16387">
                                            <p:txEl>
                                              <p:pRg st="0" end="0"/>
                                            </p:txEl>
                                          </p:spTgt>
                                        </p:tgtEl>
                                        <p:attrNameLst>
                                          <p:attrName>style.visibility</p:attrName>
                                        </p:attrNameLst>
                                      </p:cBhvr>
                                      <p:to>
                                        <p:strVal val="visible"/>
                                      </p:to>
                                    </p:set>
                                    <p:anim by="(-#ppt_w*2)" calcmode="lin" valueType="num">
                                      <p:cBhvr rctx="PPT">
                                        <p:cTn id="27" dur="500" autoRev="1" fill="hold">
                                          <p:stCondLst>
                                            <p:cond delay="0"/>
                                          </p:stCondLst>
                                        </p:cTn>
                                        <p:tgtEl>
                                          <p:spTgt spid="16387">
                                            <p:txEl>
                                              <p:pRg st="0" end="0"/>
                                            </p:txEl>
                                          </p:spTgt>
                                        </p:tgtEl>
                                        <p:attrNameLst>
                                          <p:attrName>ppt_w</p:attrName>
                                        </p:attrNameLst>
                                      </p:cBhvr>
                                    </p:anim>
                                    <p:anim by="(#ppt_w*0.50)" calcmode="lin" valueType="num">
                                      <p:cBhvr>
                                        <p:cTn id="28" dur="500" decel="50000" autoRev="1" fill="hold">
                                          <p:stCondLst>
                                            <p:cond delay="0"/>
                                          </p:stCondLst>
                                        </p:cTn>
                                        <p:tgtEl>
                                          <p:spTgt spid="16387">
                                            <p:txEl>
                                              <p:pRg st="0" end="0"/>
                                            </p:txEl>
                                          </p:spTgt>
                                        </p:tgtEl>
                                        <p:attrNameLst>
                                          <p:attrName>ppt_x</p:attrName>
                                        </p:attrNameLst>
                                      </p:cBhvr>
                                    </p:anim>
                                    <p:anim from="(-#ppt_h/2)" to="(#ppt_y)" calcmode="lin" valueType="num">
                                      <p:cBhvr>
                                        <p:cTn id="29" dur="1000" fill="hold">
                                          <p:stCondLst>
                                            <p:cond delay="0"/>
                                          </p:stCondLst>
                                        </p:cTn>
                                        <p:tgtEl>
                                          <p:spTgt spid="16387">
                                            <p:txEl>
                                              <p:pRg st="0" end="0"/>
                                            </p:txEl>
                                          </p:spTgt>
                                        </p:tgtEl>
                                        <p:attrNameLst>
                                          <p:attrName>ppt_y</p:attrName>
                                        </p:attrNameLst>
                                      </p:cBhvr>
                                    </p:anim>
                                    <p:animRot by="21600000">
                                      <p:cBhvr>
                                        <p:cTn id="30" dur="1000" fill="hold">
                                          <p:stCondLst>
                                            <p:cond delay="0"/>
                                          </p:stCondLst>
                                        </p:cTn>
                                        <p:tgtEl>
                                          <p:spTgt spid="16387">
                                            <p:txEl>
                                              <p:pRg st="0" end="0"/>
                                            </p:txEl>
                                          </p:spTgt>
                                        </p:tgtEl>
                                        <p:attrNameLst>
                                          <p:attrName>r</p:attrName>
                                        </p:attrNameLst>
                                      </p:cBhvr>
                                    </p:animRot>
                                  </p:childTnLst>
                                </p:cTn>
                              </p:par>
                              <p:par>
                                <p:cTn id="31" presetID="56" presetClass="entr" presetSubtype="0" fill="hold" nodeType="withEffect">
                                  <p:stCondLst>
                                    <p:cond delay="0"/>
                                  </p:stCondLst>
                                  <p:iterate type="lt">
                                    <p:tmPct val="10000"/>
                                  </p:iterate>
                                  <p:childTnLst>
                                    <p:set>
                                      <p:cBhvr>
                                        <p:cTn id="32" dur="1" fill="hold">
                                          <p:stCondLst>
                                            <p:cond delay="0"/>
                                          </p:stCondLst>
                                        </p:cTn>
                                        <p:tgtEl>
                                          <p:spTgt spid="16387">
                                            <p:txEl>
                                              <p:pRg st="1" end="1"/>
                                            </p:txEl>
                                          </p:spTgt>
                                        </p:tgtEl>
                                        <p:attrNameLst>
                                          <p:attrName>style.visibility</p:attrName>
                                        </p:attrNameLst>
                                      </p:cBhvr>
                                      <p:to>
                                        <p:strVal val="visible"/>
                                      </p:to>
                                    </p:set>
                                    <p:anim by="(-#ppt_w*2)" calcmode="lin" valueType="num">
                                      <p:cBhvr rctx="PPT">
                                        <p:cTn id="33" dur="500" autoRev="1" fill="hold">
                                          <p:stCondLst>
                                            <p:cond delay="0"/>
                                          </p:stCondLst>
                                        </p:cTn>
                                        <p:tgtEl>
                                          <p:spTgt spid="16387">
                                            <p:txEl>
                                              <p:pRg st="1" end="1"/>
                                            </p:txEl>
                                          </p:spTgt>
                                        </p:tgtEl>
                                        <p:attrNameLst>
                                          <p:attrName>ppt_w</p:attrName>
                                        </p:attrNameLst>
                                      </p:cBhvr>
                                    </p:anim>
                                    <p:anim by="(#ppt_w*0.50)" calcmode="lin" valueType="num">
                                      <p:cBhvr>
                                        <p:cTn id="34" dur="500" decel="50000" autoRev="1" fill="hold">
                                          <p:stCondLst>
                                            <p:cond delay="0"/>
                                          </p:stCondLst>
                                        </p:cTn>
                                        <p:tgtEl>
                                          <p:spTgt spid="16387">
                                            <p:txEl>
                                              <p:pRg st="1" end="1"/>
                                            </p:txEl>
                                          </p:spTgt>
                                        </p:tgtEl>
                                        <p:attrNameLst>
                                          <p:attrName>ppt_x</p:attrName>
                                        </p:attrNameLst>
                                      </p:cBhvr>
                                    </p:anim>
                                    <p:anim from="(-#ppt_h/2)" to="(#ppt_y)" calcmode="lin" valueType="num">
                                      <p:cBhvr>
                                        <p:cTn id="35" dur="1000" fill="hold">
                                          <p:stCondLst>
                                            <p:cond delay="0"/>
                                          </p:stCondLst>
                                        </p:cTn>
                                        <p:tgtEl>
                                          <p:spTgt spid="16387">
                                            <p:txEl>
                                              <p:pRg st="1" end="1"/>
                                            </p:txEl>
                                          </p:spTgt>
                                        </p:tgtEl>
                                        <p:attrNameLst>
                                          <p:attrName>ppt_y</p:attrName>
                                        </p:attrNameLst>
                                      </p:cBhvr>
                                    </p:anim>
                                    <p:animRot by="21600000">
                                      <p:cBhvr>
                                        <p:cTn id="36" dur="1000" fill="hold">
                                          <p:stCondLst>
                                            <p:cond delay="0"/>
                                          </p:stCondLst>
                                        </p:cTn>
                                        <p:tgtEl>
                                          <p:spTgt spid="16387">
                                            <p:txEl>
                                              <p:pRg st="1" end="1"/>
                                            </p:txEl>
                                          </p:spTgt>
                                        </p:tgtEl>
                                        <p:attrNameLst>
                                          <p:attrName>r</p:attrName>
                                        </p:attrNameLst>
                                      </p:cBhvr>
                                    </p:animRot>
                                  </p:childTnLst>
                                </p:cTn>
                              </p:par>
                              <p:par>
                                <p:cTn id="37" presetID="56" presetClass="entr" presetSubtype="0" fill="hold" nodeType="withEffect">
                                  <p:stCondLst>
                                    <p:cond delay="0"/>
                                  </p:stCondLst>
                                  <p:iterate type="lt">
                                    <p:tmPct val="10000"/>
                                  </p:iterate>
                                  <p:childTnLst>
                                    <p:set>
                                      <p:cBhvr>
                                        <p:cTn id="38" dur="1" fill="hold">
                                          <p:stCondLst>
                                            <p:cond delay="0"/>
                                          </p:stCondLst>
                                        </p:cTn>
                                        <p:tgtEl>
                                          <p:spTgt spid="16387">
                                            <p:txEl>
                                              <p:pRg st="2" end="2"/>
                                            </p:txEl>
                                          </p:spTgt>
                                        </p:tgtEl>
                                        <p:attrNameLst>
                                          <p:attrName>style.visibility</p:attrName>
                                        </p:attrNameLst>
                                      </p:cBhvr>
                                      <p:to>
                                        <p:strVal val="visible"/>
                                      </p:to>
                                    </p:set>
                                    <p:anim by="(-#ppt_w*2)" calcmode="lin" valueType="num">
                                      <p:cBhvr rctx="PPT">
                                        <p:cTn id="39" dur="500" autoRev="1" fill="hold">
                                          <p:stCondLst>
                                            <p:cond delay="0"/>
                                          </p:stCondLst>
                                        </p:cTn>
                                        <p:tgtEl>
                                          <p:spTgt spid="16387">
                                            <p:txEl>
                                              <p:pRg st="2" end="2"/>
                                            </p:txEl>
                                          </p:spTgt>
                                        </p:tgtEl>
                                        <p:attrNameLst>
                                          <p:attrName>ppt_w</p:attrName>
                                        </p:attrNameLst>
                                      </p:cBhvr>
                                    </p:anim>
                                    <p:anim by="(#ppt_w*0.50)" calcmode="lin" valueType="num">
                                      <p:cBhvr>
                                        <p:cTn id="40" dur="500" decel="50000" autoRev="1" fill="hold">
                                          <p:stCondLst>
                                            <p:cond delay="0"/>
                                          </p:stCondLst>
                                        </p:cTn>
                                        <p:tgtEl>
                                          <p:spTgt spid="16387">
                                            <p:txEl>
                                              <p:pRg st="2" end="2"/>
                                            </p:txEl>
                                          </p:spTgt>
                                        </p:tgtEl>
                                        <p:attrNameLst>
                                          <p:attrName>ppt_x</p:attrName>
                                        </p:attrNameLst>
                                      </p:cBhvr>
                                    </p:anim>
                                    <p:anim from="(-#ppt_h/2)" to="(#ppt_y)" calcmode="lin" valueType="num">
                                      <p:cBhvr>
                                        <p:cTn id="41" dur="1000" fill="hold">
                                          <p:stCondLst>
                                            <p:cond delay="0"/>
                                          </p:stCondLst>
                                        </p:cTn>
                                        <p:tgtEl>
                                          <p:spTgt spid="16387">
                                            <p:txEl>
                                              <p:pRg st="2" end="2"/>
                                            </p:txEl>
                                          </p:spTgt>
                                        </p:tgtEl>
                                        <p:attrNameLst>
                                          <p:attrName>ppt_y</p:attrName>
                                        </p:attrNameLst>
                                      </p:cBhvr>
                                    </p:anim>
                                    <p:animRot by="21600000">
                                      <p:cBhvr>
                                        <p:cTn id="42" dur="1000" fill="hold">
                                          <p:stCondLst>
                                            <p:cond delay="0"/>
                                          </p:stCondLst>
                                        </p:cTn>
                                        <p:tgtEl>
                                          <p:spTgt spid="16387">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1066800" y="1828800"/>
            <a:ext cx="7162800" cy="3657600"/>
          </a:xfrm>
        </p:spPr>
        <p:txBody>
          <a:bodyPr/>
          <a:lstStyle/>
          <a:p>
            <a:pPr algn="l">
              <a:lnSpc>
                <a:spcPct val="90000"/>
              </a:lnSpc>
              <a:buFontTx/>
              <a:buNone/>
            </a:pPr>
            <a:r>
              <a:rPr lang="id-ID" sz="4000" dirty="0" smtClean="0">
                <a:solidFill>
                  <a:schemeClr val="tx2"/>
                </a:solidFill>
                <a:latin typeface="Britannic Bold" pitchFamily="34" charset="0"/>
              </a:rPr>
              <a:t>Psikologi Sosial</a:t>
            </a:r>
            <a:r>
              <a:rPr lang="en-US" sz="4000" dirty="0" smtClean="0">
                <a:solidFill>
                  <a:schemeClr val="tx2"/>
                </a:solidFill>
                <a:latin typeface="Britannic Bold" pitchFamily="34" charset="0"/>
              </a:rPr>
              <a:t>: </a:t>
            </a:r>
            <a:r>
              <a:rPr lang="id-ID" sz="4000" dirty="0" smtClean="0">
                <a:solidFill>
                  <a:schemeClr val="tx2"/>
                </a:solidFill>
                <a:latin typeface="Britannic Bold" pitchFamily="34" charset="0"/>
              </a:rPr>
              <a:t> </a:t>
            </a:r>
            <a:r>
              <a:rPr lang="id-ID" sz="4000" dirty="0">
                <a:solidFill>
                  <a:schemeClr val="tx2"/>
                </a:solidFill>
                <a:latin typeface="Britannic Bold" pitchFamily="34" charset="0"/>
              </a:rPr>
              <a:t>berusaha memahami masalah pembentukan kesan, konformitas, perubahan sikap, agresi, kepatuhan dan perilaku menolong</a:t>
            </a:r>
          </a:p>
        </p:txBody>
      </p:sp>
      <p:sp>
        <p:nvSpPr>
          <p:cNvPr id="17412" name="WordArt 4"/>
          <p:cNvSpPr>
            <a:spLocks noChangeArrowheads="1" noChangeShapeType="1" noTextEdit="1"/>
          </p:cNvSpPr>
          <p:nvPr/>
        </p:nvSpPr>
        <p:spPr bwMode="auto">
          <a:xfrm>
            <a:off x="914400" y="685800"/>
            <a:ext cx="6629400" cy="647700"/>
          </a:xfrm>
          <a:prstGeom prst="rect">
            <a:avLst/>
          </a:prstGeom>
        </p:spPr>
        <p:txBody>
          <a:bodyPr wrap="none" fromWordArt="1">
            <a:prstTxWarp prst="textPlain">
              <a:avLst>
                <a:gd name="adj" fmla="val 50000"/>
              </a:avLst>
            </a:prstTxWarp>
          </a:bodyPr>
          <a:lstStyle/>
          <a:p>
            <a:pPr algn="ctr"/>
            <a:r>
              <a:rPr lang="en-US" sz="3600" kern="10" dirty="0" err="1">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Pendekatan</a:t>
            </a:r>
            <a:r>
              <a:rPr lang="en-US" sz="3600" kern="10" dirty="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 </a:t>
            </a:r>
            <a:r>
              <a:rPr lang="en-US" sz="3600" kern="10" dirty="0" err="1">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Psikologi</a:t>
            </a:r>
            <a:r>
              <a:rPr lang="en-US" sz="3600" kern="10" dirty="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 </a:t>
            </a:r>
            <a:r>
              <a:rPr lang="en-US" sz="3600" kern="10" dirty="0" err="1">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Sosial</a:t>
            </a:r>
            <a:endParaRPr lang="en-US" sz="3600" kern="10" dirty="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endParaRPr>
          </a:p>
        </p:txBody>
      </p:sp>
    </p:spTree>
    <p:extLst>
      <p:ext uri="{BB962C8B-B14F-4D97-AF65-F5344CB8AC3E}">
        <p14:creationId xmlns:p14="http://schemas.microsoft.com/office/powerpoint/2010/main" val="543179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7412"/>
                                        </p:tgtEl>
                                        <p:attrNameLst>
                                          <p:attrName>style.visibility</p:attrName>
                                        </p:attrNameLst>
                                      </p:cBhvr>
                                      <p:to>
                                        <p:strVal val="visible"/>
                                      </p:to>
                                    </p:set>
                                    <p:anim calcmode="lin" valueType="num">
                                      <p:cBhvr>
                                        <p:cTn id="7" dur="1000" fill="hold"/>
                                        <p:tgtEl>
                                          <p:spTgt spid="17412"/>
                                        </p:tgtEl>
                                        <p:attrNameLst>
                                          <p:attrName>ppt_w</p:attrName>
                                        </p:attrNameLst>
                                      </p:cBhvr>
                                      <p:tavLst>
                                        <p:tav tm="0">
                                          <p:val>
                                            <p:strVal val="#ppt_w*0.70"/>
                                          </p:val>
                                        </p:tav>
                                        <p:tav tm="100000">
                                          <p:val>
                                            <p:strVal val="#ppt_w"/>
                                          </p:val>
                                        </p:tav>
                                      </p:tavLst>
                                    </p:anim>
                                    <p:anim calcmode="lin" valueType="num">
                                      <p:cBhvr>
                                        <p:cTn id="8" dur="1000" fill="hold"/>
                                        <p:tgtEl>
                                          <p:spTgt spid="17412"/>
                                        </p:tgtEl>
                                        <p:attrNameLst>
                                          <p:attrName>ppt_h</p:attrName>
                                        </p:attrNameLst>
                                      </p:cBhvr>
                                      <p:tavLst>
                                        <p:tav tm="0">
                                          <p:val>
                                            <p:strVal val="#ppt_h"/>
                                          </p:val>
                                        </p:tav>
                                        <p:tav tm="100000">
                                          <p:val>
                                            <p:strVal val="#ppt_h"/>
                                          </p:val>
                                        </p:tav>
                                      </p:tavLst>
                                    </p:anim>
                                    <p:animEffect transition="in" filter="fade">
                                      <p:cBhvr>
                                        <p:cTn id="9" dur="1000"/>
                                        <p:tgtEl>
                                          <p:spTgt spid="1741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12" fill="hold" grpId="0" nodeType="clickEffect">
                                  <p:stCondLst>
                                    <p:cond delay="0"/>
                                  </p:stCondLst>
                                  <p:childTnLst>
                                    <p:set>
                                      <p:cBhvr>
                                        <p:cTn id="13" dur="1" fill="hold">
                                          <p:stCondLst>
                                            <p:cond delay="0"/>
                                          </p:stCondLst>
                                        </p:cTn>
                                        <p:tgtEl>
                                          <p:spTgt spid="17411">
                                            <p:txEl>
                                              <p:pRg st="0" end="0"/>
                                            </p:txEl>
                                          </p:spTgt>
                                        </p:tgtEl>
                                        <p:attrNameLst>
                                          <p:attrName>style.visibility</p:attrName>
                                        </p:attrNameLst>
                                      </p:cBhvr>
                                      <p:to>
                                        <p:strVal val="visible"/>
                                      </p:to>
                                    </p:set>
                                    <p:anim calcmode="lin" valueType="num">
                                      <p:cBhvr additive="base">
                                        <p:cTn id="14" dur="2000" fill="hold"/>
                                        <p:tgtEl>
                                          <p:spTgt spid="17411">
                                            <p:txEl>
                                              <p:pRg st="0" end="0"/>
                                            </p:txEl>
                                          </p:spTgt>
                                        </p:tgtEl>
                                        <p:attrNameLst>
                                          <p:attrName>ppt_x</p:attrName>
                                        </p:attrNameLst>
                                      </p:cBhvr>
                                      <p:tavLst>
                                        <p:tav tm="0">
                                          <p:val>
                                            <p:strVal val="0-#ppt_w/2"/>
                                          </p:val>
                                        </p:tav>
                                        <p:tav tm="100000">
                                          <p:val>
                                            <p:strVal val="#ppt_x"/>
                                          </p:val>
                                        </p:tav>
                                      </p:tavLst>
                                    </p:anim>
                                    <p:anim calcmode="lin" valueType="num">
                                      <p:cBhvr additive="base">
                                        <p:cTn id="15" dur="20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P spid="174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985" name="Group 97"/>
          <p:cNvGraphicFramePr>
            <a:graphicFrameLocks noGrp="1"/>
          </p:cNvGraphicFramePr>
          <p:nvPr>
            <p:ph type="tbl" idx="1"/>
          </p:nvPr>
        </p:nvGraphicFramePr>
        <p:xfrm>
          <a:off x="457200" y="685800"/>
          <a:ext cx="8229600" cy="5761038"/>
        </p:xfrm>
        <a:graphic>
          <a:graphicData uri="http://schemas.openxmlformats.org/drawingml/2006/table">
            <a:tbl>
              <a:tblPr/>
              <a:tblGrid>
                <a:gridCol w="2133600"/>
                <a:gridCol w="1752600"/>
                <a:gridCol w="1600200"/>
                <a:gridCol w="1371600"/>
                <a:gridCol w="1371600"/>
              </a:tblGrid>
              <a:tr h="73183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000" b="0" i="0" u="none" strike="noStrike" cap="none" normalizeH="0" baseline="0" smtClean="0">
                          <a:ln>
                            <a:noFill/>
                          </a:ln>
                          <a:solidFill>
                            <a:schemeClr val="tx1"/>
                          </a:solidFill>
                          <a:effectLst/>
                          <a:latin typeface="Arial" charset="0"/>
                          <a:cs typeface="Arial" charset="0"/>
                        </a:rPr>
                        <a:t>Faktor2 sosial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000" b="0" i="0" u="none" strike="noStrike" cap="none" normalizeH="0" baseline="0" smtClean="0">
                          <a:ln>
                            <a:noFill/>
                          </a:ln>
                          <a:solidFill>
                            <a:schemeClr val="tx1"/>
                          </a:solidFill>
                          <a:effectLst/>
                          <a:latin typeface="Arial" charset="0"/>
                          <a:cs typeface="Arial" charset="0"/>
                        </a:rPr>
                        <a:t>Situasi sosial yg terjadi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d-ID"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000" b="0" i="0" u="none" strike="noStrike" cap="none" normalizeH="0" baseline="0" smtClean="0">
                          <a:ln>
                            <a:noFill/>
                          </a:ln>
                          <a:solidFill>
                            <a:schemeClr val="tx1"/>
                          </a:solidFill>
                          <a:effectLst/>
                          <a:latin typeface="Arial" charset="0"/>
                          <a:cs typeface="Arial" charset="0"/>
                        </a:rPr>
                        <a:t>Perasaan subjektif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000" b="0" i="0" u="none" strike="noStrike" cap="none" normalizeH="0" baseline="0" smtClean="0">
                          <a:ln>
                            <a:noFill/>
                          </a:ln>
                          <a:solidFill>
                            <a:schemeClr val="tx1"/>
                          </a:solidFill>
                          <a:effectLst/>
                          <a:latin typeface="Arial" charset="0"/>
                          <a:cs typeface="Arial" charset="0"/>
                        </a:rPr>
                        <a:t>Akibat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051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000" b="0" i="0" u="none" strike="noStrike" cap="none" normalizeH="0" baseline="0" smtClean="0">
                          <a:ln>
                            <a:noFill/>
                          </a:ln>
                          <a:solidFill>
                            <a:schemeClr val="tx1"/>
                          </a:solidFill>
                          <a:effectLst/>
                          <a:latin typeface="Arial" charset="0"/>
                          <a:cs typeface="Arial" charset="0"/>
                        </a:rPr>
                        <a:t>Kemiskinan</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d-ID"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000" b="0" i="0" u="none" strike="noStrike" cap="none" normalizeH="0" baseline="0" smtClean="0">
                          <a:ln>
                            <a:noFill/>
                          </a:ln>
                          <a:solidFill>
                            <a:schemeClr val="tx1"/>
                          </a:solidFill>
                          <a:effectLst/>
                          <a:latin typeface="Arial" charset="0"/>
                          <a:cs typeface="Arial" charset="0"/>
                        </a:rPr>
                        <a:t>Urbanisasi</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d-ID"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000" b="0" i="0" u="none" strike="noStrike" cap="none" normalizeH="0" baseline="0" smtClean="0">
                          <a:ln>
                            <a:noFill/>
                          </a:ln>
                          <a:solidFill>
                            <a:schemeClr val="tx1"/>
                          </a:solidFill>
                          <a:effectLst/>
                          <a:latin typeface="Arial" charset="0"/>
                          <a:cs typeface="Arial" charset="0"/>
                        </a:rPr>
                        <a:t>Rasisme</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d-ID"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000" b="0" i="0" u="none" strike="noStrike" cap="none" normalizeH="0" baseline="0" smtClean="0">
                          <a:ln>
                            <a:noFill/>
                          </a:ln>
                          <a:solidFill>
                            <a:schemeClr val="tx1"/>
                          </a:solidFill>
                          <a:effectLst/>
                          <a:latin typeface="Arial" charset="0"/>
                          <a:cs typeface="Arial" charset="0"/>
                        </a:rPr>
                        <a:t>Resesi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000" b="0" i="0" u="none" strike="noStrike" cap="none" normalizeH="0" baseline="0" smtClean="0">
                          <a:ln>
                            <a:noFill/>
                          </a:ln>
                          <a:solidFill>
                            <a:schemeClr val="tx1"/>
                          </a:solidFill>
                          <a:effectLst/>
                          <a:latin typeface="Arial" charset="0"/>
                          <a:cs typeface="Arial" charset="0"/>
                        </a:rPr>
                        <a:t>Kel Miskin</a:t>
                      </a:r>
                      <a:r>
                        <a:rPr kumimoji="0" lang="en-US" sz="2000" b="0" i="0" u="none" strike="noStrike" cap="none" normalizeH="0" baseline="0" smtClean="0">
                          <a:ln>
                            <a:noFill/>
                          </a:ln>
                          <a:solidFill>
                            <a:schemeClr val="tx1"/>
                          </a:solidFill>
                          <a:effectLst/>
                          <a:latin typeface="Arial" charset="0"/>
                          <a:cs typeface="Arial" charset="0"/>
                        </a:rPr>
                        <a:t>  </a:t>
                      </a:r>
                      <a:endParaRPr kumimoji="0" lang="id-ID"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000" b="0" i="0" u="none" strike="noStrike" cap="none" normalizeH="0" baseline="0" smtClean="0">
                          <a:ln>
                            <a:noFill/>
                          </a:ln>
                          <a:solidFill>
                            <a:schemeClr val="tx1"/>
                          </a:solidFill>
                          <a:effectLst/>
                          <a:latin typeface="Arial" charset="0"/>
                          <a:cs typeface="Arial" charset="0"/>
                        </a:rPr>
                        <a:t>Kesesakan rumah</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000" b="0" i="0" u="none" strike="noStrike" cap="none" normalizeH="0" baseline="0" smtClean="0">
                          <a:ln>
                            <a:noFill/>
                          </a:ln>
                          <a:solidFill>
                            <a:schemeClr val="tx1"/>
                          </a:solidFill>
                          <a:effectLst/>
                          <a:latin typeface="Arial" charset="0"/>
                          <a:cs typeface="Arial" charset="0"/>
                        </a:rPr>
                        <a:t>Penolakan oleh Atasan</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000" b="0" i="0" u="none" strike="noStrike" cap="none" normalizeH="0" baseline="0" smtClean="0">
                          <a:ln>
                            <a:noFill/>
                          </a:ln>
                          <a:solidFill>
                            <a:schemeClr val="tx1"/>
                          </a:solidFill>
                          <a:effectLst/>
                          <a:latin typeface="Arial" charset="0"/>
                          <a:cs typeface="Arial" charset="0"/>
                        </a:rPr>
                        <a:t>Penglmn</a:t>
                      </a:r>
                      <a:r>
                        <a:rPr kumimoji="0" lang="en-US" sz="2000" b="0" i="0" u="none" strike="noStrike" cap="none" normalizeH="0" baseline="0" smtClean="0">
                          <a:ln>
                            <a:noFill/>
                          </a:ln>
                          <a:solidFill>
                            <a:schemeClr val="tx1"/>
                          </a:solidFill>
                          <a:effectLst/>
                          <a:latin typeface="Arial" charset="0"/>
                          <a:cs typeface="Arial" charset="0"/>
                        </a:rPr>
                        <a:t>an </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cs typeface="Arial" charset="0"/>
                        </a:rPr>
                        <a:t>u</a:t>
                      </a:r>
                      <a:r>
                        <a:rPr kumimoji="0" lang="id-ID" sz="2000" b="0" i="0" u="none" strike="noStrike" cap="none" normalizeH="0" baseline="0" smtClean="0">
                          <a:ln>
                            <a:noFill/>
                          </a:ln>
                          <a:solidFill>
                            <a:schemeClr val="tx1"/>
                          </a:solidFill>
                          <a:effectLst/>
                          <a:latin typeface="Arial" charset="0"/>
                          <a:cs typeface="Arial" charset="0"/>
                        </a:rPr>
                        <a:t>nik individu</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d-ID"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000" b="0" i="0" u="none" strike="noStrike" cap="none" normalizeH="0" baseline="0" smtClean="0">
                          <a:ln>
                            <a:noFill/>
                          </a:ln>
                          <a:solidFill>
                            <a:schemeClr val="tx1"/>
                          </a:solidFill>
                          <a:effectLst/>
                          <a:latin typeface="Arial" charset="0"/>
                          <a:cs typeface="Arial" charset="0"/>
                        </a:rPr>
                        <a:t>Kel y</a:t>
                      </a:r>
                      <a:r>
                        <a:rPr kumimoji="0" lang="en-US" sz="2000" b="0" i="0" u="none" strike="noStrike" cap="none" normalizeH="0" baseline="0" smtClean="0">
                          <a:ln>
                            <a:noFill/>
                          </a:ln>
                          <a:solidFill>
                            <a:schemeClr val="tx1"/>
                          </a:solidFill>
                          <a:effectLst/>
                          <a:latin typeface="Arial" charset="0"/>
                          <a:cs typeface="Arial" charset="0"/>
                        </a:rPr>
                        <a:t>ang</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000" b="0" i="0" u="none" strike="noStrike" cap="none" normalizeH="0" baseline="0" smtClean="0">
                          <a:ln>
                            <a:noFill/>
                          </a:ln>
                          <a:solidFill>
                            <a:schemeClr val="tx1"/>
                          </a:solidFill>
                          <a:effectLst/>
                          <a:latin typeface="Arial" charset="0"/>
                          <a:cs typeface="Arial" charset="0"/>
                        </a:rPr>
                        <a:t>kacau</a:t>
                      </a:r>
                      <a:r>
                        <a:rPr kumimoji="0" lang="en-US" sz="2000" b="0" i="0" u="none" strike="noStrike" cap="none" normalizeH="0" baseline="0" smtClean="0">
                          <a:ln>
                            <a:noFill/>
                          </a:ln>
                          <a:solidFill>
                            <a:schemeClr val="tx1"/>
                          </a:solidFill>
                          <a:effectLst/>
                          <a:latin typeface="Arial" charset="0"/>
                          <a:cs typeface="Arial" charset="0"/>
                        </a:rPr>
                        <a:t>        </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d-ID"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000" b="0" i="0" u="none" strike="noStrike" cap="none" normalizeH="0" baseline="0" smtClean="0">
                          <a:ln>
                            <a:noFill/>
                          </a:ln>
                          <a:solidFill>
                            <a:schemeClr val="tx1"/>
                          </a:solidFill>
                          <a:effectLst/>
                          <a:latin typeface="Arial" charset="0"/>
                          <a:cs typeface="Arial" charset="0"/>
                        </a:rPr>
                        <a:t>Kel yg </a:t>
                      </a:r>
                      <a:endParaRPr kumimoji="0" lang="en-US"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000" b="0" i="0" u="none" strike="noStrike" cap="none" normalizeH="0" baseline="0" smtClean="0">
                          <a:ln>
                            <a:noFill/>
                          </a:ln>
                          <a:solidFill>
                            <a:schemeClr val="tx1"/>
                          </a:solidFill>
                          <a:effectLst/>
                          <a:latin typeface="Arial" charset="0"/>
                          <a:cs typeface="Arial" charset="0"/>
                        </a:rPr>
                        <a:t>Normal</a:t>
                      </a:r>
                      <a:r>
                        <a:rPr kumimoji="0" lang="en-US" sz="2000" b="0" i="0" u="none" strike="noStrike" cap="none" normalizeH="0" baseline="0" smtClean="0">
                          <a:ln>
                            <a:noFill/>
                          </a:ln>
                          <a:solidFill>
                            <a:schemeClr val="tx1"/>
                          </a:solidFill>
                          <a:effectLst/>
                          <a:latin typeface="Arial" charset="0"/>
                          <a:cs typeface="Arial" charset="0"/>
                        </a:rPr>
                        <a:t>  </a:t>
                      </a:r>
                      <a:endParaRPr kumimoji="0" lang="id-ID"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d-ID"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d-ID"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cs typeface="Arial" charset="0"/>
                        </a:rPr>
                        <a:t>= </a:t>
                      </a:r>
                      <a:r>
                        <a:rPr kumimoji="0" lang="id-ID" sz="2000" b="0" i="0" u="none" strike="noStrike" cap="none" normalizeH="0" baseline="0" smtClean="0">
                          <a:ln>
                            <a:noFill/>
                          </a:ln>
                          <a:solidFill>
                            <a:schemeClr val="tx1"/>
                          </a:solidFill>
                          <a:effectLst/>
                          <a:latin typeface="Arial" charset="0"/>
                          <a:cs typeface="Arial" charset="0"/>
                        </a:rPr>
                        <a:t>Frustasi</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d-ID"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d-ID"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d-ID"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charset="0"/>
                        <a:cs typeface="Arial"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charset="0"/>
                        <a:cs typeface="Arial"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cs typeface="Arial" charset="0"/>
                        </a:rPr>
                        <a:t>      </a:t>
                      </a:r>
                      <a:r>
                        <a:rPr kumimoji="0" lang="id-ID" sz="2000" b="0" i="0" u="none" strike="noStrike" cap="none" normalizeH="0" baseline="0" smtClean="0">
                          <a:ln>
                            <a:noFill/>
                          </a:ln>
                          <a:solidFill>
                            <a:schemeClr val="tx1"/>
                          </a:solidFill>
                          <a:effectLst/>
                          <a:latin typeface="Arial" charset="0"/>
                          <a:cs typeface="Arial" charset="0"/>
                        </a:rPr>
                        <a:t>Pola </a:t>
                      </a:r>
                      <a:r>
                        <a:rPr kumimoji="0" lang="en-US" sz="2000" b="0" i="0" u="none" strike="noStrike" cap="none" normalizeH="0" baseline="0" smtClean="0">
                          <a:ln>
                            <a:noFill/>
                          </a:ln>
                          <a:solidFill>
                            <a:schemeClr val="tx1"/>
                          </a:solidFill>
                          <a:effectLst/>
                          <a:latin typeface="Arial" charset="0"/>
                          <a:cs typeface="Arial" charset="0"/>
                        </a:rPr>
                        <a:t>          </a:t>
                      </a:r>
                      <a:r>
                        <a:rPr kumimoji="0" lang="id-ID" sz="2000" b="0" i="0" u="none" strike="noStrike" cap="none" normalizeH="0" baseline="0" smtClean="0">
                          <a:ln>
                            <a:noFill/>
                          </a:ln>
                          <a:solidFill>
                            <a:schemeClr val="tx1"/>
                          </a:solidFill>
                          <a:effectLst/>
                          <a:latin typeface="Arial" charset="0"/>
                          <a:cs typeface="Arial" charset="0"/>
                        </a:rPr>
                        <a:t>Asuh anak buruk</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000" b="0" i="0" u="none" strike="noStrike" cap="none" normalizeH="0" baseline="0" smtClean="0">
                          <a:ln>
                            <a:noFill/>
                          </a:ln>
                          <a:solidFill>
                            <a:schemeClr val="tx1"/>
                          </a:solidFill>
                          <a:effectLst/>
                          <a:latin typeface="Arial" charset="0"/>
                          <a:cs typeface="Arial" charset="0"/>
                        </a:rPr>
                        <a:t>Pola asuh anak normal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d-ID"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d-ID"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000" b="0" i="0" u="none" strike="noStrike" cap="none" normalizeH="0" baseline="0" smtClean="0">
                          <a:ln>
                            <a:noFill/>
                          </a:ln>
                          <a:solidFill>
                            <a:schemeClr val="tx1"/>
                          </a:solidFill>
                          <a:effectLst/>
                          <a:latin typeface="Arial" charset="0"/>
                          <a:cs typeface="Arial" charset="0"/>
                        </a:rPr>
                        <a:t>Marah</a:t>
                      </a:r>
                      <a:r>
                        <a:rPr kumimoji="0" lang="en-US" sz="2000" b="0" i="0" u="none" strike="noStrike" cap="none" normalizeH="0" baseline="0" smtClean="0">
                          <a:ln>
                            <a:noFill/>
                          </a:ln>
                          <a:solidFill>
                            <a:schemeClr val="tx1"/>
                          </a:solidFill>
                          <a:effectLst/>
                          <a:latin typeface="Arial" charset="0"/>
                          <a:cs typeface="Arial" charset="0"/>
                        </a:rPr>
                        <a:t>  </a:t>
                      </a:r>
                      <a:endParaRPr kumimoji="0" lang="id-ID"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d-ID"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d-ID"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000" b="0" i="0" u="none" strike="noStrike" cap="none" normalizeH="0" baseline="0" smtClean="0">
                          <a:ln>
                            <a:noFill/>
                          </a:ln>
                          <a:solidFill>
                            <a:schemeClr val="tx1"/>
                          </a:solidFill>
                          <a:effectLst/>
                          <a:latin typeface="Arial" charset="0"/>
                          <a:cs typeface="Arial" charset="0"/>
                        </a:rPr>
                        <a:t>Perilaku Agresif </a:t>
                      </a:r>
                      <a:r>
                        <a:rPr kumimoji="0" lang="en-US" sz="2000" b="0" i="0" u="none" strike="noStrike" cap="none" normalizeH="0" baseline="0" smtClean="0">
                          <a:ln>
                            <a:noFill/>
                          </a:ln>
                          <a:solidFill>
                            <a:schemeClr val="tx1"/>
                          </a:solidFill>
                          <a:effectLst/>
                          <a:latin typeface="Arial" charset="0"/>
                          <a:cs typeface="Arial" charset="0"/>
                        </a:rPr>
                        <a:t>/</a:t>
                      </a:r>
                      <a:r>
                        <a:rPr kumimoji="0" lang="id-ID" sz="2000" b="0" i="0" u="none" strike="noStrike" cap="none" normalizeH="0" baseline="0" smtClean="0">
                          <a:ln>
                            <a:noFill/>
                          </a:ln>
                          <a:solidFill>
                            <a:schemeClr val="tx1"/>
                          </a:solidFill>
                          <a:effectLst/>
                          <a:latin typeface="Arial" charset="0"/>
                          <a:cs typeface="Arial" charset="0"/>
                        </a:rPr>
                        <a:t>kejahatan</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d-ID"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d-ID"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d-ID"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000" b="0" i="0" u="none" strike="noStrike" cap="none" normalizeH="0" baseline="0" smtClean="0">
                          <a:ln>
                            <a:noFill/>
                          </a:ln>
                          <a:solidFill>
                            <a:schemeClr val="tx1"/>
                          </a:solidFill>
                          <a:effectLst/>
                          <a:latin typeface="Arial" charset="0"/>
                          <a:cs typeface="Arial" charset="0"/>
                        </a:rPr>
                        <a:t>Perilaku memathi hukum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963" name="Line 75"/>
          <p:cNvSpPr>
            <a:spLocks noChangeShapeType="1"/>
          </p:cNvSpPr>
          <p:nvPr/>
        </p:nvSpPr>
        <p:spPr bwMode="auto">
          <a:xfrm flipV="1">
            <a:off x="5943600" y="2743200"/>
            <a:ext cx="1371600" cy="1905000"/>
          </a:xfrm>
          <a:prstGeom prst="line">
            <a:avLst/>
          </a:prstGeom>
          <a:noFill/>
          <a:ln w="9525">
            <a:solidFill>
              <a:schemeClr val="tx1"/>
            </a:solidFill>
            <a:round/>
            <a:headEnd/>
            <a:tailEnd type="triangle" w="med" len="med"/>
          </a:ln>
          <a:effectLst/>
        </p:spPr>
        <p:txBody>
          <a:bodyPr/>
          <a:lstStyle/>
          <a:p>
            <a:endParaRPr lang="en-US"/>
          </a:p>
        </p:txBody>
      </p:sp>
      <p:sp>
        <p:nvSpPr>
          <p:cNvPr id="37964" name="Line 76"/>
          <p:cNvSpPr>
            <a:spLocks noChangeShapeType="1"/>
          </p:cNvSpPr>
          <p:nvPr/>
        </p:nvSpPr>
        <p:spPr bwMode="auto">
          <a:xfrm flipV="1">
            <a:off x="5943600" y="4419600"/>
            <a:ext cx="1371600" cy="1524000"/>
          </a:xfrm>
          <a:prstGeom prst="line">
            <a:avLst/>
          </a:prstGeom>
          <a:noFill/>
          <a:ln w="9525">
            <a:solidFill>
              <a:schemeClr val="tx1"/>
            </a:solidFill>
            <a:round/>
            <a:headEnd/>
            <a:tailEnd type="triangle" w="med" len="med"/>
          </a:ln>
          <a:effectLst/>
        </p:spPr>
        <p:txBody>
          <a:bodyPr/>
          <a:lstStyle/>
          <a:p>
            <a:endParaRPr lang="en-US"/>
          </a:p>
        </p:txBody>
      </p:sp>
      <p:sp>
        <p:nvSpPr>
          <p:cNvPr id="37965" name="Line 77"/>
          <p:cNvSpPr>
            <a:spLocks noChangeShapeType="1"/>
          </p:cNvSpPr>
          <p:nvPr/>
        </p:nvSpPr>
        <p:spPr bwMode="auto">
          <a:xfrm>
            <a:off x="3962400" y="4876800"/>
            <a:ext cx="685800" cy="0"/>
          </a:xfrm>
          <a:prstGeom prst="line">
            <a:avLst/>
          </a:prstGeom>
          <a:noFill/>
          <a:ln w="9525">
            <a:solidFill>
              <a:schemeClr val="tx1"/>
            </a:solidFill>
            <a:round/>
            <a:headEnd/>
            <a:tailEnd type="triangle" w="med" len="med"/>
          </a:ln>
          <a:effectLst/>
        </p:spPr>
        <p:txBody>
          <a:bodyPr/>
          <a:lstStyle/>
          <a:p>
            <a:endParaRPr lang="en-US"/>
          </a:p>
        </p:txBody>
      </p:sp>
      <p:sp>
        <p:nvSpPr>
          <p:cNvPr id="37966" name="Line 78"/>
          <p:cNvSpPr>
            <a:spLocks noChangeShapeType="1"/>
          </p:cNvSpPr>
          <p:nvPr/>
        </p:nvSpPr>
        <p:spPr bwMode="auto">
          <a:xfrm>
            <a:off x="3962400" y="5867400"/>
            <a:ext cx="533400" cy="0"/>
          </a:xfrm>
          <a:prstGeom prst="line">
            <a:avLst/>
          </a:prstGeom>
          <a:noFill/>
          <a:ln w="9525">
            <a:solidFill>
              <a:schemeClr val="tx1"/>
            </a:solidFill>
            <a:round/>
            <a:headEnd/>
            <a:tailEnd type="triangle" w="med" len="med"/>
          </a:ln>
          <a:effectLst/>
        </p:spPr>
        <p:txBody>
          <a:bodyPr/>
          <a:lstStyle/>
          <a:p>
            <a:endParaRPr lang="en-US"/>
          </a:p>
        </p:txBody>
      </p:sp>
      <p:sp>
        <p:nvSpPr>
          <p:cNvPr id="37967" name="Line 79"/>
          <p:cNvSpPr>
            <a:spLocks noChangeShapeType="1"/>
          </p:cNvSpPr>
          <p:nvPr/>
        </p:nvSpPr>
        <p:spPr bwMode="auto">
          <a:xfrm>
            <a:off x="5715000" y="2362200"/>
            <a:ext cx="228600" cy="0"/>
          </a:xfrm>
          <a:prstGeom prst="line">
            <a:avLst/>
          </a:prstGeom>
          <a:noFill/>
          <a:ln w="9525">
            <a:solidFill>
              <a:schemeClr val="tx1"/>
            </a:solidFill>
            <a:round/>
            <a:headEnd/>
            <a:tailEnd type="triangle" w="med" len="med"/>
          </a:ln>
          <a:effectLst/>
        </p:spPr>
        <p:txBody>
          <a:bodyPr/>
          <a:lstStyle/>
          <a:p>
            <a:endParaRPr lang="en-US"/>
          </a:p>
        </p:txBody>
      </p:sp>
      <p:sp>
        <p:nvSpPr>
          <p:cNvPr id="37968" name="Line 80"/>
          <p:cNvSpPr>
            <a:spLocks noChangeShapeType="1"/>
          </p:cNvSpPr>
          <p:nvPr/>
        </p:nvSpPr>
        <p:spPr bwMode="auto">
          <a:xfrm>
            <a:off x="6858000" y="2362200"/>
            <a:ext cx="533400" cy="0"/>
          </a:xfrm>
          <a:prstGeom prst="line">
            <a:avLst/>
          </a:prstGeom>
          <a:noFill/>
          <a:ln w="9525">
            <a:solidFill>
              <a:schemeClr val="tx1"/>
            </a:solidFill>
            <a:round/>
            <a:headEnd/>
            <a:tailEnd type="triangle" w="med" len="med"/>
          </a:ln>
          <a:effectLst/>
        </p:spPr>
        <p:txBody>
          <a:bodyPr/>
          <a:lstStyle/>
          <a:p>
            <a:endParaRPr lang="en-US"/>
          </a:p>
        </p:txBody>
      </p:sp>
      <p:sp>
        <p:nvSpPr>
          <p:cNvPr id="37979" name="AutoShape 91"/>
          <p:cNvSpPr>
            <a:spLocks/>
          </p:cNvSpPr>
          <p:nvPr/>
        </p:nvSpPr>
        <p:spPr bwMode="auto">
          <a:xfrm>
            <a:off x="1981200" y="1524000"/>
            <a:ext cx="152400" cy="3429000"/>
          </a:xfrm>
          <a:prstGeom prst="rightBrace">
            <a:avLst>
              <a:gd name="adj1" fmla="val 187500"/>
              <a:gd name="adj2" fmla="val 50000"/>
            </a:avLst>
          </a:prstGeom>
          <a:noFill/>
          <a:ln w="9525">
            <a:solidFill>
              <a:schemeClr val="tx1"/>
            </a:solidFill>
            <a:round/>
            <a:headEnd/>
            <a:tailEnd/>
          </a:ln>
          <a:effectLst/>
        </p:spPr>
        <p:txBody>
          <a:bodyPr wrap="none" anchor="ctr"/>
          <a:lstStyle/>
          <a:p>
            <a:endParaRPr lang="en-US"/>
          </a:p>
        </p:txBody>
      </p:sp>
      <p:sp>
        <p:nvSpPr>
          <p:cNvPr id="37980" name="Line 92"/>
          <p:cNvSpPr>
            <a:spLocks noChangeShapeType="1"/>
          </p:cNvSpPr>
          <p:nvPr/>
        </p:nvSpPr>
        <p:spPr bwMode="auto">
          <a:xfrm flipV="1">
            <a:off x="2133600" y="2209800"/>
            <a:ext cx="457200" cy="1143000"/>
          </a:xfrm>
          <a:prstGeom prst="line">
            <a:avLst/>
          </a:prstGeom>
          <a:noFill/>
          <a:ln w="9525">
            <a:solidFill>
              <a:schemeClr val="tx1"/>
            </a:solidFill>
            <a:round/>
            <a:headEnd/>
            <a:tailEnd type="triangle" w="med" len="med"/>
          </a:ln>
          <a:effectLst/>
        </p:spPr>
        <p:txBody>
          <a:bodyPr/>
          <a:lstStyle/>
          <a:p>
            <a:endParaRPr lang="en-US"/>
          </a:p>
        </p:txBody>
      </p:sp>
      <p:sp>
        <p:nvSpPr>
          <p:cNvPr id="37981" name="Line 93"/>
          <p:cNvSpPr>
            <a:spLocks noChangeShapeType="1"/>
          </p:cNvSpPr>
          <p:nvPr/>
        </p:nvSpPr>
        <p:spPr bwMode="auto">
          <a:xfrm>
            <a:off x="2133600" y="3352800"/>
            <a:ext cx="533400" cy="1295400"/>
          </a:xfrm>
          <a:prstGeom prst="line">
            <a:avLst/>
          </a:prstGeom>
          <a:noFill/>
          <a:ln w="9525">
            <a:solidFill>
              <a:schemeClr val="tx1"/>
            </a:solidFill>
            <a:round/>
            <a:headEnd/>
            <a:tailEnd type="triangle" w="med" len="med"/>
          </a:ln>
          <a:effectLst/>
        </p:spPr>
        <p:txBody>
          <a:bodyPr/>
          <a:lstStyle/>
          <a:p>
            <a:endParaRPr lang="en-US"/>
          </a:p>
        </p:txBody>
      </p:sp>
      <p:sp>
        <p:nvSpPr>
          <p:cNvPr id="37983" name="Line 95"/>
          <p:cNvSpPr>
            <a:spLocks noChangeShapeType="1"/>
          </p:cNvSpPr>
          <p:nvPr/>
        </p:nvSpPr>
        <p:spPr bwMode="auto">
          <a:xfrm>
            <a:off x="2133600" y="3276600"/>
            <a:ext cx="457200" cy="2514600"/>
          </a:xfrm>
          <a:prstGeom prst="line">
            <a:avLst/>
          </a:prstGeom>
          <a:noFill/>
          <a:ln w="9525">
            <a:solidFill>
              <a:schemeClr val="tx1"/>
            </a:solidFill>
            <a:round/>
            <a:headEnd/>
            <a:tailEnd type="triangle" w="med" len="med"/>
          </a:ln>
          <a:effectLst/>
        </p:spPr>
        <p:txBody>
          <a:bodyPr/>
          <a:lstStyle/>
          <a:p>
            <a:endParaRPr lang="en-US"/>
          </a:p>
        </p:txBody>
      </p:sp>
      <p:sp>
        <p:nvSpPr>
          <p:cNvPr id="37984" name="AutoShape 96"/>
          <p:cNvSpPr>
            <a:spLocks/>
          </p:cNvSpPr>
          <p:nvPr/>
        </p:nvSpPr>
        <p:spPr bwMode="auto">
          <a:xfrm>
            <a:off x="4038600" y="1447800"/>
            <a:ext cx="76200" cy="1524000"/>
          </a:xfrm>
          <a:prstGeom prst="rightBrace">
            <a:avLst>
              <a:gd name="adj1" fmla="val 166667"/>
              <a:gd name="adj2" fmla="val 50000"/>
            </a:avLst>
          </a:prstGeom>
          <a:noFill/>
          <a:ln w="9525">
            <a:solidFill>
              <a:schemeClr val="tx1"/>
            </a:solidFill>
            <a:round/>
            <a:headEnd/>
            <a:tailEnd/>
          </a:ln>
          <a:effectLst/>
        </p:spPr>
        <p:txBody>
          <a:bodyPr wrap="none" anchor="ctr"/>
          <a:lstStyle/>
          <a:p>
            <a:endParaRPr lang="en-US"/>
          </a:p>
        </p:txBody>
      </p:sp>
      <p:sp>
        <p:nvSpPr>
          <p:cNvPr id="37986" name="WordArt 98"/>
          <p:cNvSpPr>
            <a:spLocks noChangeArrowheads="1" noChangeShapeType="1" noTextEdit="1"/>
          </p:cNvSpPr>
          <p:nvPr/>
        </p:nvSpPr>
        <p:spPr bwMode="auto">
          <a:xfrm>
            <a:off x="1524000" y="0"/>
            <a:ext cx="5334000" cy="523875"/>
          </a:xfrm>
          <a:prstGeom prst="rect">
            <a:avLst/>
          </a:prstGeom>
        </p:spPr>
        <p:txBody>
          <a:bodyPr wrap="none" fromWordArt="1">
            <a:prstTxWarp prst="textPlain">
              <a:avLst>
                <a:gd name="adj" fmla="val 50000"/>
              </a:avLst>
            </a:prstTxWarp>
            <a:scene3d>
              <a:camera prst="legacyPerspectiveTopLeft"/>
              <a:lightRig rig="legacyNormal3" dir="r"/>
            </a:scene3d>
            <a:sp3d extrusionH="201600" prstMaterial="legacyMetal">
              <a:extrusionClr>
                <a:srgbClr val="FFFFFF"/>
              </a:extrusionClr>
            </a:sp3d>
          </a:bodyPr>
          <a:lstStyle/>
          <a:p>
            <a:pPr algn="ctr"/>
            <a:r>
              <a:rPr lang="en-US" sz="3600" kern="10">
                <a:ln w="9525">
                  <a:round/>
                  <a:headEnd/>
                  <a:tailEnd/>
                </a:ln>
                <a:gradFill rotWithShape="0">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atin typeface="Times New Roman"/>
                <a:cs typeface="Times New Roman"/>
              </a:rPr>
              <a:t>Berbagai pendekatan berbeda</a:t>
            </a:r>
          </a:p>
        </p:txBody>
      </p:sp>
    </p:spTree>
    <p:extLst>
      <p:ext uri="{BB962C8B-B14F-4D97-AF65-F5344CB8AC3E}">
        <p14:creationId xmlns:p14="http://schemas.microsoft.com/office/powerpoint/2010/main" val="3074747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sz="half" idx="4294967295"/>
          </p:nvPr>
        </p:nvSpPr>
        <p:spPr>
          <a:xfrm>
            <a:off x="755650" y="836613"/>
            <a:ext cx="7848600" cy="5181600"/>
          </a:xfrm>
          <a:prstGeom prst="rect">
            <a:avLst/>
          </a:prstGeom>
        </p:spPr>
        <p:txBody>
          <a:bodyPr>
            <a:normAutofit/>
          </a:bodyPr>
          <a:lstStyle/>
          <a:p>
            <a:pPr marL="533400" indent="-533400" eaLnBrk="1" fontAlgn="auto" hangingPunct="1">
              <a:spcAft>
                <a:spcPts val="0"/>
              </a:spcAft>
              <a:buFontTx/>
              <a:buNone/>
              <a:defRPr/>
            </a:pPr>
            <a:r>
              <a:rPr lang="sv-SE" sz="3200" dirty="0" smtClean="0">
                <a:solidFill>
                  <a:srgbClr val="2B67AF"/>
                </a:solidFill>
                <a:effectLst>
                  <a:outerShdw blurRad="38100" dist="38100" dir="2700000" algn="tl">
                    <a:srgbClr val="FFFFFF"/>
                  </a:outerShdw>
                </a:effectLst>
                <a:latin typeface="Arial" panose="020B0604020202020204" pitchFamily="34" charset="0"/>
                <a:cs typeface="Arial" panose="020B0604020202020204" pitchFamily="34" charset="0"/>
              </a:rPr>
              <a:t>VISI</a:t>
            </a:r>
          </a:p>
          <a:p>
            <a:pPr marL="0" indent="0" eaLnBrk="1" fontAlgn="auto" hangingPunct="1">
              <a:spcAft>
                <a:spcPts val="0"/>
              </a:spcAft>
              <a:buFont typeface="Arial" pitchFamily="34" charset="0"/>
              <a:buNone/>
              <a:defRPr/>
            </a:pPr>
            <a:r>
              <a:rPr lang="sv-SE" sz="2400" dirty="0" smtClean="0">
                <a:solidFill>
                  <a:schemeClr val="tx1"/>
                </a:solidFill>
                <a:latin typeface="Arial" panose="020B0604020202020204" pitchFamily="34" charset="0"/>
                <a:cs typeface="Arial" panose="020B0604020202020204" pitchFamily="34" charset="0"/>
              </a:rPr>
              <a:t>Menjadi perguruan tinggi kelas dunia berbasis intelektualitas, kreatifitas dan kewirausahaan, yang unggul dalam mutu pengelolaan dan hasil pelaksanaan Tridarma Perguruan Tinggi.</a:t>
            </a:r>
          </a:p>
          <a:p>
            <a:pPr marL="533400" indent="-533400" eaLnBrk="1" fontAlgn="auto" hangingPunct="1">
              <a:spcAft>
                <a:spcPts val="0"/>
              </a:spcAft>
              <a:buFontTx/>
              <a:buNone/>
              <a:defRPr/>
            </a:pPr>
            <a:r>
              <a:rPr lang="sv-SE" sz="3200" dirty="0" smtClean="0">
                <a:solidFill>
                  <a:schemeClr val="tx2">
                    <a:lumMod val="75000"/>
                  </a:schemeClr>
                </a:solidFill>
                <a:effectLst>
                  <a:outerShdw blurRad="38100" dist="38100" dir="2700000" algn="tl">
                    <a:srgbClr val="FFFFFF"/>
                  </a:outerShdw>
                </a:effectLst>
                <a:latin typeface="Arial" panose="020B0604020202020204" pitchFamily="34" charset="0"/>
                <a:cs typeface="Arial" panose="020B0604020202020204" pitchFamily="34" charset="0"/>
              </a:rPr>
              <a:t>MISI</a:t>
            </a:r>
            <a:endParaRPr lang="sv-SE" sz="3200" dirty="0">
              <a:solidFill>
                <a:schemeClr val="tx2">
                  <a:lumMod val="75000"/>
                </a:schemeClr>
              </a:solidFill>
              <a:effectLst>
                <a:outerShdw blurRad="38100" dist="38100" dir="2700000" algn="tl">
                  <a:srgbClr val="FFFFFF"/>
                </a:outerShdw>
              </a:effectLst>
              <a:latin typeface="Arial" panose="020B0604020202020204" pitchFamily="34" charset="0"/>
              <a:cs typeface="Arial" panose="020B0604020202020204" pitchFamily="34" charset="0"/>
            </a:endParaRPr>
          </a:p>
          <a:p>
            <a:pPr marL="457200" indent="-457200" algn="l" eaLnBrk="1" fontAlgn="auto" hangingPunct="1">
              <a:spcAft>
                <a:spcPts val="0"/>
              </a:spcAft>
              <a:buFont typeface="+mj-lt"/>
              <a:buAutoNum type="arabicPeriod"/>
              <a:defRPr/>
            </a:pPr>
            <a:r>
              <a:rPr lang="sv-SE" sz="2400" dirty="0" smtClean="0">
                <a:solidFill>
                  <a:schemeClr val="tx1"/>
                </a:solidFill>
                <a:latin typeface="Arial" panose="020B0604020202020204" pitchFamily="34" charset="0"/>
                <a:cs typeface="Arial" panose="020B0604020202020204" pitchFamily="34" charset="0"/>
              </a:rPr>
              <a:t>Menyelenggarakan pendidikan tinggi yang bermutu dan relevan</a:t>
            </a:r>
          </a:p>
          <a:p>
            <a:pPr marL="457200" indent="-457200" algn="l" eaLnBrk="1" fontAlgn="auto" hangingPunct="1">
              <a:spcAft>
                <a:spcPts val="0"/>
              </a:spcAft>
              <a:buFont typeface="+mj-lt"/>
              <a:buAutoNum type="arabicPeriod"/>
              <a:defRPr/>
            </a:pPr>
            <a:r>
              <a:rPr lang="sv-SE" sz="2400" dirty="0" smtClean="0">
                <a:solidFill>
                  <a:schemeClr val="tx1"/>
                </a:solidFill>
                <a:latin typeface="Arial" panose="020B0604020202020204" pitchFamily="34" charset="0"/>
                <a:cs typeface="Arial" panose="020B0604020202020204" pitchFamily="34" charset="0"/>
              </a:rPr>
              <a:t>Menciptakan suasana akademik yang kondusif</a:t>
            </a:r>
          </a:p>
          <a:p>
            <a:pPr marL="457200" indent="-457200" algn="l" eaLnBrk="1" fontAlgn="auto" hangingPunct="1">
              <a:spcAft>
                <a:spcPts val="0"/>
              </a:spcAft>
              <a:buFont typeface="+mj-lt"/>
              <a:buAutoNum type="arabicPeriod"/>
              <a:defRPr/>
            </a:pPr>
            <a:r>
              <a:rPr lang="sv-SE" sz="2400" dirty="0" smtClean="0">
                <a:solidFill>
                  <a:schemeClr val="tx1"/>
                </a:solidFill>
                <a:latin typeface="Arial" panose="020B0604020202020204" pitchFamily="34" charset="0"/>
                <a:cs typeface="Arial" panose="020B0604020202020204" pitchFamily="34" charset="0"/>
              </a:rPr>
              <a:t>Memberikan pelayanan prima kepada seluruh pemangku kepentingan</a:t>
            </a:r>
          </a:p>
        </p:txBody>
      </p:sp>
    </p:spTree>
    <p:extLst>
      <p:ext uri="{BB962C8B-B14F-4D97-AF65-F5344CB8AC3E}">
        <p14:creationId xmlns:p14="http://schemas.microsoft.com/office/powerpoint/2010/main" val="42110802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70" name="Group 34"/>
          <p:cNvGraphicFramePr>
            <a:graphicFrameLocks noGrp="1"/>
          </p:cNvGraphicFramePr>
          <p:nvPr>
            <p:ph type="tbl" idx="1"/>
          </p:nvPr>
        </p:nvGraphicFramePr>
        <p:xfrm>
          <a:off x="457200" y="838200"/>
          <a:ext cx="8229600" cy="5193792"/>
        </p:xfrm>
        <a:graphic>
          <a:graphicData uri="http://schemas.openxmlformats.org/drawingml/2006/table">
            <a:tbl>
              <a:tblPr/>
              <a:tblGrid>
                <a:gridCol w="2743200"/>
                <a:gridCol w="2743200"/>
                <a:gridCol w="2743200"/>
              </a:tblGrid>
              <a:tr h="1219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400" b="0" i="0" u="none" strike="noStrike" cap="none" normalizeH="0" baseline="0" smtClean="0">
                          <a:ln>
                            <a:noFill/>
                          </a:ln>
                          <a:solidFill>
                            <a:srgbClr val="800080"/>
                          </a:solidFill>
                          <a:effectLst/>
                          <a:latin typeface="Arial" charset="0"/>
                          <a:cs typeface="Arial" charset="0"/>
                        </a:rPr>
                        <a:t>Ekonomi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400" b="0" i="0" u="none" strike="noStrike" cap="none" normalizeH="0" baseline="0" smtClean="0">
                          <a:ln>
                            <a:noFill/>
                          </a:ln>
                          <a:solidFill>
                            <a:srgbClr val="800080"/>
                          </a:solidFill>
                          <a:effectLst/>
                          <a:latin typeface="Arial" charset="0"/>
                          <a:cs typeface="Arial" charset="0"/>
                        </a:rPr>
                        <a:t>Psikologi Perkembangan,</a:t>
                      </a:r>
                      <a:endParaRPr kumimoji="0" lang="en-US" sz="2400" b="0" i="0" u="none" strike="noStrike" cap="none" normalizeH="0" baseline="0" smtClean="0">
                        <a:ln>
                          <a:noFill/>
                        </a:ln>
                        <a:solidFill>
                          <a:srgbClr val="800080"/>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400" b="0" i="0" u="none" strike="noStrike" cap="none" normalizeH="0" baseline="0" smtClean="0">
                          <a:ln>
                            <a:noFill/>
                          </a:ln>
                          <a:solidFill>
                            <a:srgbClr val="800080"/>
                          </a:solidFill>
                          <a:effectLst/>
                          <a:latin typeface="Arial" charset="0"/>
                          <a:cs typeface="Arial" charset="0"/>
                        </a:rPr>
                        <a:t>Kepribadian,Klinis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2400" b="0" i="0" u="none" strike="noStrike" cap="none" normalizeH="0" baseline="0" smtClean="0">
                          <a:ln>
                            <a:noFill/>
                          </a:ln>
                          <a:solidFill>
                            <a:srgbClr val="800080"/>
                          </a:solidFill>
                          <a:effectLst/>
                          <a:latin typeface="Arial" charset="0"/>
                          <a:cs typeface="Arial" charset="0"/>
                        </a:rPr>
                        <a:t>Psikologi Sosial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431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1800" b="0" i="0" u="none" strike="noStrike" cap="none" normalizeH="0" baseline="0" smtClean="0">
                          <a:ln>
                            <a:noFill/>
                          </a:ln>
                          <a:solidFill>
                            <a:schemeClr val="tx1"/>
                          </a:solidFill>
                          <a:effectLst/>
                          <a:latin typeface="Arial" charset="0"/>
                          <a:cs typeface="Arial" charset="0"/>
                        </a:rPr>
                        <a:t>Mencari Fakta :</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1800" b="0" i="0" u="none" strike="noStrike" cap="none" normalizeH="0" baseline="0" smtClean="0">
                          <a:ln>
                            <a:noFill/>
                          </a:ln>
                          <a:solidFill>
                            <a:schemeClr val="tx1"/>
                          </a:solidFill>
                          <a:effectLst/>
                          <a:latin typeface="Arial" charset="0"/>
                          <a:cs typeface="Arial" charset="0"/>
                        </a:rPr>
                        <a:t> -Orang miskin lebih sering melakukan kejahatan</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1800" b="0" i="0" u="none" strike="noStrike" cap="none" normalizeH="0" baseline="0" smtClean="0">
                          <a:ln>
                            <a:noFill/>
                          </a:ln>
                          <a:solidFill>
                            <a:schemeClr val="tx1"/>
                          </a:solidFill>
                          <a:effectLst/>
                          <a:latin typeface="Arial" charset="0"/>
                          <a:cs typeface="Arial" charset="0"/>
                        </a:rPr>
                        <a:t>-Kejahata lebih sering terjadi di daerah kumuh dibanding daerah elite</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1800" b="0" i="0" u="none" strike="noStrike" cap="none" normalizeH="0" baseline="0" smtClean="0">
                          <a:ln>
                            <a:noFill/>
                          </a:ln>
                          <a:solidFill>
                            <a:schemeClr val="tx1"/>
                          </a:solidFill>
                          <a:effectLst/>
                          <a:latin typeface="Arial" charset="0"/>
                          <a:cs typeface="Arial" charset="0"/>
                        </a:rPr>
                        <a:t>-Kriminaitas meningkat pada masa resesi dan menurun pada kondisi ekonomi membaik</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d-ID" sz="18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d-ID" sz="1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1800" b="0" i="0" u="none" strike="noStrike" cap="none" normalizeH="0" baseline="0" smtClean="0">
                          <a:ln>
                            <a:noFill/>
                          </a:ln>
                          <a:solidFill>
                            <a:schemeClr val="tx1"/>
                          </a:solidFill>
                          <a:effectLst/>
                          <a:latin typeface="Arial" charset="0"/>
                          <a:cs typeface="Arial" charset="0"/>
                        </a:rPr>
                        <a:t>Mempelajari perbedaan individual yang menyebabkan sebagian orang melakukan tindakan kriminal, yang tidak dilakukan oleh orang lain dengan berlatar belakang sama :</a:t>
                      </a:r>
                    </a:p>
                    <a:p>
                      <a:pPr marL="0" marR="0" lvl="0" indent="0" algn="l" defTabSz="914400" rtl="0" eaLnBrk="1" fontAlgn="base" latinLnBrk="0" hangingPunct="1">
                        <a:lnSpc>
                          <a:spcPct val="100000"/>
                        </a:lnSpc>
                        <a:spcBef>
                          <a:spcPct val="20000"/>
                        </a:spcBef>
                        <a:spcAft>
                          <a:spcPct val="0"/>
                        </a:spcAft>
                        <a:buClr>
                          <a:schemeClr val="bg2"/>
                        </a:buClr>
                        <a:buSzPct val="75000"/>
                        <a:buFontTx/>
                        <a:buChar char="-"/>
                        <a:tabLst/>
                      </a:pPr>
                      <a:r>
                        <a:rPr kumimoji="0" lang="id-ID" sz="1800" b="0" i="0" u="none" strike="noStrike" cap="none" normalizeH="0" baseline="0" smtClean="0">
                          <a:ln>
                            <a:noFill/>
                          </a:ln>
                          <a:solidFill>
                            <a:schemeClr val="tx1"/>
                          </a:solidFill>
                          <a:effectLst/>
                          <a:latin typeface="Arial" charset="0"/>
                          <a:cs typeface="Arial" charset="0"/>
                        </a:rPr>
                        <a:t>Bgmn perkembgnnya</a:t>
                      </a:r>
                    </a:p>
                    <a:p>
                      <a:pPr marL="0" marR="0" lvl="0" indent="0" algn="l" defTabSz="914400" rtl="0" eaLnBrk="1" fontAlgn="base" latinLnBrk="0" hangingPunct="1">
                        <a:lnSpc>
                          <a:spcPct val="100000"/>
                        </a:lnSpc>
                        <a:spcBef>
                          <a:spcPct val="20000"/>
                        </a:spcBef>
                        <a:spcAft>
                          <a:spcPct val="0"/>
                        </a:spcAft>
                        <a:buClr>
                          <a:schemeClr val="bg2"/>
                        </a:buClr>
                        <a:buSzPct val="75000"/>
                        <a:buFontTx/>
                        <a:buChar char="-"/>
                        <a:tabLst/>
                      </a:pPr>
                      <a:r>
                        <a:rPr kumimoji="0" lang="id-ID" sz="1800" b="0" i="0" u="none" strike="noStrike" cap="none" normalizeH="0" baseline="0" smtClean="0">
                          <a:ln>
                            <a:noFill/>
                          </a:ln>
                          <a:solidFill>
                            <a:schemeClr val="tx1"/>
                          </a:solidFill>
                          <a:effectLst/>
                          <a:latin typeface="Arial" charset="0"/>
                          <a:cs typeface="Arial" charset="0"/>
                        </a:rPr>
                        <a:t>- Disiplin yang diterapkan ortu</a:t>
                      </a:r>
                    </a:p>
                    <a:p>
                      <a:pPr marL="0" marR="0" lvl="0" indent="0" algn="l" defTabSz="914400" rtl="0" eaLnBrk="1" fontAlgn="base" latinLnBrk="0" hangingPunct="1">
                        <a:lnSpc>
                          <a:spcPct val="100000"/>
                        </a:lnSpc>
                        <a:spcBef>
                          <a:spcPct val="20000"/>
                        </a:spcBef>
                        <a:spcAft>
                          <a:spcPct val="0"/>
                        </a:spcAft>
                        <a:buClr>
                          <a:schemeClr val="bg2"/>
                        </a:buClr>
                        <a:buSzPct val="75000"/>
                        <a:buFontTx/>
                        <a:buChar char="-"/>
                        <a:tabLst/>
                      </a:pPr>
                      <a:r>
                        <a:rPr kumimoji="0" lang="id-ID" sz="1800" b="0" i="0" u="none" strike="noStrike" cap="none" normalizeH="0" baseline="0" smtClean="0">
                          <a:ln>
                            <a:noFill/>
                          </a:ln>
                          <a:solidFill>
                            <a:schemeClr val="tx1"/>
                          </a:solidFill>
                          <a:effectLst/>
                          <a:latin typeface="Arial" charset="0"/>
                          <a:cs typeface="Arial" charset="0"/>
                        </a:rPr>
                        <a:t>- Pola asuh </a:t>
                      </a:r>
                      <a:r>
                        <a:rPr kumimoji="0" lang="en-US" sz="1800" b="0" i="0" u="none" strike="noStrike" cap="none" normalizeH="0" baseline="0" smtClean="0">
                          <a:ln>
                            <a:noFill/>
                          </a:ln>
                          <a:solidFill>
                            <a:schemeClr val="tx1"/>
                          </a:solidFill>
                          <a:effectLst/>
                          <a:latin typeface="Arial" charset="0"/>
                          <a:cs typeface="Arial" charset="0"/>
                        </a:rPr>
                        <a:t>anak</a:t>
                      </a:r>
                      <a:endParaRPr kumimoji="0" lang="id-ID"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d-ID" sz="1800" b="0" i="0" u="none" strike="noStrike" cap="none" normalizeH="0" baseline="0" smtClean="0">
                          <a:ln>
                            <a:noFill/>
                          </a:ln>
                          <a:solidFill>
                            <a:schemeClr val="tx1"/>
                          </a:solidFill>
                          <a:effectLst/>
                          <a:latin typeface="Arial" charset="0"/>
                          <a:cs typeface="Arial" charset="0"/>
                        </a:rPr>
                        <a:t>Memahami bagaimana seseorang bereaksi terhadap situasi sosial yang terjadi:</a:t>
                      </a:r>
                    </a:p>
                    <a:p>
                      <a:pPr marL="0" marR="0" lvl="0" indent="0" algn="l" defTabSz="914400" rtl="0" eaLnBrk="1" fontAlgn="base" latinLnBrk="0" hangingPunct="1">
                        <a:lnSpc>
                          <a:spcPct val="100000"/>
                        </a:lnSpc>
                        <a:spcBef>
                          <a:spcPct val="20000"/>
                        </a:spcBef>
                        <a:spcAft>
                          <a:spcPct val="0"/>
                        </a:spcAft>
                        <a:buClr>
                          <a:schemeClr val="bg2"/>
                        </a:buClr>
                        <a:buSzPct val="75000"/>
                        <a:buFontTx/>
                        <a:buChar char="-"/>
                        <a:tabLst/>
                      </a:pPr>
                      <a:r>
                        <a:rPr kumimoji="0" lang="id-ID" sz="1800" b="0" i="0" u="none" strike="noStrike" cap="none" normalizeH="0" baseline="0" smtClean="0">
                          <a:ln>
                            <a:noFill/>
                          </a:ln>
                          <a:solidFill>
                            <a:schemeClr val="tx1"/>
                          </a:solidFill>
                          <a:effectLst/>
                          <a:latin typeface="Arial" charset="0"/>
                          <a:cs typeface="Arial" charset="0"/>
                        </a:rPr>
                        <a:t>Perasaan subjektif yang biasanya muncul dalam situasi soaial tertentu</a:t>
                      </a:r>
                    </a:p>
                    <a:p>
                      <a:pPr marL="0" marR="0" lvl="0" indent="0" algn="l" defTabSz="914400" rtl="0" eaLnBrk="1" fontAlgn="base" latinLnBrk="0" hangingPunct="1">
                        <a:lnSpc>
                          <a:spcPct val="100000"/>
                        </a:lnSpc>
                        <a:spcBef>
                          <a:spcPct val="20000"/>
                        </a:spcBef>
                        <a:spcAft>
                          <a:spcPct val="0"/>
                        </a:spcAft>
                        <a:buClr>
                          <a:schemeClr val="bg2"/>
                        </a:buClr>
                        <a:buSzPct val="75000"/>
                        <a:buFontTx/>
                        <a:buChar char="-"/>
                        <a:tabLst/>
                      </a:pPr>
                      <a:r>
                        <a:rPr kumimoji="0" lang="id-ID" sz="1800" b="0" i="0" u="none" strike="noStrike" cap="none" normalizeH="0" baseline="0" smtClean="0">
                          <a:ln>
                            <a:noFill/>
                          </a:ln>
                          <a:solidFill>
                            <a:schemeClr val="tx1"/>
                          </a:solidFill>
                          <a:effectLst/>
                          <a:latin typeface="Arial" charset="0"/>
                          <a:cs typeface="Arial" charset="0"/>
                        </a:rPr>
                        <a:t>-situasi interpersonal yang menimbulkan perasaan marah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597479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p:txBody>
          <a:bodyPr/>
          <a:lstStyle/>
          <a:p>
            <a:pPr>
              <a:lnSpc>
                <a:spcPct val="90000"/>
              </a:lnSpc>
              <a:buFontTx/>
              <a:buNone/>
            </a:pPr>
            <a:r>
              <a:rPr lang="en-US" sz="2800" dirty="0">
                <a:solidFill>
                  <a:schemeClr val="tx2">
                    <a:lumMod val="75000"/>
                  </a:schemeClr>
                </a:solidFill>
              </a:rPr>
              <a:t>	</a:t>
            </a:r>
            <a:r>
              <a:rPr lang="id-ID" sz="3600" dirty="0">
                <a:solidFill>
                  <a:schemeClr val="tx2">
                    <a:lumMod val="75000"/>
                  </a:schemeClr>
                </a:solidFill>
              </a:rPr>
              <a:t>Shaw &amp; Constanto(’70) dalam Sarlito(2005):</a:t>
            </a:r>
          </a:p>
          <a:p>
            <a:pPr>
              <a:lnSpc>
                <a:spcPct val="90000"/>
              </a:lnSpc>
              <a:buFontTx/>
              <a:buNone/>
            </a:pPr>
            <a:r>
              <a:rPr lang="id-ID" sz="3600" dirty="0">
                <a:solidFill>
                  <a:schemeClr val="tx2">
                    <a:lumMod val="75000"/>
                  </a:schemeClr>
                </a:solidFill>
              </a:rPr>
              <a:t>	Psikologi Sosial adalah </a:t>
            </a:r>
            <a:r>
              <a:rPr lang="id-ID" sz="3600" dirty="0">
                <a:solidFill>
                  <a:srgbClr val="FF0000"/>
                </a:solidFill>
              </a:rPr>
              <a:t>ilmu pengetahuan</a:t>
            </a:r>
            <a:r>
              <a:rPr lang="id-ID" sz="3600" dirty="0"/>
              <a:t> </a:t>
            </a:r>
            <a:r>
              <a:rPr lang="id-ID" sz="3600" dirty="0">
                <a:solidFill>
                  <a:schemeClr val="tx2">
                    <a:lumMod val="75000"/>
                  </a:schemeClr>
                </a:solidFill>
              </a:rPr>
              <a:t>yang mempelajari tingkah laku individu sebagai fungsi dari rangsangan-rangsangan</a:t>
            </a:r>
            <a:r>
              <a:rPr lang="en-US" sz="3600" dirty="0">
                <a:solidFill>
                  <a:schemeClr val="tx2">
                    <a:lumMod val="75000"/>
                  </a:schemeClr>
                </a:solidFill>
              </a:rPr>
              <a:t> </a:t>
            </a:r>
            <a:r>
              <a:rPr lang="en-US" sz="3600" dirty="0" err="1">
                <a:solidFill>
                  <a:schemeClr val="tx2">
                    <a:lumMod val="75000"/>
                  </a:schemeClr>
                </a:solidFill>
              </a:rPr>
              <a:t>sosial</a:t>
            </a:r>
            <a:endParaRPr lang="id-ID" sz="3600" dirty="0">
              <a:solidFill>
                <a:schemeClr val="tx2">
                  <a:lumMod val="75000"/>
                </a:schemeClr>
              </a:solidFill>
            </a:endParaRPr>
          </a:p>
        </p:txBody>
      </p:sp>
      <p:sp>
        <p:nvSpPr>
          <p:cNvPr id="11268" name="WordArt 4"/>
          <p:cNvSpPr>
            <a:spLocks noChangeArrowheads="1" noChangeShapeType="1" noTextEdit="1"/>
          </p:cNvSpPr>
          <p:nvPr/>
        </p:nvSpPr>
        <p:spPr bwMode="auto">
          <a:xfrm>
            <a:off x="1371600" y="457200"/>
            <a:ext cx="6248400" cy="914400"/>
          </a:xfrm>
          <a:prstGeom prst="rect">
            <a:avLst/>
          </a:prstGeom>
        </p:spPr>
        <p:txBody>
          <a:bodyPr wrap="none" fromWordArt="1">
            <a:prstTxWarp prst="textPlain">
              <a:avLst>
                <a:gd name="adj" fmla="val 50000"/>
              </a:avLst>
            </a:prstTxWarp>
            <a:scene3d>
              <a:camera prst="legacyPerspectiveTopLeft"/>
              <a:lightRig rig="legacyNormal3" dir="r"/>
            </a:scene3d>
            <a:sp3d extrusionH="201600" prstMaterial="legacyMetal">
              <a:extrusionClr>
                <a:srgbClr val="FFFFFF"/>
              </a:extrusionClr>
            </a:sp3d>
          </a:bodyPr>
          <a:lstStyle/>
          <a:p>
            <a:pPr algn="ctr"/>
            <a:r>
              <a:rPr lang="en-US" sz="3600" kern="10" dirty="0" err="1">
                <a:ln w="9525">
                  <a:round/>
                  <a:headEnd/>
                  <a:tailEnd/>
                </a:ln>
                <a:gradFill rotWithShape="0">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atin typeface="Times New Roman"/>
                <a:cs typeface="Times New Roman"/>
              </a:rPr>
              <a:t>Apa</a:t>
            </a:r>
            <a:r>
              <a:rPr lang="en-US" sz="3600" kern="10" dirty="0">
                <a:ln w="9525">
                  <a:round/>
                  <a:headEnd/>
                  <a:tailEnd/>
                </a:ln>
                <a:gradFill rotWithShape="0">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atin typeface="Times New Roman"/>
                <a:cs typeface="Times New Roman"/>
              </a:rPr>
              <a:t> </a:t>
            </a:r>
            <a:r>
              <a:rPr lang="en-US" sz="3600" kern="10" dirty="0" err="1">
                <a:ln w="9525">
                  <a:round/>
                  <a:headEnd/>
                  <a:tailEnd/>
                </a:ln>
                <a:gradFill rotWithShape="0">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atin typeface="Times New Roman"/>
                <a:cs typeface="Times New Roman"/>
              </a:rPr>
              <a:t>Psikologi</a:t>
            </a:r>
            <a:r>
              <a:rPr lang="en-US" sz="3600" kern="10" dirty="0">
                <a:ln w="9525">
                  <a:round/>
                  <a:headEnd/>
                  <a:tailEnd/>
                </a:ln>
                <a:gradFill rotWithShape="0">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atin typeface="Times New Roman"/>
                <a:cs typeface="Times New Roman"/>
              </a:rPr>
              <a:t> </a:t>
            </a:r>
            <a:r>
              <a:rPr lang="en-US" sz="3600" kern="10" dirty="0" err="1">
                <a:ln w="9525">
                  <a:round/>
                  <a:headEnd/>
                  <a:tailEnd/>
                </a:ln>
                <a:gradFill rotWithShape="0">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atin typeface="Times New Roman"/>
                <a:cs typeface="Times New Roman"/>
              </a:rPr>
              <a:t>Sosial</a:t>
            </a:r>
            <a:endParaRPr lang="en-US" sz="3600" kern="10" dirty="0">
              <a:ln w="9525">
                <a:round/>
                <a:headEnd/>
                <a:tailEnd/>
              </a:ln>
              <a:gradFill rotWithShape="0">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atin typeface="Times New Roman"/>
              <a:cs typeface="Times New Roman"/>
            </a:endParaRPr>
          </a:p>
        </p:txBody>
      </p:sp>
    </p:spTree>
    <p:extLst>
      <p:ext uri="{BB962C8B-B14F-4D97-AF65-F5344CB8AC3E}">
        <p14:creationId xmlns:p14="http://schemas.microsoft.com/office/powerpoint/2010/main" val="102266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circle(in)">
                                      <p:cBhvr>
                                        <p:cTn id="7" dur="2000"/>
                                        <p:tgtEl>
                                          <p:spTgt spid="11268"/>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1" fill="hold"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 calcmode="lin" valueType="num">
                                      <p:cBhvr additive="base">
                                        <p:cTn id="12" dur="2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11267">
                                            <p:txEl>
                                              <p:pRg st="0" end="0"/>
                                            </p:txEl>
                                          </p:spTgt>
                                        </p:tgtEl>
                                        <p:attrNameLst>
                                          <p:attrName>ppt_y</p:attrName>
                                        </p:attrNameLst>
                                      </p:cBhvr>
                                      <p:tavLst>
                                        <p:tav tm="0">
                                          <p:val>
                                            <p:strVal val="0-#ppt_h/2"/>
                                          </p:val>
                                        </p:tav>
                                        <p:tav tm="100000">
                                          <p:val>
                                            <p:strVal val="#ppt_y"/>
                                          </p:val>
                                        </p:tav>
                                      </p:tavLst>
                                    </p:anim>
                                  </p:childTnLst>
                                </p:cTn>
                              </p:par>
                              <p:par>
                                <p:cTn id="14" presetID="7" presetClass="entr" presetSubtype="1" fill="hold" nodeType="withEffect">
                                  <p:stCondLst>
                                    <p:cond delay="0"/>
                                  </p:stCondLst>
                                  <p:childTnLst>
                                    <p:set>
                                      <p:cBhvr>
                                        <p:cTn id="15" dur="1" fill="hold">
                                          <p:stCondLst>
                                            <p:cond delay="0"/>
                                          </p:stCondLst>
                                        </p:cTn>
                                        <p:tgtEl>
                                          <p:spTgt spid="11267">
                                            <p:txEl>
                                              <p:pRg st="1" end="1"/>
                                            </p:txEl>
                                          </p:spTgt>
                                        </p:tgtEl>
                                        <p:attrNameLst>
                                          <p:attrName>style.visibility</p:attrName>
                                        </p:attrNameLst>
                                      </p:cBhvr>
                                      <p:to>
                                        <p:strVal val="visible"/>
                                      </p:to>
                                    </p:set>
                                    <p:anim calcmode="lin" valueType="num">
                                      <p:cBhvr additive="base">
                                        <p:cTn id="16" dur="2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7" dur="2000" fill="hold"/>
                                        <p:tgtEl>
                                          <p:spTgt spid="11267">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381000" y="762000"/>
            <a:ext cx="8229600" cy="5821363"/>
          </a:xfrm>
        </p:spPr>
        <p:txBody>
          <a:bodyPr/>
          <a:lstStyle/>
          <a:p>
            <a:pPr>
              <a:lnSpc>
                <a:spcPct val="90000"/>
              </a:lnSpc>
              <a:buFont typeface="Wingdings" pitchFamily="2" charset="2"/>
              <a:buNone/>
            </a:pPr>
            <a:r>
              <a:rPr lang="en-US" sz="2800" dirty="0"/>
              <a:t>	</a:t>
            </a:r>
            <a:r>
              <a:rPr lang="id-ID" sz="2800" dirty="0">
                <a:solidFill>
                  <a:schemeClr val="hlink"/>
                </a:solidFill>
              </a:rPr>
              <a:t>Ilmu Pengetahuan</a:t>
            </a:r>
            <a:r>
              <a:rPr lang="id-ID" sz="2800" dirty="0"/>
              <a:t> :</a:t>
            </a:r>
          </a:p>
          <a:p>
            <a:pPr>
              <a:lnSpc>
                <a:spcPct val="90000"/>
              </a:lnSpc>
              <a:buFont typeface="Wingdings" pitchFamily="2" charset="2"/>
              <a:buNone/>
            </a:pPr>
            <a:r>
              <a:rPr lang="id-ID" sz="2800" dirty="0">
                <a:solidFill>
                  <a:schemeClr val="tx2">
                    <a:lumMod val="75000"/>
                  </a:schemeClr>
                </a:solidFill>
              </a:rPr>
              <a:t>	psikologi sosial mempelajari sutu gejala dalam kondisi-kondisi yang terkontrol</a:t>
            </a:r>
          </a:p>
          <a:p>
            <a:pPr>
              <a:lnSpc>
                <a:spcPct val="90000"/>
              </a:lnSpc>
              <a:buFont typeface="Wingdings" pitchFamily="2" charset="2"/>
              <a:buNone/>
            </a:pPr>
            <a:endParaRPr lang="id-ID" sz="2800" dirty="0">
              <a:solidFill>
                <a:schemeClr val="tx2">
                  <a:lumMod val="75000"/>
                </a:schemeClr>
              </a:solidFill>
            </a:endParaRPr>
          </a:p>
          <a:p>
            <a:pPr>
              <a:lnSpc>
                <a:spcPct val="90000"/>
              </a:lnSpc>
              <a:buFont typeface="Wingdings" pitchFamily="2" charset="2"/>
              <a:buNone/>
            </a:pPr>
            <a:r>
              <a:rPr lang="id-ID" sz="2800" dirty="0">
                <a:solidFill>
                  <a:schemeClr val="tx2">
                    <a:lumMod val="75000"/>
                  </a:schemeClr>
                </a:solidFill>
              </a:rPr>
              <a:t>	Individu:</a:t>
            </a:r>
          </a:p>
          <a:p>
            <a:pPr>
              <a:lnSpc>
                <a:spcPct val="90000"/>
              </a:lnSpc>
              <a:buFont typeface="Wingdings" pitchFamily="2" charset="2"/>
              <a:buNone/>
            </a:pPr>
            <a:r>
              <a:rPr lang="id-ID" sz="2800" dirty="0">
                <a:solidFill>
                  <a:schemeClr val="tx2">
                    <a:lumMod val="75000"/>
                  </a:schemeClr>
                </a:solidFill>
              </a:rPr>
              <a:t>	unit analisis adalah individu, bukan masyarakat atau budaya</a:t>
            </a:r>
          </a:p>
          <a:p>
            <a:pPr>
              <a:lnSpc>
                <a:spcPct val="90000"/>
              </a:lnSpc>
              <a:buFont typeface="Wingdings" pitchFamily="2" charset="2"/>
              <a:buNone/>
            </a:pPr>
            <a:endParaRPr lang="id-ID" sz="2800" dirty="0">
              <a:solidFill>
                <a:schemeClr val="tx2">
                  <a:lumMod val="75000"/>
                </a:schemeClr>
              </a:solidFill>
            </a:endParaRPr>
          </a:p>
          <a:p>
            <a:pPr>
              <a:lnSpc>
                <a:spcPct val="90000"/>
              </a:lnSpc>
              <a:buFont typeface="Wingdings" pitchFamily="2" charset="2"/>
              <a:buNone/>
            </a:pPr>
            <a:r>
              <a:rPr lang="id-ID" sz="2800" dirty="0">
                <a:solidFill>
                  <a:schemeClr val="tx2">
                    <a:lumMod val="75000"/>
                  </a:schemeClr>
                </a:solidFill>
              </a:rPr>
              <a:t>	</a:t>
            </a:r>
            <a:r>
              <a:rPr lang="id-ID" sz="2800" dirty="0">
                <a:solidFill>
                  <a:schemeClr val="accent2"/>
                </a:solidFill>
              </a:rPr>
              <a:t>Rangsangan-rangsangan sosial</a:t>
            </a:r>
            <a:r>
              <a:rPr lang="id-ID" sz="2800" dirty="0">
                <a:solidFill>
                  <a:schemeClr val="tx2">
                    <a:lumMod val="75000"/>
                  </a:schemeClr>
                </a:solidFill>
              </a:rPr>
              <a:t>:</a:t>
            </a:r>
          </a:p>
          <a:p>
            <a:pPr>
              <a:lnSpc>
                <a:spcPct val="90000"/>
              </a:lnSpc>
              <a:buFont typeface="Wingdings" pitchFamily="2" charset="2"/>
              <a:buNone/>
            </a:pPr>
            <a:r>
              <a:rPr lang="id-ID" sz="2800" dirty="0">
                <a:solidFill>
                  <a:schemeClr val="tx2">
                    <a:lumMod val="75000"/>
                  </a:schemeClr>
                </a:solidFill>
              </a:rPr>
              <a:t>	manusia dan seluruh hasil karya manusia yang ada disekitar( norma-norma, kelompok sosial dan produk sosial lainnya</a:t>
            </a:r>
          </a:p>
          <a:p>
            <a:pPr>
              <a:lnSpc>
                <a:spcPct val="90000"/>
              </a:lnSpc>
              <a:buFont typeface="Wingdings" pitchFamily="2" charset="2"/>
              <a:buNone/>
            </a:pPr>
            <a:r>
              <a:rPr lang="id-ID" sz="2800" dirty="0"/>
              <a:t>	</a:t>
            </a:r>
          </a:p>
        </p:txBody>
      </p:sp>
    </p:spTree>
    <p:extLst>
      <p:ext uri="{BB962C8B-B14F-4D97-AF65-F5344CB8AC3E}">
        <p14:creationId xmlns:p14="http://schemas.microsoft.com/office/powerpoint/2010/main" val="1346383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2291">
                                            <p:txEl>
                                              <p:pRg st="0" end="0"/>
                                            </p:txEl>
                                          </p:spTgt>
                                        </p:tgtEl>
                                        <p:attrNameLst>
                                          <p:attrName>style.visibility</p:attrName>
                                        </p:attrNameLst>
                                      </p:cBhvr>
                                      <p:to>
                                        <p:strVal val="visible"/>
                                      </p:to>
                                    </p:set>
                                    <p:anim calcmode="discrete" valueType="clr">
                                      <p:cBhvr override="childStyle">
                                        <p:cTn id="7" dur="80"/>
                                        <p:tgtEl>
                                          <p:spTgt spid="1229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2291">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2291">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2291">
                                            <p:txEl>
                                              <p:pRg st="1" end="1"/>
                                            </p:txEl>
                                          </p:spTgt>
                                        </p:tgtEl>
                                        <p:attrNameLst>
                                          <p:attrName>style.visibility</p:attrName>
                                        </p:attrNameLst>
                                      </p:cBhvr>
                                      <p:to>
                                        <p:strVal val="visible"/>
                                      </p:to>
                                    </p:set>
                                    <p:anim calcmode="discrete" valueType="clr">
                                      <p:cBhvr override="childStyle">
                                        <p:cTn id="14" dur="80"/>
                                        <p:tgtEl>
                                          <p:spTgt spid="12291">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2291">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12291">
                                            <p:txEl>
                                              <p:pRg st="1" end="1"/>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12291">
                                            <p:txEl>
                                              <p:pRg st="3" end="3"/>
                                            </p:txEl>
                                          </p:spTgt>
                                        </p:tgtEl>
                                        <p:attrNameLst>
                                          <p:attrName>style.visibility</p:attrName>
                                        </p:attrNameLst>
                                      </p:cBhvr>
                                      <p:to>
                                        <p:strVal val="visible"/>
                                      </p:to>
                                    </p:set>
                                    <p:anim calcmode="discrete" valueType="clr">
                                      <p:cBhvr override="childStyle">
                                        <p:cTn id="21" dur="80"/>
                                        <p:tgtEl>
                                          <p:spTgt spid="12291">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2291">
                                            <p:txEl>
                                              <p:pRg st="3" end="3"/>
                                            </p:txEl>
                                          </p:spTgt>
                                        </p:tgtEl>
                                        <p:attrNameLst>
                                          <p:attrName>fillcolor</p:attrName>
                                        </p:attrNameLst>
                                      </p:cBhvr>
                                      <p:tavLst>
                                        <p:tav tm="0">
                                          <p:val>
                                            <p:clrVal>
                                              <a:schemeClr val="accent2"/>
                                            </p:clrVal>
                                          </p:val>
                                        </p:tav>
                                        <p:tav tm="50000">
                                          <p:val>
                                            <p:clrVal>
                                              <a:schemeClr val="hlink"/>
                                            </p:clrVal>
                                          </p:val>
                                        </p:tav>
                                      </p:tavLst>
                                    </p:anim>
                                    <p:set>
                                      <p:cBhvr>
                                        <p:cTn id="23" dur="80"/>
                                        <p:tgtEl>
                                          <p:spTgt spid="12291">
                                            <p:txEl>
                                              <p:pRg st="3" end="3"/>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12291">
                                            <p:txEl>
                                              <p:pRg st="4" end="4"/>
                                            </p:txEl>
                                          </p:spTgt>
                                        </p:tgtEl>
                                        <p:attrNameLst>
                                          <p:attrName>style.visibility</p:attrName>
                                        </p:attrNameLst>
                                      </p:cBhvr>
                                      <p:to>
                                        <p:strVal val="visible"/>
                                      </p:to>
                                    </p:set>
                                    <p:anim calcmode="discrete" valueType="clr">
                                      <p:cBhvr override="childStyle">
                                        <p:cTn id="28" dur="80"/>
                                        <p:tgtEl>
                                          <p:spTgt spid="12291">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12291">
                                            <p:txEl>
                                              <p:pRg st="4" end="4"/>
                                            </p:txEl>
                                          </p:spTgt>
                                        </p:tgtEl>
                                        <p:attrNameLst>
                                          <p:attrName>fillcolor</p:attrName>
                                        </p:attrNameLst>
                                      </p:cBhvr>
                                      <p:tavLst>
                                        <p:tav tm="0">
                                          <p:val>
                                            <p:clrVal>
                                              <a:schemeClr val="accent2"/>
                                            </p:clrVal>
                                          </p:val>
                                        </p:tav>
                                        <p:tav tm="50000">
                                          <p:val>
                                            <p:clrVal>
                                              <a:schemeClr val="hlink"/>
                                            </p:clrVal>
                                          </p:val>
                                        </p:tav>
                                      </p:tavLst>
                                    </p:anim>
                                    <p:set>
                                      <p:cBhvr>
                                        <p:cTn id="30" dur="80"/>
                                        <p:tgtEl>
                                          <p:spTgt spid="12291">
                                            <p:txEl>
                                              <p:pRg st="4" end="4"/>
                                            </p:txEl>
                                          </p:spTgt>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12291">
                                            <p:txEl>
                                              <p:pRg st="6" end="6"/>
                                            </p:txEl>
                                          </p:spTgt>
                                        </p:tgtEl>
                                        <p:attrNameLst>
                                          <p:attrName>style.visibility</p:attrName>
                                        </p:attrNameLst>
                                      </p:cBhvr>
                                      <p:to>
                                        <p:strVal val="visible"/>
                                      </p:to>
                                    </p:set>
                                    <p:anim calcmode="discrete" valueType="clr">
                                      <p:cBhvr override="childStyle">
                                        <p:cTn id="35" dur="80"/>
                                        <p:tgtEl>
                                          <p:spTgt spid="12291">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12291">
                                            <p:txEl>
                                              <p:pRg st="6" end="6"/>
                                            </p:txEl>
                                          </p:spTgt>
                                        </p:tgtEl>
                                        <p:attrNameLst>
                                          <p:attrName>fillcolor</p:attrName>
                                        </p:attrNameLst>
                                      </p:cBhvr>
                                      <p:tavLst>
                                        <p:tav tm="0">
                                          <p:val>
                                            <p:clrVal>
                                              <a:schemeClr val="accent2"/>
                                            </p:clrVal>
                                          </p:val>
                                        </p:tav>
                                        <p:tav tm="50000">
                                          <p:val>
                                            <p:clrVal>
                                              <a:schemeClr val="hlink"/>
                                            </p:clrVal>
                                          </p:val>
                                        </p:tav>
                                      </p:tavLst>
                                    </p:anim>
                                    <p:set>
                                      <p:cBhvr>
                                        <p:cTn id="37" dur="80"/>
                                        <p:tgtEl>
                                          <p:spTgt spid="12291">
                                            <p:txEl>
                                              <p:pRg st="6" end="6"/>
                                            </p:txEl>
                                          </p:spTgt>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27" presetClass="entr" presetSubtype="0" fill="hold" grpId="0" nodeType="clickEffect">
                                  <p:stCondLst>
                                    <p:cond delay="0"/>
                                  </p:stCondLst>
                                  <p:iterate type="lt">
                                    <p:tmPct val="50000"/>
                                  </p:iterate>
                                  <p:childTnLst>
                                    <p:set>
                                      <p:cBhvr>
                                        <p:cTn id="41" dur="1" fill="hold">
                                          <p:stCondLst>
                                            <p:cond delay="0"/>
                                          </p:stCondLst>
                                        </p:cTn>
                                        <p:tgtEl>
                                          <p:spTgt spid="12291">
                                            <p:txEl>
                                              <p:pRg st="7" end="7"/>
                                            </p:txEl>
                                          </p:spTgt>
                                        </p:tgtEl>
                                        <p:attrNameLst>
                                          <p:attrName>style.visibility</p:attrName>
                                        </p:attrNameLst>
                                      </p:cBhvr>
                                      <p:to>
                                        <p:strVal val="visible"/>
                                      </p:to>
                                    </p:set>
                                    <p:anim calcmode="discrete" valueType="clr">
                                      <p:cBhvr override="childStyle">
                                        <p:cTn id="42" dur="80"/>
                                        <p:tgtEl>
                                          <p:spTgt spid="12291">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12291">
                                            <p:txEl>
                                              <p:pRg st="7" end="7"/>
                                            </p:txEl>
                                          </p:spTgt>
                                        </p:tgtEl>
                                        <p:attrNameLst>
                                          <p:attrName>fillcolor</p:attrName>
                                        </p:attrNameLst>
                                      </p:cBhvr>
                                      <p:tavLst>
                                        <p:tav tm="0">
                                          <p:val>
                                            <p:clrVal>
                                              <a:schemeClr val="accent2"/>
                                            </p:clrVal>
                                          </p:val>
                                        </p:tav>
                                        <p:tav tm="50000">
                                          <p:val>
                                            <p:clrVal>
                                              <a:schemeClr val="hlink"/>
                                            </p:clrVal>
                                          </p:val>
                                        </p:tav>
                                      </p:tavLst>
                                    </p:anim>
                                    <p:set>
                                      <p:cBhvr>
                                        <p:cTn id="44" dur="80"/>
                                        <p:tgtEl>
                                          <p:spTgt spid="12291">
                                            <p:txEl>
                                              <p:pRg st="7" end="7"/>
                                            </p:txEl>
                                          </p:spTgt>
                                        </p:tgtEl>
                                        <p:attrNameLst>
                                          <p:attrName>fill.type</p:attrName>
                                        </p:attrNameLst>
                                      </p:cBhvr>
                                      <p:to>
                                        <p:strVal val="solid"/>
                                      </p:to>
                                    </p:set>
                                  </p:childTnLst>
                                </p:cTn>
                              </p:par>
                            </p:childTnLst>
                          </p:cTn>
                        </p:par>
                      </p:childTnLst>
                    </p:cTn>
                  </p:par>
                  <p:par>
                    <p:cTn id="45" fill="hold">
                      <p:stCondLst>
                        <p:cond delay="indefinite"/>
                      </p:stCondLst>
                      <p:childTnLst>
                        <p:par>
                          <p:cTn id="46" fill="hold">
                            <p:stCondLst>
                              <p:cond delay="0"/>
                            </p:stCondLst>
                            <p:childTnLst>
                              <p:par>
                                <p:cTn id="47" presetID="27" presetClass="entr" presetSubtype="0" fill="hold" grpId="0" nodeType="clickEffect">
                                  <p:stCondLst>
                                    <p:cond delay="0"/>
                                  </p:stCondLst>
                                  <p:iterate type="lt">
                                    <p:tmPct val="50000"/>
                                  </p:iterate>
                                  <p:childTnLst>
                                    <p:set>
                                      <p:cBhvr>
                                        <p:cTn id="48" dur="1" fill="hold">
                                          <p:stCondLst>
                                            <p:cond delay="0"/>
                                          </p:stCondLst>
                                        </p:cTn>
                                        <p:tgtEl>
                                          <p:spTgt spid="12291">
                                            <p:txEl>
                                              <p:pRg st="8" end="8"/>
                                            </p:txEl>
                                          </p:spTgt>
                                        </p:tgtEl>
                                        <p:attrNameLst>
                                          <p:attrName>style.visibility</p:attrName>
                                        </p:attrNameLst>
                                      </p:cBhvr>
                                      <p:to>
                                        <p:strVal val="visible"/>
                                      </p:to>
                                    </p:set>
                                    <p:anim calcmode="discrete" valueType="clr">
                                      <p:cBhvr override="childStyle">
                                        <p:cTn id="49" dur="80"/>
                                        <p:tgtEl>
                                          <p:spTgt spid="12291">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12291">
                                            <p:txEl>
                                              <p:pRg st="8" end="8"/>
                                            </p:txEl>
                                          </p:spTgt>
                                        </p:tgtEl>
                                        <p:attrNameLst>
                                          <p:attrName>fillcolor</p:attrName>
                                        </p:attrNameLst>
                                      </p:cBhvr>
                                      <p:tavLst>
                                        <p:tav tm="0">
                                          <p:val>
                                            <p:clrVal>
                                              <a:schemeClr val="accent2"/>
                                            </p:clrVal>
                                          </p:val>
                                        </p:tav>
                                        <p:tav tm="50000">
                                          <p:val>
                                            <p:clrVal>
                                              <a:schemeClr val="hlink"/>
                                            </p:clrVal>
                                          </p:val>
                                        </p:tav>
                                      </p:tavLst>
                                    </p:anim>
                                    <p:set>
                                      <p:cBhvr>
                                        <p:cTn id="51" dur="80"/>
                                        <p:tgtEl>
                                          <p:spTgt spid="12291">
                                            <p:txEl>
                                              <p:pRg st="8" end="8"/>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Penelitian-Penelitian</a:t>
            </a:r>
            <a:r>
              <a:rPr lang="en-US" dirty="0" smtClean="0"/>
              <a:t> </a:t>
            </a:r>
            <a:r>
              <a:rPr lang="en-US" dirty="0" err="1" smtClean="0"/>
              <a:t>Psikologi</a:t>
            </a:r>
            <a:r>
              <a:rPr lang="en-US" dirty="0" smtClean="0"/>
              <a:t> </a:t>
            </a:r>
            <a:r>
              <a:rPr lang="en-US" dirty="0" err="1" smtClean="0"/>
              <a:t>Sosial</a:t>
            </a:r>
            <a:endParaRPr lang="en-US" dirty="0"/>
          </a:p>
        </p:txBody>
      </p:sp>
      <p:sp>
        <p:nvSpPr>
          <p:cNvPr id="3" name="Content Placeholder 2"/>
          <p:cNvSpPr>
            <a:spLocks noGrp="1"/>
          </p:cNvSpPr>
          <p:nvPr>
            <p:ph idx="1"/>
          </p:nvPr>
        </p:nvSpPr>
        <p:spPr/>
        <p:txBody>
          <a:bodyPr/>
          <a:lstStyle/>
          <a:p>
            <a:pPr marL="457200" indent="-457200" algn="l">
              <a:buAutoNum type="arabicPeriod"/>
            </a:pPr>
            <a:endParaRPr lang="en-US" dirty="0">
              <a:solidFill>
                <a:schemeClr val="tx1"/>
              </a:solidFill>
            </a:endParaRPr>
          </a:p>
          <a:p>
            <a:pPr marL="457200" indent="-457200" algn="l">
              <a:buAutoNum type="arabicPeriod"/>
            </a:pPr>
            <a:r>
              <a:rPr lang="en-US" dirty="0" err="1" smtClean="0">
                <a:solidFill>
                  <a:schemeClr val="tx1"/>
                </a:solidFill>
              </a:rPr>
              <a:t>Pilihan</a:t>
            </a:r>
            <a:r>
              <a:rPr lang="en-US" dirty="0" smtClean="0">
                <a:solidFill>
                  <a:schemeClr val="tx1"/>
                </a:solidFill>
              </a:rPr>
              <a:t>, </a:t>
            </a:r>
            <a:r>
              <a:rPr lang="en-US" dirty="0" err="1" smtClean="0">
                <a:solidFill>
                  <a:schemeClr val="tx1"/>
                </a:solidFill>
              </a:rPr>
              <a:t>perilaku</a:t>
            </a:r>
            <a:r>
              <a:rPr lang="en-US" dirty="0" smtClean="0">
                <a:solidFill>
                  <a:schemeClr val="tx1"/>
                </a:solidFill>
              </a:rPr>
              <a:t>, </a:t>
            </a:r>
            <a:r>
              <a:rPr lang="en-US" dirty="0" err="1" smtClean="0">
                <a:solidFill>
                  <a:schemeClr val="tx1"/>
                </a:solidFill>
              </a:rPr>
              <a:t>reaksi</a:t>
            </a:r>
            <a:r>
              <a:rPr lang="en-US" dirty="0" smtClean="0">
                <a:solidFill>
                  <a:schemeClr val="tx1"/>
                </a:solidFill>
              </a:rPr>
              <a:t> </a:t>
            </a:r>
            <a:r>
              <a:rPr lang="en-US" dirty="0" err="1" smtClean="0">
                <a:solidFill>
                  <a:schemeClr val="tx1"/>
                </a:solidFill>
              </a:rPr>
              <a:t>emosi</a:t>
            </a:r>
            <a:r>
              <a:rPr lang="en-US" dirty="0" smtClean="0">
                <a:solidFill>
                  <a:schemeClr val="tx1"/>
                </a:solidFill>
              </a:rPr>
              <a:t>, </a:t>
            </a:r>
            <a:r>
              <a:rPr lang="en-US" dirty="0" err="1" smtClean="0">
                <a:solidFill>
                  <a:schemeClr val="tx1"/>
                </a:solidFill>
              </a:rPr>
              <a:t>dan</a:t>
            </a:r>
            <a:r>
              <a:rPr lang="en-US" dirty="0" smtClean="0">
                <a:solidFill>
                  <a:schemeClr val="tx1"/>
                </a:solidFill>
              </a:rPr>
              <a:t> </a:t>
            </a:r>
            <a:r>
              <a:rPr lang="en-US" dirty="0" err="1" smtClean="0">
                <a:solidFill>
                  <a:schemeClr val="tx1"/>
                </a:solidFill>
              </a:rPr>
              <a:t>bahkan</a:t>
            </a:r>
            <a:r>
              <a:rPr lang="en-US" dirty="0" smtClean="0">
                <a:solidFill>
                  <a:schemeClr val="tx1"/>
                </a:solidFill>
              </a:rPr>
              <a:t> </a:t>
            </a:r>
            <a:r>
              <a:rPr lang="en-US" dirty="0" err="1" smtClean="0">
                <a:solidFill>
                  <a:schemeClr val="tx1"/>
                </a:solidFill>
              </a:rPr>
              <a:t>sikap</a:t>
            </a:r>
            <a:r>
              <a:rPr lang="en-US" dirty="0" smtClean="0">
                <a:solidFill>
                  <a:schemeClr val="tx1"/>
                </a:solidFill>
              </a:rPr>
              <a:t>, </a:t>
            </a:r>
            <a:r>
              <a:rPr lang="en-US" dirty="0" err="1" smtClean="0">
                <a:solidFill>
                  <a:schemeClr val="tx1"/>
                </a:solidFill>
              </a:rPr>
              <a:t>sampai</a:t>
            </a:r>
            <a:r>
              <a:rPr lang="en-US" dirty="0" smtClean="0">
                <a:solidFill>
                  <a:schemeClr val="tx1"/>
                </a:solidFill>
              </a:rPr>
              <a:t> </a:t>
            </a:r>
            <a:r>
              <a:rPr lang="en-US" dirty="0" err="1" smtClean="0">
                <a:solidFill>
                  <a:schemeClr val="tx1"/>
                </a:solidFill>
              </a:rPr>
              <a:t>batas</a:t>
            </a:r>
            <a:r>
              <a:rPr lang="en-US" dirty="0" smtClean="0">
                <a:solidFill>
                  <a:schemeClr val="tx1"/>
                </a:solidFill>
              </a:rPr>
              <a:t> </a:t>
            </a:r>
            <a:r>
              <a:rPr lang="en-US" dirty="0" err="1" smtClean="0">
                <a:solidFill>
                  <a:schemeClr val="tx1"/>
                </a:solidFill>
              </a:rPr>
              <a:t>tertentu</a:t>
            </a:r>
            <a:r>
              <a:rPr lang="en-US" dirty="0" smtClean="0">
                <a:solidFill>
                  <a:schemeClr val="tx1"/>
                </a:solidFill>
              </a:rPr>
              <a:t> </a:t>
            </a:r>
            <a:r>
              <a:rPr lang="en-US" dirty="0" err="1" smtClean="0">
                <a:solidFill>
                  <a:schemeClr val="tx1"/>
                </a:solidFill>
              </a:rPr>
              <a:t>dipengaruhi</a:t>
            </a:r>
            <a:r>
              <a:rPr lang="en-US" dirty="0" smtClean="0">
                <a:solidFill>
                  <a:schemeClr val="tx1"/>
                </a:solidFill>
              </a:rPr>
              <a:t> </a:t>
            </a:r>
            <a:r>
              <a:rPr lang="en-US" dirty="0" err="1" smtClean="0">
                <a:solidFill>
                  <a:schemeClr val="tx1"/>
                </a:solidFill>
              </a:rPr>
              <a:t>oleh</a:t>
            </a:r>
            <a:r>
              <a:rPr lang="en-US" dirty="0" smtClean="0">
                <a:solidFill>
                  <a:schemeClr val="tx1"/>
                </a:solidFill>
              </a:rPr>
              <a:t> </a:t>
            </a:r>
            <a:r>
              <a:rPr lang="en-US" dirty="0" err="1" smtClean="0">
                <a:solidFill>
                  <a:schemeClr val="tx1"/>
                </a:solidFill>
              </a:rPr>
              <a:t>bawaan</a:t>
            </a:r>
            <a:r>
              <a:rPr lang="en-US" dirty="0" smtClean="0">
                <a:solidFill>
                  <a:schemeClr val="tx1"/>
                </a:solidFill>
              </a:rPr>
              <a:t> </a:t>
            </a:r>
            <a:r>
              <a:rPr lang="en-US" dirty="0" err="1" smtClean="0">
                <a:solidFill>
                  <a:schemeClr val="tx1"/>
                </a:solidFill>
              </a:rPr>
              <a:t>biologis</a:t>
            </a:r>
            <a:r>
              <a:rPr lang="en-US" dirty="0" smtClean="0">
                <a:solidFill>
                  <a:schemeClr val="tx1"/>
                </a:solidFill>
              </a:rPr>
              <a:t> (Buss, 1999; </a:t>
            </a:r>
            <a:r>
              <a:rPr lang="en-US" dirty="0" err="1" smtClean="0">
                <a:solidFill>
                  <a:schemeClr val="tx1"/>
                </a:solidFill>
              </a:rPr>
              <a:t>Nisbett</a:t>
            </a:r>
            <a:r>
              <a:rPr lang="en-US" dirty="0" smtClean="0">
                <a:solidFill>
                  <a:schemeClr val="tx1"/>
                </a:solidFill>
              </a:rPr>
              <a:t> 1990)</a:t>
            </a:r>
          </a:p>
          <a:p>
            <a:pPr marL="457200" indent="-457200" algn="l">
              <a:buAutoNum type="arabicPeriod"/>
            </a:pPr>
            <a:r>
              <a:rPr lang="en-US" dirty="0" err="1" smtClean="0">
                <a:solidFill>
                  <a:schemeClr val="tx1"/>
                </a:solidFill>
              </a:rPr>
              <a:t>Apakah</a:t>
            </a:r>
            <a:r>
              <a:rPr lang="en-US" dirty="0" smtClean="0">
                <a:solidFill>
                  <a:schemeClr val="tx1"/>
                </a:solidFill>
              </a:rPr>
              <a:t> </a:t>
            </a:r>
            <a:r>
              <a:rPr lang="en-US" dirty="0" err="1" smtClean="0">
                <a:solidFill>
                  <a:schemeClr val="tx1"/>
                </a:solidFill>
              </a:rPr>
              <a:t>kita</a:t>
            </a:r>
            <a:r>
              <a:rPr lang="en-US" dirty="0" smtClean="0">
                <a:solidFill>
                  <a:schemeClr val="tx1"/>
                </a:solidFill>
              </a:rPr>
              <a:t> </a:t>
            </a:r>
            <a:r>
              <a:rPr lang="en-US" dirty="0" err="1" smtClean="0">
                <a:solidFill>
                  <a:schemeClr val="tx1"/>
                </a:solidFill>
              </a:rPr>
              <a:t>menjadi</a:t>
            </a:r>
            <a:r>
              <a:rPr lang="en-US" dirty="0" smtClean="0">
                <a:solidFill>
                  <a:schemeClr val="tx1"/>
                </a:solidFill>
              </a:rPr>
              <a:t> </a:t>
            </a:r>
            <a:r>
              <a:rPr lang="en-US" dirty="0" err="1" smtClean="0">
                <a:solidFill>
                  <a:schemeClr val="tx1"/>
                </a:solidFill>
              </a:rPr>
              <a:t>lebih</a:t>
            </a:r>
            <a:r>
              <a:rPr lang="en-US" dirty="0" smtClean="0">
                <a:solidFill>
                  <a:schemeClr val="tx1"/>
                </a:solidFill>
              </a:rPr>
              <a:t> </a:t>
            </a:r>
            <a:r>
              <a:rPr lang="en-US" dirty="0" err="1" smtClean="0">
                <a:solidFill>
                  <a:schemeClr val="tx1"/>
                </a:solidFill>
              </a:rPr>
              <a:t>mudah</a:t>
            </a:r>
            <a:r>
              <a:rPr lang="en-US" dirty="0" smtClean="0">
                <a:solidFill>
                  <a:schemeClr val="tx1"/>
                </a:solidFill>
              </a:rPr>
              <a:t> </a:t>
            </a:r>
            <a:r>
              <a:rPr lang="en-US" dirty="0" err="1" smtClean="0">
                <a:solidFill>
                  <a:schemeClr val="tx1"/>
                </a:solidFill>
              </a:rPr>
              <a:t>dan</a:t>
            </a:r>
            <a:r>
              <a:rPr lang="en-US" dirty="0" smtClean="0">
                <a:solidFill>
                  <a:schemeClr val="tx1"/>
                </a:solidFill>
              </a:rPr>
              <a:t> </a:t>
            </a:r>
            <a:r>
              <a:rPr lang="en-US" dirty="0" err="1" smtClean="0">
                <a:solidFill>
                  <a:schemeClr val="tx1"/>
                </a:solidFill>
              </a:rPr>
              <a:t>agresif</a:t>
            </a:r>
            <a:r>
              <a:rPr lang="en-US" dirty="0" smtClean="0">
                <a:solidFill>
                  <a:schemeClr val="tx1"/>
                </a:solidFill>
              </a:rPr>
              <a:t> </a:t>
            </a:r>
            <a:r>
              <a:rPr lang="en-US" dirty="0" err="1" smtClean="0">
                <a:solidFill>
                  <a:schemeClr val="tx1"/>
                </a:solidFill>
              </a:rPr>
              <a:t>ketika</a:t>
            </a:r>
            <a:r>
              <a:rPr lang="en-US" dirty="0" smtClean="0">
                <a:solidFill>
                  <a:schemeClr val="tx1"/>
                </a:solidFill>
              </a:rPr>
              <a:t> </a:t>
            </a:r>
            <a:r>
              <a:rPr lang="en-US" dirty="0" err="1" smtClean="0">
                <a:solidFill>
                  <a:schemeClr val="tx1"/>
                </a:solidFill>
              </a:rPr>
              <a:t>cuaca</a:t>
            </a:r>
            <a:r>
              <a:rPr lang="en-US" dirty="0" smtClean="0">
                <a:solidFill>
                  <a:schemeClr val="tx1"/>
                </a:solidFill>
              </a:rPr>
              <a:t> </a:t>
            </a:r>
            <a:r>
              <a:rPr lang="en-US" dirty="0" err="1" smtClean="0">
                <a:solidFill>
                  <a:schemeClr val="tx1"/>
                </a:solidFill>
              </a:rPr>
              <a:t>panas</a:t>
            </a:r>
            <a:r>
              <a:rPr lang="en-US" dirty="0" smtClean="0">
                <a:solidFill>
                  <a:schemeClr val="tx1"/>
                </a:solidFill>
              </a:rPr>
              <a:t> </a:t>
            </a:r>
            <a:r>
              <a:rPr lang="en-US" dirty="0" err="1" smtClean="0">
                <a:solidFill>
                  <a:schemeClr val="tx1"/>
                </a:solidFill>
              </a:rPr>
              <a:t>dan</a:t>
            </a:r>
            <a:r>
              <a:rPr lang="en-US" dirty="0" smtClean="0">
                <a:solidFill>
                  <a:schemeClr val="tx1"/>
                </a:solidFill>
              </a:rPr>
              <a:t> </a:t>
            </a:r>
            <a:r>
              <a:rPr lang="en-US" dirty="0" err="1" smtClean="0">
                <a:solidFill>
                  <a:schemeClr val="tx1"/>
                </a:solidFill>
              </a:rPr>
              <a:t>lembap</a:t>
            </a:r>
            <a:r>
              <a:rPr lang="en-US" dirty="0" smtClean="0">
                <a:solidFill>
                  <a:schemeClr val="tx1"/>
                </a:solidFill>
              </a:rPr>
              <a:t> </a:t>
            </a:r>
            <a:r>
              <a:rPr lang="en-US" dirty="0" err="1" smtClean="0">
                <a:solidFill>
                  <a:schemeClr val="tx1"/>
                </a:solidFill>
              </a:rPr>
              <a:t>dari</a:t>
            </a:r>
            <a:r>
              <a:rPr lang="en-US" dirty="0" smtClean="0">
                <a:solidFill>
                  <a:schemeClr val="tx1"/>
                </a:solidFill>
              </a:rPr>
              <a:t> </a:t>
            </a:r>
            <a:r>
              <a:rPr lang="en-US" dirty="0" err="1" smtClean="0">
                <a:solidFill>
                  <a:schemeClr val="tx1"/>
                </a:solidFill>
              </a:rPr>
              <a:t>pada</a:t>
            </a:r>
            <a:r>
              <a:rPr lang="en-US" dirty="0" smtClean="0">
                <a:solidFill>
                  <a:schemeClr val="tx1"/>
                </a:solidFill>
              </a:rPr>
              <a:t> </a:t>
            </a:r>
            <a:r>
              <a:rPr lang="en-US" dirty="0" err="1" smtClean="0">
                <a:solidFill>
                  <a:schemeClr val="tx1"/>
                </a:solidFill>
              </a:rPr>
              <a:t>ketika</a:t>
            </a:r>
            <a:r>
              <a:rPr lang="en-US" dirty="0" smtClean="0">
                <a:solidFill>
                  <a:schemeClr val="tx1"/>
                </a:solidFill>
              </a:rPr>
              <a:t> </a:t>
            </a:r>
            <a:r>
              <a:rPr lang="en-US" dirty="0" err="1" smtClean="0">
                <a:solidFill>
                  <a:schemeClr val="tx1"/>
                </a:solidFill>
              </a:rPr>
              <a:t>sejuk</a:t>
            </a:r>
            <a:r>
              <a:rPr lang="en-US" dirty="0" smtClean="0">
                <a:solidFill>
                  <a:schemeClr val="tx1"/>
                </a:solidFill>
              </a:rPr>
              <a:t> </a:t>
            </a:r>
            <a:r>
              <a:rPr lang="en-US" dirty="0" err="1" smtClean="0">
                <a:solidFill>
                  <a:schemeClr val="tx1"/>
                </a:solidFill>
              </a:rPr>
              <a:t>dan</a:t>
            </a:r>
            <a:r>
              <a:rPr lang="en-US" dirty="0" smtClean="0">
                <a:solidFill>
                  <a:schemeClr val="tx1"/>
                </a:solidFill>
              </a:rPr>
              <a:t> </a:t>
            </a:r>
            <a:r>
              <a:rPr lang="en-US" dirty="0" err="1" smtClean="0">
                <a:solidFill>
                  <a:schemeClr val="tx1"/>
                </a:solidFill>
              </a:rPr>
              <a:t>nyaman</a:t>
            </a:r>
            <a:r>
              <a:rPr lang="en-US" dirty="0" smtClean="0">
                <a:solidFill>
                  <a:schemeClr val="tx1"/>
                </a:solidFill>
              </a:rPr>
              <a:t> ( Anderson, Bushman,&amp;Groom,1997; </a:t>
            </a:r>
            <a:r>
              <a:rPr lang="en-US" dirty="0" err="1" smtClean="0">
                <a:solidFill>
                  <a:schemeClr val="tx1"/>
                </a:solidFill>
              </a:rPr>
              <a:t>Rotton</a:t>
            </a:r>
            <a:r>
              <a:rPr lang="en-US" dirty="0" smtClean="0">
                <a:solidFill>
                  <a:schemeClr val="tx1"/>
                </a:solidFill>
              </a:rPr>
              <a:t> &amp;Cohn 2000)</a:t>
            </a:r>
          </a:p>
          <a:p>
            <a:pPr marL="457200" indent="-457200" algn="l">
              <a:buAutoNum type="arabicPeriod"/>
            </a:pPr>
            <a:r>
              <a:rPr lang="en-US" dirty="0" err="1" smtClean="0">
                <a:solidFill>
                  <a:schemeClr val="tx1"/>
                </a:solidFill>
              </a:rPr>
              <a:t>Penelitian</a:t>
            </a:r>
            <a:r>
              <a:rPr lang="en-US" dirty="0" smtClean="0">
                <a:solidFill>
                  <a:schemeClr val="tx1"/>
                </a:solidFill>
              </a:rPr>
              <a:t> </a:t>
            </a:r>
            <a:r>
              <a:rPr lang="en-US" dirty="0" err="1" smtClean="0">
                <a:solidFill>
                  <a:schemeClr val="tx1"/>
                </a:solidFill>
              </a:rPr>
              <a:t>terhadap</a:t>
            </a:r>
            <a:r>
              <a:rPr lang="en-US" dirty="0" smtClean="0">
                <a:solidFill>
                  <a:schemeClr val="tx1"/>
                </a:solidFill>
              </a:rPr>
              <a:t> </a:t>
            </a:r>
            <a:r>
              <a:rPr lang="en-US" dirty="0" err="1" smtClean="0">
                <a:solidFill>
                  <a:schemeClr val="tx1"/>
                </a:solidFill>
              </a:rPr>
              <a:t>majalah</a:t>
            </a:r>
            <a:r>
              <a:rPr lang="en-US" dirty="0" smtClean="0">
                <a:solidFill>
                  <a:schemeClr val="tx1"/>
                </a:solidFill>
              </a:rPr>
              <a:t> Playboy ( Owen </a:t>
            </a:r>
            <a:r>
              <a:rPr lang="en-US" dirty="0" err="1" smtClean="0">
                <a:solidFill>
                  <a:schemeClr val="tx1"/>
                </a:solidFill>
              </a:rPr>
              <a:t>dan</a:t>
            </a:r>
            <a:r>
              <a:rPr lang="en-US" dirty="0" smtClean="0">
                <a:solidFill>
                  <a:schemeClr val="tx1"/>
                </a:solidFill>
              </a:rPr>
              <a:t> Laurel-Seller 2000) </a:t>
            </a:r>
            <a:r>
              <a:rPr lang="en-US" dirty="0" err="1" smtClean="0">
                <a:solidFill>
                  <a:schemeClr val="tx1"/>
                </a:solidFill>
              </a:rPr>
              <a:t>menemukan</a:t>
            </a:r>
            <a:r>
              <a:rPr lang="en-US" dirty="0" smtClean="0">
                <a:solidFill>
                  <a:schemeClr val="tx1"/>
                </a:solidFill>
              </a:rPr>
              <a:t> </a:t>
            </a:r>
            <a:r>
              <a:rPr lang="en-US" dirty="0" err="1" smtClean="0">
                <a:solidFill>
                  <a:schemeClr val="tx1"/>
                </a:solidFill>
              </a:rPr>
              <a:t>bahwa</a:t>
            </a:r>
            <a:r>
              <a:rPr lang="en-US" dirty="0" smtClean="0">
                <a:solidFill>
                  <a:schemeClr val="tx1"/>
                </a:solidFill>
              </a:rPr>
              <a:t> </a:t>
            </a:r>
            <a:r>
              <a:rPr lang="en-US" dirty="0" err="1" smtClean="0">
                <a:solidFill>
                  <a:schemeClr val="tx1"/>
                </a:solidFill>
              </a:rPr>
              <a:t>hampir</a:t>
            </a:r>
            <a:r>
              <a:rPr lang="en-US" dirty="0" smtClean="0">
                <a:solidFill>
                  <a:schemeClr val="tx1"/>
                </a:solidFill>
              </a:rPr>
              <a:t> 33 % </a:t>
            </a:r>
            <a:r>
              <a:rPr lang="en-US" dirty="0" err="1" smtClean="0">
                <a:solidFill>
                  <a:schemeClr val="tx1"/>
                </a:solidFill>
              </a:rPr>
              <a:t>dari</a:t>
            </a:r>
            <a:r>
              <a:rPr lang="en-US" dirty="0" smtClean="0">
                <a:solidFill>
                  <a:schemeClr val="tx1"/>
                </a:solidFill>
              </a:rPr>
              <a:t> model Playboy </a:t>
            </a:r>
            <a:r>
              <a:rPr lang="en-US" dirty="0" err="1" smtClean="0">
                <a:solidFill>
                  <a:schemeClr val="tx1"/>
                </a:solidFill>
              </a:rPr>
              <a:t>dan</a:t>
            </a:r>
            <a:r>
              <a:rPr lang="en-US" dirty="0" smtClean="0">
                <a:solidFill>
                  <a:schemeClr val="tx1"/>
                </a:solidFill>
              </a:rPr>
              <a:t> </a:t>
            </a:r>
            <a:r>
              <a:rPr lang="en-US" dirty="0" err="1" smtClean="0">
                <a:solidFill>
                  <a:schemeClr val="tx1"/>
                </a:solidFill>
              </a:rPr>
              <a:t>sekitar</a:t>
            </a:r>
            <a:r>
              <a:rPr lang="en-US" dirty="0" smtClean="0">
                <a:solidFill>
                  <a:schemeClr val="tx1"/>
                </a:solidFill>
              </a:rPr>
              <a:t> 20% </a:t>
            </a:r>
            <a:r>
              <a:rPr lang="en-US" dirty="0" err="1" smtClean="0">
                <a:solidFill>
                  <a:schemeClr val="tx1"/>
                </a:solidFill>
              </a:rPr>
              <a:t>dari</a:t>
            </a:r>
            <a:r>
              <a:rPr lang="en-US" dirty="0" smtClean="0">
                <a:solidFill>
                  <a:schemeClr val="tx1"/>
                </a:solidFill>
              </a:rPr>
              <a:t> </a:t>
            </a:r>
            <a:r>
              <a:rPr lang="en-US" dirty="0" err="1" smtClean="0">
                <a:solidFill>
                  <a:schemeClr val="tx1"/>
                </a:solidFill>
              </a:rPr>
              <a:t>semua</a:t>
            </a:r>
            <a:r>
              <a:rPr lang="en-US" dirty="0" smtClean="0">
                <a:solidFill>
                  <a:schemeClr val="tx1"/>
                </a:solidFill>
              </a:rPr>
              <a:t> model </a:t>
            </a:r>
            <a:r>
              <a:rPr lang="en-US" dirty="0" err="1" smtClean="0">
                <a:solidFill>
                  <a:schemeClr val="tx1"/>
                </a:solidFill>
              </a:rPr>
              <a:t>feysen</a:t>
            </a:r>
            <a:r>
              <a:rPr lang="en-US" dirty="0" smtClean="0">
                <a:solidFill>
                  <a:schemeClr val="tx1"/>
                </a:solidFill>
              </a:rPr>
              <a:t> </a:t>
            </a:r>
            <a:r>
              <a:rPr lang="en-US" dirty="0" err="1" smtClean="0">
                <a:solidFill>
                  <a:schemeClr val="tx1"/>
                </a:solidFill>
              </a:rPr>
              <a:t>mengidap</a:t>
            </a:r>
            <a:r>
              <a:rPr lang="en-US" dirty="0" smtClean="0">
                <a:solidFill>
                  <a:schemeClr val="tx1"/>
                </a:solidFill>
              </a:rPr>
              <a:t> anorexia)</a:t>
            </a:r>
          </a:p>
          <a:p>
            <a:pPr marL="457200" indent="-457200" algn="l">
              <a:buAutoNum type="arabicPeriod"/>
            </a:pPr>
            <a:r>
              <a:rPr lang="en-US" dirty="0" err="1" smtClean="0">
                <a:solidFill>
                  <a:schemeClr val="tx1"/>
                </a:solidFill>
              </a:rPr>
              <a:t>Penelitian</a:t>
            </a:r>
            <a:r>
              <a:rPr lang="en-US" dirty="0" smtClean="0">
                <a:solidFill>
                  <a:schemeClr val="tx1"/>
                </a:solidFill>
              </a:rPr>
              <a:t> </a:t>
            </a:r>
            <a:r>
              <a:rPr lang="en-US" dirty="0" err="1" smtClean="0">
                <a:solidFill>
                  <a:schemeClr val="tx1"/>
                </a:solidFill>
              </a:rPr>
              <a:t>terhadap</a:t>
            </a:r>
            <a:r>
              <a:rPr lang="en-US" dirty="0" smtClean="0">
                <a:solidFill>
                  <a:schemeClr val="tx1"/>
                </a:solidFill>
              </a:rPr>
              <a:t> 150 </a:t>
            </a:r>
            <a:r>
              <a:rPr lang="en-US" dirty="0" err="1" smtClean="0">
                <a:solidFill>
                  <a:schemeClr val="tx1"/>
                </a:solidFill>
              </a:rPr>
              <a:t>pelajar</a:t>
            </a:r>
            <a:r>
              <a:rPr lang="en-US" dirty="0" smtClean="0">
                <a:solidFill>
                  <a:schemeClr val="tx1"/>
                </a:solidFill>
              </a:rPr>
              <a:t> SLTA </a:t>
            </a:r>
            <a:r>
              <a:rPr lang="en-US" dirty="0" err="1" smtClean="0">
                <a:solidFill>
                  <a:schemeClr val="tx1"/>
                </a:solidFill>
              </a:rPr>
              <a:t>oleh</a:t>
            </a:r>
            <a:r>
              <a:rPr lang="en-US" dirty="0" smtClean="0">
                <a:solidFill>
                  <a:schemeClr val="tx1"/>
                </a:solidFill>
              </a:rPr>
              <a:t> </a:t>
            </a:r>
            <a:r>
              <a:rPr lang="en-US" dirty="0" err="1" smtClean="0">
                <a:solidFill>
                  <a:schemeClr val="tx1"/>
                </a:solidFill>
              </a:rPr>
              <a:t>Widyastutu</a:t>
            </a:r>
            <a:r>
              <a:rPr lang="en-US" dirty="0" smtClean="0">
                <a:solidFill>
                  <a:schemeClr val="tx1"/>
                </a:solidFill>
              </a:rPr>
              <a:t> (1996) </a:t>
            </a:r>
            <a:r>
              <a:rPr lang="en-US" dirty="0" err="1" smtClean="0">
                <a:solidFill>
                  <a:schemeClr val="tx1"/>
                </a:solidFill>
              </a:rPr>
              <a:t>terungkap</a:t>
            </a:r>
            <a:r>
              <a:rPr lang="en-US" dirty="0" smtClean="0">
                <a:solidFill>
                  <a:schemeClr val="tx1"/>
                </a:solidFill>
              </a:rPr>
              <a:t> </a:t>
            </a:r>
            <a:r>
              <a:rPr lang="en-US" dirty="0" err="1" smtClean="0">
                <a:solidFill>
                  <a:schemeClr val="tx1"/>
                </a:solidFill>
              </a:rPr>
              <a:t>bahwa</a:t>
            </a:r>
            <a:r>
              <a:rPr lang="en-US" dirty="0" smtClean="0">
                <a:solidFill>
                  <a:schemeClr val="tx1"/>
                </a:solidFill>
              </a:rPr>
              <a:t> </a:t>
            </a:r>
            <a:r>
              <a:rPr lang="en-US" dirty="0" err="1">
                <a:solidFill>
                  <a:schemeClr val="tx1"/>
                </a:solidFill>
              </a:rPr>
              <a:t>j</a:t>
            </a:r>
            <a:r>
              <a:rPr lang="en-US" dirty="0" err="1" smtClean="0">
                <a:solidFill>
                  <a:schemeClr val="tx1"/>
                </a:solidFill>
              </a:rPr>
              <a:t>enis</a:t>
            </a:r>
            <a:r>
              <a:rPr lang="en-US" dirty="0" smtClean="0">
                <a:solidFill>
                  <a:schemeClr val="tx1"/>
                </a:solidFill>
              </a:rPr>
              <a:t> film </a:t>
            </a:r>
            <a:r>
              <a:rPr lang="en-US" dirty="0" err="1" smtClean="0">
                <a:solidFill>
                  <a:schemeClr val="tx1"/>
                </a:solidFill>
              </a:rPr>
              <a:t>tertentu</a:t>
            </a:r>
            <a:r>
              <a:rPr lang="en-US" dirty="0" smtClean="0">
                <a:solidFill>
                  <a:schemeClr val="tx1"/>
                </a:solidFill>
              </a:rPr>
              <a:t> </a:t>
            </a:r>
            <a:r>
              <a:rPr lang="en-US" dirty="0" err="1" smtClean="0">
                <a:solidFill>
                  <a:schemeClr val="tx1"/>
                </a:solidFill>
              </a:rPr>
              <a:t>memperlihatkan</a:t>
            </a:r>
            <a:r>
              <a:rPr lang="en-US" dirty="0" smtClean="0">
                <a:solidFill>
                  <a:schemeClr val="tx1"/>
                </a:solidFill>
              </a:rPr>
              <a:t> </a:t>
            </a:r>
            <a:r>
              <a:rPr lang="en-US" dirty="0" err="1" smtClean="0">
                <a:solidFill>
                  <a:schemeClr val="tx1"/>
                </a:solidFill>
              </a:rPr>
              <a:t>efek</a:t>
            </a:r>
            <a:r>
              <a:rPr lang="en-US" dirty="0" smtClean="0">
                <a:solidFill>
                  <a:schemeClr val="tx1"/>
                </a:solidFill>
              </a:rPr>
              <a:t> yang </a:t>
            </a:r>
            <a:r>
              <a:rPr lang="en-US" dirty="0" err="1" smtClean="0">
                <a:solidFill>
                  <a:schemeClr val="tx1"/>
                </a:solidFill>
              </a:rPr>
              <a:t>signifikan</a:t>
            </a:r>
            <a:r>
              <a:rPr lang="en-US" dirty="0" smtClean="0">
                <a:solidFill>
                  <a:schemeClr val="tx1"/>
                </a:solidFill>
              </a:rPr>
              <a:t> </a:t>
            </a:r>
            <a:r>
              <a:rPr lang="en-US" dirty="0" err="1" smtClean="0">
                <a:solidFill>
                  <a:schemeClr val="tx1"/>
                </a:solidFill>
              </a:rPr>
              <a:t>terhadap</a:t>
            </a:r>
            <a:r>
              <a:rPr lang="en-US" dirty="0" smtClean="0">
                <a:solidFill>
                  <a:schemeClr val="tx1"/>
                </a:solidFill>
              </a:rPr>
              <a:t> </a:t>
            </a:r>
            <a:r>
              <a:rPr lang="en-US" dirty="0" err="1" smtClean="0">
                <a:solidFill>
                  <a:schemeClr val="tx1"/>
                </a:solidFill>
              </a:rPr>
              <a:t>agresivitas</a:t>
            </a:r>
            <a:r>
              <a:rPr lang="en-US" dirty="0" smtClean="0">
                <a:solidFill>
                  <a:schemeClr val="tx1"/>
                </a:solidFill>
              </a:rPr>
              <a:t> </a:t>
            </a:r>
            <a:r>
              <a:rPr lang="en-US" dirty="0" err="1" smtClean="0">
                <a:solidFill>
                  <a:schemeClr val="tx1"/>
                </a:solidFill>
              </a:rPr>
              <a:t>penonton</a:t>
            </a:r>
            <a:r>
              <a:rPr lang="en-US" dirty="0" smtClean="0">
                <a:solidFill>
                  <a:schemeClr val="tx1"/>
                </a:solidFill>
              </a:rPr>
              <a:t>. </a:t>
            </a:r>
            <a:r>
              <a:rPr lang="en-US" dirty="0" err="1" smtClean="0">
                <a:solidFill>
                  <a:schemeClr val="tx1"/>
                </a:solidFill>
              </a:rPr>
              <a:t>Peran</a:t>
            </a:r>
            <a:r>
              <a:rPr lang="en-US" dirty="0" smtClean="0">
                <a:solidFill>
                  <a:schemeClr val="tx1"/>
                </a:solidFill>
              </a:rPr>
              <a:t> Orang </a:t>
            </a:r>
            <a:r>
              <a:rPr lang="en-US" dirty="0" err="1" smtClean="0">
                <a:solidFill>
                  <a:schemeClr val="tx1"/>
                </a:solidFill>
              </a:rPr>
              <a:t>tua</a:t>
            </a:r>
            <a:r>
              <a:rPr lang="en-US" dirty="0" smtClean="0">
                <a:solidFill>
                  <a:schemeClr val="tx1"/>
                </a:solidFill>
              </a:rPr>
              <a:t> </a:t>
            </a:r>
            <a:r>
              <a:rPr lang="en-US" dirty="0" err="1" smtClean="0">
                <a:solidFill>
                  <a:schemeClr val="tx1"/>
                </a:solidFill>
              </a:rPr>
              <a:t>juga</a:t>
            </a:r>
            <a:r>
              <a:rPr lang="en-US" dirty="0" smtClean="0">
                <a:solidFill>
                  <a:schemeClr val="tx1"/>
                </a:solidFill>
              </a:rPr>
              <a:t> </a:t>
            </a:r>
            <a:r>
              <a:rPr lang="en-US" dirty="0" err="1" smtClean="0">
                <a:solidFill>
                  <a:schemeClr val="tx1"/>
                </a:solidFill>
              </a:rPr>
              <a:t>penting</a:t>
            </a:r>
            <a:r>
              <a:rPr lang="en-US" dirty="0" smtClean="0">
                <a:solidFill>
                  <a:schemeClr val="tx1"/>
                </a:solidFill>
              </a:rPr>
              <a:t> </a:t>
            </a:r>
            <a:r>
              <a:rPr lang="en-US" dirty="0" err="1" smtClean="0">
                <a:solidFill>
                  <a:schemeClr val="tx1"/>
                </a:solidFill>
              </a:rPr>
              <a:t>dalam</a:t>
            </a:r>
            <a:r>
              <a:rPr lang="en-US" dirty="0" smtClean="0">
                <a:solidFill>
                  <a:schemeClr val="tx1"/>
                </a:solidFill>
              </a:rPr>
              <a:t> </a:t>
            </a:r>
            <a:r>
              <a:rPr lang="en-US" dirty="0" err="1" smtClean="0">
                <a:solidFill>
                  <a:schemeClr val="tx1"/>
                </a:solidFill>
              </a:rPr>
              <a:t>terbentuknya</a:t>
            </a:r>
            <a:r>
              <a:rPr lang="en-US" dirty="0" smtClean="0">
                <a:solidFill>
                  <a:schemeClr val="tx1"/>
                </a:solidFill>
              </a:rPr>
              <a:t> </a:t>
            </a:r>
            <a:r>
              <a:rPr lang="en-US" dirty="0" err="1" smtClean="0">
                <a:solidFill>
                  <a:schemeClr val="tx1"/>
                </a:solidFill>
              </a:rPr>
              <a:t>tingkah</a:t>
            </a:r>
            <a:r>
              <a:rPr lang="en-US" dirty="0" smtClean="0">
                <a:solidFill>
                  <a:schemeClr val="tx1"/>
                </a:solidFill>
              </a:rPr>
              <a:t> </a:t>
            </a:r>
            <a:r>
              <a:rPr lang="en-US" dirty="0" err="1" smtClean="0">
                <a:solidFill>
                  <a:schemeClr val="tx1"/>
                </a:solidFill>
              </a:rPr>
              <a:t>laku</a:t>
            </a:r>
            <a:r>
              <a:rPr lang="en-US" dirty="0" smtClean="0">
                <a:solidFill>
                  <a:schemeClr val="tx1"/>
                </a:solidFill>
              </a:rPr>
              <a:t> </a:t>
            </a:r>
            <a:r>
              <a:rPr lang="en-US" dirty="0" err="1" smtClean="0">
                <a:solidFill>
                  <a:schemeClr val="tx1"/>
                </a:solidFill>
              </a:rPr>
              <a:t>agresi</a:t>
            </a:r>
            <a:r>
              <a:rPr lang="en-US" dirty="0" smtClean="0">
                <a:solidFill>
                  <a:schemeClr val="tx1"/>
                </a:solidFill>
              </a:rPr>
              <a:t> </a:t>
            </a:r>
            <a:r>
              <a:rPr lang="en-US" dirty="0" err="1" smtClean="0">
                <a:solidFill>
                  <a:schemeClr val="tx1"/>
                </a:solidFill>
              </a:rPr>
              <a:t>pada</a:t>
            </a:r>
            <a:r>
              <a:rPr lang="en-US" dirty="0" smtClean="0">
                <a:solidFill>
                  <a:schemeClr val="tx1"/>
                </a:solidFill>
              </a:rPr>
              <a:t> </a:t>
            </a:r>
            <a:r>
              <a:rPr lang="en-US" smtClean="0">
                <a:solidFill>
                  <a:schemeClr val="tx1"/>
                </a:solidFill>
              </a:rPr>
              <a:t>anak</a:t>
            </a:r>
            <a:endParaRPr lang="en-US" dirty="0" smtClean="0">
              <a:solidFill>
                <a:schemeClr val="tx1"/>
              </a:solidFill>
            </a:endParaRPr>
          </a:p>
          <a:p>
            <a:pPr marL="457200" indent="-457200" algn="l">
              <a:buAutoNum type="arabicPeriod"/>
            </a:pPr>
            <a:endParaRPr lang="en-US" dirty="0">
              <a:solidFill>
                <a:schemeClr val="tx1"/>
              </a:solidFill>
            </a:endParaRPr>
          </a:p>
        </p:txBody>
      </p:sp>
    </p:spTree>
    <p:extLst>
      <p:ext uri="{BB962C8B-B14F-4D97-AF65-F5344CB8AC3E}">
        <p14:creationId xmlns:p14="http://schemas.microsoft.com/office/powerpoint/2010/main" val="40484671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t>Eksperimen-Eksperimen</a:t>
            </a:r>
            <a:r>
              <a:rPr lang="en-US" sz="3600" dirty="0" smtClean="0"/>
              <a:t> </a:t>
            </a:r>
            <a:r>
              <a:rPr lang="en-US" sz="3600" dirty="0" err="1" smtClean="0"/>
              <a:t>Psikologi</a:t>
            </a:r>
            <a:r>
              <a:rPr lang="en-US" sz="3600" dirty="0" smtClean="0"/>
              <a:t> </a:t>
            </a:r>
            <a:r>
              <a:rPr lang="en-US" sz="3600" dirty="0" err="1" smtClean="0"/>
              <a:t>Sosial</a:t>
            </a:r>
            <a:endParaRPr lang="en-US" sz="3600" dirty="0"/>
          </a:p>
        </p:txBody>
      </p:sp>
      <p:sp>
        <p:nvSpPr>
          <p:cNvPr id="3" name="Content Placeholder 2"/>
          <p:cNvSpPr>
            <a:spLocks noGrp="1"/>
          </p:cNvSpPr>
          <p:nvPr>
            <p:ph idx="1"/>
          </p:nvPr>
        </p:nvSpPr>
        <p:spPr>
          <a:xfrm>
            <a:off x="457200" y="1143000"/>
            <a:ext cx="8229600" cy="4983163"/>
          </a:xfrm>
        </p:spPr>
        <p:txBody>
          <a:bodyPr/>
          <a:lstStyle/>
          <a:p>
            <a:pPr algn="l"/>
            <a:r>
              <a:rPr lang="en-US" dirty="0" smtClean="0">
                <a:solidFill>
                  <a:schemeClr val="tx1"/>
                </a:solidFill>
              </a:rPr>
              <a:t>1. </a:t>
            </a:r>
            <a:r>
              <a:rPr lang="en-US" dirty="0" err="1" smtClean="0">
                <a:solidFill>
                  <a:schemeClr val="tx1"/>
                </a:solidFill>
              </a:rPr>
              <a:t>Eksperimen</a:t>
            </a:r>
            <a:r>
              <a:rPr lang="en-US" dirty="0" smtClean="0">
                <a:solidFill>
                  <a:schemeClr val="tx1"/>
                </a:solidFill>
              </a:rPr>
              <a:t> Robert </a:t>
            </a:r>
            <a:r>
              <a:rPr lang="en-US" dirty="0" err="1" smtClean="0">
                <a:solidFill>
                  <a:schemeClr val="tx1"/>
                </a:solidFill>
              </a:rPr>
              <a:t>Milgram</a:t>
            </a:r>
            <a:r>
              <a:rPr lang="en-US" dirty="0" smtClean="0">
                <a:solidFill>
                  <a:schemeClr val="tx1"/>
                </a:solidFill>
              </a:rPr>
              <a:t> :</a:t>
            </a:r>
          </a:p>
          <a:p>
            <a:pPr algn="l"/>
            <a:r>
              <a:rPr lang="en-US" dirty="0">
                <a:solidFill>
                  <a:schemeClr val="tx1"/>
                </a:solidFill>
              </a:rPr>
              <a:t> </a:t>
            </a:r>
            <a:r>
              <a:rPr lang="en-US" dirty="0" smtClean="0">
                <a:solidFill>
                  <a:schemeClr val="tx1"/>
                </a:solidFill>
              </a:rPr>
              <a:t>   -</a:t>
            </a:r>
            <a:r>
              <a:rPr lang="en-US" dirty="0" err="1" smtClean="0">
                <a:solidFill>
                  <a:schemeClr val="tx1"/>
                </a:solidFill>
              </a:rPr>
              <a:t>Murid</a:t>
            </a:r>
            <a:r>
              <a:rPr lang="en-US" dirty="0" smtClean="0">
                <a:solidFill>
                  <a:schemeClr val="tx1"/>
                </a:solidFill>
              </a:rPr>
              <a:t> </a:t>
            </a:r>
            <a:r>
              <a:rPr lang="en-US" dirty="0" err="1" smtClean="0">
                <a:solidFill>
                  <a:schemeClr val="tx1"/>
                </a:solidFill>
              </a:rPr>
              <a:t>dan</a:t>
            </a:r>
            <a:r>
              <a:rPr lang="en-US" dirty="0" smtClean="0">
                <a:solidFill>
                  <a:schemeClr val="tx1"/>
                </a:solidFill>
              </a:rPr>
              <a:t> Guru</a:t>
            </a:r>
          </a:p>
          <a:p>
            <a:pPr marL="342900" indent="-342900" algn="l">
              <a:buFontTx/>
              <a:buChar char="-"/>
            </a:pPr>
            <a:r>
              <a:rPr lang="en-US" dirty="0" smtClean="0">
                <a:solidFill>
                  <a:schemeClr val="tx1"/>
                </a:solidFill>
              </a:rPr>
              <a:t>Guru </a:t>
            </a:r>
            <a:r>
              <a:rPr lang="en-US" dirty="0" err="1" smtClean="0">
                <a:solidFill>
                  <a:schemeClr val="tx1"/>
                </a:solidFill>
              </a:rPr>
              <a:t>menguji</a:t>
            </a:r>
            <a:r>
              <a:rPr lang="en-US" dirty="0" smtClean="0">
                <a:solidFill>
                  <a:schemeClr val="tx1"/>
                </a:solidFill>
              </a:rPr>
              <a:t> </a:t>
            </a:r>
            <a:r>
              <a:rPr lang="en-US" dirty="0" err="1" smtClean="0">
                <a:solidFill>
                  <a:schemeClr val="tx1"/>
                </a:solidFill>
              </a:rPr>
              <a:t>murid</a:t>
            </a:r>
            <a:r>
              <a:rPr lang="en-US" dirty="0" smtClean="0">
                <a:solidFill>
                  <a:schemeClr val="tx1"/>
                </a:solidFill>
              </a:rPr>
              <a:t> </a:t>
            </a:r>
            <a:r>
              <a:rPr lang="en-US" dirty="0" err="1" smtClean="0">
                <a:solidFill>
                  <a:schemeClr val="tx1"/>
                </a:solidFill>
              </a:rPr>
              <a:t>dengan</a:t>
            </a:r>
            <a:r>
              <a:rPr lang="en-US" dirty="0" smtClean="0">
                <a:solidFill>
                  <a:schemeClr val="tx1"/>
                </a:solidFill>
              </a:rPr>
              <a:t> </a:t>
            </a:r>
            <a:r>
              <a:rPr lang="en-US" dirty="0" err="1" smtClean="0">
                <a:solidFill>
                  <a:schemeClr val="tx1"/>
                </a:solidFill>
              </a:rPr>
              <a:t>pertanyaan</a:t>
            </a:r>
            <a:r>
              <a:rPr lang="en-US" dirty="0" smtClean="0">
                <a:solidFill>
                  <a:schemeClr val="tx1"/>
                </a:solidFill>
              </a:rPr>
              <a:t>, </a:t>
            </a:r>
            <a:r>
              <a:rPr lang="en-US" dirty="0" err="1" smtClean="0">
                <a:solidFill>
                  <a:schemeClr val="tx1"/>
                </a:solidFill>
              </a:rPr>
              <a:t>setiap</a:t>
            </a:r>
            <a:r>
              <a:rPr lang="en-US" dirty="0" smtClean="0">
                <a:solidFill>
                  <a:schemeClr val="tx1"/>
                </a:solidFill>
              </a:rPr>
              <a:t> kali </a:t>
            </a:r>
            <a:r>
              <a:rPr lang="en-US" dirty="0" err="1" smtClean="0">
                <a:solidFill>
                  <a:schemeClr val="tx1"/>
                </a:solidFill>
              </a:rPr>
              <a:t>salah</a:t>
            </a:r>
            <a:r>
              <a:rPr lang="en-US" dirty="0" smtClean="0">
                <a:solidFill>
                  <a:schemeClr val="tx1"/>
                </a:solidFill>
              </a:rPr>
              <a:t> </a:t>
            </a:r>
            <a:r>
              <a:rPr lang="en-US" dirty="0" err="1" smtClean="0">
                <a:solidFill>
                  <a:schemeClr val="tx1"/>
                </a:solidFill>
              </a:rPr>
              <a:t>jawab</a:t>
            </a:r>
            <a:r>
              <a:rPr lang="en-US" dirty="0" smtClean="0">
                <a:solidFill>
                  <a:schemeClr val="tx1"/>
                </a:solidFill>
              </a:rPr>
              <a:t> guru </a:t>
            </a:r>
            <a:r>
              <a:rPr lang="en-US" dirty="0" err="1" smtClean="0">
                <a:solidFill>
                  <a:schemeClr val="tx1"/>
                </a:solidFill>
              </a:rPr>
              <a:t>menghukum</a:t>
            </a:r>
            <a:r>
              <a:rPr lang="en-US" dirty="0" smtClean="0">
                <a:solidFill>
                  <a:schemeClr val="tx1"/>
                </a:solidFill>
              </a:rPr>
              <a:t> </a:t>
            </a:r>
            <a:r>
              <a:rPr lang="en-US" dirty="0" err="1" smtClean="0">
                <a:solidFill>
                  <a:schemeClr val="tx1"/>
                </a:solidFill>
              </a:rPr>
              <a:t>murid</a:t>
            </a:r>
            <a:r>
              <a:rPr lang="en-US" dirty="0" smtClean="0">
                <a:solidFill>
                  <a:schemeClr val="tx1"/>
                </a:solidFill>
              </a:rPr>
              <a:t> </a:t>
            </a:r>
            <a:r>
              <a:rPr lang="en-US" dirty="0" err="1" smtClean="0">
                <a:solidFill>
                  <a:schemeClr val="tx1"/>
                </a:solidFill>
              </a:rPr>
              <a:t>dengan</a:t>
            </a:r>
            <a:r>
              <a:rPr lang="en-US" dirty="0" smtClean="0">
                <a:solidFill>
                  <a:schemeClr val="tx1"/>
                </a:solidFill>
              </a:rPr>
              <a:t> </a:t>
            </a:r>
            <a:r>
              <a:rPr lang="en-US" dirty="0" err="1" smtClean="0">
                <a:solidFill>
                  <a:schemeClr val="tx1"/>
                </a:solidFill>
              </a:rPr>
              <a:t>kejutan</a:t>
            </a:r>
            <a:r>
              <a:rPr lang="en-US" dirty="0" smtClean="0">
                <a:solidFill>
                  <a:schemeClr val="tx1"/>
                </a:solidFill>
              </a:rPr>
              <a:t> </a:t>
            </a:r>
            <a:r>
              <a:rPr lang="en-US" dirty="0" err="1" smtClean="0">
                <a:solidFill>
                  <a:schemeClr val="tx1"/>
                </a:solidFill>
              </a:rPr>
              <a:t>listrik</a:t>
            </a:r>
            <a:r>
              <a:rPr lang="en-US" dirty="0" smtClean="0">
                <a:solidFill>
                  <a:schemeClr val="tx1"/>
                </a:solidFill>
              </a:rPr>
              <a:t> ( </a:t>
            </a:r>
            <a:r>
              <a:rPr lang="en-US" dirty="0" err="1" smtClean="0">
                <a:solidFill>
                  <a:schemeClr val="tx1"/>
                </a:solidFill>
              </a:rPr>
              <a:t>pura-pura</a:t>
            </a:r>
            <a:r>
              <a:rPr lang="en-US" dirty="0" smtClean="0">
                <a:solidFill>
                  <a:schemeClr val="tx1"/>
                </a:solidFill>
              </a:rPr>
              <a:t>). Dari 15  </a:t>
            </a:r>
            <a:r>
              <a:rPr lang="en-US" dirty="0" err="1" smtClean="0">
                <a:solidFill>
                  <a:schemeClr val="tx1"/>
                </a:solidFill>
              </a:rPr>
              <a:t>sd</a:t>
            </a:r>
            <a:r>
              <a:rPr lang="en-US" dirty="0" smtClean="0">
                <a:solidFill>
                  <a:schemeClr val="tx1"/>
                </a:solidFill>
              </a:rPr>
              <a:t> 450 V.</a:t>
            </a:r>
          </a:p>
          <a:p>
            <a:pPr marL="342900" indent="-342900" algn="l">
              <a:buFontTx/>
              <a:buChar char="-"/>
            </a:pPr>
            <a:r>
              <a:rPr lang="en-US" dirty="0" err="1" smtClean="0">
                <a:solidFill>
                  <a:schemeClr val="tx1"/>
                </a:solidFill>
              </a:rPr>
              <a:t>Murid</a:t>
            </a:r>
            <a:r>
              <a:rPr lang="en-US" dirty="0" smtClean="0">
                <a:solidFill>
                  <a:schemeClr val="tx1"/>
                </a:solidFill>
              </a:rPr>
              <a:t> </a:t>
            </a:r>
            <a:r>
              <a:rPr lang="en-US" dirty="0" err="1" smtClean="0">
                <a:solidFill>
                  <a:schemeClr val="tx1"/>
                </a:solidFill>
              </a:rPr>
              <a:t>berteriak</a:t>
            </a:r>
            <a:r>
              <a:rPr lang="en-US" dirty="0" smtClean="0">
                <a:solidFill>
                  <a:schemeClr val="tx1"/>
                </a:solidFill>
              </a:rPr>
              <a:t> </a:t>
            </a:r>
            <a:r>
              <a:rPr lang="en-US" dirty="0" err="1" smtClean="0">
                <a:solidFill>
                  <a:schemeClr val="tx1"/>
                </a:solidFill>
              </a:rPr>
              <a:t>saat</a:t>
            </a:r>
            <a:r>
              <a:rPr lang="en-US" dirty="0" smtClean="0">
                <a:solidFill>
                  <a:schemeClr val="tx1"/>
                </a:solidFill>
              </a:rPr>
              <a:t> di strum, </a:t>
            </a:r>
            <a:r>
              <a:rPr lang="en-US" dirty="0" err="1" smtClean="0">
                <a:solidFill>
                  <a:schemeClr val="tx1"/>
                </a:solidFill>
              </a:rPr>
              <a:t>tapi</a:t>
            </a:r>
            <a:r>
              <a:rPr lang="en-US" dirty="0" smtClean="0">
                <a:solidFill>
                  <a:schemeClr val="tx1"/>
                </a:solidFill>
              </a:rPr>
              <a:t> guru </a:t>
            </a:r>
            <a:r>
              <a:rPr lang="en-US" dirty="0" err="1" smtClean="0">
                <a:solidFill>
                  <a:schemeClr val="tx1"/>
                </a:solidFill>
              </a:rPr>
              <a:t>tetap</a:t>
            </a:r>
            <a:r>
              <a:rPr lang="en-US" dirty="0" smtClean="0">
                <a:solidFill>
                  <a:schemeClr val="tx1"/>
                </a:solidFill>
              </a:rPr>
              <a:t> </a:t>
            </a:r>
            <a:r>
              <a:rPr lang="en-US" dirty="0" err="1" smtClean="0">
                <a:solidFill>
                  <a:schemeClr val="tx1"/>
                </a:solidFill>
              </a:rPr>
              <a:t>harus</a:t>
            </a:r>
            <a:r>
              <a:rPr lang="en-US" dirty="0" smtClean="0">
                <a:solidFill>
                  <a:schemeClr val="tx1"/>
                </a:solidFill>
              </a:rPr>
              <a:t> </a:t>
            </a:r>
            <a:r>
              <a:rPr lang="en-US" dirty="0" err="1" smtClean="0">
                <a:solidFill>
                  <a:schemeClr val="tx1"/>
                </a:solidFill>
              </a:rPr>
              <a:t>lanjut</a:t>
            </a:r>
            <a:r>
              <a:rPr lang="en-US" dirty="0" smtClean="0">
                <a:solidFill>
                  <a:schemeClr val="tx1"/>
                </a:solidFill>
              </a:rPr>
              <a:t>, </a:t>
            </a:r>
            <a:r>
              <a:rPr lang="en-US" dirty="0" err="1" smtClean="0">
                <a:solidFill>
                  <a:schemeClr val="tx1"/>
                </a:solidFill>
              </a:rPr>
              <a:t>sampai</a:t>
            </a:r>
            <a:r>
              <a:rPr lang="en-US" dirty="0" smtClean="0">
                <a:solidFill>
                  <a:schemeClr val="tx1"/>
                </a:solidFill>
              </a:rPr>
              <a:t> </a:t>
            </a:r>
            <a:r>
              <a:rPr lang="en-US" dirty="0" err="1" smtClean="0">
                <a:solidFill>
                  <a:schemeClr val="tx1"/>
                </a:solidFill>
              </a:rPr>
              <a:t>tidak</a:t>
            </a:r>
            <a:r>
              <a:rPr lang="en-US" dirty="0" smtClean="0">
                <a:solidFill>
                  <a:schemeClr val="tx1"/>
                </a:solidFill>
              </a:rPr>
              <a:t> </a:t>
            </a:r>
            <a:r>
              <a:rPr lang="en-US" dirty="0" err="1" smtClean="0">
                <a:solidFill>
                  <a:schemeClr val="tx1"/>
                </a:solidFill>
              </a:rPr>
              <a:t>ada</a:t>
            </a:r>
            <a:r>
              <a:rPr lang="en-US" dirty="0" smtClean="0">
                <a:solidFill>
                  <a:schemeClr val="tx1"/>
                </a:solidFill>
              </a:rPr>
              <a:t> </a:t>
            </a:r>
            <a:r>
              <a:rPr lang="en-US" dirty="0" err="1" smtClean="0">
                <a:solidFill>
                  <a:schemeClr val="tx1"/>
                </a:solidFill>
              </a:rPr>
              <a:t>suara</a:t>
            </a:r>
            <a:endParaRPr lang="en-US" dirty="0" smtClean="0">
              <a:solidFill>
                <a:schemeClr val="tx1"/>
              </a:solidFill>
            </a:endParaRPr>
          </a:p>
          <a:p>
            <a:pPr algn="l"/>
            <a:r>
              <a:rPr lang="en-US" dirty="0" err="1" smtClean="0">
                <a:solidFill>
                  <a:schemeClr val="tx1"/>
                </a:solidFill>
              </a:rPr>
              <a:t>Hasilnya</a:t>
            </a:r>
            <a:r>
              <a:rPr lang="en-US" dirty="0" smtClean="0">
                <a:solidFill>
                  <a:schemeClr val="tx1"/>
                </a:solidFill>
              </a:rPr>
              <a:t> 65 % </a:t>
            </a:r>
            <a:r>
              <a:rPr lang="en-US" dirty="0" err="1" smtClean="0">
                <a:solidFill>
                  <a:schemeClr val="tx1"/>
                </a:solidFill>
              </a:rPr>
              <a:t>dari</a:t>
            </a:r>
            <a:r>
              <a:rPr lang="en-US" dirty="0" smtClean="0">
                <a:solidFill>
                  <a:schemeClr val="tx1"/>
                </a:solidFill>
              </a:rPr>
              <a:t> </a:t>
            </a:r>
            <a:r>
              <a:rPr lang="en-US" dirty="0" err="1" smtClean="0">
                <a:solidFill>
                  <a:schemeClr val="tx1"/>
                </a:solidFill>
              </a:rPr>
              <a:t>sukarelawan</a:t>
            </a:r>
            <a:r>
              <a:rPr lang="en-US" dirty="0" smtClean="0">
                <a:solidFill>
                  <a:schemeClr val="tx1"/>
                </a:solidFill>
              </a:rPr>
              <a:t> yang </a:t>
            </a:r>
            <a:r>
              <a:rPr lang="en-US" dirty="0" err="1" smtClean="0">
                <a:solidFill>
                  <a:schemeClr val="tx1"/>
                </a:solidFill>
              </a:rPr>
              <a:t>menjadi</a:t>
            </a:r>
            <a:r>
              <a:rPr lang="en-US" dirty="0" smtClean="0">
                <a:solidFill>
                  <a:schemeClr val="tx1"/>
                </a:solidFill>
              </a:rPr>
              <a:t> guru </a:t>
            </a:r>
            <a:r>
              <a:rPr lang="en-US" dirty="0" err="1" smtClean="0">
                <a:solidFill>
                  <a:schemeClr val="tx1"/>
                </a:solidFill>
              </a:rPr>
              <a:t>ternysata</a:t>
            </a:r>
            <a:r>
              <a:rPr lang="en-US" dirty="0" smtClean="0">
                <a:solidFill>
                  <a:schemeClr val="tx1"/>
                </a:solidFill>
              </a:rPr>
              <a:t> </a:t>
            </a:r>
            <a:r>
              <a:rPr lang="en-US" dirty="0" err="1" smtClean="0">
                <a:solidFill>
                  <a:schemeClr val="tx1"/>
                </a:solidFill>
              </a:rPr>
              <a:t>meneruskan</a:t>
            </a:r>
            <a:r>
              <a:rPr lang="en-US" dirty="0" smtClean="0">
                <a:solidFill>
                  <a:schemeClr val="tx1"/>
                </a:solidFill>
              </a:rPr>
              <a:t> </a:t>
            </a:r>
            <a:r>
              <a:rPr lang="en-US" dirty="0" err="1" smtClean="0">
                <a:solidFill>
                  <a:schemeClr val="tx1"/>
                </a:solidFill>
              </a:rPr>
              <a:t>tugasnya</a:t>
            </a:r>
            <a:r>
              <a:rPr lang="en-US" dirty="0" smtClean="0">
                <a:solidFill>
                  <a:schemeClr val="tx1"/>
                </a:solidFill>
              </a:rPr>
              <a:t> </a:t>
            </a:r>
            <a:r>
              <a:rPr lang="en-US" dirty="0" err="1" smtClean="0">
                <a:solidFill>
                  <a:schemeClr val="tx1"/>
                </a:solidFill>
              </a:rPr>
              <a:t>sampai</a:t>
            </a:r>
            <a:r>
              <a:rPr lang="en-US" dirty="0" smtClean="0">
                <a:solidFill>
                  <a:schemeClr val="tx1"/>
                </a:solidFill>
              </a:rPr>
              <a:t> </a:t>
            </a:r>
            <a:r>
              <a:rPr lang="en-US" dirty="0" err="1" smtClean="0">
                <a:solidFill>
                  <a:schemeClr val="tx1"/>
                </a:solidFill>
              </a:rPr>
              <a:t>selesai</a:t>
            </a:r>
            <a:r>
              <a:rPr lang="en-US" dirty="0" smtClean="0">
                <a:solidFill>
                  <a:schemeClr val="tx1"/>
                </a:solidFill>
              </a:rPr>
              <a:t>. </a:t>
            </a:r>
            <a:r>
              <a:rPr lang="en-US" dirty="0" err="1" smtClean="0">
                <a:solidFill>
                  <a:schemeClr val="tx1"/>
                </a:solidFill>
              </a:rPr>
              <a:t>Ini</a:t>
            </a:r>
            <a:r>
              <a:rPr lang="en-US" dirty="0" smtClean="0">
                <a:solidFill>
                  <a:schemeClr val="tx1"/>
                </a:solidFill>
              </a:rPr>
              <a:t> </a:t>
            </a:r>
            <a:r>
              <a:rPr lang="en-US" dirty="0" err="1" smtClean="0">
                <a:solidFill>
                  <a:schemeClr val="tx1"/>
                </a:solidFill>
              </a:rPr>
              <a:t>mengukuhkan</a:t>
            </a:r>
            <a:r>
              <a:rPr lang="en-US" dirty="0" smtClean="0">
                <a:solidFill>
                  <a:schemeClr val="tx1"/>
                </a:solidFill>
              </a:rPr>
              <a:t> </a:t>
            </a:r>
            <a:r>
              <a:rPr lang="en-US" dirty="0" err="1" smtClean="0">
                <a:solidFill>
                  <a:schemeClr val="tx1"/>
                </a:solidFill>
              </a:rPr>
              <a:t>teori</a:t>
            </a:r>
            <a:r>
              <a:rPr lang="en-US" dirty="0" smtClean="0">
                <a:solidFill>
                  <a:schemeClr val="tx1"/>
                </a:solidFill>
              </a:rPr>
              <a:t> </a:t>
            </a:r>
            <a:r>
              <a:rPr lang="en-US" dirty="0" err="1" smtClean="0">
                <a:solidFill>
                  <a:schemeClr val="tx1"/>
                </a:solidFill>
              </a:rPr>
              <a:t>Milgram</a:t>
            </a:r>
            <a:r>
              <a:rPr lang="en-US" dirty="0" smtClean="0">
                <a:solidFill>
                  <a:schemeClr val="tx1"/>
                </a:solidFill>
              </a:rPr>
              <a:t> </a:t>
            </a:r>
            <a:r>
              <a:rPr lang="en-US" dirty="0" err="1" smtClean="0">
                <a:solidFill>
                  <a:schemeClr val="tx1"/>
                </a:solidFill>
              </a:rPr>
              <a:t>bahwa</a:t>
            </a:r>
            <a:r>
              <a:rPr lang="en-US" dirty="0" smtClean="0">
                <a:solidFill>
                  <a:schemeClr val="tx1"/>
                </a:solidFill>
              </a:rPr>
              <a:t> </a:t>
            </a:r>
            <a:r>
              <a:rPr lang="en-US" dirty="0" err="1" smtClean="0">
                <a:solidFill>
                  <a:schemeClr val="tx1"/>
                </a:solidFill>
              </a:rPr>
              <a:t>sebagian</a:t>
            </a:r>
            <a:r>
              <a:rPr lang="en-US" dirty="0" smtClean="0">
                <a:solidFill>
                  <a:schemeClr val="tx1"/>
                </a:solidFill>
              </a:rPr>
              <a:t> </a:t>
            </a:r>
            <a:r>
              <a:rPr lang="en-US" dirty="0" err="1" smtClean="0">
                <a:solidFill>
                  <a:schemeClr val="tx1"/>
                </a:solidFill>
              </a:rPr>
              <a:t>besar</a:t>
            </a:r>
            <a:r>
              <a:rPr lang="en-US" dirty="0" smtClean="0">
                <a:solidFill>
                  <a:schemeClr val="tx1"/>
                </a:solidFill>
              </a:rPr>
              <a:t> </a:t>
            </a:r>
            <a:r>
              <a:rPr lang="en-US" dirty="0" err="1" smtClean="0">
                <a:solidFill>
                  <a:schemeClr val="tx1"/>
                </a:solidFill>
              </a:rPr>
              <a:t>manusia</a:t>
            </a:r>
            <a:r>
              <a:rPr lang="en-US" dirty="0" smtClean="0">
                <a:solidFill>
                  <a:schemeClr val="tx1"/>
                </a:solidFill>
              </a:rPr>
              <a:t> </a:t>
            </a:r>
            <a:r>
              <a:rPr lang="en-US" dirty="0" err="1" smtClean="0">
                <a:solidFill>
                  <a:schemeClr val="tx1"/>
                </a:solidFill>
              </a:rPr>
              <a:t>pada</a:t>
            </a:r>
            <a:r>
              <a:rPr lang="en-US" dirty="0" smtClean="0">
                <a:solidFill>
                  <a:schemeClr val="tx1"/>
                </a:solidFill>
              </a:rPr>
              <a:t> </a:t>
            </a:r>
            <a:r>
              <a:rPr lang="en-US" dirty="0" err="1" smtClean="0">
                <a:solidFill>
                  <a:schemeClr val="tx1"/>
                </a:solidFill>
              </a:rPr>
              <a:t>dasarnya</a:t>
            </a:r>
            <a:r>
              <a:rPr lang="en-US" dirty="0" smtClean="0">
                <a:solidFill>
                  <a:schemeClr val="tx1"/>
                </a:solidFill>
              </a:rPr>
              <a:t> </a:t>
            </a:r>
            <a:r>
              <a:rPr lang="en-US" dirty="0" err="1" smtClean="0">
                <a:solidFill>
                  <a:schemeClr val="tx1"/>
                </a:solidFill>
              </a:rPr>
              <a:t>taat</a:t>
            </a:r>
            <a:r>
              <a:rPr lang="en-US" dirty="0" smtClean="0">
                <a:solidFill>
                  <a:schemeClr val="tx1"/>
                </a:solidFill>
              </a:rPr>
              <a:t> </a:t>
            </a:r>
            <a:r>
              <a:rPr lang="en-US" dirty="0" err="1" smtClean="0">
                <a:solidFill>
                  <a:schemeClr val="tx1"/>
                </a:solidFill>
              </a:rPr>
              <a:t>pada</a:t>
            </a:r>
            <a:r>
              <a:rPr lang="en-US" dirty="0" smtClean="0">
                <a:solidFill>
                  <a:schemeClr val="tx1"/>
                </a:solidFill>
              </a:rPr>
              <a:t> </a:t>
            </a:r>
            <a:r>
              <a:rPr lang="en-US" dirty="0" err="1" smtClean="0">
                <a:solidFill>
                  <a:schemeClr val="tx1"/>
                </a:solidFill>
              </a:rPr>
              <a:t>perintah</a:t>
            </a:r>
            <a:r>
              <a:rPr lang="en-US" dirty="0" smtClean="0">
                <a:solidFill>
                  <a:schemeClr val="tx1"/>
                </a:solidFill>
              </a:rPr>
              <a:t> </a:t>
            </a:r>
            <a:r>
              <a:rPr lang="en-US" dirty="0" err="1" smtClean="0">
                <a:solidFill>
                  <a:schemeClr val="tx1"/>
                </a:solidFill>
              </a:rPr>
              <a:t>otoritas</a:t>
            </a:r>
            <a:endParaRPr lang="en-US" dirty="0" smtClean="0">
              <a:solidFill>
                <a:schemeClr val="tx1"/>
              </a:solidFill>
            </a:endParaRPr>
          </a:p>
          <a:p>
            <a:pPr algn="l"/>
            <a:r>
              <a:rPr lang="en-US" dirty="0" smtClean="0">
                <a:solidFill>
                  <a:schemeClr val="tx1"/>
                </a:solidFill>
              </a:rPr>
              <a:t>2. </a:t>
            </a:r>
            <a:r>
              <a:rPr lang="en-US" dirty="0" err="1" smtClean="0">
                <a:solidFill>
                  <a:schemeClr val="tx1"/>
                </a:solidFill>
              </a:rPr>
              <a:t>Eksperimen</a:t>
            </a:r>
            <a:r>
              <a:rPr lang="en-US" dirty="0" smtClean="0">
                <a:solidFill>
                  <a:schemeClr val="tx1"/>
                </a:solidFill>
              </a:rPr>
              <a:t> Solomon – Asch</a:t>
            </a:r>
          </a:p>
          <a:p>
            <a:pPr marL="342900" indent="-342900" algn="l">
              <a:buFontTx/>
              <a:buChar char="-"/>
            </a:pPr>
            <a:r>
              <a:rPr lang="en-US" dirty="0" err="1" smtClean="0">
                <a:solidFill>
                  <a:schemeClr val="tx1"/>
                </a:solidFill>
              </a:rPr>
              <a:t>Menilai</a:t>
            </a:r>
            <a:r>
              <a:rPr lang="en-US" dirty="0" smtClean="0">
                <a:solidFill>
                  <a:schemeClr val="tx1"/>
                </a:solidFill>
              </a:rPr>
              <a:t> </a:t>
            </a:r>
            <a:r>
              <a:rPr lang="en-US" dirty="0" err="1" smtClean="0">
                <a:solidFill>
                  <a:schemeClr val="tx1"/>
                </a:solidFill>
              </a:rPr>
              <a:t>garis</a:t>
            </a:r>
            <a:r>
              <a:rPr lang="en-US" dirty="0" smtClean="0">
                <a:solidFill>
                  <a:schemeClr val="tx1"/>
                </a:solidFill>
              </a:rPr>
              <a:t> </a:t>
            </a:r>
            <a:r>
              <a:rPr lang="en-US" dirty="0" err="1" smtClean="0">
                <a:solidFill>
                  <a:schemeClr val="tx1"/>
                </a:solidFill>
              </a:rPr>
              <a:t>mana</a:t>
            </a:r>
            <a:r>
              <a:rPr lang="en-US" dirty="0" smtClean="0">
                <a:solidFill>
                  <a:schemeClr val="tx1"/>
                </a:solidFill>
              </a:rPr>
              <a:t> </a:t>
            </a:r>
            <a:r>
              <a:rPr lang="en-US" dirty="0" err="1" smtClean="0">
                <a:solidFill>
                  <a:schemeClr val="tx1"/>
                </a:solidFill>
              </a:rPr>
              <a:t>dari</a:t>
            </a:r>
            <a:r>
              <a:rPr lang="en-US" dirty="0" smtClean="0">
                <a:solidFill>
                  <a:schemeClr val="tx1"/>
                </a:solidFill>
              </a:rPr>
              <a:t> </a:t>
            </a:r>
            <a:r>
              <a:rPr lang="en-US" dirty="0" err="1" smtClean="0">
                <a:solidFill>
                  <a:schemeClr val="tx1"/>
                </a:solidFill>
              </a:rPr>
              <a:t>tiga</a:t>
            </a:r>
            <a:r>
              <a:rPr lang="en-US" dirty="0" smtClean="0">
                <a:solidFill>
                  <a:schemeClr val="tx1"/>
                </a:solidFill>
              </a:rPr>
              <a:t> </a:t>
            </a:r>
            <a:r>
              <a:rPr lang="en-US" dirty="0" err="1" smtClean="0">
                <a:solidFill>
                  <a:schemeClr val="tx1"/>
                </a:solidFill>
              </a:rPr>
              <a:t>garis</a:t>
            </a:r>
            <a:r>
              <a:rPr lang="en-US" dirty="0" smtClean="0">
                <a:solidFill>
                  <a:schemeClr val="tx1"/>
                </a:solidFill>
              </a:rPr>
              <a:t> yang </a:t>
            </a:r>
            <a:r>
              <a:rPr lang="en-US" dirty="0" err="1" smtClean="0">
                <a:solidFill>
                  <a:schemeClr val="tx1"/>
                </a:solidFill>
              </a:rPr>
              <a:t>mirip</a:t>
            </a:r>
            <a:r>
              <a:rPr lang="en-US" dirty="0" smtClean="0">
                <a:solidFill>
                  <a:schemeClr val="tx1"/>
                </a:solidFill>
              </a:rPr>
              <a:t> </a:t>
            </a:r>
            <a:r>
              <a:rPr lang="en-US" dirty="0" err="1" smtClean="0">
                <a:solidFill>
                  <a:schemeClr val="tx1"/>
                </a:solidFill>
              </a:rPr>
              <a:t>dengan</a:t>
            </a:r>
            <a:r>
              <a:rPr lang="en-US" dirty="0" smtClean="0">
                <a:solidFill>
                  <a:schemeClr val="tx1"/>
                </a:solidFill>
              </a:rPr>
              <a:t> 1 </a:t>
            </a:r>
            <a:r>
              <a:rPr lang="en-US" dirty="0" err="1" smtClean="0">
                <a:solidFill>
                  <a:schemeClr val="tx1"/>
                </a:solidFill>
              </a:rPr>
              <a:t>garis</a:t>
            </a:r>
            <a:r>
              <a:rPr lang="en-US" dirty="0" smtClean="0">
                <a:solidFill>
                  <a:schemeClr val="tx1"/>
                </a:solidFill>
              </a:rPr>
              <a:t> </a:t>
            </a:r>
            <a:r>
              <a:rPr lang="en-US" dirty="0" err="1" smtClean="0">
                <a:solidFill>
                  <a:schemeClr val="tx1"/>
                </a:solidFill>
              </a:rPr>
              <a:t>lainnya</a:t>
            </a:r>
            <a:r>
              <a:rPr lang="en-US" dirty="0" smtClean="0">
                <a:solidFill>
                  <a:schemeClr val="tx1"/>
                </a:solidFill>
              </a:rPr>
              <a:t>. Mula2 </a:t>
            </a:r>
            <a:r>
              <a:rPr lang="en-US" dirty="0" err="1" smtClean="0">
                <a:solidFill>
                  <a:schemeClr val="tx1"/>
                </a:solidFill>
              </a:rPr>
              <a:t>menjawab</a:t>
            </a:r>
            <a:r>
              <a:rPr lang="en-US" dirty="0" smtClean="0">
                <a:solidFill>
                  <a:schemeClr val="tx1"/>
                </a:solidFill>
              </a:rPr>
              <a:t> </a:t>
            </a:r>
            <a:r>
              <a:rPr lang="en-US" dirty="0" err="1" smtClean="0">
                <a:solidFill>
                  <a:schemeClr val="tx1"/>
                </a:solidFill>
              </a:rPr>
              <a:t>benar</a:t>
            </a:r>
            <a:r>
              <a:rPr lang="en-US" dirty="0" smtClean="0">
                <a:solidFill>
                  <a:schemeClr val="tx1"/>
                </a:solidFill>
              </a:rPr>
              <a:t>, </a:t>
            </a:r>
            <a:r>
              <a:rPr lang="en-US" dirty="0" err="1" smtClean="0">
                <a:solidFill>
                  <a:schemeClr val="tx1"/>
                </a:solidFill>
              </a:rPr>
              <a:t>tapi</a:t>
            </a:r>
            <a:r>
              <a:rPr lang="en-US" dirty="0" smtClean="0">
                <a:solidFill>
                  <a:schemeClr val="tx1"/>
                </a:solidFill>
              </a:rPr>
              <a:t> </a:t>
            </a:r>
            <a:r>
              <a:rPr lang="en-US" dirty="0" err="1" smtClean="0">
                <a:solidFill>
                  <a:schemeClr val="tx1"/>
                </a:solidFill>
              </a:rPr>
              <a:t>karena</a:t>
            </a:r>
            <a:r>
              <a:rPr lang="en-US" dirty="0" smtClean="0">
                <a:solidFill>
                  <a:schemeClr val="tx1"/>
                </a:solidFill>
              </a:rPr>
              <a:t> </a:t>
            </a:r>
            <a:r>
              <a:rPr lang="en-US" dirty="0" err="1" smtClean="0">
                <a:solidFill>
                  <a:schemeClr val="tx1"/>
                </a:solidFill>
              </a:rPr>
              <a:t>relawan</a:t>
            </a:r>
            <a:r>
              <a:rPr lang="en-US" dirty="0" smtClean="0">
                <a:solidFill>
                  <a:schemeClr val="tx1"/>
                </a:solidFill>
              </a:rPr>
              <a:t> lain </a:t>
            </a:r>
            <a:r>
              <a:rPr lang="en-US" dirty="0" err="1" smtClean="0">
                <a:solidFill>
                  <a:schemeClr val="tx1"/>
                </a:solidFill>
              </a:rPr>
              <a:t>bilang</a:t>
            </a:r>
            <a:r>
              <a:rPr lang="en-US" dirty="0" smtClean="0">
                <a:solidFill>
                  <a:schemeClr val="tx1"/>
                </a:solidFill>
              </a:rPr>
              <a:t> </a:t>
            </a:r>
            <a:r>
              <a:rPr lang="en-US" dirty="0" err="1" smtClean="0">
                <a:solidFill>
                  <a:schemeClr val="tx1"/>
                </a:solidFill>
              </a:rPr>
              <a:t>bukan</a:t>
            </a:r>
            <a:r>
              <a:rPr lang="en-US" dirty="0" smtClean="0">
                <a:solidFill>
                  <a:schemeClr val="tx1"/>
                </a:solidFill>
              </a:rPr>
              <a:t> </a:t>
            </a:r>
            <a:r>
              <a:rPr lang="en-US" dirty="0" err="1" smtClean="0">
                <a:solidFill>
                  <a:schemeClr val="tx1"/>
                </a:solidFill>
              </a:rPr>
              <a:t>itu</a:t>
            </a:r>
            <a:r>
              <a:rPr lang="en-US" dirty="0" smtClean="0">
                <a:solidFill>
                  <a:schemeClr val="tx1"/>
                </a:solidFill>
              </a:rPr>
              <a:t>, lama2 </a:t>
            </a:r>
            <a:r>
              <a:rPr lang="en-US" dirty="0" err="1" smtClean="0">
                <a:solidFill>
                  <a:schemeClr val="tx1"/>
                </a:solidFill>
              </a:rPr>
              <a:t>berubah</a:t>
            </a:r>
            <a:r>
              <a:rPr lang="en-US" dirty="0" smtClean="0">
                <a:solidFill>
                  <a:schemeClr val="tx1"/>
                </a:solidFill>
              </a:rPr>
              <a:t> </a:t>
            </a:r>
          </a:p>
          <a:p>
            <a:pPr marL="342900" indent="-342900" algn="l">
              <a:buFontTx/>
              <a:buChar char="-"/>
            </a:pPr>
            <a:r>
              <a:rPr lang="en-US" dirty="0" smtClean="0">
                <a:solidFill>
                  <a:schemeClr val="tx1"/>
                </a:solidFill>
              </a:rPr>
              <a:t>( http://www.uoutube.com/watch?=R6LH10-3H8k)</a:t>
            </a:r>
            <a:endParaRPr lang="en-US" dirty="0">
              <a:solidFill>
                <a:schemeClr val="tx1"/>
              </a:solidFill>
            </a:endParaRPr>
          </a:p>
        </p:txBody>
      </p:sp>
    </p:spTree>
    <p:extLst>
      <p:ext uri="{BB962C8B-B14F-4D97-AF65-F5344CB8AC3E}">
        <p14:creationId xmlns:p14="http://schemas.microsoft.com/office/powerpoint/2010/main" val="1944800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33400" y="685800"/>
            <a:ext cx="8229600" cy="1143000"/>
          </a:xfrm>
        </p:spPr>
        <p:txBody>
          <a:bodyPr>
            <a:normAutofit fontScale="90000"/>
          </a:bodyPr>
          <a:lstStyle/>
          <a:p>
            <a:pPr algn="l"/>
            <a:r>
              <a:rPr lang="id-ID" sz="3600" dirty="0"/>
              <a:t>Problem-Problem yang dihadapi Dalam Pembentukan Teori Psikologi Sosial</a:t>
            </a:r>
          </a:p>
        </p:txBody>
      </p:sp>
      <p:sp>
        <p:nvSpPr>
          <p:cNvPr id="13315" name="Rectangle 3"/>
          <p:cNvSpPr>
            <a:spLocks noGrp="1" noChangeArrowheads="1"/>
          </p:cNvSpPr>
          <p:nvPr>
            <p:ph idx="1"/>
          </p:nvPr>
        </p:nvSpPr>
        <p:spPr>
          <a:xfrm>
            <a:off x="685800" y="2286000"/>
            <a:ext cx="7696200" cy="3657600"/>
          </a:xfrm>
        </p:spPr>
        <p:txBody>
          <a:bodyPr/>
          <a:lstStyle/>
          <a:p>
            <a:pPr marL="609600" indent="-609600" algn="l">
              <a:lnSpc>
                <a:spcPct val="80000"/>
              </a:lnSpc>
              <a:buClr>
                <a:schemeClr val="tx1"/>
              </a:buClr>
              <a:buFontTx/>
              <a:buAutoNum type="arabicParenR"/>
            </a:pPr>
            <a:r>
              <a:rPr lang="en-US" sz="2800" dirty="0">
                <a:solidFill>
                  <a:schemeClr val="tx2"/>
                </a:solidFill>
              </a:rPr>
              <a:t>	</a:t>
            </a:r>
            <a:r>
              <a:rPr lang="id-ID" sz="2800" dirty="0">
                <a:solidFill>
                  <a:schemeClr val="tx2"/>
                </a:solidFill>
              </a:rPr>
              <a:t>Kesulitan dalam definisi</a:t>
            </a:r>
          </a:p>
          <a:p>
            <a:pPr marL="609600" indent="-609600" algn="l">
              <a:lnSpc>
                <a:spcPct val="80000"/>
              </a:lnSpc>
              <a:buClr>
                <a:schemeClr val="tx1"/>
              </a:buClr>
              <a:buFontTx/>
              <a:buNone/>
            </a:pPr>
            <a:r>
              <a:rPr lang="id-ID" sz="2800" dirty="0">
                <a:solidFill>
                  <a:schemeClr val="tx2"/>
                </a:solidFill>
              </a:rPr>
              <a:t>		- Konsep dengan menggunakan istilah </a:t>
            </a:r>
          </a:p>
          <a:p>
            <a:pPr marL="609600" indent="-609600" algn="l">
              <a:lnSpc>
                <a:spcPct val="80000"/>
              </a:lnSpc>
              <a:buClr>
                <a:schemeClr val="tx1"/>
              </a:buClr>
              <a:buFontTx/>
              <a:buNone/>
            </a:pPr>
            <a:r>
              <a:rPr lang="id-ID" sz="2800" dirty="0">
                <a:solidFill>
                  <a:schemeClr val="tx2"/>
                </a:solidFill>
              </a:rPr>
              <a:t>		 yang banyak digunakan</a:t>
            </a:r>
          </a:p>
          <a:p>
            <a:pPr marL="609600" indent="-609600" algn="l">
              <a:lnSpc>
                <a:spcPct val="80000"/>
              </a:lnSpc>
              <a:buClr>
                <a:schemeClr val="tx1"/>
              </a:buClr>
              <a:buFontTx/>
              <a:buNone/>
            </a:pPr>
            <a:r>
              <a:rPr lang="id-ID" sz="2800" dirty="0">
                <a:solidFill>
                  <a:schemeClr val="tx2"/>
                </a:solidFill>
              </a:rPr>
              <a:t>		- Membuat definisi operasional</a:t>
            </a:r>
          </a:p>
          <a:p>
            <a:pPr marL="609600" indent="-609600" algn="l">
              <a:lnSpc>
                <a:spcPct val="80000"/>
              </a:lnSpc>
              <a:buClr>
                <a:schemeClr val="tx1"/>
              </a:buClr>
              <a:buFontTx/>
              <a:buAutoNum type="arabicParenR" startAt="2"/>
            </a:pPr>
            <a:r>
              <a:rPr lang="id-ID" sz="2800" dirty="0">
                <a:solidFill>
                  <a:schemeClr val="tx2"/>
                </a:solidFill>
              </a:rPr>
              <a:t>Masalah reabilitas data</a:t>
            </a:r>
          </a:p>
          <a:p>
            <a:pPr marL="609600" indent="-609600" algn="l">
              <a:lnSpc>
                <a:spcPct val="80000"/>
              </a:lnSpc>
              <a:buClr>
                <a:schemeClr val="tx1"/>
              </a:buClr>
              <a:buFontTx/>
              <a:buNone/>
            </a:pPr>
            <a:r>
              <a:rPr lang="id-ID" sz="2800" dirty="0">
                <a:solidFill>
                  <a:schemeClr val="tx2"/>
                </a:solidFill>
              </a:rPr>
              <a:t>		- faktor alat pengukur</a:t>
            </a:r>
          </a:p>
          <a:p>
            <a:pPr marL="609600" indent="-609600" algn="l">
              <a:lnSpc>
                <a:spcPct val="80000"/>
              </a:lnSpc>
              <a:buClr>
                <a:schemeClr val="tx1"/>
              </a:buClr>
              <a:buFontTx/>
              <a:buNone/>
            </a:pPr>
            <a:r>
              <a:rPr lang="id-ID" sz="2800" dirty="0">
                <a:solidFill>
                  <a:schemeClr val="tx2"/>
                </a:solidFill>
              </a:rPr>
              <a:t>		- Sumber data</a:t>
            </a:r>
          </a:p>
          <a:p>
            <a:pPr marL="609600" indent="-609600" algn="l">
              <a:lnSpc>
                <a:spcPct val="80000"/>
              </a:lnSpc>
              <a:buClr>
                <a:schemeClr val="tx1"/>
              </a:buClr>
              <a:buFontTx/>
              <a:buNone/>
            </a:pPr>
            <a:r>
              <a:rPr lang="id-ID" sz="2800" dirty="0">
                <a:solidFill>
                  <a:schemeClr val="tx2"/>
                </a:solidFill>
              </a:rPr>
              <a:t>		- Pengendalian eksperimental</a:t>
            </a:r>
          </a:p>
          <a:p>
            <a:pPr marL="609600" indent="-609600">
              <a:lnSpc>
                <a:spcPct val="80000"/>
              </a:lnSpc>
              <a:buClr>
                <a:schemeClr val="tx1"/>
              </a:buClr>
              <a:buFontTx/>
              <a:buAutoNum type="arabicParenR"/>
            </a:pPr>
            <a:endParaRPr lang="id-ID" sz="2800" dirty="0"/>
          </a:p>
          <a:p>
            <a:pPr marL="609600" indent="-609600">
              <a:lnSpc>
                <a:spcPct val="80000"/>
              </a:lnSpc>
              <a:buClr>
                <a:schemeClr val="tx1"/>
              </a:buClr>
              <a:buFontTx/>
              <a:buNone/>
            </a:pPr>
            <a:endParaRPr lang="id-ID" sz="2800" dirty="0"/>
          </a:p>
          <a:p>
            <a:pPr marL="609600" indent="-609600">
              <a:lnSpc>
                <a:spcPct val="80000"/>
              </a:lnSpc>
              <a:buClr>
                <a:schemeClr val="tx1"/>
              </a:buClr>
              <a:buFontTx/>
              <a:buNone/>
            </a:pPr>
            <a:endParaRPr lang="en-US" sz="2800" dirty="0"/>
          </a:p>
        </p:txBody>
      </p:sp>
    </p:spTree>
    <p:extLst>
      <p:ext uri="{BB962C8B-B14F-4D97-AF65-F5344CB8AC3E}">
        <p14:creationId xmlns:p14="http://schemas.microsoft.com/office/powerpoint/2010/main" val="2918083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circle(in)">
                                      <p:cBhvr>
                                        <p:cTn id="7" dur="2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2" fill="hold"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 calcmode="lin" valueType="num">
                                      <p:cBhvr additive="base">
                                        <p:cTn id="12" dur="2000" fill="hold"/>
                                        <p:tgtEl>
                                          <p:spTgt spid="13315">
                                            <p:txEl>
                                              <p:pRg st="0" end="0"/>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13315">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12" fill="hold" nodeType="withEffect">
                                  <p:stCondLst>
                                    <p:cond delay="0"/>
                                  </p:stCondLst>
                                  <p:childTnLst>
                                    <p:set>
                                      <p:cBhvr>
                                        <p:cTn id="15" dur="1" fill="hold">
                                          <p:stCondLst>
                                            <p:cond delay="0"/>
                                          </p:stCondLst>
                                        </p:cTn>
                                        <p:tgtEl>
                                          <p:spTgt spid="13315">
                                            <p:txEl>
                                              <p:pRg st="1" end="1"/>
                                            </p:txEl>
                                          </p:spTgt>
                                        </p:tgtEl>
                                        <p:attrNameLst>
                                          <p:attrName>style.visibility</p:attrName>
                                        </p:attrNameLst>
                                      </p:cBhvr>
                                      <p:to>
                                        <p:strVal val="visible"/>
                                      </p:to>
                                    </p:set>
                                    <p:anim calcmode="lin" valueType="num">
                                      <p:cBhvr additive="base">
                                        <p:cTn id="16" dur="2000" fill="hold"/>
                                        <p:tgtEl>
                                          <p:spTgt spid="13315">
                                            <p:txEl>
                                              <p:pRg st="1" end="1"/>
                                            </p:txEl>
                                          </p:spTgt>
                                        </p:tgtEl>
                                        <p:attrNameLst>
                                          <p:attrName>ppt_x</p:attrName>
                                        </p:attrNameLst>
                                      </p:cBhvr>
                                      <p:tavLst>
                                        <p:tav tm="0">
                                          <p:val>
                                            <p:strVal val="0-#ppt_w/2"/>
                                          </p:val>
                                        </p:tav>
                                        <p:tav tm="100000">
                                          <p:val>
                                            <p:strVal val="#ppt_x"/>
                                          </p:val>
                                        </p:tav>
                                      </p:tavLst>
                                    </p:anim>
                                    <p:anim calcmode="lin" valueType="num">
                                      <p:cBhvr additive="base">
                                        <p:cTn id="17" dur="2000" fill="hold"/>
                                        <p:tgtEl>
                                          <p:spTgt spid="13315">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12" fill="hold" nodeType="withEffect">
                                  <p:stCondLst>
                                    <p:cond delay="0"/>
                                  </p:stCondLst>
                                  <p:childTnLst>
                                    <p:set>
                                      <p:cBhvr>
                                        <p:cTn id="19" dur="1" fill="hold">
                                          <p:stCondLst>
                                            <p:cond delay="0"/>
                                          </p:stCondLst>
                                        </p:cTn>
                                        <p:tgtEl>
                                          <p:spTgt spid="13315">
                                            <p:txEl>
                                              <p:pRg st="2" end="2"/>
                                            </p:txEl>
                                          </p:spTgt>
                                        </p:tgtEl>
                                        <p:attrNameLst>
                                          <p:attrName>style.visibility</p:attrName>
                                        </p:attrNameLst>
                                      </p:cBhvr>
                                      <p:to>
                                        <p:strVal val="visible"/>
                                      </p:to>
                                    </p:set>
                                    <p:anim calcmode="lin" valueType="num">
                                      <p:cBhvr additive="base">
                                        <p:cTn id="20" dur="2000" fill="hold"/>
                                        <p:tgtEl>
                                          <p:spTgt spid="13315">
                                            <p:txEl>
                                              <p:pRg st="2" end="2"/>
                                            </p:txEl>
                                          </p:spTgt>
                                        </p:tgtEl>
                                        <p:attrNameLst>
                                          <p:attrName>ppt_x</p:attrName>
                                        </p:attrNameLst>
                                      </p:cBhvr>
                                      <p:tavLst>
                                        <p:tav tm="0">
                                          <p:val>
                                            <p:strVal val="0-#ppt_w/2"/>
                                          </p:val>
                                        </p:tav>
                                        <p:tav tm="100000">
                                          <p:val>
                                            <p:strVal val="#ppt_x"/>
                                          </p:val>
                                        </p:tav>
                                      </p:tavLst>
                                    </p:anim>
                                    <p:anim calcmode="lin" valueType="num">
                                      <p:cBhvr additive="base">
                                        <p:cTn id="21" dur="2000" fill="hold"/>
                                        <p:tgtEl>
                                          <p:spTgt spid="13315">
                                            <p:txEl>
                                              <p:pRg st="2" end="2"/>
                                            </p:txEl>
                                          </p:spTgt>
                                        </p:tgtEl>
                                        <p:attrNameLst>
                                          <p:attrName>ppt_y</p:attrName>
                                        </p:attrNameLst>
                                      </p:cBhvr>
                                      <p:tavLst>
                                        <p:tav tm="0">
                                          <p:val>
                                            <p:strVal val="1+#ppt_h/2"/>
                                          </p:val>
                                        </p:tav>
                                        <p:tav tm="100000">
                                          <p:val>
                                            <p:strVal val="#ppt_y"/>
                                          </p:val>
                                        </p:tav>
                                      </p:tavLst>
                                    </p:anim>
                                  </p:childTnLst>
                                </p:cTn>
                              </p:par>
                              <p:par>
                                <p:cTn id="22" presetID="2" presetClass="entr" presetSubtype="12" fill="hold" nodeType="withEffect">
                                  <p:stCondLst>
                                    <p:cond delay="0"/>
                                  </p:stCondLst>
                                  <p:childTnLst>
                                    <p:set>
                                      <p:cBhvr>
                                        <p:cTn id="23" dur="1" fill="hold">
                                          <p:stCondLst>
                                            <p:cond delay="0"/>
                                          </p:stCondLst>
                                        </p:cTn>
                                        <p:tgtEl>
                                          <p:spTgt spid="13315">
                                            <p:txEl>
                                              <p:pRg st="3" end="3"/>
                                            </p:txEl>
                                          </p:spTgt>
                                        </p:tgtEl>
                                        <p:attrNameLst>
                                          <p:attrName>style.visibility</p:attrName>
                                        </p:attrNameLst>
                                      </p:cBhvr>
                                      <p:to>
                                        <p:strVal val="visible"/>
                                      </p:to>
                                    </p:set>
                                    <p:anim calcmode="lin" valueType="num">
                                      <p:cBhvr additive="base">
                                        <p:cTn id="24" dur="2000" fill="hold"/>
                                        <p:tgtEl>
                                          <p:spTgt spid="13315">
                                            <p:txEl>
                                              <p:pRg st="3" end="3"/>
                                            </p:txEl>
                                          </p:spTgt>
                                        </p:tgtEl>
                                        <p:attrNameLst>
                                          <p:attrName>ppt_x</p:attrName>
                                        </p:attrNameLst>
                                      </p:cBhvr>
                                      <p:tavLst>
                                        <p:tav tm="0">
                                          <p:val>
                                            <p:strVal val="0-#ppt_w/2"/>
                                          </p:val>
                                        </p:tav>
                                        <p:tav tm="100000">
                                          <p:val>
                                            <p:strVal val="#ppt_x"/>
                                          </p:val>
                                        </p:tav>
                                      </p:tavLst>
                                    </p:anim>
                                    <p:anim calcmode="lin" valueType="num">
                                      <p:cBhvr additive="base">
                                        <p:cTn id="25" dur="2000" fill="hold"/>
                                        <p:tgtEl>
                                          <p:spTgt spid="133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13315">
                                            <p:txEl>
                                              <p:pRg st="4" end="4"/>
                                            </p:txEl>
                                          </p:spTgt>
                                        </p:tgtEl>
                                        <p:attrNameLst>
                                          <p:attrName>style.visibility</p:attrName>
                                        </p:attrNameLst>
                                      </p:cBhvr>
                                      <p:to>
                                        <p:strVal val="visible"/>
                                      </p:to>
                                    </p:set>
                                    <p:anim calcmode="lin" valueType="num">
                                      <p:cBhvr additive="base">
                                        <p:cTn id="30" dur="2000" fill="hold"/>
                                        <p:tgtEl>
                                          <p:spTgt spid="13315">
                                            <p:txEl>
                                              <p:pRg st="4" end="4"/>
                                            </p:txEl>
                                          </p:spTgt>
                                        </p:tgtEl>
                                        <p:attrNameLst>
                                          <p:attrName>ppt_x</p:attrName>
                                        </p:attrNameLst>
                                      </p:cBhvr>
                                      <p:tavLst>
                                        <p:tav tm="0">
                                          <p:val>
                                            <p:strVal val="1+#ppt_w/2"/>
                                          </p:val>
                                        </p:tav>
                                        <p:tav tm="100000">
                                          <p:val>
                                            <p:strVal val="#ppt_x"/>
                                          </p:val>
                                        </p:tav>
                                      </p:tavLst>
                                    </p:anim>
                                    <p:anim calcmode="lin" valueType="num">
                                      <p:cBhvr additive="base">
                                        <p:cTn id="31" dur="2000" fill="hold"/>
                                        <p:tgtEl>
                                          <p:spTgt spid="13315">
                                            <p:txEl>
                                              <p:pRg st="4" end="4"/>
                                            </p:txEl>
                                          </p:spTgt>
                                        </p:tgtEl>
                                        <p:attrNameLst>
                                          <p:attrName>ppt_y</p:attrName>
                                        </p:attrNameLst>
                                      </p:cBhvr>
                                      <p:tavLst>
                                        <p:tav tm="0">
                                          <p:val>
                                            <p:strVal val="#ppt_y"/>
                                          </p:val>
                                        </p:tav>
                                        <p:tav tm="100000">
                                          <p:val>
                                            <p:strVal val="#ppt_y"/>
                                          </p:val>
                                        </p:tav>
                                      </p:tavLst>
                                    </p:anim>
                                  </p:childTnLst>
                                </p:cTn>
                              </p:par>
                              <p:par>
                                <p:cTn id="32" presetID="2" presetClass="entr" presetSubtype="2" fill="hold" nodeType="withEffect">
                                  <p:stCondLst>
                                    <p:cond delay="0"/>
                                  </p:stCondLst>
                                  <p:childTnLst>
                                    <p:set>
                                      <p:cBhvr>
                                        <p:cTn id="33" dur="1" fill="hold">
                                          <p:stCondLst>
                                            <p:cond delay="0"/>
                                          </p:stCondLst>
                                        </p:cTn>
                                        <p:tgtEl>
                                          <p:spTgt spid="13315">
                                            <p:txEl>
                                              <p:pRg st="5" end="5"/>
                                            </p:txEl>
                                          </p:spTgt>
                                        </p:tgtEl>
                                        <p:attrNameLst>
                                          <p:attrName>style.visibility</p:attrName>
                                        </p:attrNameLst>
                                      </p:cBhvr>
                                      <p:to>
                                        <p:strVal val="visible"/>
                                      </p:to>
                                    </p:set>
                                    <p:anim calcmode="lin" valueType="num">
                                      <p:cBhvr additive="base">
                                        <p:cTn id="34" dur="2000" fill="hold"/>
                                        <p:tgtEl>
                                          <p:spTgt spid="13315">
                                            <p:txEl>
                                              <p:pRg st="5" end="5"/>
                                            </p:txEl>
                                          </p:spTgt>
                                        </p:tgtEl>
                                        <p:attrNameLst>
                                          <p:attrName>ppt_x</p:attrName>
                                        </p:attrNameLst>
                                      </p:cBhvr>
                                      <p:tavLst>
                                        <p:tav tm="0">
                                          <p:val>
                                            <p:strVal val="1+#ppt_w/2"/>
                                          </p:val>
                                        </p:tav>
                                        <p:tav tm="100000">
                                          <p:val>
                                            <p:strVal val="#ppt_x"/>
                                          </p:val>
                                        </p:tav>
                                      </p:tavLst>
                                    </p:anim>
                                    <p:anim calcmode="lin" valueType="num">
                                      <p:cBhvr additive="base">
                                        <p:cTn id="35" dur="2000" fill="hold"/>
                                        <p:tgtEl>
                                          <p:spTgt spid="13315">
                                            <p:txEl>
                                              <p:pRg st="5" end="5"/>
                                            </p:txEl>
                                          </p:spTgt>
                                        </p:tgtEl>
                                        <p:attrNameLst>
                                          <p:attrName>ppt_y</p:attrName>
                                        </p:attrNameLst>
                                      </p:cBhvr>
                                      <p:tavLst>
                                        <p:tav tm="0">
                                          <p:val>
                                            <p:strVal val="#ppt_y"/>
                                          </p:val>
                                        </p:tav>
                                        <p:tav tm="100000">
                                          <p:val>
                                            <p:strVal val="#ppt_y"/>
                                          </p:val>
                                        </p:tav>
                                      </p:tavLst>
                                    </p:anim>
                                  </p:childTnLst>
                                </p:cTn>
                              </p:par>
                              <p:par>
                                <p:cTn id="36" presetID="2" presetClass="entr" presetSubtype="2" fill="hold" nodeType="withEffect">
                                  <p:stCondLst>
                                    <p:cond delay="0"/>
                                  </p:stCondLst>
                                  <p:childTnLst>
                                    <p:set>
                                      <p:cBhvr>
                                        <p:cTn id="37" dur="1" fill="hold">
                                          <p:stCondLst>
                                            <p:cond delay="0"/>
                                          </p:stCondLst>
                                        </p:cTn>
                                        <p:tgtEl>
                                          <p:spTgt spid="13315">
                                            <p:txEl>
                                              <p:pRg st="6" end="6"/>
                                            </p:txEl>
                                          </p:spTgt>
                                        </p:tgtEl>
                                        <p:attrNameLst>
                                          <p:attrName>style.visibility</p:attrName>
                                        </p:attrNameLst>
                                      </p:cBhvr>
                                      <p:to>
                                        <p:strVal val="visible"/>
                                      </p:to>
                                    </p:set>
                                    <p:anim calcmode="lin" valueType="num">
                                      <p:cBhvr additive="base">
                                        <p:cTn id="38" dur="2000" fill="hold"/>
                                        <p:tgtEl>
                                          <p:spTgt spid="13315">
                                            <p:txEl>
                                              <p:pRg st="6" end="6"/>
                                            </p:txEl>
                                          </p:spTgt>
                                        </p:tgtEl>
                                        <p:attrNameLst>
                                          <p:attrName>ppt_x</p:attrName>
                                        </p:attrNameLst>
                                      </p:cBhvr>
                                      <p:tavLst>
                                        <p:tav tm="0">
                                          <p:val>
                                            <p:strVal val="1+#ppt_w/2"/>
                                          </p:val>
                                        </p:tav>
                                        <p:tav tm="100000">
                                          <p:val>
                                            <p:strVal val="#ppt_x"/>
                                          </p:val>
                                        </p:tav>
                                      </p:tavLst>
                                    </p:anim>
                                    <p:anim calcmode="lin" valueType="num">
                                      <p:cBhvr additive="base">
                                        <p:cTn id="39" dur="2000" fill="hold"/>
                                        <p:tgtEl>
                                          <p:spTgt spid="13315">
                                            <p:txEl>
                                              <p:pRg st="6" end="6"/>
                                            </p:txEl>
                                          </p:spTgt>
                                        </p:tgtEl>
                                        <p:attrNameLst>
                                          <p:attrName>ppt_y</p:attrName>
                                        </p:attrNameLst>
                                      </p:cBhvr>
                                      <p:tavLst>
                                        <p:tav tm="0">
                                          <p:val>
                                            <p:strVal val="#ppt_y"/>
                                          </p:val>
                                        </p:tav>
                                        <p:tav tm="100000">
                                          <p:val>
                                            <p:strVal val="#ppt_y"/>
                                          </p:val>
                                        </p:tav>
                                      </p:tavLst>
                                    </p:anim>
                                  </p:childTnLst>
                                </p:cTn>
                              </p:par>
                              <p:par>
                                <p:cTn id="40" presetID="2" presetClass="entr" presetSubtype="2" fill="hold" nodeType="withEffect">
                                  <p:stCondLst>
                                    <p:cond delay="0"/>
                                  </p:stCondLst>
                                  <p:childTnLst>
                                    <p:set>
                                      <p:cBhvr>
                                        <p:cTn id="41" dur="1" fill="hold">
                                          <p:stCondLst>
                                            <p:cond delay="0"/>
                                          </p:stCondLst>
                                        </p:cTn>
                                        <p:tgtEl>
                                          <p:spTgt spid="13315">
                                            <p:txEl>
                                              <p:pRg st="7" end="7"/>
                                            </p:txEl>
                                          </p:spTgt>
                                        </p:tgtEl>
                                        <p:attrNameLst>
                                          <p:attrName>style.visibility</p:attrName>
                                        </p:attrNameLst>
                                      </p:cBhvr>
                                      <p:to>
                                        <p:strVal val="visible"/>
                                      </p:to>
                                    </p:set>
                                    <p:anim calcmode="lin" valueType="num">
                                      <p:cBhvr additive="base">
                                        <p:cTn id="42" dur="2000" fill="hold"/>
                                        <p:tgtEl>
                                          <p:spTgt spid="13315">
                                            <p:txEl>
                                              <p:pRg st="7" end="7"/>
                                            </p:txEl>
                                          </p:spTgt>
                                        </p:tgtEl>
                                        <p:attrNameLst>
                                          <p:attrName>ppt_x</p:attrName>
                                        </p:attrNameLst>
                                      </p:cBhvr>
                                      <p:tavLst>
                                        <p:tav tm="0">
                                          <p:val>
                                            <p:strVal val="1+#ppt_w/2"/>
                                          </p:val>
                                        </p:tav>
                                        <p:tav tm="100000">
                                          <p:val>
                                            <p:strVal val="#ppt_x"/>
                                          </p:val>
                                        </p:tav>
                                      </p:tavLst>
                                    </p:anim>
                                    <p:anim calcmode="lin" valueType="num">
                                      <p:cBhvr additive="base">
                                        <p:cTn id="43" dur="2000" fill="hold"/>
                                        <p:tgtEl>
                                          <p:spTgt spid="1331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algn="l"/>
            <a:r>
              <a:rPr lang="id-ID" sz="3600"/>
              <a:t>Problem-Problem yang dihadapi Dalam Pembentukan Teori Psikologi Sosial</a:t>
            </a:r>
          </a:p>
        </p:txBody>
      </p:sp>
      <p:sp>
        <p:nvSpPr>
          <p:cNvPr id="14339" name="Rectangle 3"/>
          <p:cNvSpPr>
            <a:spLocks noGrp="1" noChangeArrowheads="1"/>
          </p:cNvSpPr>
          <p:nvPr>
            <p:ph idx="1"/>
          </p:nvPr>
        </p:nvSpPr>
        <p:spPr/>
        <p:txBody>
          <a:bodyPr/>
          <a:lstStyle/>
          <a:p>
            <a:pPr marL="609600" indent="-609600" algn="l">
              <a:buClr>
                <a:schemeClr val="tx1"/>
              </a:buClr>
              <a:buFontTx/>
              <a:buAutoNum type="arabicParenR" startAt="3"/>
            </a:pPr>
            <a:r>
              <a:rPr lang="id-ID" sz="3200" dirty="0">
                <a:solidFill>
                  <a:schemeClr val="tx2"/>
                </a:solidFill>
              </a:rPr>
              <a:t>Ruang Lingkup Teori</a:t>
            </a:r>
          </a:p>
          <a:p>
            <a:pPr marL="609600" indent="-609600" algn="l">
              <a:buClr>
                <a:schemeClr val="tx1"/>
              </a:buClr>
              <a:buFontTx/>
              <a:buNone/>
            </a:pPr>
            <a:r>
              <a:rPr lang="id-ID" sz="3200" dirty="0">
                <a:solidFill>
                  <a:schemeClr val="tx2"/>
                </a:solidFill>
              </a:rPr>
              <a:t>	- Jangkauan penerapan</a:t>
            </a:r>
          </a:p>
          <a:p>
            <a:pPr marL="609600" indent="-609600" algn="l">
              <a:buClr>
                <a:schemeClr val="tx1"/>
              </a:buClr>
              <a:buFontTx/>
              <a:buNone/>
            </a:pPr>
            <a:r>
              <a:rPr lang="id-ID" sz="3200" dirty="0">
                <a:solidFill>
                  <a:schemeClr val="tx2"/>
                </a:solidFill>
              </a:rPr>
              <a:t>	- Keterbatasan</a:t>
            </a:r>
          </a:p>
          <a:p>
            <a:pPr marL="609600" indent="-609600" algn="l">
              <a:buClr>
                <a:schemeClr val="tx1"/>
              </a:buClr>
              <a:buFontTx/>
              <a:buNone/>
            </a:pPr>
            <a:r>
              <a:rPr lang="id-ID" sz="3200" dirty="0">
                <a:solidFill>
                  <a:schemeClr val="tx2"/>
                </a:solidFill>
              </a:rPr>
              <a:t>	- generality ( keumuman)</a:t>
            </a:r>
          </a:p>
          <a:p>
            <a:pPr marL="609600" indent="-609600" algn="l">
              <a:buClr>
                <a:schemeClr val="tx1"/>
              </a:buClr>
              <a:buFontTx/>
              <a:buNone/>
            </a:pPr>
            <a:endParaRPr lang="id-ID" sz="3200" dirty="0">
              <a:solidFill>
                <a:schemeClr val="tx2"/>
              </a:solidFill>
            </a:endParaRPr>
          </a:p>
          <a:p>
            <a:pPr marL="609600" indent="-609600" algn="l">
              <a:buClr>
                <a:schemeClr val="tx1"/>
              </a:buClr>
              <a:buFontTx/>
              <a:buNone/>
            </a:pPr>
            <a:r>
              <a:rPr lang="id-ID" sz="3200" dirty="0">
                <a:solidFill>
                  <a:schemeClr val="tx2"/>
                </a:solidFill>
              </a:rPr>
              <a:t>4)  Penentuan Jenis teori</a:t>
            </a:r>
          </a:p>
          <a:p>
            <a:pPr marL="609600" indent="-609600" algn="l">
              <a:buClr>
                <a:schemeClr val="tx1"/>
              </a:buClr>
              <a:buFontTx/>
              <a:buNone/>
            </a:pPr>
            <a:endParaRPr lang="id-ID" sz="3200" dirty="0">
              <a:solidFill>
                <a:schemeClr val="tx2"/>
              </a:solidFill>
            </a:endParaRPr>
          </a:p>
        </p:txBody>
      </p:sp>
    </p:spTree>
    <p:extLst>
      <p:ext uri="{BB962C8B-B14F-4D97-AF65-F5344CB8AC3E}">
        <p14:creationId xmlns:p14="http://schemas.microsoft.com/office/powerpoint/2010/main" val="24866156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r>
              <a:rPr lang="id-ID">
                <a:latin typeface="Albertus Extra Bold" pitchFamily="34" charset="0"/>
              </a:rPr>
              <a:t>Pendekatan Teoritis Dalam Psikologi Sosial</a:t>
            </a:r>
          </a:p>
        </p:txBody>
      </p:sp>
      <p:sp>
        <p:nvSpPr>
          <p:cNvPr id="18435" name="Rectangle 3"/>
          <p:cNvSpPr>
            <a:spLocks noGrp="1" noChangeArrowheads="1"/>
          </p:cNvSpPr>
          <p:nvPr>
            <p:ph idx="1"/>
          </p:nvPr>
        </p:nvSpPr>
        <p:spPr>
          <a:xfrm>
            <a:off x="1143000" y="2057400"/>
            <a:ext cx="7162800" cy="4144963"/>
          </a:xfrm>
        </p:spPr>
        <p:txBody>
          <a:bodyPr/>
          <a:lstStyle/>
          <a:p>
            <a:pPr algn="l">
              <a:buClr>
                <a:schemeClr val="tx1"/>
              </a:buClr>
              <a:buFont typeface="Wingdings" pitchFamily="2" charset="2"/>
              <a:buChar char="Ø"/>
            </a:pPr>
            <a:r>
              <a:rPr lang="en-US" dirty="0"/>
              <a:t> </a:t>
            </a:r>
            <a:r>
              <a:rPr lang="id-ID" sz="4000" dirty="0">
                <a:solidFill>
                  <a:schemeClr val="tx2"/>
                </a:solidFill>
              </a:rPr>
              <a:t>Pendekatan Belajar</a:t>
            </a:r>
          </a:p>
          <a:p>
            <a:pPr algn="l">
              <a:buClr>
                <a:schemeClr val="tx1"/>
              </a:buClr>
              <a:buFont typeface="Wingdings" pitchFamily="2" charset="2"/>
              <a:buChar char="Ø"/>
            </a:pPr>
            <a:r>
              <a:rPr lang="id-ID" sz="4000" dirty="0">
                <a:solidFill>
                  <a:schemeClr val="tx2"/>
                </a:solidFill>
              </a:rPr>
              <a:t>Pendekatan Insentif</a:t>
            </a:r>
          </a:p>
          <a:p>
            <a:pPr algn="l">
              <a:buClr>
                <a:schemeClr val="tx1"/>
              </a:buClr>
              <a:buFont typeface="Wingdings" pitchFamily="2" charset="2"/>
              <a:buChar char="Ø"/>
            </a:pPr>
            <a:r>
              <a:rPr lang="id-ID" sz="4000" dirty="0">
                <a:solidFill>
                  <a:schemeClr val="tx2"/>
                </a:solidFill>
              </a:rPr>
              <a:t>Pendekatan Kognitif</a:t>
            </a:r>
          </a:p>
          <a:p>
            <a:pPr algn="l">
              <a:buClr>
                <a:schemeClr val="tx1"/>
              </a:buClr>
              <a:buFont typeface="Wingdings" pitchFamily="2" charset="2"/>
              <a:buChar char="Ø"/>
            </a:pPr>
            <a:r>
              <a:rPr lang="id-ID" sz="4000" dirty="0">
                <a:solidFill>
                  <a:schemeClr val="tx2"/>
                </a:solidFill>
              </a:rPr>
              <a:t>Pendekatan </a:t>
            </a:r>
            <a:r>
              <a:rPr lang="id-ID" sz="4000" dirty="0" smtClean="0">
                <a:solidFill>
                  <a:schemeClr val="tx2"/>
                </a:solidFill>
              </a:rPr>
              <a:t>Biol</a:t>
            </a:r>
            <a:r>
              <a:rPr lang="en-US" sz="4000" dirty="0" err="1" smtClean="0">
                <a:solidFill>
                  <a:schemeClr val="tx2"/>
                </a:solidFill>
              </a:rPr>
              <a:t>ogis</a:t>
            </a:r>
            <a:r>
              <a:rPr lang="id-ID" sz="4000" dirty="0" smtClean="0"/>
              <a:t>ogis</a:t>
            </a:r>
            <a:endParaRPr lang="id-ID" sz="4000" dirty="0"/>
          </a:p>
        </p:txBody>
      </p:sp>
    </p:spTree>
    <p:extLst>
      <p:ext uri="{BB962C8B-B14F-4D97-AF65-F5344CB8AC3E}">
        <p14:creationId xmlns:p14="http://schemas.microsoft.com/office/powerpoint/2010/main" val="255968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circle(in)">
                                      <p:cBhvr>
                                        <p:cTn id="7" dur="2000"/>
                                        <p:tgtEl>
                                          <p:spTgt spid="18434"/>
                                        </p:tgtEl>
                                      </p:cBhvr>
                                    </p:animEffect>
                                  </p:childTnLst>
                                </p:cTn>
                              </p:par>
                            </p:childTnLst>
                          </p:cTn>
                        </p:par>
                      </p:childTnLst>
                    </p:cTn>
                  </p:par>
                  <p:par>
                    <p:cTn id="8" fill="hold">
                      <p:stCondLst>
                        <p:cond delay="indefinite"/>
                      </p:stCondLst>
                      <p:childTnLst>
                        <p:par>
                          <p:cTn id="9" fill="hold">
                            <p:stCondLst>
                              <p:cond delay="0"/>
                            </p:stCondLst>
                            <p:childTnLst>
                              <p:par>
                                <p:cTn id="10" presetID="56" presetClass="entr" presetSubtype="0" fill="hold" nodeType="clickEffect">
                                  <p:stCondLst>
                                    <p:cond delay="0"/>
                                  </p:stCondLst>
                                  <p:iterate type="lt">
                                    <p:tmPct val="10000"/>
                                  </p:iterate>
                                  <p:childTnLst>
                                    <p:set>
                                      <p:cBhvr>
                                        <p:cTn id="11" dur="1" fill="hold">
                                          <p:stCondLst>
                                            <p:cond delay="0"/>
                                          </p:stCondLst>
                                        </p:cTn>
                                        <p:tgtEl>
                                          <p:spTgt spid="18435">
                                            <p:txEl>
                                              <p:pRg st="0" end="0"/>
                                            </p:txEl>
                                          </p:spTgt>
                                        </p:tgtEl>
                                        <p:attrNameLst>
                                          <p:attrName>style.visibility</p:attrName>
                                        </p:attrNameLst>
                                      </p:cBhvr>
                                      <p:to>
                                        <p:strVal val="visible"/>
                                      </p:to>
                                    </p:set>
                                    <p:anim by="(-#ppt_w*2)" calcmode="lin" valueType="num">
                                      <p:cBhvr rctx="PPT">
                                        <p:cTn id="12" dur="500" autoRev="1" fill="hold">
                                          <p:stCondLst>
                                            <p:cond delay="0"/>
                                          </p:stCondLst>
                                        </p:cTn>
                                        <p:tgtEl>
                                          <p:spTgt spid="18435">
                                            <p:txEl>
                                              <p:pRg st="0" end="0"/>
                                            </p:txEl>
                                          </p:spTgt>
                                        </p:tgtEl>
                                        <p:attrNameLst>
                                          <p:attrName>ppt_w</p:attrName>
                                        </p:attrNameLst>
                                      </p:cBhvr>
                                    </p:anim>
                                    <p:anim by="(#ppt_w*0.50)" calcmode="lin" valueType="num">
                                      <p:cBhvr>
                                        <p:cTn id="13" dur="500" decel="50000" autoRev="1" fill="hold">
                                          <p:stCondLst>
                                            <p:cond delay="0"/>
                                          </p:stCondLst>
                                        </p:cTn>
                                        <p:tgtEl>
                                          <p:spTgt spid="18435">
                                            <p:txEl>
                                              <p:pRg st="0" end="0"/>
                                            </p:txEl>
                                          </p:spTgt>
                                        </p:tgtEl>
                                        <p:attrNameLst>
                                          <p:attrName>ppt_x</p:attrName>
                                        </p:attrNameLst>
                                      </p:cBhvr>
                                    </p:anim>
                                    <p:anim from="(-#ppt_h/2)" to="(#ppt_y)" calcmode="lin" valueType="num">
                                      <p:cBhvr>
                                        <p:cTn id="14" dur="1000" fill="hold">
                                          <p:stCondLst>
                                            <p:cond delay="0"/>
                                          </p:stCondLst>
                                        </p:cTn>
                                        <p:tgtEl>
                                          <p:spTgt spid="18435">
                                            <p:txEl>
                                              <p:pRg st="0" end="0"/>
                                            </p:txEl>
                                          </p:spTgt>
                                        </p:tgtEl>
                                        <p:attrNameLst>
                                          <p:attrName>ppt_y</p:attrName>
                                        </p:attrNameLst>
                                      </p:cBhvr>
                                    </p:anim>
                                    <p:animRot by="21600000">
                                      <p:cBhvr>
                                        <p:cTn id="15" dur="1000" fill="hold">
                                          <p:stCondLst>
                                            <p:cond delay="0"/>
                                          </p:stCondLst>
                                        </p:cTn>
                                        <p:tgtEl>
                                          <p:spTgt spid="18435">
                                            <p:txEl>
                                              <p:pRg st="0" end="0"/>
                                            </p:txEl>
                                          </p:spTgt>
                                        </p:tgtEl>
                                        <p:attrNameLst>
                                          <p:attrName>r</p:attrName>
                                        </p:attrNameLst>
                                      </p:cBhvr>
                                    </p:animRot>
                                  </p:childTnLst>
                                </p:cTn>
                              </p:par>
                              <p:par>
                                <p:cTn id="16" presetID="56" presetClass="entr" presetSubtype="0" fill="hold" nodeType="withEffect">
                                  <p:stCondLst>
                                    <p:cond delay="0"/>
                                  </p:stCondLst>
                                  <p:iterate type="lt">
                                    <p:tmPct val="10000"/>
                                  </p:iterate>
                                  <p:childTnLst>
                                    <p:set>
                                      <p:cBhvr>
                                        <p:cTn id="17" dur="1" fill="hold">
                                          <p:stCondLst>
                                            <p:cond delay="0"/>
                                          </p:stCondLst>
                                        </p:cTn>
                                        <p:tgtEl>
                                          <p:spTgt spid="18435">
                                            <p:txEl>
                                              <p:pRg st="1" end="1"/>
                                            </p:txEl>
                                          </p:spTgt>
                                        </p:tgtEl>
                                        <p:attrNameLst>
                                          <p:attrName>style.visibility</p:attrName>
                                        </p:attrNameLst>
                                      </p:cBhvr>
                                      <p:to>
                                        <p:strVal val="visible"/>
                                      </p:to>
                                    </p:set>
                                    <p:anim by="(-#ppt_w*2)" calcmode="lin" valueType="num">
                                      <p:cBhvr rctx="PPT">
                                        <p:cTn id="18" dur="500" autoRev="1" fill="hold">
                                          <p:stCondLst>
                                            <p:cond delay="0"/>
                                          </p:stCondLst>
                                        </p:cTn>
                                        <p:tgtEl>
                                          <p:spTgt spid="18435">
                                            <p:txEl>
                                              <p:pRg st="1" end="1"/>
                                            </p:txEl>
                                          </p:spTgt>
                                        </p:tgtEl>
                                        <p:attrNameLst>
                                          <p:attrName>ppt_w</p:attrName>
                                        </p:attrNameLst>
                                      </p:cBhvr>
                                    </p:anim>
                                    <p:anim by="(#ppt_w*0.50)" calcmode="lin" valueType="num">
                                      <p:cBhvr>
                                        <p:cTn id="19" dur="500" decel="50000" autoRev="1" fill="hold">
                                          <p:stCondLst>
                                            <p:cond delay="0"/>
                                          </p:stCondLst>
                                        </p:cTn>
                                        <p:tgtEl>
                                          <p:spTgt spid="18435">
                                            <p:txEl>
                                              <p:pRg st="1" end="1"/>
                                            </p:txEl>
                                          </p:spTgt>
                                        </p:tgtEl>
                                        <p:attrNameLst>
                                          <p:attrName>ppt_x</p:attrName>
                                        </p:attrNameLst>
                                      </p:cBhvr>
                                    </p:anim>
                                    <p:anim from="(-#ppt_h/2)" to="(#ppt_y)" calcmode="lin" valueType="num">
                                      <p:cBhvr>
                                        <p:cTn id="20" dur="1000" fill="hold">
                                          <p:stCondLst>
                                            <p:cond delay="0"/>
                                          </p:stCondLst>
                                        </p:cTn>
                                        <p:tgtEl>
                                          <p:spTgt spid="18435">
                                            <p:txEl>
                                              <p:pRg st="1" end="1"/>
                                            </p:txEl>
                                          </p:spTgt>
                                        </p:tgtEl>
                                        <p:attrNameLst>
                                          <p:attrName>ppt_y</p:attrName>
                                        </p:attrNameLst>
                                      </p:cBhvr>
                                    </p:anim>
                                    <p:animRot by="21600000">
                                      <p:cBhvr>
                                        <p:cTn id="21" dur="1000" fill="hold">
                                          <p:stCondLst>
                                            <p:cond delay="0"/>
                                          </p:stCondLst>
                                        </p:cTn>
                                        <p:tgtEl>
                                          <p:spTgt spid="18435">
                                            <p:txEl>
                                              <p:pRg st="1" end="1"/>
                                            </p:txEl>
                                          </p:spTgt>
                                        </p:tgtEl>
                                        <p:attrNameLst>
                                          <p:attrName>r</p:attrName>
                                        </p:attrNameLst>
                                      </p:cBhvr>
                                    </p:animRot>
                                  </p:childTnLst>
                                </p:cTn>
                              </p:par>
                              <p:par>
                                <p:cTn id="22" presetID="56" presetClass="entr" presetSubtype="0" fill="hold" nodeType="withEffect">
                                  <p:stCondLst>
                                    <p:cond delay="0"/>
                                  </p:stCondLst>
                                  <p:iterate type="lt">
                                    <p:tmPct val="10000"/>
                                  </p:iterate>
                                  <p:childTnLst>
                                    <p:set>
                                      <p:cBhvr>
                                        <p:cTn id="23" dur="1" fill="hold">
                                          <p:stCondLst>
                                            <p:cond delay="0"/>
                                          </p:stCondLst>
                                        </p:cTn>
                                        <p:tgtEl>
                                          <p:spTgt spid="18435">
                                            <p:txEl>
                                              <p:pRg st="2" end="2"/>
                                            </p:txEl>
                                          </p:spTgt>
                                        </p:tgtEl>
                                        <p:attrNameLst>
                                          <p:attrName>style.visibility</p:attrName>
                                        </p:attrNameLst>
                                      </p:cBhvr>
                                      <p:to>
                                        <p:strVal val="visible"/>
                                      </p:to>
                                    </p:set>
                                    <p:anim by="(-#ppt_w*2)" calcmode="lin" valueType="num">
                                      <p:cBhvr rctx="PPT">
                                        <p:cTn id="24" dur="500" autoRev="1" fill="hold">
                                          <p:stCondLst>
                                            <p:cond delay="0"/>
                                          </p:stCondLst>
                                        </p:cTn>
                                        <p:tgtEl>
                                          <p:spTgt spid="18435">
                                            <p:txEl>
                                              <p:pRg st="2" end="2"/>
                                            </p:txEl>
                                          </p:spTgt>
                                        </p:tgtEl>
                                        <p:attrNameLst>
                                          <p:attrName>ppt_w</p:attrName>
                                        </p:attrNameLst>
                                      </p:cBhvr>
                                    </p:anim>
                                    <p:anim by="(#ppt_w*0.50)" calcmode="lin" valueType="num">
                                      <p:cBhvr>
                                        <p:cTn id="25" dur="500" decel="50000" autoRev="1" fill="hold">
                                          <p:stCondLst>
                                            <p:cond delay="0"/>
                                          </p:stCondLst>
                                        </p:cTn>
                                        <p:tgtEl>
                                          <p:spTgt spid="18435">
                                            <p:txEl>
                                              <p:pRg st="2" end="2"/>
                                            </p:txEl>
                                          </p:spTgt>
                                        </p:tgtEl>
                                        <p:attrNameLst>
                                          <p:attrName>ppt_x</p:attrName>
                                        </p:attrNameLst>
                                      </p:cBhvr>
                                    </p:anim>
                                    <p:anim from="(-#ppt_h/2)" to="(#ppt_y)" calcmode="lin" valueType="num">
                                      <p:cBhvr>
                                        <p:cTn id="26" dur="1000" fill="hold">
                                          <p:stCondLst>
                                            <p:cond delay="0"/>
                                          </p:stCondLst>
                                        </p:cTn>
                                        <p:tgtEl>
                                          <p:spTgt spid="18435">
                                            <p:txEl>
                                              <p:pRg st="2" end="2"/>
                                            </p:txEl>
                                          </p:spTgt>
                                        </p:tgtEl>
                                        <p:attrNameLst>
                                          <p:attrName>ppt_y</p:attrName>
                                        </p:attrNameLst>
                                      </p:cBhvr>
                                    </p:anim>
                                    <p:animRot by="21600000">
                                      <p:cBhvr>
                                        <p:cTn id="27" dur="1000" fill="hold">
                                          <p:stCondLst>
                                            <p:cond delay="0"/>
                                          </p:stCondLst>
                                        </p:cTn>
                                        <p:tgtEl>
                                          <p:spTgt spid="18435">
                                            <p:txEl>
                                              <p:pRg st="2" end="2"/>
                                            </p:txEl>
                                          </p:spTgt>
                                        </p:tgtEl>
                                        <p:attrNameLst>
                                          <p:attrName>r</p:attrName>
                                        </p:attrNameLst>
                                      </p:cBhvr>
                                    </p:animRot>
                                  </p:childTnLst>
                                </p:cTn>
                              </p:par>
                              <p:par>
                                <p:cTn id="28" presetID="56" presetClass="entr" presetSubtype="0" fill="hold" nodeType="withEffect">
                                  <p:stCondLst>
                                    <p:cond delay="0"/>
                                  </p:stCondLst>
                                  <p:iterate type="lt">
                                    <p:tmPct val="10000"/>
                                  </p:iterate>
                                  <p:childTnLst>
                                    <p:set>
                                      <p:cBhvr>
                                        <p:cTn id="29" dur="1" fill="hold">
                                          <p:stCondLst>
                                            <p:cond delay="0"/>
                                          </p:stCondLst>
                                        </p:cTn>
                                        <p:tgtEl>
                                          <p:spTgt spid="18435">
                                            <p:txEl>
                                              <p:pRg st="3" end="3"/>
                                            </p:txEl>
                                          </p:spTgt>
                                        </p:tgtEl>
                                        <p:attrNameLst>
                                          <p:attrName>style.visibility</p:attrName>
                                        </p:attrNameLst>
                                      </p:cBhvr>
                                      <p:to>
                                        <p:strVal val="visible"/>
                                      </p:to>
                                    </p:set>
                                    <p:anim by="(-#ppt_w*2)" calcmode="lin" valueType="num">
                                      <p:cBhvr rctx="PPT">
                                        <p:cTn id="30" dur="500" autoRev="1" fill="hold">
                                          <p:stCondLst>
                                            <p:cond delay="0"/>
                                          </p:stCondLst>
                                        </p:cTn>
                                        <p:tgtEl>
                                          <p:spTgt spid="18435">
                                            <p:txEl>
                                              <p:pRg st="3" end="3"/>
                                            </p:txEl>
                                          </p:spTgt>
                                        </p:tgtEl>
                                        <p:attrNameLst>
                                          <p:attrName>ppt_w</p:attrName>
                                        </p:attrNameLst>
                                      </p:cBhvr>
                                    </p:anim>
                                    <p:anim by="(#ppt_w*0.50)" calcmode="lin" valueType="num">
                                      <p:cBhvr>
                                        <p:cTn id="31" dur="500" decel="50000" autoRev="1" fill="hold">
                                          <p:stCondLst>
                                            <p:cond delay="0"/>
                                          </p:stCondLst>
                                        </p:cTn>
                                        <p:tgtEl>
                                          <p:spTgt spid="18435">
                                            <p:txEl>
                                              <p:pRg st="3" end="3"/>
                                            </p:txEl>
                                          </p:spTgt>
                                        </p:tgtEl>
                                        <p:attrNameLst>
                                          <p:attrName>ppt_x</p:attrName>
                                        </p:attrNameLst>
                                      </p:cBhvr>
                                    </p:anim>
                                    <p:anim from="(-#ppt_h/2)" to="(#ppt_y)" calcmode="lin" valueType="num">
                                      <p:cBhvr>
                                        <p:cTn id="32" dur="1000" fill="hold">
                                          <p:stCondLst>
                                            <p:cond delay="0"/>
                                          </p:stCondLst>
                                        </p:cTn>
                                        <p:tgtEl>
                                          <p:spTgt spid="18435">
                                            <p:txEl>
                                              <p:pRg st="3" end="3"/>
                                            </p:txEl>
                                          </p:spTgt>
                                        </p:tgtEl>
                                        <p:attrNameLst>
                                          <p:attrName>ppt_y</p:attrName>
                                        </p:attrNameLst>
                                      </p:cBhvr>
                                    </p:anim>
                                    <p:animRot by="21600000">
                                      <p:cBhvr>
                                        <p:cTn id="33" dur="1000" fill="hold">
                                          <p:stCondLst>
                                            <p:cond delay="0"/>
                                          </p:stCondLst>
                                        </p:cTn>
                                        <p:tgtEl>
                                          <p:spTgt spid="18435">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bwMode="auto">
          <a:xfrm>
            <a:off x="611188" y="2924175"/>
            <a:ext cx="8229600" cy="927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ID" altLang="en-US" smtClean="0">
                <a:latin typeface="Arial" charset="0"/>
                <a:cs typeface="Arial" charset="0"/>
              </a:rPr>
              <a:t>Terima kasih</a:t>
            </a:r>
            <a:endParaRPr lang="en-US" altLang="en-US" smtClean="0">
              <a:latin typeface="Arial" charset="0"/>
              <a:cs typeface="Arial" charset="0"/>
            </a:endParaRPr>
          </a:p>
        </p:txBody>
      </p:sp>
    </p:spTree>
    <p:extLst>
      <p:ext uri="{BB962C8B-B14F-4D97-AF65-F5344CB8AC3E}">
        <p14:creationId xmlns:p14="http://schemas.microsoft.com/office/powerpoint/2010/main" val="1227384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908050"/>
            <a:ext cx="8229600" cy="868363"/>
          </a:xfrm>
        </p:spPr>
        <p:txBody>
          <a:bodyPr/>
          <a:lstStyle/>
          <a:p>
            <a:pPr eaLnBrk="1" fontAlgn="auto" hangingPunct="1">
              <a:spcAft>
                <a:spcPts val="0"/>
              </a:spcAft>
              <a:defRPr/>
            </a:pPr>
            <a:r>
              <a:rPr lang="en-ID" dirty="0" smtClean="0">
                <a:solidFill>
                  <a:schemeClr val="tx2">
                    <a:lumMod val="75000"/>
                  </a:schemeClr>
                </a:solidFill>
              </a:rPr>
              <a:t>TOPIK SEBELUM UTS</a:t>
            </a:r>
            <a:endParaRPr lang="en-US" dirty="0">
              <a:solidFill>
                <a:schemeClr val="tx2">
                  <a:lumMod val="75000"/>
                </a:schemeClr>
              </a:solidFill>
            </a:endParaRPr>
          </a:p>
        </p:txBody>
      </p:sp>
      <p:sp>
        <p:nvSpPr>
          <p:cNvPr id="3" name="Content Placeholder 2"/>
          <p:cNvSpPr>
            <a:spLocks noGrp="1"/>
          </p:cNvSpPr>
          <p:nvPr>
            <p:ph sz="half" idx="1"/>
          </p:nvPr>
        </p:nvSpPr>
        <p:spPr>
          <a:xfrm>
            <a:off x="1258888" y="2133600"/>
            <a:ext cx="7273925" cy="3992563"/>
          </a:xfrm>
        </p:spPr>
        <p:txBody>
          <a:bodyPr/>
          <a:lstStyle/>
          <a:p>
            <a:pPr marL="514350" indent="-514350" algn="l" eaLnBrk="1" fontAlgn="auto" hangingPunct="1">
              <a:spcAft>
                <a:spcPts val="0"/>
              </a:spcAft>
              <a:buFont typeface="+mj-lt"/>
              <a:buAutoNum type="arabicPeriod"/>
              <a:defRPr/>
            </a:pPr>
            <a:r>
              <a:rPr lang="en-ID" sz="2400" dirty="0" err="1" smtClean="0">
                <a:solidFill>
                  <a:schemeClr val="tx2">
                    <a:lumMod val="75000"/>
                  </a:schemeClr>
                </a:solidFill>
              </a:rPr>
              <a:t>Topik</a:t>
            </a:r>
            <a:r>
              <a:rPr lang="en-ID" sz="2400" dirty="0" smtClean="0">
                <a:solidFill>
                  <a:schemeClr val="tx2">
                    <a:lumMod val="75000"/>
                  </a:schemeClr>
                </a:solidFill>
              </a:rPr>
              <a:t> 1 – </a:t>
            </a:r>
            <a:r>
              <a:rPr lang="en-ID" sz="2400" dirty="0" err="1" smtClean="0">
                <a:solidFill>
                  <a:schemeClr val="tx2">
                    <a:lumMod val="75000"/>
                  </a:schemeClr>
                </a:solidFill>
              </a:rPr>
              <a:t>Pengantar</a:t>
            </a:r>
            <a:r>
              <a:rPr lang="en-ID" sz="2400" dirty="0" smtClean="0">
                <a:solidFill>
                  <a:schemeClr val="tx2">
                    <a:lumMod val="75000"/>
                  </a:schemeClr>
                </a:solidFill>
              </a:rPr>
              <a:t> </a:t>
            </a:r>
            <a:r>
              <a:rPr lang="en-ID" sz="2400" dirty="0" err="1" smtClean="0">
                <a:solidFill>
                  <a:schemeClr val="tx2">
                    <a:lumMod val="75000"/>
                  </a:schemeClr>
                </a:solidFill>
              </a:rPr>
              <a:t>Psikologi</a:t>
            </a:r>
            <a:r>
              <a:rPr lang="en-ID" sz="2400" dirty="0" smtClean="0">
                <a:solidFill>
                  <a:schemeClr val="tx2">
                    <a:lumMod val="75000"/>
                  </a:schemeClr>
                </a:solidFill>
              </a:rPr>
              <a:t> </a:t>
            </a:r>
            <a:r>
              <a:rPr lang="en-ID" sz="2400" dirty="0" err="1" smtClean="0">
                <a:solidFill>
                  <a:schemeClr val="tx2">
                    <a:lumMod val="75000"/>
                  </a:schemeClr>
                </a:solidFill>
              </a:rPr>
              <a:t>Sosial</a:t>
            </a:r>
            <a:endParaRPr lang="en-ID" sz="2400" dirty="0" smtClean="0">
              <a:solidFill>
                <a:schemeClr val="tx2">
                  <a:lumMod val="75000"/>
                </a:schemeClr>
              </a:solidFill>
            </a:endParaRPr>
          </a:p>
          <a:p>
            <a:pPr marL="514350" indent="-514350" algn="l" eaLnBrk="1" fontAlgn="auto" hangingPunct="1">
              <a:spcAft>
                <a:spcPts val="0"/>
              </a:spcAft>
              <a:buFont typeface="+mj-lt"/>
              <a:buAutoNum type="arabicPeriod"/>
              <a:defRPr/>
            </a:pPr>
            <a:r>
              <a:rPr lang="en-ID" sz="2400" dirty="0" err="1">
                <a:solidFill>
                  <a:schemeClr val="tx2">
                    <a:lumMod val="75000"/>
                  </a:schemeClr>
                </a:solidFill>
              </a:rPr>
              <a:t>Topik</a:t>
            </a:r>
            <a:r>
              <a:rPr lang="en-ID" sz="2400" dirty="0">
                <a:solidFill>
                  <a:schemeClr val="tx2">
                    <a:lumMod val="75000"/>
                  </a:schemeClr>
                </a:solidFill>
              </a:rPr>
              <a:t> </a:t>
            </a:r>
            <a:r>
              <a:rPr lang="en-ID" sz="2400" dirty="0" smtClean="0">
                <a:solidFill>
                  <a:schemeClr val="tx2">
                    <a:lumMod val="75000"/>
                  </a:schemeClr>
                </a:solidFill>
              </a:rPr>
              <a:t>2 – </a:t>
            </a:r>
            <a:r>
              <a:rPr lang="en-ID" sz="2400" dirty="0" err="1" smtClean="0">
                <a:solidFill>
                  <a:schemeClr val="tx2">
                    <a:lumMod val="75000"/>
                  </a:schemeClr>
                </a:solidFill>
              </a:rPr>
              <a:t>Persepsi</a:t>
            </a:r>
            <a:r>
              <a:rPr lang="en-ID" sz="2400" dirty="0" smtClean="0">
                <a:solidFill>
                  <a:schemeClr val="tx2">
                    <a:lumMod val="75000"/>
                  </a:schemeClr>
                </a:solidFill>
              </a:rPr>
              <a:t> </a:t>
            </a:r>
            <a:r>
              <a:rPr lang="en-ID" sz="2400" dirty="0" err="1" smtClean="0">
                <a:solidFill>
                  <a:schemeClr val="tx2">
                    <a:lumMod val="75000"/>
                  </a:schemeClr>
                </a:solidFill>
              </a:rPr>
              <a:t>Sosial</a:t>
            </a:r>
            <a:r>
              <a:rPr lang="en-ID" sz="2400" dirty="0" smtClean="0">
                <a:solidFill>
                  <a:schemeClr val="tx2">
                    <a:lumMod val="75000"/>
                  </a:schemeClr>
                </a:solidFill>
              </a:rPr>
              <a:t> </a:t>
            </a:r>
            <a:r>
              <a:rPr lang="en-ID" sz="2400" dirty="0" err="1" smtClean="0">
                <a:solidFill>
                  <a:schemeClr val="tx2">
                    <a:lumMod val="75000"/>
                  </a:schemeClr>
                </a:solidFill>
              </a:rPr>
              <a:t>mengenali</a:t>
            </a:r>
            <a:r>
              <a:rPr lang="en-ID" sz="2400" dirty="0" smtClean="0">
                <a:solidFill>
                  <a:schemeClr val="tx2">
                    <a:lumMod val="75000"/>
                  </a:schemeClr>
                </a:solidFill>
              </a:rPr>
              <a:t> </a:t>
            </a:r>
            <a:r>
              <a:rPr lang="en-ID" sz="2400" dirty="0" err="1" smtClean="0">
                <a:solidFill>
                  <a:schemeClr val="tx2">
                    <a:lumMod val="75000"/>
                  </a:schemeClr>
                </a:solidFill>
              </a:rPr>
              <a:t>dan</a:t>
            </a:r>
            <a:r>
              <a:rPr lang="en-ID" sz="2400" dirty="0" smtClean="0">
                <a:solidFill>
                  <a:schemeClr val="tx2">
                    <a:lumMod val="75000"/>
                  </a:schemeClr>
                </a:solidFill>
              </a:rPr>
              <a:t> </a:t>
            </a:r>
            <a:r>
              <a:rPr lang="en-ID" sz="2400" dirty="0" err="1" smtClean="0">
                <a:solidFill>
                  <a:schemeClr val="tx2">
                    <a:lumMod val="75000"/>
                  </a:schemeClr>
                </a:solidFill>
              </a:rPr>
              <a:t>mengerti</a:t>
            </a:r>
            <a:r>
              <a:rPr lang="en-ID" sz="2400" dirty="0" smtClean="0">
                <a:solidFill>
                  <a:schemeClr val="tx2">
                    <a:lumMod val="75000"/>
                  </a:schemeClr>
                </a:solidFill>
              </a:rPr>
              <a:t> orang lain</a:t>
            </a:r>
            <a:endParaRPr lang="en-ID" sz="2400" dirty="0">
              <a:solidFill>
                <a:schemeClr val="tx2">
                  <a:lumMod val="75000"/>
                </a:schemeClr>
              </a:solidFill>
            </a:endParaRPr>
          </a:p>
          <a:p>
            <a:pPr marL="514350" indent="-514350" algn="l" eaLnBrk="1" fontAlgn="auto" hangingPunct="1">
              <a:spcAft>
                <a:spcPts val="0"/>
              </a:spcAft>
              <a:buFont typeface="+mj-lt"/>
              <a:buAutoNum type="arabicPeriod"/>
              <a:defRPr/>
            </a:pPr>
            <a:r>
              <a:rPr lang="en-ID" sz="2400" dirty="0" err="1">
                <a:solidFill>
                  <a:schemeClr val="tx2">
                    <a:lumMod val="75000"/>
                  </a:schemeClr>
                </a:solidFill>
              </a:rPr>
              <a:t>Topik</a:t>
            </a:r>
            <a:r>
              <a:rPr lang="en-ID" sz="2400" dirty="0">
                <a:solidFill>
                  <a:schemeClr val="tx2">
                    <a:lumMod val="75000"/>
                  </a:schemeClr>
                </a:solidFill>
              </a:rPr>
              <a:t> </a:t>
            </a:r>
            <a:r>
              <a:rPr lang="en-ID" sz="2400" dirty="0" smtClean="0">
                <a:solidFill>
                  <a:schemeClr val="tx2">
                    <a:lumMod val="75000"/>
                  </a:schemeClr>
                </a:solidFill>
              </a:rPr>
              <a:t>3 - </a:t>
            </a:r>
            <a:r>
              <a:rPr lang="en-ID" sz="2400" dirty="0" err="1" smtClean="0">
                <a:solidFill>
                  <a:schemeClr val="tx2">
                    <a:lumMod val="75000"/>
                  </a:schemeClr>
                </a:solidFill>
              </a:rPr>
              <a:t>Diri</a:t>
            </a:r>
            <a:endParaRPr lang="en-ID" sz="2400" dirty="0">
              <a:solidFill>
                <a:schemeClr val="tx2">
                  <a:lumMod val="75000"/>
                </a:schemeClr>
              </a:solidFill>
            </a:endParaRPr>
          </a:p>
          <a:p>
            <a:pPr marL="514350" indent="-514350" algn="l" eaLnBrk="1" fontAlgn="auto" hangingPunct="1">
              <a:spcAft>
                <a:spcPts val="0"/>
              </a:spcAft>
              <a:buFont typeface="+mj-lt"/>
              <a:buAutoNum type="arabicPeriod"/>
              <a:defRPr/>
            </a:pPr>
            <a:r>
              <a:rPr lang="en-ID" sz="2400" dirty="0" err="1">
                <a:solidFill>
                  <a:schemeClr val="tx2">
                    <a:lumMod val="75000"/>
                  </a:schemeClr>
                </a:solidFill>
              </a:rPr>
              <a:t>Topik</a:t>
            </a:r>
            <a:r>
              <a:rPr lang="en-ID" sz="2400" dirty="0">
                <a:solidFill>
                  <a:schemeClr val="tx2">
                    <a:lumMod val="75000"/>
                  </a:schemeClr>
                </a:solidFill>
              </a:rPr>
              <a:t> </a:t>
            </a:r>
            <a:r>
              <a:rPr lang="en-ID" sz="2400" dirty="0" smtClean="0">
                <a:solidFill>
                  <a:schemeClr val="tx2">
                    <a:lumMod val="75000"/>
                  </a:schemeClr>
                </a:solidFill>
              </a:rPr>
              <a:t>4 – </a:t>
            </a:r>
            <a:r>
              <a:rPr lang="en-ID" sz="2400" dirty="0" err="1" smtClean="0">
                <a:solidFill>
                  <a:schemeClr val="tx2">
                    <a:lumMod val="75000"/>
                  </a:schemeClr>
                </a:solidFill>
              </a:rPr>
              <a:t>Hubungan</a:t>
            </a:r>
            <a:r>
              <a:rPr lang="en-ID" sz="2400" dirty="0" smtClean="0">
                <a:solidFill>
                  <a:schemeClr val="tx2">
                    <a:lumMod val="75000"/>
                  </a:schemeClr>
                </a:solidFill>
              </a:rPr>
              <a:t> Interpersonal</a:t>
            </a:r>
            <a:endParaRPr lang="en-ID" sz="2400" dirty="0">
              <a:solidFill>
                <a:schemeClr val="tx2">
                  <a:lumMod val="75000"/>
                </a:schemeClr>
              </a:solidFill>
            </a:endParaRPr>
          </a:p>
          <a:p>
            <a:pPr marL="514350" indent="-514350" algn="l" eaLnBrk="1" fontAlgn="auto" hangingPunct="1">
              <a:spcAft>
                <a:spcPts val="0"/>
              </a:spcAft>
              <a:buFont typeface="+mj-lt"/>
              <a:buAutoNum type="arabicPeriod"/>
              <a:defRPr/>
            </a:pPr>
            <a:r>
              <a:rPr lang="en-ID" sz="2400" dirty="0" err="1">
                <a:solidFill>
                  <a:schemeClr val="tx2">
                    <a:lumMod val="75000"/>
                  </a:schemeClr>
                </a:solidFill>
              </a:rPr>
              <a:t>Topik</a:t>
            </a:r>
            <a:r>
              <a:rPr lang="en-ID" sz="2400" dirty="0">
                <a:solidFill>
                  <a:schemeClr val="tx2">
                    <a:lumMod val="75000"/>
                  </a:schemeClr>
                </a:solidFill>
              </a:rPr>
              <a:t> </a:t>
            </a:r>
            <a:r>
              <a:rPr lang="en-ID" sz="2400" dirty="0" smtClean="0">
                <a:solidFill>
                  <a:schemeClr val="tx2">
                    <a:lumMod val="75000"/>
                  </a:schemeClr>
                </a:solidFill>
              </a:rPr>
              <a:t>5 - </a:t>
            </a:r>
            <a:r>
              <a:rPr lang="en-ID" sz="2400" dirty="0" err="1" smtClean="0">
                <a:solidFill>
                  <a:schemeClr val="tx2">
                    <a:lumMod val="75000"/>
                  </a:schemeClr>
                </a:solidFill>
              </a:rPr>
              <a:t>Sikap</a:t>
            </a:r>
            <a:endParaRPr lang="en-ID" sz="2400" dirty="0">
              <a:solidFill>
                <a:schemeClr val="tx2">
                  <a:lumMod val="75000"/>
                </a:schemeClr>
              </a:solidFill>
            </a:endParaRPr>
          </a:p>
          <a:p>
            <a:pPr marL="514350" indent="-514350" algn="l" eaLnBrk="1" fontAlgn="auto" hangingPunct="1">
              <a:spcAft>
                <a:spcPts val="0"/>
              </a:spcAft>
              <a:buFont typeface="+mj-lt"/>
              <a:buAutoNum type="arabicPeriod"/>
              <a:defRPr/>
            </a:pPr>
            <a:r>
              <a:rPr lang="en-ID" sz="2400" dirty="0" err="1">
                <a:solidFill>
                  <a:schemeClr val="tx2">
                    <a:lumMod val="75000"/>
                  </a:schemeClr>
                </a:solidFill>
              </a:rPr>
              <a:t>Topik</a:t>
            </a:r>
            <a:r>
              <a:rPr lang="en-ID" sz="2400" dirty="0">
                <a:solidFill>
                  <a:schemeClr val="tx2">
                    <a:lumMod val="75000"/>
                  </a:schemeClr>
                </a:solidFill>
              </a:rPr>
              <a:t> </a:t>
            </a:r>
            <a:r>
              <a:rPr lang="en-ID" sz="2400" dirty="0" smtClean="0">
                <a:solidFill>
                  <a:schemeClr val="tx2">
                    <a:lumMod val="75000"/>
                  </a:schemeClr>
                </a:solidFill>
              </a:rPr>
              <a:t>6 – </a:t>
            </a:r>
            <a:r>
              <a:rPr lang="en-ID" sz="2400" dirty="0" err="1" smtClean="0">
                <a:solidFill>
                  <a:schemeClr val="tx2">
                    <a:lumMod val="75000"/>
                  </a:schemeClr>
                </a:solidFill>
              </a:rPr>
              <a:t>Pengaruh</a:t>
            </a:r>
            <a:r>
              <a:rPr lang="en-ID" sz="2400" dirty="0" smtClean="0">
                <a:solidFill>
                  <a:schemeClr val="tx2">
                    <a:lumMod val="75000"/>
                  </a:schemeClr>
                </a:solidFill>
              </a:rPr>
              <a:t> </a:t>
            </a:r>
            <a:r>
              <a:rPr lang="en-ID" sz="2400" dirty="0" err="1" smtClean="0">
                <a:solidFill>
                  <a:schemeClr val="tx2">
                    <a:lumMod val="75000"/>
                  </a:schemeClr>
                </a:solidFill>
              </a:rPr>
              <a:t>Sosial</a:t>
            </a:r>
            <a:endParaRPr lang="en-ID" sz="2400" dirty="0">
              <a:solidFill>
                <a:schemeClr val="tx2">
                  <a:lumMod val="75000"/>
                </a:schemeClr>
              </a:solidFill>
            </a:endParaRPr>
          </a:p>
          <a:p>
            <a:pPr marL="514350" indent="-514350" algn="l" eaLnBrk="1" fontAlgn="auto" hangingPunct="1">
              <a:spcAft>
                <a:spcPts val="0"/>
              </a:spcAft>
              <a:buFont typeface="+mj-lt"/>
              <a:buAutoNum type="arabicPeriod"/>
              <a:defRPr/>
            </a:pPr>
            <a:r>
              <a:rPr lang="en-ID" sz="2400" dirty="0" err="1">
                <a:solidFill>
                  <a:schemeClr val="tx2">
                    <a:lumMod val="75000"/>
                  </a:schemeClr>
                </a:solidFill>
              </a:rPr>
              <a:t>Topik</a:t>
            </a:r>
            <a:r>
              <a:rPr lang="en-ID" sz="2400" dirty="0">
                <a:solidFill>
                  <a:schemeClr val="tx2">
                    <a:lumMod val="75000"/>
                  </a:schemeClr>
                </a:solidFill>
              </a:rPr>
              <a:t> </a:t>
            </a:r>
            <a:r>
              <a:rPr lang="en-ID" sz="2400" dirty="0" smtClean="0">
                <a:solidFill>
                  <a:schemeClr val="tx2">
                    <a:lumMod val="75000"/>
                  </a:schemeClr>
                </a:solidFill>
              </a:rPr>
              <a:t>7 – </a:t>
            </a:r>
            <a:r>
              <a:rPr lang="en-ID" sz="2400" dirty="0" err="1" smtClean="0">
                <a:solidFill>
                  <a:schemeClr val="tx2">
                    <a:lumMod val="75000"/>
                  </a:schemeClr>
                </a:solidFill>
              </a:rPr>
              <a:t>Tingkah</a:t>
            </a:r>
            <a:r>
              <a:rPr lang="en-ID" sz="2400" dirty="0" smtClean="0">
                <a:solidFill>
                  <a:schemeClr val="tx2">
                    <a:lumMod val="75000"/>
                  </a:schemeClr>
                </a:solidFill>
              </a:rPr>
              <a:t> </a:t>
            </a:r>
            <a:r>
              <a:rPr lang="en-ID" sz="2400" dirty="0" err="1" smtClean="0">
                <a:solidFill>
                  <a:schemeClr val="tx2">
                    <a:lumMod val="75000"/>
                  </a:schemeClr>
                </a:solidFill>
              </a:rPr>
              <a:t>laku</a:t>
            </a:r>
            <a:r>
              <a:rPr lang="en-ID" sz="2400" dirty="0" smtClean="0">
                <a:solidFill>
                  <a:schemeClr val="tx2">
                    <a:lumMod val="75000"/>
                  </a:schemeClr>
                </a:solidFill>
              </a:rPr>
              <a:t> </a:t>
            </a:r>
            <a:r>
              <a:rPr lang="en-ID" sz="2400" dirty="0" err="1" smtClean="0">
                <a:solidFill>
                  <a:schemeClr val="tx2">
                    <a:lumMod val="75000"/>
                  </a:schemeClr>
                </a:solidFill>
              </a:rPr>
              <a:t>menolong</a:t>
            </a:r>
            <a:endParaRPr lang="en-ID" sz="2400" dirty="0">
              <a:solidFill>
                <a:schemeClr val="tx2">
                  <a:lumMod val="75000"/>
                </a:schemeClr>
              </a:solidFill>
            </a:endParaRPr>
          </a:p>
          <a:p>
            <a:pPr marL="0" indent="0" algn="l" eaLnBrk="1" fontAlgn="auto" hangingPunct="1">
              <a:spcAft>
                <a:spcPts val="0"/>
              </a:spcAft>
              <a:buFont typeface="Arial" pitchFamily="34" charset="0"/>
              <a:buNone/>
              <a:defRPr/>
            </a:pPr>
            <a:endParaRPr lang="en-ID" dirty="0" smtClean="0">
              <a:solidFill>
                <a:schemeClr val="tx2">
                  <a:lumMod val="75000"/>
                </a:schemeClr>
              </a:solidFill>
            </a:endParaRPr>
          </a:p>
          <a:p>
            <a:pPr marL="514350" indent="-514350" algn="l" eaLnBrk="1" fontAlgn="auto" hangingPunct="1">
              <a:spcAft>
                <a:spcPts val="0"/>
              </a:spcAft>
              <a:buFont typeface="+mj-lt"/>
              <a:buAutoNum type="arabicPeriod"/>
              <a:defRPr/>
            </a:pPr>
            <a:endParaRPr lang="en-ID" dirty="0" smtClean="0">
              <a:solidFill>
                <a:schemeClr val="tx2">
                  <a:lumMod val="75000"/>
                </a:schemeClr>
              </a:solidFill>
            </a:endParaRPr>
          </a:p>
          <a:p>
            <a:pPr marL="514350" indent="-514350" algn="l" eaLnBrk="1" fontAlgn="auto" hangingPunct="1">
              <a:spcAft>
                <a:spcPts val="0"/>
              </a:spcAft>
              <a:buFont typeface="+mj-lt"/>
              <a:buAutoNum type="arabicPeriod"/>
              <a:defRPr/>
            </a:pPr>
            <a:endParaRPr lang="en-US" dirty="0"/>
          </a:p>
        </p:txBody>
      </p:sp>
    </p:spTree>
    <p:extLst>
      <p:ext uri="{BB962C8B-B14F-4D97-AF65-F5344CB8AC3E}">
        <p14:creationId xmlns:p14="http://schemas.microsoft.com/office/powerpoint/2010/main" val="10439616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052513"/>
            <a:ext cx="8229600" cy="868362"/>
          </a:xfrm>
        </p:spPr>
        <p:txBody>
          <a:bodyPr/>
          <a:lstStyle/>
          <a:p>
            <a:pPr eaLnBrk="1" fontAlgn="auto" hangingPunct="1">
              <a:spcAft>
                <a:spcPts val="0"/>
              </a:spcAft>
              <a:defRPr/>
            </a:pPr>
            <a:r>
              <a:rPr lang="en-ID" dirty="0" smtClean="0">
                <a:solidFill>
                  <a:schemeClr val="tx2">
                    <a:lumMod val="75000"/>
                  </a:schemeClr>
                </a:solidFill>
              </a:rPr>
              <a:t>TOPIK SETELAH UTS</a:t>
            </a:r>
            <a:endParaRPr lang="en-US" dirty="0">
              <a:solidFill>
                <a:schemeClr val="tx2">
                  <a:lumMod val="75000"/>
                </a:schemeClr>
              </a:solidFill>
            </a:endParaRPr>
          </a:p>
        </p:txBody>
      </p:sp>
      <p:sp>
        <p:nvSpPr>
          <p:cNvPr id="3" name="Content Placeholder 2"/>
          <p:cNvSpPr>
            <a:spLocks noGrp="1"/>
          </p:cNvSpPr>
          <p:nvPr>
            <p:ph sz="half" idx="1"/>
          </p:nvPr>
        </p:nvSpPr>
        <p:spPr>
          <a:xfrm>
            <a:off x="1116013" y="2133600"/>
            <a:ext cx="7416800" cy="3992563"/>
          </a:xfrm>
        </p:spPr>
        <p:txBody>
          <a:bodyPr/>
          <a:lstStyle/>
          <a:p>
            <a:pPr marL="514350" indent="-514350" algn="l" eaLnBrk="1" fontAlgn="auto" hangingPunct="1">
              <a:spcAft>
                <a:spcPts val="0"/>
              </a:spcAft>
              <a:buFont typeface="+mj-lt"/>
              <a:buAutoNum type="arabicPeriod" startAt="8"/>
              <a:defRPr/>
            </a:pPr>
            <a:r>
              <a:rPr lang="en-ID" sz="2400" dirty="0" err="1" smtClean="0">
                <a:solidFill>
                  <a:schemeClr val="tx2">
                    <a:lumMod val="75000"/>
                  </a:schemeClr>
                </a:solidFill>
              </a:rPr>
              <a:t>Topik</a:t>
            </a:r>
            <a:r>
              <a:rPr lang="en-ID" sz="2400" dirty="0" smtClean="0">
                <a:solidFill>
                  <a:schemeClr val="tx2">
                    <a:lumMod val="75000"/>
                  </a:schemeClr>
                </a:solidFill>
              </a:rPr>
              <a:t> 08 - </a:t>
            </a:r>
            <a:r>
              <a:rPr lang="en-ID" sz="2400" dirty="0" err="1" smtClean="0">
                <a:solidFill>
                  <a:schemeClr val="tx2">
                    <a:lumMod val="75000"/>
                  </a:schemeClr>
                </a:solidFill>
              </a:rPr>
              <a:t>Agresi</a:t>
            </a:r>
            <a:endParaRPr lang="en-ID" sz="2400" dirty="0" smtClean="0">
              <a:solidFill>
                <a:schemeClr val="tx2">
                  <a:lumMod val="75000"/>
                </a:schemeClr>
              </a:solidFill>
            </a:endParaRPr>
          </a:p>
          <a:p>
            <a:pPr marL="514350" indent="-514350" algn="l" eaLnBrk="1" fontAlgn="auto" hangingPunct="1">
              <a:spcAft>
                <a:spcPts val="0"/>
              </a:spcAft>
              <a:buFont typeface="+mj-lt"/>
              <a:buAutoNum type="arabicPeriod" startAt="8"/>
              <a:defRPr/>
            </a:pPr>
            <a:r>
              <a:rPr lang="en-ID" sz="2400" dirty="0" err="1">
                <a:solidFill>
                  <a:schemeClr val="tx2">
                    <a:lumMod val="75000"/>
                  </a:schemeClr>
                </a:solidFill>
              </a:rPr>
              <a:t>Topik</a:t>
            </a:r>
            <a:r>
              <a:rPr lang="en-ID" sz="2400" dirty="0">
                <a:solidFill>
                  <a:schemeClr val="tx2">
                    <a:lumMod val="75000"/>
                  </a:schemeClr>
                </a:solidFill>
              </a:rPr>
              <a:t> </a:t>
            </a:r>
            <a:r>
              <a:rPr lang="en-ID" sz="2400" dirty="0" smtClean="0">
                <a:solidFill>
                  <a:schemeClr val="tx2">
                    <a:lumMod val="75000"/>
                  </a:schemeClr>
                </a:solidFill>
              </a:rPr>
              <a:t>09 – </a:t>
            </a:r>
            <a:r>
              <a:rPr lang="en-ID" sz="2400" dirty="0" err="1" smtClean="0">
                <a:solidFill>
                  <a:schemeClr val="tx2">
                    <a:lumMod val="75000"/>
                  </a:schemeClr>
                </a:solidFill>
              </a:rPr>
              <a:t>Individu</a:t>
            </a:r>
            <a:r>
              <a:rPr lang="en-ID" sz="2400" dirty="0" smtClean="0">
                <a:solidFill>
                  <a:schemeClr val="tx2">
                    <a:lumMod val="75000"/>
                  </a:schemeClr>
                </a:solidFill>
              </a:rPr>
              <a:t> </a:t>
            </a:r>
            <a:r>
              <a:rPr lang="en-ID" sz="2400" dirty="0" err="1" smtClean="0">
                <a:solidFill>
                  <a:schemeClr val="tx2">
                    <a:lumMod val="75000"/>
                  </a:schemeClr>
                </a:solidFill>
              </a:rPr>
              <a:t>dalam</a:t>
            </a:r>
            <a:r>
              <a:rPr lang="en-ID" sz="2400" dirty="0" smtClean="0">
                <a:solidFill>
                  <a:schemeClr val="tx2">
                    <a:lumMod val="75000"/>
                  </a:schemeClr>
                </a:solidFill>
              </a:rPr>
              <a:t> </a:t>
            </a:r>
            <a:r>
              <a:rPr lang="en-ID" sz="2400" dirty="0" err="1" smtClean="0">
                <a:solidFill>
                  <a:schemeClr val="tx2">
                    <a:lumMod val="75000"/>
                  </a:schemeClr>
                </a:solidFill>
              </a:rPr>
              <a:t>kelompok</a:t>
            </a:r>
            <a:endParaRPr lang="en-ID" sz="2400" dirty="0">
              <a:solidFill>
                <a:schemeClr val="tx2">
                  <a:lumMod val="75000"/>
                </a:schemeClr>
              </a:solidFill>
            </a:endParaRPr>
          </a:p>
          <a:p>
            <a:pPr marL="514350" indent="-514350" algn="l" eaLnBrk="1" fontAlgn="auto" hangingPunct="1">
              <a:spcAft>
                <a:spcPts val="0"/>
              </a:spcAft>
              <a:buFont typeface="+mj-lt"/>
              <a:buAutoNum type="arabicPeriod" startAt="8"/>
              <a:defRPr/>
            </a:pPr>
            <a:r>
              <a:rPr lang="en-ID" sz="2400" dirty="0" err="1">
                <a:solidFill>
                  <a:schemeClr val="tx2">
                    <a:lumMod val="75000"/>
                  </a:schemeClr>
                </a:solidFill>
              </a:rPr>
              <a:t>Topik</a:t>
            </a:r>
            <a:r>
              <a:rPr lang="en-ID" sz="2400" dirty="0">
                <a:solidFill>
                  <a:schemeClr val="tx2">
                    <a:lumMod val="75000"/>
                  </a:schemeClr>
                </a:solidFill>
              </a:rPr>
              <a:t> </a:t>
            </a:r>
            <a:r>
              <a:rPr lang="en-ID" sz="2400" dirty="0" smtClean="0">
                <a:solidFill>
                  <a:schemeClr val="tx2">
                    <a:lumMod val="75000"/>
                  </a:schemeClr>
                </a:solidFill>
              </a:rPr>
              <a:t>10 - </a:t>
            </a:r>
            <a:r>
              <a:rPr lang="en-ID" sz="2400" dirty="0" err="1" smtClean="0">
                <a:solidFill>
                  <a:schemeClr val="tx2">
                    <a:lumMod val="75000"/>
                  </a:schemeClr>
                </a:solidFill>
              </a:rPr>
              <a:t>Kepemimpinan</a:t>
            </a:r>
            <a:endParaRPr lang="en-ID" sz="2400" dirty="0">
              <a:solidFill>
                <a:schemeClr val="tx2">
                  <a:lumMod val="75000"/>
                </a:schemeClr>
              </a:solidFill>
            </a:endParaRPr>
          </a:p>
          <a:p>
            <a:pPr marL="514350" indent="-514350" algn="l" eaLnBrk="1" fontAlgn="auto" hangingPunct="1">
              <a:spcAft>
                <a:spcPts val="0"/>
              </a:spcAft>
              <a:buFont typeface="+mj-lt"/>
              <a:buAutoNum type="arabicPeriod" startAt="8"/>
              <a:defRPr/>
            </a:pPr>
            <a:r>
              <a:rPr lang="en-ID" sz="2400" dirty="0" err="1">
                <a:solidFill>
                  <a:schemeClr val="tx2">
                    <a:lumMod val="75000"/>
                  </a:schemeClr>
                </a:solidFill>
              </a:rPr>
              <a:t>Topik</a:t>
            </a:r>
            <a:r>
              <a:rPr lang="en-ID" sz="2400" dirty="0">
                <a:solidFill>
                  <a:schemeClr val="tx2">
                    <a:lumMod val="75000"/>
                  </a:schemeClr>
                </a:solidFill>
              </a:rPr>
              <a:t> </a:t>
            </a:r>
            <a:r>
              <a:rPr lang="en-ID" sz="2400" dirty="0" smtClean="0">
                <a:solidFill>
                  <a:schemeClr val="tx2">
                    <a:lumMod val="75000"/>
                  </a:schemeClr>
                </a:solidFill>
              </a:rPr>
              <a:t>11 – </a:t>
            </a:r>
            <a:r>
              <a:rPr lang="en-ID" sz="2400" dirty="0" err="1" smtClean="0">
                <a:solidFill>
                  <a:schemeClr val="tx2">
                    <a:lumMod val="75000"/>
                  </a:schemeClr>
                </a:solidFill>
              </a:rPr>
              <a:t>Pengambilan</a:t>
            </a:r>
            <a:r>
              <a:rPr lang="en-ID" sz="2400" dirty="0" smtClean="0">
                <a:solidFill>
                  <a:schemeClr val="tx2">
                    <a:lumMod val="75000"/>
                  </a:schemeClr>
                </a:solidFill>
              </a:rPr>
              <a:t> </a:t>
            </a:r>
            <a:r>
              <a:rPr lang="en-ID" sz="2400" dirty="0" err="1" smtClean="0">
                <a:solidFill>
                  <a:schemeClr val="tx2">
                    <a:lumMod val="75000"/>
                  </a:schemeClr>
                </a:solidFill>
              </a:rPr>
              <a:t>Keputusan</a:t>
            </a:r>
            <a:endParaRPr lang="en-ID" sz="2400" dirty="0">
              <a:solidFill>
                <a:schemeClr val="tx2">
                  <a:lumMod val="75000"/>
                </a:schemeClr>
              </a:solidFill>
            </a:endParaRPr>
          </a:p>
          <a:p>
            <a:pPr marL="514350" indent="-514350" algn="l" eaLnBrk="1" fontAlgn="auto" hangingPunct="1">
              <a:spcAft>
                <a:spcPts val="0"/>
              </a:spcAft>
              <a:buFont typeface="+mj-lt"/>
              <a:buAutoNum type="arabicPeriod" startAt="8"/>
              <a:defRPr/>
            </a:pPr>
            <a:r>
              <a:rPr lang="en-ID" sz="2400" dirty="0" err="1">
                <a:solidFill>
                  <a:schemeClr val="tx2">
                    <a:lumMod val="75000"/>
                  </a:schemeClr>
                </a:solidFill>
              </a:rPr>
              <a:t>Topik</a:t>
            </a:r>
            <a:r>
              <a:rPr lang="en-ID" sz="2400" dirty="0">
                <a:solidFill>
                  <a:schemeClr val="tx2">
                    <a:lumMod val="75000"/>
                  </a:schemeClr>
                </a:solidFill>
              </a:rPr>
              <a:t> </a:t>
            </a:r>
            <a:r>
              <a:rPr lang="en-ID" sz="2400" dirty="0" smtClean="0">
                <a:solidFill>
                  <a:schemeClr val="tx2">
                    <a:lumMod val="75000"/>
                  </a:schemeClr>
                </a:solidFill>
              </a:rPr>
              <a:t>12 – </a:t>
            </a:r>
            <a:r>
              <a:rPr lang="en-ID" sz="2400" dirty="0" err="1" smtClean="0">
                <a:solidFill>
                  <a:schemeClr val="tx2">
                    <a:lumMod val="75000"/>
                  </a:schemeClr>
                </a:solidFill>
              </a:rPr>
              <a:t>Stereotip</a:t>
            </a:r>
            <a:r>
              <a:rPr lang="en-ID" sz="2400" dirty="0" smtClean="0">
                <a:solidFill>
                  <a:schemeClr val="tx2">
                    <a:lumMod val="75000"/>
                  </a:schemeClr>
                </a:solidFill>
              </a:rPr>
              <a:t>, </a:t>
            </a:r>
            <a:r>
              <a:rPr lang="en-ID" sz="2400" dirty="0" err="1" smtClean="0">
                <a:solidFill>
                  <a:schemeClr val="tx2">
                    <a:lumMod val="75000"/>
                  </a:schemeClr>
                </a:solidFill>
              </a:rPr>
              <a:t>Prasangka</a:t>
            </a:r>
            <a:r>
              <a:rPr lang="en-ID" sz="2400" dirty="0" smtClean="0">
                <a:solidFill>
                  <a:schemeClr val="tx2">
                    <a:lumMod val="75000"/>
                  </a:schemeClr>
                </a:solidFill>
              </a:rPr>
              <a:t> </a:t>
            </a:r>
            <a:r>
              <a:rPr lang="en-ID" sz="2400" dirty="0" err="1" smtClean="0">
                <a:solidFill>
                  <a:schemeClr val="tx2">
                    <a:lumMod val="75000"/>
                  </a:schemeClr>
                </a:solidFill>
              </a:rPr>
              <a:t>dan</a:t>
            </a:r>
            <a:r>
              <a:rPr lang="en-ID" sz="2400" dirty="0" smtClean="0">
                <a:solidFill>
                  <a:schemeClr val="tx2">
                    <a:lumMod val="75000"/>
                  </a:schemeClr>
                </a:solidFill>
              </a:rPr>
              <a:t> </a:t>
            </a:r>
            <a:r>
              <a:rPr lang="en-ID" sz="2400" dirty="0" err="1" smtClean="0">
                <a:solidFill>
                  <a:schemeClr val="tx2">
                    <a:lumMod val="75000"/>
                  </a:schemeClr>
                </a:solidFill>
              </a:rPr>
              <a:t>Diskriminasi</a:t>
            </a:r>
            <a:endParaRPr lang="en-ID" sz="2400" dirty="0">
              <a:solidFill>
                <a:schemeClr val="tx2">
                  <a:lumMod val="75000"/>
                </a:schemeClr>
              </a:solidFill>
            </a:endParaRPr>
          </a:p>
          <a:p>
            <a:pPr marL="514350" indent="-514350" algn="l" eaLnBrk="1" fontAlgn="auto" hangingPunct="1">
              <a:spcAft>
                <a:spcPts val="0"/>
              </a:spcAft>
              <a:buFont typeface="+mj-lt"/>
              <a:buAutoNum type="arabicPeriod" startAt="8"/>
              <a:defRPr/>
            </a:pPr>
            <a:r>
              <a:rPr lang="en-ID" sz="2400" dirty="0" err="1">
                <a:solidFill>
                  <a:schemeClr val="tx2">
                    <a:lumMod val="75000"/>
                  </a:schemeClr>
                </a:solidFill>
              </a:rPr>
              <a:t>Topik</a:t>
            </a:r>
            <a:r>
              <a:rPr lang="en-ID" sz="2400" dirty="0">
                <a:solidFill>
                  <a:schemeClr val="tx2">
                    <a:lumMod val="75000"/>
                  </a:schemeClr>
                </a:solidFill>
              </a:rPr>
              <a:t> </a:t>
            </a:r>
            <a:r>
              <a:rPr lang="en-ID" sz="2400" dirty="0" smtClean="0">
                <a:solidFill>
                  <a:schemeClr val="tx2">
                    <a:lumMod val="75000"/>
                  </a:schemeClr>
                </a:solidFill>
              </a:rPr>
              <a:t>13 – </a:t>
            </a:r>
            <a:r>
              <a:rPr lang="en-ID" sz="2400" dirty="0" err="1" smtClean="0">
                <a:solidFill>
                  <a:schemeClr val="tx2">
                    <a:lumMod val="75000"/>
                  </a:schemeClr>
                </a:solidFill>
              </a:rPr>
              <a:t>Hubungan</a:t>
            </a:r>
            <a:r>
              <a:rPr lang="en-ID" sz="2400" dirty="0" smtClean="0">
                <a:solidFill>
                  <a:schemeClr val="tx2">
                    <a:lumMod val="75000"/>
                  </a:schemeClr>
                </a:solidFill>
              </a:rPr>
              <a:t> </a:t>
            </a:r>
            <a:r>
              <a:rPr lang="en-ID" sz="2400" dirty="0" err="1" smtClean="0">
                <a:solidFill>
                  <a:schemeClr val="tx2">
                    <a:lumMod val="75000"/>
                  </a:schemeClr>
                </a:solidFill>
              </a:rPr>
              <a:t>Antar</a:t>
            </a:r>
            <a:r>
              <a:rPr lang="en-ID" sz="2400" dirty="0" smtClean="0">
                <a:solidFill>
                  <a:schemeClr val="tx2">
                    <a:lumMod val="75000"/>
                  </a:schemeClr>
                </a:solidFill>
              </a:rPr>
              <a:t> </a:t>
            </a:r>
            <a:r>
              <a:rPr lang="en-ID" sz="2400" dirty="0" err="1" smtClean="0">
                <a:solidFill>
                  <a:schemeClr val="tx2">
                    <a:lumMod val="75000"/>
                  </a:schemeClr>
                </a:solidFill>
              </a:rPr>
              <a:t>kelompok</a:t>
            </a:r>
            <a:endParaRPr lang="en-ID" sz="2400" dirty="0">
              <a:solidFill>
                <a:schemeClr val="tx2">
                  <a:lumMod val="75000"/>
                </a:schemeClr>
              </a:solidFill>
            </a:endParaRPr>
          </a:p>
          <a:p>
            <a:pPr marL="514350" indent="-514350" algn="l" eaLnBrk="1" fontAlgn="auto" hangingPunct="1">
              <a:spcAft>
                <a:spcPts val="0"/>
              </a:spcAft>
              <a:buFont typeface="+mj-lt"/>
              <a:buAutoNum type="arabicPeriod" startAt="8"/>
              <a:defRPr/>
            </a:pPr>
            <a:r>
              <a:rPr lang="en-ID" sz="2400" dirty="0" err="1">
                <a:solidFill>
                  <a:schemeClr val="tx2">
                    <a:lumMod val="75000"/>
                  </a:schemeClr>
                </a:solidFill>
              </a:rPr>
              <a:t>Topik</a:t>
            </a:r>
            <a:r>
              <a:rPr lang="en-ID" sz="2400" dirty="0">
                <a:solidFill>
                  <a:schemeClr val="tx2">
                    <a:lumMod val="75000"/>
                  </a:schemeClr>
                </a:solidFill>
              </a:rPr>
              <a:t> </a:t>
            </a:r>
            <a:r>
              <a:rPr lang="en-ID" sz="2400" dirty="0" smtClean="0">
                <a:solidFill>
                  <a:schemeClr val="tx2">
                    <a:lumMod val="75000"/>
                  </a:schemeClr>
                </a:solidFill>
              </a:rPr>
              <a:t>14 – </a:t>
            </a:r>
            <a:r>
              <a:rPr lang="en-ID" sz="2400" dirty="0" err="1" smtClean="0">
                <a:solidFill>
                  <a:schemeClr val="tx2">
                    <a:lumMod val="75000"/>
                  </a:schemeClr>
                </a:solidFill>
              </a:rPr>
              <a:t>Psikologi</a:t>
            </a:r>
            <a:r>
              <a:rPr lang="en-ID" sz="2400" dirty="0" smtClean="0">
                <a:solidFill>
                  <a:schemeClr val="tx2">
                    <a:lumMod val="75000"/>
                  </a:schemeClr>
                </a:solidFill>
              </a:rPr>
              <a:t> </a:t>
            </a:r>
            <a:r>
              <a:rPr lang="en-ID" sz="2400" dirty="0" err="1" smtClean="0">
                <a:solidFill>
                  <a:schemeClr val="tx2">
                    <a:lumMod val="75000"/>
                  </a:schemeClr>
                </a:solidFill>
              </a:rPr>
              <a:t>Sosial</a:t>
            </a:r>
            <a:r>
              <a:rPr lang="en-ID" sz="2400" dirty="0" smtClean="0">
                <a:solidFill>
                  <a:schemeClr val="tx2">
                    <a:lumMod val="75000"/>
                  </a:schemeClr>
                </a:solidFill>
              </a:rPr>
              <a:t> </a:t>
            </a:r>
            <a:r>
              <a:rPr lang="en-ID" sz="2400" dirty="0" err="1" smtClean="0">
                <a:solidFill>
                  <a:schemeClr val="tx2">
                    <a:lumMod val="75000"/>
                  </a:schemeClr>
                </a:solidFill>
              </a:rPr>
              <a:t>Terapan</a:t>
            </a:r>
            <a:endParaRPr lang="en-ID" sz="2400" dirty="0">
              <a:solidFill>
                <a:schemeClr val="tx2">
                  <a:lumMod val="75000"/>
                </a:schemeClr>
              </a:solidFill>
            </a:endParaRPr>
          </a:p>
          <a:p>
            <a:pPr marL="0" indent="0" algn="l" eaLnBrk="1" fontAlgn="auto" hangingPunct="1">
              <a:spcAft>
                <a:spcPts val="0"/>
              </a:spcAft>
              <a:buFont typeface="Arial" pitchFamily="34" charset="0"/>
              <a:buNone/>
              <a:defRPr/>
            </a:pPr>
            <a:endParaRPr lang="en-ID" dirty="0" smtClean="0">
              <a:solidFill>
                <a:schemeClr val="tx2">
                  <a:lumMod val="75000"/>
                </a:schemeClr>
              </a:solidFill>
            </a:endParaRPr>
          </a:p>
          <a:p>
            <a:pPr marL="514350" indent="-514350" algn="l" eaLnBrk="1" fontAlgn="auto" hangingPunct="1">
              <a:spcAft>
                <a:spcPts val="0"/>
              </a:spcAft>
              <a:buFont typeface="+mj-lt"/>
              <a:buAutoNum type="arabicPeriod"/>
              <a:defRPr/>
            </a:pPr>
            <a:endParaRPr lang="en-ID" dirty="0" smtClean="0">
              <a:solidFill>
                <a:schemeClr val="tx2">
                  <a:lumMod val="75000"/>
                </a:schemeClr>
              </a:solidFill>
            </a:endParaRPr>
          </a:p>
          <a:p>
            <a:pPr marL="514350" indent="-514350" algn="l" eaLnBrk="1" fontAlgn="auto" hangingPunct="1">
              <a:spcAft>
                <a:spcPts val="0"/>
              </a:spcAft>
              <a:buFont typeface="+mj-lt"/>
              <a:buAutoNum type="arabicPeriod"/>
              <a:defRPr/>
            </a:pPr>
            <a:endParaRPr lang="en-US" dirty="0"/>
          </a:p>
        </p:txBody>
      </p:sp>
    </p:spTree>
    <p:extLst>
      <p:ext uri="{BB962C8B-B14F-4D97-AF65-F5344CB8AC3E}">
        <p14:creationId xmlns:p14="http://schemas.microsoft.com/office/powerpoint/2010/main" val="19653706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bwMode="auto">
          <a:xfrm>
            <a:off x="468313" y="1125538"/>
            <a:ext cx="8229600" cy="927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ID" altLang="en-US" smtClean="0">
                <a:latin typeface="Arial" charset="0"/>
                <a:cs typeface="Arial" charset="0"/>
              </a:rPr>
              <a:t>PENILAIAN</a:t>
            </a:r>
            <a:endParaRPr lang="en-US" altLang="en-US" smtClean="0">
              <a:latin typeface="Arial" charset="0"/>
              <a:cs typeface="Arial" charset="0"/>
            </a:endParaRPr>
          </a:p>
        </p:txBody>
      </p:sp>
      <p:sp>
        <p:nvSpPr>
          <p:cNvPr id="13315" name="Content Placeholder 2"/>
          <p:cNvSpPr>
            <a:spLocks noGrp="1"/>
          </p:cNvSpPr>
          <p:nvPr>
            <p:ph sz="half" idx="2"/>
          </p:nvPr>
        </p:nvSpPr>
        <p:spPr bwMode="auto">
          <a:xfrm>
            <a:off x="1619250" y="2492375"/>
            <a:ext cx="6481763" cy="25939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eaLnBrk="1" hangingPunct="1"/>
            <a:r>
              <a:rPr lang="en-ID" altLang="en-US" dirty="0" smtClean="0">
                <a:solidFill>
                  <a:srgbClr val="17375E"/>
                </a:solidFill>
                <a:latin typeface="Arial" charset="0"/>
                <a:cs typeface="Arial" charset="0"/>
              </a:rPr>
              <a:t> </a:t>
            </a:r>
            <a:r>
              <a:rPr lang="en-ID" altLang="en-US" dirty="0" err="1" smtClean="0">
                <a:solidFill>
                  <a:srgbClr val="17375E"/>
                </a:solidFill>
                <a:latin typeface="Arial" charset="0"/>
                <a:cs typeface="Arial" charset="0"/>
              </a:rPr>
              <a:t>Absensi</a:t>
            </a:r>
            <a:r>
              <a:rPr lang="en-ID" altLang="en-US" dirty="0" smtClean="0">
                <a:solidFill>
                  <a:srgbClr val="17375E"/>
                </a:solidFill>
                <a:latin typeface="Arial" charset="0"/>
                <a:cs typeface="Arial" charset="0"/>
              </a:rPr>
              <a:t>  10 %</a:t>
            </a:r>
          </a:p>
          <a:p>
            <a:pPr marL="0" indent="0"/>
            <a:r>
              <a:rPr lang="en-ID" altLang="en-US" dirty="0">
                <a:solidFill>
                  <a:srgbClr val="17375E"/>
                </a:solidFill>
                <a:latin typeface="Arial" charset="0"/>
                <a:cs typeface="Arial" charset="0"/>
              </a:rPr>
              <a:t> </a:t>
            </a:r>
            <a:r>
              <a:rPr lang="en-ID" altLang="en-US" dirty="0" err="1">
                <a:solidFill>
                  <a:srgbClr val="17375E"/>
                </a:solidFill>
                <a:latin typeface="Arial" charset="0"/>
                <a:cs typeface="Arial" charset="0"/>
              </a:rPr>
              <a:t>Tugas</a:t>
            </a:r>
            <a:r>
              <a:rPr lang="en-ID" altLang="en-US" dirty="0">
                <a:solidFill>
                  <a:srgbClr val="17375E"/>
                </a:solidFill>
                <a:latin typeface="Arial" charset="0"/>
                <a:cs typeface="Arial" charset="0"/>
              </a:rPr>
              <a:t>      30 </a:t>
            </a:r>
            <a:r>
              <a:rPr lang="en-ID" altLang="en-US" dirty="0" smtClean="0">
                <a:solidFill>
                  <a:srgbClr val="17375E"/>
                </a:solidFill>
                <a:latin typeface="Arial" charset="0"/>
                <a:cs typeface="Arial" charset="0"/>
              </a:rPr>
              <a:t>%</a:t>
            </a:r>
          </a:p>
          <a:p>
            <a:pPr marL="0" indent="0" eaLnBrk="1" hangingPunct="1"/>
            <a:r>
              <a:rPr lang="en-ID" altLang="en-US" dirty="0" smtClean="0">
                <a:solidFill>
                  <a:srgbClr val="17375E"/>
                </a:solidFill>
                <a:latin typeface="Arial" charset="0"/>
                <a:cs typeface="Arial" charset="0"/>
              </a:rPr>
              <a:t> UTS        30  %</a:t>
            </a:r>
          </a:p>
          <a:p>
            <a:pPr marL="0" indent="0" eaLnBrk="1" hangingPunct="1"/>
            <a:r>
              <a:rPr lang="en-ID" altLang="en-US" dirty="0" smtClean="0">
                <a:solidFill>
                  <a:srgbClr val="17375E"/>
                </a:solidFill>
                <a:latin typeface="Arial" charset="0"/>
                <a:cs typeface="Arial" charset="0"/>
              </a:rPr>
              <a:t> UAS  </a:t>
            </a:r>
            <a:r>
              <a:rPr lang="en-ID" altLang="en-US" dirty="0">
                <a:solidFill>
                  <a:srgbClr val="17375E"/>
                </a:solidFill>
                <a:latin typeface="Arial" charset="0"/>
                <a:cs typeface="Arial" charset="0"/>
              </a:rPr>
              <a:t> </a:t>
            </a:r>
            <a:r>
              <a:rPr lang="en-ID" altLang="en-US" dirty="0" smtClean="0">
                <a:solidFill>
                  <a:srgbClr val="17375E"/>
                </a:solidFill>
                <a:latin typeface="Arial" charset="0"/>
                <a:cs typeface="Arial" charset="0"/>
              </a:rPr>
              <a:t>     30  %</a:t>
            </a:r>
          </a:p>
          <a:p>
            <a:pPr marL="0" indent="0" eaLnBrk="1" hangingPunct="1">
              <a:buNone/>
            </a:pPr>
            <a:endParaRPr lang="en-US" altLang="en-US" dirty="0" smtClean="0">
              <a:solidFill>
                <a:srgbClr val="17375E"/>
              </a:solidFill>
              <a:latin typeface="Arial" charset="0"/>
              <a:cs typeface="Arial" charset="0"/>
            </a:endParaRPr>
          </a:p>
        </p:txBody>
      </p:sp>
    </p:spTree>
    <p:extLst>
      <p:ext uri="{BB962C8B-B14F-4D97-AF65-F5344CB8AC3E}">
        <p14:creationId xmlns:p14="http://schemas.microsoft.com/office/powerpoint/2010/main" val="339463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1295400" y="1143000"/>
            <a:ext cx="7696200" cy="3657600"/>
          </a:xfrm>
        </p:spPr>
        <p:txBody>
          <a:bodyPr/>
          <a:lstStyle/>
          <a:p>
            <a:endParaRPr lang="en-US" dirty="0"/>
          </a:p>
        </p:txBody>
      </p:sp>
      <p:sp>
        <p:nvSpPr>
          <p:cNvPr id="41988" name="WordArt 4"/>
          <p:cNvSpPr>
            <a:spLocks noChangeArrowheads="1" noChangeShapeType="1" noTextEdit="1"/>
          </p:cNvSpPr>
          <p:nvPr/>
        </p:nvSpPr>
        <p:spPr bwMode="auto">
          <a:xfrm>
            <a:off x="2438401" y="1371600"/>
            <a:ext cx="3043238" cy="2384425"/>
          </a:xfrm>
          <a:prstGeom prst="rect">
            <a:avLst/>
          </a:prstGeom>
        </p:spPr>
        <p:txBody>
          <a:bodyPr wrap="none" fromWordArt="1">
            <a:prstTxWarp prst="textPlain">
              <a:avLst>
                <a:gd name="adj" fmla="val 50000"/>
              </a:avLst>
            </a:prstTxWarp>
          </a:bodyPr>
          <a:lstStyle/>
          <a:p>
            <a:pPr algn="ctr"/>
            <a:r>
              <a:rPr lang="en-US" sz="3600" kern="10" dirty="0" err="1">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Diskusi</a:t>
            </a:r>
            <a:endParaRPr lang="en-US" sz="36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endParaRPr>
          </a:p>
        </p:txBody>
      </p:sp>
    </p:spTree>
    <p:extLst>
      <p:ext uri="{BB962C8B-B14F-4D97-AF65-F5344CB8AC3E}">
        <p14:creationId xmlns:p14="http://schemas.microsoft.com/office/powerpoint/2010/main" val="2281080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528637" y="1676400"/>
            <a:ext cx="8229600" cy="4983163"/>
          </a:xfrm>
        </p:spPr>
        <p:txBody>
          <a:bodyPr/>
          <a:lstStyle/>
          <a:p>
            <a:pPr algn="l">
              <a:lnSpc>
                <a:spcPct val="80000"/>
              </a:lnSpc>
              <a:buFontTx/>
              <a:buNone/>
            </a:pPr>
            <a:r>
              <a:rPr lang="en-US" sz="2800" dirty="0">
                <a:solidFill>
                  <a:schemeClr val="tx2">
                    <a:lumMod val="75000"/>
                  </a:schemeClr>
                </a:solidFill>
              </a:rPr>
              <a:t>   </a:t>
            </a:r>
            <a:r>
              <a:rPr lang="en-US" sz="2800" dirty="0" err="1" smtClean="0">
                <a:solidFill>
                  <a:schemeClr val="tx2">
                    <a:lumMod val="75000"/>
                  </a:schemeClr>
                </a:solidFill>
              </a:rPr>
              <a:t>Simak</a:t>
            </a:r>
            <a:r>
              <a:rPr lang="en-US" sz="2800" dirty="0" smtClean="0">
                <a:solidFill>
                  <a:schemeClr val="tx2">
                    <a:lumMod val="75000"/>
                  </a:schemeClr>
                </a:solidFill>
              </a:rPr>
              <a:t> </a:t>
            </a:r>
            <a:r>
              <a:rPr lang="en-US" sz="2800" dirty="0" err="1" smtClean="0">
                <a:solidFill>
                  <a:schemeClr val="tx2">
                    <a:lumMod val="75000"/>
                  </a:schemeClr>
                </a:solidFill>
              </a:rPr>
              <a:t>kasus</a:t>
            </a:r>
            <a:r>
              <a:rPr lang="en-US" sz="2800" dirty="0" smtClean="0">
                <a:solidFill>
                  <a:schemeClr val="tx2">
                    <a:lumMod val="75000"/>
                  </a:schemeClr>
                </a:solidFill>
              </a:rPr>
              <a:t> </a:t>
            </a:r>
            <a:r>
              <a:rPr lang="en-US" sz="2800" dirty="0" err="1" smtClean="0">
                <a:solidFill>
                  <a:schemeClr val="tx2">
                    <a:lumMod val="75000"/>
                  </a:schemeClr>
                </a:solidFill>
              </a:rPr>
              <a:t>berikut</a:t>
            </a:r>
            <a:r>
              <a:rPr lang="en-US" sz="2800" dirty="0" smtClean="0">
                <a:solidFill>
                  <a:schemeClr val="tx2">
                    <a:lumMod val="75000"/>
                  </a:schemeClr>
                </a:solidFill>
              </a:rPr>
              <a:t>…</a:t>
            </a:r>
          </a:p>
          <a:p>
            <a:pPr algn="l">
              <a:lnSpc>
                <a:spcPct val="80000"/>
              </a:lnSpc>
              <a:buFontTx/>
              <a:buNone/>
            </a:pPr>
            <a:endParaRPr lang="en-US" sz="2800" dirty="0" smtClean="0">
              <a:solidFill>
                <a:schemeClr val="tx2">
                  <a:lumMod val="75000"/>
                </a:schemeClr>
              </a:solidFill>
            </a:endParaRPr>
          </a:p>
          <a:p>
            <a:pPr algn="l">
              <a:lnSpc>
                <a:spcPct val="80000"/>
              </a:lnSpc>
              <a:buFontTx/>
              <a:buNone/>
            </a:pPr>
            <a:r>
              <a:rPr lang="id-ID" sz="2800" dirty="0" smtClean="0">
                <a:solidFill>
                  <a:schemeClr val="tx2">
                    <a:lumMod val="75000"/>
                  </a:schemeClr>
                </a:solidFill>
              </a:rPr>
              <a:t>Saudara </a:t>
            </a:r>
            <a:r>
              <a:rPr lang="id-ID" sz="2800" dirty="0">
                <a:solidFill>
                  <a:schemeClr val="tx2">
                    <a:lumMod val="75000"/>
                  </a:schemeClr>
                </a:solidFill>
              </a:rPr>
              <a:t>mengendarai motor ke kampus dengan kecepatan sedang, tiba-tiba ada mobil merah memotong jalan di depan Anda dikendarai seorang cewe. Mobil tsb berkecepatan tinggi , membelok ke tikungan dengan deritan rem  yang keras, lalu hilang dari pandangan.</a:t>
            </a:r>
          </a:p>
          <a:p>
            <a:pPr algn="l">
              <a:lnSpc>
                <a:spcPct val="80000"/>
              </a:lnSpc>
              <a:buFontTx/>
              <a:buNone/>
            </a:pPr>
            <a:r>
              <a:rPr lang="id-ID" sz="2800" dirty="0">
                <a:solidFill>
                  <a:schemeClr val="tx2">
                    <a:lumMod val="75000"/>
                  </a:schemeClr>
                </a:solidFill>
              </a:rPr>
              <a:t>   Saudara merasa terkejut, dan coba membayangkan kembali. </a:t>
            </a:r>
            <a:r>
              <a:rPr lang="id-ID" sz="2800" b="1" i="1" dirty="0">
                <a:solidFill>
                  <a:schemeClr val="tx2">
                    <a:lumMod val="75000"/>
                  </a:schemeClr>
                </a:solidFill>
              </a:rPr>
              <a:t>Apa yang Saudara pikirkan tentang cewe itu?</a:t>
            </a:r>
          </a:p>
        </p:txBody>
      </p:sp>
      <p:sp>
        <p:nvSpPr>
          <p:cNvPr id="3076" name="WordArt 4"/>
          <p:cNvSpPr>
            <a:spLocks noChangeArrowheads="1" noChangeShapeType="1" noTextEdit="1"/>
          </p:cNvSpPr>
          <p:nvPr/>
        </p:nvSpPr>
        <p:spPr bwMode="auto">
          <a:xfrm>
            <a:off x="1676400" y="533400"/>
            <a:ext cx="5934075" cy="708025"/>
          </a:xfrm>
          <a:prstGeom prst="rect">
            <a:avLst/>
          </a:prstGeom>
        </p:spPr>
        <p:txBody>
          <a:bodyPr wrap="none" fromWordArt="1">
            <a:prstTxWarp prst="textWave1">
              <a:avLst>
                <a:gd name="adj1" fmla="val 13005"/>
                <a:gd name="adj2" fmla="val 0"/>
              </a:avLst>
            </a:prstTxWarp>
          </a:bodyPr>
          <a:lstStyle/>
          <a:p>
            <a:pPr algn="ctr"/>
            <a:r>
              <a:rPr lang="en-US" sz="3600" kern="10" dirty="0" err="1">
                <a:ln w="9525">
                  <a:noFill/>
                  <a:round/>
                  <a:headEnd/>
                  <a:tailEnd/>
                </a:ln>
                <a:gradFill rotWithShape="0">
                  <a:gsLst>
                    <a:gs pos="0">
                      <a:srgbClr val="9999FF"/>
                    </a:gs>
                    <a:gs pos="100000">
                      <a:srgbClr val="009999"/>
                    </a:gs>
                  </a:gsLst>
                  <a:lin ang="5400000" scaled="1"/>
                </a:gradFill>
                <a:effectLst>
                  <a:outerShdw dist="53882" dir="2700000" algn="ctr" rotWithShape="0">
                    <a:srgbClr val="C0C0C0">
                      <a:alpha val="80000"/>
                    </a:srgbClr>
                  </a:outerShdw>
                </a:effectLst>
                <a:latin typeface="Times New Roman"/>
                <a:cs typeface="Times New Roman"/>
              </a:rPr>
              <a:t>Kesan</a:t>
            </a:r>
            <a:r>
              <a:rPr lang="en-US" sz="3600" kern="10" dirty="0">
                <a:ln w="9525">
                  <a:noFill/>
                  <a:round/>
                  <a:headEnd/>
                  <a:tailEnd/>
                </a:ln>
                <a:gradFill rotWithShape="0">
                  <a:gsLst>
                    <a:gs pos="0">
                      <a:srgbClr val="9999FF"/>
                    </a:gs>
                    <a:gs pos="100000">
                      <a:srgbClr val="009999"/>
                    </a:gs>
                  </a:gsLst>
                  <a:lin ang="5400000" scaled="1"/>
                </a:gradFill>
                <a:effectLst>
                  <a:outerShdw dist="53882" dir="2700000" algn="ctr" rotWithShape="0">
                    <a:srgbClr val="C0C0C0">
                      <a:alpha val="80000"/>
                    </a:srgbClr>
                  </a:outerShdw>
                </a:effectLst>
                <a:latin typeface="Times New Roman"/>
                <a:cs typeface="Times New Roman"/>
              </a:rPr>
              <a:t> </a:t>
            </a:r>
            <a:r>
              <a:rPr lang="en-US" sz="3600" kern="10" dirty="0" err="1">
                <a:ln w="9525">
                  <a:noFill/>
                  <a:round/>
                  <a:headEnd/>
                  <a:tailEnd/>
                </a:ln>
                <a:gradFill rotWithShape="0">
                  <a:gsLst>
                    <a:gs pos="0">
                      <a:srgbClr val="9999FF"/>
                    </a:gs>
                    <a:gs pos="100000">
                      <a:srgbClr val="009999"/>
                    </a:gs>
                  </a:gsLst>
                  <a:lin ang="5400000" scaled="1"/>
                </a:gradFill>
                <a:effectLst>
                  <a:outerShdw dist="53882" dir="2700000" algn="ctr" rotWithShape="0">
                    <a:srgbClr val="C0C0C0">
                      <a:alpha val="80000"/>
                    </a:srgbClr>
                  </a:outerShdw>
                </a:effectLst>
                <a:latin typeface="Times New Roman"/>
                <a:cs typeface="Times New Roman"/>
              </a:rPr>
              <a:t>Pertama</a:t>
            </a:r>
            <a:endParaRPr lang="en-US" sz="3600" kern="10" dirty="0">
              <a:ln w="9525">
                <a:noFill/>
                <a:round/>
                <a:headEnd/>
                <a:tailEnd/>
              </a:ln>
              <a:gradFill rotWithShape="0">
                <a:gsLst>
                  <a:gs pos="0">
                    <a:srgbClr val="9999FF"/>
                  </a:gs>
                  <a:gs pos="100000">
                    <a:srgbClr val="009999"/>
                  </a:gs>
                </a:gsLst>
                <a:lin ang="5400000" scaled="1"/>
              </a:gradFill>
              <a:effectLst>
                <a:outerShdw dist="53882" dir="2700000" algn="ctr" rotWithShape="0">
                  <a:srgbClr val="C0C0C0">
                    <a:alpha val="80000"/>
                  </a:srgbClr>
                </a:outerShdw>
              </a:effectLst>
              <a:latin typeface="Times New Roman"/>
              <a:cs typeface="Times New Roman"/>
            </a:endParaRPr>
          </a:p>
        </p:txBody>
      </p:sp>
    </p:spTree>
    <p:extLst>
      <p:ext uri="{BB962C8B-B14F-4D97-AF65-F5344CB8AC3E}">
        <p14:creationId xmlns:p14="http://schemas.microsoft.com/office/powerpoint/2010/main" val="3466761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076"/>
                                        </p:tgtEl>
                                        <p:attrNameLst>
                                          <p:attrName>style.visibility</p:attrName>
                                        </p:attrNameLst>
                                      </p:cBhvr>
                                      <p:to>
                                        <p:strVal val="visible"/>
                                      </p:to>
                                    </p:set>
                                    <p:anim calcmode="lin" valueType="num">
                                      <p:cBhvr>
                                        <p:cTn id="7" dur="1000" fill="hold"/>
                                        <p:tgtEl>
                                          <p:spTgt spid="3076"/>
                                        </p:tgtEl>
                                        <p:attrNameLst>
                                          <p:attrName>ppt_w</p:attrName>
                                        </p:attrNameLst>
                                      </p:cBhvr>
                                      <p:tavLst>
                                        <p:tav tm="0">
                                          <p:val>
                                            <p:strVal val="#ppt_w*0.70"/>
                                          </p:val>
                                        </p:tav>
                                        <p:tav tm="100000">
                                          <p:val>
                                            <p:strVal val="#ppt_w"/>
                                          </p:val>
                                        </p:tav>
                                      </p:tavLst>
                                    </p:anim>
                                    <p:anim calcmode="lin" valueType="num">
                                      <p:cBhvr>
                                        <p:cTn id="8" dur="1000" fill="hold"/>
                                        <p:tgtEl>
                                          <p:spTgt spid="3076"/>
                                        </p:tgtEl>
                                        <p:attrNameLst>
                                          <p:attrName>ppt_h</p:attrName>
                                        </p:attrNameLst>
                                      </p:cBhvr>
                                      <p:tavLst>
                                        <p:tav tm="0">
                                          <p:val>
                                            <p:strVal val="#ppt_h"/>
                                          </p:val>
                                        </p:tav>
                                        <p:tav tm="100000">
                                          <p:val>
                                            <p:strVal val="#ppt_h"/>
                                          </p:val>
                                        </p:tav>
                                      </p:tavLst>
                                    </p:anim>
                                    <p:animEffect transition="in" filter="fade">
                                      <p:cBhvr>
                                        <p:cTn id="9" dur="1000"/>
                                        <p:tgtEl>
                                          <p:spTgt spid="3076"/>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075">
                                            <p:txEl>
                                              <p:pRg st="0" end="0"/>
                                            </p:txEl>
                                          </p:spTgt>
                                        </p:tgtEl>
                                        <p:attrNameLst>
                                          <p:attrName>style.visibility</p:attrName>
                                        </p:attrNameLst>
                                      </p:cBhvr>
                                      <p:to>
                                        <p:strVal val="visible"/>
                                      </p:to>
                                    </p:set>
                                    <p:animEffect transition="in" filter="circle(in)">
                                      <p:cBhvr>
                                        <p:cTn id="14" dur="2000"/>
                                        <p:tgtEl>
                                          <p:spTgt spid="307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Effect transition="in" filter="circle(in)">
                                      <p:cBhvr>
                                        <p:cTn id="19" dur="2000"/>
                                        <p:tgtEl>
                                          <p:spTgt spid="3075">
                                            <p:txEl>
                                              <p:pRg st="2" end="2"/>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circle(in)">
                                      <p:cBhvr>
                                        <p:cTn id="22" dur="2000"/>
                                        <p:tgtEl>
                                          <p:spTgt spid="30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457200" y="914400"/>
            <a:ext cx="8229600" cy="5135563"/>
          </a:xfrm>
        </p:spPr>
        <p:txBody>
          <a:bodyPr/>
          <a:lstStyle/>
          <a:p>
            <a:pPr>
              <a:buFontTx/>
              <a:buNone/>
            </a:pPr>
            <a:endParaRPr lang="en-US"/>
          </a:p>
          <a:p>
            <a:pPr>
              <a:buFontTx/>
              <a:buNone/>
            </a:pPr>
            <a:endParaRPr lang="en-US"/>
          </a:p>
        </p:txBody>
      </p:sp>
      <p:sp>
        <p:nvSpPr>
          <p:cNvPr id="4101" name="WordArt 5"/>
          <p:cNvSpPr>
            <a:spLocks noChangeArrowheads="1" noChangeShapeType="1" noTextEdit="1"/>
          </p:cNvSpPr>
          <p:nvPr/>
        </p:nvSpPr>
        <p:spPr bwMode="auto">
          <a:xfrm>
            <a:off x="2133600" y="1828800"/>
            <a:ext cx="4905375" cy="9144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solidFill>
                  <a:srgbClr val="336699"/>
                </a:solidFill>
                <a:effectLst>
                  <a:outerShdw dist="45791" dir="2021404" algn="ctr" rotWithShape="0">
                    <a:srgbClr val="B2B2B2">
                      <a:alpha val="80000"/>
                    </a:srgbClr>
                  </a:outerShdw>
                </a:effectLst>
                <a:latin typeface="Times New Roman"/>
                <a:cs typeface="Times New Roman"/>
              </a:rPr>
              <a:t>Mengapa Sdr memperoleh </a:t>
            </a:r>
          </a:p>
        </p:txBody>
      </p:sp>
      <p:sp>
        <p:nvSpPr>
          <p:cNvPr id="4102" name="WordArt 6"/>
          <p:cNvSpPr>
            <a:spLocks noChangeArrowheads="1" noChangeShapeType="1" noTextEdit="1"/>
          </p:cNvSpPr>
          <p:nvPr/>
        </p:nvSpPr>
        <p:spPr bwMode="auto">
          <a:xfrm>
            <a:off x="2514600" y="3048000"/>
            <a:ext cx="4086225" cy="6096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solidFill>
                  <a:srgbClr val="336699"/>
                </a:solidFill>
                <a:effectLst>
                  <a:outerShdw dist="45791" dir="2021404" algn="ctr" rotWithShape="0">
                    <a:srgbClr val="B2B2B2">
                      <a:alpha val="80000"/>
                    </a:srgbClr>
                  </a:outerShdw>
                </a:effectLst>
                <a:latin typeface="Times New Roman"/>
                <a:cs typeface="Times New Roman"/>
              </a:rPr>
              <a:t>kesan sedemikian jelas</a:t>
            </a:r>
          </a:p>
        </p:txBody>
      </p:sp>
      <p:sp>
        <p:nvSpPr>
          <p:cNvPr id="4103" name="WordArt 7"/>
          <p:cNvSpPr>
            <a:spLocks noChangeArrowheads="1" noChangeShapeType="1" noTextEdit="1"/>
          </p:cNvSpPr>
          <p:nvPr/>
        </p:nvSpPr>
        <p:spPr bwMode="auto">
          <a:xfrm>
            <a:off x="3048000" y="3886200"/>
            <a:ext cx="2943225" cy="6096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solidFill>
                  <a:srgbClr val="336699"/>
                </a:solidFill>
                <a:effectLst>
                  <a:outerShdw dist="45791" dir="2021404" algn="ctr" rotWithShape="0">
                    <a:srgbClr val="B2B2B2">
                      <a:alpha val="80000"/>
                    </a:srgbClr>
                  </a:outerShdw>
                </a:effectLst>
                <a:latin typeface="Times New Roman"/>
                <a:cs typeface="Times New Roman"/>
              </a:rPr>
              <a:t>tentang seorang </a:t>
            </a:r>
          </a:p>
        </p:txBody>
      </p:sp>
      <p:sp>
        <p:nvSpPr>
          <p:cNvPr id="4104" name="WordArt 8"/>
          <p:cNvSpPr>
            <a:spLocks noChangeArrowheads="1" noChangeShapeType="1" noTextEdit="1"/>
          </p:cNvSpPr>
          <p:nvPr/>
        </p:nvSpPr>
        <p:spPr bwMode="auto">
          <a:xfrm>
            <a:off x="1828800" y="4648200"/>
            <a:ext cx="5514975" cy="493713"/>
          </a:xfrm>
          <a:prstGeom prst="rect">
            <a:avLst/>
          </a:prstGeom>
        </p:spPr>
        <p:txBody>
          <a:bodyPr wrap="none" fromWordArt="1">
            <a:prstTxWarp prst="textPlain">
              <a:avLst>
                <a:gd name="adj" fmla="val 50000"/>
              </a:avLst>
            </a:prstTxWarp>
          </a:bodyPr>
          <a:lstStyle/>
          <a:p>
            <a:pPr algn="ctr"/>
            <a:r>
              <a:rPr lang="en-US" sz="3600" kern="10">
                <a:ln w="9525">
                  <a:noFill/>
                  <a:round/>
                  <a:headEnd/>
                  <a:tailEnd/>
                </a:ln>
                <a:solidFill>
                  <a:srgbClr val="336699"/>
                </a:solidFill>
                <a:effectLst>
                  <a:outerShdw dist="45791" dir="2021404" algn="ctr" rotWithShape="0">
                    <a:srgbClr val="B2B2B2">
                      <a:alpha val="80000"/>
                    </a:srgbClr>
                  </a:outerShdw>
                </a:effectLst>
                <a:latin typeface="Times New Roman"/>
                <a:cs typeface="Times New Roman"/>
              </a:rPr>
              <a:t>yang tidak dikenal sebelumnya</a:t>
            </a:r>
          </a:p>
        </p:txBody>
      </p:sp>
    </p:spTree>
    <p:extLst>
      <p:ext uri="{BB962C8B-B14F-4D97-AF65-F5344CB8AC3E}">
        <p14:creationId xmlns:p14="http://schemas.microsoft.com/office/powerpoint/2010/main" val="33545134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533400" y="1219200"/>
            <a:ext cx="8229600" cy="4449763"/>
          </a:xfrm>
        </p:spPr>
        <p:txBody>
          <a:bodyPr/>
          <a:lstStyle/>
          <a:p>
            <a:pPr algn="l">
              <a:lnSpc>
                <a:spcPct val="90000"/>
              </a:lnSpc>
              <a:buFontTx/>
              <a:buNone/>
            </a:pPr>
            <a:r>
              <a:rPr lang="id-ID" sz="2400" dirty="0" smtClean="0">
                <a:solidFill>
                  <a:schemeClr val="tx2">
                    <a:lumMod val="75000"/>
                  </a:schemeClr>
                </a:solidFill>
              </a:rPr>
              <a:t>Pikiran </a:t>
            </a:r>
            <a:r>
              <a:rPr lang="id-ID" sz="2400" dirty="0">
                <a:solidFill>
                  <a:schemeClr val="tx2">
                    <a:lumMod val="75000"/>
                  </a:schemeClr>
                </a:solidFill>
              </a:rPr>
              <a:t>Saudara beralih ke acara Pesta yang lalu, dan mulai memikirkan Arie, mahasiswa yang Sdr jumpai dan yang diajak bicara hampir satu jam. Tampaknya dia cukup simpatik dan memilki rasa humor. Teman Sdr menceritakan bahwa dia adalah mahasiswa yang baik dan orang-orang menyukainya.Arie mengenakan medali yang bercorak keagamaan, dan agamanya berbeda dengan Sdr. Dari ceritanya terkesan dia anak </a:t>
            </a:r>
            <a:r>
              <a:rPr lang="id-ID" sz="2400" dirty="0" smtClean="0">
                <a:solidFill>
                  <a:schemeClr val="tx2">
                    <a:lumMod val="75000"/>
                  </a:schemeClr>
                </a:solidFill>
              </a:rPr>
              <a:t>saleh,</a:t>
            </a:r>
            <a:r>
              <a:rPr lang="en-US" sz="2400" dirty="0" smtClean="0">
                <a:solidFill>
                  <a:schemeClr val="tx2">
                    <a:lumMod val="75000"/>
                  </a:schemeClr>
                </a:solidFill>
              </a:rPr>
              <a:t> </a:t>
            </a:r>
            <a:r>
              <a:rPr lang="id-ID" sz="2400" dirty="0" smtClean="0">
                <a:solidFill>
                  <a:schemeClr val="tx2">
                    <a:lumMod val="75000"/>
                  </a:schemeClr>
                </a:solidFill>
              </a:rPr>
              <a:t>s</a:t>
            </a:r>
            <a:r>
              <a:rPr lang="en-US" sz="2400" dirty="0">
                <a:solidFill>
                  <a:schemeClr val="tx2">
                    <a:lumMod val="75000"/>
                  </a:schemeClr>
                </a:solidFill>
              </a:rPr>
              <a:t>e</a:t>
            </a:r>
            <a:r>
              <a:rPr lang="id-ID" sz="2400" dirty="0">
                <a:solidFill>
                  <a:schemeClr val="tx2">
                    <a:lumMod val="75000"/>
                  </a:schemeClr>
                </a:solidFill>
              </a:rPr>
              <a:t>dang Sdr tidak.</a:t>
            </a:r>
          </a:p>
          <a:p>
            <a:pPr algn="l">
              <a:lnSpc>
                <a:spcPct val="90000"/>
              </a:lnSpc>
              <a:buFontTx/>
              <a:buNone/>
            </a:pPr>
            <a:r>
              <a:rPr lang="id-ID" sz="2400" dirty="0">
                <a:solidFill>
                  <a:schemeClr val="tx2">
                    <a:lumMod val="75000"/>
                  </a:schemeClr>
                </a:solidFill>
              </a:rPr>
              <a:t>    Saat Sdr bercerita tentang ibu Sdr yang baru meraih DR, Arie menanyakan bagaimana perasaan ayah Sdr, karena dia tidak yakin ayah Sdr tidak begitu lapang dada menerima bahwa istrinya lebih maju</a:t>
            </a:r>
          </a:p>
        </p:txBody>
      </p:sp>
      <p:sp>
        <p:nvSpPr>
          <p:cNvPr id="5125" name="WordArt 5"/>
          <p:cNvSpPr>
            <a:spLocks noChangeArrowheads="1" noChangeShapeType="1" noTextEdit="1"/>
          </p:cNvSpPr>
          <p:nvPr/>
        </p:nvSpPr>
        <p:spPr bwMode="auto">
          <a:xfrm>
            <a:off x="1295400" y="381000"/>
            <a:ext cx="6019800" cy="914400"/>
          </a:xfrm>
          <a:prstGeom prst="rect">
            <a:avLst/>
          </a:prstGeom>
        </p:spPr>
        <p:txBody>
          <a:bodyPr wrap="none" fromWordArt="1">
            <a:prstTxWarp prst="textWave1">
              <a:avLst>
                <a:gd name="adj1" fmla="val 13005"/>
                <a:gd name="adj2" fmla="val 0"/>
              </a:avLst>
            </a:prstTxWarp>
          </a:bodyPr>
          <a:lstStyle/>
          <a:p>
            <a:pPr algn="ctr"/>
            <a:r>
              <a:rPr lang="en-US" sz="3600" kern="10">
                <a:ln w="9525">
                  <a:noFill/>
                  <a:round/>
                  <a:headEnd/>
                  <a:tailEnd/>
                </a:ln>
                <a:gradFill rotWithShape="0">
                  <a:gsLst>
                    <a:gs pos="0">
                      <a:srgbClr val="9999FF"/>
                    </a:gs>
                    <a:gs pos="100000">
                      <a:srgbClr val="009999"/>
                    </a:gs>
                  </a:gsLst>
                  <a:lin ang="5400000" scaled="1"/>
                </a:gradFill>
                <a:effectLst>
                  <a:outerShdw dist="53882" dir="2700000" algn="ctr" rotWithShape="0">
                    <a:srgbClr val="C0C0C0">
                      <a:alpha val="80000"/>
                    </a:srgbClr>
                  </a:outerShdw>
                </a:effectLst>
                <a:latin typeface="Times New Roman"/>
                <a:cs typeface="Times New Roman"/>
              </a:rPr>
              <a:t>Hubungan yang langgeng</a:t>
            </a:r>
          </a:p>
        </p:txBody>
      </p:sp>
    </p:spTree>
    <p:extLst>
      <p:ext uri="{BB962C8B-B14F-4D97-AF65-F5344CB8AC3E}">
        <p14:creationId xmlns:p14="http://schemas.microsoft.com/office/powerpoint/2010/main" val="3115470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125"/>
                                        </p:tgtEl>
                                        <p:attrNameLst>
                                          <p:attrName>style.visibility</p:attrName>
                                        </p:attrNameLst>
                                      </p:cBhvr>
                                      <p:to>
                                        <p:strVal val="visible"/>
                                      </p:to>
                                    </p:set>
                                    <p:animEffect transition="in" filter="circle(in)">
                                      <p:cBhvr>
                                        <p:cTn id="7" dur="2000"/>
                                        <p:tgtEl>
                                          <p:spTgt spid="512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5123">
                                            <p:txEl>
                                              <p:pRg st="0" end="0"/>
                                            </p:txEl>
                                          </p:spTgt>
                                        </p:tgtEl>
                                        <p:attrNameLst>
                                          <p:attrName>style.visibility</p:attrName>
                                        </p:attrNameLst>
                                      </p:cBhvr>
                                      <p:to>
                                        <p:strVal val="visible"/>
                                      </p:to>
                                    </p:set>
                                    <p:animEffect transition="in" filter="barn(inHorizontal)">
                                      <p:cBhvr>
                                        <p:cTn id="12" dur="500"/>
                                        <p:tgtEl>
                                          <p:spTgt spid="51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5123">
                                            <p:txEl>
                                              <p:pRg st="1" end="1"/>
                                            </p:txEl>
                                          </p:spTgt>
                                        </p:tgtEl>
                                        <p:attrNameLst>
                                          <p:attrName>style.visibility</p:attrName>
                                        </p:attrNameLst>
                                      </p:cBhvr>
                                      <p:to>
                                        <p:strVal val="visible"/>
                                      </p:to>
                                    </p:set>
                                    <p:animEffect transition="in" filter="barn(inHorizontal)">
                                      <p:cBhvr>
                                        <p:cTn id="17" dur="500"/>
                                        <p:tgtEl>
                                          <p:spTgt spid="51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P spid="5125" grpId="0" animBg="1"/>
    </p:bldLst>
  </p:timing>
</p:sld>
</file>

<file path=ppt/theme/theme1.xml><?xml version="1.0" encoding="utf-8"?>
<a:theme xmlns:a="http://schemas.openxmlformats.org/drawingml/2006/main" name="0-Blanko-PPT-sesi-1 Baru (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0-Blanko-PPT-sesi-1 Baru (3)</Template>
  <TotalTime>84</TotalTime>
  <Words>955</Words>
  <Application>Microsoft Office PowerPoint</Application>
  <PresentationFormat>On-screen Show (4:3)</PresentationFormat>
  <Paragraphs>196</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0-Blanko-PPT-sesi-1 Baru (3)</vt:lpstr>
      <vt:lpstr>Dra Safitri  M  M.Si</vt:lpstr>
      <vt:lpstr>PowerPoint Presentation</vt:lpstr>
      <vt:lpstr>TOPIK SEBELUM UTS</vt:lpstr>
      <vt:lpstr>TOPIK SETELAH UTS</vt:lpstr>
      <vt:lpstr>PENILAIAN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Pembelaan Eichmann:  Sekedar Mematuhi Perintah</vt:lpstr>
      <vt:lpstr>PowerPoint Presentation</vt:lpstr>
      <vt:lpstr>PowerPoint Presentation</vt:lpstr>
      <vt:lpstr>PowerPoint Presentation</vt:lpstr>
      <vt:lpstr>PowerPoint Presentation</vt:lpstr>
      <vt:lpstr>PowerPoint Presentation</vt:lpstr>
      <vt:lpstr>Penelitian-Penelitian Psikologi Sosial</vt:lpstr>
      <vt:lpstr>Eksperimen-Eksperimen Psikologi Sosial</vt:lpstr>
      <vt:lpstr>Problem-Problem yang dihadapi Dalam Pembentukan Teori Psikologi Sosial</vt:lpstr>
      <vt:lpstr>Problem-Problem yang dihadapi Dalam Pembentukan Teori Psikologi Sosial</vt:lpstr>
      <vt:lpstr>Pendekatan Teoritis Dalam Psikologi Sosial</vt:lpstr>
      <vt:lpstr>Terima 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Mulyo.W</dc:creator>
  <cp:lastModifiedBy>STAFF</cp:lastModifiedBy>
  <cp:revision>10</cp:revision>
  <dcterms:created xsi:type="dcterms:W3CDTF">2019-09-17T08:27:08Z</dcterms:created>
  <dcterms:modified xsi:type="dcterms:W3CDTF">2020-06-13T11:53:32Z</dcterms:modified>
</cp:coreProperties>
</file>