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319" r:id="rId3"/>
    <p:sldId id="307" r:id="rId4"/>
    <p:sldId id="308" r:id="rId5"/>
    <p:sldId id="309" r:id="rId6"/>
    <p:sldId id="318" r:id="rId7"/>
    <p:sldId id="311" r:id="rId8"/>
    <p:sldId id="312" r:id="rId9"/>
    <p:sldId id="317" r:id="rId10"/>
    <p:sldId id="320" r:id="rId11"/>
    <p:sldId id="321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0A35D-CA2D-4C1E-95FA-24C26DA4ACF7}" v="9" dt="2020-07-18T17:40:21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3DA0A35D-CA2D-4C1E-95FA-24C26DA4ACF7}"/>
    <pc:docChg chg="addSld modSld">
      <pc:chgData name="Safitri Mursyid" userId="a519e7d3bc7d4201" providerId="LiveId" clId="{3DA0A35D-CA2D-4C1E-95FA-24C26DA4ACF7}" dt="2020-07-18T17:52:19.388" v="49" actId="1076"/>
      <pc:docMkLst>
        <pc:docMk/>
      </pc:docMkLst>
      <pc:sldChg chg="modSp mod">
        <pc:chgData name="Safitri Mursyid" userId="a519e7d3bc7d4201" providerId="LiveId" clId="{3DA0A35D-CA2D-4C1E-95FA-24C26DA4ACF7}" dt="2020-07-18T17:52:19.388" v="49" actId="1076"/>
        <pc:sldMkLst>
          <pc:docMk/>
          <pc:sldMk cId="3688085825" sldId="261"/>
        </pc:sldMkLst>
        <pc:spChg chg="mod">
          <ac:chgData name="Safitri Mursyid" userId="a519e7d3bc7d4201" providerId="LiveId" clId="{3DA0A35D-CA2D-4C1E-95FA-24C26DA4ACF7}" dt="2020-07-18T17:52:19.388" v="49" actId="1076"/>
          <ac:spMkLst>
            <pc:docMk/>
            <pc:sldMk cId="3688085825" sldId="261"/>
            <ac:spMk id="2" creationId="{00000000-0000-0000-0000-000000000000}"/>
          </ac:spMkLst>
        </pc:spChg>
      </pc:sldChg>
      <pc:sldChg chg="modSp new mod">
        <pc:chgData name="Safitri Mursyid" userId="a519e7d3bc7d4201" providerId="LiveId" clId="{3DA0A35D-CA2D-4C1E-95FA-24C26DA4ACF7}" dt="2020-07-18T17:40:59.272" v="23" actId="120"/>
        <pc:sldMkLst>
          <pc:docMk/>
          <pc:sldMk cId="3199477708" sldId="321"/>
        </pc:sldMkLst>
        <pc:spChg chg="mod">
          <ac:chgData name="Safitri Mursyid" userId="a519e7d3bc7d4201" providerId="LiveId" clId="{3DA0A35D-CA2D-4C1E-95FA-24C26DA4ACF7}" dt="2020-07-18T17:40:59.272" v="23" actId="120"/>
          <ac:spMkLst>
            <pc:docMk/>
            <pc:sldMk cId="3199477708" sldId="321"/>
            <ac:spMk id="3" creationId="{D7A6D8E4-3086-40C5-A4A8-7565559EBC3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1AF9F-4E94-48A2-9A8A-3671B9C531F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DBD115-3496-4069-B8E3-082FD400AE6E}">
      <dgm:prSet phldrT="[Text]"/>
      <dgm:spPr/>
      <dgm:t>
        <a:bodyPr/>
        <a:lstStyle/>
        <a:p>
          <a:pPr rtl="0"/>
          <a:r>
            <a:rPr lang="en-US" b="0" i="0" dirty="0">
              <a:solidFill>
                <a:schemeClr val="tx1"/>
              </a:solidFill>
            </a:rPr>
            <a:t>MATERI ATAU KUMPULAN FAKTA YANG DIPAKAI UNTUK KEPERLUAN SUATU ANALISA, DISKUSI, ATAU TES STATISTIK</a:t>
          </a:r>
          <a:endParaRPr lang="en-US" dirty="0"/>
        </a:p>
      </dgm:t>
    </dgm:pt>
    <dgm:pt modelId="{7B4F4FFE-1C0D-449C-887F-585D43FD5691}" type="parTrans" cxnId="{86FA7609-F3A0-4A40-9F52-CE6E4A078468}">
      <dgm:prSet/>
      <dgm:spPr/>
      <dgm:t>
        <a:bodyPr/>
        <a:lstStyle/>
        <a:p>
          <a:endParaRPr lang="en-US"/>
        </a:p>
      </dgm:t>
    </dgm:pt>
    <dgm:pt modelId="{8AA3C9A1-85FE-4C81-93EF-BC1535A2969A}" type="sibTrans" cxnId="{86FA7609-F3A0-4A40-9F52-CE6E4A078468}">
      <dgm:prSet/>
      <dgm:spPr/>
      <dgm:t>
        <a:bodyPr/>
        <a:lstStyle/>
        <a:p>
          <a:endParaRPr lang="en-US"/>
        </a:p>
      </dgm:t>
    </dgm:pt>
    <dgm:pt modelId="{35C18B8B-6DD9-418A-B0AF-3125F96AF6F7}">
      <dgm:prSet/>
      <dgm:spPr/>
      <dgm:t>
        <a:bodyPr/>
        <a:lstStyle/>
        <a:p>
          <a:pPr rtl="0"/>
          <a:r>
            <a:rPr lang="en-US" b="0" i="0">
              <a:solidFill>
                <a:schemeClr val="tx1"/>
              </a:solidFill>
            </a:rPr>
            <a:t>BERASAL DARI BAHASA LATIN : DATUM</a:t>
          </a:r>
          <a:endParaRPr lang="en-US" dirty="0">
            <a:solidFill>
              <a:schemeClr val="tx1"/>
            </a:solidFill>
          </a:endParaRPr>
        </a:p>
      </dgm:t>
    </dgm:pt>
    <dgm:pt modelId="{D9FF9254-CDCF-451E-A3C8-0D4AA84C3F94}" type="parTrans" cxnId="{1E087C32-4577-4B64-A41D-F5F14B94D24B}">
      <dgm:prSet/>
      <dgm:spPr/>
      <dgm:t>
        <a:bodyPr/>
        <a:lstStyle/>
        <a:p>
          <a:endParaRPr lang="en-US"/>
        </a:p>
      </dgm:t>
    </dgm:pt>
    <dgm:pt modelId="{730A61D3-E71E-422E-827E-13722461FF47}" type="sibTrans" cxnId="{1E087C32-4577-4B64-A41D-F5F14B94D24B}">
      <dgm:prSet/>
      <dgm:spPr/>
      <dgm:t>
        <a:bodyPr/>
        <a:lstStyle/>
        <a:p>
          <a:endParaRPr lang="en-US"/>
        </a:p>
      </dgm:t>
    </dgm:pt>
    <dgm:pt modelId="{8A30C289-83D0-42C9-9F5D-879D203F92A5}">
      <dgm:prSet/>
      <dgm:spPr/>
      <dgm:t>
        <a:bodyPr/>
        <a:lstStyle/>
        <a:p>
          <a:pPr rtl="0"/>
          <a:r>
            <a:rPr lang="en-US" b="0" i="0">
              <a:solidFill>
                <a:schemeClr val="tx1"/>
              </a:solidFill>
            </a:rPr>
            <a:t>SUATU HIMPUNAN ANGKA YANG BERASAL DARI HASIL PENGUKURAN INDIVIDU – INDIVIDU</a:t>
          </a:r>
          <a:endParaRPr lang="en-US" dirty="0">
            <a:solidFill>
              <a:schemeClr val="tx1"/>
            </a:solidFill>
          </a:endParaRPr>
        </a:p>
      </dgm:t>
    </dgm:pt>
    <dgm:pt modelId="{8953117E-386E-4EE0-A8A3-E7DCEEC3B533}" type="parTrans" cxnId="{5F8C536C-97AC-4387-B328-3C8CB464F45B}">
      <dgm:prSet/>
      <dgm:spPr/>
      <dgm:t>
        <a:bodyPr/>
        <a:lstStyle/>
        <a:p>
          <a:endParaRPr lang="en-US"/>
        </a:p>
      </dgm:t>
    </dgm:pt>
    <dgm:pt modelId="{9BCCF7B4-F208-4E0B-9E73-B8CFDDB8F507}" type="sibTrans" cxnId="{5F8C536C-97AC-4387-B328-3C8CB464F45B}">
      <dgm:prSet/>
      <dgm:spPr/>
      <dgm:t>
        <a:bodyPr/>
        <a:lstStyle/>
        <a:p>
          <a:endParaRPr lang="en-US"/>
        </a:p>
      </dgm:t>
    </dgm:pt>
    <dgm:pt modelId="{25C38CC2-F0B2-4ADE-A4C0-4EC2AD696BB9}" type="pres">
      <dgm:prSet presAssocID="{C7A1AF9F-4E94-48A2-9A8A-3671B9C531F5}" presName="Name0" presStyleCnt="0">
        <dgm:presLayoutVars>
          <dgm:dir/>
          <dgm:resizeHandles val="exact"/>
        </dgm:presLayoutVars>
      </dgm:prSet>
      <dgm:spPr/>
    </dgm:pt>
    <dgm:pt modelId="{D58E3361-08A9-4858-A8A6-314E64B260CA}" type="pres">
      <dgm:prSet presAssocID="{35C18B8B-6DD9-418A-B0AF-3125F96AF6F7}" presName="node" presStyleLbl="node1" presStyleIdx="0" presStyleCnt="3">
        <dgm:presLayoutVars>
          <dgm:bulletEnabled val="1"/>
        </dgm:presLayoutVars>
      </dgm:prSet>
      <dgm:spPr/>
    </dgm:pt>
    <dgm:pt modelId="{11359F0B-D80F-412E-87CE-151DD3C4B1EA}" type="pres">
      <dgm:prSet presAssocID="{730A61D3-E71E-422E-827E-13722461FF47}" presName="sibTrans" presStyleCnt="0"/>
      <dgm:spPr/>
    </dgm:pt>
    <dgm:pt modelId="{84D8DD30-393A-4FC4-9A00-A4E77E907320}" type="pres">
      <dgm:prSet presAssocID="{AFDBD115-3496-4069-B8E3-082FD400AE6E}" presName="node" presStyleLbl="node1" presStyleIdx="1" presStyleCnt="3">
        <dgm:presLayoutVars>
          <dgm:bulletEnabled val="1"/>
        </dgm:presLayoutVars>
      </dgm:prSet>
      <dgm:spPr/>
    </dgm:pt>
    <dgm:pt modelId="{55158D0A-E040-47F1-99FF-F6D4BA6E0F8F}" type="pres">
      <dgm:prSet presAssocID="{8AA3C9A1-85FE-4C81-93EF-BC1535A2969A}" presName="sibTrans" presStyleCnt="0"/>
      <dgm:spPr/>
    </dgm:pt>
    <dgm:pt modelId="{B9677683-95F6-414E-8AD6-13C7BA8900D4}" type="pres">
      <dgm:prSet presAssocID="{8A30C289-83D0-42C9-9F5D-879D203F92A5}" presName="node" presStyleLbl="node1" presStyleIdx="2" presStyleCnt="3">
        <dgm:presLayoutVars>
          <dgm:bulletEnabled val="1"/>
        </dgm:presLayoutVars>
      </dgm:prSet>
      <dgm:spPr/>
    </dgm:pt>
  </dgm:ptLst>
  <dgm:cxnLst>
    <dgm:cxn modelId="{86FA7609-F3A0-4A40-9F52-CE6E4A078468}" srcId="{C7A1AF9F-4E94-48A2-9A8A-3671B9C531F5}" destId="{AFDBD115-3496-4069-B8E3-082FD400AE6E}" srcOrd="1" destOrd="0" parTransId="{7B4F4FFE-1C0D-449C-887F-585D43FD5691}" sibTransId="{8AA3C9A1-85FE-4C81-93EF-BC1535A2969A}"/>
    <dgm:cxn modelId="{DC191B25-632E-4CD5-8334-3EDD39399C41}" type="presOf" srcId="{35C18B8B-6DD9-418A-B0AF-3125F96AF6F7}" destId="{D58E3361-08A9-4858-A8A6-314E64B260CA}" srcOrd="0" destOrd="0" presId="urn:microsoft.com/office/officeart/2005/8/layout/hList6"/>
    <dgm:cxn modelId="{1E087C32-4577-4B64-A41D-F5F14B94D24B}" srcId="{C7A1AF9F-4E94-48A2-9A8A-3671B9C531F5}" destId="{35C18B8B-6DD9-418A-B0AF-3125F96AF6F7}" srcOrd="0" destOrd="0" parTransId="{D9FF9254-CDCF-451E-A3C8-0D4AA84C3F94}" sibTransId="{730A61D3-E71E-422E-827E-13722461FF47}"/>
    <dgm:cxn modelId="{E039D062-F668-4650-A735-0B3C29DCD4BA}" type="presOf" srcId="{AFDBD115-3496-4069-B8E3-082FD400AE6E}" destId="{84D8DD30-393A-4FC4-9A00-A4E77E907320}" srcOrd="0" destOrd="0" presId="urn:microsoft.com/office/officeart/2005/8/layout/hList6"/>
    <dgm:cxn modelId="{5F8C536C-97AC-4387-B328-3C8CB464F45B}" srcId="{C7A1AF9F-4E94-48A2-9A8A-3671B9C531F5}" destId="{8A30C289-83D0-42C9-9F5D-879D203F92A5}" srcOrd="2" destOrd="0" parTransId="{8953117E-386E-4EE0-A8A3-E7DCEEC3B533}" sibTransId="{9BCCF7B4-F208-4E0B-9E73-B8CFDDB8F507}"/>
    <dgm:cxn modelId="{A09194E0-FFBC-44FD-AF47-D95D67F0B3FF}" type="presOf" srcId="{C7A1AF9F-4E94-48A2-9A8A-3671B9C531F5}" destId="{25C38CC2-F0B2-4ADE-A4C0-4EC2AD696BB9}" srcOrd="0" destOrd="0" presId="urn:microsoft.com/office/officeart/2005/8/layout/hList6"/>
    <dgm:cxn modelId="{42BB0DF3-417E-4602-86C2-8C19F7106366}" type="presOf" srcId="{8A30C289-83D0-42C9-9F5D-879D203F92A5}" destId="{B9677683-95F6-414E-8AD6-13C7BA8900D4}" srcOrd="0" destOrd="0" presId="urn:microsoft.com/office/officeart/2005/8/layout/hList6"/>
    <dgm:cxn modelId="{E393CFD0-E286-4D74-8B51-A11BE7BAD08C}" type="presParOf" srcId="{25C38CC2-F0B2-4ADE-A4C0-4EC2AD696BB9}" destId="{D58E3361-08A9-4858-A8A6-314E64B260CA}" srcOrd="0" destOrd="0" presId="urn:microsoft.com/office/officeart/2005/8/layout/hList6"/>
    <dgm:cxn modelId="{272885C0-C645-4F30-A35D-BF33D182C83C}" type="presParOf" srcId="{25C38CC2-F0B2-4ADE-A4C0-4EC2AD696BB9}" destId="{11359F0B-D80F-412E-87CE-151DD3C4B1EA}" srcOrd="1" destOrd="0" presId="urn:microsoft.com/office/officeart/2005/8/layout/hList6"/>
    <dgm:cxn modelId="{BF36C418-C5B2-4D58-89BA-53F067CBAFAD}" type="presParOf" srcId="{25C38CC2-F0B2-4ADE-A4C0-4EC2AD696BB9}" destId="{84D8DD30-393A-4FC4-9A00-A4E77E907320}" srcOrd="2" destOrd="0" presId="urn:microsoft.com/office/officeart/2005/8/layout/hList6"/>
    <dgm:cxn modelId="{5648A8DE-5507-4B68-90C5-586406C9BFC4}" type="presParOf" srcId="{25C38CC2-F0B2-4ADE-A4C0-4EC2AD696BB9}" destId="{55158D0A-E040-47F1-99FF-F6D4BA6E0F8F}" srcOrd="3" destOrd="0" presId="urn:microsoft.com/office/officeart/2005/8/layout/hList6"/>
    <dgm:cxn modelId="{3947F61C-6E81-4968-93DC-C2DB90B7550A}" type="presParOf" srcId="{25C38CC2-F0B2-4ADE-A4C0-4EC2AD696BB9}" destId="{B9677683-95F6-414E-8AD6-13C7BA8900D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E3361-08A9-4858-A8A6-314E64B260CA}">
      <dsp:nvSpPr>
        <dsp:cNvPr id="0" name=""/>
        <dsp:cNvSpPr/>
      </dsp:nvSpPr>
      <dsp:spPr>
        <a:xfrm rot="16200000">
          <a:off x="-1063873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896" bIns="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>
              <a:solidFill>
                <a:schemeClr val="tx1"/>
              </a:solidFill>
            </a:rPr>
            <a:t>BERASAL DARI BAHASA LATIN : DATUM</a:t>
          </a:r>
          <a:endParaRPr lang="en-US" sz="1900" kern="1200" dirty="0">
            <a:solidFill>
              <a:schemeClr val="tx1"/>
            </a:solidFill>
          </a:endParaRPr>
        </a:p>
      </dsp:txBody>
      <dsp:txXfrm rot="5400000">
        <a:off x="744" y="812800"/>
        <a:ext cx="1934765" cy="2438400"/>
      </dsp:txXfrm>
    </dsp:sp>
    <dsp:sp modelId="{84D8DD30-393A-4FC4-9A00-A4E77E907320}">
      <dsp:nvSpPr>
        <dsp:cNvPr id="0" name=""/>
        <dsp:cNvSpPr/>
      </dsp:nvSpPr>
      <dsp:spPr>
        <a:xfrm rot="16200000">
          <a:off x="1016000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896" bIns="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>
              <a:solidFill>
                <a:schemeClr val="tx1"/>
              </a:solidFill>
            </a:rPr>
            <a:t>MATERI ATAU KUMPULAN FAKTA YANG DIPAKAI UNTUK KEPERLUAN SUATU ANALISA, DISKUSI, ATAU TES STATISTIK</a:t>
          </a:r>
          <a:endParaRPr lang="en-US" sz="1900" kern="1200" dirty="0"/>
        </a:p>
      </dsp:txBody>
      <dsp:txXfrm rot="5400000">
        <a:off x="2080617" y="812800"/>
        <a:ext cx="1934765" cy="2438400"/>
      </dsp:txXfrm>
    </dsp:sp>
    <dsp:sp modelId="{B9677683-95F6-414E-8AD6-13C7BA8900D4}">
      <dsp:nvSpPr>
        <dsp:cNvPr id="0" name=""/>
        <dsp:cNvSpPr/>
      </dsp:nvSpPr>
      <dsp:spPr>
        <a:xfrm rot="16200000">
          <a:off x="3095873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896" bIns="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>
              <a:solidFill>
                <a:schemeClr val="tx1"/>
              </a:solidFill>
            </a:rPr>
            <a:t>SUATU HIMPUNAN ANGKA YANG BERASAL DARI HASIL PENGUKURAN INDIVIDU – INDIVIDU</a:t>
          </a:r>
          <a:endParaRPr lang="en-US" sz="1900" kern="1200" dirty="0">
            <a:solidFill>
              <a:schemeClr val="tx1"/>
            </a:solidFill>
          </a:endParaRPr>
        </a:p>
      </dsp:txBody>
      <dsp:txXfrm rot="5400000">
        <a:off x="4160490" y="812800"/>
        <a:ext cx="1934765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B2F56-3B81-46C4-83DC-F242D69E3A07}" type="datetimeFigureOut">
              <a:rPr lang="id-ID" smtClean="0"/>
              <a:pPr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2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6682" y="2018932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Dra Safitri 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Aziz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Luthfi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3200" b="1" dirty="0">
                <a:ln w="18415" cmpd="sng">
                  <a:solidFill>
                    <a:schemeClr val="bg1"/>
                  </a:solidFill>
                  <a:prstDash val="solid"/>
                </a:ln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PENGUMPULAN DATA &amp; PENGOLAHAN DATA</a:t>
            </a:r>
          </a:p>
          <a:p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5289-7D1E-4517-BBB9-A767CC06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385778"/>
          </a:xfrm>
        </p:spPr>
        <p:txBody>
          <a:bodyPr/>
          <a:lstStyle/>
          <a:p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Jurnal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F6F5-FB55-473F-B4CD-CFAE8645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ID" dirty="0">
                <a:solidFill>
                  <a:schemeClr val="tx1"/>
                </a:solidFill>
              </a:rPr>
              <a:t>HUBUNGAN DUKUNGAN SOSIAL DENGAN MOTIVASI BELAJAR PADA MAHASISWA UNIVERSITAS ESA UNGGUL </a:t>
            </a:r>
            <a:r>
              <a:rPr lang="en-ID" dirty="0" err="1">
                <a:solidFill>
                  <a:schemeClr val="tx1"/>
                </a:solidFill>
              </a:rPr>
              <a:t>Darabila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Suciani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Yuli</a:t>
            </a:r>
            <a:r>
              <a:rPr lang="en-ID" dirty="0">
                <a:solidFill>
                  <a:schemeClr val="tx1"/>
                </a:solidFill>
              </a:rPr>
              <a:t> Asmi </a:t>
            </a:r>
            <a:r>
              <a:rPr lang="en-ID" dirty="0" err="1">
                <a:solidFill>
                  <a:schemeClr val="tx1"/>
                </a:solidFill>
              </a:rPr>
              <a:t>Rozali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Fakultas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Psikologi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Universitas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Esa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Unggul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Jln</a:t>
            </a:r>
            <a:r>
              <a:rPr lang="en-ID" dirty="0">
                <a:solidFill>
                  <a:schemeClr val="tx1"/>
                </a:solidFill>
              </a:rPr>
              <a:t>. Arjuna </a:t>
            </a:r>
            <a:r>
              <a:rPr lang="en-ID" dirty="0" err="1">
                <a:solidFill>
                  <a:schemeClr val="tx1"/>
                </a:solidFill>
              </a:rPr>
              <a:t>utara</a:t>
            </a:r>
            <a:r>
              <a:rPr lang="en-ID" dirty="0">
                <a:solidFill>
                  <a:schemeClr val="tx1"/>
                </a:solidFill>
              </a:rPr>
              <a:t> Tol </a:t>
            </a:r>
            <a:r>
              <a:rPr lang="en-ID" dirty="0" err="1">
                <a:solidFill>
                  <a:schemeClr val="tx1"/>
                </a:solidFill>
              </a:rPr>
              <a:t>Tomang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Kebon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Jeruk</a:t>
            </a:r>
            <a:r>
              <a:rPr lang="en-ID" dirty="0">
                <a:solidFill>
                  <a:schemeClr val="tx1"/>
                </a:solidFill>
              </a:rPr>
              <a:t>, Jakarta 11510 darabilasuciani@ymail.com </a:t>
            </a:r>
          </a:p>
          <a:p>
            <a:r>
              <a:rPr lang="en-ID" dirty="0" err="1">
                <a:solidFill>
                  <a:schemeClr val="tx1"/>
                </a:solidFill>
              </a:rPr>
              <a:t>Abstrak</a:t>
            </a:r>
            <a:r>
              <a:rPr lang="en-ID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memiliki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sebagai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seorang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pembelajar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berinteraksi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lainnya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sosial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positif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dimiliki</a:t>
            </a:r>
            <a:r>
              <a:rPr lang="en-ID" dirty="0">
                <a:solidFill>
                  <a:schemeClr val="tx1"/>
                </a:solidFill>
              </a:rPr>
              <a:t> oleh </a:t>
            </a:r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 di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menghadapi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tuntutan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belajarnya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menjadi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pembangkit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motivasi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Tujuan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penelitian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melihat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hubungan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sosial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motivasi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gambaran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motivasi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sumber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sosial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mempengaruhi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Penelitian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bersifat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kuantitatif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noneksperimental.Sampel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penelitian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berjumlah</a:t>
            </a:r>
            <a:r>
              <a:rPr lang="en-ID" dirty="0">
                <a:solidFill>
                  <a:schemeClr val="tx1"/>
                </a:solidFill>
              </a:rPr>
              <a:t> 130 </a:t>
            </a:r>
            <a:r>
              <a:rPr lang="en-ID" dirty="0" err="1">
                <a:solidFill>
                  <a:schemeClr val="tx1"/>
                </a:solidFill>
              </a:rPr>
              <a:t>mahasiswa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Universitas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Esa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Unggul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Menggunakan</a:t>
            </a:r>
            <a:r>
              <a:rPr lang="en-ID" dirty="0">
                <a:solidFill>
                  <a:schemeClr val="tx1"/>
                </a:solidFill>
              </a:rPr>
              <a:t> Teknik sample random sampling,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alat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ukur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sosial</a:t>
            </a:r>
            <a:r>
              <a:rPr lang="en-ID" dirty="0">
                <a:solidFill>
                  <a:schemeClr val="tx1"/>
                </a:solidFill>
              </a:rPr>
              <a:t> (36 valid) dan </a:t>
            </a:r>
            <a:r>
              <a:rPr lang="en-ID" dirty="0" err="1">
                <a:solidFill>
                  <a:schemeClr val="tx1"/>
                </a:solidFill>
              </a:rPr>
              <a:t>motivasi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</a:t>
            </a:r>
            <a:r>
              <a:rPr lang="en-ID" dirty="0">
                <a:solidFill>
                  <a:schemeClr val="tx1"/>
                </a:solidFill>
              </a:rPr>
              <a:t> (45 valid)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skala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likert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Koefisien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reliabilitas</a:t>
            </a:r>
            <a:r>
              <a:rPr lang="en-ID" dirty="0">
                <a:solidFill>
                  <a:schemeClr val="tx1"/>
                </a:solidFill>
              </a:rPr>
              <a:t> (</a:t>
            </a:r>
            <a:r>
              <a:rPr lang="el-GR" dirty="0">
                <a:solidFill>
                  <a:schemeClr val="tx1"/>
                </a:solidFill>
              </a:rPr>
              <a:t>α) 0,924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variabel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sosial</a:t>
            </a:r>
            <a:r>
              <a:rPr lang="en-ID" dirty="0">
                <a:solidFill>
                  <a:schemeClr val="tx1"/>
                </a:solidFill>
              </a:rPr>
              <a:t> dan 0,936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motivasi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belajar</a:t>
            </a:r>
            <a:r>
              <a:rPr lang="en-ID" dirty="0">
                <a:solidFill>
                  <a:schemeClr val="tx1"/>
                </a:solidFill>
              </a:rPr>
              <a:t>. Hasil </a:t>
            </a:r>
            <a:r>
              <a:rPr lang="en-ID" dirty="0" err="1">
                <a:solidFill>
                  <a:schemeClr val="tx1"/>
                </a:solidFill>
              </a:rPr>
              <a:t>penelitian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menunjukkan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koefisien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korelasi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sebesar</a:t>
            </a:r>
            <a:r>
              <a:rPr lang="en-ID" dirty="0">
                <a:solidFill>
                  <a:schemeClr val="tx1"/>
                </a:solidFill>
              </a:rPr>
              <a:t> 0,694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sig 0,000 (p&lt;0,05)</a:t>
            </a:r>
          </a:p>
        </p:txBody>
      </p:sp>
    </p:spTree>
    <p:extLst>
      <p:ext uri="{BB962C8B-B14F-4D97-AF65-F5344CB8AC3E}">
        <p14:creationId xmlns:p14="http://schemas.microsoft.com/office/powerpoint/2010/main" val="1930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3429-2EBA-4EF6-AA92-A46E2173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6D8E4-3086-40C5-A4A8-7565559E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Dari </a:t>
            </a:r>
            <a:r>
              <a:rPr lang="en-ID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jurnal</a:t>
            </a:r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diatas</a:t>
            </a:r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bisa</a:t>
            </a:r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dilihat</a:t>
            </a:r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bahwa</a:t>
            </a:r>
            <a:r>
              <a:rPr lang="en-ID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: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ID" sz="3600" dirty="0" err="1">
                <a:solidFill>
                  <a:schemeClr val="tx1"/>
                </a:solidFill>
              </a:rPr>
              <a:t>penelitian</a:t>
            </a:r>
            <a:r>
              <a:rPr lang="en-ID" sz="3600" dirty="0">
                <a:solidFill>
                  <a:schemeClr val="tx1"/>
                </a:solidFill>
              </a:rPr>
              <a:t> </a:t>
            </a:r>
            <a:r>
              <a:rPr lang="en-ID" sz="3600" dirty="0" err="1">
                <a:solidFill>
                  <a:schemeClr val="tx1"/>
                </a:solidFill>
              </a:rPr>
              <a:t>berjenis</a:t>
            </a:r>
            <a:r>
              <a:rPr lang="en-ID" sz="3600" dirty="0">
                <a:solidFill>
                  <a:schemeClr val="tx1"/>
                </a:solidFill>
              </a:rPr>
              <a:t> </a:t>
            </a:r>
            <a:r>
              <a:rPr lang="en-ID" sz="3600" dirty="0" err="1">
                <a:solidFill>
                  <a:schemeClr val="tx1"/>
                </a:solidFill>
              </a:rPr>
              <a:t>kuantitatif</a:t>
            </a:r>
            <a:r>
              <a:rPr lang="en-ID" sz="3600" dirty="0">
                <a:solidFill>
                  <a:schemeClr val="tx1"/>
                </a:solidFill>
              </a:rPr>
              <a:t>,  </a:t>
            </a:r>
            <a:r>
              <a:rPr lang="en-ID" sz="3600" dirty="0" err="1">
                <a:solidFill>
                  <a:schemeClr val="tx1"/>
                </a:solidFill>
              </a:rPr>
              <a:t>korelasional</a:t>
            </a:r>
            <a:endParaRPr lang="en-ID" sz="36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571500" lvl="0" indent="-571500" algn="l">
              <a:buFont typeface="Wingdings" panose="05000000000000000000" pitchFamily="2" charset="2"/>
              <a:buChar char="Ø"/>
            </a:pPr>
            <a:r>
              <a:rPr lang="en-ID" sz="3600" dirty="0">
                <a:solidFill>
                  <a:schemeClr val="tx1"/>
                </a:solidFill>
                <a:latin typeface="+mj-lt"/>
              </a:rPr>
              <a:t>Ada 2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variabel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dukungan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sosial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dan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Motivasi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Belajar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. </a:t>
            </a:r>
          </a:p>
          <a:p>
            <a:pPr marL="571500" lvl="0" indent="-571500" algn="l">
              <a:buFont typeface="Wingdings" panose="05000000000000000000" pitchFamily="2" charset="2"/>
              <a:buChar char="Ø"/>
            </a:pPr>
            <a:r>
              <a:rPr lang="en-ID" sz="3600" dirty="0">
                <a:solidFill>
                  <a:schemeClr val="tx1"/>
                </a:solidFill>
                <a:latin typeface="+mj-lt"/>
              </a:rPr>
              <a:t>Teknik Sampling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nya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random sampling</a:t>
            </a:r>
          </a:p>
          <a:p>
            <a:pPr marL="571500" lvl="0" indent="-571500" algn="l">
              <a:buFont typeface="Wingdings" panose="05000000000000000000" pitchFamily="2" charset="2"/>
              <a:buChar char="Ø"/>
            </a:pPr>
            <a:r>
              <a:rPr lang="en-ID" sz="3600" dirty="0" err="1">
                <a:solidFill>
                  <a:schemeClr val="tx1"/>
                </a:solidFill>
                <a:latin typeface="+mj-lt"/>
              </a:rPr>
              <a:t>Pengambilan</a:t>
            </a:r>
            <a:r>
              <a:rPr lang="en-ID" sz="3600" dirty="0">
                <a:solidFill>
                  <a:schemeClr val="tx1"/>
                </a:solidFill>
                <a:latin typeface="+mj-lt"/>
              </a:rPr>
              <a:t> data : </a:t>
            </a:r>
            <a:r>
              <a:rPr lang="en-ID" sz="3600" dirty="0" err="1">
                <a:solidFill>
                  <a:schemeClr val="tx1"/>
                </a:solidFill>
                <a:latin typeface="+mj-lt"/>
              </a:rPr>
              <a:t>kuesioner</a:t>
            </a:r>
            <a:endParaRPr lang="en-ID" sz="3600" dirty="0">
              <a:solidFill>
                <a:schemeClr val="tx1"/>
              </a:solidFill>
              <a:latin typeface="+mj-lt"/>
            </a:endParaRPr>
          </a:p>
          <a:p>
            <a:r>
              <a:rPr lang="en-ID" sz="3600" dirty="0">
                <a:solidFill>
                  <a:schemeClr val="tx1"/>
                </a:solidFill>
                <a:latin typeface="+mj-lt"/>
              </a:rPr>
              <a:t> 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99477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KONSEP DATA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755650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539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23" y="457200"/>
            <a:ext cx="8429684" cy="857248"/>
          </a:xfrm>
        </p:spPr>
        <p:txBody>
          <a:bodyPr/>
          <a:lstStyle/>
          <a:p>
            <a:r>
              <a:rPr lang="en-US" dirty="0"/>
              <a:t>PENGUMPULAN DA</a:t>
            </a:r>
            <a:r>
              <a:rPr lang="id-ID" dirty="0"/>
              <a:t>TA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642910" y="1571612"/>
            <a:ext cx="2789695" cy="1373506"/>
            <a:chOff x="0" y="2081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0" y="2081"/>
              <a:ext cx="2789695" cy="1373506"/>
            </a:xfrm>
            <a:prstGeom prst="roundRect">
              <a:avLst/>
            </a:prstGeom>
            <a:gradFill>
              <a:gsLst>
                <a:gs pos="0">
                  <a:srgbClr val="002060"/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7049" y="69130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Variabel</a:t>
              </a:r>
              <a:endParaRPr lang="en-US" sz="4900" kern="120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642910" y="3042204"/>
            <a:ext cx="2789695" cy="1373506"/>
            <a:chOff x="0" y="1444263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0" y="1444263"/>
              <a:ext cx="2789695" cy="1373506"/>
            </a:xfrm>
            <a:prstGeom prst="roundRect">
              <a:avLst/>
            </a:prstGeom>
            <a:gradFill>
              <a:gsLst>
                <a:gs pos="0">
                  <a:srgbClr val="006600"/>
                </a:gs>
                <a:gs pos="80000">
                  <a:srgbClr val="00B050"/>
                </a:gs>
                <a:gs pos="100000">
                  <a:schemeClr val="accent5">
                    <a:hueOff val="-4966938"/>
                    <a:satOff val="19906"/>
                    <a:lumOff val="4314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2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67049" y="1511312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Populasi</a:t>
              </a:r>
              <a:endParaRPr lang="en-US" sz="49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42910" y="4555824"/>
            <a:ext cx="2789695" cy="1373506"/>
            <a:chOff x="0" y="2886445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0" y="2886445"/>
              <a:ext cx="2789695" cy="137350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80000">
                  <a:srgbClr val="800000"/>
                </a:gs>
                <a:gs pos="100000">
                  <a:schemeClr val="accent5">
                    <a:hueOff val="-9933876"/>
                    <a:satOff val="39811"/>
                    <a:lumOff val="8628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6"/>
            <p:cNvSpPr/>
            <p:nvPr/>
          </p:nvSpPr>
          <p:spPr>
            <a:xfrm>
              <a:off x="67049" y="2953494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Sampel</a:t>
              </a:r>
              <a:endParaRPr lang="en-US" sz="4900" kern="1200"/>
            </a:p>
          </p:txBody>
        </p:sp>
      </p:grpSp>
      <p:grpSp>
        <p:nvGrpSpPr>
          <p:cNvPr id="8" name="Group 12"/>
          <p:cNvGrpSpPr/>
          <p:nvPr/>
        </p:nvGrpSpPr>
        <p:grpSpPr>
          <a:xfrm>
            <a:off x="3428992" y="1714488"/>
            <a:ext cx="4959457" cy="1098805"/>
            <a:chOff x="2789695" y="139432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4720021" y="-1790894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789696" y="193070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54D00"/>
                </a:buClr>
                <a:buSzPct val="100000"/>
                <a:buFont typeface="Wingdings" pitchFamily="2" charset="2"/>
                <a:buChar char="Ø"/>
              </a:pPr>
              <a:r>
                <a:rPr lang="en-US" sz="2100" b="0" i="0" kern="1200">
                  <a:solidFill>
                    <a:srgbClr val="002060"/>
                  </a:solidFill>
                  <a:latin typeface="Segoe Print" pitchFamily="2" charset="0"/>
                </a:rPr>
                <a:t>Sesuatu yang memiliki karakteristik yang nilainya dapat berubah atau berbeda</a:t>
              </a:r>
              <a:endParaRPr lang="en-US" sz="2100" kern="1200">
                <a:solidFill>
                  <a:srgbClr val="002060"/>
                </a:solidFill>
                <a:latin typeface="Segoe Print" pitchFamily="2" charset="0"/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3428992" y="3156670"/>
            <a:ext cx="4959457" cy="1098805"/>
            <a:chOff x="2789695" y="1581614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18" name="Round Same Side Corner Rectangle 17"/>
            <p:cNvSpPr/>
            <p:nvPr/>
          </p:nvSpPr>
          <p:spPr>
            <a:xfrm rot="5400000">
              <a:off x="4720021" y="-348712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lnRef>
            <a:fillRef idx="1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 Same Side Corner Rectangle 6"/>
            <p:cNvSpPr/>
            <p:nvPr/>
          </p:nvSpPr>
          <p:spPr>
            <a:xfrm>
              <a:off x="2789696" y="1635252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F0000"/>
                </a:buClr>
                <a:buFont typeface="Wingdings" pitchFamily="2" charset="2"/>
                <a:buChar char="ü"/>
              </a:pPr>
              <a:endParaRPr lang="en-US" sz="2100" kern="1200" dirty="0">
                <a:solidFill>
                  <a:srgbClr val="336600"/>
                </a:solidFill>
                <a:latin typeface="Segoe Print" pitchFamily="2" charset="0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3428992" y="4687649"/>
            <a:ext cx="4959457" cy="1098805"/>
            <a:chOff x="2789695" y="3023795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16" name="Round Same Side Corner Rectangle 15"/>
            <p:cNvSpPr/>
            <p:nvPr/>
          </p:nvSpPr>
          <p:spPr>
            <a:xfrm rot="5400000">
              <a:off x="4720021" y="1093469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lnRef>
            <a:fill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 Same Side Corner Rectangle 8"/>
            <p:cNvSpPr/>
            <p:nvPr/>
          </p:nvSpPr>
          <p:spPr>
            <a:xfrm>
              <a:off x="2789696" y="3077434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F0000"/>
                </a:buClr>
                <a:buFontTx/>
                <a:buChar char="••"/>
              </a:pPr>
              <a:r>
                <a:rPr lang="en-US" sz="2100" b="0" i="0" kern="1200" dirty="0" err="1">
                  <a:solidFill>
                    <a:srgbClr val="800000"/>
                  </a:solidFill>
                  <a:latin typeface="Segoe Print" pitchFamily="2" charset="0"/>
                </a:rPr>
                <a:t>Suatu</a:t>
              </a:r>
              <a:r>
                <a:rPr lang="en-US" sz="2100" b="0" i="0" kern="1200" dirty="0">
                  <a:solidFill>
                    <a:srgbClr val="800000"/>
                  </a:solidFill>
                  <a:latin typeface="Segoe Print" pitchFamily="2" charset="0"/>
                </a:rPr>
                <a:t> </a:t>
              </a:r>
              <a:r>
                <a:rPr lang="en-US" sz="2100" b="0" i="0" kern="1200" dirty="0" err="1">
                  <a:solidFill>
                    <a:srgbClr val="800000"/>
                  </a:solidFill>
                  <a:latin typeface="Segoe Print" pitchFamily="2" charset="0"/>
                </a:rPr>
                <a:t>himpunan</a:t>
              </a:r>
              <a:r>
                <a:rPr lang="en-US" sz="2100" b="0" i="0" kern="1200" dirty="0">
                  <a:solidFill>
                    <a:srgbClr val="800000"/>
                  </a:solidFill>
                  <a:latin typeface="Segoe Print" pitchFamily="2" charset="0"/>
                </a:rPr>
                <a:t> </a:t>
              </a:r>
              <a:r>
                <a:rPr lang="en-US" sz="2100" b="0" i="0" kern="1200" dirty="0" err="1">
                  <a:solidFill>
                    <a:srgbClr val="800000"/>
                  </a:solidFill>
                  <a:latin typeface="Segoe Print" pitchFamily="2" charset="0"/>
                </a:rPr>
                <a:t>bagian</a:t>
              </a:r>
              <a:r>
                <a:rPr lang="en-US" sz="2100" b="0" i="0" kern="1200" dirty="0">
                  <a:solidFill>
                    <a:srgbClr val="800000"/>
                  </a:solidFill>
                  <a:latin typeface="Segoe Print" pitchFamily="2" charset="0"/>
                </a:rPr>
                <a:t> </a:t>
              </a:r>
              <a:r>
                <a:rPr lang="en-US" sz="2100" b="0" i="0" kern="1200" dirty="0" err="1">
                  <a:solidFill>
                    <a:srgbClr val="800000"/>
                  </a:solidFill>
                  <a:latin typeface="Segoe Print" pitchFamily="2" charset="0"/>
                </a:rPr>
                <a:t>dari</a:t>
              </a:r>
              <a:r>
                <a:rPr lang="en-US" sz="2100" b="0" i="0" kern="1200" dirty="0">
                  <a:solidFill>
                    <a:srgbClr val="800000"/>
                  </a:solidFill>
                  <a:latin typeface="Segoe Print" pitchFamily="2" charset="0"/>
                </a:rPr>
                <a:t> </a:t>
              </a:r>
              <a:r>
                <a:rPr lang="en-US" sz="2100" b="0" i="0" kern="1200" dirty="0" err="1">
                  <a:solidFill>
                    <a:srgbClr val="800000"/>
                  </a:solidFill>
                  <a:latin typeface="Segoe Print" pitchFamily="2" charset="0"/>
                </a:rPr>
                <a:t>populasi</a:t>
              </a:r>
              <a:endParaRPr lang="en-US" sz="2100" kern="1200" dirty="0">
                <a:solidFill>
                  <a:srgbClr val="800000"/>
                </a:solidFill>
                <a:latin typeface="Segoe Print" pitchFamily="2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445469" y="3143232"/>
            <a:ext cx="48893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Keseluruhan</a:t>
            </a:r>
            <a:r>
              <a:rPr lang="en-US" sz="2400" i="1" dirty="0"/>
              <a:t> </a:t>
            </a:r>
            <a:r>
              <a:rPr lang="en-US" sz="2400" i="1" dirty="0" err="1"/>
              <a:t>pengamatan</a:t>
            </a:r>
            <a:r>
              <a:rPr lang="en-US" sz="2400" i="1" dirty="0"/>
              <a:t> ( </a:t>
            </a:r>
            <a:r>
              <a:rPr lang="en-US" sz="2400" i="1" dirty="0" err="1"/>
              <a:t>terbatas</a:t>
            </a:r>
            <a:r>
              <a:rPr lang="en-US" sz="2400" i="1" dirty="0"/>
              <a:t>/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terbatas</a:t>
            </a:r>
            <a:r>
              <a:rPr lang="en-US" sz="2400" i="1" dirty="0"/>
              <a:t>) yang </a:t>
            </a:r>
            <a:r>
              <a:rPr lang="en-US" sz="2400" i="1" dirty="0" err="1"/>
              <a:t>menjadi</a:t>
            </a:r>
            <a:r>
              <a:rPr lang="en-US" sz="2400" i="1" dirty="0"/>
              <a:t> </a:t>
            </a:r>
            <a:r>
              <a:rPr lang="en-US" sz="2400" i="1" dirty="0" err="1"/>
              <a:t>perhatian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93503961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92" y="390367"/>
            <a:ext cx="8429684" cy="857248"/>
          </a:xfrm>
        </p:spPr>
        <p:txBody>
          <a:bodyPr/>
          <a:lstStyle/>
          <a:p>
            <a:r>
              <a:rPr lang="en-US" dirty="0"/>
              <a:t>METODE PENGUMPULAN DAT</a:t>
            </a:r>
            <a:r>
              <a:rPr lang="id-ID" dirty="0"/>
              <a:t>A</a:t>
            </a:r>
          </a:p>
        </p:txBody>
      </p:sp>
      <p:grpSp>
        <p:nvGrpSpPr>
          <p:cNvPr id="3" name="Group 5"/>
          <p:cNvGrpSpPr/>
          <p:nvPr/>
        </p:nvGrpSpPr>
        <p:grpSpPr>
          <a:xfrm>
            <a:off x="857224" y="2357430"/>
            <a:ext cx="2701203" cy="2687763"/>
            <a:chOff x="1071538" y="2071678"/>
            <a:chExt cx="2701203" cy="2687763"/>
          </a:xfrm>
        </p:grpSpPr>
        <p:sp>
          <p:nvSpPr>
            <p:cNvPr id="4" name="Oval 3"/>
            <p:cNvSpPr/>
            <p:nvPr/>
          </p:nvSpPr>
          <p:spPr>
            <a:xfrm>
              <a:off x="1084978" y="2071678"/>
              <a:ext cx="2687763" cy="268776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pic>
          <p:nvPicPr>
            <p:cNvPr id="5" name="Picture 4" descr="How to design a valid &lt;strong&gt;research&lt;/strong&gt; survey | Socialbrit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538" y="2301869"/>
              <a:ext cx="2670092" cy="218526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6" name="Group 6"/>
          <p:cNvGrpSpPr/>
          <p:nvPr/>
        </p:nvGrpSpPr>
        <p:grpSpPr>
          <a:xfrm>
            <a:off x="4286248" y="1283241"/>
            <a:ext cx="1612657" cy="1612657"/>
            <a:chOff x="3222004" y="755"/>
            <a:chExt cx="1612657" cy="1612657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3222004" y="755"/>
              <a:ext cx="1612657" cy="1612657"/>
            </a:xfrm>
            <a:prstGeom prst="ellipse">
              <a:avLst/>
            </a:prstGeom>
            <a:gradFill>
              <a:gsLst>
                <a:gs pos="0">
                  <a:srgbClr val="006600"/>
                </a:gs>
                <a:gs pos="80000">
                  <a:schemeClr val="accent3">
                    <a:lumMod val="50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3458172" y="236923"/>
              <a:ext cx="1140321" cy="1140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300" kern="1200"/>
                <a:t>SENSUS</a:t>
              </a:r>
              <a:endParaRPr lang="en-US" sz="23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286248" y="4500570"/>
            <a:ext cx="1612657" cy="1612657"/>
            <a:chOff x="3222004" y="2679616"/>
            <a:chExt cx="1612657" cy="1612657"/>
          </a:xfrm>
          <a:scene3d>
            <a:camera prst="orthographicFront"/>
            <a:lightRig rig="flat" dir="t"/>
          </a:scene3d>
        </p:grpSpPr>
        <p:sp>
          <p:nvSpPr>
            <p:cNvPr id="9" name="Oval 8"/>
            <p:cNvSpPr/>
            <p:nvPr/>
          </p:nvSpPr>
          <p:spPr>
            <a:xfrm>
              <a:off x="3222004" y="2679616"/>
              <a:ext cx="1612657" cy="1612657"/>
            </a:xfrm>
            <a:prstGeom prst="ellipse">
              <a:avLst/>
            </a:prstGeom>
            <a:gradFill>
              <a:gsLst>
                <a:gs pos="0">
                  <a:srgbClr val="002060"/>
                </a:gs>
                <a:gs pos="80000">
                  <a:schemeClr val="tx2">
                    <a:lumMod val="50000"/>
                  </a:schemeClr>
                </a:gs>
                <a:gs pos="100000">
                  <a:srgbClr val="0070C0"/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6"/>
            <p:cNvSpPr/>
            <p:nvPr/>
          </p:nvSpPr>
          <p:spPr>
            <a:xfrm>
              <a:off x="3458172" y="2915784"/>
              <a:ext cx="1140321" cy="1140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0" i="0" kern="1200"/>
                <a:t>Sampling</a:t>
              </a:r>
              <a:endParaRPr lang="en-US" sz="2300" kern="1200"/>
            </a:p>
          </p:txBody>
        </p:sp>
      </p:grpSp>
      <p:cxnSp>
        <p:nvCxnSpPr>
          <p:cNvPr id="14" name="Shape 13"/>
          <p:cNvCxnSpPr>
            <a:stCxn id="4" idx="0"/>
            <a:endCxn id="11" idx="2"/>
          </p:cNvCxnSpPr>
          <p:nvPr/>
        </p:nvCxnSpPr>
        <p:spPr>
          <a:xfrm rot="5400000" flipH="1" flipV="1">
            <a:off x="3116467" y="1187649"/>
            <a:ext cx="267860" cy="207170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stCxn id="4" idx="4"/>
            <a:endCxn id="9" idx="2"/>
          </p:cNvCxnSpPr>
          <p:nvPr/>
        </p:nvCxnSpPr>
        <p:spPr>
          <a:xfrm rot="16200000" flipH="1">
            <a:off x="3119544" y="4140195"/>
            <a:ext cx="261706" cy="207170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786446" y="1514291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Segoe Print" pitchFamily="2" charset="0"/>
              </a:rPr>
              <a:t>Cara pengumpulan data dimana seluruh elemen populasi diselidiki satu per satu</a:t>
            </a:r>
            <a:endParaRPr lang="id-ID">
              <a:latin typeface="Segoe Pri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86446" y="4714884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>
                <a:solidFill>
                  <a:srgbClr val="002060"/>
                </a:solidFill>
                <a:latin typeface="Segoe Print" pitchFamily="2" charset="0"/>
              </a:rPr>
              <a:t>Cara pengumpulan data dimana yang diselidiki adalah elemen sampel dari suatu populasi</a:t>
            </a:r>
            <a:endParaRPr lang="id-ID">
              <a:solidFill>
                <a:srgbClr val="00206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2039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429684" cy="700070"/>
          </a:xfrm>
        </p:spPr>
        <p:txBody>
          <a:bodyPr/>
          <a:lstStyle/>
          <a:p>
            <a:r>
              <a:rPr lang="id-ID" dirty="0"/>
              <a:t>METODE PENARIKAN SAMP</a:t>
            </a:r>
            <a:r>
              <a:rPr lang="en-US" dirty="0"/>
              <a:t>EL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09600" y="914400"/>
            <a:ext cx="80772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000019"/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Segoe Print" pitchFamily="2" charset="0"/>
              </a:rPr>
              <a:t>TEKNIK SAMPLING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195451"/>
            <a:ext cx="3810000" cy="187828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FFFF66"/>
              </a:solidFill>
              <a:latin typeface="Comic Sans MS" pitchFamily="66" charset="0"/>
            </a:endParaRPr>
          </a:p>
          <a:p>
            <a:pPr algn="ctr"/>
            <a:r>
              <a:rPr lang="en-US" sz="2000" b="1" dirty="0">
                <a:solidFill>
                  <a:srgbClr val="FFFF66"/>
                </a:solidFill>
                <a:latin typeface="Comic Sans MS" pitchFamily="66" charset="0"/>
              </a:rPr>
              <a:t>Probability Sampling</a:t>
            </a:r>
          </a:p>
          <a:p>
            <a:pPr algn="ctr"/>
            <a:r>
              <a:rPr lang="en-US" sz="2000" dirty="0" err="1"/>
              <a:t>Metoda</a:t>
            </a:r>
            <a:r>
              <a:rPr lang="en-US" sz="2000" dirty="0"/>
              <a:t> yang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populasi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dipilih</a:t>
            </a:r>
            <a:endParaRPr lang="en-US" sz="2000" dirty="0"/>
          </a:p>
          <a:p>
            <a:pPr algn="ctr"/>
            <a:endParaRPr lang="en-US" sz="2000" b="1" dirty="0">
              <a:solidFill>
                <a:srgbClr val="FFFF66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8101" y="2057399"/>
            <a:ext cx="4114800" cy="2565811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FFFF00"/>
                </a:solidFill>
              </a:rPr>
              <a:t>Non Probability Sampling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Metoda</a:t>
            </a:r>
            <a:r>
              <a:rPr lang="en-US" sz="2000" dirty="0"/>
              <a:t> yang </a:t>
            </a:r>
            <a:r>
              <a:rPr lang="en-US" sz="2000" dirty="0" err="1"/>
              <a:t>mengandalkan</a:t>
            </a:r>
            <a:endParaRPr lang="en-US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,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kepercayaan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endParaRPr lang="en-US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memilih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populasi</a:t>
            </a:r>
            <a:endParaRPr lang="en-US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endParaRPr lang="en-US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populasi</a:t>
            </a:r>
            <a:r>
              <a:rPr lang="en-US" sz="2000" dirty="0"/>
              <a:t> </a:t>
            </a:r>
            <a:r>
              <a:rPr lang="en-US" sz="2000" dirty="0" err="1"/>
              <a:t>memilki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endParaRPr lang="en-US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/>
              <a:t>yang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dipilih</a:t>
            </a:r>
            <a:r>
              <a:rPr lang="en-US" sz="20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5064331"/>
            <a:ext cx="3810000" cy="1143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b="1" dirty="0">
                <a:solidFill>
                  <a:srgbClr val="FFFF66"/>
                </a:solidFill>
              </a:rPr>
              <a:t>Simple Random Sampling</a:t>
            </a:r>
          </a:p>
          <a:p>
            <a:pPr marL="342900" indent="-342900">
              <a:buAutoNum type="arabicPeriod"/>
            </a:pPr>
            <a:r>
              <a:rPr lang="en-US" sz="2000" b="1" dirty="0">
                <a:solidFill>
                  <a:srgbClr val="FFFF66"/>
                </a:solidFill>
              </a:rPr>
              <a:t>Stratified Random Sampling</a:t>
            </a:r>
          </a:p>
          <a:p>
            <a:pPr marL="342900" indent="-342900">
              <a:buAutoNum type="arabicPeriod"/>
            </a:pPr>
            <a:r>
              <a:rPr lang="en-US" sz="2000" b="1" dirty="0">
                <a:solidFill>
                  <a:srgbClr val="FFFF66"/>
                </a:solidFill>
              </a:rPr>
              <a:t>Cluster sampling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876800" y="5028705"/>
            <a:ext cx="3810000" cy="1143000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Systematic Sampling</a:t>
            </a:r>
          </a:p>
          <a:p>
            <a:pPr marL="342900" indent="-342900">
              <a:buAutoNum type="arabicPeriod"/>
            </a:pPr>
            <a:r>
              <a:rPr lang="en-US" sz="2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Quota Sampling</a:t>
            </a:r>
          </a:p>
          <a:p>
            <a:pPr marL="342900" indent="-342900">
              <a:buAutoNum type="arabicPeriod"/>
            </a:pPr>
            <a:r>
              <a:rPr lang="en-US" sz="2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Purposive Sampling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476005" y="1600200"/>
            <a:ext cx="2969" cy="595251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05693" y="4073731"/>
            <a:ext cx="0" cy="990600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685808" y="1574470"/>
            <a:ext cx="9896" cy="482929"/>
          </a:xfrm>
          <a:prstGeom prst="straightConnector1">
            <a:avLst/>
          </a:prstGeom>
          <a:ln w="635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05600" y="4343400"/>
            <a:ext cx="19792" cy="726374"/>
          </a:xfrm>
          <a:prstGeom prst="straightConnector1">
            <a:avLst/>
          </a:prstGeom>
          <a:ln w="635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4735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ALAT PENGUMPULAN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7159" y="1285860"/>
            <a:ext cx="1071569" cy="4929222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3E0000"/>
              </a:gs>
              <a:gs pos="80000">
                <a:srgbClr val="003300"/>
              </a:gs>
              <a:gs pos="100000">
                <a:srgbClr val="00002A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wordArtVert" anchor="ctr"/>
          <a:lstStyle/>
          <a:p>
            <a:r>
              <a:rPr lang="en-US" sz="3600" dirty="0">
                <a:latin typeface="Segoe Print" pitchFamily="2" charset="0"/>
              </a:rPr>
              <a:t> </a:t>
            </a:r>
          </a:p>
          <a:p>
            <a:r>
              <a:rPr lang="en-US" sz="3600" dirty="0">
                <a:latin typeface="Segoe Print" pitchFamily="2" charset="0"/>
              </a:rPr>
              <a:t>ALAT</a:t>
            </a:r>
          </a:p>
          <a:p>
            <a:r>
              <a:rPr lang="en-US" sz="3600" dirty="0">
                <a:latin typeface="Segoe Print" pitchFamily="2" charset="0"/>
              </a:rPr>
              <a:t>A</a:t>
            </a:r>
            <a:endParaRPr lang="id-ID" sz="3600" dirty="0">
              <a:latin typeface="Segoe Print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43042" y="1285860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Kuesioner</a:t>
            </a:r>
            <a:endParaRPr lang="id-ID" sz="4000" dirty="0"/>
          </a:p>
        </p:txBody>
      </p:sp>
      <p:sp>
        <p:nvSpPr>
          <p:cNvPr id="10" name="Rounded Rectangle 9"/>
          <p:cNvSpPr/>
          <p:nvPr/>
        </p:nvSpPr>
        <p:spPr>
          <a:xfrm>
            <a:off x="1643042" y="2586038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/>
              <a:t>Observa</a:t>
            </a:r>
            <a:r>
              <a:rPr lang="en-US" sz="4000" dirty="0" err="1"/>
              <a:t>si</a:t>
            </a:r>
            <a:endParaRPr lang="id-ID" sz="4000" dirty="0"/>
          </a:p>
        </p:txBody>
      </p:sp>
      <p:sp>
        <p:nvSpPr>
          <p:cNvPr id="11" name="Rounded Rectangle 10"/>
          <p:cNvSpPr/>
          <p:nvPr/>
        </p:nvSpPr>
        <p:spPr>
          <a:xfrm>
            <a:off x="1643042" y="3929066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/>
              <a:t>Inter</a:t>
            </a:r>
            <a:r>
              <a:rPr lang="en-US" sz="4000" dirty="0"/>
              <a:t>view</a:t>
            </a:r>
            <a:endParaRPr lang="id-ID" sz="4000" dirty="0"/>
          </a:p>
        </p:txBody>
      </p:sp>
      <p:sp>
        <p:nvSpPr>
          <p:cNvPr id="12" name="Rounded Rectangle 11"/>
          <p:cNvSpPr/>
          <p:nvPr/>
        </p:nvSpPr>
        <p:spPr>
          <a:xfrm>
            <a:off x="1643042" y="5229244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Alat</a:t>
            </a:r>
            <a:r>
              <a:rPr lang="en-US" sz="4000" dirty="0"/>
              <a:t> </a:t>
            </a:r>
            <a:r>
              <a:rPr lang="en-US" sz="4000" dirty="0" err="1"/>
              <a:t>perekam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292829077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PENGOLAHAN DATA</a:t>
            </a:r>
          </a:p>
        </p:txBody>
      </p:sp>
      <p:sp>
        <p:nvSpPr>
          <p:cNvPr id="13" name="Oval 12"/>
          <p:cNvSpPr/>
          <p:nvPr/>
        </p:nvSpPr>
        <p:spPr>
          <a:xfrm>
            <a:off x="2714612" y="3517646"/>
            <a:ext cx="3643338" cy="2054494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d-ID" sz="3200" b="1">
                <a:latin typeface="Segoe Print" pitchFamily="2" charset="0"/>
              </a:rPr>
              <a:t>METODE</a:t>
            </a:r>
          </a:p>
        </p:txBody>
      </p:sp>
      <p:sp>
        <p:nvSpPr>
          <p:cNvPr id="5" name="Left Arrow 4"/>
          <p:cNvSpPr/>
          <p:nvPr/>
        </p:nvSpPr>
        <p:spPr>
          <a:xfrm rot="12900000">
            <a:off x="3071895" y="2981447"/>
            <a:ext cx="637572" cy="585530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ounded Rectangle 10"/>
          <p:cNvSpPr/>
          <p:nvPr/>
        </p:nvSpPr>
        <p:spPr>
          <a:xfrm>
            <a:off x="1323502" y="1729372"/>
            <a:ext cx="1951769" cy="15614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d-ID" sz="2800" b="1">
                <a:solidFill>
                  <a:srgbClr val="800000"/>
                </a:solidFill>
              </a:rPr>
              <a:t>Manual</a:t>
            </a:r>
          </a:p>
        </p:txBody>
      </p:sp>
      <p:sp>
        <p:nvSpPr>
          <p:cNvPr id="7" name="Left Arrow 6"/>
          <p:cNvSpPr/>
          <p:nvPr/>
        </p:nvSpPr>
        <p:spPr>
          <a:xfrm rot="19500000">
            <a:off x="5429242" y="2964665"/>
            <a:ext cx="696089" cy="585530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5868729" y="1729372"/>
            <a:ext cx="1951769" cy="15614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>
                <a:solidFill>
                  <a:srgbClr val="003300"/>
                </a:solidFill>
              </a:rPr>
              <a:t>Elektronik</a:t>
            </a:r>
            <a:endParaRPr lang="id-ID" sz="2800" b="1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00655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29684" cy="857248"/>
          </a:xfrm>
        </p:spPr>
        <p:txBody>
          <a:bodyPr/>
          <a:lstStyle/>
          <a:p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600201"/>
            <a:ext cx="2667000" cy="129540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dirty="0" err="1">
                <a:solidFill>
                  <a:srgbClr val="800000"/>
                </a:solidFill>
              </a:rPr>
              <a:t>Skala</a:t>
            </a:r>
            <a:r>
              <a:rPr lang="en-US" sz="2800" b="1" dirty="0">
                <a:solidFill>
                  <a:srgbClr val="800000"/>
                </a:solidFill>
              </a:rPr>
              <a:t> Nominal </a:t>
            </a:r>
            <a:endParaRPr lang="id-ID" sz="2800" b="1" dirty="0">
              <a:solidFill>
                <a:srgbClr val="800000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143000" y="4343400"/>
            <a:ext cx="2667000" cy="129540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solidFill>
                  <a:srgbClr val="800000"/>
                </a:solidFill>
              </a:rPr>
              <a:t>Skala</a:t>
            </a:r>
            <a:r>
              <a:rPr lang="en-US" sz="2800" b="1" dirty="0">
                <a:solidFill>
                  <a:srgbClr val="800000"/>
                </a:solidFill>
              </a:rPr>
              <a:t> Ordinal  </a:t>
            </a:r>
            <a:endParaRPr lang="id-ID" sz="2800" b="1" dirty="0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5948" y="1066800"/>
            <a:ext cx="3810000" cy="2438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Binomium</a:t>
            </a:r>
            <a:endParaRPr lang="en-US" sz="2400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Chi </a:t>
            </a:r>
            <a:r>
              <a:rPr lang="en-US" sz="2400" dirty="0" err="1">
                <a:solidFill>
                  <a:schemeClr val="tx1"/>
                </a:solidFill>
              </a:rPr>
              <a:t>Kuadrat</a:t>
            </a:r>
            <a:endParaRPr lang="en-US" sz="2400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Perubahan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Nemar</a:t>
            </a:r>
            <a:endParaRPr lang="en-US" sz="2400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Peluang</a:t>
            </a:r>
            <a:r>
              <a:rPr lang="en-US" sz="2400" dirty="0">
                <a:solidFill>
                  <a:schemeClr val="tx1"/>
                </a:solidFill>
              </a:rPr>
              <a:t> Fisher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Cohran</a:t>
            </a:r>
            <a:endParaRPr lang="en-US" sz="2400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 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Koefisien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kontigen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9649" y="3771900"/>
            <a:ext cx="3810000" cy="2438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Kolmogrof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Smirnof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Deret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Median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Deret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Koefisien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Korelasi</a:t>
            </a:r>
            <a:r>
              <a:rPr lang="en-US" sz="2400" dirty="0">
                <a:solidFill>
                  <a:schemeClr val="tx1"/>
                </a:solidFill>
              </a:rPr>
              <a:t> Rank Spearman, </a:t>
            </a:r>
            <a:r>
              <a:rPr lang="en-US" sz="2400" dirty="0" err="1">
                <a:solidFill>
                  <a:schemeClr val="tx1"/>
                </a:solidFill>
              </a:rPr>
              <a:t>dll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43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29684" cy="857248"/>
          </a:xfrm>
        </p:spPr>
        <p:txBody>
          <a:bodyPr/>
          <a:lstStyle/>
          <a:p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600201"/>
            <a:ext cx="2667000" cy="129540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800" b="1" dirty="0" err="1">
                <a:solidFill>
                  <a:schemeClr val="tx1"/>
                </a:solidFill>
              </a:rPr>
              <a:t>Skala</a:t>
            </a:r>
            <a:r>
              <a:rPr lang="en-US" sz="2800" b="1" dirty="0">
                <a:solidFill>
                  <a:schemeClr val="tx1"/>
                </a:solidFill>
              </a:rPr>
              <a:t> Interval</a:t>
            </a:r>
            <a:br>
              <a:rPr lang="en-US" sz="2800" dirty="0">
                <a:solidFill>
                  <a:schemeClr val="tx1"/>
                </a:solidFill>
              </a:rPr>
            </a:b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143000" y="4343400"/>
            <a:ext cx="2667000" cy="129540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solidFill>
                  <a:srgbClr val="800000"/>
                </a:solidFill>
              </a:rPr>
              <a:t>Skala</a:t>
            </a:r>
            <a:r>
              <a:rPr lang="en-US" sz="2800" b="1" dirty="0">
                <a:solidFill>
                  <a:srgbClr val="800000"/>
                </a:solidFill>
              </a:rPr>
              <a:t> Ratio</a:t>
            </a:r>
            <a:endParaRPr lang="id-ID" sz="2800" b="1" dirty="0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5948" y="1066800"/>
            <a:ext cx="4338452" cy="2438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statistik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Parametrik</a:t>
            </a:r>
            <a:r>
              <a:rPr lang="en-US" sz="2400" dirty="0">
                <a:solidFill>
                  <a:schemeClr val="tx1"/>
                </a:solidFill>
              </a:rPr>
              <a:t>, yang </a:t>
            </a:r>
            <a:r>
              <a:rPr lang="en-US" sz="2400" dirty="0" err="1">
                <a:solidFill>
                  <a:schemeClr val="tx1"/>
                </a:solidFill>
              </a:rPr>
              <a:t>meliputi</a:t>
            </a:r>
            <a:r>
              <a:rPr lang="en-US" sz="2400" dirty="0">
                <a:solidFill>
                  <a:schemeClr val="tx1"/>
                </a:solidFill>
              </a:rPr>
              <a:t>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Anova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Pearson Product Moment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Korelasi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Parsial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ganda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regresi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9648" y="3771900"/>
            <a:ext cx="4290952" cy="2438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Stasistik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Parametrik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meliputi</a:t>
            </a:r>
            <a:r>
              <a:rPr lang="en-US" sz="2400" dirty="0">
                <a:solidFill>
                  <a:schemeClr val="tx1"/>
                </a:solidFill>
              </a:rPr>
              <a:t>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Anova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Pearson Product moment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Korelasi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- </a:t>
            </a:r>
            <a:r>
              <a:rPr lang="en-US" sz="2400" dirty="0" err="1">
                <a:solidFill>
                  <a:schemeClr val="tx1"/>
                </a:solidFill>
              </a:rPr>
              <a:t>Uji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Regresi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58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82</TotalTime>
  <Words>529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Courier New</vt:lpstr>
      <vt:lpstr>Segoe Print</vt:lpstr>
      <vt:lpstr>Wingdings</vt:lpstr>
      <vt:lpstr>0-Blanko-PPT-sesi-1 Baru (3)</vt:lpstr>
      <vt:lpstr>Dra Safitri M M.Si Ir Aziz Luthfi M.Sc</vt:lpstr>
      <vt:lpstr>KONSEP DATA</vt:lpstr>
      <vt:lpstr>PENGUMPULAN DATA</vt:lpstr>
      <vt:lpstr>METODE PENGUMPULAN DATA</vt:lpstr>
      <vt:lpstr>METODE PENARIKAN SAMPEL</vt:lpstr>
      <vt:lpstr>ALAT PENGUMPULAN DATA</vt:lpstr>
      <vt:lpstr>PENGOLAHAN DATA</vt:lpstr>
      <vt:lpstr>Analisa Statistik Skala Pengukuran  </vt:lpstr>
      <vt:lpstr>Analisa Statistik Skala Pengukuran  </vt:lpstr>
      <vt:lpstr>Contoh Jurnal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11</cp:revision>
  <dcterms:created xsi:type="dcterms:W3CDTF">2019-09-17T08:27:08Z</dcterms:created>
  <dcterms:modified xsi:type="dcterms:W3CDTF">2020-07-18T17:52:34Z</dcterms:modified>
</cp:coreProperties>
</file>