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6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CF4D-9561-4B88-A587-7CD2AA65FF66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8AD2-19CF-46B5-A631-3AF4D5287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d.wikipedia.org/wiki/Transmission_Control_Protoco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aerputeh.blogspot.com/2008/05/voip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d.wikipedia.org/wiki/Protokol_jaringan" TargetMode="External"/><Relationship Id="rId5" Type="http://schemas.openxmlformats.org/officeDocument/2006/relationships/hyperlink" Target="http://www.channel-11.net/ina/faq/index.php?category_id=12&amp;faq_id=7" TargetMode="External"/><Relationship Id="rId4" Type="http://schemas.openxmlformats.org/officeDocument/2006/relationships/hyperlink" Target="http://onno.vlsm.org/v11/ref-ind-1/network/instalasi-anonymous-ftp-dan-web-server-1997.rt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DUNIA MAYA</a:t>
            </a:r>
            <a:br>
              <a:rPr lang="en-US" sz="6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6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INTERNET</a:t>
            </a:r>
            <a:endParaRPr lang="en-US" sz="66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Hukum Telematika UEU ©2015  by Men Wih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ASPEK HUKUM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990600"/>
            <a:ext cx="8229600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err="1" smtClean="0"/>
              <a:t>Aspek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Cipta</a:t>
            </a:r>
            <a:endParaRPr lang="en-US" sz="24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cipta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sudah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diatur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dalam</a:t>
            </a:r>
            <a:r>
              <a:rPr lang="en-US" sz="2400" b="1" dirty="0" smtClean="0">
                <a:solidFill>
                  <a:schemeClr val="bg1"/>
                </a:solidFill>
              </a:rPr>
              <a:t> UU </a:t>
            </a: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Cipta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Aplikasi</a:t>
            </a:r>
            <a:r>
              <a:rPr lang="en-US" sz="2400" b="1" dirty="0" smtClean="0">
                <a:solidFill>
                  <a:schemeClr val="bg1"/>
                </a:solidFill>
              </a:rPr>
              <a:t> internet </a:t>
            </a:r>
            <a:r>
              <a:rPr lang="en-US" sz="2400" b="1" dirty="0" err="1" smtClean="0">
                <a:solidFill>
                  <a:schemeClr val="bg1"/>
                </a:solidFill>
              </a:rPr>
              <a:t>seperti</a:t>
            </a:r>
            <a:r>
              <a:rPr lang="en-US" sz="2400" b="1" dirty="0" smtClean="0">
                <a:solidFill>
                  <a:schemeClr val="bg1"/>
                </a:solidFill>
              </a:rPr>
              <a:t> website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email </a:t>
            </a:r>
            <a:r>
              <a:rPr lang="en-US" sz="2400" b="1" dirty="0" err="1" smtClean="0">
                <a:solidFill>
                  <a:schemeClr val="bg1"/>
                </a:solidFill>
              </a:rPr>
              <a:t>membutuhkan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perlindungan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cipta</a:t>
            </a:r>
            <a:r>
              <a:rPr lang="en-US" sz="2400" b="1" dirty="0" smtClean="0">
                <a:solidFill>
                  <a:schemeClr val="bg1"/>
                </a:solidFill>
              </a:rPr>
              <a:t>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Publik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beranggapan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bahwa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informasi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tersedia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</a:t>
            </a:r>
            <a:r>
              <a:rPr lang="en-US" sz="2400" b="1" dirty="0" smtClean="0">
                <a:solidFill>
                  <a:schemeClr val="bg1"/>
                </a:solidFill>
              </a:rPr>
              <a:t> internet </a:t>
            </a:r>
            <a:r>
              <a:rPr lang="en-US" sz="2400" b="1" dirty="0" err="1" smtClean="0">
                <a:solidFill>
                  <a:schemeClr val="bg1"/>
                </a:solidFill>
              </a:rPr>
              <a:t>bebas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untuk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</a:t>
            </a:r>
            <a:r>
              <a:rPr lang="en-US" sz="2400" b="1" dirty="0" smtClean="0">
                <a:solidFill>
                  <a:schemeClr val="bg1"/>
                </a:solidFill>
              </a:rPr>
              <a:t>-download, </a:t>
            </a:r>
            <a:r>
              <a:rPr lang="en-US" sz="2400" b="1" dirty="0" err="1" smtClean="0">
                <a:solidFill>
                  <a:schemeClr val="bg1"/>
                </a:solidFill>
              </a:rPr>
              <a:t>diubah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diperbanyak</a:t>
            </a:r>
            <a:r>
              <a:rPr lang="en-US" sz="2400" b="1" dirty="0" smtClean="0">
                <a:solidFill>
                  <a:schemeClr val="bg1"/>
                </a:solidFill>
              </a:rPr>
              <a:t>.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733800"/>
            <a:ext cx="822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en-US" sz="2400" b="1" dirty="0" err="1" smtClean="0"/>
              <a:t>Aspek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Merek</a:t>
            </a:r>
            <a:endParaRPr lang="en-US" sz="24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Merek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sudah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diatur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dalam</a:t>
            </a:r>
            <a:r>
              <a:rPr lang="en-US" sz="2400" b="1" dirty="0" smtClean="0">
                <a:solidFill>
                  <a:schemeClr val="bg1"/>
                </a:solidFill>
              </a:rPr>
              <a:t> UU </a:t>
            </a:r>
            <a:r>
              <a:rPr lang="en-US" sz="2400" b="1" dirty="0" err="1" smtClean="0">
                <a:solidFill>
                  <a:schemeClr val="bg1"/>
                </a:solidFill>
              </a:rPr>
              <a:t>Hak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Merek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/>
              <a:t>meliputi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identifikasi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membedakan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sumber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barang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jasa</a:t>
            </a:r>
            <a:endParaRPr lang="en-US" sz="2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288340"/>
            <a:ext cx="82296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/>
            <a:r>
              <a:rPr lang="en-US" sz="2400" b="1" dirty="0" smtClean="0"/>
              <a:t>3.   </a:t>
            </a:r>
            <a:r>
              <a:rPr lang="en-US" sz="2400" b="1" dirty="0" err="1" smtClean="0"/>
              <a:t>Aspek</a:t>
            </a:r>
            <a:r>
              <a:rPr lang="en-US" sz="2400" b="1" dirty="0" smtClean="0"/>
              <a:t> Privacy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Perlindungan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atas</a:t>
            </a:r>
            <a:r>
              <a:rPr lang="en-US" sz="2400" b="1" dirty="0" smtClean="0">
                <a:solidFill>
                  <a:schemeClr val="bg1"/>
                </a:solidFill>
              </a:rPr>
              <a:t> Data </a:t>
            </a:r>
            <a:r>
              <a:rPr lang="en-US" sz="2400" b="1" dirty="0" err="1" smtClean="0">
                <a:solidFill>
                  <a:schemeClr val="bg1"/>
                </a:solidFill>
              </a:rPr>
              <a:t>Pribadi</a:t>
            </a:r>
            <a:r>
              <a:rPr lang="en-US" sz="2400" b="1" dirty="0" smtClean="0">
                <a:solidFill>
                  <a:schemeClr val="bg1"/>
                </a:solidFill>
              </a:rPr>
              <a:t> .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ASPEK HUKUM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990600"/>
            <a:ext cx="822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US" sz="2400" b="1" dirty="0" err="1" smtClean="0">
                <a:solidFill>
                  <a:schemeClr val="bg1"/>
                </a:solidFill>
              </a:rPr>
              <a:t>Aspek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Pidana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lvl="2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Bentuk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Kejahatan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terjadi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dengan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adanya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Penggunaan</a:t>
            </a:r>
            <a:r>
              <a:rPr lang="en-US" sz="2400" b="1" dirty="0" smtClean="0">
                <a:solidFill>
                  <a:schemeClr val="bg1"/>
                </a:solidFill>
              </a:rPr>
              <a:t> Internet.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Pidana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Hukum</a:t>
            </a:r>
            <a:r>
              <a:rPr lang="en-US" sz="2400" b="1" dirty="0" smtClean="0">
                <a:solidFill>
                  <a:schemeClr val="bg1"/>
                </a:solidFill>
              </a:rPr>
              <a:t> Internet </a:t>
            </a:r>
            <a:r>
              <a:rPr lang="en-US" sz="2400" b="1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sz="2400" b="1" dirty="0" err="1" smtClean="0">
                <a:solidFill>
                  <a:schemeClr val="bg1"/>
                </a:solidFill>
                <a:sym typeface="Wingdings" pitchFamily="2" charset="2"/>
              </a:rPr>
              <a:t>CyberCrime</a:t>
            </a:r>
            <a:r>
              <a:rPr lang="en-US" sz="2400" b="1" dirty="0" smtClean="0">
                <a:solidFill>
                  <a:schemeClr val="bg1"/>
                </a:solidFill>
              </a:rPr>
              <a:t>	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641461"/>
            <a:ext cx="8229600" cy="42165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/>
            <a:r>
              <a:rPr lang="en-US" sz="2400" b="1" dirty="0" smtClean="0"/>
              <a:t>5.   </a:t>
            </a:r>
            <a:r>
              <a:rPr lang="en-US" sz="2400" b="1" dirty="0" err="1" smtClean="0"/>
              <a:t>Aspek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Yuridiksi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Hukum</a:t>
            </a:r>
            <a:endParaRPr lang="en-US" sz="2400" b="1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b="1" dirty="0" err="1" smtClean="0">
                <a:solidFill>
                  <a:schemeClr val="bg1"/>
                </a:solidFill>
              </a:rPr>
              <a:t>Pemakaian</a:t>
            </a:r>
            <a:r>
              <a:rPr lang="en-US" sz="2000" b="1" dirty="0" smtClean="0">
                <a:solidFill>
                  <a:schemeClr val="bg1"/>
                </a:solidFill>
              </a:rPr>
              <a:t> Internet </a:t>
            </a:r>
            <a:r>
              <a:rPr lang="en-US" sz="2000" b="1" dirty="0" err="1" smtClean="0">
                <a:solidFill>
                  <a:schemeClr val="bg1"/>
                </a:solidFill>
              </a:rPr>
              <a:t>bersifat</a:t>
            </a:r>
            <a:r>
              <a:rPr lang="en-US" sz="2000" b="1" dirty="0" smtClean="0">
                <a:solidFill>
                  <a:schemeClr val="bg1"/>
                </a:solidFill>
              </a:rPr>
              <a:t> Global </a:t>
            </a:r>
            <a:r>
              <a:rPr lang="en-US" sz="2000" b="1" dirty="0" err="1" smtClean="0">
                <a:solidFill>
                  <a:schemeClr val="bg1"/>
                </a:solidFill>
              </a:rPr>
              <a:t>dan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Internasional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marL="900113" lvl="1" indent="-442913">
              <a:buFont typeface="Arial" pitchFamily="34" charset="0"/>
              <a:buChar char="•"/>
            </a:pPr>
            <a:r>
              <a:rPr lang="en-US" sz="2000" dirty="0" smtClean="0"/>
              <a:t>Jurisdiction To Prescribe</a:t>
            </a:r>
          </a:p>
          <a:p>
            <a:pPr marL="900113" lvl="1" indent="-442913"/>
            <a:r>
              <a:rPr lang="en-US" sz="2000" dirty="0" smtClean="0"/>
              <a:t>	Negara </a:t>
            </a:r>
            <a:r>
              <a:rPr lang="en-US" sz="2000" dirty="0" err="1" smtClean="0"/>
              <a:t>berwenang</a:t>
            </a:r>
            <a:r>
              <a:rPr lang="en-US" sz="2000" dirty="0" smtClean="0"/>
              <a:t> </a:t>
            </a:r>
            <a:r>
              <a:rPr lang="en-US" sz="2000" dirty="0" err="1" smtClean="0"/>
              <a:t>menetapkan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ketentuan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</a:t>
            </a:r>
            <a:r>
              <a:rPr lang="en-US" sz="2000" dirty="0" err="1" smtClean="0"/>
              <a:t>pidana</a:t>
            </a:r>
            <a:r>
              <a:rPr lang="en-US" sz="2000" dirty="0" smtClean="0"/>
              <a:t>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perdata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subjek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peristiwa</a:t>
            </a:r>
            <a:r>
              <a:rPr lang="en-US" sz="2000" dirty="0" smtClean="0"/>
              <a:t> hokum yang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diwilayahnya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nn-NO" sz="2000" dirty="0" smtClean="0"/>
              <a:t>yang dilakukan oleh warga negaranya.</a:t>
            </a:r>
          </a:p>
          <a:p>
            <a:pPr marL="900113" lvl="1" indent="-442913">
              <a:buFont typeface="Arial" pitchFamily="34" charset="0"/>
              <a:buChar char="•"/>
            </a:pPr>
            <a:r>
              <a:rPr lang="en-US" sz="2000" dirty="0" smtClean="0"/>
              <a:t> Jurisdiction To Adjudicate</a:t>
            </a:r>
          </a:p>
          <a:p>
            <a:pPr marL="900113" lvl="1" indent="-442913"/>
            <a:r>
              <a:rPr lang="nn-NO" sz="2000" dirty="0" smtClean="0"/>
              <a:t>	Negara berwenang untuk memaksa subjek hukum untuk tunduk pada </a:t>
            </a:r>
            <a:r>
              <a:rPr lang="fi-FI" sz="2000" dirty="0" smtClean="0"/>
              <a:t>proses peradilan, baik proses pidana maupun perdata</a:t>
            </a:r>
          </a:p>
          <a:p>
            <a:pPr marL="900113" lvl="1" indent="-442913">
              <a:buFont typeface="Arial" pitchFamily="34" charset="0"/>
              <a:buChar char="•"/>
            </a:pPr>
            <a:r>
              <a:rPr lang="en-US" sz="2000" dirty="0" smtClean="0"/>
              <a:t> Jurisdiction To Enforce</a:t>
            </a:r>
          </a:p>
          <a:p>
            <a:pPr marL="900113" lvl="1" indent="-442913"/>
            <a:r>
              <a:rPr lang="nn-NO" sz="2000" dirty="0" smtClean="0"/>
              <a:t>	Negara berwenang untuk memaksa subjek hukum untuk memenuhi</a:t>
            </a:r>
          </a:p>
          <a:p>
            <a:pPr marL="900113" lvl="1" indent="-442913"/>
            <a:r>
              <a:rPr lang="en-US" sz="2000" dirty="0" smtClean="0"/>
              <a:t>	</a:t>
            </a:r>
            <a:r>
              <a:rPr lang="en-US" sz="2000" dirty="0" err="1" smtClean="0"/>
              <a:t>kewajibannya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diputuskan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</a:t>
            </a:r>
            <a:r>
              <a:rPr lang="en-US" sz="2000" dirty="0" err="1" smtClean="0"/>
              <a:t>peradilan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endParaRPr lang="en-US" sz="20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ASPEK HUKUM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1066800"/>
            <a:ext cx="8229600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 startAt="6"/>
            </a:pPr>
            <a:r>
              <a:rPr lang="en-US" sz="2400" b="1" dirty="0" err="1" smtClean="0">
                <a:solidFill>
                  <a:schemeClr val="bg1"/>
                </a:solidFill>
              </a:rPr>
              <a:t>Aspek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Kontrak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err="1" smtClean="0"/>
              <a:t>Persoalan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E-Commerce </a:t>
            </a:r>
            <a:r>
              <a:rPr lang="en-US" sz="2400" dirty="0" err="1" smtClean="0"/>
              <a:t>mengemuka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kesepakatan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</a:t>
            </a:r>
            <a:r>
              <a:rPr lang="en-US" sz="2400" dirty="0" err="1" smtClean="0"/>
              <a:t>belah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elektronik</a:t>
            </a:r>
            <a:r>
              <a:rPr lang="en-US" sz="2400" dirty="0" smtClean="0"/>
              <a:t>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err="1" smtClean="0"/>
              <a:t>Akibatnya</a:t>
            </a:r>
            <a:r>
              <a:rPr lang="en-US" sz="2400" dirty="0" smtClean="0"/>
              <a:t>, </a:t>
            </a:r>
            <a:r>
              <a:rPr lang="en-US" sz="2400" dirty="0" err="1" smtClean="0"/>
              <a:t>prinsip-prinsip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</a:t>
            </a:r>
            <a:r>
              <a:rPr lang="en-US" sz="2400" dirty="0" smtClean="0"/>
              <a:t> </a:t>
            </a:r>
            <a:r>
              <a:rPr lang="en-US" sz="2400" dirty="0" err="1" smtClean="0"/>
              <a:t>tradisional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tempat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modifikasi</a:t>
            </a:r>
            <a:r>
              <a:rPr lang="en-US" sz="2400" dirty="0" smtClean="0"/>
              <a:t>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aspek-aspek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dimodifikasi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kapan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</a:t>
            </a:r>
            <a:r>
              <a:rPr lang="en-US" sz="2400" dirty="0" smtClean="0"/>
              <a:t> E-Commerce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mengingat</a:t>
            </a:r>
            <a:r>
              <a:rPr lang="en-US" sz="2400" dirty="0" smtClean="0"/>
              <a:t> </a:t>
            </a:r>
            <a:r>
              <a:rPr lang="en-US" sz="2400" dirty="0" err="1" smtClean="0"/>
              <a:t>kontrak-kontrak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Internet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”click and-point agreements”. </a:t>
            </a:r>
            <a:r>
              <a:rPr lang="en-US" sz="2400" b="1" dirty="0" smtClean="0">
                <a:solidFill>
                  <a:schemeClr val="bg1"/>
                </a:solidFill>
              </a:rPr>
              <a:t>	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ASPEK HUKUM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1066800"/>
            <a:ext cx="8229600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 startAt="7"/>
            </a:pPr>
            <a:r>
              <a:rPr lang="en-US" sz="2400" b="1" dirty="0" err="1" smtClean="0">
                <a:solidFill>
                  <a:schemeClr val="bg1"/>
                </a:solidFill>
              </a:rPr>
              <a:t>Aspek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</a:rPr>
              <a:t>Pembuktian</a:t>
            </a:r>
            <a:r>
              <a:rPr lang="en-US" sz="2400" b="1" dirty="0" smtClean="0">
                <a:solidFill>
                  <a:schemeClr val="bg1"/>
                </a:solidFill>
              </a:rPr>
              <a:t> ( </a:t>
            </a:r>
            <a:r>
              <a:rPr lang="en-US" sz="2400" b="1" dirty="0" err="1" smtClean="0">
                <a:solidFill>
                  <a:schemeClr val="bg1"/>
                </a:solidFill>
              </a:rPr>
              <a:t>Alat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Bukti</a:t>
            </a:r>
            <a:r>
              <a:rPr lang="en-US" sz="2400" b="1" dirty="0" smtClean="0">
                <a:solidFill>
                  <a:schemeClr val="bg1"/>
                </a:solidFill>
              </a:rPr>
              <a:t> 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Penggunaan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Dokumen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Secara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Elektronik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dalam</a:t>
            </a:r>
            <a:r>
              <a:rPr lang="en-US" sz="2400" b="1" dirty="0" smtClean="0">
                <a:solidFill>
                  <a:schemeClr val="bg1"/>
                </a:solidFill>
              </a:rPr>
              <a:t> Cyberspace.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Semakin</a:t>
            </a:r>
            <a:r>
              <a:rPr lang="en-US" sz="2400" b="1" dirty="0" smtClean="0">
                <a:solidFill>
                  <a:schemeClr val="bg1"/>
                </a:solidFill>
              </a:rPr>
              <a:t> data yang </a:t>
            </a:r>
            <a:r>
              <a:rPr lang="en-US" sz="2400" b="1" dirty="0" err="1" smtClean="0">
                <a:solidFill>
                  <a:schemeClr val="bg1"/>
                </a:solidFill>
              </a:rPr>
              <a:t>tersimpan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dalam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elektronik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transaksi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elektronik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membutuhkan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kepastian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hukum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sebagai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alat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bukti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Tandatangan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elektronik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merupakan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</a:rPr>
              <a:t>syarat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dokumen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elektronik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sebagai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alat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bukti</a:t>
            </a:r>
            <a:r>
              <a:rPr lang="en-US" sz="2400" b="1" dirty="0" smtClean="0">
                <a:solidFill>
                  <a:schemeClr val="bg1"/>
                </a:solidFill>
              </a:rPr>
              <a:t>.	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114800"/>
            <a:ext cx="82296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 startAt="8"/>
            </a:pPr>
            <a:r>
              <a:rPr lang="en-US" sz="2400" b="1" dirty="0" err="1" smtClean="0">
                <a:solidFill>
                  <a:schemeClr val="bg1"/>
                </a:solidFill>
              </a:rPr>
              <a:t>Aspek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</a:rPr>
              <a:t>Penyelesaian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Sengketa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bg1"/>
                </a:solidFill>
              </a:rPr>
              <a:t>Semakin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kompleknya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transaksi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dalam</a:t>
            </a:r>
            <a:r>
              <a:rPr lang="en-US" sz="2400" b="1" dirty="0" smtClean="0">
                <a:solidFill>
                  <a:schemeClr val="bg1"/>
                </a:solidFill>
              </a:rPr>
              <a:t> Internet </a:t>
            </a:r>
            <a:r>
              <a:rPr lang="en-US" sz="2400" b="1" dirty="0" err="1" smtClean="0">
                <a:solidFill>
                  <a:schemeClr val="bg1"/>
                </a:solidFill>
              </a:rPr>
              <a:t>semakin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banyak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sengketa</a:t>
            </a:r>
            <a:r>
              <a:rPr lang="en-US" sz="2400" b="1" dirty="0" smtClean="0">
                <a:solidFill>
                  <a:schemeClr val="bg1"/>
                </a:solidFill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</a:rPr>
              <a:t>terjadi</a:t>
            </a:r>
            <a:r>
              <a:rPr lang="en-US" sz="2400" b="1" dirty="0" smtClean="0">
                <a:solidFill>
                  <a:schemeClr val="bg1"/>
                </a:solidFill>
              </a:rPr>
              <a:t>.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b="1" dirty="0" err="1" smtClean="0"/>
              <a:t>Sampai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belum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mekanisme</a:t>
            </a:r>
            <a:r>
              <a:rPr lang="en-US" sz="2400" b="1" smtClean="0"/>
              <a:t> penyelesaian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sengketa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memadai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level </a:t>
            </a:r>
            <a:r>
              <a:rPr lang="en-US" sz="2400" b="1" dirty="0" err="1" smtClean="0"/>
              <a:t>nasional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maupun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internasional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Pemahaman</a:t>
            </a:r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en-US" sz="48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Mahasiswa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1066800"/>
            <a:ext cx="8229600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3200" b="1" dirty="0" err="1" smtClean="0">
                <a:solidFill>
                  <a:schemeClr val="bg1"/>
                </a:solidFill>
              </a:rPr>
              <a:t>Bagaimana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Terbentuknya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CyberSpace</a:t>
            </a:r>
            <a:r>
              <a:rPr lang="en-US" sz="3200" b="1" dirty="0" smtClean="0">
                <a:solidFill>
                  <a:schemeClr val="bg1"/>
                </a:solidFill>
              </a:rPr>
              <a:t> (</a:t>
            </a:r>
            <a:r>
              <a:rPr lang="en-US" sz="3200" b="1" dirty="0" err="1" smtClean="0">
                <a:solidFill>
                  <a:schemeClr val="bg1"/>
                </a:solidFill>
              </a:rPr>
              <a:t>Dunia</a:t>
            </a:r>
            <a:r>
              <a:rPr lang="en-US" sz="3200" b="1" dirty="0" smtClean="0">
                <a:solidFill>
                  <a:schemeClr val="bg1"/>
                </a:solidFill>
              </a:rPr>
              <a:t> Maya ) ?</a:t>
            </a:r>
          </a:p>
          <a:p>
            <a:pPr marL="457200" indent="-457200">
              <a:buAutoNum type="arabicPeriod"/>
            </a:pPr>
            <a:r>
              <a:rPr lang="en-US" sz="3200" b="1" dirty="0" err="1" smtClean="0">
                <a:solidFill>
                  <a:schemeClr val="bg1"/>
                </a:solidFill>
              </a:rPr>
              <a:t>Mengapa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dan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bagaimana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Urgensi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Hukum</a:t>
            </a:r>
            <a:r>
              <a:rPr lang="en-US" sz="3200" b="1" dirty="0" smtClean="0">
                <a:solidFill>
                  <a:schemeClr val="bg1"/>
                </a:solidFill>
              </a:rPr>
              <a:t> Internet ?</a:t>
            </a:r>
          </a:p>
          <a:p>
            <a:pPr marL="457200" indent="-457200">
              <a:buAutoNum type="arabicPeriod"/>
            </a:pPr>
            <a:r>
              <a:rPr lang="en-US" sz="3200" b="1" dirty="0" err="1" smtClean="0">
                <a:solidFill>
                  <a:schemeClr val="bg1"/>
                </a:solidFill>
              </a:rPr>
              <a:t>Jelaskan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Aspek</a:t>
            </a:r>
            <a:r>
              <a:rPr lang="en-US" sz="3200" b="1" dirty="0" smtClean="0">
                <a:solidFill>
                  <a:schemeClr val="bg1"/>
                </a:solidFill>
              </a:rPr>
              <a:t> – </a:t>
            </a:r>
            <a:r>
              <a:rPr lang="en-US" sz="3200" b="1" dirty="0" err="1" smtClean="0">
                <a:solidFill>
                  <a:schemeClr val="bg1"/>
                </a:solidFill>
              </a:rPr>
              <a:t>Aspek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dalam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Hukum</a:t>
            </a:r>
            <a:r>
              <a:rPr lang="en-US" sz="3200" b="1" dirty="0" smtClean="0">
                <a:solidFill>
                  <a:schemeClr val="bg1"/>
                </a:solidFill>
              </a:rPr>
              <a:t> Internet ( Cyber Law ) !	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343400"/>
            <a:ext cx="57615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TERIMA KASIH</a:t>
            </a:r>
            <a:endParaRPr lang="en-US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12192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INTERNET</a:t>
            </a:r>
            <a:endParaRPr lang="en-US" sz="66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2438400"/>
            <a:ext cx="190500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INTERNET: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0400" y="1524000"/>
            <a:ext cx="40386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INTER :</a:t>
            </a:r>
          </a:p>
          <a:p>
            <a:r>
              <a:rPr lang="en-US" sz="2800" b="1" dirty="0" smtClean="0"/>
              <a:t>Interconnection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00400" y="2514600"/>
            <a:ext cx="403860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NET :</a:t>
            </a:r>
          </a:p>
          <a:p>
            <a:r>
              <a:rPr lang="en-US" sz="2800" b="1" dirty="0" smtClean="0"/>
              <a:t>Networking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2514600" y="1905000"/>
            <a:ext cx="609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2514600" y="29718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" y="3657600"/>
            <a:ext cx="80772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Internet :</a:t>
            </a:r>
          </a:p>
          <a:p>
            <a:pPr algn="just"/>
            <a:r>
              <a:rPr lang="en-US" sz="2000" i="1" dirty="0" err="1" smtClean="0"/>
              <a:t>hubungan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antar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berbagai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jenis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komputer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jaringan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dunia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berbeda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sistem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operasi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maupun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aplikasinya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mana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hubungan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tersebut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memanfaatkan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kemajuan</a:t>
            </a:r>
            <a:r>
              <a:rPr lang="en-US" sz="2000" i="1" dirty="0" smtClean="0"/>
              <a:t> media </a:t>
            </a:r>
            <a:r>
              <a:rPr lang="en-US" sz="2000" i="1" dirty="0" err="1" smtClean="0"/>
              <a:t>komunikasi</a:t>
            </a:r>
            <a:r>
              <a:rPr lang="en-US" sz="2000" i="1" dirty="0" smtClean="0"/>
              <a:t> (</a:t>
            </a:r>
            <a:r>
              <a:rPr lang="en-US" sz="2000" i="1" dirty="0" err="1" smtClean="0"/>
              <a:t>telepon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satelit</a:t>
            </a:r>
            <a:r>
              <a:rPr lang="en-US" sz="2000" i="1" dirty="0" smtClean="0"/>
              <a:t>) yang </a:t>
            </a:r>
            <a:r>
              <a:rPr lang="en-US" sz="2000" i="1" dirty="0" err="1" smtClean="0"/>
              <a:t>menggunakan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protokol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standar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dalam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berkomunikasi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yaitu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protokol</a:t>
            </a:r>
            <a:r>
              <a:rPr lang="en-US" sz="2000" i="1" dirty="0" smtClean="0"/>
              <a:t> TCP/IP</a:t>
            </a:r>
            <a:endParaRPr lang="en-US" sz="20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486400"/>
            <a:ext cx="8077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/>
              <a:t>Fungsi</a:t>
            </a:r>
            <a:r>
              <a:rPr lang="en-US" sz="2800" dirty="0" smtClean="0"/>
              <a:t> : </a:t>
            </a:r>
            <a:r>
              <a:rPr lang="en-US" sz="2000" dirty="0" smtClean="0"/>
              <a:t>Internet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media </a:t>
            </a:r>
            <a:r>
              <a:rPr lang="en-US" sz="2000" dirty="0" err="1" smtClean="0"/>
              <a:t>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(</a:t>
            </a:r>
            <a:r>
              <a:rPr lang="en-US" sz="2000" dirty="0" err="1" smtClean="0"/>
              <a:t>tukar</a:t>
            </a:r>
            <a:r>
              <a:rPr lang="en-US" sz="2000" dirty="0" smtClean="0"/>
              <a:t> </a:t>
            </a:r>
            <a:r>
              <a:rPr lang="en-US" sz="2000" dirty="0" err="1" smtClean="0"/>
              <a:t>menukar</a:t>
            </a:r>
            <a:r>
              <a:rPr lang="en-US" sz="2000" dirty="0" smtClean="0"/>
              <a:t> data/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)</a:t>
            </a:r>
            <a:endParaRPr lang="en-US" sz="16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PERKEMBANGAN 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295400"/>
            <a:ext cx="8229600" cy="53553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1972: Ray Tomlinson (ARPANET) 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menyempurnakan</a:t>
            </a:r>
            <a:r>
              <a:rPr lang="en-US" dirty="0" smtClean="0"/>
              <a:t> program e-mail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dirty="0" err="1" smtClean="0"/>
              <a:t>ikon</a:t>
            </a:r>
            <a:r>
              <a:rPr lang="en-US" dirty="0" smtClean="0"/>
              <a:t> “@”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lambang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menunjukkan</a:t>
            </a:r>
            <a:r>
              <a:rPr lang="en-US" dirty="0" smtClean="0"/>
              <a:t> “at” </a:t>
            </a:r>
            <a:r>
              <a:rPr lang="en-US" dirty="0" err="1" smtClean="0"/>
              <a:t>atau</a:t>
            </a:r>
            <a:r>
              <a:rPr lang="en-US" dirty="0" smtClean="0"/>
              <a:t> “</a:t>
            </a:r>
            <a:r>
              <a:rPr lang="en-US" dirty="0" err="1" smtClean="0"/>
              <a:t>pada</a:t>
            </a:r>
            <a:r>
              <a:rPr lang="en-US" dirty="0" smtClean="0"/>
              <a:t>”.</a:t>
            </a:r>
          </a:p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1976  :    Email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endParaRPr lang="en-US" dirty="0" smtClean="0"/>
          </a:p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1979 :  Tom Truscott, Jim Ellis </a:t>
            </a:r>
            <a:r>
              <a:rPr lang="en-US" dirty="0" err="1" smtClean="0"/>
              <a:t>dan</a:t>
            </a:r>
            <a:r>
              <a:rPr lang="en-US" dirty="0" smtClean="0"/>
              <a:t> Steve </a:t>
            </a:r>
            <a:r>
              <a:rPr lang="en-US" dirty="0" err="1" smtClean="0"/>
              <a:t>Bellovin</a:t>
            </a:r>
            <a:r>
              <a:rPr lang="en-US" dirty="0" smtClean="0"/>
              <a:t>, </a:t>
            </a:r>
            <a:r>
              <a:rPr lang="en-US" dirty="0" err="1" smtClean="0"/>
              <a:t>menciptakan</a:t>
            </a:r>
            <a:r>
              <a:rPr lang="en-US" dirty="0" smtClean="0"/>
              <a:t> newsgroups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USENET</a:t>
            </a:r>
          </a:p>
          <a:p>
            <a:pPr algn="just"/>
            <a:r>
              <a:rPr lang="es-ES" dirty="0" err="1" smtClean="0"/>
              <a:t>Tahun</a:t>
            </a:r>
            <a:r>
              <a:rPr lang="es-ES" dirty="0" smtClean="0"/>
              <a:t> 1982  : </a:t>
            </a:r>
            <a:r>
              <a:rPr lang="es-ES" dirty="0" err="1" smtClean="0"/>
              <a:t>dibentuk</a:t>
            </a:r>
            <a:r>
              <a:rPr lang="es-ES" dirty="0" smtClean="0"/>
              <a:t> </a:t>
            </a:r>
            <a:r>
              <a:rPr lang="es-ES" dirty="0" err="1" smtClean="0">
                <a:hlinkClick r:id="rId4"/>
              </a:rPr>
              <a:t>Transmission</a:t>
            </a:r>
            <a:r>
              <a:rPr lang="es-ES" dirty="0" smtClean="0">
                <a:hlinkClick r:id="rId4"/>
              </a:rPr>
              <a:t> Control </a:t>
            </a:r>
            <a:r>
              <a:rPr lang="es-ES" dirty="0" err="1" smtClean="0">
                <a:hlinkClick r:id="rId4"/>
              </a:rPr>
              <a:t>Protocol</a:t>
            </a:r>
            <a:r>
              <a:rPr lang="es-ES" dirty="0" smtClean="0"/>
              <a:t> </a:t>
            </a:r>
            <a:r>
              <a:rPr lang="es-ES" dirty="0" err="1" smtClean="0"/>
              <a:t>atau</a:t>
            </a:r>
            <a:r>
              <a:rPr lang="es-ES" dirty="0" smtClean="0"/>
              <a:t> TCP dan Internet </a:t>
            </a:r>
            <a:r>
              <a:rPr lang="es-ES" dirty="0" err="1" smtClean="0"/>
              <a:t>Protokol</a:t>
            </a:r>
            <a:r>
              <a:rPr lang="es-ES" dirty="0" smtClean="0"/>
              <a:t> </a:t>
            </a:r>
            <a:r>
              <a:rPr lang="es-ES" dirty="0" err="1" smtClean="0"/>
              <a:t>atau</a:t>
            </a:r>
            <a:r>
              <a:rPr lang="es-ES" dirty="0" smtClean="0"/>
              <a:t> IP</a:t>
            </a:r>
          </a:p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1984  :  </a:t>
            </a:r>
            <a:r>
              <a:rPr lang="en-US" dirty="0" err="1" smtClean="0"/>
              <a:t>Diperkenalkan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domain, yang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DNS </a:t>
            </a:r>
            <a:r>
              <a:rPr lang="en-US" dirty="0" err="1" smtClean="0"/>
              <a:t>atau</a:t>
            </a:r>
            <a:r>
              <a:rPr lang="en-US" dirty="0" smtClean="0"/>
              <a:t> Domain Name System</a:t>
            </a:r>
          </a:p>
          <a:p>
            <a:pPr algn="just"/>
            <a:r>
              <a:rPr lang="sv-SE" dirty="0" smtClean="0"/>
              <a:t>Tahun 1988 :  Jarko Oikarinen dari Finland menemukan dan sekaligus memperkenalkan IRC atau Internet Relay Chat.</a:t>
            </a:r>
          </a:p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1990 : Tim </a:t>
            </a:r>
            <a:r>
              <a:rPr lang="en-US" dirty="0" err="1" smtClean="0"/>
              <a:t>Berners</a:t>
            </a:r>
            <a:r>
              <a:rPr lang="en-US" dirty="0" smtClean="0"/>
              <a:t> Lee </a:t>
            </a:r>
            <a:r>
              <a:rPr lang="en-US" dirty="0" err="1" smtClean="0"/>
              <a:t>menemukan</a:t>
            </a:r>
            <a:r>
              <a:rPr lang="en-US" dirty="0" smtClean="0"/>
              <a:t> program editor </a:t>
            </a:r>
            <a:r>
              <a:rPr lang="en-US" dirty="0" err="1" smtClean="0"/>
              <a:t>dan</a:t>
            </a:r>
            <a:r>
              <a:rPr lang="en-US" dirty="0" smtClean="0"/>
              <a:t> browser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menjelajah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r>
              <a:rPr lang="en-US" dirty="0" smtClean="0"/>
              <a:t>,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 yang </a:t>
            </a:r>
            <a:r>
              <a:rPr lang="en-US" dirty="0" err="1" smtClean="0"/>
              <a:t>disebut</a:t>
            </a:r>
            <a:r>
              <a:rPr lang="en-US" dirty="0" smtClean="0"/>
              <a:t> www, </a:t>
            </a:r>
            <a:r>
              <a:rPr lang="en-US" dirty="0" err="1" smtClean="0"/>
              <a:t>atau</a:t>
            </a:r>
            <a:r>
              <a:rPr lang="en-US" dirty="0" smtClean="0"/>
              <a:t> World Wide Web.</a:t>
            </a:r>
          </a:p>
          <a:p>
            <a:pPr algn="just"/>
            <a:r>
              <a:rPr lang="en-US" dirty="0" err="1" smtClean="0"/>
              <a:t>Tahun</a:t>
            </a:r>
            <a:r>
              <a:rPr lang="en-US" dirty="0" smtClean="0"/>
              <a:t> 1994 :  </a:t>
            </a:r>
            <a:r>
              <a:rPr lang="en-US" dirty="0" err="1" smtClean="0"/>
              <a:t>situs</a:t>
            </a:r>
            <a:r>
              <a:rPr lang="en-US" dirty="0" smtClean="0"/>
              <a:t> internet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kalinya</a:t>
            </a:r>
            <a:r>
              <a:rPr lang="en-US" dirty="0" smtClean="0"/>
              <a:t> virtual-shopping </a:t>
            </a:r>
            <a:r>
              <a:rPr lang="en-US" dirty="0" err="1" smtClean="0"/>
              <a:t>atau</a:t>
            </a:r>
            <a:r>
              <a:rPr lang="en-US" dirty="0" smtClean="0"/>
              <a:t> e-retail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internet.</a:t>
            </a:r>
          </a:p>
          <a:p>
            <a:pPr algn="just"/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Internet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terintergrated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LAYANAN 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066800"/>
            <a:ext cx="8229600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4"/>
              </a:rPr>
              <a:t>Web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layanan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paling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populer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diantara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pengguna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internet,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Email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layanan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penyampaian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pesan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lewat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jaringan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memanfaatkan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fasilitas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online,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e-mail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berbasis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Web. Kita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perlu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akses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membuat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akun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dilindungi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oleh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password.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FTP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Protokol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Perpindahan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data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menentukan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standar-standar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mentransfer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file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5"/>
              </a:rPr>
              <a:t>upload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5"/>
              </a:rPr>
              <a:t>download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Upload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dikenal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nama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“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unggah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”,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sedangkan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download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memiliki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nama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lain “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unduh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”. File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ditransfer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berupa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file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gambar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teks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, video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lainnya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Telnet (Telecommunication network)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sebuah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6" tooltip="Protokol jaringan"/>
              </a:rPr>
              <a:t>protokol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6" tooltip="Protokol jaringan"/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6" tooltip="Protokol jaringan"/>
              </a:rPr>
              <a:t>jaringan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menyediakan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fasilitas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komunikasi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berbasis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teks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interaksi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dua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arah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menggunakan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koneksi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virtual terminal.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Chatting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atau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mengobrol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jaringan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melakukan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pembicaraan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tertulis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real-time (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saat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itu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komputer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hlinkClick r:id="rId7"/>
              </a:rPr>
              <a:t>VoIP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(Voice over Internet Protocol)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disebut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juga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Telepon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CyberSpace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066800"/>
            <a:ext cx="82296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en-US" sz="2000" dirty="0" smtClean="0"/>
              <a:t>Howard Rheingold : Cyberspace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ruang</a:t>
            </a:r>
            <a:r>
              <a:rPr lang="en-US" sz="2000" dirty="0" smtClean="0"/>
              <a:t> </a:t>
            </a:r>
            <a:r>
              <a:rPr lang="en-US" sz="2000" dirty="0" err="1" smtClean="0"/>
              <a:t>konseptual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mana</a:t>
            </a:r>
            <a:r>
              <a:rPr lang="en-US" sz="2000" dirty="0" smtClean="0"/>
              <a:t> </a:t>
            </a:r>
            <a:r>
              <a:rPr lang="en-US" sz="2000" dirty="0" err="1" smtClean="0"/>
              <a:t>kata-kata</a:t>
            </a:r>
            <a:r>
              <a:rPr lang="en-US" sz="2000" dirty="0" smtClean="0"/>
              <a:t>, human relations, data-data </a:t>
            </a:r>
            <a:r>
              <a:rPr lang="en-US" sz="2000" dirty="0" err="1" smtClean="0"/>
              <a:t>dsb</a:t>
            </a:r>
            <a:r>
              <a:rPr lang="en-US" sz="2000" dirty="0" smtClean="0"/>
              <a:t> </a:t>
            </a:r>
            <a:r>
              <a:rPr lang="en-US" sz="2000" dirty="0" err="1" smtClean="0"/>
              <a:t>dimanifestasikan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computer-mediated communication (CMC)</a:t>
            </a:r>
          </a:p>
          <a:p>
            <a:pPr marL="457200" indent="-457200" algn="just"/>
            <a:r>
              <a:rPr lang="en-US" sz="2000" dirty="0" smtClean="0"/>
              <a:t>CMC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jaringan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terhubung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berkomunikasi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berinteraksi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dua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</a:p>
          <a:p>
            <a:pPr marL="457200" indent="-457200" algn="just">
              <a:buAutoNum type="arabicPeriod"/>
            </a:pPr>
            <a:r>
              <a:rPr lang="en-US" sz="2000" dirty="0" smtClean="0"/>
              <a:t>Asynchronous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memungkinkan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disimpan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dikonsumsi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.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e-mail.</a:t>
            </a:r>
          </a:p>
          <a:p>
            <a:pPr marL="457200" indent="-457200" algn="just">
              <a:buAutoNum type="arabicPeriod"/>
            </a:pPr>
            <a:r>
              <a:rPr lang="en-US" sz="2000" dirty="0" smtClean="0"/>
              <a:t>Synchronous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bentuk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memungkinkan</a:t>
            </a:r>
            <a:r>
              <a:rPr lang="en-US" sz="2000" dirty="0" smtClean="0"/>
              <a:t> </a:t>
            </a:r>
            <a:r>
              <a:rPr lang="en-US" sz="2000" dirty="0" err="1" smtClean="0"/>
              <a:t>teks</a:t>
            </a:r>
            <a:r>
              <a:rPr lang="en-US" sz="2000" dirty="0" smtClean="0"/>
              <a:t> </a:t>
            </a:r>
            <a:r>
              <a:rPr lang="en-US" sz="2000" dirty="0" err="1" smtClean="0"/>
              <a:t>diterima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.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chat.</a:t>
            </a:r>
            <a:endParaRPr lang="en-US" sz="20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267200"/>
            <a:ext cx="19812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CYBERSPACE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Striped Right Arrow 6"/>
          <p:cNvSpPr/>
          <p:nvPr/>
        </p:nvSpPr>
        <p:spPr>
          <a:xfrm>
            <a:off x="2438400" y="4267200"/>
            <a:ext cx="457200" cy="381000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4114801"/>
            <a:ext cx="51816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Cyber ( </a:t>
            </a:r>
            <a:r>
              <a:rPr lang="en-US" b="1" dirty="0" err="1" smtClean="0"/>
              <a:t>Siber</a:t>
            </a:r>
            <a:r>
              <a:rPr lang="en-US" b="1" dirty="0" smtClean="0"/>
              <a:t> )</a:t>
            </a:r>
          </a:p>
          <a:p>
            <a:r>
              <a:rPr lang="en-US" b="1" dirty="0" smtClean="0"/>
              <a:t>Digital yang </a:t>
            </a:r>
            <a:r>
              <a:rPr lang="en-US" b="1" dirty="0" err="1" smtClean="0"/>
              <a:t>digunakan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 , </a:t>
            </a:r>
            <a:r>
              <a:rPr lang="en-US" b="1" dirty="0" err="1" smtClean="0"/>
              <a:t>menciptakan</a:t>
            </a:r>
            <a:r>
              <a:rPr lang="en-US" b="1" dirty="0" smtClean="0"/>
              <a:t> </a:t>
            </a:r>
            <a:r>
              <a:rPr lang="en-US" b="1" dirty="0" err="1" smtClean="0"/>
              <a:t>sesuatu</a:t>
            </a:r>
            <a:r>
              <a:rPr lang="en-US" b="1" dirty="0" smtClean="0"/>
              <a:t> yang </a:t>
            </a:r>
            <a:r>
              <a:rPr lang="en-US" b="1" dirty="0" err="1" smtClean="0"/>
              <a:t>bersifat</a:t>
            </a:r>
            <a:r>
              <a:rPr lang="en-US" b="1" dirty="0" smtClean="0"/>
              <a:t> virtual.</a:t>
            </a:r>
          </a:p>
          <a:p>
            <a:r>
              <a:rPr lang="en-US" b="1" dirty="0" smtClean="0"/>
              <a:t>Space ( </a:t>
            </a:r>
            <a:r>
              <a:rPr lang="en-US" b="1" dirty="0" err="1" smtClean="0"/>
              <a:t>Ruang</a:t>
            </a:r>
            <a:r>
              <a:rPr lang="en-US" b="1" dirty="0" smtClean="0"/>
              <a:t> / </a:t>
            </a:r>
            <a:r>
              <a:rPr lang="en-US" b="1" dirty="0" err="1" smtClean="0"/>
              <a:t>Dunia</a:t>
            </a:r>
            <a:r>
              <a:rPr lang="en-US" b="1" dirty="0" smtClean="0"/>
              <a:t> ) </a:t>
            </a:r>
          </a:p>
          <a:p>
            <a:r>
              <a:rPr lang="en-US" b="1" dirty="0" err="1" smtClean="0"/>
              <a:t>Ruang</a:t>
            </a:r>
            <a:r>
              <a:rPr lang="en-US" b="1" dirty="0" smtClean="0"/>
              <a:t> yang </a:t>
            </a:r>
            <a:r>
              <a:rPr lang="en-US" b="1" dirty="0" err="1" smtClean="0"/>
              <a:t>diciptakan</a:t>
            </a:r>
            <a:r>
              <a:rPr lang="en-US" b="1" dirty="0" smtClean="0"/>
              <a:t> </a:t>
            </a:r>
            <a:r>
              <a:rPr lang="en-US" b="1" dirty="0" err="1" smtClean="0"/>
              <a:t>oleh</a:t>
            </a:r>
            <a:r>
              <a:rPr lang="en-US" b="1" dirty="0" smtClean="0"/>
              <a:t> </a:t>
            </a:r>
            <a:r>
              <a:rPr lang="en-US" b="1" dirty="0" err="1" smtClean="0"/>
              <a:t>Siber</a:t>
            </a:r>
            <a:r>
              <a:rPr lang="en-US" b="1" dirty="0" smtClean="0"/>
              <a:t> </a:t>
            </a:r>
            <a:r>
              <a:rPr lang="en-US" b="1" dirty="0" err="1" smtClean="0"/>
              <a:t>melalui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 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410200"/>
            <a:ext cx="19812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Virtual World</a:t>
            </a:r>
          </a:p>
          <a:p>
            <a:r>
              <a:rPr lang="en-US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Dunia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Maya</a:t>
            </a:r>
            <a:endParaRPr lang="en-U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1066800" y="4800600"/>
            <a:ext cx="457200" cy="457200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Dunia</a:t>
            </a:r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Maya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066800"/>
            <a:ext cx="82296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Dunia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Maya = Virtual World</a:t>
            </a:r>
          </a:p>
          <a:p>
            <a:pPr marL="457200" indent="-457200" algn="just"/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Barry Collin :</a:t>
            </a:r>
          </a:p>
          <a:p>
            <a:pPr marL="457200" indent="-457200" algn="just"/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Istilah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Dunia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Maya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menggambarkan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apa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terjadi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pada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proses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berhubungan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kegiatan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manusia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physical (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Fisik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) yang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disebut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real world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namun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dunia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merupakan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raung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tempat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beroperasinya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kegiatan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3276600"/>
            <a:ext cx="82296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/>
              <a:t>Kegiatan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Dunia</a:t>
            </a:r>
            <a:r>
              <a:rPr lang="en-US" sz="2400" b="1" dirty="0" smtClean="0"/>
              <a:t> Maya  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err="1" smtClean="0"/>
              <a:t>Layanan</a:t>
            </a:r>
            <a:r>
              <a:rPr lang="en-US" sz="2400" b="1" dirty="0" smtClean="0"/>
              <a:t> Internet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/>
              <a:t>Paper Transaction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err="1" smtClean="0">
                <a:sym typeface="Wingdings" pitchFamily="2" charset="2"/>
              </a:rPr>
              <a:t>Eletronic</a:t>
            </a:r>
            <a:r>
              <a:rPr lang="en-US" sz="2400" b="1" dirty="0" smtClean="0">
                <a:sym typeface="Wingdings" pitchFamily="2" charset="2"/>
              </a:rPr>
              <a:t> Documents ( Paperless Transaction 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err="1" smtClean="0">
                <a:sym typeface="Wingdings" pitchFamily="2" charset="2"/>
              </a:rPr>
              <a:t>Pertukaran</a:t>
            </a:r>
            <a:r>
              <a:rPr lang="en-US" sz="2400" b="1" dirty="0" smtClean="0">
                <a:sym typeface="Wingdings" pitchFamily="2" charset="2"/>
              </a:rPr>
              <a:t> Data , </a:t>
            </a:r>
            <a:r>
              <a:rPr lang="en-US" sz="2400" b="1" dirty="0" err="1" smtClean="0">
                <a:sym typeface="Wingdings" pitchFamily="2" charset="2"/>
              </a:rPr>
              <a:t>Suara</a:t>
            </a:r>
            <a:r>
              <a:rPr lang="en-US" sz="2400" b="1" dirty="0" smtClean="0">
                <a:sym typeface="Wingdings" pitchFamily="2" charset="2"/>
              </a:rPr>
              <a:t> , </a:t>
            </a:r>
            <a:r>
              <a:rPr lang="en-US" sz="2400" b="1" dirty="0" err="1" smtClean="0">
                <a:sym typeface="Wingdings" pitchFamily="2" charset="2"/>
              </a:rPr>
              <a:t>Gambar</a:t>
            </a:r>
            <a:r>
              <a:rPr lang="en-US" sz="2400" b="1" dirty="0" smtClean="0">
                <a:sym typeface="Wingdings" pitchFamily="2" charset="2"/>
              </a:rPr>
              <a:t>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err="1" smtClean="0">
                <a:sym typeface="Wingdings" pitchFamily="2" charset="2"/>
              </a:rPr>
              <a:t>Transaksi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n-US" sz="2400" b="1" dirty="0" err="1" smtClean="0">
                <a:sym typeface="Wingdings" pitchFamily="2" charset="2"/>
              </a:rPr>
              <a:t>Elektronik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TRANSAKSI ELEKTRONIK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066800"/>
            <a:ext cx="82296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Transaksi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Elektronik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:</a:t>
            </a:r>
          </a:p>
          <a:p>
            <a:pPr marL="457200" indent="-457200" algn="just">
              <a:buFontTx/>
              <a:buChar char="-"/>
            </a:pP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Sarana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Transaksi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melalui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Jaringan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Internet </a:t>
            </a:r>
          </a:p>
          <a:p>
            <a:pPr marL="457200" indent="-457200" algn="just">
              <a:buFontTx/>
              <a:buChar char="-"/>
            </a:pP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Transaksi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Konvensional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Transaksi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secara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 Virtual</a:t>
            </a:r>
          </a:p>
          <a:p>
            <a:pPr marL="457200" indent="-457200" algn="just">
              <a:buFontTx/>
              <a:buChar char="-"/>
            </a:pP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Komunikasi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Bisnis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melalui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sym typeface="Wingdings" pitchFamily="2" charset="2"/>
              </a:rPr>
              <a:t> Internet </a:t>
            </a:r>
            <a:endParaRPr lang="en-US" sz="20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362200"/>
            <a:ext cx="8229600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/>
              <a:t>Transaksi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Elektronik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err="1" smtClean="0">
                <a:sym typeface="Wingdings" pitchFamily="2" charset="2"/>
              </a:rPr>
              <a:t>Electronik</a:t>
            </a:r>
            <a:r>
              <a:rPr lang="en-US" sz="2400" b="1" dirty="0" smtClean="0">
                <a:sym typeface="Wingdings" pitchFamily="2" charset="2"/>
              </a:rPr>
              <a:t> Commerce ( e-commerce)</a:t>
            </a:r>
          </a:p>
          <a:p>
            <a:r>
              <a:rPr lang="en-US" sz="2400" b="1" i="1" dirty="0" smtClean="0">
                <a:sym typeface="Wingdings" pitchFamily="2" charset="2"/>
              </a:rPr>
              <a:t>Electronic Commerce or E-commerce as it is also known , is a commercial transaction between a vendor and a purchaser or parties in similar contractual relationship for the supply of good , services or the  acquisition of rights.  The Public network or system must be considered an open system ( </a:t>
            </a:r>
            <a:r>
              <a:rPr lang="en-US" sz="2400" b="1" i="1" dirty="0" err="1" smtClean="0">
                <a:sym typeface="Wingdings" pitchFamily="2" charset="2"/>
              </a:rPr>
              <a:t>e.g</a:t>
            </a:r>
            <a:r>
              <a:rPr lang="en-US" sz="2400" b="1" i="1" dirty="0" smtClean="0">
                <a:sym typeface="Wingdings" pitchFamily="2" charset="2"/>
              </a:rPr>
              <a:t> the internet or the world wide web).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105400"/>
            <a:ext cx="82296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Pendukung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Transaksi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Elektronik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: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Electronic Data Interchange ( EDI )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Electronic Funds Transfer ( EFT 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ASPEK HUKUM INTERNET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990600"/>
            <a:ext cx="8229600" cy="54476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/>
              <a:t>Urgensi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Hukum</a:t>
            </a:r>
            <a:r>
              <a:rPr lang="en-US" sz="2400" b="1" dirty="0" smtClean="0"/>
              <a:t> Internet 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err="1" smtClean="0"/>
              <a:t>karakteristik</a:t>
            </a:r>
            <a:r>
              <a:rPr lang="en-US" sz="2000" dirty="0" smtClean="0"/>
              <a:t> Internet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batas-batas</a:t>
            </a:r>
            <a:r>
              <a:rPr lang="en-US" sz="2000" dirty="0" smtClean="0"/>
              <a:t> </a:t>
            </a:r>
            <a:r>
              <a:rPr lang="en-US" sz="2000" dirty="0" err="1" smtClean="0"/>
              <a:t>teritorial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sepenuhnya</a:t>
            </a:r>
            <a:r>
              <a:rPr lang="en-US" sz="2000" dirty="0" smtClean="0"/>
              <a:t> </a:t>
            </a:r>
            <a:r>
              <a:rPr lang="en-US" sz="2000" dirty="0" err="1" smtClean="0"/>
              <a:t>beroperasi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virtual (</a:t>
            </a:r>
            <a:r>
              <a:rPr lang="en-US" sz="2000" dirty="0" err="1" smtClean="0"/>
              <a:t>maya</a:t>
            </a:r>
            <a:r>
              <a:rPr lang="en-US" sz="2000" dirty="0" smtClean="0"/>
              <a:t>), Internet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melahirkan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aktivitas-aktivitas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baru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sepenuhnya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diatur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(the existing law).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err="1" smtClean="0"/>
              <a:t>Kenyataan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menyadarkan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perlunya</a:t>
            </a:r>
            <a:r>
              <a:rPr lang="en-US" sz="2000" dirty="0" smtClean="0"/>
              <a:t> </a:t>
            </a:r>
            <a:r>
              <a:rPr lang="en-US" sz="2000" dirty="0" err="1" smtClean="0"/>
              <a:t>regulasi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aktivitas-aktivitas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melibatkan</a:t>
            </a:r>
            <a:r>
              <a:rPr lang="en-US" sz="2000" dirty="0" smtClean="0"/>
              <a:t> Internet.  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err="1" smtClean="0"/>
              <a:t>Saat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utama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cyberspace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Commercial On-line Services, </a:t>
            </a:r>
            <a:r>
              <a:rPr lang="en-US" sz="2000" dirty="0" err="1" smtClean="0"/>
              <a:t>Bullelin</a:t>
            </a:r>
            <a:r>
              <a:rPr lang="en-US" sz="2000" dirty="0" smtClean="0"/>
              <a:t> Board System, Conferencing Systems, Internet Relay Chat, Usenet, </a:t>
            </a:r>
            <a:r>
              <a:rPr lang="en-US" sz="2000" dirty="0" err="1" smtClean="0"/>
              <a:t>EmaiI</a:t>
            </a:r>
            <a:r>
              <a:rPr lang="en-US" sz="2000" dirty="0" smtClean="0"/>
              <a:t> list, </a:t>
            </a:r>
            <a:r>
              <a:rPr lang="en-US" sz="2000" dirty="0" err="1" smtClean="0"/>
              <a:t>dan</a:t>
            </a:r>
            <a:r>
              <a:rPr lang="en-US" sz="2000" dirty="0" smtClean="0"/>
              <a:t> entertainment.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 err="1" smtClean="0"/>
              <a:t>Mengingat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Internet yang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dunia</a:t>
            </a:r>
            <a:r>
              <a:rPr lang="en-US" sz="2000" dirty="0" smtClean="0"/>
              <a:t> </a:t>
            </a:r>
            <a:r>
              <a:rPr lang="en-US" sz="2000" dirty="0" err="1" smtClean="0"/>
              <a:t>nyata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muncul</a:t>
            </a:r>
            <a:r>
              <a:rPr lang="en-US" sz="2000" dirty="0" smtClean="0"/>
              <a:t> pro </a:t>
            </a:r>
            <a:r>
              <a:rPr lang="en-US" sz="2000" dirty="0" err="1" smtClean="0"/>
              <a:t>kontra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mengenai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tidaknya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tradisional</a:t>
            </a:r>
            <a:r>
              <a:rPr lang="en-US" sz="2000" dirty="0" smtClean="0"/>
              <a:t>/</a:t>
            </a:r>
            <a:r>
              <a:rPr lang="en-US" sz="2000" dirty="0" err="1" smtClean="0"/>
              <a:t>konvensional</a:t>
            </a:r>
            <a:r>
              <a:rPr lang="en-US" sz="2000" dirty="0" smtClean="0"/>
              <a:t> (the existing law) yang </a:t>
            </a:r>
            <a:r>
              <a:rPr lang="en-US" sz="2000" dirty="0" err="1" smtClean="0"/>
              <a:t>mengatur</a:t>
            </a:r>
            <a:r>
              <a:rPr lang="en-US" sz="2000" dirty="0" smtClean="0"/>
              <a:t> </a:t>
            </a:r>
            <a:r>
              <a:rPr lang="en-US" sz="2000" dirty="0" err="1" smtClean="0"/>
              <a:t>aktivitas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</a:t>
            </a:r>
          </a:p>
          <a:p>
            <a:pPr marL="457200" indent="-457200"/>
            <a:endParaRPr lang="en-US" sz="2000" dirty="0" smtClean="0"/>
          </a:p>
          <a:p>
            <a:pPr marL="457200" indent="-457200" algn="ctr"/>
            <a:r>
              <a:rPr lang="en-US" sz="2400" b="1" i="1" dirty="0" smtClean="0">
                <a:sym typeface="Wingdings" pitchFamily="2" charset="2"/>
              </a:rPr>
              <a:t>LAHIRLAH  CYBER LAW  ( HUKUM SIBER / INTERNET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CYBER LAW</a:t>
            </a:r>
            <a:endParaRPr lang="en-US" sz="4800" b="1" dirty="0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Hukum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Telematika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UEU ©2015  by Men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Wih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ue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0" y="6172200"/>
            <a:ext cx="533400" cy="5370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57200" y="1066800"/>
            <a:ext cx="82296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0488" algn="ctr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b="1" dirty="0" err="1" smtClean="0"/>
              <a:t>Seperangkat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aturan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berkaitan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persoalan-persoalan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muncul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akibat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pemanfaatan</a:t>
            </a:r>
            <a:r>
              <a:rPr lang="en-US" sz="2400" b="1" dirty="0" smtClean="0"/>
              <a:t> Internet.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905000"/>
            <a:ext cx="8229600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2400" dirty="0" smtClean="0"/>
              <a:t>Proposal </a:t>
            </a:r>
            <a:r>
              <a:rPr lang="en-US" sz="2400" dirty="0" err="1" smtClean="0"/>
              <a:t>Mefford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dibentuk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evolutif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merespon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kebutuhan-kebutuhan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(the legal needs)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pelaku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dagang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mendapati</a:t>
            </a:r>
            <a:r>
              <a:rPr lang="en-US" sz="2400" dirty="0" smtClean="0"/>
              <a:t> </a:t>
            </a:r>
            <a:r>
              <a:rPr lang="en-US" sz="2400" dirty="0" err="1" smtClean="0"/>
              <a:t>kenyataan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memadai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menjawab</a:t>
            </a:r>
            <a:r>
              <a:rPr lang="en-US" sz="2400" dirty="0" smtClean="0"/>
              <a:t> </a:t>
            </a:r>
            <a:r>
              <a:rPr lang="en-US" sz="2400" dirty="0" err="1" smtClean="0"/>
              <a:t>realitas-realitas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ditemui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transaksi</a:t>
            </a:r>
            <a:r>
              <a:rPr lang="en-US" sz="2400" dirty="0" smtClean="0"/>
              <a:t> </a:t>
            </a:r>
            <a:r>
              <a:rPr lang="en-US" sz="2400" dirty="0" err="1" smtClean="0"/>
              <a:t>perdagangan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724400"/>
            <a:ext cx="8229600" cy="20005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0488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PAVAN DUGAL :</a:t>
            </a:r>
          </a:p>
          <a:p>
            <a:pPr marL="90488" algn="just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000" dirty="0" smtClean="0"/>
              <a:t>"</a:t>
            </a:r>
            <a:r>
              <a:rPr lang="en-US" sz="2000" i="1" dirty="0" err="1" smtClean="0"/>
              <a:t>Cyberlaw</a:t>
            </a:r>
            <a:r>
              <a:rPr lang="en-US" sz="2000" i="1" dirty="0" smtClean="0"/>
              <a:t> is a generic term, which refers to all the legal and regulatory aspects of Internet and the World Wide </a:t>
            </a:r>
            <a:r>
              <a:rPr lang="en-US" sz="2000" i="1" dirty="0" err="1" smtClean="0"/>
              <a:t>Wide</a:t>
            </a:r>
            <a:r>
              <a:rPr lang="en-US" sz="2000" i="1" dirty="0" smtClean="0"/>
              <a:t>. Anything concerned with or related to or emanating from any legal aspects or issues concerning any activity of </a:t>
            </a:r>
            <a:r>
              <a:rPr lang="en-US" sz="2000" i="1" dirty="0" err="1" smtClean="0"/>
              <a:t>netizens</a:t>
            </a:r>
            <a:r>
              <a:rPr lang="en-US" sz="2000" i="1" dirty="0" smtClean="0"/>
              <a:t> and others, in Cyberspace comes within the </a:t>
            </a:r>
            <a:r>
              <a:rPr lang="en-US" sz="2000" i="1" dirty="0" err="1" smtClean="0"/>
              <a:t>amit</a:t>
            </a:r>
            <a:r>
              <a:rPr lang="en-US" sz="2000" i="1" dirty="0" smtClean="0"/>
              <a:t> of </a:t>
            </a:r>
            <a:r>
              <a:rPr lang="en-US" sz="2000" i="1" dirty="0" err="1" smtClean="0"/>
              <a:t>Cyberlaw</a:t>
            </a:r>
            <a:r>
              <a:rPr lang="en-US" sz="2000" dirty="0" smtClean="0"/>
              <a:t>"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1263</Words>
  <Application>Microsoft Office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DUNIA MAYA INTERNET</vt:lpstr>
      <vt:lpstr>INTERNET</vt:lpstr>
      <vt:lpstr>PERKEMBANGAN  INTERNET</vt:lpstr>
      <vt:lpstr>LAYANAN  INTERNET</vt:lpstr>
      <vt:lpstr>CyberSpace</vt:lpstr>
      <vt:lpstr>Dunia Maya</vt:lpstr>
      <vt:lpstr>TRANSAKSI ELEKTRONIK</vt:lpstr>
      <vt:lpstr>ASPEK HUKUM INTERNET</vt:lpstr>
      <vt:lpstr>CYBER LAW</vt:lpstr>
      <vt:lpstr>ASPEK HUKUM INTERNET</vt:lpstr>
      <vt:lpstr>ASPEK HUKUM INTERNET</vt:lpstr>
      <vt:lpstr>ASPEK HUKUM INTERNET</vt:lpstr>
      <vt:lpstr>ASPEK HUKUM INTERNET</vt:lpstr>
      <vt:lpstr>Pemahaman Mahasiswa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Aspek Hukum  Teknologi Informatika</dc:title>
  <dc:creator>MenWih</dc:creator>
  <cp:lastModifiedBy>MenWih</cp:lastModifiedBy>
  <cp:revision>36</cp:revision>
  <dcterms:created xsi:type="dcterms:W3CDTF">2015-04-09T14:08:20Z</dcterms:created>
  <dcterms:modified xsi:type="dcterms:W3CDTF">2015-05-14T13:04:34Z</dcterms:modified>
</cp:coreProperties>
</file>