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1" r:id="rId3"/>
    <p:sldId id="258" r:id="rId4"/>
    <p:sldId id="259" r:id="rId5"/>
    <p:sldId id="260" r:id="rId6"/>
    <p:sldId id="294" r:id="rId7"/>
    <p:sldId id="262" r:id="rId8"/>
    <p:sldId id="29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66"/>
    <a:srgbClr val="F54D00"/>
    <a:srgbClr val="0066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53" autoAdjust="0"/>
    <p:restoredTop sz="87940" autoAdjust="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A093B-7022-4D49-85DB-C5DD188451B6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9A94C-0123-4F38-88B9-04739C96D75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A94C-0123-4F38-88B9-04739C96D75B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A94C-0123-4F38-88B9-04739C96D75B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571876"/>
            <a:ext cx="6215074" cy="969959"/>
          </a:xfrm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4572008"/>
            <a:ext cx="6215074" cy="571504"/>
          </a:xfrm>
        </p:spPr>
        <p:txBody>
          <a:bodyPr>
            <a:noAutofit/>
          </a:bodyPr>
          <a:lstStyle>
            <a:lvl1pPr marL="0" indent="0" algn="ctr">
              <a:buNone/>
              <a:defRPr sz="36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429684" cy="857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1" r:id="rId5"/>
    <p:sldLayoutId id="2147483652" r:id="rId6"/>
    <p:sldLayoutId id="2147483653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3175" cmpd="sng">
            <a:solidFill>
              <a:srgbClr val="FFC000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Candar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4173553"/>
            <a:ext cx="6215074" cy="969959"/>
          </a:xfrm>
        </p:spPr>
        <p:txBody>
          <a:bodyPr>
            <a:noAutofit/>
          </a:bodyPr>
          <a:lstStyle/>
          <a:p>
            <a:r>
              <a:rPr lang="id-ID" sz="600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MOTIVASI USAHA</a:t>
            </a:r>
            <a:endParaRPr lang="id-ID" sz="6000">
              <a:ln w="12700" cmpd="sng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bg2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3571876"/>
            <a:ext cx="6215074" cy="571504"/>
          </a:xfrm>
        </p:spPr>
        <p:txBody>
          <a:bodyPr>
            <a:noAutofit/>
          </a:bodyPr>
          <a:lstStyle/>
          <a:p>
            <a:r>
              <a:rPr lang="id-ID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</a:rPr>
              <a:t>ESA141</a:t>
            </a:r>
            <a:endParaRPr lang="id-ID">
              <a:ln w="12700">
                <a:solidFill>
                  <a:srgbClr val="002060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KENALAN YUK !!!</a:t>
            </a:r>
            <a:endParaRPr lang="en-US"/>
          </a:p>
        </p:txBody>
      </p:sp>
      <p:pic>
        <p:nvPicPr>
          <p:cNvPr id="4" name="Picture 3" descr="Mybigburger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638800" y="2209800"/>
            <a:ext cx="2692836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1094682"/>
            <a:ext cx="8686800" cy="828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ANDI HIDAYAT MUHMIN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4409083"/>
            <a:ext cx="7772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Contact : </a:t>
            </a:r>
          </a:p>
          <a:p>
            <a:pPr marL="514350" indent="-514350" eaLnBrk="0" hangingPunct="0">
              <a:buFont typeface="Arial" pitchFamily="34" charset="0"/>
              <a:buChar char="•"/>
            </a:pPr>
            <a:r>
              <a:rPr lang="en-US" sz="3200" b="1" smtClean="0"/>
              <a:t>08</a:t>
            </a:r>
            <a:r>
              <a:rPr lang="id-ID" sz="3200" b="1" smtClean="0"/>
              <a:t>22-95</a:t>
            </a:r>
            <a:r>
              <a:rPr lang="en-US" sz="3200" b="1" smtClean="0"/>
              <a:t>06</a:t>
            </a:r>
            <a:r>
              <a:rPr lang="id-ID" sz="3200" b="1" smtClean="0"/>
              <a:t>-77</a:t>
            </a:r>
            <a:r>
              <a:rPr lang="en-US" sz="3200" b="1" smtClean="0"/>
              <a:t>68</a:t>
            </a:r>
          </a:p>
          <a:p>
            <a:pPr marL="514350" indent="-514350" eaLnBrk="0" hangingPunct="0">
              <a:buFont typeface="Arial" pitchFamily="34" charset="0"/>
              <a:buChar char="•"/>
            </a:pPr>
            <a:r>
              <a:rPr lang="en-US" sz="3200" b="1" smtClean="0">
                <a:latin typeface="Candara" pitchFamily="34" charset="0"/>
              </a:rPr>
              <a:t>andihm@esaunggul.ac.id</a:t>
            </a:r>
          </a:p>
          <a:p>
            <a:pPr marL="514350" indent="-514350" eaLnBrk="0" hangingPunct="0">
              <a:buFont typeface="Arial" pitchFamily="34" charset="0"/>
              <a:buChar char="•"/>
            </a:pPr>
            <a:r>
              <a:rPr lang="en-US" sz="3200" b="1" smtClean="0">
                <a:latin typeface="Candara" pitchFamily="34" charset="0"/>
              </a:rPr>
              <a:t>andihm.weblog.esaunggul.ac.id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62000" y="2026545"/>
            <a:ext cx="4495800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800" b="1" u="sng">
                <a:solidFill>
                  <a:srgbClr val="002060"/>
                </a:solidFill>
              </a:rPr>
              <a:t>Address :</a:t>
            </a:r>
          </a:p>
          <a:p>
            <a:pPr marL="342900" indent="-342900"/>
            <a:r>
              <a:rPr lang="en-US" sz="2800" b="1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Griya</a:t>
            </a:r>
            <a:r>
              <a:rPr lang="en-US" sz="2800" b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Mas II A/1</a:t>
            </a:r>
            <a:endParaRPr lang="en-US" sz="2800" b="1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/>
            <a:r>
              <a:rPr lang="en-US" sz="2800" b="1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Kembangan</a:t>
            </a:r>
            <a:endParaRPr lang="en-US" sz="2800" b="1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/>
            <a:r>
              <a:rPr lang="en-US" sz="2800" b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Jakarta Barat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600" y="2520000"/>
            <a:ext cx="36385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800" smtClean="0"/>
              <a:t>AGENDA</a:t>
            </a:r>
            <a:endParaRPr lang="id-ID" sz="4800"/>
          </a:p>
        </p:txBody>
      </p:sp>
      <p:pic>
        <p:nvPicPr>
          <p:cNvPr id="4" name="Picture 5" descr="AG00464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0"/>
            <a:ext cx="2133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81276" y="1643050"/>
            <a:ext cx="61055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F"/>
              <a:defRPr/>
            </a:pPr>
            <a:r>
              <a:rPr lang="en-US" altLang="zh-TW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Sasaran Perkuliahan</a:t>
            </a:r>
            <a:endParaRPr kumimoji="0" lang="en-US" altLang="zh-TW" sz="3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F"/>
              <a:defRPr/>
            </a:pPr>
            <a:endParaRPr kumimoji="0" lang="en-US" altLang="zh-TW" sz="3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6" name="Rectangle 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590800" y="2557450"/>
            <a:ext cx="6124604" cy="51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F"/>
              <a:defRPr/>
            </a:pPr>
            <a:r>
              <a:rPr lang="en-US" altLang="zh-TW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RPS</a:t>
            </a:r>
            <a:endParaRPr kumimoji="0" lang="en-US" altLang="zh-TW" sz="3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90800" y="3500438"/>
            <a:ext cx="61055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F"/>
              <a:defRPr/>
            </a:pPr>
            <a:r>
              <a:rPr lang="en-US" altLang="zh-TW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Penilaian</a:t>
            </a:r>
            <a:endParaRPr kumimoji="0" lang="en-US" altLang="zh-TW" sz="3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571736" y="4395814"/>
            <a:ext cx="61055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F"/>
              <a:defRPr/>
            </a:pPr>
            <a:r>
              <a:rPr lang="en-US" altLang="zh-TW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lang="id-ID" altLang="zh-TW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Referensi</a:t>
            </a:r>
            <a:endParaRPr kumimoji="0" lang="en-US" altLang="zh-TW" sz="3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590800" y="5234014"/>
            <a:ext cx="61055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TW" sz="3600" b="1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MATERI 1</a:t>
            </a:r>
            <a:endParaRPr kumimoji="0" lang="en-US" altLang="zh-TW" sz="3600" b="1">
              <a:ln>
                <a:solidFill>
                  <a:schemeClr val="bg2">
                    <a:lumMod val="50000"/>
                  </a:schemeClr>
                </a:solidFill>
              </a:ln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Sasaran Perkuliahan</a:t>
            </a:r>
            <a:endParaRPr lang="id-ID"/>
          </a:p>
        </p:txBody>
      </p:sp>
      <p:sp>
        <p:nvSpPr>
          <p:cNvPr id="4" name="Right Arrow 3"/>
          <p:cNvSpPr/>
          <p:nvPr/>
        </p:nvSpPr>
        <p:spPr>
          <a:xfrm rot="2700000">
            <a:off x="91105" y="1458528"/>
            <a:ext cx="2752358" cy="1828800"/>
          </a:xfrm>
          <a:prstGeom prst="rightArrow">
            <a:avLst/>
          </a:prstGeom>
          <a:solidFill>
            <a:srgbClr val="8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smtClean="0"/>
              <a:t>   </a:t>
            </a:r>
            <a:r>
              <a:rPr lang="en-US" sz="2400" b="1" smtClean="0"/>
              <a:t>Sasaran</a:t>
            </a:r>
          </a:p>
          <a:p>
            <a:r>
              <a:rPr lang="en-US" sz="2400" b="1" smtClean="0"/>
              <a:t> Perkuliahan</a:t>
            </a:r>
            <a:endParaRPr lang="en-US" sz="2400" b="1"/>
          </a:p>
        </p:txBody>
      </p:sp>
      <p:sp>
        <p:nvSpPr>
          <p:cNvPr id="6" name="TextBox 5"/>
          <p:cNvSpPr txBox="1"/>
          <p:nvPr/>
        </p:nvSpPr>
        <p:spPr>
          <a:xfrm>
            <a:off x="1142976" y="3357562"/>
            <a:ext cx="7286676" cy="3046988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chemeClr val="tx2">
                  <a:lumMod val="50000"/>
                </a:schemeClr>
              </a:gs>
              <a:gs pos="100000">
                <a:srgbClr val="000026">
                  <a:alpha val="94902"/>
                </a:srgbClr>
              </a:gs>
            </a:gsLst>
            <a:lin ang="16200000" scaled="1"/>
          </a:gradFill>
          <a:ln>
            <a:solidFill>
              <a:srgbClr val="FE4D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C000"/>
                </a:solidFill>
                <a:latin typeface="Segoe Print" pitchFamily="2" charset="0"/>
              </a:rPr>
              <a:t>Selesai mengikuti perkuliahan ini mahasiswa diharapkan </a:t>
            </a:r>
            <a:r>
              <a:rPr lang="en-US" sz="3200" smtClean="0">
                <a:solidFill>
                  <a:srgbClr val="FFFF00"/>
                </a:solidFill>
                <a:latin typeface="Segoe Print" pitchFamily="2" charset="0"/>
              </a:rPr>
              <a:t>mampu</a:t>
            </a:r>
            <a:r>
              <a:rPr lang="en-US" sz="3200" smtClean="0">
                <a:solidFill>
                  <a:srgbClr val="FFC000"/>
                </a:solidFill>
                <a:latin typeface="Segoe Print" pitchFamily="2" charset="0"/>
              </a:rPr>
              <a:t> </a:t>
            </a:r>
            <a:r>
              <a:rPr lang="id-ID" sz="3200" smtClean="0">
                <a:solidFill>
                  <a:srgbClr val="FFC000"/>
                </a:solidFill>
                <a:latin typeface="Segoe Print" pitchFamily="2" charset="0"/>
              </a:rPr>
              <a:t>mengenali dan </a:t>
            </a:r>
            <a:r>
              <a:rPr lang="en-US" sz="3200" smtClean="0">
                <a:solidFill>
                  <a:srgbClr val="FFC000"/>
                </a:solidFill>
                <a:latin typeface="Segoe Print" pitchFamily="2" charset="0"/>
              </a:rPr>
              <a:t>mengetahui potensi diri masing-masing, serta </a:t>
            </a:r>
            <a:r>
              <a:rPr lang="id-ID" sz="3200" smtClean="0">
                <a:solidFill>
                  <a:srgbClr val="FFFF00"/>
                </a:solidFill>
                <a:latin typeface="Segoe Print" pitchFamily="2" charset="0"/>
              </a:rPr>
              <a:t>cakap</a:t>
            </a:r>
            <a:r>
              <a:rPr lang="id-ID" sz="3200" smtClean="0">
                <a:solidFill>
                  <a:srgbClr val="FFC000"/>
                </a:solidFill>
                <a:latin typeface="Segoe Print" pitchFamily="2" charset="0"/>
              </a:rPr>
              <a:t> dalam</a:t>
            </a:r>
            <a:r>
              <a:rPr lang="en-US" sz="3200" smtClean="0">
                <a:solidFill>
                  <a:srgbClr val="FFC000"/>
                </a:solidFill>
                <a:latin typeface="Segoe Print" pitchFamily="2" charset="0"/>
              </a:rPr>
              <a:t> menentukan tujuan</a:t>
            </a:r>
            <a:r>
              <a:rPr lang="id-ID" sz="3200" smtClean="0">
                <a:solidFill>
                  <a:srgbClr val="FFC000"/>
                </a:solidFill>
                <a:latin typeface="Segoe Print" pitchFamily="2" charset="0"/>
              </a:rPr>
              <a:t> hidup</a:t>
            </a:r>
            <a:r>
              <a:rPr lang="en-US" sz="3200" smtClean="0">
                <a:solidFill>
                  <a:srgbClr val="FFC000"/>
                </a:solidFill>
                <a:latin typeface="Segoe Print" pitchFamily="2" charset="0"/>
              </a:rPr>
              <a:t> </a:t>
            </a:r>
            <a:r>
              <a:rPr lang="id-ID" sz="3200" smtClean="0">
                <a:solidFill>
                  <a:srgbClr val="FFC000"/>
                </a:solidFill>
                <a:latin typeface="Segoe Print" pitchFamily="2" charset="0"/>
              </a:rPr>
              <a:t>atau cita-cita </a:t>
            </a:r>
            <a:endParaRPr lang="en-US" sz="3200" smtClean="0">
              <a:solidFill>
                <a:srgbClr val="FFC00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R P S</a:t>
            </a:r>
            <a:endParaRPr lang="id-ID"/>
          </a:p>
        </p:txBody>
      </p:sp>
      <p:pic>
        <p:nvPicPr>
          <p:cNvPr id="4" name="Picture 16" descr="SUB#LIST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13" y="1000108"/>
            <a:ext cx="9144000" cy="564360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114000" y="2952000"/>
            <a:ext cx="3510000" cy="64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d-ID" sz="4000" b="1" smtClean="0">
                <a:solidFill>
                  <a:srgbClr val="800000"/>
                </a:solidFill>
                <a:latin typeface="Candara" pitchFamily="34" charset="0"/>
              </a:rPr>
              <a:t>Sebelum UTS</a:t>
            </a:r>
            <a:endParaRPr lang="id-ID" sz="4000" b="1">
              <a:solidFill>
                <a:srgbClr val="800000"/>
              </a:solidFill>
              <a:latin typeface="Candar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45156" y="4032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02.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Pencerahan 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45156" y="6192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</p:spPr>
        <p:txBody>
          <a:bodyPr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07.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Evaluasi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45155" y="4464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03.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Kenali Diri 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45156" y="4896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04.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Kenali Diri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45156" y="5328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05.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Terima Diri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45156" y="5760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06.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Terima Diri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45156" y="3600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01.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Pengantar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R P S</a:t>
            </a:r>
            <a:endParaRPr lang="id-ID"/>
          </a:p>
        </p:txBody>
      </p:sp>
      <p:pic>
        <p:nvPicPr>
          <p:cNvPr id="4" name="Picture 16" descr="SUB#LIST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13" y="1000108"/>
            <a:ext cx="9144000" cy="564360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114000" y="2952000"/>
            <a:ext cx="3510000" cy="64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d-ID" sz="4000" b="1" smtClean="0">
                <a:solidFill>
                  <a:srgbClr val="800000"/>
                </a:solidFill>
                <a:latin typeface="Candara" pitchFamily="34" charset="0"/>
              </a:rPr>
              <a:t>Setelah UTS</a:t>
            </a:r>
            <a:endParaRPr lang="id-ID" sz="4000" b="1">
              <a:solidFill>
                <a:srgbClr val="800000"/>
              </a:solidFill>
              <a:latin typeface="Candar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45156" y="4032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09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Percaya Diri 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45156" y="6192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</p:spPr>
        <p:txBody>
          <a:bodyPr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14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Prensentasi My GOALs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45155" y="4464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10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SMART Goals 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45156" y="4896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11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SMART Goals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45156" y="5328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12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Presentasi</a:t>
            </a:r>
            <a:r>
              <a:rPr kumimoji="0" lang="id-ID" sz="2000" b="0" i="0" u="none" strike="noStrike" kern="1200" cap="none" spc="0" normalizeH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My GOALs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45156" y="5760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13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Presentasi My GOALs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45156" y="3600000"/>
            <a:ext cx="5256000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08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Percaya</a:t>
            </a:r>
            <a:r>
              <a:rPr kumimoji="0" lang="id-ID" sz="2000" b="0" i="0" u="none" strike="noStrike" kern="1200" cap="none" spc="0" normalizeH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Diri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PENILAIAN</a:t>
            </a:r>
            <a:endParaRPr lang="id-ID"/>
          </a:p>
        </p:txBody>
      </p:sp>
      <p:sp>
        <p:nvSpPr>
          <p:cNvPr id="4" name="TextBox 3"/>
          <p:cNvSpPr txBox="1"/>
          <p:nvPr/>
        </p:nvSpPr>
        <p:spPr>
          <a:xfrm>
            <a:off x="1862166" y="2285992"/>
            <a:ext cx="3352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d-ID" sz="4400" i="1" smtClean="0">
                <a:solidFill>
                  <a:srgbClr val="002060"/>
                </a:solidFill>
              </a:rPr>
              <a:t> Kehadiran</a:t>
            </a:r>
          </a:p>
          <a:p>
            <a:pPr>
              <a:buFont typeface="Arial" pitchFamily="34" charset="0"/>
              <a:buChar char="•"/>
            </a:pPr>
            <a:r>
              <a:rPr lang="id-ID" sz="4400" i="1" smtClean="0">
                <a:solidFill>
                  <a:srgbClr val="002060"/>
                </a:solidFill>
              </a:rPr>
              <a:t> Tugas</a:t>
            </a:r>
          </a:p>
          <a:p>
            <a:pPr>
              <a:buFont typeface="Arial" pitchFamily="34" charset="0"/>
              <a:buChar char="•"/>
            </a:pPr>
            <a:r>
              <a:rPr lang="id-ID" sz="4400" i="1" smtClean="0">
                <a:solidFill>
                  <a:srgbClr val="002060"/>
                </a:solidFill>
              </a:rPr>
              <a:t> UTS</a:t>
            </a:r>
          </a:p>
          <a:p>
            <a:pPr>
              <a:buFont typeface="Arial" pitchFamily="34" charset="0"/>
              <a:buChar char="•"/>
            </a:pPr>
            <a:r>
              <a:rPr lang="id-ID" sz="4400" i="1" smtClean="0">
                <a:solidFill>
                  <a:srgbClr val="002060"/>
                </a:solidFill>
              </a:rPr>
              <a:t> UAS</a:t>
            </a:r>
            <a:endParaRPr lang="en-US" sz="4400" i="1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1166" y="2309328"/>
            <a:ext cx="3352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i="1" smtClean="0">
                <a:solidFill>
                  <a:srgbClr val="800000"/>
                </a:solidFill>
              </a:rPr>
              <a:t>=  10%</a:t>
            </a:r>
          </a:p>
          <a:p>
            <a:r>
              <a:rPr lang="id-ID" sz="4400" i="1" smtClean="0">
                <a:solidFill>
                  <a:srgbClr val="800000"/>
                </a:solidFill>
              </a:rPr>
              <a:t>=  20%</a:t>
            </a:r>
          </a:p>
          <a:p>
            <a:r>
              <a:rPr lang="id-ID" sz="4400" i="1" smtClean="0">
                <a:solidFill>
                  <a:srgbClr val="800000"/>
                </a:solidFill>
              </a:rPr>
              <a:t>=  </a:t>
            </a:r>
            <a:r>
              <a:rPr lang="id-ID" sz="4400" i="1" smtClean="0">
                <a:solidFill>
                  <a:srgbClr val="800000"/>
                </a:solidFill>
              </a:rPr>
              <a:t>30%</a:t>
            </a:r>
            <a:endParaRPr lang="id-ID" sz="4400" i="1" smtClean="0">
              <a:solidFill>
                <a:srgbClr val="800000"/>
              </a:solidFill>
            </a:endParaRPr>
          </a:p>
          <a:p>
            <a:r>
              <a:rPr lang="id-ID" sz="4400" i="1" smtClean="0">
                <a:solidFill>
                  <a:srgbClr val="800000"/>
                </a:solidFill>
              </a:rPr>
              <a:t>=  </a:t>
            </a:r>
            <a:r>
              <a:rPr lang="id-ID" sz="4400" i="1" smtClean="0">
                <a:solidFill>
                  <a:srgbClr val="800000"/>
                </a:solidFill>
              </a:rPr>
              <a:t>40% </a:t>
            </a:r>
            <a:endParaRPr lang="en-US" sz="4400" i="1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Daftar Pustaka</a:t>
            </a:r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447800"/>
            <a:ext cx="8229600" cy="4572000"/>
          </a:xfrm>
          <a:prstGeom prst="rect">
            <a:avLst/>
          </a:prstGeom>
        </p:spPr>
        <p:txBody>
          <a:bodyPr vert="horz" lIns="92075" tIns="46038" rIns="92075" bIns="46038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Armala, Meraih Sukses Itu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  <a:r>
              <a:rPr kumimoji="0" lang="en-US" b="0" i="0" u="none" strike="sngStrike" kern="1200" cap="none" spc="0" normalizeH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tidak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Gam</a:t>
            </a:r>
            <a:r>
              <a:rPr kumimoji="0" lang="id-ID" sz="2400" b="0" i="0" u="none" strike="noStrike" kern="1200" cap="none" spc="0" normalizeH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ang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Anthony Robbins,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Unlimited Power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Anthony Robbins,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Awaken The Giant Within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Tony Buzan,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Mind Map Book: How to Use Radiant 			Thinking to Maximize Your Brain's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Tony Buzan,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Use Both Sides of Your Brain: New Mind-			Mapping Techniques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Referensi lain yang berhubungan dengan motivasi dan 			personal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208</Words>
  <Application>Microsoft Office PowerPoint</Application>
  <PresentationFormat>On-screen Show (4:3)</PresentationFormat>
  <Paragraphs>58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MOTIVASI USAHA</vt:lpstr>
      <vt:lpstr>KENALAN YUK !!!</vt:lpstr>
      <vt:lpstr>AGENDA</vt:lpstr>
      <vt:lpstr>Sasaran Perkuliahan</vt:lpstr>
      <vt:lpstr>R P S</vt:lpstr>
      <vt:lpstr>R P S</vt:lpstr>
      <vt:lpstr>PENILAIAN</vt:lpstr>
      <vt:lpstr>Daftar Pustaka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ESA153 – STATISTIK 1</dc:title>
  <dc:creator>owner</dc:creator>
  <cp:lastModifiedBy>owner</cp:lastModifiedBy>
  <cp:revision>18</cp:revision>
  <dcterms:created xsi:type="dcterms:W3CDTF">2017-09-11T10:26:06Z</dcterms:created>
  <dcterms:modified xsi:type="dcterms:W3CDTF">2018-09-09T19:27:13Z</dcterms:modified>
</cp:coreProperties>
</file>