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69" r:id="rId2"/>
    <p:sldId id="270" r:id="rId3"/>
    <p:sldId id="272" r:id="rId4"/>
    <p:sldId id="271" r:id="rId5"/>
    <p:sldId id="275" r:id="rId6"/>
    <p:sldId id="274" r:id="rId7"/>
    <p:sldId id="273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1" r:id="rId17"/>
    <p:sldId id="292" r:id="rId18"/>
    <p:sldId id="293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45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188C81-9493-49AF-8B07-B94CFAB8A871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AB2342A7-A162-44B2-9B81-E4A478C94C39}">
      <dgm:prSet custT="1"/>
      <dgm:spPr/>
      <dgm:t>
        <a:bodyPr/>
        <a:lstStyle/>
        <a:p>
          <a:pPr rtl="0"/>
          <a:r>
            <a:rPr lang="id-ID" sz="2200" b="0" dirty="0" smtClean="0"/>
            <a:t>Hormon : sinyal kimiawi yang disekresikan ke dalam aliran darah oleh kelenjar endokrin dan mempunyai efek terhadap aktivitas sel-sel , jaringan dan organ lain</a:t>
          </a:r>
          <a:endParaRPr lang="id-ID" sz="2200" dirty="0"/>
        </a:p>
      </dgm:t>
    </dgm:pt>
    <dgm:pt modelId="{E3C3B50C-7F92-421F-A020-6565DDF0FB3D}" type="parTrans" cxnId="{F720115F-0FFB-4916-ACD7-509FD3745F33}">
      <dgm:prSet/>
      <dgm:spPr/>
      <dgm:t>
        <a:bodyPr/>
        <a:lstStyle/>
        <a:p>
          <a:endParaRPr lang="id-ID" sz="2200"/>
        </a:p>
      </dgm:t>
    </dgm:pt>
    <dgm:pt modelId="{71BCA440-9525-423C-A3DC-F283815B6B31}" type="sibTrans" cxnId="{F720115F-0FFB-4916-ACD7-509FD3745F33}">
      <dgm:prSet/>
      <dgm:spPr/>
      <dgm:t>
        <a:bodyPr/>
        <a:lstStyle/>
        <a:p>
          <a:endParaRPr lang="id-ID" sz="2200"/>
        </a:p>
      </dgm:t>
    </dgm:pt>
    <dgm:pt modelId="{BA204D1B-75A0-4DB4-8F4D-721972D2A3F2}">
      <dgm:prSet custT="1"/>
      <dgm:spPr/>
      <dgm:t>
        <a:bodyPr/>
        <a:lstStyle/>
        <a:p>
          <a:pPr rtl="0"/>
          <a:r>
            <a:rPr lang="id-ID" sz="2200" b="0" smtClean="0"/>
            <a:t>Sel-sel-, jaringan, dan organ yang mendapat efek dari aktivitas hormon disebut sebagai sel target, jaringan target, atau organ target.</a:t>
          </a:r>
          <a:endParaRPr lang="id-ID" sz="2200" dirty="0"/>
        </a:p>
      </dgm:t>
    </dgm:pt>
    <dgm:pt modelId="{C600FFF4-8889-4439-B96F-E03E5AC6B504}" type="parTrans" cxnId="{0C9247E1-1773-4868-B2D2-2581F7695736}">
      <dgm:prSet/>
      <dgm:spPr/>
      <dgm:t>
        <a:bodyPr/>
        <a:lstStyle/>
        <a:p>
          <a:endParaRPr lang="id-ID" sz="2200"/>
        </a:p>
      </dgm:t>
    </dgm:pt>
    <dgm:pt modelId="{243ECD64-40BB-4637-83BC-48C0B91B84E6}" type="sibTrans" cxnId="{0C9247E1-1773-4868-B2D2-2581F7695736}">
      <dgm:prSet/>
      <dgm:spPr/>
      <dgm:t>
        <a:bodyPr/>
        <a:lstStyle/>
        <a:p>
          <a:endParaRPr lang="id-ID" sz="2200"/>
        </a:p>
      </dgm:t>
    </dgm:pt>
    <dgm:pt modelId="{AC90625D-BC11-408A-B074-C9C7CF8B6CEF}">
      <dgm:prSet custT="1"/>
      <dgm:spPr/>
      <dgm:t>
        <a:bodyPr/>
        <a:lstStyle/>
        <a:p>
          <a:pPr rtl="0"/>
          <a:r>
            <a:rPr lang="id-ID" sz="2200" b="0" dirty="0" smtClean="0"/>
            <a:t>Kelenjar endokrin tidak memiliki saluran, hormon disekresikan secara langsung ke dalam darah atau limfa.</a:t>
          </a:r>
          <a:endParaRPr lang="id-ID" sz="2200" dirty="0"/>
        </a:p>
      </dgm:t>
    </dgm:pt>
    <dgm:pt modelId="{7FCDF6CF-5FF2-4C87-8F2A-C5743B930DA8}" type="parTrans" cxnId="{7DAB6928-3E81-49FE-9438-E84BDBE90DA5}">
      <dgm:prSet/>
      <dgm:spPr/>
      <dgm:t>
        <a:bodyPr/>
        <a:lstStyle/>
        <a:p>
          <a:endParaRPr lang="id-ID" sz="2200"/>
        </a:p>
      </dgm:t>
    </dgm:pt>
    <dgm:pt modelId="{157C5CD1-BC74-4C26-AD05-1BBBFDC71870}" type="sibTrans" cxnId="{7DAB6928-3E81-49FE-9438-E84BDBE90DA5}">
      <dgm:prSet/>
      <dgm:spPr/>
      <dgm:t>
        <a:bodyPr/>
        <a:lstStyle/>
        <a:p>
          <a:endParaRPr lang="id-ID" sz="2200"/>
        </a:p>
      </dgm:t>
    </dgm:pt>
    <dgm:pt modelId="{F07EA392-1F17-45E6-8F77-779211643FFF}">
      <dgm:prSet custT="1"/>
      <dgm:spPr/>
      <dgm:t>
        <a:bodyPr/>
        <a:lstStyle/>
        <a:p>
          <a:pPr rtl="0"/>
          <a:r>
            <a:rPr lang="id-ID" sz="2200" b="0" smtClean="0"/>
            <a:t>Kelenjar endokrin disebut juga sebagai kelenjar sekresi internal</a:t>
          </a:r>
          <a:endParaRPr lang="id-ID" sz="2200" b="0" dirty="0"/>
        </a:p>
      </dgm:t>
    </dgm:pt>
    <dgm:pt modelId="{4B917C49-98E6-46F9-818B-4D550F88D527}" type="parTrans" cxnId="{18DF6A82-1787-4256-A878-60E9766C1772}">
      <dgm:prSet/>
      <dgm:spPr/>
      <dgm:t>
        <a:bodyPr/>
        <a:lstStyle/>
        <a:p>
          <a:endParaRPr lang="id-ID" sz="2200"/>
        </a:p>
      </dgm:t>
    </dgm:pt>
    <dgm:pt modelId="{D1DC461F-5EFB-4B13-9C3E-996126E0D166}" type="sibTrans" cxnId="{18DF6A82-1787-4256-A878-60E9766C1772}">
      <dgm:prSet/>
      <dgm:spPr/>
      <dgm:t>
        <a:bodyPr/>
        <a:lstStyle/>
        <a:p>
          <a:endParaRPr lang="id-ID" sz="2200"/>
        </a:p>
      </dgm:t>
    </dgm:pt>
    <dgm:pt modelId="{60D22635-D7AA-431E-A20C-61C38118068C}" type="pres">
      <dgm:prSet presAssocID="{8B188C81-9493-49AF-8B07-B94CFAB8A8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1FA7E56-5B98-4E3F-A316-3A9CCD78C49D}" type="pres">
      <dgm:prSet presAssocID="{AB2342A7-A162-44B2-9B81-E4A478C94C39}" presName="linNode" presStyleCnt="0"/>
      <dgm:spPr/>
      <dgm:t>
        <a:bodyPr/>
        <a:lstStyle/>
        <a:p>
          <a:endParaRPr lang="en-US"/>
        </a:p>
      </dgm:t>
    </dgm:pt>
    <dgm:pt modelId="{CA1E85A7-0718-4401-8179-700F82E09836}" type="pres">
      <dgm:prSet presAssocID="{AB2342A7-A162-44B2-9B81-E4A478C94C39}" presName="parentText" presStyleLbl="node1" presStyleIdx="0" presStyleCnt="4" custScaleX="235761" custScaleY="54387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096142B-FB32-4E0A-AF3A-5DD630188D15}" type="pres">
      <dgm:prSet presAssocID="{71BCA440-9525-423C-A3DC-F283815B6B31}" presName="sp" presStyleCnt="0"/>
      <dgm:spPr/>
      <dgm:t>
        <a:bodyPr/>
        <a:lstStyle/>
        <a:p>
          <a:endParaRPr lang="en-US"/>
        </a:p>
      </dgm:t>
    </dgm:pt>
    <dgm:pt modelId="{C15104B1-4728-4712-95F7-0ABC75A389CF}" type="pres">
      <dgm:prSet presAssocID="{BA204D1B-75A0-4DB4-8F4D-721972D2A3F2}" presName="linNode" presStyleCnt="0"/>
      <dgm:spPr/>
      <dgm:t>
        <a:bodyPr/>
        <a:lstStyle/>
        <a:p>
          <a:endParaRPr lang="en-US"/>
        </a:p>
      </dgm:t>
    </dgm:pt>
    <dgm:pt modelId="{4AAE5D23-C1B9-4846-99C8-90337EB08B60}" type="pres">
      <dgm:prSet presAssocID="{BA204D1B-75A0-4DB4-8F4D-721972D2A3F2}" presName="parentText" presStyleLbl="node1" presStyleIdx="1" presStyleCnt="4" custScaleX="235761" custScaleY="4684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1E56BF9-0CF2-4A81-AB8A-08FFA7627734}" type="pres">
      <dgm:prSet presAssocID="{243ECD64-40BB-4637-83BC-48C0B91B84E6}" presName="sp" presStyleCnt="0"/>
      <dgm:spPr/>
      <dgm:t>
        <a:bodyPr/>
        <a:lstStyle/>
        <a:p>
          <a:endParaRPr lang="en-US"/>
        </a:p>
      </dgm:t>
    </dgm:pt>
    <dgm:pt modelId="{1A11C47A-E9F7-414D-92A2-74350E3CEAC3}" type="pres">
      <dgm:prSet presAssocID="{AC90625D-BC11-408A-B074-C9C7CF8B6CEF}" presName="linNode" presStyleCnt="0"/>
      <dgm:spPr/>
      <dgm:t>
        <a:bodyPr/>
        <a:lstStyle/>
        <a:p>
          <a:endParaRPr lang="en-US"/>
        </a:p>
      </dgm:t>
    </dgm:pt>
    <dgm:pt modelId="{FCAB3A7D-9CDC-4C03-9F2F-2D42232DE0A7}" type="pres">
      <dgm:prSet presAssocID="{AC90625D-BC11-408A-B074-C9C7CF8B6CEF}" presName="parentText" presStyleLbl="node1" presStyleIdx="2" presStyleCnt="4" custScaleX="235761" custScaleY="4709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72D7552-4868-43E3-854F-79D313918450}" type="pres">
      <dgm:prSet presAssocID="{157C5CD1-BC74-4C26-AD05-1BBBFDC71870}" presName="sp" presStyleCnt="0"/>
      <dgm:spPr/>
      <dgm:t>
        <a:bodyPr/>
        <a:lstStyle/>
        <a:p>
          <a:endParaRPr lang="en-US"/>
        </a:p>
      </dgm:t>
    </dgm:pt>
    <dgm:pt modelId="{1BF38400-9961-442D-B303-22F23986E03B}" type="pres">
      <dgm:prSet presAssocID="{F07EA392-1F17-45E6-8F77-779211643FFF}" presName="linNode" presStyleCnt="0"/>
      <dgm:spPr/>
      <dgm:t>
        <a:bodyPr/>
        <a:lstStyle/>
        <a:p>
          <a:endParaRPr lang="en-US"/>
        </a:p>
      </dgm:t>
    </dgm:pt>
    <dgm:pt modelId="{05045FFE-60F4-44A3-ADCE-1CF2144FC60B}" type="pres">
      <dgm:prSet presAssocID="{F07EA392-1F17-45E6-8F77-779211643FFF}" presName="parentText" presStyleLbl="node1" presStyleIdx="3" presStyleCnt="4" custScaleX="235761" custScaleY="4078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732F6DE-B50A-764A-8A76-4075F4716F97}" type="presOf" srcId="{BA204D1B-75A0-4DB4-8F4D-721972D2A3F2}" destId="{4AAE5D23-C1B9-4846-99C8-90337EB08B60}" srcOrd="0" destOrd="0" presId="urn:microsoft.com/office/officeart/2005/8/layout/vList5"/>
    <dgm:cxn modelId="{DB79A204-62C7-0746-868C-1DA55A3F6DD6}" type="presOf" srcId="{AB2342A7-A162-44B2-9B81-E4A478C94C39}" destId="{CA1E85A7-0718-4401-8179-700F82E09836}" srcOrd="0" destOrd="0" presId="urn:microsoft.com/office/officeart/2005/8/layout/vList5"/>
    <dgm:cxn modelId="{0C9247E1-1773-4868-B2D2-2581F7695736}" srcId="{8B188C81-9493-49AF-8B07-B94CFAB8A871}" destId="{BA204D1B-75A0-4DB4-8F4D-721972D2A3F2}" srcOrd="1" destOrd="0" parTransId="{C600FFF4-8889-4439-B96F-E03E5AC6B504}" sibTransId="{243ECD64-40BB-4637-83BC-48C0B91B84E6}"/>
    <dgm:cxn modelId="{C04838AA-CCA9-AE44-B824-6AC8B4F8C64B}" type="presOf" srcId="{8B188C81-9493-49AF-8B07-B94CFAB8A871}" destId="{60D22635-D7AA-431E-A20C-61C38118068C}" srcOrd="0" destOrd="0" presId="urn:microsoft.com/office/officeart/2005/8/layout/vList5"/>
    <dgm:cxn modelId="{18DF6A82-1787-4256-A878-60E9766C1772}" srcId="{8B188C81-9493-49AF-8B07-B94CFAB8A871}" destId="{F07EA392-1F17-45E6-8F77-779211643FFF}" srcOrd="3" destOrd="0" parTransId="{4B917C49-98E6-46F9-818B-4D550F88D527}" sibTransId="{D1DC461F-5EFB-4B13-9C3E-996126E0D166}"/>
    <dgm:cxn modelId="{F720115F-0FFB-4916-ACD7-509FD3745F33}" srcId="{8B188C81-9493-49AF-8B07-B94CFAB8A871}" destId="{AB2342A7-A162-44B2-9B81-E4A478C94C39}" srcOrd="0" destOrd="0" parTransId="{E3C3B50C-7F92-421F-A020-6565DDF0FB3D}" sibTransId="{71BCA440-9525-423C-A3DC-F283815B6B31}"/>
    <dgm:cxn modelId="{E5BBEC7A-81A5-C247-BE4F-2B4A8152456B}" type="presOf" srcId="{F07EA392-1F17-45E6-8F77-779211643FFF}" destId="{05045FFE-60F4-44A3-ADCE-1CF2144FC60B}" srcOrd="0" destOrd="0" presId="urn:microsoft.com/office/officeart/2005/8/layout/vList5"/>
    <dgm:cxn modelId="{7DAB6928-3E81-49FE-9438-E84BDBE90DA5}" srcId="{8B188C81-9493-49AF-8B07-B94CFAB8A871}" destId="{AC90625D-BC11-408A-B074-C9C7CF8B6CEF}" srcOrd="2" destOrd="0" parTransId="{7FCDF6CF-5FF2-4C87-8F2A-C5743B930DA8}" sibTransId="{157C5CD1-BC74-4C26-AD05-1BBBFDC71870}"/>
    <dgm:cxn modelId="{277394B5-202A-A545-B021-6CD483FBE32A}" type="presOf" srcId="{AC90625D-BC11-408A-B074-C9C7CF8B6CEF}" destId="{FCAB3A7D-9CDC-4C03-9F2F-2D42232DE0A7}" srcOrd="0" destOrd="0" presId="urn:microsoft.com/office/officeart/2005/8/layout/vList5"/>
    <dgm:cxn modelId="{DE55BCE8-04C9-854B-A825-DDBE19CBFECA}" type="presParOf" srcId="{60D22635-D7AA-431E-A20C-61C38118068C}" destId="{A1FA7E56-5B98-4E3F-A316-3A9CCD78C49D}" srcOrd="0" destOrd="0" presId="urn:microsoft.com/office/officeart/2005/8/layout/vList5"/>
    <dgm:cxn modelId="{E349A427-FDD3-5F4F-B54F-42E7ABBFEDA6}" type="presParOf" srcId="{A1FA7E56-5B98-4E3F-A316-3A9CCD78C49D}" destId="{CA1E85A7-0718-4401-8179-700F82E09836}" srcOrd="0" destOrd="0" presId="urn:microsoft.com/office/officeart/2005/8/layout/vList5"/>
    <dgm:cxn modelId="{915A9583-C37C-5644-A971-E98F21A5B925}" type="presParOf" srcId="{60D22635-D7AA-431E-A20C-61C38118068C}" destId="{9096142B-FB32-4E0A-AF3A-5DD630188D15}" srcOrd="1" destOrd="0" presId="urn:microsoft.com/office/officeart/2005/8/layout/vList5"/>
    <dgm:cxn modelId="{338457CE-AEE5-D14C-99ED-533144010769}" type="presParOf" srcId="{60D22635-D7AA-431E-A20C-61C38118068C}" destId="{C15104B1-4728-4712-95F7-0ABC75A389CF}" srcOrd="2" destOrd="0" presId="urn:microsoft.com/office/officeart/2005/8/layout/vList5"/>
    <dgm:cxn modelId="{C4A91E74-BEC7-CE41-AC39-E497CCE43D4E}" type="presParOf" srcId="{C15104B1-4728-4712-95F7-0ABC75A389CF}" destId="{4AAE5D23-C1B9-4846-99C8-90337EB08B60}" srcOrd="0" destOrd="0" presId="urn:microsoft.com/office/officeart/2005/8/layout/vList5"/>
    <dgm:cxn modelId="{ED1D0EAE-2DFB-1D44-ACC9-943DC3F506E3}" type="presParOf" srcId="{60D22635-D7AA-431E-A20C-61C38118068C}" destId="{71E56BF9-0CF2-4A81-AB8A-08FFA7627734}" srcOrd="3" destOrd="0" presId="urn:microsoft.com/office/officeart/2005/8/layout/vList5"/>
    <dgm:cxn modelId="{435E9F98-28EF-3A48-80DF-68A3FA6ABDBC}" type="presParOf" srcId="{60D22635-D7AA-431E-A20C-61C38118068C}" destId="{1A11C47A-E9F7-414D-92A2-74350E3CEAC3}" srcOrd="4" destOrd="0" presId="urn:microsoft.com/office/officeart/2005/8/layout/vList5"/>
    <dgm:cxn modelId="{B509E51B-2E87-7547-9AB7-1FA7E6EB926F}" type="presParOf" srcId="{1A11C47A-E9F7-414D-92A2-74350E3CEAC3}" destId="{FCAB3A7D-9CDC-4C03-9F2F-2D42232DE0A7}" srcOrd="0" destOrd="0" presId="urn:microsoft.com/office/officeart/2005/8/layout/vList5"/>
    <dgm:cxn modelId="{DCEEC708-6606-B64F-B395-6D1AD7E75F7A}" type="presParOf" srcId="{60D22635-D7AA-431E-A20C-61C38118068C}" destId="{272D7552-4868-43E3-854F-79D313918450}" srcOrd="5" destOrd="0" presId="urn:microsoft.com/office/officeart/2005/8/layout/vList5"/>
    <dgm:cxn modelId="{B0AD5260-464D-C84B-BA2B-E1F54A6344FE}" type="presParOf" srcId="{60D22635-D7AA-431E-A20C-61C38118068C}" destId="{1BF38400-9961-442D-B303-22F23986E03B}" srcOrd="6" destOrd="0" presId="urn:microsoft.com/office/officeart/2005/8/layout/vList5"/>
    <dgm:cxn modelId="{CF384997-5740-3C4A-96E9-1AC751608FAE}" type="presParOf" srcId="{1BF38400-9961-442D-B303-22F23986E03B}" destId="{05045FFE-60F4-44A3-ADCE-1CF2144FC60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41F5C6-A768-4D75-9D27-86AEBD883BF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BA5FBE08-9208-48C5-8DAC-1EFA133521E0}">
      <dgm:prSet custT="1"/>
      <dgm:spPr/>
      <dgm:t>
        <a:bodyPr/>
        <a:lstStyle/>
        <a:p>
          <a:pPr rtl="0"/>
          <a:r>
            <a:rPr lang="id-ID" sz="2400" b="1" dirty="0" smtClean="0">
              <a:solidFill>
                <a:schemeClr val="bg1"/>
              </a:solidFill>
            </a:rPr>
            <a:t>Hanya bekerja pada bagian tertentu dari organ tertentu</a:t>
          </a:r>
          <a:endParaRPr lang="id-ID" sz="2400" b="1" dirty="0">
            <a:solidFill>
              <a:schemeClr val="bg1"/>
            </a:solidFill>
          </a:endParaRPr>
        </a:p>
      </dgm:t>
    </dgm:pt>
    <dgm:pt modelId="{C86AD6C0-50AB-4E1C-8CBF-FD23A1E11B7E}" type="parTrans" cxnId="{1453A1B9-6EA4-42CE-A1C5-92F2A8CE515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222C3370-1ACB-4FF8-9B56-939ADD105D6C}" type="sibTrans" cxnId="{1453A1B9-6EA4-42CE-A1C5-92F2A8CE515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7160E438-C663-48CE-A7FF-AFB5081903F7}">
      <dgm:prSet custT="1"/>
      <dgm:spPr/>
      <dgm:t>
        <a:bodyPr/>
        <a:lstStyle/>
        <a:p>
          <a:pPr rtl="0"/>
          <a:r>
            <a:rPr lang="id-ID" sz="2400" b="1" dirty="0" smtClean="0">
              <a:solidFill>
                <a:schemeClr val="bg1"/>
              </a:solidFill>
            </a:rPr>
            <a:t>Perlu adanya reseptor</a:t>
          </a:r>
          <a:endParaRPr lang="id-ID" sz="2400" dirty="0">
            <a:solidFill>
              <a:schemeClr val="bg1"/>
            </a:solidFill>
          </a:endParaRPr>
        </a:p>
      </dgm:t>
    </dgm:pt>
    <dgm:pt modelId="{058BF632-B5A5-4FF9-BA51-E1B49D97AB27}" type="parTrans" cxnId="{79D194BB-A0CB-4AB8-8D01-0D9A97B8AC11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8EE9FF84-843F-4D20-99A8-027C4F861312}" type="sibTrans" cxnId="{79D194BB-A0CB-4AB8-8D01-0D9A97B8AC11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DEE80064-7F03-4F79-BE1E-A71FEA20E959}">
      <dgm:prSet custT="1"/>
      <dgm:spPr/>
      <dgm:t>
        <a:bodyPr/>
        <a:lstStyle/>
        <a:p>
          <a:pPr rtl="0"/>
          <a:r>
            <a:rPr lang="id-ID" sz="2400" b="1" dirty="0" smtClean="0">
              <a:solidFill>
                <a:schemeClr val="bg1"/>
              </a:solidFill>
            </a:rPr>
            <a:t>Hormon (Key) – Reseptor (Lock)</a:t>
          </a:r>
          <a:endParaRPr lang="id-ID" sz="2400" dirty="0">
            <a:solidFill>
              <a:schemeClr val="bg1"/>
            </a:solidFill>
          </a:endParaRPr>
        </a:p>
      </dgm:t>
    </dgm:pt>
    <dgm:pt modelId="{3DD0B478-81E8-4C2D-A8C8-ECCE7C4865E3}" type="parTrans" cxnId="{C91D8351-CC21-489E-BA9D-FF8591CC3C0A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FAC609CA-AF6D-4447-9AF8-F85658E10271}" type="sibTrans" cxnId="{C91D8351-CC21-489E-BA9D-FF8591CC3C0A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28E08082-ED95-4F11-925A-A02DE132770B}">
      <dgm:prSet custT="1"/>
      <dgm:spPr/>
      <dgm:t>
        <a:bodyPr/>
        <a:lstStyle/>
        <a:p>
          <a:pPr rtl="0"/>
          <a:r>
            <a:rPr lang="id-ID" sz="2300" b="1" i="1" dirty="0" smtClean="0">
              <a:solidFill>
                <a:schemeClr val="bg1"/>
              </a:solidFill>
            </a:rPr>
            <a:t>Negatif Feedback  : </a:t>
          </a:r>
          <a:r>
            <a:rPr lang="id-ID" sz="2300" b="1" dirty="0" smtClean="0">
              <a:solidFill>
                <a:schemeClr val="bg1"/>
              </a:solidFill>
            </a:rPr>
            <a:t>peningkatan produk akan menurunkan sekresi hormon yang menstimulusnya</a:t>
          </a:r>
          <a:endParaRPr lang="id-ID" sz="2300" b="1" i="1" dirty="0">
            <a:solidFill>
              <a:schemeClr val="bg1"/>
            </a:solidFill>
          </a:endParaRPr>
        </a:p>
      </dgm:t>
    </dgm:pt>
    <dgm:pt modelId="{86A00E17-1C0A-432A-9339-F8D321CA7476}" type="parTrans" cxnId="{8903E8E2-B3EF-4EC0-9F42-BD814A6A975A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C5CBCB1B-534C-4EB8-B9E3-CBFFA60A6CF0}" type="sibTrans" cxnId="{8903E8E2-B3EF-4EC0-9F42-BD814A6A975A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4D38ADC6-ACCF-4BAA-BC75-87C8E3B5FC9D}">
      <dgm:prSet custT="1"/>
      <dgm:spPr/>
      <dgm:t>
        <a:bodyPr/>
        <a:lstStyle/>
        <a:p>
          <a:pPr rtl="0"/>
          <a:r>
            <a:rPr lang="id-ID" sz="2400" b="1" dirty="0" smtClean="0">
              <a:solidFill>
                <a:schemeClr val="bg1"/>
              </a:solidFill>
            </a:rPr>
            <a:t>Hanya bekerja pada organ tertentu</a:t>
          </a:r>
          <a:r>
            <a:rPr lang="id-ID" sz="900" b="1" dirty="0" smtClean="0">
              <a:solidFill>
                <a:schemeClr val="bg1"/>
              </a:solidFill>
            </a:rPr>
            <a:t>,</a:t>
          </a:r>
          <a:endParaRPr lang="id-ID" sz="900" b="1" dirty="0">
            <a:solidFill>
              <a:schemeClr val="bg1"/>
            </a:solidFill>
          </a:endParaRPr>
        </a:p>
      </dgm:t>
    </dgm:pt>
    <dgm:pt modelId="{1E6C04B7-2728-434C-8380-FB54416CAF2E}" type="sibTrans" cxnId="{155177FE-AD85-4792-BFA8-FB9151D6B9B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A09F7FF2-7CE1-42D2-B00A-DBEF1156403B}" type="parTrans" cxnId="{155177FE-AD85-4792-BFA8-FB9151D6B9B8}">
      <dgm:prSet/>
      <dgm:spPr/>
      <dgm:t>
        <a:bodyPr/>
        <a:lstStyle/>
        <a:p>
          <a:endParaRPr lang="id-ID">
            <a:solidFill>
              <a:schemeClr val="bg1"/>
            </a:solidFill>
          </a:endParaRPr>
        </a:p>
      </dgm:t>
    </dgm:pt>
    <dgm:pt modelId="{40F7BAD5-881C-F94A-80CC-B97EA546537D}" type="pres">
      <dgm:prSet presAssocID="{5341F5C6-A768-4D75-9D27-86AEBD883BF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0E64FD-5A26-BC4A-99DB-7E4CAC02A55A}" type="pres">
      <dgm:prSet presAssocID="{4D38ADC6-ACCF-4BAA-BC75-87C8E3B5FC9D}" presName="comp" presStyleCnt="0"/>
      <dgm:spPr/>
    </dgm:pt>
    <dgm:pt modelId="{B6F309F8-EFCA-2D48-8ED9-6647B91E8ADF}" type="pres">
      <dgm:prSet presAssocID="{4D38ADC6-ACCF-4BAA-BC75-87C8E3B5FC9D}" presName="box" presStyleLbl="node1" presStyleIdx="0" presStyleCnt="5"/>
      <dgm:spPr/>
      <dgm:t>
        <a:bodyPr/>
        <a:lstStyle/>
        <a:p>
          <a:endParaRPr lang="en-US"/>
        </a:p>
      </dgm:t>
    </dgm:pt>
    <dgm:pt modelId="{F550E7BD-E454-7C45-A2CF-DBF6DDBF9B09}" type="pres">
      <dgm:prSet presAssocID="{4D38ADC6-ACCF-4BAA-BC75-87C8E3B5FC9D}" presName="img" presStyleLbl="fgImgPlace1" presStyleIdx="0" presStyleCnt="5"/>
      <dgm:spPr/>
    </dgm:pt>
    <dgm:pt modelId="{BD31E2E6-4D1C-AC41-B022-E6CF97A62D7B}" type="pres">
      <dgm:prSet presAssocID="{4D38ADC6-ACCF-4BAA-BC75-87C8E3B5FC9D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3AC51-AA64-D74E-91C0-54E50556B33A}" type="pres">
      <dgm:prSet presAssocID="{1E6C04B7-2728-434C-8380-FB54416CAF2E}" presName="spacer" presStyleCnt="0"/>
      <dgm:spPr/>
    </dgm:pt>
    <dgm:pt modelId="{EF945744-8D0A-B245-A1BD-D137CA825992}" type="pres">
      <dgm:prSet presAssocID="{BA5FBE08-9208-48C5-8DAC-1EFA133521E0}" presName="comp" presStyleCnt="0"/>
      <dgm:spPr/>
    </dgm:pt>
    <dgm:pt modelId="{D41998EC-D6B7-D947-8716-AB326129DF7B}" type="pres">
      <dgm:prSet presAssocID="{BA5FBE08-9208-48C5-8DAC-1EFA133521E0}" presName="box" presStyleLbl="node1" presStyleIdx="1" presStyleCnt="5"/>
      <dgm:spPr/>
      <dgm:t>
        <a:bodyPr/>
        <a:lstStyle/>
        <a:p>
          <a:endParaRPr lang="en-US"/>
        </a:p>
      </dgm:t>
    </dgm:pt>
    <dgm:pt modelId="{E4BBFB07-33CE-1D46-89F5-9B69CAC2621A}" type="pres">
      <dgm:prSet presAssocID="{BA5FBE08-9208-48C5-8DAC-1EFA133521E0}" presName="img" presStyleLbl="fgImgPlace1" presStyleIdx="1" presStyleCnt="5"/>
      <dgm:spPr/>
    </dgm:pt>
    <dgm:pt modelId="{38E261B8-C61F-2F4A-9059-2C900C6CEE58}" type="pres">
      <dgm:prSet presAssocID="{BA5FBE08-9208-48C5-8DAC-1EFA133521E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08CEA-9844-4543-9E3A-D15E9078953D}" type="pres">
      <dgm:prSet presAssocID="{222C3370-1ACB-4FF8-9B56-939ADD105D6C}" presName="spacer" presStyleCnt="0"/>
      <dgm:spPr/>
    </dgm:pt>
    <dgm:pt modelId="{D380129A-3460-8E44-AE00-32DC5FB58A02}" type="pres">
      <dgm:prSet presAssocID="{7160E438-C663-48CE-A7FF-AFB5081903F7}" presName="comp" presStyleCnt="0"/>
      <dgm:spPr/>
    </dgm:pt>
    <dgm:pt modelId="{6A37C00F-8C90-D842-B7E1-819614D69FE1}" type="pres">
      <dgm:prSet presAssocID="{7160E438-C663-48CE-A7FF-AFB5081903F7}" presName="box" presStyleLbl="node1" presStyleIdx="2" presStyleCnt="5"/>
      <dgm:spPr/>
      <dgm:t>
        <a:bodyPr/>
        <a:lstStyle/>
        <a:p>
          <a:endParaRPr lang="en-US"/>
        </a:p>
      </dgm:t>
    </dgm:pt>
    <dgm:pt modelId="{C10D2831-B534-9E4B-B6A0-FB6F41A4A11E}" type="pres">
      <dgm:prSet presAssocID="{7160E438-C663-48CE-A7FF-AFB5081903F7}" presName="img" presStyleLbl="fgImgPlace1" presStyleIdx="2" presStyleCnt="5"/>
      <dgm:spPr/>
    </dgm:pt>
    <dgm:pt modelId="{6F2EDB97-A585-0A47-9A92-4DCF27889532}" type="pres">
      <dgm:prSet presAssocID="{7160E438-C663-48CE-A7FF-AFB5081903F7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DEB15-9ECD-7042-939F-EF7517603457}" type="pres">
      <dgm:prSet presAssocID="{8EE9FF84-843F-4D20-99A8-027C4F861312}" presName="spacer" presStyleCnt="0"/>
      <dgm:spPr/>
    </dgm:pt>
    <dgm:pt modelId="{8BF39A94-522D-BF40-8292-B1FF0422630A}" type="pres">
      <dgm:prSet presAssocID="{DEE80064-7F03-4F79-BE1E-A71FEA20E959}" presName="comp" presStyleCnt="0"/>
      <dgm:spPr/>
    </dgm:pt>
    <dgm:pt modelId="{AE2AF244-2660-E744-A152-D41A1975328D}" type="pres">
      <dgm:prSet presAssocID="{DEE80064-7F03-4F79-BE1E-A71FEA20E959}" presName="box" presStyleLbl="node1" presStyleIdx="3" presStyleCnt="5"/>
      <dgm:spPr/>
      <dgm:t>
        <a:bodyPr/>
        <a:lstStyle/>
        <a:p>
          <a:endParaRPr lang="en-US"/>
        </a:p>
      </dgm:t>
    </dgm:pt>
    <dgm:pt modelId="{8ADFB85E-2FF7-9840-AFAB-34B225511984}" type="pres">
      <dgm:prSet presAssocID="{DEE80064-7F03-4F79-BE1E-A71FEA20E959}" presName="img" presStyleLbl="fgImgPlace1" presStyleIdx="3" presStyleCnt="5"/>
      <dgm:spPr/>
    </dgm:pt>
    <dgm:pt modelId="{3E2475D9-B9F7-9749-B3B9-EEB8DC0EF68D}" type="pres">
      <dgm:prSet presAssocID="{DEE80064-7F03-4F79-BE1E-A71FEA20E959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DE6D4A-51E6-7B42-A039-A6062460ABB7}" type="pres">
      <dgm:prSet presAssocID="{FAC609CA-AF6D-4447-9AF8-F85658E10271}" presName="spacer" presStyleCnt="0"/>
      <dgm:spPr/>
    </dgm:pt>
    <dgm:pt modelId="{68CC4F5C-BE9A-0440-AAD4-CE34EBE7625E}" type="pres">
      <dgm:prSet presAssocID="{28E08082-ED95-4F11-925A-A02DE132770B}" presName="comp" presStyleCnt="0"/>
      <dgm:spPr/>
    </dgm:pt>
    <dgm:pt modelId="{C74F5C9B-010F-2F49-8FB4-BED165E0CB5F}" type="pres">
      <dgm:prSet presAssocID="{28E08082-ED95-4F11-925A-A02DE132770B}" presName="box" presStyleLbl="node1" presStyleIdx="4" presStyleCnt="5"/>
      <dgm:spPr/>
      <dgm:t>
        <a:bodyPr/>
        <a:lstStyle/>
        <a:p>
          <a:endParaRPr lang="en-US"/>
        </a:p>
      </dgm:t>
    </dgm:pt>
    <dgm:pt modelId="{3DF9ED0D-1430-E548-A799-9F2DD6C7F7F2}" type="pres">
      <dgm:prSet presAssocID="{28E08082-ED95-4F11-925A-A02DE132770B}" presName="img" presStyleLbl="fgImgPlace1" presStyleIdx="4" presStyleCnt="5"/>
      <dgm:spPr/>
    </dgm:pt>
    <dgm:pt modelId="{5D614D39-DF72-5545-B008-546BF0C9D396}" type="pres">
      <dgm:prSet presAssocID="{28E08082-ED95-4F11-925A-A02DE132770B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ECA54C-7D69-5F4E-ACB6-4BE74DA4DFF7}" type="presOf" srcId="{7160E438-C663-48CE-A7FF-AFB5081903F7}" destId="{6A37C00F-8C90-D842-B7E1-819614D69FE1}" srcOrd="0" destOrd="0" presId="urn:microsoft.com/office/officeart/2005/8/layout/vList4"/>
    <dgm:cxn modelId="{1A00310D-C696-BD48-A7DE-CD1B27A19C41}" type="presOf" srcId="{28E08082-ED95-4F11-925A-A02DE132770B}" destId="{C74F5C9B-010F-2F49-8FB4-BED165E0CB5F}" srcOrd="0" destOrd="0" presId="urn:microsoft.com/office/officeart/2005/8/layout/vList4"/>
    <dgm:cxn modelId="{3B2F1749-8224-0443-8FB0-7A1C593738D9}" type="presOf" srcId="{DEE80064-7F03-4F79-BE1E-A71FEA20E959}" destId="{3E2475D9-B9F7-9749-B3B9-EEB8DC0EF68D}" srcOrd="1" destOrd="0" presId="urn:microsoft.com/office/officeart/2005/8/layout/vList4"/>
    <dgm:cxn modelId="{155177FE-AD85-4792-BFA8-FB9151D6B9B8}" srcId="{5341F5C6-A768-4D75-9D27-86AEBD883BFC}" destId="{4D38ADC6-ACCF-4BAA-BC75-87C8E3B5FC9D}" srcOrd="0" destOrd="0" parTransId="{A09F7FF2-7CE1-42D2-B00A-DBEF1156403B}" sibTransId="{1E6C04B7-2728-434C-8380-FB54416CAF2E}"/>
    <dgm:cxn modelId="{8622D99A-FE0A-2A48-886A-376FD0372857}" type="presOf" srcId="{DEE80064-7F03-4F79-BE1E-A71FEA20E959}" destId="{AE2AF244-2660-E744-A152-D41A1975328D}" srcOrd="0" destOrd="0" presId="urn:microsoft.com/office/officeart/2005/8/layout/vList4"/>
    <dgm:cxn modelId="{012703A9-9789-AA4E-B58C-C1A0561D1D27}" type="presOf" srcId="{4D38ADC6-ACCF-4BAA-BC75-87C8E3B5FC9D}" destId="{BD31E2E6-4D1C-AC41-B022-E6CF97A62D7B}" srcOrd="1" destOrd="0" presId="urn:microsoft.com/office/officeart/2005/8/layout/vList4"/>
    <dgm:cxn modelId="{4619F1B2-2DD0-4B47-BA2A-8AC9D4D76A6A}" type="presOf" srcId="{5341F5C6-A768-4D75-9D27-86AEBD883BFC}" destId="{40F7BAD5-881C-F94A-80CC-B97EA546537D}" srcOrd="0" destOrd="0" presId="urn:microsoft.com/office/officeart/2005/8/layout/vList4"/>
    <dgm:cxn modelId="{8903E8E2-B3EF-4EC0-9F42-BD814A6A975A}" srcId="{5341F5C6-A768-4D75-9D27-86AEBD883BFC}" destId="{28E08082-ED95-4F11-925A-A02DE132770B}" srcOrd="4" destOrd="0" parTransId="{86A00E17-1C0A-432A-9339-F8D321CA7476}" sibTransId="{C5CBCB1B-534C-4EB8-B9E3-CBFFA60A6CF0}"/>
    <dgm:cxn modelId="{76CE5AE2-0D69-1044-BE6D-BA3B1DFEFEA2}" type="presOf" srcId="{BA5FBE08-9208-48C5-8DAC-1EFA133521E0}" destId="{38E261B8-C61F-2F4A-9059-2C900C6CEE58}" srcOrd="1" destOrd="0" presId="urn:microsoft.com/office/officeart/2005/8/layout/vList4"/>
    <dgm:cxn modelId="{C91D8351-CC21-489E-BA9D-FF8591CC3C0A}" srcId="{5341F5C6-A768-4D75-9D27-86AEBD883BFC}" destId="{DEE80064-7F03-4F79-BE1E-A71FEA20E959}" srcOrd="3" destOrd="0" parTransId="{3DD0B478-81E8-4C2D-A8C8-ECCE7C4865E3}" sibTransId="{FAC609CA-AF6D-4447-9AF8-F85658E10271}"/>
    <dgm:cxn modelId="{884509AE-95D5-414A-887F-661A3D486FA7}" type="presOf" srcId="{28E08082-ED95-4F11-925A-A02DE132770B}" destId="{5D614D39-DF72-5545-B008-546BF0C9D396}" srcOrd="1" destOrd="0" presId="urn:microsoft.com/office/officeart/2005/8/layout/vList4"/>
    <dgm:cxn modelId="{D339AB2A-7D2E-6F49-9736-9FCB29C19B51}" type="presOf" srcId="{BA5FBE08-9208-48C5-8DAC-1EFA133521E0}" destId="{D41998EC-D6B7-D947-8716-AB326129DF7B}" srcOrd="0" destOrd="0" presId="urn:microsoft.com/office/officeart/2005/8/layout/vList4"/>
    <dgm:cxn modelId="{79D194BB-A0CB-4AB8-8D01-0D9A97B8AC11}" srcId="{5341F5C6-A768-4D75-9D27-86AEBD883BFC}" destId="{7160E438-C663-48CE-A7FF-AFB5081903F7}" srcOrd="2" destOrd="0" parTransId="{058BF632-B5A5-4FF9-BA51-E1B49D97AB27}" sibTransId="{8EE9FF84-843F-4D20-99A8-027C4F861312}"/>
    <dgm:cxn modelId="{6C404A0E-6A62-9741-8FFE-938277ABB36E}" type="presOf" srcId="{7160E438-C663-48CE-A7FF-AFB5081903F7}" destId="{6F2EDB97-A585-0A47-9A92-4DCF27889532}" srcOrd="1" destOrd="0" presId="urn:microsoft.com/office/officeart/2005/8/layout/vList4"/>
    <dgm:cxn modelId="{2330CBA9-7189-FC45-BFC3-22D7517B6E1E}" type="presOf" srcId="{4D38ADC6-ACCF-4BAA-BC75-87C8E3B5FC9D}" destId="{B6F309F8-EFCA-2D48-8ED9-6647B91E8ADF}" srcOrd="0" destOrd="0" presId="urn:microsoft.com/office/officeart/2005/8/layout/vList4"/>
    <dgm:cxn modelId="{1453A1B9-6EA4-42CE-A1C5-92F2A8CE5158}" srcId="{5341F5C6-A768-4D75-9D27-86AEBD883BFC}" destId="{BA5FBE08-9208-48C5-8DAC-1EFA133521E0}" srcOrd="1" destOrd="0" parTransId="{C86AD6C0-50AB-4E1C-8CBF-FD23A1E11B7E}" sibTransId="{222C3370-1ACB-4FF8-9B56-939ADD105D6C}"/>
    <dgm:cxn modelId="{02DBEDBA-8B2B-8949-88CD-47BEA5862088}" type="presParOf" srcId="{40F7BAD5-881C-F94A-80CC-B97EA546537D}" destId="{8A0E64FD-5A26-BC4A-99DB-7E4CAC02A55A}" srcOrd="0" destOrd="0" presId="urn:microsoft.com/office/officeart/2005/8/layout/vList4"/>
    <dgm:cxn modelId="{F077DA88-D889-9841-86FF-E64E1BE29BA6}" type="presParOf" srcId="{8A0E64FD-5A26-BC4A-99DB-7E4CAC02A55A}" destId="{B6F309F8-EFCA-2D48-8ED9-6647B91E8ADF}" srcOrd="0" destOrd="0" presId="urn:microsoft.com/office/officeart/2005/8/layout/vList4"/>
    <dgm:cxn modelId="{64128F07-0AB7-9345-98E0-A05ACD8F7EFE}" type="presParOf" srcId="{8A0E64FD-5A26-BC4A-99DB-7E4CAC02A55A}" destId="{F550E7BD-E454-7C45-A2CF-DBF6DDBF9B09}" srcOrd="1" destOrd="0" presId="urn:microsoft.com/office/officeart/2005/8/layout/vList4"/>
    <dgm:cxn modelId="{7218A159-7926-9947-BDAD-8F22A2E248BD}" type="presParOf" srcId="{8A0E64FD-5A26-BC4A-99DB-7E4CAC02A55A}" destId="{BD31E2E6-4D1C-AC41-B022-E6CF97A62D7B}" srcOrd="2" destOrd="0" presId="urn:microsoft.com/office/officeart/2005/8/layout/vList4"/>
    <dgm:cxn modelId="{20569E86-E0E2-214B-AF4B-D397C2684575}" type="presParOf" srcId="{40F7BAD5-881C-F94A-80CC-B97EA546537D}" destId="{8143AC51-AA64-D74E-91C0-54E50556B33A}" srcOrd="1" destOrd="0" presId="urn:microsoft.com/office/officeart/2005/8/layout/vList4"/>
    <dgm:cxn modelId="{0E8750E0-2795-644E-887B-6D8A24E4EE37}" type="presParOf" srcId="{40F7BAD5-881C-F94A-80CC-B97EA546537D}" destId="{EF945744-8D0A-B245-A1BD-D137CA825992}" srcOrd="2" destOrd="0" presId="urn:microsoft.com/office/officeart/2005/8/layout/vList4"/>
    <dgm:cxn modelId="{BEB65EDB-67A4-6943-9F3B-91345130B1DB}" type="presParOf" srcId="{EF945744-8D0A-B245-A1BD-D137CA825992}" destId="{D41998EC-D6B7-D947-8716-AB326129DF7B}" srcOrd="0" destOrd="0" presId="urn:microsoft.com/office/officeart/2005/8/layout/vList4"/>
    <dgm:cxn modelId="{5BA4812A-CE00-E149-AA1F-ADCA3FC5E222}" type="presParOf" srcId="{EF945744-8D0A-B245-A1BD-D137CA825992}" destId="{E4BBFB07-33CE-1D46-89F5-9B69CAC2621A}" srcOrd="1" destOrd="0" presId="urn:microsoft.com/office/officeart/2005/8/layout/vList4"/>
    <dgm:cxn modelId="{697BAEE9-8337-5C4B-8FC4-F297DC70BC6E}" type="presParOf" srcId="{EF945744-8D0A-B245-A1BD-D137CA825992}" destId="{38E261B8-C61F-2F4A-9059-2C900C6CEE58}" srcOrd="2" destOrd="0" presId="urn:microsoft.com/office/officeart/2005/8/layout/vList4"/>
    <dgm:cxn modelId="{44E55C9E-B0E1-0141-94B1-7D434EEDD261}" type="presParOf" srcId="{40F7BAD5-881C-F94A-80CC-B97EA546537D}" destId="{DFF08CEA-9844-4543-9E3A-D15E9078953D}" srcOrd="3" destOrd="0" presId="urn:microsoft.com/office/officeart/2005/8/layout/vList4"/>
    <dgm:cxn modelId="{70B43D58-2C11-6740-82E3-CBB10F71C9A1}" type="presParOf" srcId="{40F7BAD5-881C-F94A-80CC-B97EA546537D}" destId="{D380129A-3460-8E44-AE00-32DC5FB58A02}" srcOrd="4" destOrd="0" presId="urn:microsoft.com/office/officeart/2005/8/layout/vList4"/>
    <dgm:cxn modelId="{1DF43ED4-F806-204F-B899-4DE1C582C6E3}" type="presParOf" srcId="{D380129A-3460-8E44-AE00-32DC5FB58A02}" destId="{6A37C00F-8C90-D842-B7E1-819614D69FE1}" srcOrd="0" destOrd="0" presId="urn:microsoft.com/office/officeart/2005/8/layout/vList4"/>
    <dgm:cxn modelId="{FAC9EB06-0CC2-7C48-AE29-B4CDA8A01EA4}" type="presParOf" srcId="{D380129A-3460-8E44-AE00-32DC5FB58A02}" destId="{C10D2831-B534-9E4B-B6A0-FB6F41A4A11E}" srcOrd="1" destOrd="0" presId="urn:microsoft.com/office/officeart/2005/8/layout/vList4"/>
    <dgm:cxn modelId="{90648834-48CD-DA40-A91F-4927C4BCB67B}" type="presParOf" srcId="{D380129A-3460-8E44-AE00-32DC5FB58A02}" destId="{6F2EDB97-A585-0A47-9A92-4DCF27889532}" srcOrd="2" destOrd="0" presId="urn:microsoft.com/office/officeart/2005/8/layout/vList4"/>
    <dgm:cxn modelId="{8273A3C9-667D-B44B-A653-D4FEDF139462}" type="presParOf" srcId="{40F7BAD5-881C-F94A-80CC-B97EA546537D}" destId="{A72DEB15-9ECD-7042-939F-EF7517603457}" srcOrd="5" destOrd="0" presId="urn:microsoft.com/office/officeart/2005/8/layout/vList4"/>
    <dgm:cxn modelId="{F9FDB34A-1491-8B4A-997D-0E844FC495A7}" type="presParOf" srcId="{40F7BAD5-881C-F94A-80CC-B97EA546537D}" destId="{8BF39A94-522D-BF40-8292-B1FF0422630A}" srcOrd="6" destOrd="0" presId="urn:microsoft.com/office/officeart/2005/8/layout/vList4"/>
    <dgm:cxn modelId="{B69F3642-ECFA-114D-A75C-E805EE9B4739}" type="presParOf" srcId="{8BF39A94-522D-BF40-8292-B1FF0422630A}" destId="{AE2AF244-2660-E744-A152-D41A1975328D}" srcOrd="0" destOrd="0" presId="urn:microsoft.com/office/officeart/2005/8/layout/vList4"/>
    <dgm:cxn modelId="{51AC8181-5FB4-EB48-9EF0-337E5D4BC210}" type="presParOf" srcId="{8BF39A94-522D-BF40-8292-B1FF0422630A}" destId="{8ADFB85E-2FF7-9840-AFAB-34B225511984}" srcOrd="1" destOrd="0" presId="urn:microsoft.com/office/officeart/2005/8/layout/vList4"/>
    <dgm:cxn modelId="{35BC2342-5F6B-DB42-9E15-DC12E31B59FC}" type="presParOf" srcId="{8BF39A94-522D-BF40-8292-B1FF0422630A}" destId="{3E2475D9-B9F7-9749-B3B9-EEB8DC0EF68D}" srcOrd="2" destOrd="0" presId="urn:microsoft.com/office/officeart/2005/8/layout/vList4"/>
    <dgm:cxn modelId="{30818EBD-2639-4E44-A90C-7BBEC36225C3}" type="presParOf" srcId="{40F7BAD5-881C-F94A-80CC-B97EA546537D}" destId="{A0DE6D4A-51E6-7B42-A039-A6062460ABB7}" srcOrd="7" destOrd="0" presId="urn:microsoft.com/office/officeart/2005/8/layout/vList4"/>
    <dgm:cxn modelId="{B69944D1-D52C-984B-8836-11F0C81BD576}" type="presParOf" srcId="{40F7BAD5-881C-F94A-80CC-B97EA546537D}" destId="{68CC4F5C-BE9A-0440-AAD4-CE34EBE7625E}" srcOrd="8" destOrd="0" presId="urn:microsoft.com/office/officeart/2005/8/layout/vList4"/>
    <dgm:cxn modelId="{99E76527-D0F8-1045-913E-F6F7FA831952}" type="presParOf" srcId="{68CC4F5C-BE9A-0440-AAD4-CE34EBE7625E}" destId="{C74F5C9B-010F-2F49-8FB4-BED165E0CB5F}" srcOrd="0" destOrd="0" presId="urn:microsoft.com/office/officeart/2005/8/layout/vList4"/>
    <dgm:cxn modelId="{BACAE503-FEFA-7D40-9797-A2F465D35A8F}" type="presParOf" srcId="{68CC4F5C-BE9A-0440-AAD4-CE34EBE7625E}" destId="{3DF9ED0D-1430-E548-A799-9F2DD6C7F7F2}" srcOrd="1" destOrd="0" presId="urn:microsoft.com/office/officeart/2005/8/layout/vList4"/>
    <dgm:cxn modelId="{3ED9D7D6-DBE4-394F-8A07-3EF35D85479B}" type="presParOf" srcId="{68CC4F5C-BE9A-0440-AAD4-CE34EBE7625E}" destId="{5D614D39-DF72-5545-B008-546BF0C9D39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0C3CEB-8A25-425E-8B1C-726D4DA15F0B}" type="doc">
      <dgm:prSet loTypeId="urn:microsoft.com/office/officeart/2005/8/layout/default#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A9AB2E-4C87-4E60-BA7A-9A99CBE506A7}">
      <dgm:prSet custT="1"/>
      <dgm:spPr/>
      <dgm:t>
        <a:bodyPr/>
        <a:lstStyle/>
        <a:p>
          <a:pPr rtl="0"/>
          <a:r>
            <a:rPr lang="en-US" sz="2300" b="0" dirty="0" err="1" smtClean="0"/>
            <a:t>Mempercepat</a:t>
          </a:r>
          <a:r>
            <a:rPr lang="en-US" sz="2300" b="0" dirty="0" smtClean="0"/>
            <a:t> </a:t>
          </a:r>
          <a:r>
            <a:rPr lang="en-US" sz="2300" b="0" dirty="0" err="1" smtClean="0"/>
            <a:t>pemakaian</a:t>
          </a:r>
          <a:r>
            <a:rPr lang="en-US" sz="2300" b="0" dirty="0" smtClean="0"/>
            <a:t> </a:t>
          </a:r>
          <a:r>
            <a:rPr lang="en-US" sz="2300" b="0" dirty="0" err="1" smtClean="0"/>
            <a:t>oksigen</a:t>
          </a:r>
          <a:r>
            <a:rPr lang="en-US" sz="2300" b="0" dirty="0" smtClean="0"/>
            <a:t> </a:t>
          </a:r>
          <a:r>
            <a:rPr lang="en-US" sz="2300" b="0" dirty="0" err="1" smtClean="0"/>
            <a:t>dan</a:t>
          </a:r>
          <a:r>
            <a:rPr lang="en-US" sz="2300" b="0" dirty="0" smtClean="0"/>
            <a:t> </a:t>
          </a:r>
          <a:r>
            <a:rPr lang="en-US" sz="2300" b="0" dirty="0" err="1" smtClean="0"/>
            <a:t>memperbanyak</a:t>
          </a:r>
          <a:r>
            <a:rPr lang="en-US" sz="2300" b="0" dirty="0" smtClean="0"/>
            <a:t> </a:t>
          </a:r>
          <a:r>
            <a:rPr lang="en-US" sz="2300" b="0" dirty="0" err="1" smtClean="0"/>
            <a:t>jumlah</a:t>
          </a:r>
          <a:r>
            <a:rPr lang="en-US" sz="2300" b="0" dirty="0" smtClean="0"/>
            <a:t> </a:t>
          </a:r>
          <a:r>
            <a:rPr lang="en-US" sz="2300" b="0" dirty="0" err="1" smtClean="0"/>
            <a:t>produk</a:t>
          </a:r>
          <a:r>
            <a:rPr lang="en-US" sz="2300" b="0" dirty="0" smtClean="0"/>
            <a:t> </a:t>
          </a:r>
          <a:r>
            <a:rPr lang="en-US" sz="2300" b="0" dirty="0" err="1" smtClean="0"/>
            <a:t>akhir</a:t>
          </a:r>
          <a:r>
            <a:rPr lang="en-US" sz="2300" b="0" dirty="0" smtClean="0"/>
            <a:t> </a:t>
          </a:r>
          <a:r>
            <a:rPr lang="en-US" sz="2300" b="0" dirty="0" err="1" smtClean="0"/>
            <a:t>dari</a:t>
          </a:r>
          <a:r>
            <a:rPr lang="en-US" sz="2300" b="0" dirty="0" smtClean="0"/>
            <a:t> </a:t>
          </a:r>
          <a:r>
            <a:rPr lang="en-US" sz="2300" b="0" dirty="0" err="1" smtClean="0"/>
            <a:t>metabolisme</a:t>
          </a:r>
          <a:r>
            <a:rPr lang="en-US" sz="2300" b="0" dirty="0" smtClean="0"/>
            <a:t> yang </a:t>
          </a:r>
          <a:r>
            <a:rPr lang="en-US" sz="2300" b="0" dirty="0" err="1" smtClean="0"/>
            <a:t>dilepaskan</a:t>
          </a:r>
          <a:r>
            <a:rPr lang="en-US" sz="2300" b="0" dirty="0" smtClean="0"/>
            <a:t> </a:t>
          </a:r>
          <a:r>
            <a:rPr lang="en-US" sz="2300" b="0" dirty="0" err="1" smtClean="0"/>
            <a:t>dari</a:t>
          </a:r>
          <a:r>
            <a:rPr lang="en-US" sz="2300" b="0" dirty="0" smtClean="0"/>
            <a:t> </a:t>
          </a:r>
          <a:r>
            <a:rPr lang="en-US" sz="2300" b="0" dirty="0" err="1" smtClean="0"/>
            <a:t>jaringan</a:t>
          </a:r>
          <a:r>
            <a:rPr lang="en-US" sz="2300" b="0" dirty="0" smtClean="0"/>
            <a:t>. </a:t>
          </a:r>
          <a:endParaRPr lang="id-ID" sz="2300" b="1" dirty="0"/>
        </a:p>
      </dgm:t>
    </dgm:pt>
    <dgm:pt modelId="{DDBA9B18-2997-4AF2-91B6-8D25D8A0D2AC}" type="parTrans" cxnId="{39AA4DA6-CC46-4C7A-A2B1-91ADA81EA3CD}">
      <dgm:prSet/>
      <dgm:spPr/>
      <dgm:t>
        <a:bodyPr/>
        <a:lstStyle/>
        <a:p>
          <a:endParaRPr lang="en-US" sz="2300"/>
        </a:p>
      </dgm:t>
    </dgm:pt>
    <dgm:pt modelId="{E08DB392-1AE2-4A43-BF9B-4CB0CEBCA5C0}" type="sibTrans" cxnId="{39AA4DA6-CC46-4C7A-A2B1-91ADA81EA3CD}">
      <dgm:prSet/>
      <dgm:spPr/>
      <dgm:t>
        <a:bodyPr/>
        <a:lstStyle/>
        <a:p>
          <a:endParaRPr lang="en-US" sz="2300"/>
        </a:p>
      </dgm:t>
    </dgm:pt>
    <dgm:pt modelId="{BD03C48B-45B4-4E54-9140-E642FD24E599}">
      <dgm:prSet custT="1"/>
      <dgm:spPr/>
      <dgm:t>
        <a:bodyPr/>
        <a:lstStyle/>
        <a:p>
          <a:pPr rtl="0"/>
          <a:r>
            <a:rPr lang="en-US" sz="2300" b="0" dirty="0" err="1" smtClean="0"/>
            <a:t>Menyebabkan</a:t>
          </a:r>
          <a:r>
            <a:rPr lang="en-US" sz="2300" b="0" dirty="0" smtClean="0"/>
            <a:t> volume </a:t>
          </a:r>
          <a:r>
            <a:rPr lang="en-US" sz="2300" b="0" dirty="0" err="1" smtClean="0"/>
            <a:t>darah</a:t>
          </a:r>
          <a:r>
            <a:rPr lang="en-US" sz="2300" b="0" dirty="0" smtClean="0"/>
            <a:t> </a:t>
          </a:r>
          <a:r>
            <a:rPr lang="en-US" sz="2300" b="0" dirty="0" err="1" smtClean="0"/>
            <a:t>sedikit</a:t>
          </a:r>
          <a:r>
            <a:rPr lang="en-US" sz="2300" b="0" dirty="0" smtClean="0"/>
            <a:t> </a:t>
          </a:r>
          <a:r>
            <a:rPr lang="en-US" sz="2300" b="0" dirty="0" err="1" smtClean="0"/>
            <a:t>meningkat</a:t>
          </a:r>
          <a:r>
            <a:rPr lang="en-US" sz="2300" b="0" dirty="0" smtClean="0"/>
            <a:t>, k</a:t>
          </a:r>
          <a:r>
            <a:rPr lang="id-ID" sz="2300" b="0" dirty="0" smtClean="0"/>
            <a:t>arena </a:t>
          </a:r>
          <a:r>
            <a:rPr lang="en-US" sz="2300" b="0" dirty="0" err="1" smtClean="0"/>
            <a:t>vasodilatasi</a:t>
          </a:r>
          <a:r>
            <a:rPr lang="en-US" sz="2300" b="0" dirty="0" smtClean="0"/>
            <a:t> yang </a:t>
          </a:r>
          <a:r>
            <a:rPr lang="en-US" sz="2300" b="0" dirty="0" err="1" smtClean="0"/>
            <a:t>mengakibatkan</a:t>
          </a:r>
          <a:r>
            <a:rPr lang="en-US" sz="2300" b="0" dirty="0" smtClean="0"/>
            <a:t> </a:t>
          </a:r>
          <a:r>
            <a:rPr lang="en-US" sz="2300" b="0" dirty="0" err="1" smtClean="0"/>
            <a:t>bertambahnya</a:t>
          </a:r>
          <a:r>
            <a:rPr lang="en-US" sz="2300" b="0" dirty="0" smtClean="0"/>
            <a:t> </a:t>
          </a:r>
          <a:r>
            <a:rPr lang="en-US" sz="2300" b="0" dirty="0" err="1" smtClean="0"/>
            <a:t>jumlah</a:t>
          </a:r>
          <a:r>
            <a:rPr lang="en-US" sz="2300" b="0" dirty="0" smtClean="0"/>
            <a:t> </a:t>
          </a:r>
          <a:r>
            <a:rPr lang="en-US" sz="2300" b="0" dirty="0" err="1" smtClean="0"/>
            <a:t>darah</a:t>
          </a:r>
          <a:r>
            <a:rPr lang="en-US" sz="2300" b="0" dirty="0" smtClean="0"/>
            <a:t> yang </a:t>
          </a:r>
          <a:r>
            <a:rPr lang="en-US" sz="2300" b="0" dirty="0" err="1" smtClean="0"/>
            <a:t>terkumpul</a:t>
          </a:r>
          <a:r>
            <a:rPr lang="en-US" sz="2300" b="0" dirty="0" smtClean="0"/>
            <a:t> </a:t>
          </a:r>
          <a:r>
            <a:rPr lang="en-US" sz="2300" b="0" dirty="0" err="1" smtClean="0"/>
            <a:t>dalam</a:t>
          </a:r>
          <a:r>
            <a:rPr lang="en-US" sz="2300" b="0" dirty="0" smtClean="0"/>
            <a:t> </a:t>
          </a:r>
          <a:r>
            <a:rPr lang="en-US" sz="2300" b="0" dirty="0" err="1" smtClean="0"/>
            <a:t>sistem</a:t>
          </a:r>
          <a:r>
            <a:rPr lang="en-US" sz="2300" b="0" dirty="0" smtClean="0"/>
            <a:t> </a:t>
          </a:r>
          <a:r>
            <a:rPr lang="en-US" sz="2300" b="0" dirty="0" err="1" smtClean="0"/>
            <a:t>sirkulasi</a:t>
          </a:r>
          <a:endParaRPr lang="id-ID" sz="2300" b="0" dirty="0"/>
        </a:p>
      </dgm:t>
    </dgm:pt>
    <dgm:pt modelId="{12E39545-9D4A-4360-944E-B6A7AD912AF3}" type="parTrans" cxnId="{A743C4C7-5325-48D5-8579-263034A0C4D3}">
      <dgm:prSet/>
      <dgm:spPr/>
      <dgm:t>
        <a:bodyPr/>
        <a:lstStyle/>
        <a:p>
          <a:endParaRPr lang="en-US" sz="2300"/>
        </a:p>
      </dgm:t>
    </dgm:pt>
    <dgm:pt modelId="{2D649899-63CF-4911-9C2C-298517510895}" type="sibTrans" cxnId="{A743C4C7-5325-48D5-8579-263034A0C4D3}">
      <dgm:prSet/>
      <dgm:spPr/>
      <dgm:t>
        <a:bodyPr/>
        <a:lstStyle/>
        <a:p>
          <a:endParaRPr lang="en-US" sz="2300"/>
        </a:p>
      </dgm:t>
    </dgm:pt>
    <dgm:pt modelId="{FD03F65F-B155-475F-87AB-CCE8F03BC7DD}">
      <dgm:prSet custT="1"/>
      <dgm:spPr/>
      <dgm:t>
        <a:bodyPr/>
        <a:lstStyle/>
        <a:p>
          <a:pPr rtl="0"/>
          <a:r>
            <a:rPr lang="en-US" sz="2300" b="0" dirty="0" err="1" smtClean="0"/>
            <a:t>Frekuensi</a:t>
          </a:r>
          <a:r>
            <a:rPr lang="en-US" sz="2300" b="0" dirty="0" smtClean="0"/>
            <a:t> </a:t>
          </a:r>
          <a:r>
            <a:rPr lang="en-US" sz="2300" b="0" dirty="0" err="1" smtClean="0"/>
            <a:t>denyut</a:t>
          </a:r>
          <a:r>
            <a:rPr lang="en-US" sz="2300" b="0" dirty="0" smtClean="0"/>
            <a:t> </a:t>
          </a:r>
          <a:r>
            <a:rPr lang="en-US" sz="2300" b="0" dirty="0" err="1" smtClean="0"/>
            <a:t>nadi</a:t>
          </a:r>
          <a:r>
            <a:rPr lang="en-US" sz="2300" b="0" dirty="0" smtClean="0"/>
            <a:t> </a:t>
          </a:r>
          <a:r>
            <a:rPr lang="en-US" sz="2300" b="0" dirty="0" err="1" smtClean="0"/>
            <a:t>lebih</a:t>
          </a:r>
          <a:r>
            <a:rPr lang="en-US" sz="2300" b="0" dirty="0" smtClean="0"/>
            <a:t> </a:t>
          </a:r>
          <a:r>
            <a:rPr lang="en-US" sz="2300" b="0" dirty="0" err="1" smtClean="0"/>
            <a:t>meningkat</a:t>
          </a:r>
          <a:r>
            <a:rPr lang="en-US" sz="2300" b="0" dirty="0" smtClean="0"/>
            <a:t> di </a:t>
          </a:r>
          <a:r>
            <a:rPr lang="en-US" sz="2300" b="0" dirty="0" err="1" smtClean="0"/>
            <a:t>bawah</a:t>
          </a:r>
          <a:r>
            <a:rPr lang="en-US" sz="2300" b="0" dirty="0" smtClean="0"/>
            <a:t> </a:t>
          </a:r>
          <a:r>
            <a:rPr lang="en-US" sz="2300" b="0" dirty="0" err="1" smtClean="0"/>
            <a:t>pengaruh</a:t>
          </a:r>
          <a:r>
            <a:rPr lang="en-US" sz="2300" b="0" dirty="0" smtClean="0"/>
            <a:t> </a:t>
          </a:r>
          <a:r>
            <a:rPr lang="en-US" sz="2300" b="0" dirty="0" err="1" smtClean="0"/>
            <a:t>hormon</a:t>
          </a:r>
          <a:r>
            <a:rPr lang="en-US" sz="2300" b="0" dirty="0" smtClean="0"/>
            <a:t> </a:t>
          </a:r>
          <a:r>
            <a:rPr lang="en-US" sz="2300" b="0" dirty="0" err="1" smtClean="0"/>
            <a:t>tiroid</a:t>
          </a:r>
          <a:endParaRPr lang="id-ID" sz="2300" b="1" dirty="0"/>
        </a:p>
      </dgm:t>
    </dgm:pt>
    <dgm:pt modelId="{F46A445C-3FF6-47D3-B066-3DFAD297E5AE}" type="parTrans" cxnId="{7B3DE232-26DF-4B0F-AAF7-2D87AA88CB0D}">
      <dgm:prSet/>
      <dgm:spPr/>
      <dgm:t>
        <a:bodyPr/>
        <a:lstStyle/>
        <a:p>
          <a:endParaRPr lang="en-US" sz="2300"/>
        </a:p>
      </dgm:t>
    </dgm:pt>
    <dgm:pt modelId="{E3EE8EB3-D273-4E2F-AAAA-435308BB4B0F}" type="sibTrans" cxnId="{7B3DE232-26DF-4B0F-AAF7-2D87AA88CB0D}">
      <dgm:prSet/>
      <dgm:spPr/>
      <dgm:t>
        <a:bodyPr/>
        <a:lstStyle/>
        <a:p>
          <a:endParaRPr lang="en-US" sz="2300"/>
        </a:p>
      </dgm:t>
    </dgm:pt>
    <dgm:pt modelId="{434A3CDF-68EA-484F-A3D9-26DA01345317}" type="pres">
      <dgm:prSet presAssocID="{260C3CEB-8A25-425E-8B1C-726D4DA15F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A30DCA-9797-4390-A2EC-A24EF7E305D5}" type="pres">
      <dgm:prSet presAssocID="{DCA9AB2E-4C87-4E60-BA7A-9A99CBE506A7}" presName="node" presStyleLbl="node1" presStyleIdx="0" presStyleCnt="3" custScaleX="150918" custScaleY="98317" custLinFactNeighborX="-25909" custLinFactNeighborY="4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CB874-232E-4352-9B9D-D0128ED09549}" type="pres">
      <dgm:prSet presAssocID="{E08DB392-1AE2-4A43-BF9B-4CB0CEBCA5C0}" presName="sibTrans" presStyleCnt="0"/>
      <dgm:spPr/>
    </dgm:pt>
    <dgm:pt modelId="{C3E267FA-BDE0-455B-91DF-11EB08508214}" type="pres">
      <dgm:prSet presAssocID="{FD03F65F-B155-475F-87AB-CCE8F03BC7DD}" presName="node" presStyleLbl="node1" presStyleIdx="1" presStyleCnt="3" custScaleX="149214" custScaleY="99792" custLinFactNeighborX="28649" custLinFactNeighborY="-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D3866-CC42-490C-88C5-0554BAC91FD8}" type="pres">
      <dgm:prSet presAssocID="{E3EE8EB3-D273-4E2F-AAAA-435308BB4B0F}" presName="sibTrans" presStyleCnt="0"/>
      <dgm:spPr/>
    </dgm:pt>
    <dgm:pt modelId="{2B7A86D3-3CBD-4E2B-B1BB-1847C79AF6C3}" type="pres">
      <dgm:prSet presAssocID="{BD03C48B-45B4-4E54-9140-E642FD24E599}" presName="node" presStyleLbl="node1" presStyleIdx="2" presStyleCnt="3" custScaleX="180575" custLinFactNeighborX="6164" custLinFactNeighborY="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43C4C7-5325-48D5-8579-263034A0C4D3}" srcId="{260C3CEB-8A25-425E-8B1C-726D4DA15F0B}" destId="{BD03C48B-45B4-4E54-9140-E642FD24E599}" srcOrd="2" destOrd="0" parTransId="{12E39545-9D4A-4360-944E-B6A7AD912AF3}" sibTransId="{2D649899-63CF-4911-9C2C-298517510895}"/>
    <dgm:cxn modelId="{AFD9E4C1-3C76-504B-B7CC-6DE3D8037B22}" type="presOf" srcId="{DCA9AB2E-4C87-4E60-BA7A-9A99CBE506A7}" destId="{D6A30DCA-9797-4390-A2EC-A24EF7E305D5}" srcOrd="0" destOrd="0" presId="urn:microsoft.com/office/officeart/2005/8/layout/default#1"/>
    <dgm:cxn modelId="{7B3DE232-26DF-4B0F-AAF7-2D87AA88CB0D}" srcId="{260C3CEB-8A25-425E-8B1C-726D4DA15F0B}" destId="{FD03F65F-B155-475F-87AB-CCE8F03BC7DD}" srcOrd="1" destOrd="0" parTransId="{F46A445C-3FF6-47D3-B066-3DFAD297E5AE}" sibTransId="{E3EE8EB3-D273-4E2F-AAAA-435308BB4B0F}"/>
    <dgm:cxn modelId="{39AA4DA6-CC46-4C7A-A2B1-91ADA81EA3CD}" srcId="{260C3CEB-8A25-425E-8B1C-726D4DA15F0B}" destId="{DCA9AB2E-4C87-4E60-BA7A-9A99CBE506A7}" srcOrd="0" destOrd="0" parTransId="{DDBA9B18-2997-4AF2-91B6-8D25D8A0D2AC}" sibTransId="{E08DB392-1AE2-4A43-BF9B-4CB0CEBCA5C0}"/>
    <dgm:cxn modelId="{041103DA-614C-8C48-BFA0-1F54357F1B1C}" type="presOf" srcId="{260C3CEB-8A25-425E-8B1C-726D4DA15F0B}" destId="{434A3CDF-68EA-484F-A3D9-26DA01345317}" srcOrd="0" destOrd="0" presId="urn:microsoft.com/office/officeart/2005/8/layout/default#1"/>
    <dgm:cxn modelId="{9705D241-C923-F743-92F5-43EC82EFDC8C}" type="presOf" srcId="{FD03F65F-B155-475F-87AB-CCE8F03BC7DD}" destId="{C3E267FA-BDE0-455B-91DF-11EB08508214}" srcOrd="0" destOrd="0" presId="urn:microsoft.com/office/officeart/2005/8/layout/default#1"/>
    <dgm:cxn modelId="{A6D4BF4C-DF89-7847-AA3C-F50FA285F85E}" type="presOf" srcId="{BD03C48B-45B4-4E54-9140-E642FD24E599}" destId="{2B7A86D3-3CBD-4E2B-B1BB-1847C79AF6C3}" srcOrd="0" destOrd="0" presId="urn:microsoft.com/office/officeart/2005/8/layout/default#1"/>
    <dgm:cxn modelId="{21E5FA62-145D-7E46-A726-BDDAD22B5B7D}" type="presParOf" srcId="{434A3CDF-68EA-484F-A3D9-26DA01345317}" destId="{D6A30DCA-9797-4390-A2EC-A24EF7E305D5}" srcOrd="0" destOrd="0" presId="urn:microsoft.com/office/officeart/2005/8/layout/default#1"/>
    <dgm:cxn modelId="{DB3E29A7-3EDE-374C-A404-F9EE846DB5D0}" type="presParOf" srcId="{434A3CDF-68EA-484F-A3D9-26DA01345317}" destId="{24ACB874-232E-4352-9B9D-D0128ED09549}" srcOrd="1" destOrd="0" presId="urn:microsoft.com/office/officeart/2005/8/layout/default#1"/>
    <dgm:cxn modelId="{40E2EFE5-FB17-7041-A14C-83145B3B2AE7}" type="presParOf" srcId="{434A3CDF-68EA-484F-A3D9-26DA01345317}" destId="{C3E267FA-BDE0-455B-91DF-11EB08508214}" srcOrd="2" destOrd="0" presId="urn:microsoft.com/office/officeart/2005/8/layout/default#1"/>
    <dgm:cxn modelId="{75BBB010-0E98-0248-8E91-A2641A8FE88C}" type="presParOf" srcId="{434A3CDF-68EA-484F-A3D9-26DA01345317}" destId="{80BD3866-CC42-490C-88C5-0554BAC91FD8}" srcOrd="3" destOrd="0" presId="urn:microsoft.com/office/officeart/2005/8/layout/default#1"/>
    <dgm:cxn modelId="{D7C27A52-B77C-C246-B20B-485D0D2DB51E}" type="presParOf" srcId="{434A3CDF-68EA-484F-A3D9-26DA01345317}" destId="{2B7A86D3-3CBD-4E2B-B1BB-1847C79AF6C3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8B275E-0E1E-4329-B0B4-D3E75A4A9F51}" type="doc">
      <dgm:prSet loTypeId="urn:microsoft.com/office/officeart/2005/8/layout/default#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F7BFA50-2EB4-44FE-AEA5-9FB7BE3C6DE6}">
      <dgm:prSet custT="1"/>
      <dgm:spPr/>
      <dgm:t>
        <a:bodyPr/>
        <a:lstStyle/>
        <a:p>
          <a:pPr rtl="0"/>
          <a:r>
            <a:rPr lang="en-US" sz="2800" b="1" dirty="0" err="1" smtClean="0"/>
            <a:t>Meningkatkan</a:t>
          </a:r>
          <a:r>
            <a:rPr lang="en-US" sz="2800" b="1" dirty="0" smtClean="0"/>
            <a:t> </a:t>
          </a:r>
          <a:r>
            <a:rPr lang="en-US" sz="2800" b="1" dirty="0" err="1" smtClean="0"/>
            <a:t>pemakaian</a:t>
          </a:r>
          <a:r>
            <a:rPr lang="en-US" sz="2800" b="1" dirty="0" smtClean="0"/>
            <a:t> O2 </a:t>
          </a:r>
          <a:r>
            <a:rPr lang="en-US" sz="2800" b="1" dirty="0" err="1" smtClean="0"/>
            <a:t>dan</a:t>
          </a:r>
          <a:r>
            <a:rPr lang="en-US" sz="2800" b="1" dirty="0" smtClean="0"/>
            <a:t> </a:t>
          </a:r>
          <a:r>
            <a:rPr lang="en-US" sz="2800" b="1" dirty="0" err="1" smtClean="0"/>
            <a:t>pembentukan</a:t>
          </a:r>
          <a:r>
            <a:rPr lang="en-US" sz="2800" b="1" dirty="0" smtClean="0"/>
            <a:t> CO2.</a:t>
          </a:r>
          <a:endParaRPr lang="en-US" sz="2800" dirty="0"/>
        </a:p>
      </dgm:t>
    </dgm:pt>
    <dgm:pt modelId="{A8F551ED-E4FC-48ED-9EC4-77BF33AB81E3}" type="parTrans" cxnId="{DBD87889-8CC7-4A84-9679-F613022169FC}">
      <dgm:prSet/>
      <dgm:spPr/>
      <dgm:t>
        <a:bodyPr/>
        <a:lstStyle/>
        <a:p>
          <a:endParaRPr lang="en-US" sz="1600"/>
        </a:p>
      </dgm:t>
    </dgm:pt>
    <dgm:pt modelId="{5F2AA4C2-AA7B-43D0-8122-88D9EA0A17AD}" type="sibTrans" cxnId="{DBD87889-8CC7-4A84-9679-F613022169FC}">
      <dgm:prSet/>
      <dgm:spPr/>
      <dgm:t>
        <a:bodyPr/>
        <a:lstStyle/>
        <a:p>
          <a:endParaRPr lang="en-US" sz="1600"/>
        </a:p>
      </dgm:t>
    </dgm:pt>
    <dgm:pt modelId="{E0FE7619-3FCA-4F4E-9E2A-D7B00306C572}">
      <dgm:prSet custT="1"/>
      <dgm:spPr/>
      <dgm:t>
        <a:bodyPr/>
        <a:lstStyle/>
        <a:p>
          <a:pPr rtl="0"/>
          <a:r>
            <a:rPr lang="en-US" sz="2800" b="1" dirty="0" err="1" smtClean="0"/>
            <a:t>Sangat</a:t>
          </a:r>
          <a:r>
            <a:rPr lang="en-US" sz="2800" b="1" dirty="0" smtClean="0"/>
            <a:t> </a:t>
          </a:r>
          <a:r>
            <a:rPr lang="en-US" sz="2800" b="1" dirty="0" err="1" smtClean="0"/>
            <a:t>penting</a:t>
          </a:r>
          <a:r>
            <a:rPr lang="en-US" sz="2800" b="1" dirty="0" smtClean="0"/>
            <a:t> </a:t>
          </a:r>
          <a:r>
            <a:rPr lang="en-US" sz="2800" b="1" dirty="0" err="1" smtClean="0"/>
            <a:t>untuk</a:t>
          </a:r>
          <a:r>
            <a:rPr lang="en-US" sz="2800" b="1" dirty="0" smtClean="0"/>
            <a:t> </a:t>
          </a:r>
          <a:r>
            <a:rPr lang="en-US" sz="2800" b="1" dirty="0" err="1" smtClean="0"/>
            <a:t>olahraga</a:t>
          </a:r>
          <a:r>
            <a:rPr lang="en-US" sz="2800" b="1" dirty="0" smtClean="0"/>
            <a:t> </a:t>
          </a:r>
          <a:r>
            <a:rPr lang="en-US" sz="2800" b="1" dirty="0" err="1" smtClean="0"/>
            <a:t>aerobik</a:t>
          </a:r>
          <a:endParaRPr lang="en-US" sz="2800" b="1" dirty="0"/>
        </a:p>
      </dgm:t>
    </dgm:pt>
    <dgm:pt modelId="{6A3925FA-8F4B-47B3-A542-BA3048E20A4B}" type="parTrans" cxnId="{DDE41206-17D0-4AEE-A547-E80EC86A42FA}">
      <dgm:prSet/>
      <dgm:spPr/>
      <dgm:t>
        <a:bodyPr/>
        <a:lstStyle/>
        <a:p>
          <a:endParaRPr lang="en-US" sz="1600"/>
        </a:p>
      </dgm:t>
    </dgm:pt>
    <dgm:pt modelId="{583FA47F-CB3C-4F02-90CA-FE6FCA576412}" type="sibTrans" cxnId="{DDE41206-17D0-4AEE-A547-E80EC86A42FA}">
      <dgm:prSet/>
      <dgm:spPr/>
      <dgm:t>
        <a:bodyPr/>
        <a:lstStyle/>
        <a:p>
          <a:endParaRPr lang="en-US" sz="1600"/>
        </a:p>
      </dgm:t>
    </dgm:pt>
    <dgm:pt modelId="{6ADDC66A-0BC9-407C-8884-C8A3829B94C6}">
      <dgm:prSet custT="1"/>
      <dgm:spPr/>
      <dgm:t>
        <a:bodyPr/>
        <a:lstStyle/>
        <a:p>
          <a:pPr rtl="0"/>
          <a:r>
            <a:rPr lang="en-US" sz="2800" b="1" dirty="0" err="1" smtClean="0"/>
            <a:t>Sedikit</a:t>
          </a:r>
          <a:r>
            <a:rPr lang="en-US" sz="2800" b="1" dirty="0" smtClean="0"/>
            <a:t> </a:t>
          </a:r>
          <a:r>
            <a:rPr lang="en-US" sz="2800" b="1" dirty="0" err="1" smtClean="0"/>
            <a:t>peningkatan</a:t>
          </a:r>
          <a:r>
            <a:rPr lang="en-US" sz="2800" b="1" dirty="0" smtClean="0"/>
            <a:t> hormone </a:t>
          </a:r>
          <a:r>
            <a:rPr lang="en-US" sz="2800" b="1" dirty="0" err="1" smtClean="0"/>
            <a:t>tiroid</a:t>
          </a:r>
          <a:r>
            <a:rPr lang="en-US" sz="2800" b="1" dirty="0" smtClean="0"/>
            <a:t> </a:t>
          </a:r>
          <a:r>
            <a:rPr lang="en-US" sz="2800" b="1" dirty="0" smtClean="0">
              <a:sym typeface="Wingdings" pitchFamily="2" charset="2"/>
            </a:rPr>
            <a:t> </a:t>
          </a:r>
          <a:r>
            <a:rPr lang="en-US" sz="2800" b="1" dirty="0" err="1" smtClean="0"/>
            <a:t>otot</a:t>
          </a:r>
          <a:r>
            <a:rPr lang="en-US" sz="2800" b="1" dirty="0" smtClean="0"/>
            <a:t> </a:t>
          </a:r>
          <a:r>
            <a:rPr lang="en-US" sz="2800" b="1" dirty="0" err="1" smtClean="0"/>
            <a:t>bereaksi</a:t>
          </a:r>
          <a:r>
            <a:rPr lang="en-US" sz="2800" b="1" dirty="0" smtClean="0"/>
            <a:t> </a:t>
          </a:r>
          <a:r>
            <a:rPr lang="en-US" sz="2800" b="1" dirty="0" err="1" smtClean="0"/>
            <a:t>dengan</a:t>
          </a:r>
          <a:r>
            <a:rPr lang="en-US" sz="2800" b="1" dirty="0" smtClean="0"/>
            <a:t> </a:t>
          </a:r>
          <a:r>
            <a:rPr lang="en-US" sz="2800" b="1" dirty="0" err="1" smtClean="0"/>
            <a:t>kuat</a:t>
          </a:r>
          <a:endParaRPr lang="en-US" sz="2800" b="1" dirty="0"/>
        </a:p>
      </dgm:t>
    </dgm:pt>
    <dgm:pt modelId="{6BAB25A8-DE2A-4CA0-8EB0-E2867FF2495A}" type="parTrans" cxnId="{064FBA50-8DA8-4F78-9209-E078143D81D4}">
      <dgm:prSet/>
      <dgm:spPr/>
      <dgm:t>
        <a:bodyPr/>
        <a:lstStyle/>
        <a:p>
          <a:endParaRPr lang="en-US" sz="1600"/>
        </a:p>
      </dgm:t>
    </dgm:pt>
    <dgm:pt modelId="{F0E35DB3-A3F1-4190-834C-F89086A9614F}" type="sibTrans" cxnId="{064FBA50-8DA8-4F78-9209-E078143D81D4}">
      <dgm:prSet/>
      <dgm:spPr/>
      <dgm:t>
        <a:bodyPr/>
        <a:lstStyle/>
        <a:p>
          <a:endParaRPr lang="en-US" sz="1600"/>
        </a:p>
      </dgm:t>
    </dgm:pt>
    <dgm:pt modelId="{C43FC76C-CAFC-4C3C-9F7D-C326991C1CBD}">
      <dgm:prSet custT="1"/>
      <dgm:spPr/>
      <dgm:t>
        <a:bodyPr/>
        <a:lstStyle/>
        <a:p>
          <a:pPr rtl="0"/>
          <a:r>
            <a:rPr lang="en-US" sz="2000" b="1" smtClean="0"/>
            <a:t>memerlukan </a:t>
          </a:r>
          <a:r>
            <a:rPr lang="en-US" sz="2000" b="1" dirty="0" err="1" smtClean="0"/>
            <a:t>kecepatan</a:t>
          </a:r>
          <a:r>
            <a:rPr lang="en-US" sz="2000" b="1" dirty="0" smtClean="0"/>
            <a:t>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kedalaman</a:t>
          </a:r>
          <a:r>
            <a:rPr lang="en-US" sz="2000" b="1" dirty="0" smtClean="0"/>
            <a:t> </a:t>
          </a:r>
          <a:r>
            <a:rPr lang="en-US" sz="2000" b="1" dirty="0" err="1" smtClean="0"/>
            <a:t>respirasi</a:t>
          </a:r>
          <a:r>
            <a:rPr lang="en-US" sz="2000" b="1" dirty="0" smtClean="0"/>
            <a:t> </a:t>
          </a:r>
          <a:r>
            <a:rPr lang="en-US" sz="2000" b="1" dirty="0" err="1" smtClean="0"/>
            <a:t>untuk</a:t>
          </a:r>
          <a:r>
            <a:rPr lang="en-US" sz="2000" b="1" dirty="0" smtClean="0"/>
            <a:t> </a:t>
          </a:r>
          <a:r>
            <a:rPr lang="en-US" sz="2000" b="1" dirty="0" err="1" smtClean="0"/>
            <a:t>mengambil</a:t>
          </a:r>
          <a:r>
            <a:rPr lang="en-US" sz="2000" b="1" dirty="0" smtClean="0"/>
            <a:t> O2 </a:t>
          </a:r>
          <a:r>
            <a:rPr lang="en-US" sz="2000" b="1" dirty="0" err="1" smtClean="0"/>
            <a:t>sebanyak</a:t>
          </a:r>
          <a:r>
            <a:rPr lang="en-US" sz="2000" b="1" dirty="0" smtClean="0"/>
            <a:t> </a:t>
          </a:r>
          <a:r>
            <a:rPr lang="en-US" sz="2000" b="1" dirty="0" err="1" smtClean="0"/>
            <a:t>mungkin</a:t>
          </a:r>
          <a:endParaRPr lang="en-US" sz="2000" b="1" dirty="0"/>
        </a:p>
      </dgm:t>
    </dgm:pt>
    <dgm:pt modelId="{65B5A0DF-6D6D-4A60-972A-8464B7CC785D}" type="parTrans" cxnId="{C0218719-7E5F-45D2-AEC2-15EE30A7D6A8}">
      <dgm:prSet/>
      <dgm:spPr/>
      <dgm:t>
        <a:bodyPr/>
        <a:lstStyle/>
        <a:p>
          <a:endParaRPr lang="en-US" sz="1600"/>
        </a:p>
      </dgm:t>
    </dgm:pt>
    <dgm:pt modelId="{2112C399-263A-49C2-A9A6-04D6A3AF11F8}" type="sibTrans" cxnId="{C0218719-7E5F-45D2-AEC2-15EE30A7D6A8}">
      <dgm:prSet/>
      <dgm:spPr/>
      <dgm:t>
        <a:bodyPr/>
        <a:lstStyle/>
        <a:p>
          <a:endParaRPr lang="en-US" sz="1600"/>
        </a:p>
      </dgm:t>
    </dgm:pt>
    <dgm:pt modelId="{42C6A98B-03B2-4094-B740-2277D522EE00}" type="pres">
      <dgm:prSet presAssocID="{8D8B275E-0E1E-4329-B0B4-D3E75A4A9F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FC64D8-B02A-445E-864E-C82512F2F375}" type="pres">
      <dgm:prSet presAssocID="{FF7BFA50-2EB4-44FE-AEA5-9FB7BE3C6DE6}" presName="node" presStyleLbl="node1" presStyleIdx="0" presStyleCnt="3" custScaleY="59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589554-66F9-49F4-B898-C8B4FD7B6547}" type="pres">
      <dgm:prSet presAssocID="{5F2AA4C2-AA7B-43D0-8122-88D9EA0A17AD}" presName="sibTrans" presStyleCnt="0"/>
      <dgm:spPr/>
    </dgm:pt>
    <dgm:pt modelId="{D20A2E19-4725-4EDC-8485-1ED862131AC4}" type="pres">
      <dgm:prSet presAssocID="{E0FE7619-3FCA-4F4E-9E2A-D7B00306C572}" presName="node" presStyleLbl="node1" presStyleIdx="1" presStyleCnt="3" custScaleY="85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BA5E3-21E3-4539-8C77-5AA3F43BC0B6}" type="pres">
      <dgm:prSet presAssocID="{583FA47F-CB3C-4F02-90CA-FE6FCA576412}" presName="sibTrans" presStyleCnt="0"/>
      <dgm:spPr/>
    </dgm:pt>
    <dgm:pt modelId="{B8B8725B-3E2C-4558-8398-E258B947ECF8}" type="pres">
      <dgm:prSet presAssocID="{6ADDC66A-0BC9-407C-8884-C8A3829B94C6}" presName="node" presStyleLbl="node1" presStyleIdx="2" presStyleCnt="3" custScaleY="50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C4C90-D3A4-B34D-8AAA-176EF8DF673E}" type="presOf" srcId="{FF7BFA50-2EB4-44FE-AEA5-9FB7BE3C6DE6}" destId="{5AFC64D8-B02A-445E-864E-C82512F2F375}" srcOrd="0" destOrd="0" presId="urn:microsoft.com/office/officeart/2005/8/layout/default#2"/>
    <dgm:cxn modelId="{DDE41206-17D0-4AEE-A547-E80EC86A42FA}" srcId="{8D8B275E-0E1E-4329-B0B4-D3E75A4A9F51}" destId="{E0FE7619-3FCA-4F4E-9E2A-D7B00306C572}" srcOrd="1" destOrd="0" parTransId="{6A3925FA-8F4B-47B3-A542-BA3048E20A4B}" sibTransId="{583FA47F-CB3C-4F02-90CA-FE6FCA576412}"/>
    <dgm:cxn modelId="{D02066C4-1404-DE45-A72F-72FBB1B1636E}" type="presOf" srcId="{6ADDC66A-0BC9-407C-8884-C8A3829B94C6}" destId="{B8B8725B-3E2C-4558-8398-E258B947ECF8}" srcOrd="0" destOrd="0" presId="urn:microsoft.com/office/officeart/2005/8/layout/default#2"/>
    <dgm:cxn modelId="{6F8937B0-3D12-2644-91CB-3F8B10DBE2AC}" type="presOf" srcId="{E0FE7619-3FCA-4F4E-9E2A-D7B00306C572}" destId="{D20A2E19-4725-4EDC-8485-1ED862131AC4}" srcOrd="0" destOrd="0" presId="urn:microsoft.com/office/officeart/2005/8/layout/default#2"/>
    <dgm:cxn modelId="{DBD87889-8CC7-4A84-9679-F613022169FC}" srcId="{8D8B275E-0E1E-4329-B0B4-D3E75A4A9F51}" destId="{FF7BFA50-2EB4-44FE-AEA5-9FB7BE3C6DE6}" srcOrd="0" destOrd="0" parTransId="{A8F551ED-E4FC-48ED-9EC4-77BF33AB81E3}" sibTransId="{5F2AA4C2-AA7B-43D0-8122-88D9EA0A17AD}"/>
    <dgm:cxn modelId="{3638C4A5-FC4A-4143-A2A3-ACFA174D5475}" type="presOf" srcId="{8D8B275E-0E1E-4329-B0B4-D3E75A4A9F51}" destId="{42C6A98B-03B2-4094-B740-2277D522EE00}" srcOrd="0" destOrd="0" presId="urn:microsoft.com/office/officeart/2005/8/layout/default#2"/>
    <dgm:cxn modelId="{5D6F2F31-FC67-6E49-9892-F49DBA389528}" type="presOf" srcId="{C43FC76C-CAFC-4C3C-9F7D-C326991C1CBD}" destId="{D20A2E19-4725-4EDC-8485-1ED862131AC4}" srcOrd="0" destOrd="1" presId="urn:microsoft.com/office/officeart/2005/8/layout/default#2"/>
    <dgm:cxn modelId="{C0218719-7E5F-45D2-AEC2-15EE30A7D6A8}" srcId="{E0FE7619-3FCA-4F4E-9E2A-D7B00306C572}" destId="{C43FC76C-CAFC-4C3C-9F7D-C326991C1CBD}" srcOrd="0" destOrd="0" parTransId="{65B5A0DF-6D6D-4A60-972A-8464B7CC785D}" sibTransId="{2112C399-263A-49C2-A9A6-04D6A3AF11F8}"/>
    <dgm:cxn modelId="{064FBA50-8DA8-4F78-9209-E078143D81D4}" srcId="{8D8B275E-0E1E-4329-B0B4-D3E75A4A9F51}" destId="{6ADDC66A-0BC9-407C-8884-C8A3829B94C6}" srcOrd="2" destOrd="0" parTransId="{6BAB25A8-DE2A-4CA0-8EB0-E2867FF2495A}" sibTransId="{F0E35DB3-A3F1-4190-834C-F89086A9614F}"/>
    <dgm:cxn modelId="{FDC38C91-BEF2-044D-BFD5-C2C8118AA488}" type="presParOf" srcId="{42C6A98B-03B2-4094-B740-2277D522EE00}" destId="{5AFC64D8-B02A-445E-864E-C82512F2F375}" srcOrd="0" destOrd="0" presId="urn:microsoft.com/office/officeart/2005/8/layout/default#2"/>
    <dgm:cxn modelId="{F33DDC63-A600-B149-8825-E490BF51D6A6}" type="presParOf" srcId="{42C6A98B-03B2-4094-B740-2277D522EE00}" destId="{55589554-66F9-49F4-B898-C8B4FD7B6547}" srcOrd="1" destOrd="0" presId="urn:microsoft.com/office/officeart/2005/8/layout/default#2"/>
    <dgm:cxn modelId="{6F2A1151-9478-1B4E-9DFC-20792509AE9B}" type="presParOf" srcId="{42C6A98B-03B2-4094-B740-2277D522EE00}" destId="{D20A2E19-4725-4EDC-8485-1ED862131AC4}" srcOrd="2" destOrd="0" presId="urn:microsoft.com/office/officeart/2005/8/layout/default#2"/>
    <dgm:cxn modelId="{E726413D-1A48-AA4F-B00E-D088F592CC4E}" type="presParOf" srcId="{42C6A98B-03B2-4094-B740-2277D522EE00}" destId="{F56BA5E3-21E3-4539-8C77-5AA3F43BC0B6}" srcOrd="3" destOrd="0" presId="urn:microsoft.com/office/officeart/2005/8/layout/default#2"/>
    <dgm:cxn modelId="{F6BE2078-4038-F943-BF76-380ABA38966E}" type="presParOf" srcId="{42C6A98B-03B2-4094-B740-2277D522EE00}" destId="{B8B8725B-3E2C-4558-8398-E258B947ECF8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9947A7-458A-4BD9-B051-5AB8D3C0ECED}" type="doc">
      <dgm:prSet loTypeId="urn:microsoft.com/office/officeart/2005/8/layout/process5" loCatId="process" qsTypeId="urn:microsoft.com/office/officeart/2005/8/quickstyle/simple3" qsCatId="simple" csTypeId="urn:microsoft.com/office/officeart/2005/8/colors/accent6_2" csCatId="accent6" phldr="1"/>
      <dgm:spPr/>
    </dgm:pt>
    <dgm:pt modelId="{40A31E65-A37F-4AFD-B1E9-DF94BF5313BA}">
      <dgm:prSet phldrT="[Text]" custT="1"/>
      <dgm:spPr/>
      <dgm:t>
        <a:bodyPr/>
        <a:lstStyle/>
        <a:p>
          <a:r>
            <a:rPr lang="id-ID" sz="1800" b="0" smtClean="0"/>
            <a:t>kadar glukosa darah meningkat</a:t>
          </a:r>
          <a:endParaRPr lang="en-US" sz="1800" dirty="0"/>
        </a:p>
      </dgm:t>
    </dgm:pt>
    <dgm:pt modelId="{2FE5F681-EC98-45C0-8C4B-E2CF3829B81D}" type="parTrans" cxnId="{3CBA5877-300B-4C55-B8D8-0A57E5E89A42}">
      <dgm:prSet/>
      <dgm:spPr/>
      <dgm:t>
        <a:bodyPr/>
        <a:lstStyle/>
        <a:p>
          <a:endParaRPr lang="en-US" sz="2400"/>
        </a:p>
      </dgm:t>
    </dgm:pt>
    <dgm:pt modelId="{3B09935D-3198-4F1C-BA6D-F86199766EF5}" type="sibTrans" cxnId="{3CBA5877-300B-4C55-B8D8-0A57E5E89A42}">
      <dgm:prSet custT="1"/>
      <dgm:spPr/>
      <dgm:t>
        <a:bodyPr/>
        <a:lstStyle/>
        <a:p>
          <a:endParaRPr lang="en-US" sz="1400"/>
        </a:p>
      </dgm:t>
    </dgm:pt>
    <dgm:pt modelId="{5C36627E-AA7F-4FE8-99B8-712EDFCC4604}">
      <dgm:prSet phldrT="[Text]" custT="1"/>
      <dgm:spPr/>
      <dgm:t>
        <a:bodyPr/>
        <a:lstStyle/>
        <a:p>
          <a:r>
            <a:rPr lang="id-ID" sz="1800" b="0" smtClean="0"/>
            <a:t>Pankreas</a:t>
          </a:r>
          <a:r>
            <a:rPr lang="en-US" sz="1800" b="0" smtClean="0"/>
            <a:t>:</a:t>
          </a:r>
          <a:r>
            <a:rPr lang="id-ID" sz="1800" b="0" smtClean="0"/>
            <a:t>mele</a:t>
          </a:r>
          <a:r>
            <a:rPr lang="en-US" sz="1800" b="0" smtClean="0"/>
            <a:t> </a:t>
          </a:r>
          <a:r>
            <a:rPr lang="id-ID" sz="1800" b="0" smtClean="0"/>
            <a:t>paskan insulin ke dalam darah</a:t>
          </a:r>
          <a:endParaRPr lang="en-US" sz="1800" dirty="0"/>
        </a:p>
      </dgm:t>
    </dgm:pt>
    <dgm:pt modelId="{12492801-F18F-45CC-B845-334A38D06238}" type="parTrans" cxnId="{55973E9E-BF8B-4791-A365-6B7E9593E7ED}">
      <dgm:prSet/>
      <dgm:spPr/>
      <dgm:t>
        <a:bodyPr/>
        <a:lstStyle/>
        <a:p>
          <a:endParaRPr lang="en-US" sz="2400"/>
        </a:p>
      </dgm:t>
    </dgm:pt>
    <dgm:pt modelId="{BE81CB00-BD5D-42FA-AB8C-57FB4F156696}" type="sibTrans" cxnId="{55973E9E-BF8B-4791-A365-6B7E9593E7ED}">
      <dgm:prSet custT="1"/>
      <dgm:spPr/>
      <dgm:t>
        <a:bodyPr/>
        <a:lstStyle/>
        <a:p>
          <a:endParaRPr lang="en-US" sz="1400"/>
        </a:p>
      </dgm:t>
    </dgm:pt>
    <dgm:pt modelId="{559ECEEA-413C-497B-ACCE-598B6BD83FD2}">
      <dgm:prSet phldrT="[Text]" custT="1"/>
      <dgm:spPr/>
      <dgm:t>
        <a:bodyPr/>
        <a:lstStyle/>
        <a:p>
          <a:r>
            <a:rPr lang="id-ID" sz="1800" b="0" smtClean="0"/>
            <a:t>Insulin</a:t>
          </a:r>
          <a:r>
            <a:rPr lang="en-US" sz="1800" b="0" smtClean="0"/>
            <a:t>: </a:t>
          </a:r>
          <a:r>
            <a:rPr lang="id-ID" sz="1800" b="0" smtClean="0"/>
            <a:t>transport glukosa ke dalam sel</a:t>
          </a:r>
          <a:endParaRPr lang="en-US" sz="1800" dirty="0"/>
        </a:p>
      </dgm:t>
    </dgm:pt>
    <dgm:pt modelId="{7ECD2A9D-77CB-40DD-9461-18CF7384E893}" type="parTrans" cxnId="{886CE459-0B52-4AAC-BCB5-9B5061960E84}">
      <dgm:prSet/>
      <dgm:spPr/>
      <dgm:t>
        <a:bodyPr/>
        <a:lstStyle/>
        <a:p>
          <a:endParaRPr lang="en-US" sz="2400"/>
        </a:p>
      </dgm:t>
    </dgm:pt>
    <dgm:pt modelId="{C78ECA94-0AF5-4352-8B83-842559471E14}" type="sibTrans" cxnId="{886CE459-0B52-4AAC-BCB5-9B5061960E84}">
      <dgm:prSet custT="1"/>
      <dgm:spPr/>
      <dgm:t>
        <a:bodyPr/>
        <a:lstStyle/>
        <a:p>
          <a:endParaRPr lang="en-US" sz="1400"/>
        </a:p>
      </dgm:t>
    </dgm:pt>
    <dgm:pt modelId="{F1CA952B-4996-4C42-B04E-A394265BF353}">
      <dgm:prSet phldrT="[Text]" custT="1"/>
      <dgm:spPr/>
      <dgm:t>
        <a:bodyPr/>
        <a:lstStyle/>
        <a:p>
          <a:r>
            <a:rPr lang="id-ID" sz="1800" b="0" dirty="0" smtClean="0"/>
            <a:t>khususnya sel otot dan jaringan ikat</a:t>
          </a:r>
          <a:endParaRPr lang="en-US" sz="1800" dirty="0"/>
        </a:p>
      </dgm:t>
    </dgm:pt>
    <dgm:pt modelId="{7766B13C-17EA-4AA2-B43D-F404C39A81E9}" type="parTrans" cxnId="{DFA6E643-9934-4833-B3B6-FBF8473570B0}">
      <dgm:prSet/>
      <dgm:spPr/>
      <dgm:t>
        <a:bodyPr/>
        <a:lstStyle/>
        <a:p>
          <a:endParaRPr lang="en-US" sz="2400"/>
        </a:p>
      </dgm:t>
    </dgm:pt>
    <dgm:pt modelId="{66FECE43-DD07-4076-808F-E908FAB25EDE}" type="sibTrans" cxnId="{DFA6E643-9934-4833-B3B6-FBF8473570B0}">
      <dgm:prSet custT="1"/>
      <dgm:spPr/>
      <dgm:t>
        <a:bodyPr/>
        <a:lstStyle/>
        <a:p>
          <a:endParaRPr lang="en-US" sz="1400"/>
        </a:p>
      </dgm:t>
    </dgm:pt>
    <dgm:pt modelId="{E2E4DEAD-50FB-43D4-B204-B5F44A66EDBE}">
      <dgm:prSet phldrT="[Text]" custT="1"/>
      <dgm:spPr/>
      <dgm:t>
        <a:bodyPr/>
        <a:lstStyle/>
        <a:p>
          <a:r>
            <a:rPr lang="en-US" sz="1800" b="0" smtClean="0"/>
            <a:t>Merangsang </a:t>
          </a:r>
          <a:r>
            <a:rPr lang="id-ID" sz="1800" b="0" smtClean="0"/>
            <a:t>glikogenesis</a:t>
          </a:r>
          <a:r>
            <a:rPr lang="en-US" sz="1800" b="0" smtClean="0"/>
            <a:t>, </a:t>
          </a:r>
          <a:r>
            <a:rPr lang="id-ID" sz="1800" b="0" smtClean="0"/>
            <a:t>menghambat glukoneogenesis.</a:t>
          </a:r>
          <a:endParaRPr lang="en-US" sz="1800" dirty="0"/>
        </a:p>
      </dgm:t>
    </dgm:pt>
    <dgm:pt modelId="{B3D31F8E-009A-4BC3-9B75-D921313263AC}" type="parTrans" cxnId="{854CB5FE-D4EB-44BA-B42E-A3945E6BB77F}">
      <dgm:prSet/>
      <dgm:spPr/>
      <dgm:t>
        <a:bodyPr/>
        <a:lstStyle/>
        <a:p>
          <a:endParaRPr lang="en-US" sz="2400"/>
        </a:p>
      </dgm:t>
    </dgm:pt>
    <dgm:pt modelId="{393C5C07-FB3F-4A79-96D6-C5D06932DF9A}" type="sibTrans" cxnId="{854CB5FE-D4EB-44BA-B42E-A3945E6BB77F}">
      <dgm:prSet/>
      <dgm:spPr/>
      <dgm:t>
        <a:bodyPr/>
        <a:lstStyle/>
        <a:p>
          <a:endParaRPr lang="en-US" sz="2400"/>
        </a:p>
      </dgm:t>
    </dgm:pt>
    <dgm:pt modelId="{A07F713D-B540-4AEE-AE08-6CB72640B4DD}" type="pres">
      <dgm:prSet presAssocID="{8B9947A7-458A-4BD9-B051-5AB8D3C0ECED}" presName="diagram" presStyleCnt="0">
        <dgm:presLayoutVars>
          <dgm:dir/>
          <dgm:resizeHandles val="exact"/>
        </dgm:presLayoutVars>
      </dgm:prSet>
      <dgm:spPr/>
    </dgm:pt>
    <dgm:pt modelId="{FB5102B3-1337-4A08-93F3-5E64F1BAB2B2}" type="pres">
      <dgm:prSet presAssocID="{40A31E65-A37F-4AFD-B1E9-DF94BF5313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06F02-B284-493F-91FE-7D8B8DA8D79F}" type="pres">
      <dgm:prSet presAssocID="{3B09935D-3198-4F1C-BA6D-F86199766EF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A1BCB2D-5CCC-4641-8A14-9286A5BC40EB}" type="pres">
      <dgm:prSet presAssocID="{3B09935D-3198-4F1C-BA6D-F86199766EF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BD4600D-683E-447F-9CC8-B023D05B9D02}" type="pres">
      <dgm:prSet presAssocID="{5C36627E-AA7F-4FE8-99B8-712EDFCC46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BB653A-E3F7-4369-B81D-7F6E9D8A4213}" type="pres">
      <dgm:prSet presAssocID="{BE81CB00-BD5D-42FA-AB8C-57FB4F15669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7005134-16EB-4105-9C87-497F8898A3B0}" type="pres">
      <dgm:prSet presAssocID="{BE81CB00-BD5D-42FA-AB8C-57FB4F15669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C949097-060B-46B8-8069-DCE01E01D2DF}" type="pres">
      <dgm:prSet presAssocID="{559ECEEA-413C-497B-ACCE-598B6BD83FD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D9535-921C-4F0C-849D-258B4F149D6B}" type="pres">
      <dgm:prSet presAssocID="{C78ECA94-0AF5-4352-8B83-842559471E1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17DC4F7-F7D2-45D2-96A7-7D87E8D1E49C}" type="pres">
      <dgm:prSet presAssocID="{C78ECA94-0AF5-4352-8B83-842559471E1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4B2DD3A-E034-4DC7-B4D6-D1EF061B430C}" type="pres">
      <dgm:prSet presAssocID="{F1CA952B-4996-4C42-B04E-A394265BF35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BF406-2D3C-484E-9683-7CD75171AC02}" type="pres">
      <dgm:prSet presAssocID="{66FECE43-DD07-4076-808F-E908FAB25ED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0157177-C2D9-43AD-A7ED-FB82B981B12F}" type="pres">
      <dgm:prSet presAssocID="{66FECE43-DD07-4076-808F-E908FAB25EDE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AD75F19-809E-4CB6-B369-6DFF52F800C8}" type="pres">
      <dgm:prSet presAssocID="{E2E4DEAD-50FB-43D4-B204-B5F44A66ED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82E0AB-5BE4-FA47-AE06-9A9652F5D1FE}" type="presOf" srcId="{66FECE43-DD07-4076-808F-E908FAB25EDE}" destId="{355BF406-2D3C-484E-9683-7CD75171AC02}" srcOrd="0" destOrd="0" presId="urn:microsoft.com/office/officeart/2005/8/layout/process5"/>
    <dgm:cxn modelId="{55973E9E-BF8B-4791-A365-6B7E9593E7ED}" srcId="{8B9947A7-458A-4BD9-B051-5AB8D3C0ECED}" destId="{5C36627E-AA7F-4FE8-99B8-712EDFCC4604}" srcOrd="1" destOrd="0" parTransId="{12492801-F18F-45CC-B845-334A38D06238}" sibTransId="{BE81CB00-BD5D-42FA-AB8C-57FB4F156696}"/>
    <dgm:cxn modelId="{DBD8E614-DB45-5042-9362-1E8BCE4D7C13}" type="presOf" srcId="{8B9947A7-458A-4BD9-B051-5AB8D3C0ECED}" destId="{A07F713D-B540-4AEE-AE08-6CB72640B4DD}" srcOrd="0" destOrd="0" presId="urn:microsoft.com/office/officeart/2005/8/layout/process5"/>
    <dgm:cxn modelId="{BFDE09E9-52F7-BF4B-8F50-FD3122360235}" type="presOf" srcId="{559ECEEA-413C-497B-ACCE-598B6BD83FD2}" destId="{0C949097-060B-46B8-8069-DCE01E01D2DF}" srcOrd="0" destOrd="0" presId="urn:microsoft.com/office/officeart/2005/8/layout/process5"/>
    <dgm:cxn modelId="{5D5F04A6-B8EB-1A4F-98FF-B9AF5A9AB6F8}" type="presOf" srcId="{F1CA952B-4996-4C42-B04E-A394265BF353}" destId="{04B2DD3A-E034-4DC7-B4D6-D1EF061B430C}" srcOrd="0" destOrd="0" presId="urn:microsoft.com/office/officeart/2005/8/layout/process5"/>
    <dgm:cxn modelId="{886CE459-0B52-4AAC-BCB5-9B5061960E84}" srcId="{8B9947A7-458A-4BD9-B051-5AB8D3C0ECED}" destId="{559ECEEA-413C-497B-ACCE-598B6BD83FD2}" srcOrd="2" destOrd="0" parTransId="{7ECD2A9D-77CB-40DD-9461-18CF7384E893}" sibTransId="{C78ECA94-0AF5-4352-8B83-842559471E14}"/>
    <dgm:cxn modelId="{BDF1F8C5-60E9-2B41-B36D-BC6BCE10AB5C}" type="presOf" srcId="{E2E4DEAD-50FB-43D4-B204-B5F44A66EDBE}" destId="{EAD75F19-809E-4CB6-B369-6DFF52F800C8}" srcOrd="0" destOrd="0" presId="urn:microsoft.com/office/officeart/2005/8/layout/process5"/>
    <dgm:cxn modelId="{9EAE72FE-7BE7-834C-B8A5-FA0CFAE20596}" type="presOf" srcId="{5C36627E-AA7F-4FE8-99B8-712EDFCC4604}" destId="{ABD4600D-683E-447F-9CC8-B023D05B9D02}" srcOrd="0" destOrd="0" presId="urn:microsoft.com/office/officeart/2005/8/layout/process5"/>
    <dgm:cxn modelId="{6E901D4E-3AEE-1248-821E-8F1985FCB74D}" type="presOf" srcId="{BE81CB00-BD5D-42FA-AB8C-57FB4F156696}" destId="{97005134-16EB-4105-9C87-497F8898A3B0}" srcOrd="1" destOrd="0" presId="urn:microsoft.com/office/officeart/2005/8/layout/process5"/>
    <dgm:cxn modelId="{578E6254-F3E2-6F4B-A073-47033AACC1D3}" type="presOf" srcId="{66FECE43-DD07-4076-808F-E908FAB25EDE}" destId="{90157177-C2D9-43AD-A7ED-FB82B981B12F}" srcOrd="1" destOrd="0" presId="urn:microsoft.com/office/officeart/2005/8/layout/process5"/>
    <dgm:cxn modelId="{4E3D423C-B540-E440-BB06-18B4D0F6F725}" type="presOf" srcId="{C78ECA94-0AF5-4352-8B83-842559471E14}" destId="{417DC4F7-F7D2-45D2-96A7-7D87E8D1E49C}" srcOrd="1" destOrd="0" presId="urn:microsoft.com/office/officeart/2005/8/layout/process5"/>
    <dgm:cxn modelId="{3CE3EBC0-910F-0F41-8345-87FD9AFEF38A}" type="presOf" srcId="{40A31E65-A37F-4AFD-B1E9-DF94BF5313BA}" destId="{FB5102B3-1337-4A08-93F3-5E64F1BAB2B2}" srcOrd="0" destOrd="0" presId="urn:microsoft.com/office/officeart/2005/8/layout/process5"/>
    <dgm:cxn modelId="{0521795E-0005-7A43-9595-79B7BFDC8126}" type="presOf" srcId="{3B09935D-3198-4F1C-BA6D-F86199766EF5}" destId="{9A1BCB2D-5CCC-4641-8A14-9286A5BC40EB}" srcOrd="1" destOrd="0" presId="urn:microsoft.com/office/officeart/2005/8/layout/process5"/>
    <dgm:cxn modelId="{0C6F62DE-8C90-0040-AF11-0552F21FC03C}" type="presOf" srcId="{C78ECA94-0AF5-4352-8B83-842559471E14}" destId="{BCDD9535-921C-4F0C-849D-258B4F149D6B}" srcOrd="0" destOrd="0" presId="urn:microsoft.com/office/officeart/2005/8/layout/process5"/>
    <dgm:cxn modelId="{3CBA5877-300B-4C55-B8D8-0A57E5E89A42}" srcId="{8B9947A7-458A-4BD9-B051-5AB8D3C0ECED}" destId="{40A31E65-A37F-4AFD-B1E9-DF94BF5313BA}" srcOrd="0" destOrd="0" parTransId="{2FE5F681-EC98-45C0-8C4B-E2CF3829B81D}" sibTransId="{3B09935D-3198-4F1C-BA6D-F86199766EF5}"/>
    <dgm:cxn modelId="{DFA6E643-9934-4833-B3B6-FBF8473570B0}" srcId="{8B9947A7-458A-4BD9-B051-5AB8D3C0ECED}" destId="{F1CA952B-4996-4C42-B04E-A394265BF353}" srcOrd="3" destOrd="0" parTransId="{7766B13C-17EA-4AA2-B43D-F404C39A81E9}" sibTransId="{66FECE43-DD07-4076-808F-E908FAB25EDE}"/>
    <dgm:cxn modelId="{854CB5FE-D4EB-44BA-B42E-A3945E6BB77F}" srcId="{8B9947A7-458A-4BD9-B051-5AB8D3C0ECED}" destId="{E2E4DEAD-50FB-43D4-B204-B5F44A66EDBE}" srcOrd="4" destOrd="0" parTransId="{B3D31F8E-009A-4BC3-9B75-D921313263AC}" sibTransId="{393C5C07-FB3F-4A79-96D6-C5D06932DF9A}"/>
    <dgm:cxn modelId="{B5463E26-8E51-A54D-B2E7-32F4B7D41D3E}" type="presOf" srcId="{3B09935D-3198-4F1C-BA6D-F86199766EF5}" destId="{80B06F02-B284-493F-91FE-7D8B8DA8D79F}" srcOrd="0" destOrd="0" presId="urn:microsoft.com/office/officeart/2005/8/layout/process5"/>
    <dgm:cxn modelId="{82386F01-2621-E24A-99A1-AA7C6611FA97}" type="presOf" srcId="{BE81CB00-BD5D-42FA-AB8C-57FB4F156696}" destId="{2BBB653A-E3F7-4369-B81D-7F6E9D8A4213}" srcOrd="0" destOrd="0" presId="urn:microsoft.com/office/officeart/2005/8/layout/process5"/>
    <dgm:cxn modelId="{A956964F-9FC6-EE43-8709-DAC9427E0D33}" type="presParOf" srcId="{A07F713D-B540-4AEE-AE08-6CB72640B4DD}" destId="{FB5102B3-1337-4A08-93F3-5E64F1BAB2B2}" srcOrd="0" destOrd="0" presId="urn:microsoft.com/office/officeart/2005/8/layout/process5"/>
    <dgm:cxn modelId="{825C2914-994A-F642-B790-7819428C5008}" type="presParOf" srcId="{A07F713D-B540-4AEE-AE08-6CB72640B4DD}" destId="{80B06F02-B284-493F-91FE-7D8B8DA8D79F}" srcOrd="1" destOrd="0" presId="urn:microsoft.com/office/officeart/2005/8/layout/process5"/>
    <dgm:cxn modelId="{2FB7583A-FE02-9445-A68C-E9E50E6AD567}" type="presParOf" srcId="{80B06F02-B284-493F-91FE-7D8B8DA8D79F}" destId="{9A1BCB2D-5CCC-4641-8A14-9286A5BC40EB}" srcOrd="0" destOrd="0" presId="urn:microsoft.com/office/officeart/2005/8/layout/process5"/>
    <dgm:cxn modelId="{63786F7F-2BCD-6F4B-9910-21BCA17E717B}" type="presParOf" srcId="{A07F713D-B540-4AEE-AE08-6CB72640B4DD}" destId="{ABD4600D-683E-447F-9CC8-B023D05B9D02}" srcOrd="2" destOrd="0" presId="urn:microsoft.com/office/officeart/2005/8/layout/process5"/>
    <dgm:cxn modelId="{05088693-4846-E649-8C52-C496B8BE2F31}" type="presParOf" srcId="{A07F713D-B540-4AEE-AE08-6CB72640B4DD}" destId="{2BBB653A-E3F7-4369-B81D-7F6E9D8A4213}" srcOrd="3" destOrd="0" presId="urn:microsoft.com/office/officeart/2005/8/layout/process5"/>
    <dgm:cxn modelId="{703587E8-16A5-A547-B82C-A9D56223AC69}" type="presParOf" srcId="{2BBB653A-E3F7-4369-B81D-7F6E9D8A4213}" destId="{97005134-16EB-4105-9C87-497F8898A3B0}" srcOrd="0" destOrd="0" presId="urn:microsoft.com/office/officeart/2005/8/layout/process5"/>
    <dgm:cxn modelId="{3F7A820D-59AF-754E-A94A-7B37943F5698}" type="presParOf" srcId="{A07F713D-B540-4AEE-AE08-6CB72640B4DD}" destId="{0C949097-060B-46B8-8069-DCE01E01D2DF}" srcOrd="4" destOrd="0" presId="urn:microsoft.com/office/officeart/2005/8/layout/process5"/>
    <dgm:cxn modelId="{3886D5F5-AB3B-D248-851E-6B031B4CF00C}" type="presParOf" srcId="{A07F713D-B540-4AEE-AE08-6CB72640B4DD}" destId="{BCDD9535-921C-4F0C-849D-258B4F149D6B}" srcOrd="5" destOrd="0" presId="urn:microsoft.com/office/officeart/2005/8/layout/process5"/>
    <dgm:cxn modelId="{6FA4A981-66D6-F549-8B39-7021BD67FE89}" type="presParOf" srcId="{BCDD9535-921C-4F0C-849D-258B4F149D6B}" destId="{417DC4F7-F7D2-45D2-96A7-7D87E8D1E49C}" srcOrd="0" destOrd="0" presId="urn:microsoft.com/office/officeart/2005/8/layout/process5"/>
    <dgm:cxn modelId="{E637B2E4-3FD6-6C4C-8D59-9619BE762CE3}" type="presParOf" srcId="{A07F713D-B540-4AEE-AE08-6CB72640B4DD}" destId="{04B2DD3A-E034-4DC7-B4D6-D1EF061B430C}" srcOrd="6" destOrd="0" presId="urn:microsoft.com/office/officeart/2005/8/layout/process5"/>
    <dgm:cxn modelId="{722A1E31-AA23-C34D-85FD-D60D266D470E}" type="presParOf" srcId="{A07F713D-B540-4AEE-AE08-6CB72640B4DD}" destId="{355BF406-2D3C-484E-9683-7CD75171AC02}" srcOrd="7" destOrd="0" presId="urn:microsoft.com/office/officeart/2005/8/layout/process5"/>
    <dgm:cxn modelId="{7AB87735-5F95-F549-B6FF-8B5A73E0A6C8}" type="presParOf" srcId="{355BF406-2D3C-484E-9683-7CD75171AC02}" destId="{90157177-C2D9-43AD-A7ED-FB82B981B12F}" srcOrd="0" destOrd="0" presId="urn:microsoft.com/office/officeart/2005/8/layout/process5"/>
    <dgm:cxn modelId="{5325A2D5-A11A-5241-B6F3-4640E828E9B6}" type="presParOf" srcId="{A07F713D-B540-4AEE-AE08-6CB72640B4DD}" destId="{EAD75F19-809E-4CB6-B369-6DFF52F800C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688024-4F3E-4513-B300-50A9A531951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8DA65A-AFC3-4657-9860-D56FF3F9FE5B}">
      <dgm:prSet/>
      <dgm:spPr/>
      <dgm:t>
        <a:bodyPr/>
        <a:lstStyle/>
        <a:p>
          <a:pPr rtl="0"/>
          <a:r>
            <a:rPr lang="en-US" b="1" dirty="0" err="1" smtClean="0"/>
            <a:t>Peran</a:t>
          </a:r>
          <a:r>
            <a:rPr lang="en-US" b="1" dirty="0" smtClean="0"/>
            <a:t> </a:t>
          </a:r>
          <a:r>
            <a:rPr lang="id-ID" b="1" dirty="0" smtClean="0"/>
            <a:t>Testosteron :</a:t>
          </a:r>
          <a:endParaRPr lang="en-US" dirty="0"/>
        </a:p>
      </dgm:t>
    </dgm:pt>
    <dgm:pt modelId="{892F7E7D-FBF7-40DB-9C7D-1CED9D3745D7}" type="parTrans" cxnId="{E51A87F1-64EA-429F-AE41-10CFFB2831EA}">
      <dgm:prSet/>
      <dgm:spPr/>
      <dgm:t>
        <a:bodyPr/>
        <a:lstStyle/>
        <a:p>
          <a:endParaRPr lang="en-US"/>
        </a:p>
      </dgm:t>
    </dgm:pt>
    <dgm:pt modelId="{CACE6B70-AFBA-4C9C-9DEF-E41525017340}" type="sibTrans" cxnId="{E51A87F1-64EA-429F-AE41-10CFFB2831EA}">
      <dgm:prSet/>
      <dgm:spPr/>
      <dgm:t>
        <a:bodyPr/>
        <a:lstStyle/>
        <a:p>
          <a:endParaRPr lang="en-US"/>
        </a:p>
      </dgm:t>
    </dgm:pt>
    <dgm:pt modelId="{2182E0F4-3D6E-41CA-80EB-18F8584347BF}">
      <dgm:prSet custT="1"/>
      <dgm:spPr/>
      <dgm:t>
        <a:bodyPr/>
        <a:lstStyle/>
        <a:p>
          <a:pPr rtl="0"/>
          <a:r>
            <a:rPr lang="id-ID" sz="2400" b="0" dirty="0" smtClean="0"/>
            <a:t>perkembangan karakteristik kelamin sekunder pada pria</a:t>
          </a:r>
          <a:endParaRPr lang="en-US" sz="2400" dirty="0"/>
        </a:p>
      </dgm:t>
    </dgm:pt>
    <dgm:pt modelId="{AFE3C2D9-9246-4669-8FE3-F4E141ED2339}" type="parTrans" cxnId="{313613E3-559C-44A3-9888-DA593202F33C}">
      <dgm:prSet/>
      <dgm:spPr/>
      <dgm:t>
        <a:bodyPr/>
        <a:lstStyle/>
        <a:p>
          <a:endParaRPr lang="en-US"/>
        </a:p>
      </dgm:t>
    </dgm:pt>
    <dgm:pt modelId="{3490AE35-C010-44D0-ACFD-8ACD4411944D}" type="sibTrans" cxnId="{313613E3-559C-44A3-9888-DA593202F33C}">
      <dgm:prSet/>
      <dgm:spPr/>
      <dgm:t>
        <a:bodyPr/>
        <a:lstStyle/>
        <a:p>
          <a:endParaRPr lang="en-US"/>
        </a:p>
      </dgm:t>
    </dgm:pt>
    <dgm:pt modelId="{2B35961E-5026-405C-AC80-9E61A5B81D35}">
      <dgm:prSet custT="1"/>
      <dgm:spPr/>
      <dgm:t>
        <a:bodyPr/>
        <a:lstStyle/>
        <a:p>
          <a:pPr rtl="0"/>
          <a:r>
            <a:rPr lang="id-ID" sz="2400" b="0" dirty="0" smtClean="0"/>
            <a:t>pertumbuhan, perkembangan, dan kematangan s</a:t>
          </a:r>
          <a:r>
            <a:rPr lang="en-US" sz="2400" b="0" dirty="0" err="1" smtClean="0"/>
            <a:t>i</a:t>
          </a:r>
          <a:r>
            <a:rPr lang="id-ID" sz="2400" b="0" dirty="0" smtClean="0"/>
            <a:t>stem skeletal pada pria.</a:t>
          </a:r>
          <a:endParaRPr lang="en-US" sz="2400" dirty="0"/>
        </a:p>
      </dgm:t>
    </dgm:pt>
    <dgm:pt modelId="{0C167DC9-4E80-4FC3-874A-2E43FF415B93}" type="parTrans" cxnId="{F004C5FF-8BEE-4DD5-AAF8-5D1A32752AB7}">
      <dgm:prSet/>
      <dgm:spPr/>
      <dgm:t>
        <a:bodyPr/>
        <a:lstStyle/>
        <a:p>
          <a:endParaRPr lang="en-US"/>
        </a:p>
      </dgm:t>
    </dgm:pt>
    <dgm:pt modelId="{AD3CE80F-8AAD-43F0-9C8B-255B05A265F4}" type="sibTrans" cxnId="{F004C5FF-8BEE-4DD5-AAF8-5D1A32752AB7}">
      <dgm:prSet/>
      <dgm:spPr/>
      <dgm:t>
        <a:bodyPr/>
        <a:lstStyle/>
        <a:p>
          <a:endParaRPr lang="en-US"/>
        </a:p>
      </dgm:t>
    </dgm:pt>
    <dgm:pt modelId="{E21CA019-EB64-4055-801F-5EEC24E502AD}">
      <dgm:prSet custT="1"/>
      <dgm:spPr/>
      <dgm:t>
        <a:bodyPr/>
        <a:lstStyle/>
        <a:p>
          <a:pPr rtl="0"/>
          <a:r>
            <a:rPr lang="id-ID" sz="2400" b="0" dirty="0" smtClean="0"/>
            <a:t>merangsang pertumbuhan otot skeletal.</a:t>
          </a:r>
          <a:endParaRPr lang="en-US" sz="2400" dirty="0"/>
        </a:p>
      </dgm:t>
    </dgm:pt>
    <dgm:pt modelId="{A79CE3DB-54E9-4840-918D-EE66070B9CC4}" type="parTrans" cxnId="{AFC60C80-50CF-472F-B42A-E9A32279CF0D}">
      <dgm:prSet/>
      <dgm:spPr/>
      <dgm:t>
        <a:bodyPr/>
        <a:lstStyle/>
        <a:p>
          <a:endParaRPr lang="en-US"/>
        </a:p>
      </dgm:t>
    </dgm:pt>
    <dgm:pt modelId="{399A4D25-A3F2-4CED-8C1E-E11103DE5D32}" type="sibTrans" cxnId="{AFC60C80-50CF-472F-B42A-E9A32279CF0D}">
      <dgm:prSet/>
      <dgm:spPr/>
      <dgm:t>
        <a:bodyPr/>
        <a:lstStyle/>
        <a:p>
          <a:endParaRPr lang="en-US"/>
        </a:p>
      </dgm:t>
    </dgm:pt>
    <dgm:pt modelId="{620B7169-2E1E-49B8-BAFF-30D3A658DBA9}">
      <dgm:prSet custT="1"/>
      <dgm:spPr/>
      <dgm:t>
        <a:bodyPr/>
        <a:lstStyle/>
        <a:p>
          <a:pPr rtl="0"/>
          <a:r>
            <a:rPr lang="id-ID" sz="2400" b="0" dirty="0" smtClean="0"/>
            <a:t>retensi protein otot dan hipertropi otot yang dapat diamati selama fase olahraga</a:t>
          </a:r>
          <a:r>
            <a:rPr lang="id-ID" sz="2000" b="0" dirty="0" smtClean="0"/>
            <a:t>. </a:t>
          </a:r>
          <a:endParaRPr lang="id-ID" sz="2000" b="0" dirty="0"/>
        </a:p>
      </dgm:t>
    </dgm:pt>
    <dgm:pt modelId="{CAD1D50F-BE6E-4CC2-86FF-12B256845136}" type="parTrans" cxnId="{31D09790-E271-4E68-AE1B-216208107B6A}">
      <dgm:prSet/>
      <dgm:spPr/>
      <dgm:t>
        <a:bodyPr/>
        <a:lstStyle/>
        <a:p>
          <a:endParaRPr lang="en-US"/>
        </a:p>
      </dgm:t>
    </dgm:pt>
    <dgm:pt modelId="{F117860B-1682-47F9-8E85-8F78D4E99B51}" type="sibTrans" cxnId="{31D09790-E271-4E68-AE1B-216208107B6A}">
      <dgm:prSet/>
      <dgm:spPr/>
      <dgm:t>
        <a:bodyPr/>
        <a:lstStyle/>
        <a:p>
          <a:endParaRPr lang="en-US"/>
        </a:p>
      </dgm:t>
    </dgm:pt>
    <dgm:pt modelId="{74B0AB2F-647A-4CB2-A079-7F6EB834A8A8}">
      <dgm:prSet/>
      <dgm:spPr/>
      <dgm:t>
        <a:bodyPr/>
        <a:lstStyle/>
        <a:p>
          <a:pPr rtl="0"/>
          <a:r>
            <a:rPr lang="id-ID" b="1" dirty="0" smtClean="0"/>
            <a:t>Karena hal inilah, pada beberapa atlet mengggunakan testosterone dan hormone anabolic lainnya untuk merangsang pembentukan otot.</a:t>
          </a:r>
          <a:endParaRPr lang="en-US" dirty="0"/>
        </a:p>
      </dgm:t>
    </dgm:pt>
    <dgm:pt modelId="{1AE5D4D8-1C88-4275-B929-4113183B7BA7}" type="parTrans" cxnId="{2E14C1FD-41CD-4DCB-B435-814B985C73BB}">
      <dgm:prSet/>
      <dgm:spPr/>
      <dgm:t>
        <a:bodyPr/>
        <a:lstStyle/>
        <a:p>
          <a:endParaRPr lang="en-US"/>
        </a:p>
      </dgm:t>
    </dgm:pt>
    <dgm:pt modelId="{3F8207EC-87AF-4368-9934-034184C381CC}" type="sibTrans" cxnId="{2E14C1FD-41CD-4DCB-B435-814B985C73BB}">
      <dgm:prSet/>
      <dgm:spPr/>
      <dgm:t>
        <a:bodyPr/>
        <a:lstStyle/>
        <a:p>
          <a:endParaRPr lang="en-US"/>
        </a:p>
      </dgm:t>
    </dgm:pt>
    <dgm:pt modelId="{7A39D404-CBF1-4026-A517-B4947DE995DA}">
      <dgm:prSet custT="1"/>
      <dgm:spPr/>
      <dgm:t>
        <a:bodyPr/>
        <a:lstStyle/>
        <a:p>
          <a:pPr rtl="0"/>
          <a:r>
            <a:rPr lang="id-ID" sz="2400" b="0" dirty="0" smtClean="0"/>
            <a:t>spermatogenesis.</a:t>
          </a:r>
          <a:endParaRPr lang="en-US" sz="2400" dirty="0"/>
        </a:p>
      </dgm:t>
    </dgm:pt>
    <dgm:pt modelId="{DA8D1561-637E-47D7-A513-7F6BBA5442F0}" type="parTrans" cxnId="{48A5B173-56A2-4C05-A4E2-D71EBCA4D059}">
      <dgm:prSet/>
      <dgm:spPr/>
      <dgm:t>
        <a:bodyPr/>
        <a:lstStyle/>
        <a:p>
          <a:endParaRPr lang="en-US"/>
        </a:p>
      </dgm:t>
    </dgm:pt>
    <dgm:pt modelId="{485C0203-FC54-4230-AFF6-E3E76D95DA2C}" type="sibTrans" cxnId="{48A5B173-56A2-4C05-A4E2-D71EBCA4D059}">
      <dgm:prSet/>
      <dgm:spPr/>
      <dgm:t>
        <a:bodyPr/>
        <a:lstStyle/>
        <a:p>
          <a:endParaRPr lang="en-US"/>
        </a:p>
      </dgm:t>
    </dgm:pt>
    <dgm:pt modelId="{FA2009A6-0238-4A0C-9E23-58B58DCA08CC}" type="pres">
      <dgm:prSet presAssocID="{84688024-4F3E-4513-B300-50A9A53195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FA6F61-AD87-407D-B58A-040DBF752EA3}" type="pres">
      <dgm:prSet presAssocID="{A98DA65A-AFC3-4657-9860-D56FF3F9FE5B}" presName="parentText" presStyleLbl="node1" presStyleIdx="0" presStyleCnt="2" custScaleY="137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5FADE-02D0-4E6B-88DA-51E1A5803AA8}" type="pres">
      <dgm:prSet presAssocID="{A98DA65A-AFC3-4657-9860-D56FF3F9FE5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E2E4D-E4D9-4B53-BC2A-E809023242A3}" type="pres">
      <dgm:prSet presAssocID="{74B0AB2F-647A-4CB2-A079-7F6EB834A8A8}" presName="parentText" presStyleLbl="node1" presStyleIdx="1" presStyleCnt="2" custScaleY="267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D9FBB7-5228-9640-90F5-8E6F9197DA90}" type="presOf" srcId="{620B7169-2E1E-49B8-BAFF-30D3A658DBA9}" destId="{2EF5FADE-02D0-4E6B-88DA-51E1A5803AA8}" srcOrd="0" destOrd="4" presId="urn:microsoft.com/office/officeart/2005/8/layout/vList2"/>
    <dgm:cxn modelId="{E51A87F1-64EA-429F-AE41-10CFFB2831EA}" srcId="{84688024-4F3E-4513-B300-50A9A5319518}" destId="{A98DA65A-AFC3-4657-9860-D56FF3F9FE5B}" srcOrd="0" destOrd="0" parTransId="{892F7E7D-FBF7-40DB-9C7D-1CED9D3745D7}" sibTransId="{CACE6B70-AFBA-4C9C-9DEF-E41525017340}"/>
    <dgm:cxn modelId="{2E14C1FD-41CD-4DCB-B435-814B985C73BB}" srcId="{84688024-4F3E-4513-B300-50A9A5319518}" destId="{74B0AB2F-647A-4CB2-A079-7F6EB834A8A8}" srcOrd="1" destOrd="0" parTransId="{1AE5D4D8-1C88-4275-B929-4113183B7BA7}" sibTransId="{3F8207EC-87AF-4368-9934-034184C381CC}"/>
    <dgm:cxn modelId="{808322BF-2806-AC47-9BBD-787A6ED826C9}" type="presOf" srcId="{A98DA65A-AFC3-4657-9860-D56FF3F9FE5B}" destId="{D6FA6F61-AD87-407D-B58A-040DBF752EA3}" srcOrd="0" destOrd="0" presId="urn:microsoft.com/office/officeart/2005/8/layout/vList2"/>
    <dgm:cxn modelId="{AFC60C80-50CF-472F-B42A-E9A32279CF0D}" srcId="{A98DA65A-AFC3-4657-9860-D56FF3F9FE5B}" destId="{E21CA019-EB64-4055-801F-5EEC24E502AD}" srcOrd="3" destOrd="0" parTransId="{A79CE3DB-54E9-4840-918D-EE66070B9CC4}" sibTransId="{399A4D25-A3F2-4CED-8C1E-E11103DE5D32}"/>
    <dgm:cxn modelId="{313613E3-559C-44A3-9888-DA593202F33C}" srcId="{A98DA65A-AFC3-4657-9860-D56FF3F9FE5B}" destId="{2182E0F4-3D6E-41CA-80EB-18F8584347BF}" srcOrd="0" destOrd="0" parTransId="{AFE3C2D9-9246-4669-8FE3-F4E141ED2339}" sibTransId="{3490AE35-C010-44D0-ACFD-8ACD4411944D}"/>
    <dgm:cxn modelId="{022AEA49-2BD7-AC48-89E7-FCECFEDB2088}" type="presOf" srcId="{74B0AB2F-647A-4CB2-A079-7F6EB834A8A8}" destId="{BD4E2E4D-E4D9-4B53-BC2A-E809023242A3}" srcOrd="0" destOrd="0" presId="urn:microsoft.com/office/officeart/2005/8/layout/vList2"/>
    <dgm:cxn modelId="{AC24249E-9776-BB4C-8DC1-74D038225393}" type="presOf" srcId="{7A39D404-CBF1-4026-A517-B4947DE995DA}" destId="{2EF5FADE-02D0-4E6B-88DA-51E1A5803AA8}" srcOrd="0" destOrd="1" presId="urn:microsoft.com/office/officeart/2005/8/layout/vList2"/>
    <dgm:cxn modelId="{48A5B173-56A2-4C05-A4E2-D71EBCA4D059}" srcId="{A98DA65A-AFC3-4657-9860-D56FF3F9FE5B}" destId="{7A39D404-CBF1-4026-A517-B4947DE995DA}" srcOrd="1" destOrd="0" parTransId="{DA8D1561-637E-47D7-A513-7F6BBA5442F0}" sibTransId="{485C0203-FC54-4230-AFF6-E3E76D95DA2C}"/>
    <dgm:cxn modelId="{C278A787-A9CD-1648-9FA4-F8125753D0F2}" type="presOf" srcId="{84688024-4F3E-4513-B300-50A9A5319518}" destId="{FA2009A6-0238-4A0C-9E23-58B58DCA08CC}" srcOrd="0" destOrd="0" presId="urn:microsoft.com/office/officeart/2005/8/layout/vList2"/>
    <dgm:cxn modelId="{F004C5FF-8BEE-4DD5-AAF8-5D1A32752AB7}" srcId="{A98DA65A-AFC3-4657-9860-D56FF3F9FE5B}" destId="{2B35961E-5026-405C-AC80-9E61A5B81D35}" srcOrd="2" destOrd="0" parTransId="{0C167DC9-4E80-4FC3-874A-2E43FF415B93}" sibTransId="{AD3CE80F-8AAD-43F0-9C8B-255B05A265F4}"/>
    <dgm:cxn modelId="{31D09790-E271-4E68-AE1B-216208107B6A}" srcId="{A98DA65A-AFC3-4657-9860-D56FF3F9FE5B}" destId="{620B7169-2E1E-49B8-BAFF-30D3A658DBA9}" srcOrd="4" destOrd="0" parTransId="{CAD1D50F-BE6E-4CC2-86FF-12B256845136}" sibTransId="{F117860B-1682-47F9-8E85-8F78D4E99B51}"/>
    <dgm:cxn modelId="{3D42124C-8B4B-D446-AFDE-DDD5A99BBDAF}" type="presOf" srcId="{2B35961E-5026-405C-AC80-9E61A5B81D35}" destId="{2EF5FADE-02D0-4E6B-88DA-51E1A5803AA8}" srcOrd="0" destOrd="2" presId="urn:microsoft.com/office/officeart/2005/8/layout/vList2"/>
    <dgm:cxn modelId="{0270DDAB-B893-D74F-A4FA-2934ABFFBF4B}" type="presOf" srcId="{2182E0F4-3D6E-41CA-80EB-18F8584347BF}" destId="{2EF5FADE-02D0-4E6B-88DA-51E1A5803AA8}" srcOrd="0" destOrd="0" presId="urn:microsoft.com/office/officeart/2005/8/layout/vList2"/>
    <dgm:cxn modelId="{5F5865AD-BC31-794C-93E6-B8ADE3B9A07A}" type="presOf" srcId="{E21CA019-EB64-4055-801F-5EEC24E502AD}" destId="{2EF5FADE-02D0-4E6B-88DA-51E1A5803AA8}" srcOrd="0" destOrd="3" presId="urn:microsoft.com/office/officeart/2005/8/layout/vList2"/>
    <dgm:cxn modelId="{79F52A4D-B518-5749-90A2-665D2B8CD9F9}" type="presParOf" srcId="{FA2009A6-0238-4A0C-9E23-58B58DCA08CC}" destId="{D6FA6F61-AD87-407D-B58A-040DBF752EA3}" srcOrd="0" destOrd="0" presId="urn:microsoft.com/office/officeart/2005/8/layout/vList2"/>
    <dgm:cxn modelId="{76564856-91F5-424F-9846-6452C82AA297}" type="presParOf" srcId="{FA2009A6-0238-4A0C-9E23-58B58DCA08CC}" destId="{2EF5FADE-02D0-4E6B-88DA-51E1A5803AA8}" srcOrd="1" destOrd="0" presId="urn:microsoft.com/office/officeart/2005/8/layout/vList2"/>
    <dgm:cxn modelId="{B9F2E11D-30AF-084D-91A2-0F2402BEA8B5}" type="presParOf" srcId="{FA2009A6-0238-4A0C-9E23-58B58DCA08CC}" destId="{BD4E2E4D-E4D9-4B53-BC2A-E809023242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E85A7-0718-4401-8179-700F82E09836}">
      <dsp:nvSpPr>
        <dsp:cNvPr id="0" name=""/>
        <dsp:cNvSpPr/>
      </dsp:nvSpPr>
      <dsp:spPr>
        <a:xfrm>
          <a:off x="642941" y="925"/>
          <a:ext cx="7215238" cy="1151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b="0" kern="1200" dirty="0" smtClean="0"/>
            <a:t>Hormon : sinyal kimiawi yang disekresikan ke dalam aliran darah oleh kelenjar endokrin dan mempunyai efek terhadap aktivitas sel-sel , jaringan dan organ lain</a:t>
          </a:r>
          <a:endParaRPr lang="id-ID" sz="2200" kern="1200" dirty="0"/>
        </a:p>
      </dsp:txBody>
      <dsp:txXfrm>
        <a:off x="699172" y="57156"/>
        <a:ext cx="7102776" cy="1039437"/>
      </dsp:txXfrm>
    </dsp:sp>
    <dsp:sp modelId="{4AAE5D23-C1B9-4846-99C8-90337EB08B60}">
      <dsp:nvSpPr>
        <dsp:cNvPr id="0" name=""/>
        <dsp:cNvSpPr/>
      </dsp:nvSpPr>
      <dsp:spPr>
        <a:xfrm>
          <a:off x="642941" y="1258724"/>
          <a:ext cx="7215238" cy="992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b="0" kern="1200" smtClean="0"/>
            <a:t>Sel-sel-, jaringan, dan organ yang mendapat efek dari aktivitas hormon disebut sebagai sel target, jaringan target, atau organ target.</a:t>
          </a:r>
          <a:endParaRPr lang="id-ID" sz="2200" kern="1200" dirty="0"/>
        </a:p>
      </dsp:txBody>
      <dsp:txXfrm>
        <a:off x="691372" y="1307155"/>
        <a:ext cx="7118376" cy="895258"/>
      </dsp:txXfrm>
    </dsp:sp>
    <dsp:sp modelId="{FCAB3A7D-9CDC-4C03-9F2F-2D42232DE0A7}">
      <dsp:nvSpPr>
        <dsp:cNvPr id="0" name=""/>
        <dsp:cNvSpPr/>
      </dsp:nvSpPr>
      <dsp:spPr>
        <a:xfrm>
          <a:off x="642941" y="2356742"/>
          <a:ext cx="7215238" cy="9973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b="0" kern="1200" dirty="0" smtClean="0"/>
            <a:t>Kelenjar endokrin tidak memiliki saluran, hormon disekresikan secara langsung ke dalam darah atau limfa.</a:t>
          </a:r>
          <a:endParaRPr lang="id-ID" sz="2200" kern="1200" dirty="0"/>
        </a:p>
      </dsp:txBody>
      <dsp:txXfrm>
        <a:off x="691628" y="2405429"/>
        <a:ext cx="7117864" cy="899977"/>
      </dsp:txXfrm>
    </dsp:sp>
    <dsp:sp modelId="{05045FFE-60F4-44A3-ADCE-1CF2144FC60B}">
      <dsp:nvSpPr>
        <dsp:cNvPr id="0" name=""/>
        <dsp:cNvSpPr/>
      </dsp:nvSpPr>
      <dsp:spPr>
        <a:xfrm>
          <a:off x="642941" y="3459992"/>
          <a:ext cx="7215238" cy="863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b="0" kern="1200" smtClean="0"/>
            <a:t>Kelenjar endokrin disebut juga sebagai kelenjar sekresi internal</a:t>
          </a:r>
          <a:endParaRPr lang="id-ID" sz="2200" b="0" kern="1200" dirty="0"/>
        </a:p>
      </dsp:txBody>
      <dsp:txXfrm>
        <a:off x="685104" y="3502155"/>
        <a:ext cx="7130912" cy="779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309F8-EFCA-2D48-8ED9-6647B91E8ADF}">
      <dsp:nvSpPr>
        <dsp:cNvPr id="0" name=""/>
        <dsp:cNvSpPr/>
      </dsp:nvSpPr>
      <dsp:spPr>
        <a:xfrm>
          <a:off x="0" y="0"/>
          <a:ext cx="8417431" cy="87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chemeClr val="bg1"/>
              </a:solidFill>
            </a:rPr>
            <a:t>Hanya bekerja pada organ tertentu</a:t>
          </a:r>
          <a:r>
            <a:rPr lang="id-ID" sz="900" b="1" kern="1200" dirty="0" smtClean="0">
              <a:solidFill>
                <a:schemeClr val="bg1"/>
              </a:solidFill>
            </a:rPr>
            <a:t>,</a:t>
          </a:r>
          <a:endParaRPr lang="id-ID" sz="900" b="1" kern="1200" dirty="0">
            <a:solidFill>
              <a:schemeClr val="bg1"/>
            </a:solidFill>
          </a:endParaRPr>
        </a:p>
      </dsp:txBody>
      <dsp:txXfrm>
        <a:off x="1770686" y="0"/>
        <a:ext cx="6646744" cy="872006"/>
      </dsp:txXfrm>
    </dsp:sp>
    <dsp:sp modelId="{F550E7BD-E454-7C45-A2CF-DBF6DDBF9B09}">
      <dsp:nvSpPr>
        <dsp:cNvPr id="0" name=""/>
        <dsp:cNvSpPr/>
      </dsp:nvSpPr>
      <dsp:spPr>
        <a:xfrm>
          <a:off x="87200" y="87200"/>
          <a:ext cx="1683486" cy="69760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998EC-D6B7-D947-8716-AB326129DF7B}">
      <dsp:nvSpPr>
        <dsp:cNvPr id="0" name=""/>
        <dsp:cNvSpPr/>
      </dsp:nvSpPr>
      <dsp:spPr>
        <a:xfrm>
          <a:off x="0" y="959206"/>
          <a:ext cx="8417431" cy="87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chemeClr val="bg1"/>
              </a:solidFill>
            </a:rPr>
            <a:t>Hanya bekerja pada bagian tertentu dari organ tertentu</a:t>
          </a:r>
          <a:endParaRPr lang="id-ID" sz="2400" b="1" kern="1200" dirty="0">
            <a:solidFill>
              <a:schemeClr val="bg1"/>
            </a:solidFill>
          </a:endParaRPr>
        </a:p>
      </dsp:txBody>
      <dsp:txXfrm>
        <a:off x="1770686" y="959206"/>
        <a:ext cx="6646744" cy="872006"/>
      </dsp:txXfrm>
    </dsp:sp>
    <dsp:sp modelId="{E4BBFB07-33CE-1D46-89F5-9B69CAC2621A}">
      <dsp:nvSpPr>
        <dsp:cNvPr id="0" name=""/>
        <dsp:cNvSpPr/>
      </dsp:nvSpPr>
      <dsp:spPr>
        <a:xfrm>
          <a:off x="87200" y="1046407"/>
          <a:ext cx="1683486" cy="69760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7C00F-8C90-D842-B7E1-819614D69FE1}">
      <dsp:nvSpPr>
        <dsp:cNvPr id="0" name=""/>
        <dsp:cNvSpPr/>
      </dsp:nvSpPr>
      <dsp:spPr>
        <a:xfrm>
          <a:off x="0" y="1918413"/>
          <a:ext cx="8417431" cy="87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chemeClr val="bg1"/>
              </a:solidFill>
            </a:rPr>
            <a:t>Perlu adanya reseptor</a:t>
          </a:r>
          <a:endParaRPr lang="id-ID" sz="2400" kern="1200" dirty="0">
            <a:solidFill>
              <a:schemeClr val="bg1"/>
            </a:solidFill>
          </a:endParaRPr>
        </a:p>
      </dsp:txBody>
      <dsp:txXfrm>
        <a:off x="1770686" y="1918413"/>
        <a:ext cx="6646744" cy="872006"/>
      </dsp:txXfrm>
    </dsp:sp>
    <dsp:sp modelId="{C10D2831-B534-9E4B-B6A0-FB6F41A4A11E}">
      <dsp:nvSpPr>
        <dsp:cNvPr id="0" name=""/>
        <dsp:cNvSpPr/>
      </dsp:nvSpPr>
      <dsp:spPr>
        <a:xfrm>
          <a:off x="87200" y="2005613"/>
          <a:ext cx="1683486" cy="69760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AF244-2660-E744-A152-D41A1975328D}">
      <dsp:nvSpPr>
        <dsp:cNvPr id="0" name=""/>
        <dsp:cNvSpPr/>
      </dsp:nvSpPr>
      <dsp:spPr>
        <a:xfrm>
          <a:off x="0" y="2877620"/>
          <a:ext cx="8417431" cy="87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chemeClr val="bg1"/>
              </a:solidFill>
            </a:rPr>
            <a:t>Hormon (Key) – Reseptor (Lock)</a:t>
          </a:r>
          <a:endParaRPr lang="id-ID" sz="2400" kern="1200" dirty="0">
            <a:solidFill>
              <a:schemeClr val="bg1"/>
            </a:solidFill>
          </a:endParaRPr>
        </a:p>
      </dsp:txBody>
      <dsp:txXfrm>
        <a:off x="1770686" y="2877620"/>
        <a:ext cx="6646744" cy="872006"/>
      </dsp:txXfrm>
    </dsp:sp>
    <dsp:sp modelId="{8ADFB85E-2FF7-9840-AFAB-34B225511984}">
      <dsp:nvSpPr>
        <dsp:cNvPr id="0" name=""/>
        <dsp:cNvSpPr/>
      </dsp:nvSpPr>
      <dsp:spPr>
        <a:xfrm>
          <a:off x="87200" y="2964820"/>
          <a:ext cx="1683486" cy="69760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F5C9B-010F-2F49-8FB4-BED165E0CB5F}">
      <dsp:nvSpPr>
        <dsp:cNvPr id="0" name=""/>
        <dsp:cNvSpPr/>
      </dsp:nvSpPr>
      <dsp:spPr>
        <a:xfrm>
          <a:off x="0" y="3836826"/>
          <a:ext cx="8417431" cy="87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b="1" i="1" kern="1200" dirty="0" smtClean="0">
              <a:solidFill>
                <a:schemeClr val="bg1"/>
              </a:solidFill>
            </a:rPr>
            <a:t>Negatif Feedback  : </a:t>
          </a:r>
          <a:r>
            <a:rPr lang="id-ID" sz="2300" b="1" kern="1200" dirty="0" smtClean="0">
              <a:solidFill>
                <a:schemeClr val="bg1"/>
              </a:solidFill>
            </a:rPr>
            <a:t>peningkatan produk akan menurunkan sekresi hormon yang menstimulusnya</a:t>
          </a:r>
          <a:endParaRPr lang="id-ID" sz="2300" b="1" i="1" kern="1200" dirty="0">
            <a:solidFill>
              <a:schemeClr val="bg1"/>
            </a:solidFill>
          </a:endParaRPr>
        </a:p>
      </dsp:txBody>
      <dsp:txXfrm>
        <a:off x="1770686" y="3836826"/>
        <a:ext cx="6646744" cy="872006"/>
      </dsp:txXfrm>
    </dsp:sp>
    <dsp:sp modelId="{3DF9ED0D-1430-E548-A799-9F2DD6C7F7F2}">
      <dsp:nvSpPr>
        <dsp:cNvPr id="0" name=""/>
        <dsp:cNvSpPr/>
      </dsp:nvSpPr>
      <dsp:spPr>
        <a:xfrm>
          <a:off x="87200" y="3924027"/>
          <a:ext cx="1683486" cy="69760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30DCA-9797-4390-A2EC-A24EF7E305D5}">
      <dsp:nvSpPr>
        <dsp:cNvPr id="0" name=""/>
        <dsp:cNvSpPr/>
      </dsp:nvSpPr>
      <dsp:spPr>
        <a:xfrm>
          <a:off x="0" y="225775"/>
          <a:ext cx="4447246" cy="17383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err="1" smtClean="0"/>
            <a:t>Mempercepat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pemakaian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oksigen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dan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memperbanyak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jumlah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produk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akhir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dari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metabolisme</a:t>
          </a:r>
          <a:r>
            <a:rPr lang="en-US" sz="2300" b="0" kern="1200" dirty="0" smtClean="0"/>
            <a:t> yang </a:t>
          </a:r>
          <a:r>
            <a:rPr lang="en-US" sz="2300" b="0" kern="1200" dirty="0" err="1" smtClean="0"/>
            <a:t>dilepaskan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dari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jaringan</a:t>
          </a:r>
          <a:r>
            <a:rPr lang="en-US" sz="2300" b="0" kern="1200" dirty="0" smtClean="0"/>
            <a:t>. </a:t>
          </a:r>
          <a:endParaRPr lang="id-ID" sz="2300" b="1" kern="1200" dirty="0"/>
        </a:p>
      </dsp:txBody>
      <dsp:txXfrm>
        <a:off x="0" y="225775"/>
        <a:ext cx="4447246" cy="1738321"/>
      </dsp:txXfrm>
    </dsp:sp>
    <dsp:sp modelId="{C3E267FA-BDE0-455B-91DF-11EB08508214}">
      <dsp:nvSpPr>
        <dsp:cNvPr id="0" name=""/>
        <dsp:cNvSpPr/>
      </dsp:nvSpPr>
      <dsp:spPr>
        <a:xfrm>
          <a:off x="4746966" y="129689"/>
          <a:ext cx="4397033" cy="1764400"/>
        </a:xfrm>
        <a:prstGeom prst="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60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err="1" smtClean="0"/>
            <a:t>Frekuensi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denyut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nadi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lebih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meningkat</a:t>
          </a:r>
          <a:r>
            <a:rPr lang="en-US" sz="2300" b="0" kern="1200" dirty="0" smtClean="0"/>
            <a:t> di </a:t>
          </a:r>
          <a:r>
            <a:rPr lang="en-US" sz="2300" b="0" kern="1200" dirty="0" err="1" smtClean="0"/>
            <a:t>bawah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pengaruh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hormon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tiroid</a:t>
          </a:r>
          <a:endParaRPr lang="id-ID" sz="2300" b="1" kern="1200" dirty="0"/>
        </a:p>
      </dsp:txBody>
      <dsp:txXfrm>
        <a:off x="4746966" y="129689"/>
        <a:ext cx="4397033" cy="1764400"/>
      </dsp:txXfrm>
    </dsp:sp>
    <dsp:sp modelId="{2B7A86D3-3CBD-4E2B-B1BB-1847C79AF6C3}">
      <dsp:nvSpPr>
        <dsp:cNvPr id="0" name=""/>
        <dsp:cNvSpPr/>
      </dsp:nvSpPr>
      <dsp:spPr>
        <a:xfrm>
          <a:off x="2093051" y="2193331"/>
          <a:ext cx="5321178" cy="1768078"/>
        </a:xfrm>
        <a:prstGeom prst="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20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 err="1" smtClean="0"/>
            <a:t>Menyebabkan</a:t>
          </a:r>
          <a:r>
            <a:rPr lang="en-US" sz="2300" b="0" kern="1200" dirty="0" smtClean="0"/>
            <a:t> volume </a:t>
          </a:r>
          <a:r>
            <a:rPr lang="en-US" sz="2300" b="0" kern="1200" dirty="0" err="1" smtClean="0"/>
            <a:t>darah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sedikit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meningkat</a:t>
          </a:r>
          <a:r>
            <a:rPr lang="en-US" sz="2300" b="0" kern="1200" dirty="0" smtClean="0"/>
            <a:t>, k</a:t>
          </a:r>
          <a:r>
            <a:rPr lang="id-ID" sz="2300" b="0" kern="1200" dirty="0" smtClean="0"/>
            <a:t>arena </a:t>
          </a:r>
          <a:r>
            <a:rPr lang="en-US" sz="2300" b="0" kern="1200" dirty="0" err="1" smtClean="0"/>
            <a:t>vasodilatasi</a:t>
          </a:r>
          <a:r>
            <a:rPr lang="en-US" sz="2300" b="0" kern="1200" dirty="0" smtClean="0"/>
            <a:t> yang </a:t>
          </a:r>
          <a:r>
            <a:rPr lang="en-US" sz="2300" b="0" kern="1200" dirty="0" err="1" smtClean="0"/>
            <a:t>mengakibatkan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bertambahnya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jumlah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darah</a:t>
          </a:r>
          <a:r>
            <a:rPr lang="en-US" sz="2300" b="0" kern="1200" dirty="0" smtClean="0"/>
            <a:t> yang </a:t>
          </a:r>
          <a:r>
            <a:rPr lang="en-US" sz="2300" b="0" kern="1200" dirty="0" err="1" smtClean="0"/>
            <a:t>terkumpul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dalam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sistem</a:t>
          </a:r>
          <a:r>
            <a:rPr lang="en-US" sz="2300" b="0" kern="1200" dirty="0" smtClean="0"/>
            <a:t> </a:t>
          </a:r>
          <a:r>
            <a:rPr lang="en-US" sz="2300" b="0" kern="1200" dirty="0" err="1" smtClean="0"/>
            <a:t>sirkulasi</a:t>
          </a:r>
          <a:endParaRPr lang="id-ID" sz="2300" b="0" kern="1200" dirty="0"/>
        </a:p>
      </dsp:txBody>
      <dsp:txXfrm>
        <a:off x="2093051" y="2193331"/>
        <a:ext cx="5321178" cy="1768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C64D8-B02A-445E-864E-C82512F2F375}">
      <dsp:nvSpPr>
        <dsp:cNvPr id="0" name=""/>
        <dsp:cNvSpPr/>
      </dsp:nvSpPr>
      <dsp:spPr>
        <a:xfrm>
          <a:off x="1116" y="774849"/>
          <a:ext cx="4353222" cy="155480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Meningkatkan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pemakaian</a:t>
          </a:r>
          <a:r>
            <a:rPr lang="en-US" sz="2800" b="1" kern="1200" dirty="0" smtClean="0"/>
            <a:t> O2 </a:t>
          </a:r>
          <a:r>
            <a:rPr lang="en-US" sz="2800" b="1" kern="1200" dirty="0" err="1" smtClean="0"/>
            <a:t>dan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pembentukan</a:t>
          </a:r>
          <a:r>
            <a:rPr lang="en-US" sz="2800" b="1" kern="1200" dirty="0" smtClean="0"/>
            <a:t> CO2.</a:t>
          </a:r>
          <a:endParaRPr lang="en-US" sz="2800" kern="1200" dirty="0"/>
        </a:p>
      </dsp:txBody>
      <dsp:txXfrm>
        <a:off x="1116" y="774849"/>
        <a:ext cx="4353222" cy="1554805"/>
      </dsp:txXfrm>
    </dsp:sp>
    <dsp:sp modelId="{D20A2E19-4725-4EDC-8485-1ED862131AC4}">
      <dsp:nvSpPr>
        <dsp:cNvPr id="0" name=""/>
        <dsp:cNvSpPr/>
      </dsp:nvSpPr>
      <dsp:spPr>
        <a:xfrm>
          <a:off x="4789661" y="430479"/>
          <a:ext cx="4353222" cy="2243546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Sangat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penting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untuk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olahraga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aerobik</a:t>
          </a:r>
          <a:endParaRPr lang="en-US" sz="2800" b="1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smtClean="0"/>
            <a:t>memerlukan </a:t>
          </a:r>
          <a:r>
            <a:rPr lang="en-US" sz="2000" b="1" kern="1200" dirty="0" err="1" smtClean="0"/>
            <a:t>kecepatan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kedalaman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respirasi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untuk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mengambil</a:t>
          </a:r>
          <a:r>
            <a:rPr lang="en-US" sz="2000" b="1" kern="1200" dirty="0" smtClean="0"/>
            <a:t> O2 </a:t>
          </a:r>
          <a:r>
            <a:rPr lang="en-US" sz="2000" b="1" kern="1200" dirty="0" err="1" smtClean="0"/>
            <a:t>sebanyak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mungkin</a:t>
          </a:r>
          <a:endParaRPr lang="en-US" sz="2000" b="1" kern="1200" dirty="0"/>
        </a:p>
      </dsp:txBody>
      <dsp:txXfrm>
        <a:off x="4789661" y="430479"/>
        <a:ext cx="4353222" cy="2243546"/>
      </dsp:txXfrm>
    </dsp:sp>
    <dsp:sp modelId="{B8B8725B-3E2C-4558-8398-E258B947ECF8}">
      <dsp:nvSpPr>
        <dsp:cNvPr id="0" name=""/>
        <dsp:cNvSpPr/>
      </dsp:nvSpPr>
      <dsp:spPr>
        <a:xfrm>
          <a:off x="2395388" y="3109348"/>
          <a:ext cx="4353222" cy="1322892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/>
            <a:t>Sedikit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peningkatan</a:t>
          </a:r>
          <a:r>
            <a:rPr lang="en-US" sz="2800" b="1" kern="1200" dirty="0" smtClean="0"/>
            <a:t> hormone </a:t>
          </a:r>
          <a:r>
            <a:rPr lang="en-US" sz="2800" b="1" kern="1200" dirty="0" err="1" smtClean="0"/>
            <a:t>tiroid</a:t>
          </a:r>
          <a:r>
            <a:rPr lang="en-US" sz="2800" b="1" kern="1200" dirty="0" smtClean="0"/>
            <a:t> </a:t>
          </a:r>
          <a:r>
            <a:rPr lang="en-US" sz="2800" b="1" kern="1200" dirty="0" smtClean="0">
              <a:sym typeface="Wingdings" pitchFamily="2" charset="2"/>
            </a:rPr>
            <a:t> </a:t>
          </a:r>
          <a:r>
            <a:rPr lang="en-US" sz="2800" b="1" kern="1200" dirty="0" err="1" smtClean="0"/>
            <a:t>otot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bereaksi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dengan</a:t>
          </a:r>
          <a:r>
            <a:rPr lang="en-US" sz="2800" b="1" kern="1200" dirty="0" smtClean="0"/>
            <a:t> </a:t>
          </a:r>
          <a:r>
            <a:rPr lang="en-US" sz="2800" b="1" kern="1200" dirty="0" err="1" smtClean="0"/>
            <a:t>kuat</a:t>
          </a:r>
          <a:endParaRPr lang="en-US" sz="2800" b="1" kern="1200" dirty="0"/>
        </a:p>
      </dsp:txBody>
      <dsp:txXfrm>
        <a:off x="2395388" y="3109348"/>
        <a:ext cx="4353222" cy="1322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102B3-1337-4A08-93F3-5E64F1BAB2B2}">
      <dsp:nvSpPr>
        <dsp:cNvPr id="0" name=""/>
        <dsp:cNvSpPr/>
      </dsp:nvSpPr>
      <dsp:spPr>
        <a:xfrm>
          <a:off x="914990" y="1551"/>
          <a:ext cx="1868351" cy="1121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0" kern="1200" smtClean="0"/>
            <a:t>kadar glukosa darah meningkat</a:t>
          </a:r>
          <a:endParaRPr lang="en-US" sz="1800" kern="1200" dirty="0"/>
        </a:p>
      </dsp:txBody>
      <dsp:txXfrm>
        <a:off x="947823" y="34384"/>
        <a:ext cx="1802685" cy="1055344"/>
      </dsp:txXfrm>
    </dsp:sp>
    <dsp:sp modelId="{80B06F02-B284-493F-91FE-7D8B8DA8D79F}">
      <dsp:nvSpPr>
        <dsp:cNvPr id="0" name=""/>
        <dsp:cNvSpPr/>
      </dsp:nvSpPr>
      <dsp:spPr>
        <a:xfrm>
          <a:off x="2947757" y="330381"/>
          <a:ext cx="396090" cy="463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947757" y="423051"/>
        <a:ext cx="277263" cy="278011"/>
      </dsp:txXfrm>
    </dsp:sp>
    <dsp:sp modelId="{ABD4600D-683E-447F-9CC8-B023D05B9D02}">
      <dsp:nvSpPr>
        <dsp:cNvPr id="0" name=""/>
        <dsp:cNvSpPr/>
      </dsp:nvSpPr>
      <dsp:spPr>
        <a:xfrm>
          <a:off x="3530683" y="1551"/>
          <a:ext cx="1868351" cy="1121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0" kern="1200" smtClean="0"/>
            <a:t>Pankreas</a:t>
          </a:r>
          <a:r>
            <a:rPr lang="en-US" sz="1800" b="0" kern="1200" smtClean="0"/>
            <a:t>:</a:t>
          </a:r>
          <a:r>
            <a:rPr lang="id-ID" sz="1800" b="0" kern="1200" smtClean="0"/>
            <a:t>mele</a:t>
          </a:r>
          <a:r>
            <a:rPr lang="en-US" sz="1800" b="0" kern="1200" smtClean="0"/>
            <a:t> </a:t>
          </a:r>
          <a:r>
            <a:rPr lang="id-ID" sz="1800" b="0" kern="1200" smtClean="0"/>
            <a:t>paskan insulin ke dalam darah</a:t>
          </a:r>
          <a:endParaRPr lang="en-US" sz="1800" kern="1200" dirty="0"/>
        </a:p>
      </dsp:txBody>
      <dsp:txXfrm>
        <a:off x="3563516" y="34384"/>
        <a:ext cx="1802685" cy="1055344"/>
      </dsp:txXfrm>
    </dsp:sp>
    <dsp:sp modelId="{2BBB653A-E3F7-4369-B81D-7F6E9D8A4213}">
      <dsp:nvSpPr>
        <dsp:cNvPr id="0" name=""/>
        <dsp:cNvSpPr/>
      </dsp:nvSpPr>
      <dsp:spPr>
        <a:xfrm>
          <a:off x="5563449" y="330381"/>
          <a:ext cx="396090" cy="463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563449" y="423051"/>
        <a:ext cx="277263" cy="278011"/>
      </dsp:txXfrm>
    </dsp:sp>
    <dsp:sp modelId="{0C949097-060B-46B8-8069-DCE01E01D2DF}">
      <dsp:nvSpPr>
        <dsp:cNvPr id="0" name=""/>
        <dsp:cNvSpPr/>
      </dsp:nvSpPr>
      <dsp:spPr>
        <a:xfrm>
          <a:off x="6146375" y="1551"/>
          <a:ext cx="1868351" cy="1121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0" kern="1200" smtClean="0"/>
            <a:t>Insulin</a:t>
          </a:r>
          <a:r>
            <a:rPr lang="en-US" sz="1800" b="0" kern="1200" smtClean="0"/>
            <a:t>: </a:t>
          </a:r>
          <a:r>
            <a:rPr lang="id-ID" sz="1800" b="0" kern="1200" smtClean="0"/>
            <a:t>transport glukosa ke dalam sel</a:t>
          </a:r>
          <a:endParaRPr lang="en-US" sz="1800" kern="1200" dirty="0"/>
        </a:p>
      </dsp:txBody>
      <dsp:txXfrm>
        <a:off x="6179208" y="34384"/>
        <a:ext cx="1802685" cy="1055344"/>
      </dsp:txXfrm>
    </dsp:sp>
    <dsp:sp modelId="{BCDD9535-921C-4F0C-849D-258B4F149D6B}">
      <dsp:nvSpPr>
        <dsp:cNvPr id="0" name=""/>
        <dsp:cNvSpPr/>
      </dsp:nvSpPr>
      <dsp:spPr>
        <a:xfrm rot="5400000">
          <a:off x="6882506" y="1253346"/>
          <a:ext cx="396090" cy="463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6941546" y="1286977"/>
        <a:ext cx="278011" cy="277263"/>
      </dsp:txXfrm>
    </dsp:sp>
    <dsp:sp modelId="{04B2DD3A-E034-4DC7-B4D6-D1EF061B430C}">
      <dsp:nvSpPr>
        <dsp:cNvPr id="0" name=""/>
        <dsp:cNvSpPr/>
      </dsp:nvSpPr>
      <dsp:spPr>
        <a:xfrm>
          <a:off x="6146375" y="1869902"/>
          <a:ext cx="1868351" cy="1121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0" kern="1200" dirty="0" smtClean="0"/>
            <a:t>khususnya sel otot dan jaringan ikat</a:t>
          </a:r>
          <a:endParaRPr lang="en-US" sz="1800" kern="1200" dirty="0"/>
        </a:p>
      </dsp:txBody>
      <dsp:txXfrm>
        <a:off x="6179208" y="1902735"/>
        <a:ext cx="1802685" cy="1055344"/>
      </dsp:txXfrm>
    </dsp:sp>
    <dsp:sp modelId="{355BF406-2D3C-484E-9683-7CD75171AC02}">
      <dsp:nvSpPr>
        <dsp:cNvPr id="0" name=""/>
        <dsp:cNvSpPr/>
      </dsp:nvSpPr>
      <dsp:spPr>
        <a:xfrm rot="10800000">
          <a:off x="5585869" y="2198732"/>
          <a:ext cx="396090" cy="4633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5704696" y="2291402"/>
        <a:ext cx="277263" cy="278011"/>
      </dsp:txXfrm>
    </dsp:sp>
    <dsp:sp modelId="{EAD75F19-809E-4CB6-B369-6DFF52F800C8}">
      <dsp:nvSpPr>
        <dsp:cNvPr id="0" name=""/>
        <dsp:cNvSpPr/>
      </dsp:nvSpPr>
      <dsp:spPr>
        <a:xfrm>
          <a:off x="3530683" y="1869902"/>
          <a:ext cx="1868351" cy="1121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Merangsang </a:t>
          </a:r>
          <a:r>
            <a:rPr lang="id-ID" sz="1800" b="0" kern="1200" smtClean="0"/>
            <a:t>glikogenesis</a:t>
          </a:r>
          <a:r>
            <a:rPr lang="en-US" sz="1800" b="0" kern="1200" smtClean="0"/>
            <a:t>, </a:t>
          </a:r>
          <a:r>
            <a:rPr lang="id-ID" sz="1800" b="0" kern="1200" smtClean="0"/>
            <a:t>menghambat glukoneogenesis.</a:t>
          </a:r>
          <a:endParaRPr lang="en-US" sz="1800" kern="1200" dirty="0"/>
        </a:p>
      </dsp:txBody>
      <dsp:txXfrm>
        <a:off x="3563516" y="1902735"/>
        <a:ext cx="1802685" cy="10553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A6F61-AD87-407D-B58A-040DBF752EA3}">
      <dsp:nvSpPr>
        <dsp:cNvPr id="0" name=""/>
        <dsp:cNvSpPr/>
      </dsp:nvSpPr>
      <dsp:spPr>
        <a:xfrm>
          <a:off x="0" y="113008"/>
          <a:ext cx="9144000" cy="7545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err="1" smtClean="0"/>
            <a:t>Peran</a:t>
          </a:r>
          <a:r>
            <a:rPr lang="en-US" sz="2700" b="1" kern="1200" dirty="0" smtClean="0"/>
            <a:t> </a:t>
          </a:r>
          <a:r>
            <a:rPr lang="id-ID" sz="2700" b="1" kern="1200" dirty="0" smtClean="0"/>
            <a:t>Testosteron :</a:t>
          </a:r>
          <a:endParaRPr lang="en-US" sz="2700" kern="1200" dirty="0"/>
        </a:p>
      </dsp:txBody>
      <dsp:txXfrm>
        <a:off x="36832" y="149840"/>
        <a:ext cx="9070336" cy="680845"/>
      </dsp:txXfrm>
    </dsp:sp>
    <dsp:sp modelId="{2EF5FADE-02D0-4E6B-88DA-51E1A5803AA8}">
      <dsp:nvSpPr>
        <dsp:cNvPr id="0" name=""/>
        <dsp:cNvSpPr/>
      </dsp:nvSpPr>
      <dsp:spPr>
        <a:xfrm>
          <a:off x="0" y="867518"/>
          <a:ext cx="9144000" cy="268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b="0" kern="1200" dirty="0" smtClean="0"/>
            <a:t>perkembangan karakteristik kelamin sekunder pada pria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b="0" kern="1200" dirty="0" smtClean="0"/>
            <a:t>spermatogenesis.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b="0" kern="1200" dirty="0" smtClean="0"/>
            <a:t>pertumbuhan, perkembangan, dan kematangan s</a:t>
          </a:r>
          <a:r>
            <a:rPr lang="en-US" sz="2400" b="0" kern="1200" dirty="0" err="1" smtClean="0"/>
            <a:t>i</a:t>
          </a:r>
          <a:r>
            <a:rPr lang="id-ID" sz="2400" b="0" kern="1200" dirty="0" smtClean="0"/>
            <a:t>stem skeletal pada pria.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b="0" kern="1200" dirty="0" smtClean="0"/>
            <a:t>merangsang pertumbuhan otot skeletal.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400" b="0" kern="1200" dirty="0" smtClean="0"/>
            <a:t>retensi protein otot dan hipertropi otot yang dapat diamati selama fase olahraga</a:t>
          </a:r>
          <a:r>
            <a:rPr lang="id-ID" sz="2000" b="0" kern="1200" dirty="0" smtClean="0"/>
            <a:t>. </a:t>
          </a:r>
          <a:endParaRPr lang="id-ID" sz="2000" b="0" kern="1200" dirty="0"/>
        </a:p>
      </dsp:txBody>
      <dsp:txXfrm>
        <a:off x="0" y="867518"/>
        <a:ext cx="9144000" cy="2682720"/>
      </dsp:txXfrm>
    </dsp:sp>
    <dsp:sp modelId="{BD4E2E4D-E4D9-4B53-BC2A-E809023242A3}">
      <dsp:nvSpPr>
        <dsp:cNvPr id="0" name=""/>
        <dsp:cNvSpPr/>
      </dsp:nvSpPr>
      <dsp:spPr>
        <a:xfrm>
          <a:off x="0" y="3550238"/>
          <a:ext cx="9144000" cy="14728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b="1" kern="1200" dirty="0" smtClean="0"/>
            <a:t>Karena hal inilah, pada beberapa atlet mengggunakan testosterone dan hormone anabolic lainnya untuk merangsang pembentukan otot.</a:t>
          </a:r>
          <a:endParaRPr lang="en-US" sz="2700" kern="1200" dirty="0"/>
        </a:p>
      </dsp:txBody>
      <dsp:txXfrm>
        <a:off x="71899" y="3622137"/>
        <a:ext cx="9000202" cy="1329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68816-072B-2C47-9AD8-553F00A9F5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CB39-328F-0346-A73B-C5B9FC63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9B70-4579-4AE9-9A08-DA6DAD6BDF58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0F1B28-E83E-4DE1-9D59-D5061D02BCDC}" type="slidenum">
              <a:rPr lang="en-US"/>
              <a:pPr/>
              <a:t>22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6EEC-3AD5-CF43-9865-4F00B286699E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7462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222625" y="3370262"/>
            <a:ext cx="5638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chemeClr val="bg1"/>
                </a:solidFill>
              </a:rPr>
              <a:t>GIZI DAN FISOLOGI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PERTEMUAN </a:t>
            </a:r>
            <a:r>
              <a:rPr lang="en-US" sz="2000" b="1" dirty="0" smtClean="0">
                <a:solidFill>
                  <a:schemeClr val="bg1"/>
                </a:solidFill>
              </a:rPr>
              <a:t>VII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Nazhif Gifari</a:t>
            </a:r>
          </a:p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Gizi</a:t>
            </a:r>
            <a:r>
              <a:rPr lang="en-US" sz="2000" b="1" dirty="0">
                <a:solidFill>
                  <a:schemeClr val="bg1"/>
                </a:solidFill>
              </a:rPr>
              <a:t> &amp; FIKES</a:t>
            </a: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8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504" y="707354"/>
            <a:ext cx="8229600" cy="771927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Fungsi Hormon Tyroid (2)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863" y="1764946"/>
            <a:ext cx="8632711" cy="4361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>
                <a:solidFill>
                  <a:srgbClr val="1F497D"/>
                </a:solidFill>
              </a:rPr>
              <a:t>2. </a:t>
            </a:r>
            <a:r>
              <a:rPr lang="id-ID" sz="2800" b="1" dirty="0" smtClean="0">
                <a:solidFill>
                  <a:srgbClr val="1F497D"/>
                </a:solidFill>
              </a:rPr>
              <a:t>Tyroksin</a:t>
            </a:r>
            <a:r>
              <a:rPr lang="id-ID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meningkatkan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jumlah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aktivitas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b="1" dirty="0" err="1" smtClean="0">
                <a:solidFill>
                  <a:srgbClr val="1F497D"/>
                </a:solidFill>
              </a:rPr>
              <a:t>mitokondria</a:t>
            </a:r>
            <a:r>
              <a:rPr lang="en-US" sz="2800" dirty="0">
                <a:solidFill>
                  <a:srgbClr val="1F497D"/>
                </a:solidFill>
              </a:rPr>
              <a:t>, </a:t>
            </a:r>
            <a:r>
              <a:rPr lang="en-US" sz="2800" dirty="0" err="1">
                <a:solidFill>
                  <a:srgbClr val="1F497D"/>
                </a:solidFill>
              </a:rPr>
              <a:t>dan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selanjutnya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tiroid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meningkatkan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kecepatan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pembentukan</a:t>
            </a:r>
            <a:r>
              <a:rPr lang="en-US" sz="2800" dirty="0">
                <a:solidFill>
                  <a:srgbClr val="1F497D"/>
                </a:solidFill>
              </a:rPr>
              <a:t> ATP </a:t>
            </a:r>
            <a:r>
              <a:rPr lang="en-US" sz="2800" dirty="0" err="1" smtClean="0">
                <a:solidFill>
                  <a:srgbClr val="1F497D"/>
                </a:solidFill>
              </a:rPr>
              <a:t>untuk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membangkitkan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fungsi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seluler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endParaRPr lang="id-ID" sz="2800" dirty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1F497D"/>
                </a:solidFill>
              </a:rPr>
              <a:t>Jumlah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aktivitas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mitokondria</a:t>
            </a:r>
            <a:r>
              <a:rPr lang="en-US" sz="2800" dirty="0">
                <a:solidFill>
                  <a:srgbClr val="1F497D"/>
                </a:solidFill>
              </a:rPr>
              <a:t> yang </a:t>
            </a:r>
            <a:r>
              <a:rPr lang="en-US" sz="2800" dirty="0" err="1">
                <a:solidFill>
                  <a:srgbClr val="1F497D"/>
                </a:solidFill>
              </a:rPr>
              <a:t>meningkatkan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kecepatan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pembentukan</a:t>
            </a:r>
            <a:r>
              <a:rPr lang="en-US" sz="2800" dirty="0">
                <a:solidFill>
                  <a:srgbClr val="1F497D"/>
                </a:solidFill>
              </a:rPr>
              <a:t> ATP </a:t>
            </a:r>
            <a:r>
              <a:rPr lang="en-US" sz="2800" dirty="0" err="1">
                <a:solidFill>
                  <a:srgbClr val="1F497D"/>
                </a:solidFill>
              </a:rPr>
              <a:t>sangat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diperlukan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dalam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olahraga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aerobik</a:t>
            </a:r>
            <a:endParaRPr lang="id-ID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1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141"/>
            <a:ext cx="8229600" cy="1019060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Hormon Tyroid .....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863" y="1600201"/>
            <a:ext cx="8632711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rgbClr val="1F497D"/>
                </a:solidFill>
              </a:rPr>
              <a:t>Hormon tiroid merangsang hampir semua aspek metabolisme karbohidrat:</a:t>
            </a:r>
          </a:p>
          <a:p>
            <a:pPr marL="457200" indent="-457200">
              <a:buSzPct val="110000"/>
              <a:buFont typeface="+mj-lt"/>
              <a:buAutoNum type="arabicPeriod"/>
            </a:pPr>
            <a:r>
              <a:rPr lang="id-ID" dirty="0">
                <a:solidFill>
                  <a:srgbClr val="1F497D"/>
                </a:solidFill>
              </a:rPr>
              <a:t>P</a:t>
            </a:r>
            <a:r>
              <a:rPr lang="id-ID" dirty="0" smtClean="0">
                <a:solidFill>
                  <a:srgbClr val="1F497D"/>
                </a:solidFill>
              </a:rPr>
              <a:t>enggunaan glukosa yang cepat oleh sel</a:t>
            </a:r>
          </a:p>
          <a:p>
            <a:pPr marL="457200" indent="-457200">
              <a:buSzPct val="110000"/>
              <a:buFont typeface="+mj-lt"/>
              <a:buAutoNum type="arabicPeriod"/>
            </a:pPr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eningkatkan glikolisis</a:t>
            </a:r>
          </a:p>
          <a:p>
            <a:pPr marL="457200" indent="-457200">
              <a:buSzPct val="110000"/>
              <a:buFont typeface="+mj-lt"/>
              <a:buAutoNum type="arabicPeriod"/>
            </a:pPr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eningkatkan gl</a:t>
            </a:r>
            <a:r>
              <a:rPr lang="en-US" dirty="0" err="1" smtClean="0">
                <a:solidFill>
                  <a:srgbClr val="1F497D"/>
                </a:solidFill>
              </a:rPr>
              <a:t>i</a:t>
            </a:r>
            <a:r>
              <a:rPr lang="id-ID" dirty="0" smtClean="0">
                <a:solidFill>
                  <a:srgbClr val="1F497D"/>
                </a:solidFill>
              </a:rPr>
              <a:t>kogen</a:t>
            </a:r>
            <a:r>
              <a:rPr lang="en-US" dirty="0" err="1" smtClean="0">
                <a:solidFill>
                  <a:srgbClr val="1F497D"/>
                </a:solidFill>
              </a:rPr>
              <a:t>olis</a:t>
            </a:r>
            <a:r>
              <a:rPr lang="id-ID" dirty="0" smtClean="0">
                <a:solidFill>
                  <a:srgbClr val="1F497D"/>
                </a:solidFill>
              </a:rPr>
              <a:t>is</a:t>
            </a:r>
          </a:p>
          <a:p>
            <a:pPr marL="457200" indent="-457200">
              <a:buSzPct val="110000"/>
              <a:buFont typeface="+mj-lt"/>
              <a:buAutoNum type="arabicPeriod"/>
            </a:pPr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eningkatkan kecepatan absorpsi dari saluran cerna</a:t>
            </a:r>
          </a:p>
          <a:p>
            <a:pPr marL="457200" indent="-457200">
              <a:buSzPct val="110000"/>
              <a:buFont typeface="+mj-lt"/>
              <a:buAutoNum type="arabicPeriod"/>
            </a:pPr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eningkatkan sekresi insulin dengan hasil akhir pada metabolisme karbohidrat</a:t>
            </a:r>
          </a:p>
          <a:p>
            <a:endParaRPr lang="id-ID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8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4187"/>
            <a:ext cx="8229600" cy="793451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Hormon Tyroid.....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16" y="1664773"/>
            <a:ext cx="8455374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600" dirty="0" err="1" smtClean="0">
                <a:solidFill>
                  <a:srgbClr val="1F497D"/>
                </a:solidFill>
              </a:rPr>
              <a:t>Fungsi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hormon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tiroid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pada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metabolisme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asam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lemak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id-ID" sz="2600" dirty="0" smtClean="0">
                <a:solidFill>
                  <a:srgbClr val="1F497D"/>
                </a:solidFill>
              </a:rPr>
              <a:t>: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err="1" smtClean="0">
                <a:solidFill>
                  <a:srgbClr val="1F497D"/>
                </a:solidFill>
              </a:rPr>
              <a:t>mempercepat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>
                <a:solidFill>
                  <a:srgbClr val="1F497D"/>
                </a:solidFill>
              </a:rPr>
              <a:t>proses </a:t>
            </a:r>
            <a:r>
              <a:rPr lang="en-US" sz="2600" dirty="0" err="1">
                <a:solidFill>
                  <a:srgbClr val="1F497D"/>
                </a:solidFill>
              </a:rPr>
              <a:t>oksidasi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asam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lemak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bebas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oleh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sel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endParaRPr lang="en-US" sz="2600" dirty="0" smtClean="0">
              <a:solidFill>
                <a:srgbClr val="1F497D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600" dirty="0" err="1" smtClean="0">
                <a:solidFill>
                  <a:srgbClr val="1F497D"/>
                </a:solidFill>
              </a:rPr>
              <a:t>Lemak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pada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aktivitas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olahraga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 smtClean="0">
                <a:solidFill>
                  <a:srgbClr val="1F497D"/>
                </a:solidFill>
              </a:rPr>
              <a:t>merupakan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cadangan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sumber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energi</a:t>
            </a:r>
            <a:r>
              <a:rPr lang="en-US" sz="2600" dirty="0">
                <a:solidFill>
                  <a:srgbClr val="1F497D"/>
                </a:solidFill>
              </a:rPr>
              <a:t> ke-2 </a:t>
            </a:r>
            <a:r>
              <a:rPr lang="en-US" sz="2600" dirty="0" err="1">
                <a:solidFill>
                  <a:srgbClr val="1F497D"/>
                </a:solidFill>
              </a:rPr>
              <a:t>setelah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 smtClean="0">
                <a:solidFill>
                  <a:srgbClr val="1F497D"/>
                </a:solidFill>
              </a:rPr>
              <a:t>karbohidrat</a:t>
            </a:r>
            <a:r>
              <a:rPr lang="en-US" sz="2600" dirty="0">
                <a:solidFill>
                  <a:srgbClr val="1F497D"/>
                </a:solidFill>
              </a:rPr>
              <a:t>. </a:t>
            </a:r>
            <a:r>
              <a:rPr lang="en-US" sz="2600" dirty="0" err="1">
                <a:solidFill>
                  <a:srgbClr val="1F497D"/>
                </a:solidFill>
              </a:rPr>
              <a:t>Dengan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meningkatnya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 smtClean="0">
                <a:solidFill>
                  <a:srgbClr val="1F497D"/>
                </a:solidFill>
              </a:rPr>
              <a:t>metabolisme</a:t>
            </a:r>
            <a:r>
              <a:rPr lang="en-US" sz="2600" dirty="0" smtClean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lemak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ini</a:t>
            </a:r>
            <a:r>
              <a:rPr lang="en-US" sz="2600" dirty="0">
                <a:solidFill>
                  <a:srgbClr val="1F497D"/>
                </a:solidFill>
              </a:rPr>
              <a:t>, </a:t>
            </a:r>
            <a:r>
              <a:rPr lang="en-US" sz="2600" dirty="0" err="1">
                <a:solidFill>
                  <a:srgbClr val="1F497D"/>
                </a:solidFill>
              </a:rPr>
              <a:t>akan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membantu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penyediaan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energi</a:t>
            </a:r>
            <a:r>
              <a:rPr lang="en-US" sz="2600" dirty="0">
                <a:solidFill>
                  <a:srgbClr val="1F497D"/>
                </a:solidFill>
              </a:rPr>
              <a:t> yang </a:t>
            </a:r>
            <a:r>
              <a:rPr lang="en-US" sz="2600" dirty="0" err="1">
                <a:solidFill>
                  <a:srgbClr val="1F497D"/>
                </a:solidFill>
              </a:rPr>
              <a:t>cukup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untuk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melakukan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olahraga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aerobik</a:t>
            </a:r>
            <a:r>
              <a:rPr lang="en-US" sz="2600" dirty="0">
                <a:solidFill>
                  <a:srgbClr val="1F497D"/>
                </a:solidFill>
              </a:rPr>
              <a:t>, </a:t>
            </a:r>
            <a:r>
              <a:rPr lang="en-US" sz="2600" dirty="0" err="1">
                <a:solidFill>
                  <a:srgbClr val="1F497D"/>
                </a:solidFill>
              </a:rPr>
              <a:t>sehingga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unjuk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kerja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pada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olahraga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aerobik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dapat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dipertahankan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dalam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jangka</a:t>
            </a:r>
            <a:r>
              <a:rPr lang="en-US" sz="2600" dirty="0">
                <a:solidFill>
                  <a:srgbClr val="1F497D"/>
                </a:solidFill>
              </a:rPr>
              <a:t> </a:t>
            </a:r>
            <a:r>
              <a:rPr lang="en-US" sz="2600" dirty="0" err="1">
                <a:solidFill>
                  <a:srgbClr val="1F497D"/>
                </a:solidFill>
              </a:rPr>
              <a:t>waktu</a:t>
            </a:r>
            <a:r>
              <a:rPr lang="en-US" sz="2600" dirty="0">
                <a:solidFill>
                  <a:srgbClr val="1F497D"/>
                </a:solidFill>
              </a:rPr>
              <a:t> lama. </a:t>
            </a:r>
            <a:endParaRPr lang="id-ID" sz="2600" dirty="0">
              <a:solidFill>
                <a:srgbClr val="1F497D"/>
              </a:solidFill>
            </a:endParaRPr>
          </a:p>
          <a:p>
            <a:pPr>
              <a:lnSpc>
                <a:spcPct val="120000"/>
              </a:lnSpc>
            </a:pPr>
            <a:endParaRPr lang="id-ID" sz="26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3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665"/>
            <a:ext cx="8229600" cy="997536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Hormon Tyroid...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4946"/>
            <a:ext cx="8433846" cy="436121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err="1">
                <a:solidFill>
                  <a:srgbClr val="1F497D"/>
                </a:solidFill>
              </a:rPr>
              <a:t>Metabolisme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pada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smtClean="0">
                <a:solidFill>
                  <a:srgbClr val="1F497D"/>
                </a:solidFill>
              </a:rPr>
              <a:t>Vitamin</a:t>
            </a:r>
            <a:endParaRPr lang="id-ID" sz="2800" dirty="0">
              <a:solidFill>
                <a:srgbClr val="1F497D"/>
              </a:solidFill>
            </a:endParaRPr>
          </a:p>
          <a:p>
            <a:r>
              <a:rPr lang="en-US" sz="2800" dirty="0" err="1" smtClean="0">
                <a:solidFill>
                  <a:srgbClr val="1F497D"/>
                </a:solidFill>
              </a:rPr>
              <a:t>Meningkatkan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jumlah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berbagai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enzim</a:t>
            </a:r>
            <a:r>
              <a:rPr lang="id-ID" sz="2800" dirty="0" smtClean="0">
                <a:solidFill>
                  <a:srgbClr val="1F497D"/>
                </a:solidFill>
              </a:rPr>
              <a:t>, 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 smtClean="0">
                <a:solidFill>
                  <a:srgbClr val="1F497D"/>
                </a:solidFill>
              </a:rPr>
              <a:t>karena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>
                <a:solidFill>
                  <a:srgbClr val="1F497D"/>
                </a:solidFill>
              </a:rPr>
              <a:t>vitamin </a:t>
            </a:r>
            <a:r>
              <a:rPr lang="en-US" sz="2800" dirty="0" err="1">
                <a:solidFill>
                  <a:srgbClr val="1F497D"/>
                </a:solidFill>
              </a:rPr>
              <a:t>merupakan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bagian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penting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dari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beberapa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enzim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atau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koenzim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id-ID" sz="2800" dirty="0" smtClean="0">
                <a:solidFill>
                  <a:srgbClr val="1F497D"/>
                </a:solidFill>
              </a:rPr>
              <a:t>,</a:t>
            </a:r>
            <a:r>
              <a:rPr lang="en-US" sz="2800" dirty="0" err="1" smtClean="0">
                <a:solidFill>
                  <a:srgbClr val="1F497D"/>
                </a:solidFill>
              </a:rPr>
              <a:t>maka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kebutuhan</a:t>
            </a:r>
            <a:r>
              <a:rPr lang="en-US" sz="2800" dirty="0">
                <a:solidFill>
                  <a:srgbClr val="1F497D"/>
                </a:solidFill>
              </a:rPr>
              <a:t> vitamin </a:t>
            </a:r>
            <a:r>
              <a:rPr lang="en-US" sz="2800" dirty="0" err="1">
                <a:solidFill>
                  <a:srgbClr val="1F497D"/>
                </a:solidFill>
              </a:rPr>
              <a:t>pada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olahraga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id-ID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smtClean="0">
                <a:solidFill>
                  <a:srgbClr val="1F497D"/>
                </a:solidFill>
              </a:rPr>
              <a:t>yang </a:t>
            </a:r>
            <a:r>
              <a:rPr lang="en-US" sz="2800" dirty="0" err="1">
                <a:solidFill>
                  <a:srgbClr val="1F497D"/>
                </a:solidFill>
              </a:rPr>
              <a:t>banyak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membutuhan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energi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ini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dapat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dibantu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oleh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adanya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efek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hormon</a:t>
            </a:r>
            <a:r>
              <a:rPr lang="en-US" sz="2800" dirty="0">
                <a:solidFill>
                  <a:srgbClr val="1F497D"/>
                </a:solidFill>
              </a:rPr>
              <a:t> </a:t>
            </a:r>
            <a:r>
              <a:rPr lang="en-US" sz="2800" dirty="0" err="1">
                <a:solidFill>
                  <a:srgbClr val="1F497D"/>
                </a:solidFill>
              </a:rPr>
              <a:t>tiroid</a:t>
            </a:r>
            <a:r>
              <a:rPr lang="en-US" sz="2800" dirty="0">
                <a:solidFill>
                  <a:srgbClr val="1F497D"/>
                </a:solidFill>
              </a:rPr>
              <a:t>.</a:t>
            </a:r>
            <a:endParaRPr lang="id-ID" sz="2800" dirty="0">
              <a:solidFill>
                <a:srgbClr val="1F497D"/>
              </a:solidFill>
            </a:endParaRPr>
          </a:p>
          <a:p>
            <a:endParaRPr lang="id-ID" sz="2800" dirty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endParaRPr lang="id-ID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759"/>
            <a:ext cx="8229600" cy="1011615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1F497D"/>
                </a:solidFill>
              </a:rPr>
              <a:t>Efek</a:t>
            </a:r>
            <a:r>
              <a:rPr lang="en-US" sz="3600" b="1" dirty="0" smtClean="0">
                <a:solidFill>
                  <a:srgbClr val="1F497D"/>
                </a:solidFill>
              </a:rPr>
              <a:t> </a:t>
            </a:r>
            <a:r>
              <a:rPr lang="en-US" sz="3600" b="1" dirty="0" err="1" smtClean="0">
                <a:solidFill>
                  <a:srgbClr val="1F497D"/>
                </a:solidFill>
              </a:rPr>
              <a:t>Hormon</a:t>
            </a:r>
            <a:r>
              <a:rPr lang="en-US" sz="3600" b="1" dirty="0" smtClean="0">
                <a:solidFill>
                  <a:srgbClr val="1F497D"/>
                </a:solidFill>
              </a:rPr>
              <a:t> </a:t>
            </a:r>
            <a:r>
              <a:rPr lang="en-US" sz="3600" b="1" dirty="0" err="1" smtClean="0">
                <a:solidFill>
                  <a:srgbClr val="1F497D"/>
                </a:solidFill>
              </a:rPr>
              <a:t>Tiroid</a:t>
            </a:r>
            <a:r>
              <a:rPr lang="en-US" sz="3600" b="1" dirty="0" smtClean="0">
                <a:solidFill>
                  <a:srgbClr val="1F497D"/>
                </a:solidFill>
              </a:rPr>
              <a:t> </a:t>
            </a:r>
            <a:r>
              <a:rPr lang="en-US" sz="3600" b="1" dirty="0" err="1" smtClean="0">
                <a:solidFill>
                  <a:srgbClr val="1F497D"/>
                </a:solidFill>
              </a:rPr>
              <a:t>pada</a:t>
            </a:r>
            <a:r>
              <a:rPr lang="en-US" sz="3600" b="1" dirty="0" smtClean="0">
                <a:solidFill>
                  <a:srgbClr val="1F497D"/>
                </a:solidFill>
              </a:rPr>
              <a:t> </a:t>
            </a:r>
            <a:r>
              <a:rPr lang="en-US" sz="3600" b="1" dirty="0" err="1" smtClean="0">
                <a:solidFill>
                  <a:srgbClr val="1F497D"/>
                </a:solidFill>
              </a:rPr>
              <a:t>Sistem</a:t>
            </a:r>
            <a:r>
              <a:rPr lang="en-US" sz="3600" b="1" dirty="0" smtClean="0">
                <a:solidFill>
                  <a:srgbClr val="1F497D"/>
                </a:solidFill>
              </a:rPr>
              <a:t> </a:t>
            </a:r>
            <a:r>
              <a:rPr lang="en-US" sz="3600" b="1" dirty="0" err="1" smtClean="0">
                <a:solidFill>
                  <a:srgbClr val="1F497D"/>
                </a:solidFill>
              </a:rPr>
              <a:t>Kardiovaskuler</a:t>
            </a:r>
            <a:endParaRPr lang="id-ID" sz="3600" b="1" dirty="0">
              <a:solidFill>
                <a:srgbClr val="1F497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500106"/>
              </p:ext>
            </p:extLst>
          </p:nvPr>
        </p:nvGraphicFramePr>
        <p:xfrm>
          <a:off x="43056" y="2195420"/>
          <a:ext cx="9144000" cy="4091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41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5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1F497D"/>
                </a:solidFill>
              </a:rPr>
              <a:t>Efek</a:t>
            </a:r>
            <a:r>
              <a:rPr lang="en-US" b="1" dirty="0" smtClean="0">
                <a:solidFill>
                  <a:srgbClr val="1F497D"/>
                </a:solidFill>
              </a:rPr>
              <a:t> </a:t>
            </a:r>
            <a:r>
              <a:rPr lang="en-US" b="1" dirty="0" err="1" smtClean="0">
                <a:solidFill>
                  <a:srgbClr val="1F497D"/>
                </a:solidFill>
              </a:rPr>
              <a:t>Hormon</a:t>
            </a:r>
            <a:r>
              <a:rPr lang="en-US" b="1" dirty="0" smtClean="0">
                <a:solidFill>
                  <a:srgbClr val="1F497D"/>
                </a:solidFill>
              </a:rPr>
              <a:t> </a:t>
            </a:r>
            <a:r>
              <a:rPr lang="en-US" b="1" dirty="0" err="1" smtClean="0">
                <a:solidFill>
                  <a:srgbClr val="1F497D"/>
                </a:solidFill>
              </a:rPr>
              <a:t>Tiroid</a:t>
            </a:r>
            <a:r>
              <a:rPr lang="en-US" b="1" dirty="0" smtClean="0">
                <a:solidFill>
                  <a:srgbClr val="1F497D"/>
                </a:solidFill>
              </a:rPr>
              <a:t> </a:t>
            </a:r>
            <a:r>
              <a:rPr lang="en-US" b="1" dirty="0" err="1" smtClean="0">
                <a:solidFill>
                  <a:srgbClr val="1F497D"/>
                </a:solidFill>
              </a:rPr>
              <a:t>pada</a:t>
            </a:r>
            <a:r>
              <a:rPr lang="en-US" b="1" dirty="0" smtClean="0">
                <a:solidFill>
                  <a:srgbClr val="1F497D"/>
                </a:solidFill>
              </a:rPr>
              <a:t> </a:t>
            </a:r>
            <a:r>
              <a:rPr lang="en-US" b="1" dirty="0" err="1" smtClean="0">
                <a:solidFill>
                  <a:srgbClr val="1F497D"/>
                </a:solidFill>
              </a:rPr>
              <a:t>Sistem</a:t>
            </a:r>
            <a:r>
              <a:rPr lang="en-US" b="1" dirty="0" smtClean="0">
                <a:solidFill>
                  <a:srgbClr val="1F497D"/>
                </a:solidFill>
              </a:rPr>
              <a:t> </a:t>
            </a:r>
            <a:r>
              <a:rPr lang="en-US" b="1" dirty="0" err="1" smtClean="0">
                <a:solidFill>
                  <a:srgbClr val="1F497D"/>
                </a:solidFill>
              </a:rPr>
              <a:t>Kardiovaskuler</a:t>
            </a:r>
            <a:endParaRPr lang="en-US" b="1" dirty="0">
              <a:solidFill>
                <a:srgbClr val="1F497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585081"/>
              </p:ext>
            </p:extLst>
          </p:nvPr>
        </p:nvGraphicFramePr>
        <p:xfrm>
          <a:off x="0" y="1829520"/>
          <a:ext cx="9144000" cy="486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13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617"/>
            <a:ext cx="8229600" cy="1312948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Epinefrin &amp; Norepinefrin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91" y="1872565"/>
            <a:ext cx="8632711" cy="4253599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>
                <a:solidFill>
                  <a:srgbClr val="1F497D"/>
                </a:solidFill>
              </a:rPr>
              <a:t>Termasuk hormon </a:t>
            </a:r>
            <a:r>
              <a:rPr lang="id-ID" b="1" dirty="0" smtClean="0">
                <a:solidFill>
                  <a:srgbClr val="1F497D"/>
                </a:solidFill>
              </a:rPr>
              <a:t>katekolamin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>
                <a:solidFill>
                  <a:srgbClr val="1F497D"/>
                </a:solidFill>
              </a:rPr>
              <a:t>Hormon katekolamin bereaksi secara cepat terhadap olahraga</a:t>
            </a:r>
          </a:p>
          <a:p>
            <a:pPr>
              <a:buFont typeface="Arial" pitchFamily="34" charset="0"/>
              <a:buChar char="•"/>
            </a:pPr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eningkat seiring dengan meningkatnya intensitas olahraga, dan menurun kembali sampai nilai istirahat setelah 30 menit 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>
                <a:solidFill>
                  <a:srgbClr val="1F497D"/>
                </a:solidFill>
              </a:rPr>
              <a:t>Norepinefrin      antara 1,2 – 3,0 nmol/L pada olahraga, maks : 12nmol/L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>
                <a:solidFill>
                  <a:srgbClr val="1F497D"/>
                </a:solidFill>
              </a:rPr>
              <a:t>Epinefrin keadaan istirahat adalah 380 – 655 pmol/L. Dengan olahraga yang maksimal, kadarnya dapat meningkat sampai 3300pmol/L</a:t>
            </a:r>
            <a:endParaRPr lang="id-ID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617"/>
            <a:ext cx="8229600" cy="858022"/>
          </a:xfrm>
        </p:spPr>
        <p:txBody>
          <a:bodyPr/>
          <a:lstStyle/>
          <a:p>
            <a:r>
              <a:rPr lang="id-ID" b="1" dirty="0" smtClean="0">
                <a:solidFill>
                  <a:srgbClr val="1F497D"/>
                </a:solidFill>
              </a:rPr>
              <a:t>Insulin dan Glukagon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62282"/>
            <a:ext cx="8929718" cy="29810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2600" dirty="0" smtClean="0"/>
          </a:p>
          <a:p>
            <a:pPr>
              <a:buFont typeface="Arial" pitchFamily="34" charset="0"/>
              <a:buChar char="•"/>
            </a:pPr>
            <a:r>
              <a:rPr lang="id-ID" sz="2600" b="0" dirty="0" smtClean="0">
                <a:solidFill>
                  <a:srgbClr val="1F497D"/>
                </a:solidFill>
              </a:rPr>
              <a:t>Disekresi </a:t>
            </a:r>
            <a:r>
              <a:rPr lang="id-ID" sz="2600" b="0" dirty="0">
                <a:solidFill>
                  <a:srgbClr val="1F497D"/>
                </a:solidFill>
              </a:rPr>
              <a:t>oleh </a:t>
            </a:r>
            <a:r>
              <a:rPr lang="id-ID" sz="2600" b="0" dirty="0" smtClean="0">
                <a:solidFill>
                  <a:srgbClr val="1F497D"/>
                </a:solidFill>
              </a:rPr>
              <a:t>pankreas</a:t>
            </a:r>
          </a:p>
          <a:p>
            <a:pPr>
              <a:buFont typeface="Arial" pitchFamily="34" charset="0"/>
              <a:buChar char="•"/>
            </a:pPr>
            <a:r>
              <a:rPr lang="id-ID" sz="2600" b="0" dirty="0" smtClean="0">
                <a:solidFill>
                  <a:srgbClr val="1F497D"/>
                </a:solidFill>
              </a:rPr>
              <a:t>Pankreas </a:t>
            </a:r>
            <a:r>
              <a:rPr lang="id-ID" sz="2600" b="0" dirty="0">
                <a:solidFill>
                  <a:srgbClr val="1F497D"/>
                </a:solidFill>
              </a:rPr>
              <a:t>terletak di bagian belakang </a:t>
            </a:r>
            <a:r>
              <a:rPr lang="id-ID" sz="2600" b="0" dirty="0" smtClean="0">
                <a:solidFill>
                  <a:srgbClr val="1F497D"/>
                </a:solidFill>
              </a:rPr>
              <a:t>lambung</a:t>
            </a:r>
          </a:p>
          <a:p>
            <a:pPr>
              <a:buFont typeface="Arial" pitchFamily="34" charset="0"/>
              <a:buChar char="•"/>
            </a:pPr>
            <a:r>
              <a:rPr lang="id-ID" sz="2600" b="0" dirty="0" smtClean="0">
                <a:solidFill>
                  <a:srgbClr val="1F497D"/>
                </a:solidFill>
              </a:rPr>
              <a:t>Fungsi Insulin &amp; Glukagon: </a:t>
            </a:r>
            <a:r>
              <a:rPr lang="id-ID" sz="2600" b="0" dirty="0">
                <a:solidFill>
                  <a:srgbClr val="1F497D"/>
                </a:solidFill>
              </a:rPr>
              <a:t>mengontrol kadar glukosa plasma</a:t>
            </a:r>
            <a:r>
              <a:rPr lang="id-ID" sz="2400" b="0" dirty="0">
                <a:solidFill>
                  <a:srgbClr val="1F497D"/>
                </a:solidFill>
              </a:rPr>
              <a:t>. </a:t>
            </a:r>
          </a:p>
          <a:p>
            <a:endParaRPr lang="id-ID" sz="2400" dirty="0">
              <a:solidFill>
                <a:srgbClr val="1F497D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30674974"/>
              </p:ext>
            </p:extLst>
          </p:nvPr>
        </p:nvGraphicFramePr>
        <p:xfrm>
          <a:off x="63587" y="3250086"/>
          <a:ext cx="8929718" cy="2992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00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570"/>
            <a:ext cx="8229600" cy="1005631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INSULIN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994"/>
            <a:ext cx="8229600" cy="4318170"/>
          </a:xfrm>
        </p:spPr>
        <p:txBody>
          <a:bodyPr>
            <a:normAutofit/>
          </a:bodyPr>
          <a:lstStyle/>
          <a:p>
            <a:r>
              <a:rPr lang="id-ID" sz="2700" dirty="0" smtClean="0">
                <a:solidFill>
                  <a:srgbClr val="1F497D"/>
                </a:solidFill>
              </a:rPr>
              <a:t>Peran utama :</a:t>
            </a:r>
            <a:endParaRPr lang="en-US" sz="2700" dirty="0" smtClean="0">
              <a:solidFill>
                <a:srgbClr val="1F497D"/>
              </a:solidFill>
            </a:endParaRPr>
          </a:p>
          <a:p>
            <a:pPr lvl="1"/>
            <a:r>
              <a:rPr lang="en-US" sz="2700" dirty="0" err="1" smtClean="0">
                <a:solidFill>
                  <a:srgbClr val="1F497D"/>
                </a:solidFill>
              </a:rPr>
              <a:t>Kontrol</a:t>
            </a:r>
            <a:r>
              <a:rPr lang="en-US" sz="2700" dirty="0" smtClean="0">
                <a:solidFill>
                  <a:srgbClr val="1F497D"/>
                </a:solidFill>
              </a:rPr>
              <a:t> </a:t>
            </a:r>
            <a:r>
              <a:rPr lang="en-US" sz="2700" dirty="0" err="1" smtClean="0">
                <a:solidFill>
                  <a:srgbClr val="1F497D"/>
                </a:solidFill>
              </a:rPr>
              <a:t>sirkulasi</a:t>
            </a:r>
            <a:r>
              <a:rPr lang="en-US" sz="2700" dirty="0" smtClean="0">
                <a:solidFill>
                  <a:srgbClr val="1F497D"/>
                </a:solidFill>
              </a:rPr>
              <a:t> </a:t>
            </a:r>
            <a:r>
              <a:rPr lang="en-US" sz="2700" dirty="0" err="1" smtClean="0">
                <a:solidFill>
                  <a:srgbClr val="1F497D"/>
                </a:solidFill>
              </a:rPr>
              <a:t>glukosa</a:t>
            </a:r>
            <a:r>
              <a:rPr lang="en-US" sz="2700" dirty="0" smtClean="0">
                <a:solidFill>
                  <a:srgbClr val="1F497D"/>
                </a:solidFill>
              </a:rPr>
              <a:t> </a:t>
            </a:r>
            <a:r>
              <a:rPr lang="en-US" sz="2700" dirty="0" err="1" smtClean="0">
                <a:solidFill>
                  <a:srgbClr val="1F497D"/>
                </a:solidFill>
              </a:rPr>
              <a:t>darah</a:t>
            </a:r>
            <a:endParaRPr lang="id-ID" sz="2700" dirty="0" smtClean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d-ID" sz="2700" dirty="0" smtClean="0">
                <a:solidFill>
                  <a:srgbClr val="1F497D"/>
                </a:solidFill>
              </a:rPr>
              <a:t>Peran lain :</a:t>
            </a:r>
          </a:p>
          <a:p>
            <a:pPr marL="857250" lvl="1" indent="-457200">
              <a:buSzPct val="110000"/>
              <a:buFont typeface="+mj-lt"/>
              <a:buAutoNum type="arabicPeriod"/>
            </a:pPr>
            <a:r>
              <a:rPr lang="id-ID" sz="2700" dirty="0" smtClean="0">
                <a:solidFill>
                  <a:srgbClr val="1F497D"/>
                </a:solidFill>
              </a:rPr>
              <a:t>Berperan </a:t>
            </a:r>
            <a:r>
              <a:rPr lang="id-ID" sz="2700" dirty="0">
                <a:solidFill>
                  <a:srgbClr val="1F497D"/>
                </a:solidFill>
              </a:rPr>
              <a:t>dalam metabolism protein dan lipid. </a:t>
            </a:r>
            <a:endParaRPr lang="id-ID" sz="2700" dirty="0" smtClean="0">
              <a:solidFill>
                <a:srgbClr val="1F497D"/>
              </a:solidFill>
            </a:endParaRPr>
          </a:p>
          <a:p>
            <a:pPr marL="857250" lvl="1" indent="-457200">
              <a:buSzPct val="110000"/>
              <a:buFont typeface="+mj-lt"/>
              <a:buAutoNum type="arabicPeriod"/>
            </a:pPr>
            <a:r>
              <a:rPr lang="id-ID" sz="2700" dirty="0" smtClean="0">
                <a:solidFill>
                  <a:srgbClr val="1F497D"/>
                </a:solidFill>
              </a:rPr>
              <a:t>Merangsang </a:t>
            </a:r>
            <a:r>
              <a:rPr lang="id-ID" sz="2700" dirty="0">
                <a:solidFill>
                  <a:srgbClr val="1F497D"/>
                </a:solidFill>
              </a:rPr>
              <a:t>penggunaan asam amino seluler </a:t>
            </a:r>
            <a:endParaRPr lang="id-ID" sz="2700" dirty="0" smtClean="0">
              <a:solidFill>
                <a:srgbClr val="1F497D"/>
              </a:solidFill>
            </a:endParaRPr>
          </a:p>
          <a:p>
            <a:pPr marL="857250" lvl="1" indent="-457200">
              <a:buSzPct val="110000"/>
              <a:buFont typeface="+mj-lt"/>
              <a:buAutoNum type="arabicPeriod"/>
            </a:pPr>
            <a:r>
              <a:rPr lang="id-ID" sz="2700" dirty="0" smtClean="0">
                <a:solidFill>
                  <a:srgbClr val="1F497D"/>
                </a:solidFill>
              </a:rPr>
              <a:t>Sintesis </a:t>
            </a:r>
            <a:r>
              <a:rPr lang="id-ID" sz="2700" dirty="0">
                <a:solidFill>
                  <a:srgbClr val="1F497D"/>
                </a:solidFill>
              </a:rPr>
              <a:t>protein dan lemak.</a:t>
            </a:r>
          </a:p>
        </p:txBody>
      </p:sp>
    </p:spTree>
    <p:extLst>
      <p:ext uri="{BB962C8B-B14F-4D97-AF65-F5344CB8AC3E}">
        <p14:creationId xmlns:p14="http://schemas.microsoft.com/office/powerpoint/2010/main" val="215731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617"/>
            <a:ext cx="8229600" cy="858022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solidFill>
                  <a:srgbClr val="1F497D"/>
                </a:solidFill>
              </a:rPr>
              <a:t>Insulin &amp; Glukagon  thd Olahraga</a:t>
            </a:r>
            <a:endParaRPr lang="id-ID" sz="4000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Akti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id-ID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itas </a:t>
            </a: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olahraga selama minimal 30 menit atau lebih akan menurunkan kadar insulin</a:t>
            </a:r>
            <a:r>
              <a:rPr lang="id-ID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            </a:t>
            </a:r>
            <a:r>
              <a:rPr lang="id-ID" sz="2400" dirty="0">
                <a:solidFill>
                  <a:srgbClr val="FF0000"/>
                </a:solidFill>
              </a:rPr>
              <a:t>konsentrasi glukosa dalam plasma bisa jadi konstan</a:t>
            </a:r>
            <a:endParaRPr lang="id-ID" sz="2400" dirty="0" smtClean="0">
              <a:solidFill>
                <a:srgbClr val="FF0000"/>
              </a:solidFill>
            </a:endParaRPr>
          </a:p>
          <a:p>
            <a:endParaRPr lang="id-ID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jumlah atau kemampuan reseptor insulin  meningkat selama </a:t>
            </a:r>
            <a:r>
              <a:rPr lang="id-ID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olahraga                </a:t>
            </a:r>
            <a:r>
              <a:rPr lang="id-ID" sz="2400" dirty="0" smtClean="0">
                <a:solidFill>
                  <a:srgbClr val="FF0000"/>
                </a:solidFill>
              </a:rPr>
              <a:t>meningkatkan </a:t>
            </a:r>
            <a:r>
              <a:rPr lang="id-ID" sz="2400" dirty="0">
                <a:solidFill>
                  <a:srgbClr val="FF0000"/>
                </a:solidFill>
              </a:rPr>
              <a:t>sensitifitas tubuh terhadap </a:t>
            </a:r>
            <a:r>
              <a:rPr lang="id-ID" sz="2400" dirty="0" smtClean="0">
                <a:solidFill>
                  <a:srgbClr val="FF0000"/>
                </a:solidFill>
              </a:rPr>
              <a:t>insulin</a:t>
            </a:r>
          </a:p>
          <a:p>
            <a:pPr>
              <a:buFont typeface="Arial" pitchFamily="34" charset="0"/>
              <a:buChar char="•"/>
            </a:pPr>
            <a:endParaRPr lang="id-ID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Glukagon akan mempertahankan kadar glukosa darah dengan cara menstimulasi glikogenolisis di hati. </a:t>
            </a:r>
            <a:endParaRPr lang="id-ID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d-ID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id-ID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</a:t>
            </a:r>
            <a:r>
              <a:rPr lang="id-ID" sz="2400" dirty="0" smtClean="0">
                <a:solidFill>
                  <a:srgbClr val="FF0000"/>
                </a:solidFill>
              </a:rPr>
              <a:t>meningkatkan </a:t>
            </a:r>
            <a:r>
              <a:rPr lang="id-ID" sz="2400" dirty="0">
                <a:solidFill>
                  <a:srgbClr val="FF0000"/>
                </a:solidFill>
              </a:rPr>
              <a:t>ketersediaan glukosa di dalam sel.</a:t>
            </a:r>
          </a:p>
          <a:p>
            <a:pPr>
              <a:buFont typeface="Arial" pitchFamily="34" charset="0"/>
              <a:buChar char="•"/>
            </a:pPr>
            <a:endParaRPr lang="id-ID" sz="2400" dirty="0"/>
          </a:p>
        </p:txBody>
      </p:sp>
      <p:sp>
        <p:nvSpPr>
          <p:cNvPr id="4" name="Right Arrow 3"/>
          <p:cNvSpPr/>
          <p:nvPr/>
        </p:nvSpPr>
        <p:spPr>
          <a:xfrm>
            <a:off x="4237399" y="2096895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2145134" y="369692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ight Arrow 5"/>
          <p:cNvSpPr/>
          <p:nvPr/>
        </p:nvSpPr>
        <p:spPr>
          <a:xfrm>
            <a:off x="1142976" y="574771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17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1903883"/>
              </p:ext>
            </p:extLst>
          </p:nvPr>
        </p:nvGraphicFramePr>
        <p:xfrm>
          <a:off x="357158" y="1786469"/>
          <a:ext cx="8501122" cy="4324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168" y="774545"/>
            <a:ext cx="5037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1F497D"/>
                </a:solidFill>
              </a:rPr>
              <a:t>PENDAHULUAN</a:t>
            </a:r>
            <a:endParaRPr lang="en-US" sz="48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560" y="817900"/>
            <a:ext cx="8229600" cy="898143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Hormon Reproduksi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dirty="0" smtClean="0"/>
          </a:p>
          <a:p>
            <a:pPr>
              <a:buFont typeface="Arial" pitchFamily="34" charset="0"/>
              <a:buChar char="•"/>
            </a:pPr>
            <a:r>
              <a:rPr lang="id-ID" sz="2800" dirty="0" smtClean="0">
                <a:solidFill>
                  <a:srgbClr val="1F497D"/>
                </a:solidFill>
              </a:rPr>
              <a:t>Gonad </a:t>
            </a:r>
            <a:r>
              <a:rPr lang="id-ID" sz="2800" dirty="0">
                <a:solidFill>
                  <a:srgbClr val="1F497D"/>
                </a:solidFill>
              </a:rPr>
              <a:t>merupakan kelenjar reproduksi yang terdiri dari testis dan </a:t>
            </a:r>
            <a:r>
              <a:rPr lang="id-ID" sz="2800" dirty="0" smtClean="0">
                <a:solidFill>
                  <a:srgbClr val="1F497D"/>
                </a:solidFill>
              </a:rPr>
              <a:t>ovarium</a:t>
            </a:r>
          </a:p>
          <a:p>
            <a:pPr>
              <a:buFont typeface="Arial" pitchFamily="34" charset="0"/>
              <a:buChar char="•"/>
            </a:pPr>
            <a:r>
              <a:rPr lang="id-ID" sz="2800" dirty="0">
                <a:solidFill>
                  <a:srgbClr val="1F497D"/>
                </a:solidFill>
              </a:rPr>
              <a:t>Hormon yang disekresikan bersifat anabolic, </a:t>
            </a:r>
            <a:r>
              <a:rPr lang="id-ID" sz="2800" dirty="0" smtClean="0">
                <a:solidFill>
                  <a:srgbClr val="1F497D"/>
                </a:solidFill>
              </a:rPr>
              <a:t>(merangsang </a:t>
            </a:r>
            <a:r>
              <a:rPr lang="id-ID" sz="2800" dirty="0">
                <a:solidFill>
                  <a:srgbClr val="1F497D"/>
                </a:solidFill>
              </a:rPr>
              <a:t>reaksi </a:t>
            </a:r>
            <a:r>
              <a:rPr lang="id-ID" sz="2800" dirty="0" smtClean="0">
                <a:solidFill>
                  <a:srgbClr val="1F497D"/>
                </a:solidFill>
              </a:rPr>
              <a:t>anabolisme)</a:t>
            </a:r>
          </a:p>
          <a:p>
            <a:pPr>
              <a:buFont typeface="Arial" pitchFamily="34" charset="0"/>
              <a:buChar char="•"/>
            </a:pPr>
            <a:r>
              <a:rPr lang="id-ID" sz="2800" dirty="0">
                <a:solidFill>
                  <a:srgbClr val="1F497D"/>
                </a:solidFill>
              </a:rPr>
              <a:t>Testis mensekresikan androgen, salah satunya </a:t>
            </a:r>
            <a:r>
              <a:rPr lang="id-ID" sz="2800" dirty="0" smtClean="0">
                <a:solidFill>
                  <a:srgbClr val="1F497D"/>
                </a:solidFill>
              </a:rPr>
              <a:t>testosterone</a:t>
            </a:r>
          </a:p>
          <a:p>
            <a:pPr>
              <a:buFont typeface="Arial" pitchFamily="34" charset="0"/>
              <a:buChar char="•"/>
            </a:pPr>
            <a:r>
              <a:rPr lang="id-ID" sz="2800" dirty="0">
                <a:solidFill>
                  <a:srgbClr val="1F497D"/>
                </a:solidFill>
              </a:rPr>
              <a:t>Ovarium mensekresikan dua jenis hormone yaitu estrogen dan progesterone.</a:t>
            </a:r>
          </a:p>
        </p:txBody>
      </p:sp>
    </p:spTree>
    <p:extLst>
      <p:ext uri="{BB962C8B-B14F-4D97-AF65-F5344CB8AC3E}">
        <p14:creationId xmlns:p14="http://schemas.microsoft.com/office/powerpoint/2010/main" val="365890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141"/>
            <a:ext cx="8229600" cy="836498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ANDROGEN</a:t>
            </a:r>
            <a:endParaRPr lang="id-ID" b="1" dirty="0">
              <a:solidFill>
                <a:srgbClr val="1F497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046416"/>
              </p:ext>
            </p:extLst>
          </p:nvPr>
        </p:nvGraphicFramePr>
        <p:xfrm>
          <a:off x="0" y="1721898"/>
          <a:ext cx="9144000" cy="513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29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Estrogen &amp; Progesteron</a:t>
            </a:r>
            <a:endParaRPr lang="en-US" dirty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gray">
          <a:xfrm>
            <a:off x="5418138" y="2957513"/>
            <a:ext cx="2849562" cy="2752725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gray">
          <a:xfrm>
            <a:off x="5500694" y="2037791"/>
            <a:ext cx="2928958" cy="4138626"/>
          </a:xfrm>
          <a:prstGeom prst="roundRect">
            <a:avLst>
              <a:gd name="adj" fmla="val 7912"/>
            </a:avLst>
          </a:prstGeom>
          <a:gradFill rotWithShape="1">
            <a:gsLst>
              <a:gs pos="0">
                <a:schemeClr val="accent1">
                  <a:gamma/>
                  <a:tint val="38039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14348" y="1230006"/>
            <a:ext cx="2857500" cy="466725"/>
            <a:chOff x="752" y="1413"/>
            <a:chExt cx="1321" cy="294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35794" y="1446180"/>
            <a:ext cx="2857500" cy="466725"/>
            <a:chOff x="3623" y="1413"/>
            <a:chExt cx="1321" cy="294"/>
          </a:xfrm>
          <a:solidFill>
            <a:schemeClr val="accent5">
              <a:lumMod val="50000"/>
            </a:schemeClr>
          </a:solidFill>
        </p:grpSpPr>
        <p:sp>
          <p:nvSpPr>
            <p:cNvPr id="9226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pFill/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227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228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9229" name="AutoShape 13"/>
          <p:cNvSpPr>
            <a:spLocks noChangeArrowheads="1"/>
          </p:cNvSpPr>
          <p:nvPr/>
        </p:nvSpPr>
        <p:spPr bwMode="gray">
          <a:xfrm>
            <a:off x="785786" y="1839880"/>
            <a:ext cx="2849562" cy="4336537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30" name="Text Box 18"/>
          <p:cNvSpPr txBox="1">
            <a:spLocks noChangeArrowheads="1"/>
          </p:cNvSpPr>
          <p:nvPr/>
        </p:nvSpPr>
        <p:spPr bwMode="white">
          <a:xfrm>
            <a:off x="1142976" y="1193824"/>
            <a:ext cx="22383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F8F8F8"/>
                </a:solidFill>
                <a:cs typeface="Arial" charset="0"/>
              </a:rPr>
              <a:t>Estrogen</a:t>
            </a:r>
            <a:endParaRPr lang="en-US" sz="2400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9231" name="Text Box 18"/>
          <p:cNvSpPr txBox="1">
            <a:spLocks noChangeArrowheads="1"/>
          </p:cNvSpPr>
          <p:nvPr/>
        </p:nvSpPr>
        <p:spPr bwMode="white">
          <a:xfrm>
            <a:off x="5715008" y="1424656"/>
            <a:ext cx="22383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F8F8F8"/>
                </a:solidFill>
                <a:cs typeface="Arial" charset="0"/>
              </a:rPr>
              <a:t>Progesteron</a:t>
            </a:r>
            <a:endParaRPr lang="en-US" sz="2400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blackGray">
          <a:xfrm rot="-10793605" flipH="1" flipV="1">
            <a:off x="3829050" y="3503613"/>
            <a:ext cx="144621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gray">
          <a:xfrm>
            <a:off x="5661025" y="3434803"/>
            <a:ext cx="24114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  <a:buSzPct val="75000"/>
            </a:pPr>
            <a:r>
              <a:rPr lang="id-ID" sz="2000" dirty="0" smtClean="0"/>
              <a:t>mempersiapkan uterus untuk kehamilan, </a:t>
            </a:r>
            <a:endParaRPr lang="en-US" sz="1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gray">
          <a:xfrm>
            <a:off x="5500694" y="4357694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SzPct val="75000"/>
              <a:buFont typeface="Arial" charset="0"/>
              <a:buNone/>
            </a:pPr>
            <a:r>
              <a:rPr lang="en-US" sz="16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gray">
          <a:xfrm>
            <a:off x="5661025" y="2206788"/>
            <a:ext cx="25146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id-ID" sz="2000" dirty="0" smtClean="0"/>
              <a:t>merangsang fase lutel pada siklus menstruasi</a:t>
            </a:r>
            <a:r>
              <a:rPr lang="id-ID" sz="1400" dirty="0" smtClean="0"/>
              <a:t>,</a:t>
            </a:r>
            <a:endParaRPr lang="en-US" sz="1400" dirty="0">
              <a:solidFill>
                <a:srgbClr val="1C1C1C"/>
              </a:solidFill>
              <a:cs typeface="Arial" charset="0"/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gray">
          <a:xfrm>
            <a:off x="5605470" y="4786322"/>
            <a:ext cx="266223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id-ID" sz="2000" dirty="0" smtClean="0"/>
              <a:t>mempersiapkan payudara untuk laktasi.</a:t>
            </a:r>
            <a:endParaRPr lang="en-US" sz="2000" dirty="0">
              <a:solidFill>
                <a:srgbClr val="1C1C1C"/>
              </a:solidFill>
              <a:cs typeface="Arial" charset="0"/>
            </a:endParaRPr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gray">
          <a:xfrm>
            <a:off x="857224" y="2058872"/>
            <a:ext cx="2698750" cy="1000132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45" name="AutoShape 29"/>
          <p:cNvSpPr>
            <a:spLocks noChangeArrowheads="1"/>
          </p:cNvSpPr>
          <p:nvPr/>
        </p:nvSpPr>
        <p:spPr bwMode="gray">
          <a:xfrm>
            <a:off x="714348" y="3357562"/>
            <a:ext cx="2698750" cy="1000132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46" name="AutoShape 30"/>
          <p:cNvSpPr>
            <a:spLocks noChangeArrowheads="1"/>
          </p:cNvSpPr>
          <p:nvPr/>
        </p:nvSpPr>
        <p:spPr bwMode="gray">
          <a:xfrm>
            <a:off x="928662" y="4542692"/>
            <a:ext cx="2571768" cy="1571636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gray">
          <a:xfrm>
            <a:off x="857224" y="1850963"/>
            <a:ext cx="292895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d-ID" sz="2000" dirty="0" smtClean="0"/>
              <a:t>merangsang perkembangan karakteristik kelamin sekunder pada wanita,</a:t>
            </a:r>
            <a:endParaRPr lang="en-US" sz="2000" b="1" dirty="0">
              <a:cs typeface="Arial" charset="0"/>
            </a:endParaRP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gray">
          <a:xfrm>
            <a:off x="857224" y="3357562"/>
            <a:ext cx="271464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d-ID" sz="2000" dirty="0" smtClean="0"/>
              <a:t>berperan dalam fase proliferasi pada siklus menstruasi,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gray">
          <a:xfrm>
            <a:off x="928662" y="4743274"/>
            <a:ext cx="2711476" cy="16712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d-ID" sz="2000" dirty="0" smtClean="0"/>
              <a:t>berperan dalam oogenesis, ovulasi, dan berbagai perubahan selama kehamilan.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§"/>
            </a:pPr>
            <a:endParaRPr lang="en-US" sz="1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250" name="AutoShape 34"/>
          <p:cNvSpPr>
            <a:spLocks noChangeArrowheads="1"/>
          </p:cNvSpPr>
          <p:nvPr/>
        </p:nvSpPr>
        <p:spPr bwMode="blackGray">
          <a:xfrm rot="10793605" flipV="1">
            <a:off x="3797300" y="4108450"/>
            <a:ext cx="144780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249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235"/>
            <a:ext cx="8229600" cy="750403"/>
          </a:xfrm>
        </p:spPr>
        <p:txBody>
          <a:bodyPr>
            <a:noAutofit/>
          </a:bodyPr>
          <a:lstStyle/>
          <a:p>
            <a:r>
              <a:rPr lang="id-ID" b="1" dirty="0" smtClean="0">
                <a:solidFill>
                  <a:srgbClr val="1F497D"/>
                </a:solidFill>
              </a:rPr>
              <a:t>Hormon Antidiuretik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3000" dirty="0">
                <a:solidFill>
                  <a:srgbClr val="1F497D"/>
                </a:solidFill>
              </a:rPr>
              <a:t>M</a:t>
            </a:r>
            <a:r>
              <a:rPr lang="id-ID" sz="3000" dirty="0" smtClean="0">
                <a:solidFill>
                  <a:srgbClr val="1F497D"/>
                </a:solidFill>
              </a:rPr>
              <a:t>empertahankan </a:t>
            </a:r>
            <a:r>
              <a:rPr lang="id-ID" sz="3000" dirty="0">
                <a:solidFill>
                  <a:srgbClr val="1F497D"/>
                </a:solidFill>
              </a:rPr>
              <a:t>keseimbangan cairan </a:t>
            </a:r>
            <a:r>
              <a:rPr lang="id-ID" sz="3000" dirty="0" smtClean="0">
                <a:solidFill>
                  <a:srgbClr val="1F497D"/>
                </a:solidFill>
              </a:rPr>
              <a:t>: </a:t>
            </a:r>
          </a:p>
          <a:p>
            <a:r>
              <a:rPr lang="id-ID" sz="3000" dirty="0" smtClean="0">
                <a:solidFill>
                  <a:srgbClr val="1F497D"/>
                </a:solidFill>
              </a:rPr>
              <a:t>ADH -  Aldosteron</a:t>
            </a:r>
          </a:p>
          <a:p>
            <a:pPr>
              <a:buFont typeface="Arial" pitchFamily="34" charset="0"/>
              <a:buChar char="•"/>
            </a:pPr>
            <a:r>
              <a:rPr lang="id-ID" sz="3000" dirty="0" smtClean="0">
                <a:solidFill>
                  <a:srgbClr val="1F497D"/>
                </a:solidFill>
              </a:rPr>
              <a:t>Akti</a:t>
            </a:r>
            <a:r>
              <a:rPr lang="en-US" sz="3000" dirty="0" smtClean="0">
                <a:solidFill>
                  <a:srgbClr val="1F497D"/>
                </a:solidFill>
              </a:rPr>
              <a:t>v</a:t>
            </a:r>
            <a:r>
              <a:rPr lang="id-ID" sz="3000" dirty="0" smtClean="0">
                <a:solidFill>
                  <a:srgbClr val="1F497D"/>
                </a:solidFill>
              </a:rPr>
              <a:t>itas </a:t>
            </a:r>
            <a:r>
              <a:rPr lang="id-ID" sz="3000" dirty="0">
                <a:solidFill>
                  <a:srgbClr val="1F497D"/>
                </a:solidFill>
              </a:rPr>
              <a:t>hormonal mempengaruhi aldosteron dan ADH selama 12 sampai 48 jam setelah </a:t>
            </a:r>
            <a:r>
              <a:rPr lang="id-ID" sz="3000" dirty="0" smtClean="0">
                <a:solidFill>
                  <a:srgbClr val="1F497D"/>
                </a:solidFill>
              </a:rPr>
              <a:t>olahraga</a:t>
            </a:r>
            <a:endParaRPr lang="en-US" sz="3000" dirty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d-ID" sz="3000" dirty="0">
                <a:solidFill>
                  <a:srgbClr val="1F497D"/>
                </a:solidFill>
              </a:rPr>
              <a:t>M</a:t>
            </a:r>
            <a:r>
              <a:rPr lang="id-ID" sz="3000" dirty="0" smtClean="0">
                <a:solidFill>
                  <a:srgbClr val="1F497D"/>
                </a:solidFill>
              </a:rPr>
              <a:t>engurangi </a:t>
            </a:r>
            <a:r>
              <a:rPr lang="id-ID" sz="3000" dirty="0">
                <a:solidFill>
                  <a:srgbClr val="1F497D"/>
                </a:solidFill>
              </a:rPr>
              <a:t>produksi urin dan menjaga tubuh dari dehidrasi lebih </a:t>
            </a:r>
            <a:r>
              <a:rPr lang="id-ID" sz="3000" dirty="0" smtClean="0">
                <a:solidFill>
                  <a:srgbClr val="1F497D"/>
                </a:solidFill>
              </a:rPr>
              <a:t>lanjut</a:t>
            </a:r>
          </a:p>
          <a:p>
            <a:pPr>
              <a:buFont typeface="Arial" pitchFamily="34" charset="0"/>
              <a:buChar char="•"/>
            </a:pPr>
            <a:r>
              <a:rPr lang="id-ID" sz="3000" dirty="0">
                <a:solidFill>
                  <a:srgbClr val="1F497D"/>
                </a:solidFill>
              </a:rPr>
              <a:t>Aldosteron dapat meningkatkan reabsorpsi Na</a:t>
            </a:r>
            <a:r>
              <a:rPr lang="id-ID" sz="3000" baseline="30000" dirty="0">
                <a:solidFill>
                  <a:srgbClr val="1F497D"/>
                </a:solidFill>
              </a:rPr>
              <a:t>+</a:t>
            </a:r>
            <a:r>
              <a:rPr lang="id-ID" sz="3000" dirty="0">
                <a:solidFill>
                  <a:srgbClr val="1F497D"/>
                </a:solidFill>
              </a:rPr>
              <a:t> </a:t>
            </a:r>
            <a:r>
              <a:rPr lang="en-US" sz="3000" dirty="0" smtClean="0">
                <a:solidFill>
                  <a:srgbClr val="1F497D"/>
                </a:solidFill>
                <a:sym typeface="Wingdings" pitchFamily="2" charset="2"/>
              </a:rPr>
              <a:t></a:t>
            </a:r>
            <a:r>
              <a:rPr lang="id-ID" sz="3000" dirty="0" smtClean="0">
                <a:solidFill>
                  <a:srgbClr val="1F497D"/>
                </a:solidFill>
              </a:rPr>
              <a:t> </a:t>
            </a:r>
            <a:r>
              <a:rPr lang="id-ID" sz="3000" dirty="0">
                <a:solidFill>
                  <a:srgbClr val="1F497D"/>
                </a:solidFill>
              </a:rPr>
              <a:t>menyebabkan konsentrasi Na</a:t>
            </a:r>
            <a:r>
              <a:rPr lang="id-ID" sz="3000" baseline="30000" dirty="0">
                <a:solidFill>
                  <a:srgbClr val="1F497D"/>
                </a:solidFill>
              </a:rPr>
              <a:t>+</a:t>
            </a:r>
            <a:r>
              <a:rPr lang="id-ID" sz="3000" dirty="0">
                <a:solidFill>
                  <a:srgbClr val="1F497D"/>
                </a:solidFill>
              </a:rPr>
              <a:t> dalam tubuh </a:t>
            </a:r>
            <a:r>
              <a:rPr lang="id-ID" sz="3000" dirty="0" smtClean="0">
                <a:solidFill>
                  <a:srgbClr val="1F497D"/>
                </a:solidFill>
              </a:rPr>
              <a:t>meningkat </a:t>
            </a:r>
            <a:r>
              <a:rPr lang="en-US" sz="3000" dirty="0" smtClean="0">
                <a:solidFill>
                  <a:srgbClr val="1F497D"/>
                </a:solidFill>
                <a:sym typeface="Wingdings" pitchFamily="2" charset="2"/>
              </a:rPr>
              <a:t> </a:t>
            </a:r>
            <a:r>
              <a:rPr lang="id-ID" sz="3000" dirty="0" smtClean="0">
                <a:solidFill>
                  <a:srgbClr val="1F497D"/>
                </a:solidFill>
              </a:rPr>
              <a:t>sejumlah </a:t>
            </a:r>
            <a:r>
              <a:rPr lang="id-ID" sz="3000" dirty="0">
                <a:solidFill>
                  <a:srgbClr val="1F497D"/>
                </a:solidFill>
              </a:rPr>
              <a:t>air akan dikeluarkan ke ekstraseluler.</a:t>
            </a:r>
          </a:p>
          <a:p>
            <a:endParaRPr lang="id-ID" dirty="0" smtClean="0"/>
          </a:p>
          <a:p>
            <a:pPr>
              <a:buFont typeface="Arial" pitchFamily="34" charset="0"/>
              <a:buChar char="•"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6462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Perubahan Hormonal Selama Olahraga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90797"/>
              </p:ext>
            </p:extLst>
          </p:nvPr>
        </p:nvGraphicFramePr>
        <p:xfrm>
          <a:off x="270048" y="1100321"/>
          <a:ext cx="8572560" cy="5667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442"/>
                <a:gridCol w="937630"/>
                <a:gridCol w="3348680"/>
                <a:gridCol w="2946808"/>
              </a:tblGrid>
              <a:tr h="430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Hormon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Respon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Hubungan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Khusus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Signifikansi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77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Katekolamin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lebih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banyak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seiring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dengan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intensitas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olahraga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norepinefrin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&gt;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epinefrin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Arial"/>
                        </a:rPr>
                        <a:t>Meningkatkan glukosa darah</a:t>
                      </a:r>
                      <a:endParaRPr lang="id-ID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77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GH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dengan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cepat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pd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orang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yg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tdk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fit,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menurun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dgn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cepat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pd org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Arial"/>
                        </a:rPr>
                        <a:t>yg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fit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diketahui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77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ACTH-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kortisol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seiring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dgn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intensitas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olahraga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menurun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setelah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olahraga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glukoneogenesis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0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TSH-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tiroksin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seiring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dgn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olahraga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Arial"/>
                        </a:rPr>
                        <a:t>Tidak diketahui</a:t>
                      </a:r>
                      <a:endParaRPr lang="id-ID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0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LH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  <a:sym typeface="Wingdings"/>
                        </a:rPr>
                        <a:t>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ada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ada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0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Testosteron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ada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diketahui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1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Estradiol-progesteron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selama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fase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luteal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diketahui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3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453048"/>
              </p:ext>
            </p:extLst>
          </p:nvPr>
        </p:nvGraphicFramePr>
        <p:xfrm>
          <a:off x="216615" y="604314"/>
          <a:ext cx="8776689" cy="588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918508"/>
                <a:gridCol w="2530390"/>
                <a:gridCol w="3827593"/>
              </a:tblGrid>
              <a:tr h="5979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Hormon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Respon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Hubungan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Khusus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Signifikansi</a:t>
                      </a:r>
                      <a:endParaRPr lang="id-ID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Insulin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  <a:sym typeface="Wingdings"/>
                        </a:rPr>
                        <a:t>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Penurunan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berkurang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setelah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aktifitas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Menurunkan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stimulus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Glucagon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Peningkatan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berkurang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setelah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aktifitas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glukosa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darah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melalui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glikogenolisis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glukoneogenesis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97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Rennin –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angiotensin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 –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aldosteron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Peningkatan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setelah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olahraga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pada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tikus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Retensi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sodium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mempertahankan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volume plasma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ADH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ada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Retensi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air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mempertahankan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volume plasma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PTH –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kalsitonin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Calibri"/>
                          <a:cs typeface="Arial"/>
                        </a:rPr>
                        <a:t>?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ada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Diperlukan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perkembangan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tulang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2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Arial"/>
                        </a:rPr>
                        <a:t>Eritropoietin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Calibri"/>
                          <a:cs typeface="Arial"/>
                        </a:rPr>
                        <a:t>?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Arial"/>
                        </a:rPr>
                        <a:t>Tidak ada</a:t>
                      </a:r>
                      <a:endParaRPr lang="id-ID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Penting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peningkatan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eritropoietin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97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Arial"/>
                        </a:rPr>
                        <a:t>Prostaglandin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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Kemungkinan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meningkat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sbg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respon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thd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kontraksi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 isometric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berkelanjutan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Vasodilator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Arial"/>
                        </a:rPr>
                        <a:t>lokal</a:t>
                      </a:r>
                      <a:endParaRPr lang="id-ID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1105"/>
            <a:ext cx="9144000" cy="662595"/>
          </a:xfrm>
        </p:spPr>
        <p:txBody>
          <a:bodyPr>
            <a:normAutofit fontScale="90000"/>
          </a:bodyPr>
          <a:lstStyle/>
          <a:p>
            <a:r>
              <a:rPr lang="id-ID" sz="2400" dirty="0" smtClean="0"/>
              <a:t>Respon Fungsional  jaringan kelenjar terhadap keterlibatan Hormon</a:t>
            </a: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974714"/>
              </p:ext>
            </p:extLst>
          </p:nvPr>
        </p:nvGraphicFramePr>
        <p:xfrm>
          <a:off x="0" y="963927"/>
          <a:ext cx="9144000" cy="577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42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HORMON</a:t>
                      </a:r>
                      <a:endParaRPr lang="id-ID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STIMULATOR</a:t>
                      </a:r>
                      <a:endParaRPr lang="id-ID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JARINGAN TARGET</a:t>
                      </a:r>
                      <a:endParaRPr lang="id-ID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RESPON</a:t>
                      </a:r>
                      <a:endParaRPr lang="id-ID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EPINEFRIN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OLAHRAGA INTENSITAS SEDANG ATAU TINGGI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OTOT RANGKA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 GLIKOGENOLISIS, VASOKONTRIKSI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0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NOREPINEFRIN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OLAHRAGA INTENSITAS SEDANG ATAU TINGGI, HIPOGLIKEMI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JARINGAN ADIPOSA, HATI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 GLIKOGENOLISIS, ↑ HEART RATE, ↑ LIPOLISIS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70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GROWTH HORMON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OLAHRAGA, HIPOGLIKEMI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JARINGAN RANGKA, JARINGAN LEMAK, HATI, TULANG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MERANGSANG PERTUMBUHAN, ↑ GLUKONEOGENESIS, ↓ GLUKOSA UPTAKE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TESTOSTERON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↑FSH, ↑ LH, OLAHRAGA, STRESS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OTOT RANGKA, TULANG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SINTESA PROTEIN, PRODUKSI SPERMA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0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ESTROGEN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↑FSH, ↑ LH, OLAHRAGA, STRESS, OLAHRAGA RINGAN SAMPAI SEDANG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OTOT RANGKA, JARINGAN LEMAK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MENGHAMBAT GLUKOSA UPTAKE, DEPOSISI LEMAK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0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CORTISOL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 ACTH, OLAHRAGA INTENSITAS TINGGI -LAMA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OTOT RANGKA, HATI, JARINGAN LEMAK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 GLUKONEOGENESIS, ↑ PROTEIN SINTESIS, ↓ GLUKOSA UPTAKE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5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INSULIN LIKE GROWTH FAKTOR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↑GH,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HAMPIR SELURUH SEL</a:t>
                      </a:r>
                      <a:endParaRPr lang="id-ID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MERANGSANG PERTUMBUHAN </a:t>
                      </a:r>
                      <a:endParaRPr lang="id-ID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76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6"/>
          <p:cNvSpPr>
            <a:spLocks noChangeShapeType="1"/>
          </p:cNvSpPr>
          <p:nvPr/>
        </p:nvSpPr>
        <p:spPr bwMode="auto">
          <a:xfrm flipV="1">
            <a:off x="3299824" y="2877168"/>
            <a:ext cx="608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" name="Line 38"/>
          <p:cNvSpPr>
            <a:spLocks noChangeShapeType="1"/>
          </p:cNvSpPr>
          <p:nvPr/>
        </p:nvSpPr>
        <p:spPr bwMode="auto">
          <a:xfrm flipV="1">
            <a:off x="3260145" y="3972544"/>
            <a:ext cx="608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2942634" y="1877036"/>
            <a:ext cx="879475" cy="338137"/>
            <a:chOff x="1492" y="1538"/>
            <a:chExt cx="624" cy="240"/>
          </a:xfrm>
        </p:grpSpPr>
        <p:sp>
          <p:nvSpPr>
            <p:cNvPr id="8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2942634" y="4663118"/>
            <a:ext cx="946150" cy="269875"/>
            <a:chOff x="1444" y="3218"/>
            <a:chExt cx="672" cy="192"/>
          </a:xfrm>
        </p:grpSpPr>
        <p:sp>
          <p:nvSpPr>
            <p:cNvPr id="11" name="Line 43"/>
            <p:cNvSpPr>
              <a:spLocks noChangeShapeType="1"/>
            </p:cNvSpPr>
            <p:nvPr/>
          </p:nvSpPr>
          <p:spPr bwMode="auto">
            <a:xfrm>
              <a:off x="1732" y="3410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44"/>
            <p:cNvSpPr>
              <a:spLocks noChangeShapeType="1"/>
            </p:cNvSpPr>
            <p:nvPr/>
          </p:nvSpPr>
          <p:spPr bwMode="auto">
            <a:xfrm>
              <a:off x="1444" y="321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3" name="AutoShape 45"/>
          <p:cNvSpPr>
            <a:spLocks noChangeArrowheads="1"/>
          </p:cNvSpPr>
          <p:nvPr/>
        </p:nvSpPr>
        <p:spPr bwMode="gray">
          <a:xfrm>
            <a:off x="3863394" y="1162656"/>
            <a:ext cx="5151438" cy="10080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4085643" y="1234094"/>
            <a:ext cx="47149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Mengatur Metabolisme Glukosa Selama Olahraga</a:t>
            </a:r>
          </a:p>
        </p:txBody>
      </p:sp>
      <p:sp>
        <p:nvSpPr>
          <p:cNvPr id="15" name="AutoShape 47"/>
          <p:cNvSpPr>
            <a:spLocks noChangeArrowheads="1"/>
          </p:cNvSpPr>
          <p:nvPr/>
        </p:nvSpPr>
        <p:spPr bwMode="gray">
          <a:xfrm>
            <a:off x="3863394" y="2473944"/>
            <a:ext cx="5151437" cy="8318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16" name="Rectangle 48"/>
          <p:cNvSpPr>
            <a:spLocks noChangeArrowheads="1"/>
          </p:cNvSpPr>
          <p:nvPr/>
        </p:nvSpPr>
        <p:spPr bwMode="auto">
          <a:xfrm>
            <a:off x="4228518" y="2620732"/>
            <a:ext cx="4572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Regulasi Metabolisme Lipid</a:t>
            </a:r>
          </a:p>
        </p:txBody>
      </p:sp>
      <p:sp>
        <p:nvSpPr>
          <p:cNvPr id="19" name="Oval 51"/>
          <p:cNvSpPr>
            <a:spLocks noChangeArrowheads="1"/>
          </p:cNvSpPr>
          <p:nvPr/>
        </p:nvSpPr>
        <p:spPr bwMode="gray">
          <a:xfrm>
            <a:off x="3799890" y="1734160"/>
            <a:ext cx="203200" cy="20161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0" name="Oval 52"/>
          <p:cNvSpPr>
            <a:spLocks noChangeArrowheads="1"/>
          </p:cNvSpPr>
          <p:nvPr/>
        </p:nvSpPr>
        <p:spPr bwMode="gray">
          <a:xfrm>
            <a:off x="3871328" y="2734292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2" name="AutoShape 54"/>
          <p:cNvSpPr>
            <a:spLocks noChangeArrowheads="1"/>
          </p:cNvSpPr>
          <p:nvPr/>
        </p:nvSpPr>
        <p:spPr bwMode="gray">
          <a:xfrm>
            <a:off x="3863395" y="3591548"/>
            <a:ext cx="5151437" cy="8572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4142406" y="3764211"/>
            <a:ext cx="4786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id-ID" sz="2400" b="0" dirty="0" smtClean="0">
                <a:solidFill>
                  <a:schemeClr val="accent6">
                    <a:lumMod val="75000"/>
                  </a:schemeClr>
                </a:solidFill>
              </a:rPr>
              <a:t>Menjaga keseimbangan Cairan</a:t>
            </a:r>
            <a:endParaRPr lang="en-US" sz="2400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Oval 56"/>
          <p:cNvSpPr>
            <a:spLocks noChangeArrowheads="1"/>
          </p:cNvSpPr>
          <p:nvPr/>
        </p:nvSpPr>
        <p:spPr bwMode="gray">
          <a:xfrm>
            <a:off x="3784020" y="3905869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5" name="AutoShape 57"/>
          <p:cNvSpPr>
            <a:spLocks noChangeArrowheads="1"/>
          </p:cNvSpPr>
          <p:nvPr/>
        </p:nvSpPr>
        <p:spPr bwMode="gray">
          <a:xfrm>
            <a:off x="3863394" y="4698033"/>
            <a:ext cx="5151437" cy="132240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4157080" y="4805994"/>
            <a:ext cx="48577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</a:rPr>
              <a:t>ekanisme rennin – angiotensin : pengaturan tekanan darah &amp; mengatur keseimbangan cairan</a:t>
            </a:r>
            <a:endParaRPr lang="id-ID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Oval 59"/>
          <p:cNvSpPr>
            <a:spLocks noChangeArrowheads="1"/>
          </p:cNvSpPr>
          <p:nvPr/>
        </p:nvSpPr>
        <p:spPr bwMode="gray">
          <a:xfrm>
            <a:off x="3871328" y="4805994"/>
            <a:ext cx="203200" cy="203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grpSp>
        <p:nvGrpSpPr>
          <p:cNvPr id="28" name="Group 60"/>
          <p:cNvGrpSpPr>
            <a:grpSpLocks/>
          </p:cNvGrpSpPr>
          <p:nvPr/>
        </p:nvGrpSpPr>
        <p:grpSpPr bwMode="auto">
          <a:xfrm>
            <a:off x="156552" y="1623841"/>
            <a:ext cx="3373469" cy="3363910"/>
            <a:chOff x="192" y="1631"/>
            <a:chExt cx="1684" cy="1683"/>
          </a:xfrm>
        </p:grpSpPr>
        <p:sp>
          <p:nvSpPr>
            <p:cNvPr id="29" name="Oval 61"/>
            <p:cNvSpPr>
              <a:spLocks noChangeArrowheads="1"/>
            </p:cNvSpPr>
            <p:nvPr/>
          </p:nvSpPr>
          <p:spPr bwMode="gray">
            <a:xfrm>
              <a:off x="192" y="1631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d-ID"/>
            </a:p>
          </p:txBody>
        </p:sp>
        <p:sp>
          <p:nvSpPr>
            <p:cNvPr id="30" name="Oval 62"/>
            <p:cNvSpPr>
              <a:spLocks noChangeArrowheads="1"/>
            </p:cNvSpPr>
            <p:nvPr/>
          </p:nvSpPr>
          <p:spPr bwMode="gray">
            <a:xfrm>
              <a:off x="303" y="1740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31" name="Oval 63"/>
            <p:cNvSpPr>
              <a:spLocks noChangeArrowheads="1"/>
            </p:cNvSpPr>
            <p:nvPr/>
          </p:nvSpPr>
          <p:spPr bwMode="gray">
            <a:xfrm>
              <a:off x="288" y="1754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32" name="Oval 64"/>
            <p:cNvSpPr>
              <a:spLocks noChangeArrowheads="1"/>
            </p:cNvSpPr>
            <p:nvPr/>
          </p:nvSpPr>
          <p:spPr bwMode="gray">
            <a:xfrm>
              <a:off x="375" y="1814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d-ID"/>
            </a:p>
          </p:txBody>
        </p:sp>
        <p:sp>
          <p:nvSpPr>
            <p:cNvPr id="33" name="Oval 65"/>
            <p:cNvSpPr>
              <a:spLocks noChangeArrowheads="1"/>
            </p:cNvSpPr>
            <p:nvPr/>
          </p:nvSpPr>
          <p:spPr bwMode="gray">
            <a:xfrm>
              <a:off x="396" y="1835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34" name="Oval 66"/>
            <p:cNvSpPr>
              <a:spLocks noChangeArrowheads="1"/>
            </p:cNvSpPr>
            <p:nvPr/>
          </p:nvSpPr>
          <p:spPr bwMode="gray">
            <a:xfrm>
              <a:off x="412" y="1842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35" name="Oval 67"/>
            <p:cNvSpPr>
              <a:spLocks noChangeArrowheads="1"/>
            </p:cNvSpPr>
            <p:nvPr/>
          </p:nvSpPr>
          <p:spPr bwMode="gray">
            <a:xfrm>
              <a:off x="426" y="1854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36" name="Oval 68"/>
            <p:cNvSpPr>
              <a:spLocks noChangeArrowheads="1"/>
            </p:cNvSpPr>
            <p:nvPr/>
          </p:nvSpPr>
          <p:spPr bwMode="gray">
            <a:xfrm>
              <a:off x="480" y="1872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gray">
            <a:xfrm>
              <a:off x="299" y="2203"/>
              <a:ext cx="1498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id-ID" sz="28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ENDOCRINE EXERCISE</a:t>
              </a:r>
              <a:endParaRPr lang="en-US" sz="2800" b="1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134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1147762"/>
          </a:xfrm>
        </p:spPr>
        <p:txBody>
          <a:bodyPr>
            <a:noAutofit/>
          </a:bodyPr>
          <a:lstStyle/>
          <a:p>
            <a:r>
              <a:rPr lang="id-ID" sz="7200" b="1" dirty="0" smtClean="0">
                <a:solidFill>
                  <a:srgbClr val="1F497D"/>
                </a:solidFill>
              </a:rPr>
              <a:t>TERIMA KASIH</a:t>
            </a:r>
            <a:endParaRPr lang="id-ID" sz="72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10349"/>
      </p:ext>
    </p:extLst>
  </p:cSld>
  <p:clrMapOvr>
    <a:masterClrMapping/>
  </p:clrMapOvr>
  <p:transition xmlns:p14="http://schemas.microsoft.com/office/powerpoint/2010/main" spd="slow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12" y="2544933"/>
            <a:ext cx="2583355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1F497D"/>
                </a:solidFill>
              </a:rPr>
              <a:t>FUNGSI</a:t>
            </a:r>
            <a:endParaRPr lang="en-US" sz="5400" b="1" dirty="0">
              <a:solidFill>
                <a:srgbClr val="1F497D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gray">
          <a:xfrm>
            <a:off x="2858348" y="1749599"/>
            <a:ext cx="6096000" cy="3734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</a:pP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ThemeGallery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ltGray">
          <a:xfrm>
            <a:off x="4976073" y="2983086"/>
            <a:ext cx="4122738" cy="10033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ltGray">
          <a:xfrm>
            <a:off x="4963373" y="4103676"/>
            <a:ext cx="4114800" cy="97155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ltGray">
          <a:xfrm>
            <a:off x="4941148" y="5147364"/>
            <a:ext cx="4137025" cy="9826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gray">
          <a:xfrm>
            <a:off x="5653936" y="3077264"/>
            <a:ext cx="34909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/>
            <a:r>
              <a:rPr lang="id-ID" sz="2400" dirty="0"/>
              <a:t>Menyebabkan kontraksi atau relaksasi otot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gray">
          <a:xfrm>
            <a:off x="5661873" y="4130107"/>
            <a:ext cx="351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/>
            <a:r>
              <a:rPr lang="id-ID" sz="2400" dirty="0" smtClean="0"/>
              <a:t>Merangsang </a:t>
            </a:r>
            <a:r>
              <a:rPr lang="id-ID" sz="2400" dirty="0"/>
              <a:t>sintesa protein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gray">
          <a:xfrm>
            <a:off x="5652348" y="5247191"/>
            <a:ext cx="341947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dirty="0"/>
              <a:t>Menyebabkan sekresi seluler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gray">
          <a:xfrm>
            <a:off x="5084023" y="3335511"/>
            <a:ext cx="469900" cy="371475"/>
          </a:xfrm>
          <a:prstGeom prst="rightArrow">
            <a:avLst>
              <a:gd name="adj1" fmla="val 50000"/>
              <a:gd name="adj2" fmla="val 5270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091961" y="4400724"/>
            <a:ext cx="469900" cy="371475"/>
          </a:xfrm>
          <a:prstGeom prst="rightArrow">
            <a:avLst>
              <a:gd name="adj1" fmla="val 50000"/>
              <a:gd name="adj2" fmla="val 5270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gray">
          <a:xfrm>
            <a:off x="5082436" y="5515149"/>
            <a:ext cx="469900" cy="371475"/>
          </a:xfrm>
          <a:prstGeom prst="rightArrow">
            <a:avLst>
              <a:gd name="adj1" fmla="val 50000"/>
              <a:gd name="adj2" fmla="val 5270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2858348" y="4981749"/>
            <a:ext cx="2238375" cy="1330325"/>
            <a:chOff x="471" y="272"/>
            <a:chExt cx="1161" cy="1539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858348" y="3907011"/>
            <a:ext cx="2238375" cy="1330325"/>
            <a:chOff x="471" y="272"/>
            <a:chExt cx="1161" cy="1539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858348" y="2819574"/>
            <a:ext cx="2238375" cy="1330325"/>
            <a:chOff x="471" y="272"/>
            <a:chExt cx="1161" cy="1539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23" name="Text Box 22"/>
          <p:cNvSpPr txBox="1">
            <a:spLocks noChangeArrowheads="1"/>
          </p:cNvSpPr>
          <p:nvPr/>
        </p:nvSpPr>
        <p:spPr bwMode="black">
          <a:xfrm>
            <a:off x="2928198" y="3216449"/>
            <a:ext cx="20748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  </a:t>
            </a:r>
            <a:r>
              <a:rPr lang="id-ID" sz="2400" b="1" dirty="0" smtClean="0">
                <a:cs typeface="Arial" charset="0"/>
              </a:rPr>
              <a:t>3</a:t>
            </a:r>
            <a:endParaRPr lang="en-US" sz="2400" b="1" dirty="0">
              <a:cs typeface="Arial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black">
          <a:xfrm>
            <a:off x="2928198" y="4330874"/>
            <a:ext cx="20748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  </a:t>
            </a:r>
            <a:r>
              <a:rPr lang="id-ID" sz="2400" b="1" dirty="0" smtClean="0">
                <a:cs typeface="Arial" charset="0"/>
              </a:rPr>
              <a:t>4</a:t>
            </a:r>
            <a:endParaRPr lang="en-US" sz="2400" b="1" dirty="0">
              <a:cs typeface="Arial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black">
          <a:xfrm>
            <a:off x="2928198" y="5410374"/>
            <a:ext cx="20748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  </a:t>
            </a:r>
            <a:r>
              <a:rPr lang="id-ID" sz="2400" b="1" dirty="0" smtClean="0">
                <a:cs typeface="Arial" charset="0"/>
              </a:rPr>
              <a:t>5</a:t>
            </a:r>
            <a:endParaRPr lang="en-US" sz="2400" b="1" dirty="0">
              <a:cs typeface="Arial" charset="0"/>
            </a:endParaRPr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ltGray">
          <a:xfrm>
            <a:off x="4925252" y="960591"/>
            <a:ext cx="4114800" cy="877036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ltGray">
          <a:xfrm>
            <a:off x="4903027" y="1939707"/>
            <a:ext cx="4137025" cy="9826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gray">
          <a:xfrm>
            <a:off x="5623752" y="1006630"/>
            <a:ext cx="351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en-US" sz="16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id-ID" sz="2400" dirty="0"/>
              <a:t>Mengaktivasi sistem enzim</a:t>
            </a:r>
          </a:p>
        </p:txBody>
      </p:sp>
      <p:sp>
        <p:nvSpPr>
          <p:cNvPr id="29" name="AutoShape 10"/>
          <p:cNvSpPr>
            <a:spLocks noChangeArrowheads="1"/>
          </p:cNvSpPr>
          <p:nvPr/>
        </p:nvSpPr>
        <p:spPr bwMode="gray">
          <a:xfrm>
            <a:off x="5053840" y="1214591"/>
            <a:ext cx="469900" cy="371475"/>
          </a:xfrm>
          <a:prstGeom prst="rightArrow">
            <a:avLst>
              <a:gd name="adj1" fmla="val 50000"/>
              <a:gd name="adj2" fmla="val 5270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 dirty="0"/>
          </a:p>
        </p:txBody>
      </p:sp>
      <p:sp>
        <p:nvSpPr>
          <p:cNvPr id="30" name="AutoShape 11"/>
          <p:cNvSpPr>
            <a:spLocks noChangeArrowheads="1"/>
          </p:cNvSpPr>
          <p:nvPr/>
        </p:nvSpPr>
        <p:spPr bwMode="gray">
          <a:xfrm>
            <a:off x="5044315" y="2329016"/>
            <a:ext cx="469900" cy="371475"/>
          </a:xfrm>
          <a:prstGeom prst="rightArrow">
            <a:avLst>
              <a:gd name="adj1" fmla="val 50000"/>
              <a:gd name="adj2" fmla="val 5270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grpSp>
        <p:nvGrpSpPr>
          <p:cNvPr id="31" name="Group 13"/>
          <p:cNvGrpSpPr>
            <a:grpSpLocks/>
          </p:cNvGrpSpPr>
          <p:nvPr/>
        </p:nvGrpSpPr>
        <p:grpSpPr bwMode="auto">
          <a:xfrm>
            <a:off x="2820227" y="1795616"/>
            <a:ext cx="2238375" cy="1330325"/>
            <a:chOff x="471" y="272"/>
            <a:chExt cx="1161" cy="1539"/>
          </a:xfrm>
        </p:grpSpPr>
        <p:sp>
          <p:nvSpPr>
            <p:cNvPr id="32" name="Oval 14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AutoShape 15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4" name="Group 16"/>
          <p:cNvGrpSpPr>
            <a:grpSpLocks/>
          </p:cNvGrpSpPr>
          <p:nvPr/>
        </p:nvGrpSpPr>
        <p:grpSpPr bwMode="auto">
          <a:xfrm>
            <a:off x="2820227" y="720878"/>
            <a:ext cx="2238375" cy="1330325"/>
            <a:chOff x="471" y="272"/>
            <a:chExt cx="1161" cy="1539"/>
          </a:xfrm>
        </p:grpSpPr>
        <p:sp>
          <p:nvSpPr>
            <p:cNvPr id="35" name="Oval 17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AutoShape 18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37" name="Text Box 23"/>
          <p:cNvSpPr txBox="1">
            <a:spLocks noChangeArrowheads="1"/>
          </p:cNvSpPr>
          <p:nvPr/>
        </p:nvSpPr>
        <p:spPr bwMode="black">
          <a:xfrm>
            <a:off x="2890077" y="1144741"/>
            <a:ext cx="20748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2400" b="1" dirty="0" smtClean="0">
                <a:cs typeface="Arial" charset="0"/>
              </a:rPr>
              <a:t>1</a:t>
            </a:r>
            <a:endParaRPr lang="en-US" sz="2400" b="1" dirty="0">
              <a:cs typeface="Arial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black">
          <a:xfrm>
            <a:off x="2890077" y="2224241"/>
            <a:ext cx="20748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  </a:t>
            </a:r>
            <a:r>
              <a:rPr lang="id-ID" sz="2400" b="1" dirty="0">
                <a:cs typeface="Arial" charset="0"/>
              </a:rPr>
              <a:t>2</a:t>
            </a:r>
            <a:endParaRPr lang="en-US" sz="2400" b="1" dirty="0">
              <a:cs typeface="Arial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gray">
          <a:xfrm>
            <a:off x="5552336" y="2002172"/>
            <a:ext cx="392117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en-US" sz="16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d-ID" sz="2400" dirty="0"/>
              <a:t>Mengubah permeabilitas membran sel</a:t>
            </a:r>
          </a:p>
        </p:txBody>
      </p:sp>
    </p:spTree>
    <p:extLst>
      <p:ext uri="{BB962C8B-B14F-4D97-AF65-F5344CB8AC3E}">
        <p14:creationId xmlns:p14="http://schemas.microsoft.com/office/powerpoint/2010/main" val="234688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52" y="602665"/>
            <a:ext cx="8229600" cy="836498"/>
          </a:xfrm>
        </p:spPr>
        <p:txBody>
          <a:bodyPr>
            <a:normAutofit/>
          </a:bodyPr>
          <a:lstStyle/>
          <a:p>
            <a:pPr algn="l"/>
            <a:r>
              <a:rPr lang="id-ID" sz="4000" b="1" dirty="0">
                <a:solidFill>
                  <a:schemeClr val="tx2"/>
                </a:solidFill>
              </a:rPr>
              <a:t>Kespesifikan Hormon</a:t>
            </a:r>
            <a:endParaRPr lang="en-US" sz="4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244515"/>
              </p:ext>
            </p:extLst>
          </p:nvPr>
        </p:nvGraphicFramePr>
        <p:xfrm>
          <a:off x="301392" y="1485137"/>
          <a:ext cx="8417431" cy="471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612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8093"/>
            <a:ext cx="8229600" cy="879546"/>
          </a:xfrm>
        </p:spPr>
        <p:txBody>
          <a:bodyPr/>
          <a:lstStyle/>
          <a:p>
            <a:pPr algn="l"/>
            <a:r>
              <a:rPr lang="id-ID" b="1" dirty="0">
                <a:solidFill>
                  <a:srgbClr val="1F497D"/>
                </a:solidFill>
              </a:rPr>
              <a:t>ENDOCRINE EXERCISE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498430" cy="4708525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id-ID" sz="3600" dirty="0">
                <a:solidFill>
                  <a:srgbClr val="1F497D"/>
                </a:solidFill>
              </a:rPr>
              <a:t>GROWTH HORMONE (GH</a:t>
            </a:r>
            <a:r>
              <a:rPr lang="id-ID" sz="3600" dirty="0" smtClean="0">
                <a:solidFill>
                  <a:srgbClr val="1F497D"/>
                </a:solidFill>
              </a:rPr>
              <a:t>)</a:t>
            </a:r>
            <a:endParaRPr lang="id-ID" dirty="0">
              <a:solidFill>
                <a:srgbClr val="1F497D"/>
              </a:solidFill>
            </a:endParaRPr>
          </a:p>
          <a:p>
            <a:r>
              <a:rPr lang="id-ID" dirty="0" smtClean="0">
                <a:solidFill>
                  <a:srgbClr val="1F497D"/>
                </a:solidFill>
              </a:rPr>
              <a:t>Kadar </a:t>
            </a:r>
            <a:r>
              <a:rPr lang="id-ID" dirty="0">
                <a:solidFill>
                  <a:srgbClr val="1F497D"/>
                </a:solidFill>
              </a:rPr>
              <a:t>GH meningkat dalam darah selama olahraga, dan peningkatannya lebih besar pada olahraga dengan intensitas yang lebih besar </a:t>
            </a:r>
            <a:r>
              <a:rPr lang="id-ID" dirty="0" smtClean="0">
                <a:solidFill>
                  <a:srgbClr val="1F497D"/>
                </a:solidFill>
              </a:rPr>
              <a:t>pula meningkat </a:t>
            </a:r>
            <a:r>
              <a:rPr lang="id-ID" dirty="0">
                <a:solidFill>
                  <a:srgbClr val="1F497D"/>
                </a:solidFill>
              </a:rPr>
              <a:t>pada peningkatan suhu yang diakibatkan oleh olahraga</a:t>
            </a:r>
          </a:p>
          <a:p>
            <a:r>
              <a:rPr lang="id-ID" dirty="0">
                <a:solidFill>
                  <a:srgbClr val="1F497D"/>
                </a:solidFill>
              </a:rPr>
              <a:t>L</a:t>
            </a:r>
            <a:r>
              <a:rPr lang="id-ID" dirty="0" smtClean="0">
                <a:solidFill>
                  <a:srgbClr val="1F497D"/>
                </a:solidFill>
              </a:rPr>
              <a:t>atihan </a:t>
            </a:r>
            <a:r>
              <a:rPr lang="id-ID" dirty="0">
                <a:solidFill>
                  <a:srgbClr val="1F497D"/>
                </a:solidFill>
              </a:rPr>
              <a:t>900 </a:t>
            </a:r>
            <a:r>
              <a:rPr lang="en-US" dirty="0" err="1">
                <a:solidFill>
                  <a:srgbClr val="1F497D"/>
                </a:solidFill>
              </a:rPr>
              <a:t>cal</a:t>
            </a:r>
            <a:r>
              <a:rPr lang="id-ID" dirty="0">
                <a:solidFill>
                  <a:srgbClr val="1F497D"/>
                </a:solidFill>
              </a:rPr>
              <a:t>/m/min (20 ment) dicapai peningkatan puncak GH sampai sekitar 35 kali dari nilai pada keadaan istirahat.</a:t>
            </a:r>
          </a:p>
          <a:p>
            <a:r>
              <a:rPr lang="id-ID" dirty="0">
                <a:solidFill>
                  <a:srgbClr val="1F497D"/>
                </a:solidFill>
              </a:rPr>
              <a:t>M</a:t>
            </a:r>
            <a:r>
              <a:rPr lang="id-ID" dirty="0" smtClean="0">
                <a:solidFill>
                  <a:srgbClr val="1F497D"/>
                </a:solidFill>
              </a:rPr>
              <a:t>enimbulkan </a:t>
            </a:r>
            <a:r>
              <a:rPr lang="id-ID" dirty="0">
                <a:solidFill>
                  <a:srgbClr val="1F497D"/>
                </a:solidFill>
              </a:rPr>
              <a:t>dugaan bahwa peningkatan GH selama latihan berperan dalam mobilisasi dan metabolisme asam lemak.</a:t>
            </a:r>
          </a:p>
          <a:p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2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617"/>
            <a:ext cx="8229600" cy="858022"/>
          </a:xfrm>
        </p:spPr>
        <p:txBody>
          <a:bodyPr>
            <a:normAutofit/>
          </a:bodyPr>
          <a:lstStyle/>
          <a:p>
            <a:pPr algn="l"/>
            <a:r>
              <a:rPr lang="id-ID" dirty="0">
                <a:solidFill>
                  <a:srgbClr val="1F497D"/>
                </a:solidFill>
              </a:rPr>
              <a:t>GROWTH HORMONE (GH</a:t>
            </a:r>
            <a:r>
              <a:rPr lang="id-ID" dirty="0" smtClean="0">
                <a:solidFill>
                  <a:srgbClr val="1F497D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863" y="1600201"/>
            <a:ext cx="861118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rgbClr val="1F497D"/>
                </a:solidFill>
              </a:rPr>
              <a:t>Latihan </a:t>
            </a:r>
            <a:r>
              <a:rPr lang="id-ID" dirty="0">
                <a:solidFill>
                  <a:srgbClr val="1F497D"/>
                </a:solidFill>
              </a:rPr>
              <a:t>fisik dalam jangka panjang menunjukkan proses kontrol  GH yang berbeda. Bukti </a:t>
            </a:r>
            <a:r>
              <a:rPr lang="id-ID" dirty="0" smtClean="0">
                <a:solidFill>
                  <a:srgbClr val="1F497D"/>
                </a:solidFill>
              </a:rPr>
              <a:t>:</a:t>
            </a:r>
            <a:endParaRPr lang="id-ID" dirty="0">
              <a:solidFill>
                <a:srgbClr val="1F497D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dirty="0" smtClean="0">
                <a:solidFill>
                  <a:srgbClr val="1F497D"/>
                </a:solidFill>
              </a:rPr>
              <a:t>Sedikit </a:t>
            </a:r>
            <a:r>
              <a:rPr lang="id-ID" dirty="0">
                <a:solidFill>
                  <a:srgbClr val="1F497D"/>
                </a:solidFill>
              </a:rPr>
              <a:t>peningkatan GH selama latihan dengan intensitas yang sama antara seorang atlit dan bukan</a:t>
            </a:r>
            <a:r>
              <a:rPr lang="id-ID" dirty="0" smtClean="0">
                <a:solidFill>
                  <a:srgbClr val="1F497D"/>
                </a:solidFill>
              </a:rPr>
              <a:t>.</a:t>
            </a:r>
            <a:endParaRPr lang="id-ID" dirty="0">
              <a:solidFill>
                <a:srgbClr val="1F497D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dirty="0" smtClean="0">
                <a:solidFill>
                  <a:srgbClr val="1F497D"/>
                </a:solidFill>
              </a:rPr>
              <a:t>Penurunan </a:t>
            </a:r>
            <a:r>
              <a:rPr lang="id-ID" dirty="0">
                <a:solidFill>
                  <a:srgbClr val="1F497D"/>
                </a:solidFill>
              </a:rPr>
              <a:t>GH setelah olahraga </a:t>
            </a:r>
            <a:r>
              <a:rPr lang="id-ID" dirty="0" smtClean="0">
                <a:solidFill>
                  <a:srgbClr val="1F497D"/>
                </a:solidFill>
              </a:rPr>
              <a:t>berat </a:t>
            </a:r>
            <a:r>
              <a:rPr lang="id-ID" dirty="0">
                <a:solidFill>
                  <a:srgbClr val="1F497D"/>
                </a:solidFill>
              </a:rPr>
              <a:t>lebih cepat terjadi pada atlit dibanding yang bukan atlit (berhubungan dgn tk. Kebugaran)</a:t>
            </a:r>
          </a:p>
          <a:p>
            <a:pPr>
              <a:buFontTx/>
              <a:buChar char="-"/>
            </a:pPr>
            <a:endParaRPr lang="id-ID" dirty="0">
              <a:solidFill>
                <a:srgbClr val="1F497D"/>
              </a:solidFill>
            </a:endParaRPr>
          </a:p>
          <a:p>
            <a:endParaRPr lang="id-ID" dirty="0">
              <a:solidFill>
                <a:srgbClr val="1F497D"/>
              </a:solidFill>
            </a:endParaRPr>
          </a:p>
          <a:p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72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140"/>
            <a:ext cx="8229600" cy="1226853"/>
          </a:xfrm>
        </p:spPr>
        <p:txBody>
          <a:bodyPr/>
          <a:lstStyle/>
          <a:p>
            <a:pPr algn="l"/>
            <a:r>
              <a:rPr lang="id-ID" b="1" dirty="0">
                <a:solidFill>
                  <a:srgbClr val="1F497D"/>
                </a:solidFill>
              </a:rPr>
              <a:t>HORMON TYROID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91" y="1807993"/>
            <a:ext cx="8546600" cy="4318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>
                <a:solidFill>
                  <a:srgbClr val="1F497D"/>
                </a:solidFill>
              </a:rPr>
              <a:t>Diproduksi </a:t>
            </a:r>
            <a:r>
              <a:rPr lang="id-ID" dirty="0">
                <a:solidFill>
                  <a:srgbClr val="1F497D"/>
                </a:solidFill>
              </a:rPr>
              <a:t>oleh kelenjar </a:t>
            </a:r>
            <a:r>
              <a:rPr lang="id-ID" dirty="0" smtClean="0">
                <a:solidFill>
                  <a:srgbClr val="1F497D"/>
                </a:solidFill>
              </a:rPr>
              <a:t>tyroid</a:t>
            </a:r>
            <a:endParaRPr lang="id-ID" dirty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d-ID" dirty="0">
                <a:solidFill>
                  <a:srgbClr val="1F497D"/>
                </a:solidFill>
              </a:rPr>
              <a:t>Kelenjar tyroid (2 lobus : kanan-kiri </a:t>
            </a:r>
            <a:r>
              <a:rPr lang="id-ID" dirty="0" smtClean="0">
                <a:solidFill>
                  <a:srgbClr val="1F497D"/>
                </a:solidFill>
              </a:rPr>
              <a:t>trakea) </a:t>
            </a:r>
            <a:r>
              <a:rPr lang="en-US" dirty="0" err="1" smtClean="0">
                <a:solidFill>
                  <a:srgbClr val="1F497D"/>
                </a:solidFill>
              </a:rPr>
              <a:t>diikat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>
                <a:solidFill>
                  <a:srgbClr val="1F497D"/>
                </a:solidFill>
              </a:rPr>
              <a:t>bersama </a:t>
            </a:r>
            <a:r>
              <a:rPr lang="en-US" dirty="0" err="1">
                <a:solidFill>
                  <a:srgbClr val="1F497D"/>
                </a:solidFill>
              </a:rPr>
              <a:t>oleh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jaringan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tiroid</a:t>
            </a:r>
            <a:r>
              <a:rPr lang="en-US" dirty="0">
                <a:solidFill>
                  <a:srgbClr val="1F497D"/>
                </a:solidFill>
              </a:rPr>
              <a:t> yang </a:t>
            </a:r>
            <a:r>
              <a:rPr lang="en-US" dirty="0" err="1">
                <a:solidFill>
                  <a:srgbClr val="1F497D"/>
                </a:solidFill>
              </a:rPr>
              <a:t>melintasi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trakea</a:t>
            </a:r>
            <a:r>
              <a:rPr lang="en-US" dirty="0">
                <a:solidFill>
                  <a:srgbClr val="1F497D"/>
                </a:solidFill>
              </a:rPr>
              <a:t> di </a:t>
            </a:r>
            <a:r>
              <a:rPr lang="en-US" dirty="0" err="1">
                <a:solidFill>
                  <a:srgbClr val="1F497D"/>
                </a:solidFill>
              </a:rPr>
              <a:t>sebelah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depan</a:t>
            </a:r>
            <a:endParaRPr lang="id-ID" dirty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>
                <a:solidFill>
                  <a:srgbClr val="1F497D"/>
                </a:solidFill>
              </a:rPr>
              <a:t>Fungsi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tiroid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diatur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oleh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tyroide</a:t>
            </a:r>
            <a:r>
              <a:rPr lang="en-US" dirty="0">
                <a:solidFill>
                  <a:srgbClr val="1F497D"/>
                </a:solidFill>
              </a:rPr>
              <a:t> stimulating hormone (TSH) </a:t>
            </a:r>
            <a:r>
              <a:rPr lang="en-US" dirty="0" err="1">
                <a:solidFill>
                  <a:srgbClr val="1F497D"/>
                </a:solidFill>
              </a:rPr>
              <a:t>dari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hipofisis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smtClean="0">
                <a:solidFill>
                  <a:srgbClr val="1F497D"/>
                </a:solidFill>
              </a:rPr>
              <a:t>anterior</a:t>
            </a:r>
            <a:endParaRPr lang="id-ID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33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504" y="685832"/>
            <a:ext cx="8229600" cy="858022"/>
          </a:xfrm>
        </p:spPr>
        <p:txBody>
          <a:bodyPr/>
          <a:lstStyle/>
          <a:p>
            <a:pPr algn="l"/>
            <a:r>
              <a:rPr lang="id-ID" b="1" dirty="0" smtClean="0">
                <a:solidFill>
                  <a:srgbClr val="1F497D"/>
                </a:solidFill>
              </a:rPr>
              <a:t>2. HORMON TYROID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5374" cy="4525963"/>
          </a:xfrm>
        </p:spPr>
        <p:txBody>
          <a:bodyPr/>
          <a:lstStyle/>
          <a:p>
            <a:r>
              <a:rPr lang="id-ID" dirty="0" smtClean="0">
                <a:solidFill>
                  <a:srgbClr val="1F497D"/>
                </a:solidFill>
              </a:rPr>
              <a:t>Diproduksi oleh kelenjar tyroid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>
                <a:solidFill>
                  <a:srgbClr val="1F497D"/>
                </a:solidFill>
              </a:rPr>
              <a:t>Kelenjar tyroid (2 lobus : kanan-kiri trakea), </a:t>
            </a:r>
            <a:r>
              <a:rPr lang="en-US" dirty="0" err="1" smtClean="0">
                <a:solidFill>
                  <a:srgbClr val="1F497D"/>
                </a:solidFill>
              </a:rPr>
              <a:t>diikat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>
                <a:solidFill>
                  <a:srgbClr val="1F497D"/>
                </a:solidFill>
              </a:rPr>
              <a:t>bersama </a:t>
            </a:r>
            <a:r>
              <a:rPr lang="en-US" dirty="0" err="1">
                <a:solidFill>
                  <a:srgbClr val="1F497D"/>
                </a:solidFill>
              </a:rPr>
              <a:t>oleh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jaringan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tiroid</a:t>
            </a:r>
            <a:r>
              <a:rPr lang="en-US" dirty="0">
                <a:solidFill>
                  <a:srgbClr val="1F497D"/>
                </a:solidFill>
              </a:rPr>
              <a:t> yang </a:t>
            </a:r>
            <a:r>
              <a:rPr lang="en-US" dirty="0" err="1">
                <a:solidFill>
                  <a:srgbClr val="1F497D"/>
                </a:solidFill>
              </a:rPr>
              <a:t>melintasi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trakea</a:t>
            </a:r>
            <a:r>
              <a:rPr lang="en-US" dirty="0">
                <a:solidFill>
                  <a:srgbClr val="1F497D"/>
                </a:solidFill>
              </a:rPr>
              <a:t> di </a:t>
            </a:r>
            <a:r>
              <a:rPr lang="en-US" dirty="0" err="1">
                <a:solidFill>
                  <a:srgbClr val="1F497D"/>
                </a:solidFill>
              </a:rPr>
              <a:t>sebelah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depan</a:t>
            </a:r>
            <a:endParaRPr lang="id-ID" dirty="0" smtClean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1F497D"/>
                </a:solidFill>
              </a:rPr>
              <a:t>Fungsi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tiroid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diatur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oleh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tyroide</a:t>
            </a:r>
            <a:r>
              <a:rPr lang="en-US" dirty="0">
                <a:solidFill>
                  <a:srgbClr val="1F497D"/>
                </a:solidFill>
              </a:rPr>
              <a:t> stimulating hormone (TSH) </a:t>
            </a:r>
            <a:r>
              <a:rPr lang="en-US" dirty="0" err="1">
                <a:solidFill>
                  <a:srgbClr val="1F497D"/>
                </a:solidFill>
              </a:rPr>
              <a:t>dari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hipofisis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smtClean="0">
                <a:solidFill>
                  <a:srgbClr val="1F497D"/>
                </a:solidFill>
              </a:rPr>
              <a:t>anterior</a:t>
            </a:r>
            <a:endParaRPr lang="id-ID" dirty="0" smtClean="0">
              <a:solidFill>
                <a:srgbClr val="1F497D"/>
              </a:solidFill>
            </a:endParaRPr>
          </a:p>
          <a:p>
            <a:pPr>
              <a:buFont typeface="Arial" pitchFamily="34" charset="0"/>
              <a:buChar char="•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292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9211"/>
            <a:ext cx="8229600" cy="1143000"/>
          </a:xfrm>
        </p:spPr>
        <p:txBody>
          <a:bodyPr/>
          <a:lstStyle/>
          <a:p>
            <a:r>
              <a:rPr lang="id-ID" b="1" dirty="0" smtClean="0">
                <a:solidFill>
                  <a:srgbClr val="1F497D"/>
                </a:solidFill>
              </a:rPr>
              <a:t>Fungsi Hormon Tyroid</a:t>
            </a:r>
            <a:endParaRPr lang="id-ID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91" y="1635804"/>
            <a:ext cx="8546599" cy="44903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id-ID" b="1" i="1" dirty="0" smtClean="0">
                <a:solidFill>
                  <a:srgbClr val="1F497D"/>
                </a:solidFill>
              </a:rPr>
              <a:t>Efek </a:t>
            </a:r>
            <a:r>
              <a:rPr lang="id-ID" b="1" i="1" dirty="0">
                <a:solidFill>
                  <a:srgbClr val="1F497D"/>
                </a:solidFill>
              </a:rPr>
              <a:t>pada Peningkatan Aktifitas Metabolik </a:t>
            </a:r>
            <a:r>
              <a:rPr lang="id-ID" b="1" i="1" dirty="0" smtClean="0">
                <a:solidFill>
                  <a:srgbClr val="1F497D"/>
                </a:solidFill>
              </a:rPr>
              <a:t>Seluler</a:t>
            </a:r>
            <a:endParaRPr lang="id-ID" b="1" i="1" dirty="0">
              <a:solidFill>
                <a:srgbClr val="1F497D"/>
              </a:solidFill>
            </a:endParaRPr>
          </a:p>
          <a:p>
            <a:r>
              <a:rPr lang="en-US" dirty="0" err="1" smtClean="0">
                <a:solidFill>
                  <a:srgbClr val="1F497D"/>
                </a:solidFill>
              </a:rPr>
              <a:t>Hormon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tiroid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ini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menggalakkan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fungsi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pompa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id-ID" dirty="0" smtClean="0">
                <a:solidFill>
                  <a:srgbClr val="1F497D"/>
                </a:solidFill>
              </a:rPr>
              <a:t>Na-K Atp-ase </a:t>
            </a:r>
            <a:r>
              <a:rPr lang="en-US" dirty="0" err="1" smtClean="0">
                <a:solidFill>
                  <a:srgbClr val="1F497D"/>
                </a:solidFill>
              </a:rPr>
              <a:t>dengan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meningkatkan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jumlah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satuan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pompa</a:t>
            </a:r>
            <a:r>
              <a:rPr lang="en-US" dirty="0">
                <a:solidFill>
                  <a:srgbClr val="1F497D"/>
                </a:solidFill>
              </a:rPr>
              <a:t>, </a:t>
            </a:r>
            <a:r>
              <a:rPr lang="en-US" dirty="0" err="1">
                <a:solidFill>
                  <a:srgbClr val="1F497D"/>
                </a:solidFill>
              </a:rPr>
              <a:t>karena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semua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sel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memiliki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pompa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ini</a:t>
            </a:r>
            <a:r>
              <a:rPr lang="en-US" dirty="0">
                <a:solidFill>
                  <a:srgbClr val="1F497D"/>
                </a:solidFill>
              </a:rPr>
              <a:t>, </a:t>
            </a:r>
            <a:r>
              <a:rPr lang="en-US" dirty="0" err="1">
                <a:solidFill>
                  <a:srgbClr val="1F497D"/>
                </a:solidFill>
              </a:rPr>
              <a:t>dan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pada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hakekatnya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semua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sel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akan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bereaksi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terhadap</a:t>
            </a:r>
            <a:r>
              <a:rPr lang="id-ID" dirty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hormon-hormon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tiroid</a:t>
            </a:r>
            <a:r>
              <a:rPr lang="en-US" dirty="0" smtClean="0">
                <a:solidFill>
                  <a:srgbClr val="1F497D"/>
                </a:solidFill>
              </a:rPr>
              <a:t>.</a:t>
            </a:r>
            <a:endParaRPr lang="id-ID" dirty="0" smtClean="0">
              <a:solidFill>
                <a:srgbClr val="1F497D"/>
              </a:solidFill>
            </a:endParaRPr>
          </a:p>
          <a:p>
            <a:r>
              <a:rPr lang="en-US" dirty="0" err="1" smtClean="0">
                <a:solidFill>
                  <a:srgbClr val="1F497D"/>
                </a:solidFill>
              </a:rPr>
              <a:t>Kecepatan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>
                <a:solidFill>
                  <a:srgbClr val="1F497D"/>
                </a:solidFill>
              </a:rPr>
              <a:t>Na, K-ATPase </a:t>
            </a:r>
            <a:r>
              <a:rPr lang="en-US" dirty="0" err="1">
                <a:solidFill>
                  <a:srgbClr val="1F497D"/>
                </a:solidFill>
              </a:rPr>
              <a:t>ini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sangat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diperlukan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dalam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olahraga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 smtClean="0">
                <a:solidFill>
                  <a:srgbClr val="1F497D"/>
                </a:solidFill>
              </a:rPr>
              <a:t>untuk</a:t>
            </a:r>
            <a:r>
              <a:rPr lang="en-US" dirty="0" smtClean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membentuk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kecepatan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metabolisme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dalam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pembentukan</a:t>
            </a:r>
            <a:r>
              <a:rPr lang="en-US" dirty="0">
                <a:solidFill>
                  <a:srgbClr val="1F497D"/>
                </a:solidFill>
              </a:rPr>
              <a:t> ATP </a:t>
            </a:r>
            <a:r>
              <a:rPr lang="en-US" dirty="0" err="1">
                <a:solidFill>
                  <a:srgbClr val="1F497D"/>
                </a:solidFill>
              </a:rPr>
              <a:t>kembali</a:t>
            </a:r>
            <a:r>
              <a:rPr lang="en-US" dirty="0">
                <a:solidFill>
                  <a:srgbClr val="1F497D"/>
                </a:solidFill>
              </a:rPr>
              <a:t> (</a:t>
            </a:r>
            <a:r>
              <a:rPr lang="en-US" dirty="0" err="1">
                <a:solidFill>
                  <a:srgbClr val="1F497D"/>
                </a:solidFill>
              </a:rPr>
              <a:t>resintesis</a:t>
            </a:r>
            <a:r>
              <a:rPr lang="en-US" dirty="0">
                <a:solidFill>
                  <a:srgbClr val="1F497D"/>
                </a:solidFill>
              </a:rPr>
              <a:t>) </a:t>
            </a:r>
            <a:r>
              <a:rPr lang="en-US" dirty="0" err="1">
                <a:solidFill>
                  <a:srgbClr val="1F497D"/>
                </a:solidFill>
              </a:rPr>
              <a:t>sebagai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sumber</a:t>
            </a:r>
            <a:r>
              <a:rPr lang="en-US" dirty="0">
                <a:solidFill>
                  <a:srgbClr val="1F497D"/>
                </a:solidFill>
              </a:rPr>
              <a:t> </a:t>
            </a:r>
            <a:r>
              <a:rPr lang="en-US" dirty="0" err="1">
                <a:solidFill>
                  <a:srgbClr val="1F497D"/>
                </a:solidFill>
              </a:rPr>
              <a:t>energi</a:t>
            </a:r>
            <a:r>
              <a:rPr lang="en-US" dirty="0">
                <a:solidFill>
                  <a:srgbClr val="1F497D"/>
                </a:solidFill>
              </a:rPr>
              <a:t>. </a:t>
            </a:r>
            <a:endParaRPr lang="id-ID" dirty="0">
              <a:solidFill>
                <a:srgbClr val="1F497D"/>
              </a:solidFill>
            </a:endParaRPr>
          </a:p>
          <a:p>
            <a:endParaRPr lang="id-ID" i="1" dirty="0" smtClean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endParaRPr lang="id-ID" i="1" dirty="0" smtClean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endParaRPr lang="id-ID" i="1" dirty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endParaRPr lang="id-ID" dirty="0">
              <a:solidFill>
                <a:srgbClr val="1F497D"/>
              </a:solidFill>
            </a:endParaRPr>
          </a:p>
          <a:p>
            <a:endParaRPr lang="id-ID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3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8533</TotalTime>
  <Words>1459</Words>
  <Application>Microsoft Macintosh PowerPoint</Application>
  <PresentationFormat>On-screen Show (4:3)</PresentationFormat>
  <Paragraphs>246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FUNGSI</vt:lpstr>
      <vt:lpstr>Kespesifikan Hormon</vt:lpstr>
      <vt:lpstr>ENDOCRINE EXERCISE</vt:lpstr>
      <vt:lpstr>GROWTH HORMONE (GH)</vt:lpstr>
      <vt:lpstr>HORMON TYROID</vt:lpstr>
      <vt:lpstr>2. HORMON TYROID</vt:lpstr>
      <vt:lpstr>Fungsi Hormon Tyroid</vt:lpstr>
      <vt:lpstr>Fungsi Hormon Tyroid (2)</vt:lpstr>
      <vt:lpstr>Hormon Tyroid .....</vt:lpstr>
      <vt:lpstr>Hormon Tyroid.....</vt:lpstr>
      <vt:lpstr>Hormon Tyroid...</vt:lpstr>
      <vt:lpstr>Efek Hormon Tiroid pada Sistem Kardiovaskuler</vt:lpstr>
      <vt:lpstr>Efek Hormon Tiroid pada Sistem Kardiovaskuler</vt:lpstr>
      <vt:lpstr>Epinefrin &amp; Norepinefrin</vt:lpstr>
      <vt:lpstr>Insulin dan Glukagon</vt:lpstr>
      <vt:lpstr>INSULIN</vt:lpstr>
      <vt:lpstr>Insulin &amp; Glukagon  thd Olahraga</vt:lpstr>
      <vt:lpstr>Hormon Reproduksi</vt:lpstr>
      <vt:lpstr>ANDROGEN</vt:lpstr>
      <vt:lpstr>Estrogen &amp; Progesteron</vt:lpstr>
      <vt:lpstr>Hormon Antidiuretik</vt:lpstr>
      <vt:lpstr>Perubahan Hormonal Selama Olahraga</vt:lpstr>
      <vt:lpstr>PowerPoint Presentation</vt:lpstr>
      <vt:lpstr>Respon Fungsional  jaringan kelenjar terhadap keterlibatan Hormon </vt:lpstr>
      <vt:lpstr>PowerPoint Presentation</vt:lpstr>
      <vt:lpstr>TERIMA KASIH</vt:lpstr>
    </vt:vector>
  </TitlesOfParts>
  <Company>Nutrition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Nazhif Gifari</dc:creator>
  <cp:lastModifiedBy>Nazhif Gifari</cp:lastModifiedBy>
  <cp:revision>190</cp:revision>
  <dcterms:created xsi:type="dcterms:W3CDTF">2017-09-12T17:05:29Z</dcterms:created>
  <dcterms:modified xsi:type="dcterms:W3CDTF">2020-03-19T07:27:56Z</dcterms:modified>
</cp:coreProperties>
</file>