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72" r:id="rId4"/>
    <p:sldId id="273" r:id="rId5"/>
    <p:sldId id="293" r:id="rId6"/>
    <p:sldId id="274" r:id="rId7"/>
    <p:sldId id="277" r:id="rId8"/>
    <p:sldId id="275" r:id="rId9"/>
    <p:sldId id="278" r:id="rId10"/>
    <p:sldId id="271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2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2179887"/>
            <a:ext cx="6477000" cy="648072"/>
          </a:xfrm>
        </p:spPr>
        <p:txBody>
          <a:bodyPr/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6706-YULI A. ROZALI,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M.Psi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., Psi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-24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PSI207 PSIKOLOGI SOSIAL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Penalaran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Deduktif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Induktif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 smtClean="0">
                <a:latin typeface="Arial" charset="0"/>
                <a:cs typeface="Arial" charset="0"/>
              </a:rPr>
              <a:t>Silogisme</a:t>
            </a:r>
            <a:r>
              <a:rPr lang="en-US" altLang="en-US" dirty="0" smtClean="0">
                <a:latin typeface="Arial" charset="0"/>
                <a:cs typeface="Arial" charset="0"/>
              </a:rPr>
              <a:t> </a:t>
            </a:r>
            <a:r>
              <a:rPr lang="en-US" altLang="en-US" dirty="0" err="1" smtClean="0">
                <a:latin typeface="Arial" charset="0"/>
                <a:cs typeface="Arial" charset="0"/>
              </a:rPr>
              <a:t>Kategorial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208912" cy="4724400"/>
          </a:xfrm>
        </p:spPr>
        <p:txBody>
          <a:bodyPr/>
          <a:lstStyle/>
          <a:p>
            <a:pPr marL="685800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latin typeface="Comic Sans MS" pitchFamily="66" charset="0"/>
              </a:rPr>
              <a:t>Silogisme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KategorialSilogisme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kategorial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silogisme</a:t>
            </a:r>
            <a:r>
              <a:rPr lang="en-US" sz="2000" dirty="0">
                <a:latin typeface="Comic Sans MS" pitchFamily="66" charset="0"/>
              </a:rPr>
              <a:t> yang </a:t>
            </a:r>
            <a:r>
              <a:rPr lang="en-US" sz="2000" dirty="0" err="1">
                <a:latin typeface="Comic Sans MS" pitchFamily="66" charset="0"/>
              </a:rPr>
              <a:t>terjadi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tiga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proposisi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Dua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proposisi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merupakan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satu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proposisi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merupakan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marL="6858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latin typeface="Comic Sans MS" pitchFamily="66" charset="0"/>
              </a:rPr>
              <a:t>Subjek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disebut</a:t>
            </a:r>
            <a:r>
              <a:rPr lang="en-US" sz="2000" dirty="0">
                <a:latin typeface="Comic Sans MS" pitchFamily="66" charset="0"/>
              </a:rPr>
              <a:t> term minor </a:t>
            </a:r>
            <a:r>
              <a:rPr lang="en-US" sz="2000" dirty="0" err="1">
                <a:latin typeface="Comic Sans MS" pitchFamily="66" charset="0"/>
              </a:rPr>
              <a:t>dan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predikat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disebut</a:t>
            </a:r>
            <a:r>
              <a:rPr lang="en-US" sz="2000" dirty="0">
                <a:latin typeface="Comic Sans MS" pitchFamily="66" charset="0"/>
              </a:rPr>
              <a:t> term mayor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marL="6858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latin typeface="Comic Sans MS" pitchFamily="66" charset="0"/>
              </a:rPr>
              <a:t>Contoh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err="1" smtClean="0">
                <a:latin typeface="Comic Sans MS" pitchFamily="66" charset="0"/>
              </a:rPr>
              <a:t>Semua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manusia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bijaksana</a:t>
            </a:r>
            <a:r>
              <a:rPr lang="en-US" sz="2000" dirty="0">
                <a:latin typeface="Comic Sans MS" pitchFamily="66" charset="0"/>
              </a:rPr>
              <a:t>. (PU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err="1" smtClean="0">
                <a:latin typeface="Comic Sans MS" pitchFamily="66" charset="0"/>
              </a:rPr>
              <a:t>Semua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polisi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manusia</a:t>
            </a:r>
            <a:r>
              <a:rPr lang="en-US" sz="2000" dirty="0">
                <a:latin typeface="Comic Sans MS" pitchFamily="66" charset="0"/>
              </a:rPr>
              <a:t>. (PK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err="1" smtClean="0">
                <a:latin typeface="Comic Sans MS" pitchFamily="66" charset="0"/>
              </a:rPr>
              <a:t>Jadi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polisi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bijaksana</a:t>
            </a:r>
            <a:r>
              <a:rPr lang="en-US" sz="2000" dirty="0">
                <a:latin typeface="Comic Sans MS" pitchFamily="66" charset="0"/>
              </a:rPr>
              <a:t>. (S)</a:t>
            </a:r>
          </a:p>
          <a:p>
            <a:pPr indent="342900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 smtClean="0">
              <a:latin typeface="Comic Sans MS" pitchFamily="66" charset="0"/>
            </a:endParaRPr>
          </a:p>
          <a:p>
            <a:pPr indent="342900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CONTOH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PU	: </a:t>
            </a:r>
            <a:r>
              <a:rPr lang="en-US" sz="2000" dirty="0" err="1" smtClean="0">
                <a:latin typeface="Comic Sans MS" pitchFamily="66" charset="0"/>
              </a:rPr>
              <a:t>Semua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profesor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pandai</a:t>
            </a:r>
            <a:endParaRPr lang="en-US" sz="2000" dirty="0" smtClean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PK	: Pak </a:t>
            </a:r>
            <a:r>
              <a:rPr lang="en-US" sz="2000" dirty="0" err="1" smtClean="0">
                <a:latin typeface="Comic Sans MS" pitchFamily="66" charset="0"/>
              </a:rPr>
              <a:t>Habibie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adalah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profesor</a:t>
            </a:r>
            <a:endParaRPr lang="en-US" sz="2000" dirty="0" smtClean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S	: </a:t>
            </a:r>
            <a:r>
              <a:rPr lang="en-US" sz="2000" dirty="0" err="1" smtClean="0">
                <a:latin typeface="Comic Sans MS" pitchFamily="66" charset="0"/>
              </a:rPr>
              <a:t>Pah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Habibie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pandai</a:t>
            </a:r>
            <a:endParaRPr lang="en-US" sz="2000" dirty="0" smtClean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latin typeface="Comic Sans MS" pitchFamily="66" charset="0"/>
              </a:rPr>
              <a:t>Pernyataan</a:t>
            </a:r>
            <a:r>
              <a:rPr lang="en-US" sz="2000" dirty="0" smtClean="0">
                <a:latin typeface="Comic Sans MS" pitchFamily="66" charset="0"/>
              </a:rPr>
              <a:t> di </a:t>
            </a:r>
            <a:r>
              <a:rPr lang="en-US" sz="2000" dirty="0" err="1" smtClean="0">
                <a:latin typeface="Comic Sans MS" pitchFamily="66" charset="0"/>
              </a:rPr>
              <a:t>atas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dapat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dianaisis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sebagai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berikut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PU	: </a:t>
            </a:r>
            <a:r>
              <a:rPr lang="en-US" sz="2000" dirty="0" err="1" smtClean="0">
                <a:latin typeface="Comic Sans MS" pitchFamily="66" charset="0"/>
              </a:rPr>
              <a:t>Semua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profesor</a:t>
            </a:r>
            <a:r>
              <a:rPr lang="en-US" sz="2000" dirty="0" smtClean="0">
                <a:latin typeface="Comic Sans MS" pitchFamily="66" charset="0"/>
              </a:rPr>
              <a:t> (A) </a:t>
            </a:r>
            <a:r>
              <a:rPr lang="en-US" sz="2000" dirty="0" err="1" smtClean="0">
                <a:latin typeface="Comic Sans MS" pitchFamily="66" charset="0"/>
              </a:rPr>
              <a:t>pandai</a:t>
            </a:r>
            <a:r>
              <a:rPr lang="en-US" sz="2000" dirty="0" smtClean="0">
                <a:latin typeface="Comic Sans MS" pitchFamily="66" charset="0"/>
              </a:rPr>
              <a:t> (B)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PK	: Pak </a:t>
            </a:r>
            <a:r>
              <a:rPr lang="en-US" sz="2000" dirty="0" err="1" smtClean="0">
                <a:latin typeface="Comic Sans MS" pitchFamily="66" charset="0"/>
              </a:rPr>
              <a:t>Habibie</a:t>
            </a:r>
            <a:r>
              <a:rPr lang="en-US" sz="2000" dirty="0" smtClean="0">
                <a:latin typeface="Comic Sans MS" pitchFamily="66" charset="0"/>
              </a:rPr>
              <a:t> (C) </a:t>
            </a:r>
            <a:r>
              <a:rPr lang="en-US" sz="2000" dirty="0" err="1" smtClean="0">
                <a:latin typeface="Comic Sans MS" pitchFamily="66" charset="0"/>
              </a:rPr>
              <a:t>adalah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profesor</a:t>
            </a:r>
            <a:r>
              <a:rPr lang="en-US" sz="2000" dirty="0" smtClean="0">
                <a:latin typeface="Comic Sans MS" pitchFamily="66" charset="0"/>
              </a:rPr>
              <a:t> (A)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S	: Pak </a:t>
            </a:r>
            <a:r>
              <a:rPr lang="en-US" sz="2000" dirty="0" err="1" smtClean="0">
                <a:latin typeface="Comic Sans MS" pitchFamily="66" charset="0"/>
              </a:rPr>
              <a:t>Habibie</a:t>
            </a:r>
            <a:r>
              <a:rPr lang="en-US" sz="2000" dirty="0" smtClean="0">
                <a:latin typeface="Comic Sans MS" pitchFamily="66" charset="0"/>
              </a:rPr>
              <a:t> (C) </a:t>
            </a:r>
            <a:r>
              <a:rPr lang="en-US" sz="2000" dirty="0" err="1" smtClean="0">
                <a:latin typeface="Comic Sans MS" pitchFamily="66" charset="0"/>
              </a:rPr>
              <a:t>pandai</a:t>
            </a:r>
            <a:r>
              <a:rPr lang="en-US" sz="2000" dirty="0" smtClean="0">
                <a:latin typeface="Comic Sans MS" pitchFamily="66" charset="0"/>
              </a:rPr>
              <a:t> (B)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Note: Kata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semua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dapat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tidak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disebutkan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atau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dapat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diganti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dengan</a:t>
            </a:r>
            <a:r>
              <a:rPr lang="en-US" sz="2000" dirty="0" smtClean="0">
                <a:latin typeface="Comic Sans MS" pitchFamily="66" charset="0"/>
              </a:rPr>
              <a:t> kata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setiap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atau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tiap</a:t>
            </a:r>
            <a:r>
              <a:rPr lang="en-US" sz="2000" b="1" dirty="0" err="1">
                <a:solidFill>
                  <a:srgbClr val="C00000"/>
                </a:solidFill>
                <a:latin typeface="Comic Sans MS" pitchFamily="66" charset="0"/>
              </a:rPr>
              <a:t>-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tiap</a:t>
            </a:r>
            <a:endParaRPr lang="en-US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 smtClean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 smtClean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4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304800" y="990600"/>
            <a:ext cx="82296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err="1" smtClean="0">
                <a:latin typeface="Comic Sans MS" pitchFamily="66" charset="0"/>
                <a:cs typeface="Arial" charset="0"/>
              </a:rPr>
              <a:t>Aturan</a:t>
            </a:r>
            <a:r>
              <a:rPr lang="en-US" altLang="en-US" sz="2400" dirty="0" smtClean="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dirty="0" err="1" smtClean="0">
                <a:latin typeface="Comic Sans MS" pitchFamily="66" charset="0"/>
                <a:cs typeface="Arial" charset="0"/>
              </a:rPr>
              <a:t>Umum</a:t>
            </a:r>
            <a:r>
              <a:rPr lang="en-US" altLang="en-US" sz="2400" dirty="0" smtClean="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dirty="0" err="1" smtClean="0">
                <a:latin typeface="Comic Sans MS" pitchFamily="66" charset="0"/>
                <a:cs typeface="Arial" charset="0"/>
              </a:rPr>
              <a:t>Silogisme</a:t>
            </a:r>
            <a:r>
              <a:rPr lang="en-US" altLang="en-US" sz="2400" dirty="0" smtClean="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dirty="0" err="1" smtClean="0">
                <a:latin typeface="Comic Sans MS" pitchFamily="66" charset="0"/>
                <a:cs typeface="Arial" charset="0"/>
              </a:rPr>
              <a:t>Kategorial</a:t>
            </a:r>
            <a:endParaRPr lang="en-US" altLang="en-US" sz="2400" dirty="0" smtClean="0">
              <a:latin typeface="Comic Sans MS" pitchFamily="66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800" y="1676400"/>
            <a:ext cx="8208912" cy="4176712"/>
          </a:xfrm>
        </p:spPr>
        <p:txBody>
          <a:bodyPr/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 smtClean="0">
                <a:latin typeface="Comic Sans MS" pitchFamily="66" charset="0"/>
              </a:rPr>
              <a:t>Silogisme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harus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terdiri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tiga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terim</a:t>
            </a:r>
            <a:r>
              <a:rPr lang="en-US" sz="2000" dirty="0" smtClean="0">
                <a:latin typeface="Comic Sans MS" pitchFamily="66" charset="0"/>
              </a:rPr>
              <a:t>, term mayor, term minor, </a:t>
            </a:r>
            <a:r>
              <a:rPr lang="en-US" sz="2000" dirty="0" err="1" smtClean="0">
                <a:latin typeface="Comic Sans MS" pitchFamily="66" charset="0"/>
              </a:rPr>
              <a:t>dan</a:t>
            </a:r>
            <a:r>
              <a:rPr lang="en-US" sz="2000" dirty="0" smtClean="0">
                <a:latin typeface="Comic Sans MS" pitchFamily="66" charset="0"/>
              </a:rPr>
              <a:t> term </a:t>
            </a:r>
            <a:r>
              <a:rPr lang="en-US" sz="2000" dirty="0" err="1" smtClean="0">
                <a:latin typeface="Comic Sans MS" pitchFamily="66" charset="0"/>
              </a:rPr>
              <a:t>penengah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marL="344488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latin typeface="Comic Sans MS" pitchFamily="66" charset="0"/>
              </a:rPr>
              <a:t>Kalau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lebih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empat</a:t>
            </a:r>
            <a:r>
              <a:rPr lang="en-US" sz="2000" dirty="0" smtClean="0">
                <a:latin typeface="Comic Sans MS" pitchFamily="66" charset="0"/>
              </a:rPr>
              <a:t> term, </a:t>
            </a:r>
            <a:r>
              <a:rPr lang="en-US" sz="2000" dirty="0" err="1" smtClean="0">
                <a:latin typeface="Comic Sans MS" pitchFamily="66" charset="0"/>
              </a:rPr>
              <a:t>simpulan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akan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menjadi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salah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atau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tidak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dapat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ditarik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kseimpulan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latin typeface="Comic Sans MS" pitchFamily="66" charset="0"/>
              </a:rPr>
              <a:t>Contoh</a:t>
            </a:r>
            <a:r>
              <a:rPr lang="en-US" sz="2000" dirty="0" smtClean="0">
                <a:latin typeface="Comic Sans MS" pitchFamily="66" charset="0"/>
              </a:rPr>
              <a:t> :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latin typeface="Comic Sans MS" pitchFamily="66" charset="0"/>
              </a:rPr>
              <a:t>Gambar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itu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menempel</a:t>
            </a:r>
            <a:r>
              <a:rPr lang="en-US" sz="2000" dirty="0" smtClean="0">
                <a:latin typeface="Comic Sans MS" pitchFamily="66" charset="0"/>
              </a:rPr>
              <a:t> di </a:t>
            </a:r>
            <a:r>
              <a:rPr lang="en-US" sz="2000" dirty="0" err="1" smtClean="0">
                <a:latin typeface="Comic Sans MS" pitchFamily="66" charset="0"/>
              </a:rPr>
              <a:t>dinding</a:t>
            </a:r>
            <a:endParaRPr lang="en-US" sz="2000" dirty="0" smtClean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latin typeface="Comic Sans MS" pitchFamily="66" charset="0"/>
              </a:rPr>
              <a:t>Dinding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itu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menempel</a:t>
            </a:r>
            <a:r>
              <a:rPr lang="en-US" sz="2000" dirty="0" smtClean="0">
                <a:latin typeface="Comic Sans MS" pitchFamily="66" charset="0"/>
              </a:rPr>
              <a:t> di </a:t>
            </a:r>
            <a:r>
              <a:rPr lang="en-US" sz="2000" dirty="0" err="1" smtClean="0">
                <a:latin typeface="Comic Sans MS" pitchFamily="66" charset="0"/>
              </a:rPr>
              <a:t>tiang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2000" dirty="0" err="1" smtClean="0">
                <a:latin typeface="Comic Sans MS" pitchFamily="66" charset="0"/>
              </a:rPr>
              <a:t>Silogisme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terdiri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atas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tiga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proposisi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yaitu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premis</a:t>
            </a:r>
            <a:r>
              <a:rPr lang="en-US" sz="2000" dirty="0" smtClean="0">
                <a:latin typeface="Comic Sans MS" pitchFamily="66" charset="0"/>
              </a:rPr>
              <a:t> mayo, </a:t>
            </a:r>
            <a:r>
              <a:rPr lang="en-US" sz="2000" dirty="0" err="1" smtClean="0">
                <a:latin typeface="Comic Sans MS" pitchFamily="66" charset="0"/>
              </a:rPr>
              <a:t>premis</a:t>
            </a:r>
            <a:r>
              <a:rPr lang="en-US" sz="2000" dirty="0" smtClean="0">
                <a:latin typeface="Comic Sans MS" pitchFamily="66" charset="0"/>
              </a:rPr>
              <a:t> minor, </a:t>
            </a:r>
            <a:r>
              <a:rPr lang="en-US" sz="2000" dirty="0" err="1" smtClean="0">
                <a:latin typeface="Comic Sans MS" pitchFamily="66" charset="0"/>
              </a:rPr>
              <a:t>dan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simpulan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24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533400"/>
            <a:ext cx="8208912" cy="5559425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 err="1">
                <a:latin typeface="Comic Sans MS" pitchFamily="66" charset="0"/>
              </a:rPr>
              <a:t>Aturan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Umum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Silogisme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 smtClean="0">
                <a:latin typeface="Comic Sans MS" pitchFamily="66" charset="0"/>
              </a:rPr>
              <a:t>Kategorial</a:t>
            </a:r>
            <a:endParaRPr lang="en-US" b="1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dirty="0" err="1">
                <a:latin typeface="Comic Sans MS" pitchFamily="66" charset="0"/>
              </a:rPr>
              <a:t>Dua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negatif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dapat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menghasilkan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simpulan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  <a:defRPr/>
            </a:pPr>
            <a:r>
              <a:rPr lang="en-US" dirty="0" err="1" smtClean="0">
                <a:latin typeface="Comic Sans MS" pitchFamily="66" charset="0"/>
              </a:rPr>
              <a:t>Contoh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manusia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bijaksana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dirty="0">
                <a:latin typeface="Comic Sans MS" pitchFamily="66" charset="0"/>
              </a:rPr>
              <a:t>	 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Semua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kera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bukan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manusia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dirty="0" err="1" smtClean="0">
                <a:latin typeface="Comic Sans MS" pitchFamily="66" charset="0"/>
              </a:rPr>
              <a:t>Bila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negatif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simpulan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pasti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negatif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dirty="0" err="1" smtClean="0">
                <a:latin typeface="Comic Sans MS" pitchFamily="66" charset="0"/>
              </a:rPr>
              <a:t>Contoh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marL="0" indent="0">
              <a:buNone/>
              <a:defRPr/>
            </a:pPr>
            <a:r>
              <a:rPr lang="en-US" dirty="0" err="1" smtClean="0">
                <a:latin typeface="Comic Sans MS" pitchFamily="66" charset="0"/>
              </a:rPr>
              <a:t>Siswa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yang </a:t>
            </a:r>
            <a:r>
              <a:rPr lang="en-US" dirty="0" err="1">
                <a:latin typeface="Comic Sans MS" pitchFamily="66" charset="0"/>
              </a:rPr>
              <a:t>baik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selalu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mengerjakan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pekerjaan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rumah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dirty="0" err="1" smtClean="0">
                <a:latin typeface="Comic Sans MS" pitchFamily="66" charset="0"/>
              </a:rPr>
              <a:t>Asep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Bukan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Siswa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baik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dirty="0" err="1" smtClean="0">
                <a:latin typeface="Comic Sans MS" pitchFamily="66" charset="0"/>
              </a:rPr>
              <a:t>Asep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mengerjakan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pekerjaan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rumah</a:t>
            </a: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4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287963"/>
          </a:xfrm>
        </p:spPr>
        <p:txBody>
          <a:bodyPr/>
          <a:lstStyle/>
          <a:p>
            <a:pPr algn="l"/>
            <a:r>
              <a:rPr lang="en-US" sz="2400" dirty="0">
                <a:latin typeface="Comic Sans MS" pitchFamily="66" charset="0"/>
              </a:rPr>
              <a:t> </a:t>
            </a:r>
            <a:r>
              <a:rPr lang="en-US" sz="2400" b="1" dirty="0" err="1">
                <a:latin typeface="Comic Sans MS" pitchFamily="66" charset="0"/>
              </a:rPr>
              <a:t>Aturan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Umum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Silogisme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Kategorial</a:t>
            </a:r>
            <a:endParaRPr lang="en-US" sz="2400" b="1" dirty="0" smtClean="0">
              <a:latin typeface="Comic Sans MS" pitchFamily="66" charset="0"/>
            </a:endParaRPr>
          </a:p>
          <a:p>
            <a:pPr algn="l"/>
            <a:endParaRPr lang="en-US" sz="2400" dirty="0" smtClean="0">
              <a:latin typeface="Comic Sans MS" pitchFamily="66" charset="0"/>
            </a:endParaRPr>
          </a:p>
          <a:p>
            <a:pPr marL="457200" indent="-457200" algn="l">
              <a:buFont typeface="+mj-lt"/>
              <a:buAutoNum type="arabicPeriod" startAt="5"/>
            </a:pPr>
            <a:r>
              <a:rPr lang="en-US" sz="2400" dirty="0" smtClean="0">
                <a:latin typeface="Comic Sans MS" pitchFamily="66" charset="0"/>
              </a:rPr>
              <a:t>Dari </a:t>
            </a:r>
            <a:r>
              <a:rPr lang="en-US" sz="2400" dirty="0" err="1">
                <a:latin typeface="Comic Sans MS" pitchFamily="66" charset="0"/>
              </a:rPr>
              <a:t>dua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khusus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dapat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ditarik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simpulan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 algn="l"/>
            <a:r>
              <a:rPr lang="en-US" sz="2400" dirty="0" err="1" smtClean="0">
                <a:latin typeface="Comic Sans MS" pitchFamily="66" charset="0"/>
              </a:rPr>
              <a:t>Contoh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Sebagian</a:t>
            </a:r>
            <a:r>
              <a:rPr lang="en-US" sz="2400" dirty="0">
                <a:latin typeface="Comic Sans MS" pitchFamily="66" charset="0"/>
              </a:rPr>
              <a:t> orang </a:t>
            </a:r>
            <a:r>
              <a:rPr lang="en-US" sz="2400" dirty="0" err="1">
                <a:latin typeface="Comic Sans MS" pitchFamily="66" charset="0"/>
              </a:rPr>
              <a:t>jujur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petani.Sebagian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pegawai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negeri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orang </a:t>
            </a:r>
            <a:r>
              <a:rPr lang="en-US" sz="2400" dirty="0" err="1">
                <a:latin typeface="Comic Sans MS" pitchFamily="66" charset="0"/>
              </a:rPr>
              <a:t>jujur.Jadi</a:t>
            </a:r>
            <a:r>
              <a:rPr lang="en-US" sz="2400" dirty="0">
                <a:latin typeface="Comic Sans MS" pitchFamily="66" charset="0"/>
              </a:rPr>
              <a:t>, (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kesimpulan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pPr algn="l"/>
            <a:endParaRPr lang="en-US" sz="2400" dirty="0" smtClean="0">
              <a:latin typeface="Comic Sans MS" pitchFamily="66" charset="0"/>
            </a:endParaRPr>
          </a:p>
          <a:p>
            <a:pPr marL="457200" indent="-457200" algn="l">
              <a:buFont typeface="+mj-lt"/>
              <a:buAutoNum type="arabicPeriod" startAt="6"/>
            </a:pPr>
            <a:r>
              <a:rPr lang="en-US" sz="2400" dirty="0" err="1" smtClean="0">
                <a:latin typeface="Comic Sans MS" pitchFamily="66" charset="0"/>
              </a:rPr>
              <a:t>Bila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khusus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simpulan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bersifat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khusus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 algn="l"/>
            <a:r>
              <a:rPr lang="en-US" sz="2400" dirty="0" err="1" smtClean="0">
                <a:latin typeface="Comic Sans MS" pitchFamily="66" charset="0"/>
              </a:rPr>
              <a:t>Contoh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Semua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mahasiswa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lulusan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SLTA.Sebagian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pemuda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mahasiswa.Jadi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sebagian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pemuda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lulusan</a:t>
            </a:r>
            <a:r>
              <a:rPr lang="en-US" sz="2400" dirty="0">
                <a:latin typeface="Comic Sans MS" pitchFamily="66" charset="0"/>
              </a:rPr>
              <a:t> SLTA.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0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b="1" dirty="0" err="1">
                <a:latin typeface="Comic Sans MS" pitchFamily="66" charset="0"/>
              </a:rPr>
              <a:t>Aturan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Umum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Silogisme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Kategorial</a:t>
            </a:r>
            <a:endParaRPr lang="en-US" sz="2400" b="1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2400" b="1" dirty="0" smtClean="0">
              <a:latin typeface="Comic Sans MS" pitchFamily="66" charset="0"/>
            </a:endParaRPr>
          </a:p>
          <a:p>
            <a:pPr marL="457200" indent="-4572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2400" dirty="0" smtClean="0">
                <a:latin typeface="Comic Sans MS" pitchFamily="66" charset="0"/>
              </a:rPr>
              <a:t>Dari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mayor yang </a:t>
            </a:r>
            <a:r>
              <a:rPr lang="en-US" sz="2400" dirty="0" err="1">
                <a:latin typeface="Comic Sans MS" pitchFamily="66" charset="0"/>
              </a:rPr>
              <a:t>khusus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minor yang </a:t>
            </a:r>
            <a:r>
              <a:rPr lang="en-US" sz="2400" dirty="0" err="1">
                <a:latin typeface="Comic Sans MS" pitchFamily="66" charset="0"/>
              </a:rPr>
              <a:t>negatif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dapat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ditarik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simpulan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2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Contoh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Beberapa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manusia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bijaksana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Tidak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seekor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binatang</a:t>
            </a:r>
            <a:r>
              <a:rPr lang="en-US" sz="2400" dirty="0">
                <a:latin typeface="Comic Sans MS" pitchFamily="66" charset="0"/>
              </a:rPr>
              <a:t> pun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manusia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Jadi</a:t>
            </a:r>
            <a:r>
              <a:rPr lang="en-US" sz="2400" dirty="0">
                <a:latin typeface="Comic Sans MS" pitchFamily="66" charset="0"/>
              </a:rPr>
              <a:t>, ... (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kesimpulan</a:t>
            </a:r>
            <a:r>
              <a:rPr lang="en-US" sz="2400" dirty="0"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/>
            </a:r>
            <a:br>
              <a:rPr lang="en-US" sz="2400" dirty="0">
                <a:latin typeface="Comic Sans MS" pitchFamily="66" charset="0"/>
              </a:rPr>
            </a:b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Silogisme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Hipotesis</a:t>
            </a:r>
            <a:endParaRPr lang="en-US" sz="2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2400" dirty="0" smtClean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err="1" smtClean="0">
                <a:latin typeface="Comic Sans MS" pitchFamily="66" charset="0"/>
              </a:rPr>
              <a:t>Silogisme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hipotetis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silogisme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terdiri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atas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mayor yang </a:t>
            </a:r>
            <a:r>
              <a:rPr lang="en-US" sz="2400" dirty="0" err="1">
                <a:latin typeface="Comic Sans MS" pitchFamily="66" charset="0"/>
              </a:rPr>
              <a:t>berproposisi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kondisional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hipotesis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err="1" smtClean="0">
                <a:latin typeface="Comic Sans MS" pitchFamily="66" charset="0"/>
              </a:rPr>
              <a:t>Kalau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minornya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membenarkan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anteseden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simpulannya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membenarkan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konsekuen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err="1" smtClean="0">
                <a:latin typeface="Comic Sans MS" pitchFamily="66" charset="0"/>
              </a:rPr>
              <a:t>Kalau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minornya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menolak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anteseden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simpulannya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juga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menolak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konsekuen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2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Silogisme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Hipotesis</a:t>
            </a:r>
            <a:endParaRPr lang="en-US" sz="2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Contoh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: </a:t>
            </a:r>
            <a:endParaRPr lang="en-US" sz="2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Jika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dipanaskan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memuai</a:t>
            </a:r>
            <a:r>
              <a:rPr lang="en-US" sz="2400" dirty="0">
                <a:latin typeface="Comic Sans MS" pitchFamily="66" charset="0"/>
              </a:rPr>
              <a:t>. </a:t>
            </a:r>
            <a:endParaRPr lang="en-US" sz="2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Besi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dipanaskan</a:t>
            </a:r>
            <a:r>
              <a:rPr lang="en-US" sz="2400" dirty="0">
                <a:latin typeface="Comic Sans MS" pitchFamily="66" charset="0"/>
              </a:rPr>
              <a:t> </a:t>
            </a:r>
            <a:endParaRPr lang="en-US" sz="2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Jadi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memuai</a:t>
            </a:r>
            <a:r>
              <a:rPr lang="en-US" sz="2400" dirty="0">
                <a:latin typeface="Comic Sans MS" pitchFamily="66" charset="0"/>
              </a:rPr>
              <a:t> </a:t>
            </a:r>
            <a:endParaRPr lang="en-US" sz="2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2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Jika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dipanaskan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memuai</a:t>
            </a:r>
            <a:r>
              <a:rPr lang="en-US" sz="2400" dirty="0">
                <a:latin typeface="Comic Sans MS" pitchFamily="66" charset="0"/>
              </a:rPr>
              <a:t>. </a:t>
            </a:r>
            <a:endParaRPr lang="en-US" sz="2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Besi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dipanaskan</a:t>
            </a:r>
            <a:r>
              <a:rPr lang="en-US" sz="2400" dirty="0">
                <a:latin typeface="Comic Sans MS" pitchFamily="66" charset="0"/>
              </a:rPr>
              <a:t>. </a:t>
            </a:r>
            <a:endParaRPr lang="en-US" sz="2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Comic Sans MS" pitchFamily="66" charset="0"/>
              </a:rPr>
              <a:t>Jadi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memuai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0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l"/>
            <a:r>
              <a:rPr lang="en-US" sz="2400" dirty="0" err="1">
                <a:latin typeface="Comic Sans MS" pitchFamily="66" charset="0"/>
              </a:rPr>
              <a:t>Silogisme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Hipotesis</a:t>
            </a:r>
            <a:endParaRPr lang="en-US" sz="2400" dirty="0" smtClean="0">
              <a:latin typeface="Comic Sans MS" pitchFamily="66" charset="0"/>
            </a:endParaRPr>
          </a:p>
          <a:p>
            <a:pPr algn="l"/>
            <a:endParaRPr lang="en-US" sz="2400" dirty="0" smtClean="0">
              <a:latin typeface="Comic Sans MS" pitchFamily="66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err="1" smtClean="0">
                <a:latin typeface="Comic Sans MS" pitchFamily="66" charset="0"/>
              </a:rPr>
              <a:t>Premis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mayor </a:t>
            </a:r>
            <a:r>
              <a:rPr lang="en-US" sz="2400" dirty="0" err="1">
                <a:latin typeface="Comic Sans MS" pitchFamily="66" charset="0"/>
              </a:rPr>
              <a:t>berupa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proposisi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hipotetis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 err="1">
                <a:latin typeface="Comic Sans MS" pitchFamily="66" charset="0"/>
              </a:rPr>
              <a:t>jika</a:t>
            </a:r>
            <a:r>
              <a:rPr lang="en-US" sz="2400" dirty="0">
                <a:latin typeface="Comic Sans MS" pitchFamily="66" charset="0"/>
              </a:rPr>
              <a:t>), </a:t>
            </a:r>
            <a:r>
              <a:rPr lang="en-US" sz="2400" dirty="0" err="1">
                <a:latin typeface="Comic Sans MS" pitchFamily="66" charset="0"/>
              </a:rPr>
              <a:t>sementara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minor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kesimpulannya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berupa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proposisi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kategoris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 algn="l"/>
            <a:endParaRPr lang="en-US" sz="2400" dirty="0" smtClean="0">
              <a:latin typeface="Comic Sans MS" pitchFamily="66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err="1" smtClean="0">
                <a:latin typeface="Comic Sans MS" pitchFamily="66" charset="0"/>
              </a:rPr>
              <a:t>Contoh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pPr algn="l"/>
            <a:r>
              <a:rPr lang="en-US" sz="2400" dirty="0" smtClean="0">
                <a:latin typeface="Comic Sans MS" pitchFamily="66" charset="0"/>
              </a:rPr>
              <a:t>	PU 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Jika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hujan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saya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datang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	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       </a:t>
            </a:r>
            <a:r>
              <a:rPr lang="en-US" sz="2400" dirty="0" err="1" smtClean="0">
                <a:latin typeface="Comic Sans MS" pitchFamily="66" charset="0"/>
              </a:rPr>
              <a:t>rumahmu</a:t>
            </a:r>
            <a:endParaRPr lang="en-US" sz="2400" dirty="0" smtClean="0">
              <a:latin typeface="Comic Sans MS" pitchFamily="66" charset="0"/>
            </a:endParaRPr>
          </a:p>
          <a:p>
            <a:pPr algn="l"/>
            <a:r>
              <a:rPr lang="en-US" sz="2400" dirty="0" smtClean="0">
                <a:latin typeface="Comic Sans MS" pitchFamily="66" charset="0"/>
              </a:rPr>
              <a:t>	PK 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Hari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ujan</a:t>
            </a:r>
            <a:endParaRPr lang="en-US" sz="2400" dirty="0" smtClean="0">
              <a:latin typeface="Comic Sans MS" pitchFamily="66" charset="0"/>
            </a:endParaRPr>
          </a:p>
          <a:p>
            <a:pPr algn="l"/>
            <a:r>
              <a:rPr lang="en-US" sz="2400" dirty="0" smtClean="0">
                <a:latin typeface="Comic Sans MS" pitchFamily="66" charset="0"/>
              </a:rPr>
              <a:t>	S 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Saya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datang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rumahmu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1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2117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Alternatif</a:t>
            </a:r>
            <a:endParaRPr lang="en-US" dirty="0" smtClean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latin typeface="Comic Sans MS" pitchFamily="66" charset="0"/>
              </a:rPr>
              <a:t>Silogisme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terdiri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atas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mayor </a:t>
            </a:r>
            <a:r>
              <a:rPr lang="en-US" dirty="0" err="1">
                <a:latin typeface="Comic Sans MS" pitchFamily="66" charset="0"/>
              </a:rPr>
              <a:t>berupa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proposisi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latin typeface="Comic Sans MS" pitchFamily="66" charset="0"/>
              </a:rPr>
              <a:t>Proposisi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yaitu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minornya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membenarkan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simpulannya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menolak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>
                <a:latin typeface="Comic Sans MS" pitchFamily="66" charset="0"/>
              </a:rPr>
              <a:t> yang lain. </a:t>
            </a:r>
            <a:endParaRPr lang="en-US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dirty="0" smtClean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latin typeface="Comic Sans MS" pitchFamily="66" charset="0"/>
              </a:rPr>
              <a:t>Contoh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	PU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berada</a:t>
            </a:r>
            <a:r>
              <a:rPr lang="en-US" dirty="0">
                <a:latin typeface="Comic Sans MS" pitchFamily="66" charset="0"/>
              </a:rPr>
              <a:t> di Bandung </a:t>
            </a:r>
            <a:r>
              <a:rPr lang="en-US" dirty="0" err="1">
                <a:latin typeface="Comic Sans MS" pitchFamily="66" charset="0"/>
              </a:rPr>
              <a:t>atau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Bogor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	PK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berada</a:t>
            </a:r>
            <a:r>
              <a:rPr lang="en-US" dirty="0">
                <a:latin typeface="Comic Sans MS" pitchFamily="66" charset="0"/>
              </a:rPr>
              <a:t> di </a:t>
            </a:r>
            <a:r>
              <a:rPr lang="en-US" dirty="0" smtClean="0">
                <a:latin typeface="Comic Sans MS" pitchFamily="66" charset="0"/>
              </a:rPr>
              <a:t>Bandung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	K 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berada</a:t>
            </a:r>
            <a:r>
              <a:rPr lang="en-US" dirty="0">
                <a:latin typeface="Comic Sans MS" pitchFamily="66" charset="0"/>
              </a:rPr>
              <a:t> di Bogor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381000"/>
            <a:ext cx="8208912" cy="5711825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penalaran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non </a:t>
            </a:r>
            <a:r>
              <a:rPr lang="en-US" sz="2800" dirty="0" err="1"/>
              <a:t>ilmiah</a:t>
            </a:r>
            <a:r>
              <a:rPr lang="en-US" sz="2800" dirty="0"/>
              <a:t>. Dari </a:t>
            </a:r>
            <a:r>
              <a:rPr lang="en-US" sz="2800" dirty="0" err="1"/>
              <a:t>prosesnya</a:t>
            </a:r>
            <a:r>
              <a:rPr lang="en-US" sz="2800" dirty="0"/>
              <a:t>, </a:t>
            </a:r>
            <a:r>
              <a:rPr lang="en-US" sz="2800" dirty="0" err="1"/>
              <a:t>penalaran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dibedakan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penalaran</a:t>
            </a:r>
            <a:r>
              <a:rPr lang="en-US" sz="2800" dirty="0"/>
              <a:t> </a:t>
            </a:r>
            <a:r>
              <a:rPr lang="en-US" sz="2800" dirty="0" err="1"/>
              <a:t>deduktif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induktif</a:t>
            </a:r>
            <a:r>
              <a:rPr lang="en-US" sz="2800" dirty="0" smtClean="0"/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err="1" smtClean="0"/>
              <a:t>Penalaran</a:t>
            </a:r>
            <a:r>
              <a:rPr lang="en-US" sz="2800" dirty="0" smtClean="0"/>
              <a:t> </a:t>
            </a:r>
            <a:r>
              <a:rPr lang="en-US" sz="2800" dirty="0" err="1"/>
              <a:t>DeduktifPenalaran</a:t>
            </a:r>
            <a:r>
              <a:rPr lang="en-US" sz="2800" dirty="0"/>
              <a:t> </a:t>
            </a:r>
            <a:r>
              <a:rPr lang="en-US" sz="2800" dirty="0" err="1"/>
              <a:t>deduktif</a:t>
            </a:r>
            <a:r>
              <a:rPr lang="en-US" sz="2800" dirty="0"/>
              <a:t> </a:t>
            </a:r>
            <a:r>
              <a:rPr lang="en-US" sz="2800" dirty="0" err="1"/>
              <a:t>bertolak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konklusi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simpulan</a:t>
            </a:r>
            <a:r>
              <a:rPr lang="en-US" sz="2800" dirty="0"/>
              <a:t> yang </a:t>
            </a:r>
            <a:r>
              <a:rPr lang="en-US" sz="2800" dirty="0" err="1"/>
              <a:t>didapat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pernyataan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umum.Penalaran</a:t>
            </a:r>
            <a:r>
              <a:rPr lang="en-US" sz="2800" dirty="0"/>
              <a:t> </a:t>
            </a:r>
            <a:r>
              <a:rPr lang="en-US" sz="2800" dirty="0" err="1" smtClean="0"/>
              <a:t>Induktif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 startAt="2"/>
              <a:defRPr/>
            </a:pPr>
            <a:r>
              <a:rPr lang="en-US" sz="2800" dirty="0" err="1" smtClean="0"/>
              <a:t>Penalaran</a:t>
            </a:r>
            <a:r>
              <a:rPr lang="en-US" sz="2800" dirty="0" smtClean="0"/>
              <a:t> </a:t>
            </a:r>
            <a:r>
              <a:rPr lang="en-US" sz="2800" dirty="0" err="1"/>
              <a:t>induktif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penalaran</a:t>
            </a:r>
            <a:r>
              <a:rPr lang="en-US" sz="2800" dirty="0"/>
              <a:t> yang </a:t>
            </a:r>
            <a:r>
              <a:rPr lang="en-US" sz="2800" dirty="0" err="1"/>
              <a:t>bertolak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pernyataan-pernyataan</a:t>
            </a:r>
            <a:r>
              <a:rPr lang="en-US" sz="2800" dirty="0"/>
              <a:t> </a:t>
            </a:r>
            <a:r>
              <a:rPr lang="en-US" sz="2800" dirty="0" err="1"/>
              <a:t>khusus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simpulan</a:t>
            </a:r>
            <a:r>
              <a:rPr lang="en-US" sz="2800" dirty="0"/>
              <a:t> yang </a:t>
            </a:r>
            <a:r>
              <a:rPr lang="en-US" sz="2800" dirty="0" err="1"/>
              <a:t>umum</a:t>
            </a:r>
            <a:r>
              <a:rPr lang="en-US" sz="2800" dirty="0"/>
              <a:t>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6288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l"/>
            <a:r>
              <a:rPr lang="en-US" sz="2800" dirty="0" err="1" smtClean="0">
                <a:latin typeface="Comic Sans MS" pitchFamily="66" charset="0"/>
              </a:rPr>
              <a:t>Silogisme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Alternatif</a:t>
            </a:r>
            <a:endParaRPr lang="en-US" sz="2800" dirty="0" smtClean="0">
              <a:latin typeface="Comic Sans MS" pitchFamily="66" charset="0"/>
            </a:endParaRPr>
          </a:p>
          <a:p>
            <a:pPr algn="l"/>
            <a:endParaRPr lang="en-US" sz="2800" dirty="0" smtClean="0">
              <a:latin typeface="Comic Sans MS" pitchFamily="66" charset="0"/>
            </a:endParaRPr>
          </a:p>
          <a:p>
            <a:pPr algn="l"/>
            <a:r>
              <a:rPr lang="en-US" sz="2800" dirty="0" err="1" smtClean="0">
                <a:latin typeface="Comic Sans MS" pitchFamily="66" charset="0"/>
              </a:rPr>
              <a:t>Contoh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: </a:t>
            </a:r>
            <a:endParaRPr lang="en-US" sz="2800" dirty="0" smtClean="0">
              <a:latin typeface="Comic Sans MS" pitchFamily="66" charset="0"/>
            </a:endParaRPr>
          </a:p>
          <a:p>
            <a:pPr algn="l"/>
            <a:r>
              <a:rPr lang="en-US" sz="2800" dirty="0" smtClean="0">
                <a:latin typeface="Comic Sans MS" pitchFamily="66" charset="0"/>
              </a:rPr>
              <a:t>PU </a:t>
            </a:r>
            <a:r>
              <a:rPr lang="en-US" sz="2800" dirty="0">
                <a:latin typeface="Comic Sans MS" pitchFamily="66" charset="0"/>
              </a:rPr>
              <a:t>: </a:t>
            </a:r>
            <a:r>
              <a:rPr lang="en-US" sz="2800" dirty="0" err="1">
                <a:latin typeface="Comic Sans MS" pitchFamily="66" charset="0"/>
              </a:rPr>
              <a:t>Dia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adalah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seorang</a:t>
            </a:r>
            <a:r>
              <a:rPr lang="en-US" sz="2800" dirty="0">
                <a:latin typeface="Comic Sans MS" pitchFamily="66" charset="0"/>
              </a:rPr>
              <a:t> guru </a:t>
            </a:r>
            <a:r>
              <a:rPr lang="en-US" sz="2800" dirty="0" err="1">
                <a:latin typeface="Comic Sans MS" pitchFamily="66" charset="0"/>
              </a:rPr>
              <a:t>atau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musisi</a:t>
            </a:r>
            <a:endParaRPr lang="en-US" sz="2800" dirty="0" smtClean="0">
              <a:latin typeface="Comic Sans MS" pitchFamily="66" charset="0"/>
            </a:endParaRPr>
          </a:p>
          <a:p>
            <a:pPr algn="l"/>
            <a:r>
              <a:rPr lang="en-US" sz="2800" dirty="0" smtClean="0">
                <a:latin typeface="Comic Sans MS" pitchFamily="66" charset="0"/>
              </a:rPr>
              <a:t>PK </a:t>
            </a:r>
            <a:r>
              <a:rPr lang="en-US" sz="2800" dirty="0">
                <a:latin typeface="Comic Sans MS" pitchFamily="66" charset="0"/>
              </a:rPr>
              <a:t>: </a:t>
            </a:r>
            <a:r>
              <a:rPr lang="en-US" sz="2800" dirty="0" err="1">
                <a:latin typeface="Comic Sans MS" pitchFamily="66" charset="0"/>
              </a:rPr>
              <a:t>Dia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seorang</a:t>
            </a:r>
            <a:r>
              <a:rPr lang="en-US" sz="2800" dirty="0">
                <a:latin typeface="Comic Sans MS" pitchFamily="66" charset="0"/>
              </a:rPr>
              <a:t> guru </a:t>
            </a:r>
            <a:endParaRPr lang="en-US" sz="2800" dirty="0" smtClean="0">
              <a:latin typeface="Comic Sans MS" pitchFamily="66" charset="0"/>
            </a:endParaRPr>
          </a:p>
          <a:p>
            <a:pPr algn="l"/>
            <a:r>
              <a:rPr lang="en-US" sz="2800" dirty="0" smtClean="0">
                <a:latin typeface="Comic Sans MS" pitchFamily="66" charset="0"/>
              </a:rPr>
              <a:t>S </a:t>
            </a:r>
            <a:r>
              <a:rPr lang="en-US" sz="2800" dirty="0">
                <a:latin typeface="Comic Sans MS" pitchFamily="66" charset="0"/>
              </a:rPr>
              <a:t>: </a:t>
            </a:r>
            <a:r>
              <a:rPr lang="en-US" sz="2800" dirty="0" err="1">
                <a:latin typeface="Comic Sans MS" pitchFamily="66" charset="0"/>
              </a:rPr>
              <a:t>Jadi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dia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bukan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seorang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musisi</a:t>
            </a:r>
            <a:r>
              <a:rPr lang="en-US" sz="2800" dirty="0">
                <a:latin typeface="Comic Sans MS" pitchFamily="66" charset="0"/>
              </a:rPr>
              <a:t/>
            </a:r>
            <a:br>
              <a:rPr lang="en-US" sz="2800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ENTIMEN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latin typeface="Comic Sans MS" pitchFamily="66" charset="0"/>
              </a:rPr>
              <a:t>Suatu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mempunyai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mayor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mayor </a:t>
            </a:r>
            <a:r>
              <a:rPr lang="en-US" dirty="0" err="1">
                <a:latin typeface="Comic Sans MS" pitchFamily="66" charset="0"/>
              </a:rPr>
              <a:t>itu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sudah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diketahui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secara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umum</a:t>
            </a:r>
            <a:r>
              <a:rPr lang="en-US" dirty="0">
                <a:latin typeface="Comic Sans MS" pitchFamily="66" charset="0"/>
              </a:rPr>
              <a:t>, yang </a:t>
            </a:r>
            <a:r>
              <a:rPr lang="en-US" dirty="0" err="1">
                <a:latin typeface="Comic Sans MS" pitchFamily="66" charset="0"/>
              </a:rPr>
              <a:t>dikemukakan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hanya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minor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simpulan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latin typeface="Comic Sans MS" pitchFamily="66" charset="0"/>
              </a:rPr>
              <a:t>Rumus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    C=B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C=A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latin typeface="Comic Sans MS" pitchFamily="66" charset="0"/>
              </a:rPr>
              <a:t>Contoh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    </a:t>
            </a:r>
            <a:r>
              <a:rPr lang="en-US" dirty="0" err="1" smtClean="0">
                <a:latin typeface="Comic Sans MS" pitchFamily="66" charset="0"/>
              </a:rPr>
              <a:t>Semua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sarjana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orang </a:t>
            </a:r>
            <a:r>
              <a:rPr lang="en-US" dirty="0" err="1">
                <a:latin typeface="Comic Sans MS" pitchFamily="66" charset="0"/>
              </a:rPr>
              <a:t>cerdas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     Ali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seorang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sarjana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     </a:t>
            </a:r>
            <a:r>
              <a:rPr lang="en-US" dirty="0" err="1" smtClean="0">
                <a:latin typeface="Comic Sans MS" pitchFamily="66" charset="0"/>
              </a:rPr>
              <a:t>Jadi</a:t>
            </a:r>
            <a:r>
              <a:rPr lang="en-US" dirty="0">
                <a:latin typeface="Comic Sans MS" pitchFamily="66" charset="0"/>
              </a:rPr>
              <a:t>, Ali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orang </a:t>
            </a:r>
            <a:r>
              <a:rPr lang="en-US" dirty="0" err="1">
                <a:latin typeface="Comic Sans MS" pitchFamily="66" charset="0"/>
              </a:rPr>
              <a:t>cerdas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err="1" smtClean="0">
                <a:latin typeface="Comic Sans MS" pitchFamily="66" charset="0"/>
              </a:rPr>
              <a:t>Entimen</a:t>
            </a:r>
            <a:r>
              <a:rPr lang="en-US" dirty="0" smtClean="0">
                <a:latin typeface="Comic Sans MS" pitchFamily="66" charset="0"/>
              </a:rPr>
              <a:t> 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“</a:t>
            </a:r>
            <a:r>
              <a:rPr lang="en-US" dirty="0">
                <a:latin typeface="Comic Sans MS" pitchFamily="66" charset="0"/>
              </a:rPr>
              <a:t>Ali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orang </a:t>
            </a:r>
            <a:r>
              <a:rPr lang="en-US" dirty="0" err="1">
                <a:latin typeface="Comic Sans MS" pitchFamily="66" charset="0"/>
              </a:rPr>
              <a:t>cerdas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seorang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sarjana</a:t>
            </a:r>
            <a:r>
              <a:rPr lang="en-US" dirty="0">
                <a:latin typeface="Comic Sans MS" pitchFamily="66" charset="0"/>
              </a:rPr>
              <a:t>”.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7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CONTOH</a:t>
            </a: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PU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siswa</a:t>
            </a:r>
            <a:r>
              <a:rPr lang="en-US" dirty="0">
                <a:latin typeface="Comic Sans MS" pitchFamily="66" charset="0"/>
              </a:rPr>
              <a:t> SMAN 1 </a:t>
            </a:r>
            <a:r>
              <a:rPr lang="en-US" dirty="0" err="1">
                <a:latin typeface="Comic Sans MS" pitchFamily="66" charset="0"/>
              </a:rPr>
              <a:t>Indramayu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masuk</a:t>
            </a:r>
            <a:r>
              <a:rPr lang="en-US" dirty="0">
                <a:latin typeface="Comic Sans MS" pitchFamily="66" charset="0"/>
              </a:rPr>
              <a:t> di </a:t>
            </a:r>
            <a:r>
              <a:rPr lang="en-US" dirty="0" err="1">
                <a:latin typeface="Comic Sans MS" pitchFamily="66" charset="0"/>
              </a:rPr>
              <a:t>universitas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favorit</a:t>
            </a:r>
            <a:r>
              <a:rPr lang="en-US" dirty="0">
                <a:latin typeface="Comic Sans MS" pitchFamily="66" charset="0"/>
              </a:rPr>
              <a:t> yang di </a:t>
            </a:r>
            <a:r>
              <a:rPr lang="en-US" dirty="0" err="1">
                <a:latin typeface="Comic Sans MS" pitchFamily="66" charset="0"/>
              </a:rPr>
              <a:t>impikan</a:t>
            </a:r>
            <a:r>
              <a:rPr lang="en-US" dirty="0">
                <a:latin typeface="Comic Sans MS" pitchFamily="66" charset="0"/>
              </a:rPr>
              <a:t>. (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A=B) </a:t>
            </a:r>
            <a:endParaRPr lang="en-US" dirty="0" smtClean="0">
              <a:latin typeface="Comic Sans MS" pitchFamily="66" charset="0"/>
            </a:endParaRP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PK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Siswa</a:t>
            </a:r>
            <a:r>
              <a:rPr lang="en-US" dirty="0">
                <a:latin typeface="Comic Sans MS" pitchFamily="66" charset="0"/>
              </a:rPr>
              <a:t> SMAN 1 </a:t>
            </a:r>
            <a:r>
              <a:rPr lang="en-US" dirty="0" err="1">
                <a:latin typeface="Comic Sans MS" pitchFamily="66" charset="0"/>
              </a:rPr>
              <a:t>Indramayu</a:t>
            </a:r>
            <a:r>
              <a:rPr lang="en-US" dirty="0">
                <a:latin typeface="Comic Sans MS" pitchFamily="66" charset="0"/>
              </a:rPr>
              <a:t> (C=A) </a:t>
            </a:r>
            <a:endParaRPr lang="en-US" dirty="0" smtClean="0">
              <a:latin typeface="Comic Sans MS" pitchFamily="66" charset="0"/>
            </a:endParaRP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Comic Sans MS" pitchFamily="66" charset="0"/>
              </a:rPr>
              <a:t>K 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masuk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universitas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favorit</a:t>
            </a:r>
            <a:r>
              <a:rPr lang="en-US" dirty="0">
                <a:latin typeface="Comic Sans MS" pitchFamily="66" charset="0"/>
              </a:rPr>
              <a:t> yang di </a:t>
            </a:r>
            <a:r>
              <a:rPr lang="en-US" dirty="0" err="1">
                <a:latin typeface="Comic Sans MS" pitchFamily="66" charset="0"/>
              </a:rPr>
              <a:t>impikan</a:t>
            </a:r>
            <a:r>
              <a:rPr lang="en-US" dirty="0">
                <a:latin typeface="Comic Sans MS" pitchFamily="66" charset="0"/>
              </a:rPr>
              <a:t>(C=B) </a:t>
            </a:r>
            <a:endParaRPr lang="en-US" dirty="0" smtClean="0">
              <a:latin typeface="Comic Sans MS" pitchFamily="66" charset="0"/>
            </a:endParaRP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endParaRPr lang="en-US" dirty="0" smtClean="0">
              <a:latin typeface="Comic Sans MS" pitchFamily="66" charset="0"/>
            </a:endParaRP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r>
              <a:rPr lang="en-US" b="1" dirty="0" err="1" smtClean="0">
                <a:latin typeface="Comic Sans MS" pitchFamily="66" charset="0"/>
              </a:rPr>
              <a:t>Bentuk</a:t>
            </a:r>
            <a:r>
              <a:rPr lang="en-US" b="1" dirty="0" smtClean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Entimennya</a:t>
            </a:r>
            <a:r>
              <a:rPr lang="en-US" b="1" dirty="0">
                <a:latin typeface="Comic Sans MS" pitchFamily="66" charset="0"/>
              </a:rPr>
              <a:t>: </a:t>
            </a:r>
            <a:endParaRPr lang="en-US" b="1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err="1" smtClean="0">
                <a:latin typeface="Comic Sans MS" pitchFamily="66" charset="0"/>
              </a:rPr>
              <a:t>Boim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masuk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universitas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favorit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diimpikan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siswa</a:t>
            </a:r>
            <a:r>
              <a:rPr lang="en-US" dirty="0">
                <a:latin typeface="Comic Sans MS" pitchFamily="66" charset="0"/>
              </a:rPr>
              <a:t> SMAN 1 </a:t>
            </a:r>
            <a:r>
              <a:rPr lang="en-US" dirty="0" err="1">
                <a:latin typeface="Comic Sans MS" pitchFamily="66" charset="0"/>
              </a:rPr>
              <a:t>Indramayu</a:t>
            </a:r>
            <a:r>
              <a:rPr lang="en-US" dirty="0">
                <a:latin typeface="Comic Sans MS" pitchFamily="66" charset="0"/>
              </a:rPr>
              <a:t>. (C=B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C=A)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9600" y="1600200"/>
            <a:ext cx="3810000" cy="3962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369953" y="1816925"/>
            <a:ext cx="21336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ysClr val="windowText" lastClr="000000"/>
                </a:solidFill>
              </a:rPr>
              <a:t>Penalaran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Deduktif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00100" y="2995502"/>
            <a:ext cx="533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</a:p>
          <a:p>
            <a:pPr algn="ctr"/>
            <a:r>
              <a:rPr lang="en-US" dirty="0" smtClean="0"/>
              <a:t>M</a:t>
            </a:r>
          </a:p>
          <a:p>
            <a:pPr algn="ctr"/>
            <a:r>
              <a:rPr lang="en-US" dirty="0" smtClean="0"/>
              <a:t>U</a:t>
            </a:r>
          </a:p>
          <a:p>
            <a:pPr algn="ctr"/>
            <a:r>
              <a:rPr lang="en-US" dirty="0"/>
              <a:t>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57749" y="4473931"/>
            <a:ext cx="13716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KHUSUS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812968" y="3605404"/>
            <a:ext cx="1444007" cy="409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KHUSUS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787736" y="2725339"/>
            <a:ext cx="1431634" cy="433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KHUSUS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1333500" y="3757502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333500" y="2914836"/>
            <a:ext cx="1447800" cy="842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333500" y="3747407"/>
            <a:ext cx="14478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798888" cy="3962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715000" y="1816925"/>
            <a:ext cx="2286000" cy="4572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Penalaran</a:t>
            </a:r>
            <a:r>
              <a:rPr lang="en-US" dirty="0" smtClean="0"/>
              <a:t> </a:t>
            </a:r>
            <a:r>
              <a:rPr lang="en-US" dirty="0" err="1" smtClean="0"/>
              <a:t>Induktif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105400" y="2871258"/>
            <a:ext cx="457200" cy="17522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</a:p>
          <a:p>
            <a:pPr algn="ctr"/>
            <a:r>
              <a:rPr lang="en-US" dirty="0" smtClean="0"/>
              <a:t>H</a:t>
            </a:r>
          </a:p>
          <a:p>
            <a:pPr algn="ctr"/>
            <a:r>
              <a:rPr lang="en-US" dirty="0" smtClean="0"/>
              <a:t>U</a:t>
            </a:r>
          </a:p>
          <a:p>
            <a:pPr algn="ctr"/>
            <a:r>
              <a:rPr lang="en-US" dirty="0" smtClean="0"/>
              <a:t>S</a:t>
            </a:r>
          </a:p>
          <a:p>
            <a:pPr algn="ctr"/>
            <a:r>
              <a:rPr lang="en-US" dirty="0" smtClean="0"/>
              <a:t>U</a:t>
            </a:r>
          </a:p>
          <a:p>
            <a:pPr algn="ctr"/>
            <a:r>
              <a:rPr lang="en-US" dirty="0"/>
              <a:t>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140534" y="2914836"/>
            <a:ext cx="1143000" cy="361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UMUM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7140534" y="3652832"/>
            <a:ext cx="1143000" cy="361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UMUM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7086600" y="4338620"/>
            <a:ext cx="1143000" cy="361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UMUM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562600" y="3095718"/>
            <a:ext cx="1524000" cy="714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/>
          <p:nvPr/>
        </p:nvCxnSpPr>
        <p:spPr>
          <a:xfrm>
            <a:off x="5562600" y="3833714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Arrow Connector 1027"/>
          <p:cNvCxnSpPr>
            <a:endCxn id="29" idx="1"/>
          </p:cNvCxnSpPr>
          <p:nvPr/>
        </p:nvCxnSpPr>
        <p:spPr>
          <a:xfrm>
            <a:off x="5562600" y="3833714"/>
            <a:ext cx="1524000" cy="685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530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Penularan</a:t>
            </a:r>
            <a:r>
              <a:rPr lang="en-US" alt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Deduktif</a:t>
            </a:r>
            <a:endParaRPr lang="en-US" alt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1447800"/>
            <a:ext cx="89916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 err="1" smtClean="0">
                <a:latin typeface="Calibri Light" pitchFamily="34" charset="0"/>
                <a:cs typeface="Calibri Light" pitchFamily="34" charset="0"/>
              </a:rPr>
              <a:t>Menari</a:t>
            </a:r>
            <a:r>
              <a:rPr lang="en-US" sz="2000" b="1" dirty="0" err="1">
                <a:latin typeface="Calibri Light" pitchFamily="34" charset="0"/>
                <a:cs typeface="Calibri Light" pitchFamily="34" charset="0"/>
              </a:rPr>
              <a:t>k</a:t>
            </a:r>
            <a:r>
              <a:rPr lang="en-US" sz="2000" dirty="0">
                <a:latin typeface="Calibri Light" pitchFamily="34" charset="0"/>
                <a:cs typeface="Calibri Light" pitchFamily="34" charset="0"/>
              </a:rPr>
              <a:t> </a:t>
            </a:r>
            <a:r>
              <a:rPr lang="en-US" sz="2000" b="1" dirty="0" err="1" smtClean="0">
                <a:latin typeface="Calibri Light" pitchFamily="34" charset="0"/>
                <a:cs typeface="Calibri Light" pitchFamily="34" charset="0"/>
              </a:rPr>
              <a:t>simpulan</a:t>
            </a:r>
            <a:r>
              <a:rPr lang="en-US" sz="2000" b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en-US" sz="2000" b="1" dirty="0" err="1">
                <a:latin typeface="Calibri Light" pitchFamily="34" charset="0"/>
                <a:cs typeface="Calibri Light" pitchFamily="34" charset="0"/>
              </a:rPr>
              <a:t>secara</a:t>
            </a:r>
            <a:r>
              <a:rPr lang="en-US" sz="2000" b="1" dirty="0">
                <a:latin typeface="Calibri Light" pitchFamily="34" charset="0"/>
                <a:cs typeface="Calibri Light" pitchFamily="34" charset="0"/>
              </a:rPr>
              <a:t> </a:t>
            </a:r>
            <a:r>
              <a:rPr lang="en-US" sz="2000" b="1" dirty="0" err="1">
                <a:latin typeface="Calibri Light" pitchFamily="34" charset="0"/>
                <a:cs typeface="Calibri Light" pitchFamily="34" charset="0"/>
              </a:rPr>
              <a:t>langsung</a:t>
            </a:r>
            <a:r>
              <a:rPr lang="en-US" sz="2000" b="1" dirty="0">
                <a:latin typeface="Calibri Light" pitchFamily="34" charset="0"/>
                <a:cs typeface="Calibri Light" pitchFamily="34" charset="0"/>
              </a:rPr>
              <a:t> </a:t>
            </a:r>
            <a:endParaRPr lang="en-US" sz="2000" b="1" dirty="0" smtClean="0">
              <a:latin typeface="Calibri Light" pitchFamily="34" charset="0"/>
              <a:cs typeface="Calibri Light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600" b="1" dirty="0" err="1">
                <a:latin typeface="Calibri Light" pitchFamily="34" charset="0"/>
                <a:cs typeface="Calibri Light" pitchFamily="34" charset="0"/>
              </a:rPr>
              <a:t>Misalnya</a:t>
            </a:r>
            <a:r>
              <a:rPr lang="en-US" sz="1600" b="1" dirty="0">
                <a:latin typeface="Calibri Light" pitchFamily="34" charset="0"/>
                <a:cs typeface="Calibri Light" pitchFamily="34" charset="0"/>
              </a:rPr>
              <a:t> 1</a:t>
            </a:r>
            <a:r>
              <a:rPr lang="en-US" sz="1600" b="1" dirty="0" smtClean="0">
                <a:latin typeface="Calibri Light" pitchFamily="34" charset="0"/>
                <a:cs typeface="Calibri Light" pitchFamily="34" charset="0"/>
              </a:rPr>
              <a:t>:				</a:t>
            </a:r>
            <a:r>
              <a:rPr lang="en-US" sz="1600" b="1" dirty="0" err="1" smtClean="0">
                <a:latin typeface="Calibri Light" pitchFamily="34" charset="0"/>
                <a:cs typeface="Calibri Light" pitchFamily="34" charset="0"/>
              </a:rPr>
              <a:t>Misalnya</a:t>
            </a:r>
            <a:r>
              <a:rPr lang="en-US" sz="1600" b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en-US" sz="1600" b="1" dirty="0">
                <a:latin typeface="Calibri Light" pitchFamily="34" charset="0"/>
                <a:cs typeface="Calibri Light" pitchFamily="34" charset="0"/>
              </a:rPr>
              <a:t>2:</a:t>
            </a:r>
            <a:r>
              <a:rPr lang="en-US" sz="1600" dirty="0">
                <a:latin typeface="Calibri Light" pitchFamily="34" charset="0"/>
                <a:cs typeface="Calibri Light" pitchFamily="34" charset="0"/>
              </a:rPr>
              <a:t/>
            </a:r>
            <a:br>
              <a:rPr lang="en-US" sz="1600" dirty="0">
                <a:latin typeface="Calibri Light" pitchFamily="34" charset="0"/>
                <a:cs typeface="Calibri Light" pitchFamily="34" charset="0"/>
              </a:rPr>
            </a:b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Semua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S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adalah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P. (</a:t>
            </a:r>
            <a:r>
              <a:rPr lang="en-US" sz="1600" dirty="0" err="1" smtClean="0">
                <a:solidFill>
                  <a:srgbClr val="FF0000"/>
                </a:solidFill>
                <a:latin typeface="Comic Sans MS" pitchFamily="66" charset="0"/>
              </a:rPr>
              <a:t>Premis</a:t>
            </a:r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)		</a:t>
            </a:r>
            <a:r>
              <a:rPr lang="en-US" sz="1600" dirty="0" err="1" smtClean="0">
                <a:solidFill>
                  <a:srgbClr val="FF0000"/>
                </a:solidFill>
                <a:latin typeface="Comic Sans MS" pitchFamily="66" charset="0"/>
              </a:rPr>
              <a:t>Tidak</a:t>
            </a:r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satu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pun S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adalah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</a:t>
            </a:r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.(</a:t>
            </a:r>
            <a:r>
              <a:rPr lang="en-US" sz="1600" dirty="0" err="1" smtClean="0">
                <a:solidFill>
                  <a:srgbClr val="FF0000"/>
                </a:solidFill>
                <a:latin typeface="Comic Sans MS" pitchFamily="66" charset="0"/>
              </a:rPr>
              <a:t>Premis</a:t>
            </a:r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Sebagian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adalah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S (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simpulan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sz="1600" dirty="0" err="1" smtClean="0">
                <a:solidFill>
                  <a:srgbClr val="FF0000"/>
                </a:solidFill>
                <a:latin typeface="Comic Sans MS" pitchFamily="66" charset="0"/>
              </a:rPr>
              <a:t>idak</a:t>
            </a:r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satu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pun P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adalah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S. </a:t>
            </a:r>
            <a:r>
              <a:rPr lang="en-US" sz="1600" dirty="0" err="1" smtClean="0">
                <a:solidFill>
                  <a:srgbClr val="FF0000"/>
                </a:solidFill>
                <a:latin typeface="Comic Sans MS" pitchFamily="66" charset="0"/>
              </a:rPr>
              <a:t>impulan</a:t>
            </a:r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sz="1600" dirty="0" err="1" smtClean="0">
                <a:latin typeface="Comic Sans MS" pitchFamily="66" charset="0"/>
              </a:rPr>
              <a:t>Contoh</a:t>
            </a:r>
            <a:r>
              <a:rPr lang="en-US" sz="1600" dirty="0" smtClean="0">
                <a:latin typeface="Comic Sans MS" pitchFamily="66" charset="0"/>
              </a:rPr>
              <a:t> :					</a:t>
            </a:r>
            <a:r>
              <a:rPr lang="en-US" sz="1600" dirty="0" err="1" smtClean="0">
                <a:latin typeface="Comic Sans MS" pitchFamily="66" charset="0"/>
              </a:rPr>
              <a:t>Contoh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>
                <a:latin typeface="Comic Sans MS" pitchFamily="66" charset="0"/>
              </a:rPr>
              <a:t>:</a:t>
            </a:r>
            <a:endParaRPr lang="en-US" sz="1600" dirty="0" smtClean="0">
              <a:latin typeface="Comic Sans MS" pitchFamily="66" charset="0"/>
            </a:endParaRPr>
          </a:p>
          <a:p>
            <a:pPr>
              <a:lnSpc>
                <a:spcPct val="200000"/>
              </a:lnSpc>
            </a:pPr>
            <a:r>
              <a:rPr lang="en-US" sz="1600" dirty="0" err="1">
                <a:latin typeface="Comic Sans MS" pitchFamily="66" charset="0"/>
              </a:rPr>
              <a:t>Semua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ikan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berdarah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dingin</a:t>
            </a:r>
            <a:r>
              <a:rPr lang="en-US" sz="1600" dirty="0" smtClean="0">
                <a:latin typeface="Comic Sans MS" pitchFamily="66" charset="0"/>
              </a:rPr>
              <a:t>.		</a:t>
            </a:r>
            <a:r>
              <a:rPr lang="en-US" sz="1600" dirty="0" err="1" smtClean="0">
                <a:latin typeface="Comic Sans MS" pitchFamily="66" charset="0"/>
              </a:rPr>
              <a:t>Tidak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seekor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nyamuk</a:t>
            </a:r>
            <a:r>
              <a:rPr lang="en-US" sz="1600" dirty="0">
                <a:latin typeface="Comic Sans MS" pitchFamily="66" charset="0"/>
              </a:rPr>
              <a:t> pun </a:t>
            </a:r>
            <a:r>
              <a:rPr lang="en-US" sz="1600" dirty="0" err="1">
                <a:latin typeface="Comic Sans MS" pitchFamily="66" charset="0"/>
              </a:rPr>
              <a:t>adalah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lalat</a:t>
            </a:r>
            <a:r>
              <a:rPr lang="en-US" sz="1600" dirty="0">
                <a:latin typeface="Comic Sans MS" pitchFamily="66" charset="0"/>
              </a:rPr>
              <a:t>. (</a:t>
            </a:r>
            <a:r>
              <a:rPr lang="en-US" sz="1600" dirty="0" err="1">
                <a:latin typeface="Comic Sans MS" pitchFamily="66" charset="0"/>
              </a:rPr>
              <a:t>Premis</a:t>
            </a:r>
            <a:r>
              <a:rPr lang="en-US" sz="1600" dirty="0" smtClean="0">
                <a:latin typeface="Comic Sans MS" pitchFamily="66" charset="0"/>
              </a:rPr>
              <a:t>) </a:t>
            </a:r>
            <a:r>
              <a:rPr lang="en-US" sz="1600" dirty="0" err="1" smtClean="0">
                <a:latin typeface="Comic Sans MS" pitchFamily="66" charset="0"/>
              </a:rPr>
              <a:t>Sebagian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>
                <a:latin typeface="Comic Sans MS" pitchFamily="66" charset="0"/>
              </a:rPr>
              <a:t>yang </a:t>
            </a:r>
            <a:r>
              <a:rPr lang="en-US" sz="1600" dirty="0" err="1">
                <a:latin typeface="Comic Sans MS" pitchFamily="66" charset="0"/>
              </a:rPr>
              <a:t>berdarah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dingin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	</a:t>
            </a:r>
            <a:r>
              <a:rPr lang="en-US" sz="1600" dirty="0" err="1">
                <a:latin typeface="Comic Sans MS" pitchFamily="66" charset="0"/>
              </a:rPr>
              <a:t>Tidak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 smtClean="0">
                <a:latin typeface="Comic Sans MS" pitchFamily="66" charset="0"/>
              </a:rPr>
              <a:t>seekor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lalat</a:t>
            </a:r>
            <a:r>
              <a:rPr lang="en-US" sz="1600" dirty="0">
                <a:latin typeface="Comic Sans MS" pitchFamily="66" charset="0"/>
              </a:rPr>
              <a:t> pun </a:t>
            </a:r>
            <a:r>
              <a:rPr lang="en-US" sz="1600" dirty="0" err="1">
                <a:latin typeface="Comic Sans MS" pitchFamily="66" charset="0"/>
              </a:rPr>
              <a:t>adalah</a:t>
            </a:r>
            <a:r>
              <a:rPr lang="en-US" sz="1600" dirty="0">
                <a:latin typeface="Comic Sans MS" pitchFamily="66" charset="0"/>
              </a:rPr>
              <a:t> </a:t>
            </a:r>
            <a:endParaRPr lang="en-US" sz="1600" dirty="0" smtClean="0">
              <a:latin typeface="Comic Sans MS" pitchFamily="66" charset="0"/>
            </a:endParaRPr>
          </a:p>
          <a:p>
            <a:pPr>
              <a:lnSpc>
                <a:spcPct val="200000"/>
              </a:lnSpc>
            </a:pPr>
            <a:r>
              <a:rPr lang="en-US" sz="1600" dirty="0" err="1">
                <a:latin typeface="Comic Sans MS" pitchFamily="66" charset="0"/>
              </a:rPr>
              <a:t>adalah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ikan</a:t>
            </a:r>
            <a:r>
              <a:rPr lang="en-US" sz="1600" dirty="0">
                <a:latin typeface="Comic Sans MS" pitchFamily="66" charset="0"/>
              </a:rPr>
              <a:t>. (</a:t>
            </a:r>
            <a:r>
              <a:rPr lang="en-US" sz="1600" dirty="0" err="1">
                <a:latin typeface="Comic Sans MS" pitchFamily="66" charset="0"/>
              </a:rPr>
              <a:t>simpulan</a:t>
            </a:r>
            <a:r>
              <a:rPr lang="en-US" sz="1600" dirty="0" smtClean="0">
                <a:latin typeface="Comic Sans MS" pitchFamily="66" charset="0"/>
              </a:rPr>
              <a:t>)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		</a:t>
            </a:r>
            <a:r>
              <a:rPr lang="en-US" sz="1600" dirty="0" err="1" smtClean="0">
                <a:latin typeface="Comic Sans MS" pitchFamily="66" charset="0"/>
              </a:rPr>
              <a:t>nyamuk</a:t>
            </a:r>
            <a:r>
              <a:rPr lang="en-US" sz="1600" dirty="0">
                <a:latin typeface="Comic Sans MS" pitchFamily="66" charset="0"/>
              </a:rPr>
              <a:t>. (</a:t>
            </a:r>
            <a:r>
              <a:rPr lang="en-US" sz="1600" dirty="0" err="1">
                <a:latin typeface="Comic Sans MS" pitchFamily="66" charset="0"/>
              </a:rPr>
              <a:t>Simpulan</a:t>
            </a:r>
            <a:r>
              <a:rPr lang="en-US" sz="1600" dirty="0">
                <a:latin typeface="Comic Sans MS" pitchFamily="66" charset="0"/>
              </a:rPr>
              <a:t>) (</a:t>
            </a:r>
            <a:r>
              <a:rPr lang="en-US" sz="1600" dirty="0" err="1">
                <a:latin typeface="Comic Sans MS" pitchFamily="66" charset="0"/>
              </a:rPr>
              <a:t>Premis</a:t>
            </a:r>
            <a:r>
              <a:rPr lang="en-US" sz="1600" dirty="0">
                <a:latin typeface="Comic Sans MS" pitchFamily="66" charset="0"/>
              </a:rPr>
              <a:t>)</a:t>
            </a:r>
          </a:p>
          <a:p>
            <a:pPr>
              <a:lnSpc>
                <a:spcPct val="200000"/>
              </a:lnSpc>
            </a:pPr>
            <a:endParaRPr lang="en-US" sz="1600" dirty="0">
              <a:latin typeface="Comic Sans MS" pitchFamily="66" charset="0"/>
            </a:endParaRPr>
          </a:p>
          <a:p>
            <a:pPr>
              <a:lnSpc>
                <a:spcPct val="200000"/>
              </a:lnSpc>
            </a:pPr>
            <a:r>
              <a:rPr lang="en-US" sz="1600" dirty="0">
                <a:latin typeface="Comic Sans MS" pitchFamily="66" charset="0"/>
              </a:rPr>
              <a:t>	</a:t>
            </a:r>
            <a:r>
              <a:rPr lang="en-US" sz="1600" dirty="0" smtClean="0">
                <a:latin typeface="Comic Sans MS" pitchFamily="66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 dirty="0" err="1" smtClean="0"/>
              <a:t>Penalaran</a:t>
            </a:r>
            <a:r>
              <a:rPr lang="en-US" sz="4000" dirty="0" smtClean="0"/>
              <a:t> </a:t>
            </a:r>
            <a:r>
              <a:rPr lang="en-US" sz="4000" dirty="0" err="1" smtClean="0"/>
              <a:t>Deduktif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Misalnya</a:t>
            </a:r>
            <a:r>
              <a:rPr lang="en-US" sz="2400" dirty="0" smtClean="0">
                <a:solidFill>
                  <a:schemeClr val="tx1"/>
                </a:solidFill>
              </a:rPr>
              <a:t> 3:</a:t>
            </a:r>
          </a:p>
          <a:p>
            <a:pPr algn="just"/>
            <a:r>
              <a:rPr lang="en-US" sz="2400" dirty="0" err="1" smtClean="0">
                <a:solidFill>
                  <a:srgbClr val="C00000"/>
                </a:solidFill>
              </a:rPr>
              <a:t>Semua</a:t>
            </a:r>
            <a:r>
              <a:rPr lang="en-US" sz="2400" dirty="0" smtClean="0">
                <a:solidFill>
                  <a:srgbClr val="C00000"/>
                </a:solidFill>
              </a:rPr>
              <a:t> S </a:t>
            </a:r>
            <a:r>
              <a:rPr lang="en-US" sz="2400" dirty="0" err="1" smtClean="0">
                <a:solidFill>
                  <a:srgbClr val="C00000"/>
                </a:solidFill>
              </a:rPr>
              <a:t>adalah</a:t>
            </a:r>
            <a:r>
              <a:rPr lang="en-US" sz="2400" dirty="0" smtClean="0">
                <a:solidFill>
                  <a:srgbClr val="C00000"/>
                </a:solidFill>
              </a:rPr>
              <a:t> P. (</a:t>
            </a:r>
            <a:r>
              <a:rPr lang="en-US" sz="2400" dirty="0" err="1" smtClean="0">
                <a:solidFill>
                  <a:srgbClr val="C00000"/>
                </a:solidFill>
              </a:rPr>
              <a:t>Premis</a:t>
            </a:r>
            <a:r>
              <a:rPr lang="en-US" sz="2400" dirty="0" smtClean="0">
                <a:solidFill>
                  <a:srgbClr val="C00000"/>
                </a:solidFill>
              </a:rPr>
              <a:t>)</a:t>
            </a:r>
          </a:p>
          <a:p>
            <a:pPr algn="just"/>
            <a:r>
              <a:rPr lang="en-US" sz="2400" dirty="0" err="1" smtClean="0">
                <a:solidFill>
                  <a:srgbClr val="C00000"/>
                </a:solidFill>
              </a:rPr>
              <a:t>Tidak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satupun</a:t>
            </a:r>
            <a:r>
              <a:rPr lang="en-US" sz="2400" dirty="0" smtClean="0">
                <a:solidFill>
                  <a:srgbClr val="C00000"/>
                </a:solidFill>
              </a:rPr>
              <a:t> S </a:t>
            </a:r>
            <a:r>
              <a:rPr lang="en-US" sz="2400" dirty="0" err="1" smtClean="0">
                <a:solidFill>
                  <a:srgbClr val="C00000"/>
                </a:solidFill>
              </a:rPr>
              <a:t>adalah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tidak</a:t>
            </a:r>
            <a:r>
              <a:rPr lang="en-US" sz="2400" dirty="0" smtClean="0">
                <a:solidFill>
                  <a:srgbClr val="C00000"/>
                </a:solidFill>
              </a:rPr>
              <a:t>-P. (</a:t>
            </a:r>
            <a:r>
              <a:rPr lang="en-US" sz="2400" dirty="0" err="1" smtClean="0">
                <a:solidFill>
                  <a:srgbClr val="C00000"/>
                </a:solidFill>
              </a:rPr>
              <a:t>simpulan</a:t>
            </a:r>
            <a:r>
              <a:rPr lang="en-US" sz="2400" dirty="0" smtClean="0">
                <a:solidFill>
                  <a:srgbClr val="C00000"/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Contoh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Semua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rudal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senjata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berbahaya</a:t>
            </a:r>
            <a:r>
              <a:rPr lang="en-US" sz="2400" dirty="0" smtClean="0">
                <a:solidFill>
                  <a:schemeClr val="tx1"/>
                </a:solidFill>
              </a:rPr>
              <a:t>. (</a:t>
            </a:r>
            <a:r>
              <a:rPr lang="en-US" sz="2400" dirty="0" err="1" smtClean="0">
                <a:solidFill>
                  <a:schemeClr val="tx1"/>
                </a:solidFill>
              </a:rPr>
              <a:t>Premis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satupun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rudal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senjata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berbahaya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simpulan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Misalnya</a:t>
            </a:r>
            <a:r>
              <a:rPr lang="en-US" sz="2400" dirty="0" smtClean="0">
                <a:solidFill>
                  <a:schemeClr val="tx1"/>
                </a:solidFill>
              </a:rPr>
              <a:t> 4:</a:t>
            </a:r>
          </a:p>
          <a:p>
            <a:pPr algn="just"/>
            <a:r>
              <a:rPr lang="en-US" sz="2400" dirty="0" err="1" smtClean="0">
                <a:solidFill>
                  <a:srgbClr val="C00000"/>
                </a:solidFill>
              </a:rPr>
              <a:t>Tidak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satu</a:t>
            </a:r>
            <a:r>
              <a:rPr lang="en-US" sz="2400" dirty="0" smtClean="0">
                <a:solidFill>
                  <a:srgbClr val="C00000"/>
                </a:solidFill>
              </a:rPr>
              <a:t> pun S </a:t>
            </a:r>
            <a:r>
              <a:rPr lang="en-US" sz="2400" dirty="0" err="1" smtClean="0">
                <a:solidFill>
                  <a:srgbClr val="C00000"/>
                </a:solidFill>
              </a:rPr>
              <a:t>adalah</a:t>
            </a:r>
            <a:r>
              <a:rPr lang="en-US" sz="2400" dirty="0" smtClean="0">
                <a:solidFill>
                  <a:srgbClr val="C00000"/>
                </a:solidFill>
              </a:rPr>
              <a:t> P.(</a:t>
            </a:r>
            <a:r>
              <a:rPr lang="en-US" sz="2400" dirty="0" err="1" smtClean="0">
                <a:solidFill>
                  <a:srgbClr val="C00000"/>
                </a:solidFill>
              </a:rPr>
              <a:t>Premis</a:t>
            </a:r>
            <a:endParaRPr lang="en-US" sz="2400" dirty="0" smtClean="0">
              <a:solidFill>
                <a:srgbClr val="C00000"/>
              </a:solidFill>
            </a:endParaRPr>
          </a:p>
          <a:p>
            <a:pPr algn="just"/>
            <a:r>
              <a:rPr lang="en-US" sz="2400" dirty="0" err="1" smtClean="0">
                <a:solidFill>
                  <a:srgbClr val="C00000"/>
                </a:solidFill>
              </a:rPr>
              <a:t>Semua</a:t>
            </a:r>
            <a:r>
              <a:rPr lang="en-US" sz="2400" dirty="0" smtClean="0">
                <a:solidFill>
                  <a:srgbClr val="C00000"/>
                </a:solidFill>
              </a:rPr>
              <a:t> S </a:t>
            </a:r>
            <a:r>
              <a:rPr lang="en-US" sz="2400" dirty="0" err="1" smtClean="0">
                <a:solidFill>
                  <a:srgbClr val="C00000"/>
                </a:solidFill>
              </a:rPr>
              <a:t>adalah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tidak</a:t>
            </a:r>
            <a:r>
              <a:rPr lang="en-US" sz="2400" dirty="0" smtClean="0">
                <a:solidFill>
                  <a:srgbClr val="C00000"/>
                </a:solidFill>
              </a:rPr>
              <a:t> P. (</a:t>
            </a:r>
            <a:r>
              <a:rPr lang="en-US" sz="2400" dirty="0" err="1" smtClean="0">
                <a:solidFill>
                  <a:srgbClr val="C00000"/>
                </a:solidFill>
              </a:rPr>
              <a:t>simpulan</a:t>
            </a:r>
            <a:r>
              <a:rPr lang="en-US" sz="2400" dirty="0" smtClean="0">
                <a:solidFill>
                  <a:srgbClr val="C00000"/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Contoh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seekor</a:t>
            </a:r>
            <a:r>
              <a:rPr lang="en-US" sz="2400" dirty="0" smtClean="0">
                <a:solidFill>
                  <a:schemeClr val="tx1"/>
                </a:solidFill>
              </a:rPr>
              <a:t> pun </a:t>
            </a:r>
            <a:r>
              <a:rPr lang="en-US" sz="2400" dirty="0" err="1" smtClean="0">
                <a:solidFill>
                  <a:schemeClr val="tx1"/>
                </a:solidFill>
              </a:rPr>
              <a:t>harimau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singa</a:t>
            </a:r>
            <a:r>
              <a:rPr lang="en-US" sz="2400" dirty="0" smtClean="0">
                <a:solidFill>
                  <a:schemeClr val="tx1"/>
                </a:solidFill>
              </a:rPr>
              <a:t>. (</a:t>
            </a:r>
            <a:r>
              <a:rPr lang="en-US" sz="2400" dirty="0" err="1" smtClean="0">
                <a:solidFill>
                  <a:schemeClr val="tx1"/>
                </a:solidFill>
              </a:rPr>
              <a:t>Premis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Semua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harimau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bukan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singa</a:t>
            </a:r>
            <a:r>
              <a:rPr lang="en-US" sz="2400" dirty="0" smtClean="0">
                <a:solidFill>
                  <a:schemeClr val="tx1"/>
                </a:solidFill>
              </a:rPr>
              <a:t>. (</a:t>
            </a:r>
            <a:r>
              <a:rPr lang="en-US" sz="2400" dirty="0" err="1" smtClean="0">
                <a:solidFill>
                  <a:schemeClr val="tx1"/>
                </a:solidFill>
              </a:rPr>
              <a:t>Simpulan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1029793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Penalaran</a:t>
            </a:r>
            <a:r>
              <a:rPr lang="en-US" b="1" dirty="0"/>
              <a:t> </a:t>
            </a:r>
            <a:r>
              <a:rPr lang="en-US" b="1" dirty="0" err="1"/>
              <a:t>Deduktif</a:t>
            </a:r>
            <a:r>
              <a:rPr lang="en-US" b="1" dirty="0"/>
              <a:t> </a:t>
            </a:r>
            <a:r>
              <a:rPr lang="en-US" b="1" dirty="0" err="1"/>
              <a:t>Menarik</a:t>
            </a:r>
            <a:r>
              <a:rPr lang="en-US" b="1" dirty="0"/>
              <a:t> </a:t>
            </a:r>
            <a:r>
              <a:rPr lang="en-US" b="1" dirty="0" err="1"/>
              <a:t>simpulan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79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609600"/>
            <a:ext cx="8208912" cy="5483225"/>
          </a:xfrm>
        </p:spPr>
        <p:txBody>
          <a:bodyPr/>
          <a:lstStyle/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Penalaran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mic Sans MS" pitchFamily="66" charset="0"/>
              </a:rPr>
              <a:t>Deduktif</a:t>
            </a:r>
            <a:r>
              <a:rPr lang="en-US" sz="20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en-US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err="1" smtClean="0">
                <a:latin typeface="Comic Sans MS" pitchFamily="66" charset="0"/>
              </a:rPr>
              <a:t>Menarik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simpulan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secara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langsung</a:t>
            </a:r>
            <a:r>
              <a:rPr lang="en-US" sz="2000" b="1" dirty="0">
                <a:latin typeface="Comic Sans MS" pitchFamily="66" charset="0"/>
              </a:rPr>
              <a:t> </a:t>
            </a:r>
            <a:endParaRPr lang="en-US" sz="2000" b="1" dirty="0" smtClean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b="1" dirty="0" smtClean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err="1" smtClean="0">
                <a:latin typeface="Comic Sans MS" pitchFamily="66" charset="0"/>
              </a:rPr>
              <a:t>Misalnya</a:t>
            </a:r>
            <a:r>
              <a:rPr lang="en-US" sz="2000" b="1" dirty="0" smtClean="0">
                <a:latin typeface="Comic Sans MS" pitchFamily="66" charset="0"/>
              </a:rPr>
              <a:t> 5: </a:t>
            </a:r>
            <a:r>
              <a:rPr lang="en-US" sz="2000" dirty="0">
                <a:latin typeface="Comic Sans MS" pitchFamily="66" charset="0"/>
              </a:rPr>
              <a:t/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Semua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S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adalah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P. (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Premis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Tidak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satu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pun S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adalah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tidak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-P. (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Simpulan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Tidak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satu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pun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tidak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P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adalah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S. (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Simpulan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 smtClean="0">
              <a:latin typeface="Comic Sans MS" pitchFamily="66" charset="0"/>
            </a:endParaRP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latin typeface="Comic Sans MS" pitchFamily="66" charset="0"/>
              </a:rPr>
              <a:t>Contoh</a:t>
            </a:r>
            <a:r>
              <a:rPr lang="en-US" sz="2000" dirty="0" smtClean="0">
                <a:latin typeface="Comic Sans MS" pitchFamily="66" charset="0"/>
              </a:rPr>
              <a:t> :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latin typeface="Comic Sans MS" pitchFamily="66" charset="0"/>
              </a:rPr>
              <a:t>Semua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gajah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berbelalai</a:t>
            </a:r>
            <a:r>
              <a:rPr lang="en-US" sz="2000" dirty="0">
                <a:latin typeface="Comic Sans MS" pitchFamily="66" charset="0"/>
              </a:rPr>
              <a:t>. (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latin typeface="Comic Sans MS" pitchFamily="66" charset="0"/>
              </a:rPr>
              <a:t>Tidak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satu</a:t>
            </a:r>
            <a:r>
              <a:rPr lang="en-US" sz="2000" dirty="0">
                <a:latin typeface="Comic Sans MS" pitchFamily="66" charset="0"/>
              </a:rPr>
              <a:t> pun </a:t>
            </a:r>
            <a:r>
              <a:rPr lang="en-US" sz="2000" dirty="0" err="1">
                <a:latin typeface="Comic Sans MS" pitchFamily="66" charset="0"/>
              </a:rPr>
              <a:t>gajah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tidak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berbelalai</a:t>
            </a:r>
            <a:r>
              <a:rPr lang="en-US" sz="2000" dirty="0">
                <a:latin typeface="Comic Sans MS" pitchFamily="66" charset="0"/>
              </a:rPr>
              <a:t>. (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 smtClean="0">
                <a:latin typeface="Comic Sans MS" pitchFamily="66" charset="0"/>
              </a:rPr>
              <a:t>Tidak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satu</a:t>
            </a:r>
            <a:r>
              <a:rPr lang="en-US" sz="2000" dirty="0">
                <a:latin typeface="Comic Sans MS" pitchFamily="66" charset="0"/>
              </a:rPr>
              <a:t> pun yang </a:t>
            </a:r>
            <a:r>
              <a:rPr lang="en-US" sz="2000" dirty="0" err="1">
                <a:latin typeface="Comic Sans MS" pitchFamily="66" charset="0"/>
              </a:rPr>
              <a:t>tidak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berbelalai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gajah</a:t>
            </a:r>
            <a:r>
              <a:rPr lang="en-US" sz="2000" dirty="0">
                <a:latin typeface="Comic Sans MS" pitchFamily="66" charset="0"/>
              </a:rPr>
              <a:t>. (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)</a:t>
            </a:r>
            <a:r>
              <a:rPr lang="en-US" sz="2000" dirty="0">
                <a:latin typeface="Comic Sans MS" pitchFamily="66" charset="0"/>
              </a:rPr>
              <a:t/>
            </a:r>
            <a:br>
              <a:rPr lang="en-US" sz="2000" dirty="0">
                <a:latin typeface="Comic Sans MS" pitchFamily="66" charset="0"/>
              </a:rPr>
            </a:b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762000"/>
            <a:ext cx="8208912" cy="5486400"/>
          </a:xfrm>
        </p:spPr>
        <p:txBody>
          <a:bodyPr/>
          <a:lstStyle/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dirty="0" err="1" smtClean="0">
                <a:latin typeface="Comic Sans MS" pitchFamily="66" charset="0"/>
              </a:rPr>
              <a:t>Penalaran</a:t>
            </a:r>
            <a:r>
              <a:rPr lang="en-US" b="1" dirty="0" smtClean="0">
                <a:latin typeface="Comic Sans MS" pitchFamily="66" charset="0"/>
              </a:rPr>
              <a:t> </a:t>
            </a:r>
            <a:r>
              <a:rPr lang="en-US" b="1" dirty="0" err="1" smtClean="0">
                <a:latin typeface="Comic Sans MS" pitchFamily="66" charset="0"/>
              </a:rPr>
              <a:t>Deduktif</a:t>
            </a:r>
            <a:r>
              <a:rPr lang="en-US" b="1" dirty="0" smtClean="0">
                <a:latin typeface="Comic Sans MS" pitchFamily="66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en-US" b="1" dirty="0" err="1" smtClean="0">
                <a:latin typeface="Comic Sans MS" pitchFamily="66" charset="0"/>
              </a:rPr>
              <a:t>Menarik</a:t>
            </a:r>
            <a:r>
              <a:rPr lang="en-US" b="1" dirty="0" smtClean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simpulan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secara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tidak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langsung</a:t>
            </a: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 err="1">
                <a:latin typeface="Comic Sans MS" pitchFamily="66" charset="0"/>
              </a:rPr>
              <a:t>Untuk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menarik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simpulan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secara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langsung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ini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kita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memerlukan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suatu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pernyataan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dasar</a:t>
            </a:r>
            <a:r>
              <a:rPr lang="en-US" dirty="0">
                <a:latin typeface="Comic Sans MS" pitchFamily="66" charset="0"/>
              </a:rPr>
              <a:t>) yang </a:t>
            </a:r>
            <a:r>
              <a:rPr lang="en-US" dirty="0" err="1">
                <a:latin typeface="Comic Sans MS" pitchFamily="66" charset="0"/>
              </a:rPr>
              <a:t>bersifat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pengetahuan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orang </a:t>
            </a:r>
            <a:r>
              <a:rPr lang="en-US" dirty="0" err="1">
                <a:latin typeface="Comic Sans MS" pitchFamily="66" charset="0"/>
              </a:rPr>
              <a:t>sudah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tahu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endParaRPr lang="en-US" dirty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en-US" dirty="0" err="1" smtClean="0">
                <a:latin typeface="Comic Sans MS" pitchFamily="66" charset="0"/>
              </a:rPr>
              <a:t>Silogisme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merupakan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bentuk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penalaran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dengan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cara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menghubung-hubungkan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pernyataan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berlainan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untuk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dapat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ditarik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simpulannya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533400" y="838200"/>
            <a:ext cx="82296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Unsur-unsur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yang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terdapat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dalam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Silogisme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Comic Sans MS" pitchFamily="66" charset="0"/>
              </a:rPr>
            </a:br>
            <a:endParaRPr lang="en-US" altLang="en-US" sz="2800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3400" y="1600200"/>
            <a:ext cx="8208912" cy="4176712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 smtClean="0">
                <a:latin typeface="Comic Sans MS" pitchFamily="66" charset="0"/>
              </a:rPr>
              <a:t>Premis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Umum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Mayor)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menyatakan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bahwa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anggota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golongan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tertentu</a:t>
            </a:r>
            <a:r>
              <a:rPr lang="en-US" sz="2000" dirty="0">
                <a:latin typeface="Comic Sans MS" pitchFamily="66" charset="0"/>
              </a:rPr>
              <a:t> (A) </a:t>
            </a:r>
            <a:r>
              <a:rPr lang="en-US" sz="2000" dirty="0" err="1">
                <a:latin typeface="Comic Sans MS" pitchFamily="66" charset="0"/>
              </a:rPr>
              <a:t>memiliki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sifat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hal</a:t>
            </a:r>
            <a:r>
              <a:rPr lang="en-US" sz="2000" dirty="0">
                <a:latin typeface="Comic Sans MS" pitchFamily="66" charset="0"/>
              </a:rPr>
              <a:t> yang </a:t>
            </a:r>
            <a:r>
              <a:rPr lang="en-US" sz="2000" dirty="0" err="1">
                <a:latin typeface="Comic Sans MS" pitchFamily="66" charset="0"/>
              </a:rPr>
              <a:t>tersebut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pada</a:t>
            </a:r>
            <a:r>
              <a:rPr lang="en-US" sz="2000" dirty="0">
                <a:latin typeface="Comic Sans MS" pitchFamily="66" charset="0"/>
              </a:rPr>
              <a:t> (B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 smtClean="0">
                <a:latin typeface="Comic Sans MS" pitchFamily="66" charset="0"/>
              </a:rPr>
              <a:t>Premis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Khusus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Minor)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menyatakan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bahwa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sesuatu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seseorang</a:t>
            </a:r>
            <a:r>
              <a:rPr lang="en-US" sz="2000" dirty="0">
                <a:latin typeface="Comic Sans MS" pitchFamily="66" charset="0"/>
              </a:rPr>
              <a:t> (C)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anggota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golongan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tertentu</a:t>
            </a:r>
            <a:r>
              <a:rPr lang="en-US" sz="2000" dirty="0">
                <a:latin typeface="Comic Sans MS" pitchFamily="66" charset="0"/>
              </a:rPr>
              <a:t> (A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 smtClean="0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menyatakan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bahwa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sesuatu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seseoarng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itu</a:t>
            </a:r>
            <a:r>
              <a:rPr lang="en-US" sz="2000" dirty="0">
                <a:latin typeface="Comic Sans MS" pitchFamily="66" charset="0"/>
              </a:rPr>
              <a:t> (C) </a:t>
            </a:r>
            <a:r>
              <a:rPr lang="en-US" sz="2000" dirty="0" err="1">
                <a:latin typeface="Comic Sans MS" pitchFamily="66" charset="0"/>
              </a:rPr>
              <a:t>memiliki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sifat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hal</a:t>
            </a:r>
            <a:r>
              <a:rPr lang="en-US" sz="2000" dirty="0">
                <a:latin typeface="Comic Sans MS" pitchFamily="66" charset="0"/>
              </a:rPr>
              <a:t> yang </a:t>
            </a:r>
            <a:r>
              <a:rPr lang="en-US" sz="2000" dirty="0" err="1">
                <a:latin typeface="Comic Sans MS" pitchFamily="66" charset="0"/>
              </a:rPr>
              <a:t>tersebut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B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RUMUS 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6000" y="4267200"/>
            <a:ext cx="2362200" cy="1295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latin typeface="Comic Sans MS" pitchFamily="66" charset="0"/>
              </a:rPr>
              <a:t>PU   :  </a:t>
            </a:r>
            <a:r>
              <a:rPr lang="en-US" dirty="0" err="1" smtClean="0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A=B</a:t>
            </a:r>
          </a:p>
          <a:p>
            <a:pPr algn="just"/>
            <a:r>
              <a:rPr lang="en-US" dirty="0" smtClean="0">
                <a:latin typeface="Comic Sans MS" pitchFamily="66" charset="0"/>
              </a:rPr>
              <a:t>PK   :  </a:t>
            </a:r>
            <a:r>
              <a:rPr lang="en-US" dirty="0" err="1" smtClean="0">
                <a:latin typeface="Comic Sans MS" pitchFamily="66" charset="0"/>
              </a:rPr>
              <a:t>Semua</a:t>
            </a:r>
            <a:r>
              <a:rPr lang="en-US" dirty="0" smtClean="0">
                <a:latin typeface="Comic Sans MS" pitchFamily="66" charset="0"/>
              </a:rPr>
              <a:t> C =A</a:t>
            </a:r>
          </a:p>
          <a:p>
            <a:pPr algn="just"/>
            <a:r>
              <a:rPr lang="en-US" dirty="0" smtClean="0">
                <a:latin typeface="Comic Sans MS" pitchFamily="66" charset="0"/>
              </a:rPr>
              <a:t>S     :  </a:t>
            </a:r>
            <a:r>
              <a:rPr lang="en-US" dirty="0" err="1" smtClean="0">
                <a:latin typeface="Comic Sans MS" pitchFamily="66" charset="0"/>
              </a:rPr>
              <a:t>Semua</a:t>
            </a:r>
            <a:r>
              <a:rPr lang="en-US" dirty="0" smtClean="0">
                <a:latin typeface="Comic Sans MS" pitchFamily="66" charset="0"/>
              </a:rPr>
              <a:t> C =B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/>
              <a:t>Jenis-Jenis</a:t>
            </a:r>
            <a:r>
              <a:rPr lang="en-US" sz="2800" dirty="0" smtClean="0"/>
              <a:t> </a:t>
            </a:r>
            <a:r>
              <a:rPr lang="en-US" sz="2800" dirty="0" err="1" smtClean="0"/>
              <a:t>Silogisme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362200" y="1981200"/>
            <a:ext cx="2514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Silogisme</a:t>
            </a:r>
            <a:r>
              <a:rPr lang="en-US" dirty="0" smtClean="0"/>
              <a:t> </a:t>
            </a:r>
            <a:r>
              <a:rPr lang="en-US" dirty="0" err="1" smtClean="0"/>
              <a:t>Kategorial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362200" y="2817423"/>
            <a:ext cx="2514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Silogisme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362200" y="3636818"/>
            <a:ext cx="2514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Silogisme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362200" y="4419600"/>
            <a:ext cx="2514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Entimen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401</TotalTime>
  <Words>752</Words>
  <Application>Microsoft Office PowerPoint</Application>
  <PresentationFormat>On-screen Show (4:3)</PresentationFormat>
  <Paragraphs>191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0-Blanko-PPT-sesi-2-14 baru (1)</vt:lpstr>
      <vt:lpstr>6706-YULI A. ROZALI, M.Psi., Psi</vt:lpstr>
      <vt:lpstr>PowerPoint Presentation</vt:lpstr>
      <vt:lpstr>PowerPoint Presentation</vt:lpstr>
      <vt:lpstr>Penularan Deduktif</vt:lpstr>
      <vt:lpstr>Penalaran Deduktif</vt:lpstr>
      <vt:lpstr>PowerPoint Presentation</vt:lpstr>
      <vt:lpstr>PowerPoint Presentation</vt:lpstr>
      <vt:lpstr>Unsur-unsur yang terdapat dalam Silogisme </vt:lpstr>
      <vt:lpstr>PowerPoint Presentation</vt:lpstr>
      <vt:lpstr>Silogisme Kategorial</vt:lpstr>
      <vt:lpstr>PowerPoint Presentation</vt:lpstr>
      <vt:lpstr>Aturan Umum Silogisme Kategorial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STAFF</cp:lastModifiedBy>
  <cp:revision>13</cp:revision>
  <dcterms:created xsi:type="dcterms:W3CDTF">2019-09-17T08:28:18Z</dcterms:created>
  <dcterms:modified xsi:type="dcterms:W3CDTF">2020-07-18T14:06:05Z</dcterms:modified>
</cp:coreProperties>
</file>