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54" d="100"/>
          <a:sy n="54" d="100"/>
        </p:scale>
        <p:origin x="16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04/03/2018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04/03/2018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C3C30A-85FE-470C-A16F-667127B6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DAD2F7-2B6A-458A-8F21-F78E3235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AB66E4-B51F-46FC-97D0-3AF69798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BD3E3-EC3B-4D28-9EA6-C8A63A151A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7641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C2B17-3A87-4DA8-B944-E721E0B5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4D1FB-3C69-4E59-B200-32EA882E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3E6ED-F281-4883-B3E0-6ECDAED9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20186-F4DB-4B8F-BF35-22B130944B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509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18" Type="http://schemas.openxmlformats.org/officeDocument/2006/relationships/image" Target="../media/image23.wmf"/><Relationship Id="rId3" Type="http://schemas.openxmlformats.org/officeDocument/2006/relationships/image" Target="../media/image8.png"/><Relationship Id="rId21" Type="http://schemas.openxmlformats.org/officeDocument/2006/relationships/image" Target="../media/image26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" Type="http://schemas.openxmlformats.org/officeDocument/2006/relationships/image" Target="../media/image5.wmf"/><Relationship Id="rId16" Type="http://schemas.openxmlformats.org/officeDocument/2006/relationships/image" Target="../media/image21.wmf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23" Type="http://schemas.openxmlformats.org/officeDocument/2006/relationships/image" Target="../media/image28.wmf"/><Relationship Id="rId10" Type="http://schemas.openxmlformats.org/officeDocument/2006/relationships/image" Target="../media/image15.wmf"/><Relationship Id="rId19" Type="http://schemas.openxmlformats.org/officeDocument/2006/relationships/image" Target="../media/image24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Relationship Id="rId22" Type="http://schemas.openxmlformats.org/officeDocument/2006/relationships/image" Target="../media/image2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ers" TargetMode="External"/><Relationship Id="rId2" Type="http://schemas.openxmlformats.org/officeDocument/2006/relationships/hyperlink" Target="http://en.wikipedia.org/wiki/Comput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COMPUTING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Hendry Gunawan </a:t>
            </a:r>
            <a:r>
              <a:rPr lang="en-US" dirty="0" err="1"/>
              <a:t>S.Kom</a:t>
            </a:r>
            <a:r>
              <a:rPr lang="en-US" dirty="0"/>
              <a:t>, MM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F235-7822-4B0F-8FFF-F5A8A284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Characteristics of pervasive computing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B995468-47F3-495E-9F0E-578651246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Physical integration: integration between computing nodes and the physical world, e.g., a whiteboard that records what’s 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Instantaneous Interoperation: devices interoperate spontaneously in changing environments, e.g., a device changes its partners as it moves or as the context changes.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79797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117D0FF-9729-482A-846D-B022EDD7A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>
                <a:solidFill>
                  <a:schemeClr val="tx1">
                    <a:lumMod val="95000"/>
                    <a:lumOff val="5000"/>
                  </a:schemeClr>
                </a:solidFill>
              </a:rPr>
              <a:t>Goals of Pervasive (Ubiquitous) Computing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C317725-4380-42D1-917C-A9CC050A22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Ultimate goal:</a:t>
            </a:r>
          </a:p>
          <a:p>
            <a:pPr lvl="1" eaLnBrk="1" hangingPunct="1"/>
            <a:r>
              <a:rPr lang="en-US" altLang="zh-TW"/>
              <a:t>Invisible technology</a:t>
            </a:r>
          </a:p>
          <a:p>
            <a:pPr lvl="1" eaLnBrk="1" hangingPunct="1"/>
            <a:r>
              <a:rPr lang="en-US" altLang="zh-TW"/>
              <a:t>Integration of virtual and physical worlds</a:t>
            </a:r>
          </a:p>
          <a:p>
            <a:pPr lvl="1" eaLnBrk="1" hangingPunct="1"/>
            <a:r>
              <a:rPr lang="en-US" altLang="zh-TW"/>
              <a:t>Throughout desks, rooms, buildings, and life</a:t>
            </a:r>
          </a:p>
          <a:p>
            <a:pPr lvl="1" eaLnBrk="1" hangingPunct="1"/>
            <a:r>
              <a:rPr lang="en-US" altLang="zh-TW"/>
              <a:t>Take the data out of environment, leaving behind just an enhanced ability to act</a:t>
            </a:r>
          </a:p>
        </p:txBody>
      </p:sp>
    </p:spTree>
    <p:extLst>
      <p:ext uri="{BB962C8B-B14F-4D97-AF65-F5344CB8AC3E}">
        <p14:creationId xmlns:p14="http://schemas.microsoft.com/office/powerpoint/2010/main" val="254767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ED89-3D1B-4E7A-97ED-F6DCBFF8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PRINCIPLES OF PERVASIVE COMPUTING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0A588E2-B96F-46AF-80F5-8694C5920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CA1187D8-6B3B-4314-9111-39499EA3F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33563"/>
            <a:ext cx="91440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1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45FA-97E8-4D60-BC54-264EBE09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98FB47E-4B85-45AE-930F-77FBC501B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33E0FB-8827-425D-879E-B03DE6480B3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5F9AC29-6D4B-4FEB-AFBA-2AD4C7716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Pervasive Computing Phase 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C020AF5-AAAF-4574-9AF6-D5F02C857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en-US" altLang="zh-TW" sz="2800"/>
              <a:t>Phase I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Smart, ubiquitous I/O devices: tabs, pads, and boards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Hundreds of computers per person, but casual, low-intensity use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Many, many “displays”: audio, visual, environmental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Wireless networks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Location-based, context-aware services</a:t>
            </a:r>
          </a:p>
          <a:p>
            <a:pPr marL="265176" lvl="1" indent="-137160" eaLnBrk="1" fontAlgn="auto" hangingPunct="1">
              <a:defRPr/>
            </a:pPr>
            <a:endParaRPr lang="en-US" altLang="zh-TW" sz="2400"/>
          </a:p>
          <a:p>
            <a:pPr marL="91440" indent="-91440" eaLnBrk="1" fontAlgn="auto" hangingPunct="1">
              <a:defRPr/>
            </a:pPr>
            <a:r>
              <a:rPr lang="en-US" altLang="zh-TW" sz="2800"/>
              <a:t>Using a computer should be as refreshing as a walk in the woods</a:t>
            </a:r>
          </a:p>
        </p:txBody>
      </p:sp>
    </p:spTree>
    <p:extLst>
      <p:ext uri="{BB962C8B-B14F-4D97-AF65-F5344CB8AC3E}">
        <p14:creationId xmlns:p14="http://schemas.microsoft.com/office/powerpoint/2010/main" val="330535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5DF4BC0F-4FFE-4C03-AA35-281E1EAEA2A7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76400"/>
            <a:ext cx="3759200" cy="4419600"/>
            <a:chOff x="3120" y="1344"/>
            <a:chExt cx="2368" cy="2784"/>
          </a:xfrm>
        </p:grpSpPr>
        <p:pic>
          <p:nvPicPr>
            <p:cNvPr id="23557" name="Picture 3">
              <a:extLst>
                <a:ext uri="{FF2B5EF4-FFF2-40B4-BE49-F238E27FC236}">
                  <a16:creationId xmlns:a16="http://schemas.microsoft.com/office/drawing/2014/main" id="{F6A51450-54C3-4B54-B1AC-6709C3D13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344"/>
              <a:ext cx="2272" cy="2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58" name="Rectangle 4">
              <a:extLst>
                <a:ext uri="{FF2B5EF4-FFF2-40B4-BE49-F238E27FC236}">
                  <a16:creationId xmlns:a16="http://schemas.microsoft.com/office/drawing/2014/main" id="{D7F758B2-4FC6-41C8-A45E-90766F99B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24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341" name="Rectangle 5">
            <a:extLst>
              <a:ext uri="{FF2B5EF4-FFF2-40B4-BE49-F238E27FC236}">
                <a16:creationId xmlns:a16="http://schemas.microsoft.com/office/drawing/2014/main" id="{7460EABE-247A-46AA-9F34-9EAE3308F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00" y="6921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Smart Objects</a:t>
            </a:r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C36D740F-67BA-4D01-B9A8-BEEB7291DA7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altLang="zh-TW" sz="2400"/>
              <a:t>Real world objects are enriched with information processing capabilities</a:t>
            </a:r>
          </a:p>
          <a:p>
            <a:pPr eaLnBrk="1" hangingPunct="1"/>
            <a:r>
              <a:rPr lang="en-US" altLang="zh-TW" sz="2400"/>
              <a:t>Embedded processors</a:t>
            </a:r>
          </a:p>
          <a:p>
            <a:pPr lvl="1" eaLnBrk="1" hangingPunct="1"/>
            <a:r>
              <a:rPr lang="en-US" altLang="zh-TW" sz="2000"/>
              <a:t>in everyday objects</a:t>
            </a:r>
          </a:p>
          <a:p>
            <a:pPr lvl="1" eaLnBrk="1" hangingPunct="1"/>
            <a:r>
              <a:rPr lang="en-US" altLang="zh-TW" sz="2000"/>
              <a:t>small, cheap, lightweight </a:t>
            </a:r>
          </a:p>
          <a:p>
            <a:pPr eaLnBrk="1" hangingPunct="1"/>
            <a:r>
              <a:rPr lang="en-US" altLang="zh-TW" sz="2400"/>
              <a:t>Communication capability</a:t>
            </a:r>
          </a:p>
          <a:p>
            <a:pPr lvl="1" eaLnBrk="1" hangingPunct="1"/>
            <a:r>
              <a:rPr lang="en-US" altLang="zh-TW" sz="2000"/>
              <a:t>wired or wireless</a:t>
            </a:r>
          </a:p>
          <a:p>
            <a:pPr lvl="1" eaLnBrk="1" hangingPunct="1"/>
            <a:r>
              <a:rPr lang="en-US" altLang="zh-TW" sz="2000"/>
              <a:t>spontaneous networking and interaction</a:t>
            </a:r>
          </a:p>
          <a:p>
            <a:pPr eaLnBrk="1" hangingPunct="1"/>
            <a:r>
              <a:rPr lang="en-US" altLang="zh-TW" sz="2400"/>
              <a:t>Sensors and actuators</a:t>
            </a:r>
          </a:p>
        </p:txBody>
      </p:sp>
    </p:spTree>
    <p:extLst>
      <p:ext uri="{BB962C8B-B14F-4D97-AF65-F5344CB8AC3E}">
        <p14:creationId xmlns:p14="http://schemas.microsoft.com/office/powerpoint/2010/main" val="247535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0FBB4B42-77BD-41EB-ADFA-C03329B1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6908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3E12B0BF-D4BA-45DD-9778-046F2BEC4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Smart Objects (cont.)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FAFBD7D3-1EFC-4EE2-A6E9-F1D660330C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Can remember pertinent events</a:t>
            </a:r>
          </a:p>
          <a:p>
            <a:pPr lvl="1" eaLnBrk="1" hangingPunct="1"/>
            <a:r>
              <a:rPr lang="en-US" altLang="zh-TW" sz="2400"/>
              <a:t>They have a memory</a:t>
            </a:r>
          </a:p>
          <a:p>
            <a:pPr eaLnBrk="1" hangingPunct="1"/>
            <a:r>
              <a:rPr lang="en-US" altLang="zh-TW" sz="2800"/>
              <a:t>Show context-sensitive behavior</a:t>
            </a:r>
          </a:p>
          <a:p>
            <a:pPr lvl="1" eaLnBrk="1" hangingPunct="1"/>
            <a:r>
              <a:rPr lang="en-US" altLang="zh-TW" sz="2400"/>
              <a:t>They may have sensors</a:t>
            </a:r>
          </a:p>
          <a:p>
            <a:pPr lvl="1" eaLnBrk="1" hangingPunct="1"/>
            <a:r>
              <a:rPr lang="en-US" altLang="zh-TW" sz="2400"/>
              <a:t>Location/situation/context</a:t>
            </a:r>
            <a:br>
              <a:rPr lang="en-US" altLang="zh-TW" sz="2400"/>
            </a:br>
            <a:r>
              <a:rPr lang="en-US" altLang="zh-TW" sz="2400"/>
              <a:t>awareness</a:t>
            </a:r>
          </a:p>
          <a:p>
            <a:pPr eaLnBrk="1" hangingPunct="1"/>
            <a:r>
              <a:rPr lang="en-US" altLang="zh-TW" sz="2800"/>
              <a:t>Are responsive/proactive</a:t>
            </a:r>
          </a:p>
          <a:p>
            <a:pPr lvl="1" eaLnBrk="1" hangingPunct="1"/>
            <a:r>
              <a:rPr lang="en-US" altLang="zh-TW" sz="2400"/>
              <a:t>Communicate with environment</a:t>
            </a:r>
          </a:p>
          <a:p>
            <a:pPr lvl="1" eaLnBrk="1" hangingPunct="1"/>
            <a:r>
              <a:rPr lang="en-US" altLang="zh-TW" sz="2400"/>
              <a:t>Networked with other smart objects</a:t>
            </a:r>
          </a:p>
        </p:txBody>
      </p:sp>
    </p:spTree>
    <p:extLst>
      <p:ext uri="{BB962C8B-B14F-4D97-AF65-F5344CB8AC3E}">
        <p14:creationId xmlns:p14="http://schemas.microsoft.com/office/powerpoint/2010/main" val="226920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F84E62A-559F-44EA-9282-139114760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Smart Objects (cont.)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D7098C7D-EABF-4BD6-9812-3BEA9E688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5952"/>
          <a:stretch>
            <a:fillRect/>
          </a:stretch>
        </p:blipFill>
        <p:spPr bwMode="auto">
          <a:xfrm>
            <a:off x="1619250" y="1520825"/>
            <a:ext cx="5761038" cy="52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3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47F8535-665C-48ED-90BE-C08F80A6B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Pervasive Computing Enablers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C18164E-5BAC-4179-B296-47D145CEDB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Moore’s Law of IC Technologies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Communication Technologies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Material Technologies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Sensors/Actuators</a:t>
            </a:r>
          </a:p>
        </p:txBody>
      </p:sp>
    </p:spTree>
    <p:extLst>
      <p:ext uri="{BB962C8B-B14F-4D97-AF65-F5344CB8AC3E}">
        <p14:creationId xmlns:p14="http://schemas.microsoft.com/office/powerpoint/2010/main" val="18629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FC12020-E67F-424C-9CF1-18657173B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Moore’s Law</a:t>
            </a:r>
            <a:endParaRPr lang="en-US" altLang="zh-T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7651" name="Object 4">
            <a:extLst>
              <a:ext uri="{FF2B5EF4-FFF2-40B4-BE49-F238E27FC236}">
                <a16:creationId xmlns:a16="http://schemas.microsoft.com/office/drawing/2014/main" id="{70F2D62C-05A3-4D0D-BA9B-24A001FB9C8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336675" y="1458913"/>
          <a:ext cx="6483350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6267602" imgH="3562502" progId="Excel.Chart.8">
                  <p:embed/>
                </p:oleObj>
              </mc:Choice>
              <mc:Fallback>
                <p:oleObj name="Chart" r:id="rId3" imgW="6267602" imgH="3562502" progId="Excel.Chart.8">
                  <p:embed/>
                  <p:pic>
                    <p:nvPicPr>
                      <p:cNvPr id="27651" name="Object 4">
                        <a:extLst>
                          <a:ext uri="{FF2B5EF4-FFF2-40B4-BE49-F238E27FC236}">
                            <a16:creationId xmlns:a16="http://schemas.microsoft.com/office/drawing/2014/main" id="{70F2D62C-05A3-4D0D-BA9B-24A001FB9C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1458913"/>
                        <a:ext cx="6483350" cy="368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3">
            <a:extLst>
              <a:ext uri="{FF2B5EF4-FFF2-40B4-BE49-F238E27FC236}">
                <a16:creationId xmlns:a16="http://schemas.microsoft.com/office/drawing/2014/main" id="{88E8060E-8015-4209-BE81-A582A93F8F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36675" y="5160963"/>
            <a:ext cx="6892925" cy="965200"/>
          </a:xfrm>
        </p:spPr>
        <p:txBody>
          <a:bodyPr/>
          <a:lstStyle/>
          <a:p>
            <a:pPr eaLnBrk="1" hangingPunct="1"/>
            <a:r>
              <a:rPr lang="fi-FI" altLang="en-US"/>
              <a:t>Computing power (or number of transistors in an integrated circuit) doubles every 18 months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665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0E2F337-609F-4EB4-858D-5397F7AB6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>
                <a:solidFill>
                  <a:schemeClr val="tx1">
                    <a:lumMod val="95000"/>
                    <a:lumOff val="5000"/>
                  </a:schemeClr>
                </a:solidFill>
              </a:rPr>
              <a:t>The Trends in Computing Technology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34B8B9B-26E0-4F9F-99DA-3F1FB652C4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57338"/>
            <a:ext cx="8345488" cy="5300662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Tx/>
              <a:buNone/>
              <a:defRPr/>
            </a:pPr>
            <a:endParaRPr lang="en-US" altLang="zh-TW" sz="2800"/>
          </a:p>
          <a:p>
            <a:pPr marL="91440" indent="-91440" eaLnBrk="1" fontAlgn="auto" hangingPunct="1">
              <a:buFontTx/>
              <a:buNone/>
              <a:defRPr/>
            </a:pPr>
            <a:r>
              <a:rPr lang="en-US" altLang="zh-TW" sz="2800"/>
              <a:t>1970s</a:t>
            </a:r>
          </a:p>
          <a:p>
            <a:pPr marL="91440" indent="-91440" eaLnBrk="1" fontAlgn="auto" hangingPunct="1">
              <a:buFontTx/>
              <a:buNone/>
              <a:defRPr/>
            </a:pPr>
            <a:endParaRPr lang="en-US" altLang="zh-TW" sz="2800"/>
          </a:p>
          <a:p>
            <a:pPr marL="91440" indent="-91440" eaLnBrk="1" fontAlgn="auto" hangingPunct="1">
              <a:buFontTx/>
              <a:buNone/>
              <a:defRPr/>
            </a:pPr>
            <a:endParaRPr lang="en-US" altLang="zh-TW" sz="2800"/>
          </a:p>
          <a:p>
            <a:pPr marL="91440" indent="-91440" eaLnBrk="1" fontAlgn="auto" hangingPunct="1">
              <a:buFontTx/>
              <a:buNone/>
              <a:defRPr/>
            </a:pPr>
            <a:r>
              <a:rPr lang="en-US" altLang="zh-TW" sz="2800"/>
              <a:t>1990s</a:t>
            </a:r>
          </a:p>
          <a:p>
            <a:pPr marL="91440" indent="-91440" eaLnBrk="1" fontAlgn="auto" hangingPunct="1">
              <a:buFontTx/>
              <a:buNone/>
              <a:defRPr/>
            </a:pPr>
            <a:endParaRPr lang="en-US" altLang="zh-TW" sz="2800"/>
          </a:p>
          <a:p>
            <a:pPr marL="91440" indent="-91440" eaLnBrk="1" fontAlgn="auto" hangingPunct="1">
              <a:buFontTx/>
              <a:buNone/>
              <a:defRPr/>
            </a:pPr>
            <a:endParaRPr lang="en-US" altLang="zh-TW" sz="2800"/>
          </a:p>
          <a:p>
            <a:pPr marL="91440" indent="-91440" eaLnBrk="1" fontAlgn="auto" hangingPunct="1">
              <a:buFontTx/>
              <a:buNone/>
              <a:defRPr/>
            </a:pPr>
            <a:r>
              <a:rPr lang="en-US" altLang="zh-TW" sz="2800"/>
              <a:t>Late 1990s</a:t>
            </a:r>
          </a:p>
          <a:p>
            <a:pPr marL="91440" indent="-91440" eaLnBrk="1" fontAlgn="auto" hangingPunct="1">
              <a:buFontTx/>
              <a:buNone/>
              <a:defRPr/>
            </a:pPr>
            <a:endParaRPr lang="en-US" altLang="zh-TW" sz="2800"/>
          </a:p>
          <a:p>
            <a:pPr marL="91440" indent="-91440" eaLnBrk="1" fontAlgn="auto" hangingPunct="1">
              <a:buFontTx/>
              <a:buNone/>
              <a:defRPr/>
            </a:pPr>
            <a:endParaRPr lang="en-US" altLang="zh-TW" sz="2800"/>
          </a:p>
          <a:p>
            <a:pPr marL="91440" indent="-91440" eaLnBrk="1" fontAlgn="auto" hangingPunct="1">
              <a:buFontTx/>
              <a:buNone/>
              <a:defRPr/>
            </a:pPr>
            <a:r>
              <a:rPr lang="en-US" altLang="zh-TW" sz="2800"/>
              <a:t>Now and Tomorrow ?</a:t>
            </a:r>
          </a:p>
          <a:p>
            <a:pPr marL="91440" indent="-91440" eaLnBrk="1" fontAlgn="auto" hangingPunct="1">
              <a:defRPr/>
            </a:pPr>
            <a:endParaRPr lang="en-US" altLang="zh-TW" sz="2800"/>
          </a:p>
        </p:txBody>
      </p:sp>
      <p:pic>
        <p:nvPicPr>
          <p:cNvPr id="10244" name="Picture 4" descr="explain">
            <a:extLst>
              <a:ext uri="{FF2B5EF4-FFF2-40B4-BE49-F238E27FC236}">
                <a16:creationId xmlns:a16="http://schemas.microsoft.com/office/drawing/2014/main" id="{FE975980-EC71-4B3A-95F3-08562454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97200"/>
            <a:ext cx="44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people">
            <a:extLst>
              <a:ext uri="{FF2B5EF4-FFF2-40B4-BE49-F238E27FC236}">
                <a16:creationId xmlns:a16="http://schemas.microsoft.com/office/drawing/2014/main" id="{F85C0FC7-BF5B-406A-8C36-D00025FD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16113"/>
            <a:ext cx="1457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c">
            <a:extLst>
              <a:ext uri="{FF2B5EF4-FFF2-40B4-BE49-F238E27FC236}">
                <a16:creationId xmlns:a16="http://schemas.microsoft.com/office/drawing/2014/main" id="{13990FFF-BEF8-4CAD-AD2A-542ECEA62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6975"/>
            <a:ext cx="21240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pc">
            <a:extLst>
              <a:ext uri="{FF2B5EF4-FFF2-40B4-BE49-F238E27FC236}">
                <a16:creationId xmlns:a16="http://schemas.microsoft.com/office/drawing/2014/main" id="{84886446-18DD-45CE-9C57-8146BD3D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284538"/>
            <a:ext cx="9906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talking">
            <a:extLst>
              <a:ext uri="{FF2B5EF4-FFF2-40B4-BE49-F238E27FC236}">
                <a16:creationId xmlns:a16="http://schemas.microsoft.com/office/drawing/2014/main" id="{22E76525-FC7D-42B0-B339-C4B8E160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7302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pc">
            <a:extLst>
              <a:ext uri="{FF2B5EF4-FFF2-40B4-BE49-F238E27FC236}">
                <a16:creationId xmlns:a16="http://schemas.microsoft.com/office/drawing/2014/main" id="{5430FAD2-352D-4D53-B98D-677DB1AE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47450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pc">
            <a:extLst>
              <a:ext uri="{FF2B5EF4-FFF2-40B4-BE49-F238E27FC236}">
                <a16:creationId xmlns:a16="http://schemas.microsoft.com/office/drawing/2014/main" id="{A185A511-4B89-4B80-B104-DFDD9BED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48974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pc">
            <a:extLst>
              <a:ext uri="{FF2B5EF4-FFF2-40B4-BE49-F238E27FC236}">
                <a16:creationId xmlns:a16="http://schemas.microsoft.com/office/drawing/2014/main" id="{6F49BA14-F9FF-4860-8200-E3F04BEC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50498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pc">
            <a:extLst>
              <a:ext uri="{FF2B5EF4-FFF2-40B4-BE49-F238E27FC236}">
                <a16:creationId xmlns:a16="http://schemas.microsoft.com/office/drawing/2014/main" id="{A0ED3221-D706-4589-B2C9-B0835D88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52784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pc">
            <a:extLst>
              <a:ext uri="{FF2B5EF4-FFF2-40B4-BE49-F238E27FC236}">
                <a16:creationId xmlns:a16="http://schemas.microsoft.com/office/drawing/2014/main" id="{03D2D662-7158-4570-872E-890FA04A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53546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pc">
            <a:extLst>
              <a:ext uri="{FF2B5EF4-FFF2-40B4-BE49-F238E27FC236}">
                <a16:creationId xmlns:a16="http://schemas.microsoft.com/office/drawing/2014/main" id="{A0138B94-A48B-46D9-AB3A-4D43F4837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6688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pc">
            <a:extLst>
              <a:ext uri="{FF2B5EF4-FFF2-40B4-BE49-F238E27FC236}">
                <a16:creationId xmlns:a16="http://schemas.microsoft.com/office/drawing/2014/main" id="{27C424E8-B042-4F1D-B5E4-CA3B3A56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8974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pc">
            <a:extLst>
              <a:ext uri="{FF2B5EF4-FFF2-40B4-BE49-F238E27FC236}">
                <a16:creationId xmlns:a16="http://schemas.microsoft.com/office/drawing/2014/main" id="{FE185E8C-DB67-40F8-A550-90361E16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0498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 descr="pc">
            <a:extLst>
              <a:ext uri="{FF2B5EF4-FFF2-40B4-BE49-F238E27FC236}">
                <a16:creationId xmlns:a16="http://schemas.microsoft.com/office/drawing/2014/main" id="{8783C8EF-E52A-4A21-8EBD-86D5D4B3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2022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pc">
            <a:extLst>
              <a:ext uri="{FF2B5EF4-FFF2-40B4-BE49-F238E27FC236}">
                <a16:creationId xmlns:a16="http://schemas.microsoft.com/office/drawing/2014/main" id="{CE3B5CE7-E33C-4993-82C3-6E853E01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53546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pc">
            <a:extLst>
              <a:ext uri="{FF2B5EF4-FFF2-40B4-BE49-F238E27FC236}">
                <a16:creationId xmlns:a16="http://schemas.microsoft.com/office/drawing/2014/main" id="{C94C22E9-A8F4-4514-98A2-22383D4A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7450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pc">
            <a:extLst>
              <a:ext uri="{FF2B5EF4-FFF2-40B4-BE49-F238E27FC236}">
                <a16:creationId xmlns:a16="http://schemas.microsoft.com/office/drawing/2014/main" id="{E1686BAA-E84D-4049-9E7D-4715748B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48212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pc">
            <a:extLst>
              <a:ext uri="{FF2B5EF4-FFF2-40B4-BE49-F238E27FC236}">
                <a16:creationId xmlns:a16="http://schemas.microsoft.com/office/drawing/2014/main" id="{5A331AB4-271D-494E-B65A-47FFEF9B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50498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pc">
            <a:extLst>
              <a:ext uri="{FF2B5EF4-FFF2-40B4-BE49-F238E27FC236}">
                <a16:creationId xmlns:a16="http://schemas.microsoft.com/office/drawing/2014/main" id="{8B37F467-D4C7-4EC8-A414-CA580FF27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51260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3" descr="pc">
            <a:extLst>
              <a:ext uri="{FF2B5EF4-FFF2-40B4-BE49-F238E27FC236}">
                <a16:creationId xmlns:a16="http://schemas.microsoft.com/office/drawing/2014/main" id="{B926DCE6-9139-451D-8FB1-F309EB9DF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5354638"/>
            <a:ext cx="381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53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CB12FC1-5317-4436-B32C-5CEAC452B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Moore’s Law</a:t>
            </a:r>
            <a:endParaRPr lang="en-US" altLang="zh-TW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0598FBC-90AB-4C80-8517-58D9983BF0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3663" y="5470525"/>
            <a:ext cx="7323137" cy="965200"/>
          </a:xfrm>
        </p:spPr>
        <p:txBody>
          <a:bodyPr/>
          <a:lstStyle/>
          <a:p>
            <a:pPr eaLnBrk="1" hangingPunct="1"/>
            <a:r>
              <a:rPr lang="fi-FI" altLang="en-US"/>
              <a:t>Computing power (or number of transistors in an integrated circuit) doubles every 18 months</a:t>
            </a:r>
            <a:endParaRPr lang="en-US" altLang="zh-TW"/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652E4392-14AE-4D79-9573-67C058283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3663" y="1466850"/>
          <a:ext cx="6416675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3" imgW="6257849" imgH="3552749" progId="Excel.Chart.8">
                  <p:embed/>
                </p:oleObj>
              </mc:Choice>
              <mc:Fallback>
                <p:oleObj name="Chart" r:id="rId3" imgW="6257849" imgH="3552749" progId="Excel.Chart.8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652E4392-14AE-4D79-9573-67C058283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1466850"/>
                        <a:ext cx="6416675" cy="394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AutoShape 5">
            <a:extLst>
              <a:ext uri="{FF2B5EF4-FFF2-40B4-BE49-F238E27FC236}">
                <a16:creationId xmlns:a16="http://schemas.microsoft.com/office/drawing/2014/main" id="{5608E635-70D4-4553-A6D2-70CFEAD7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4754563"/>
            <a:ext cx="1328738" cy="396875"/>
          </a:xfrm>
          <a:prstGeom prst="wedgeRectCallout">
            <a:avLst>
              <a:gd name="adj1" fmla="val 48565"/>
              <a:gd name="adj2" fmla="val -114398"/>
            </a:avLst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Clr>
                <a:schemeClr val="accent2"/>
              </a:buClr>
            </a:pPr>
            <a:r>
              <a:rPr lang="fi-FI" altLang="en-US" sz="2000">
                <a:solidFill>
                  <a:schemeClr val="hlink"/>
                </a:solidFill>
                <a:latin typeface="Trebuchet MS" panose="020B0603020202020204" pitchFamily="34" charset="0"/>
                <a:ea typeface="新細明體" panose="02020500000000000000" pitchFamily="18" charset="-120"/>
              </a:rPr>
              <a:t>1965</a:t>
            </a:r>
            <a:endParaRPr lang="en-US" altLang="zh-TW" sz="2000">
              <a:solidFill>
                <a:schemeClr val="hlink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9334" name="Line 6">
            <a:extLst>
              <a:ext uri="{FF2B5EF4-FFF2-40B4-BE49-F238E27FC236}">
                <a16:creationId xmlns:a16="http://schemas.microsoft.com/office/drawing/2014/main" id="{6A5C7438-0654-4EBE-B98E-836906423D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4613" y="1524000"/>
            <a:ext cx="0" cy="2955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B81FAF3-D033-4064-8A93-DDB4B3AAE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Generalized Moore’s Law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D9429C5-A3D7-41A7-9400-3B3071980C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02213" cy="4525963"/>
          </a:xfrm>
        </p:spPr>
        <p:txBody>
          <a:bodyPr/>
          <a:lstStyle/>
          <a:p>
            <a:pPr eaLnBrk="1" hangingPunct="1"/>
            <a:r>
              <a:rPr lang="en-US" altLang="zh-TW"/>
              <a:t>Most important technology parameters double every 1–3 years:</a:t>
            </a:r>
          </a:p>
          <a:p>
            <a:pPr lvl="1" eaLnBrk="1" hangingPunct="1"/>
            <a:r>
              <a:rPr lang="en-US" altLang="zh-TW"/>
              <a:t>computation cycles</a:t>
            </a:r>
          </a:p>
          <a:p>
            <a:pPr lvl="1" eaLnBrk="1" hangingPunct="1"/>
            <a:r>
              <a:rPr lang="en-US" altLang="zh-TW"/>
              <a:t>memory, magnetic disks</a:t>
            </a:r>
          </a:p>
          <a:p>
            <a:pPr lvl="1" eaLnBrk="1" hangingPunct="1"/>
            <a:r>
              <a:rPr lang="en-US" altLang="zh-TW"/>
              <a:t>bandwidth</a:t>
            </a:r>
            <a:r>
              <a:rPr lang="en-US" altLang="zh-TW">
                <a:latin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US" altLang="zh-TW"/>
              <a:t>Consequence:</a:t>
            </a:r>
          </a:p>
          <a:p>
            <a:pPr lvl="1" eaLnBrk="1" hangingPunct="1"/>
            <a:r>
              <a:rPr lang="en-US" altLang="zh-TW"/>
              <a:t>scaling down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F0656CF-D372-4EDF-91F4-A5A22D07C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05000"/>
            <a:ext cx="2819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solidFill>
                  <a:srgbClr val="FF0000"/>
                </a:solidFill>
              </a:rPr>
              <a:t>Problems: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solidFill>
                  <a:srgbClr val="FF0000"/>
                </a:solidFill>
              </a:rPr>
              <a:t>• increasing cost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solidFill>
                  <a:srgbClr val="FF0000"/>
                </a:solidFill>
              </a:rPr>
              <a:t>• energy</a:t>
            </a:r>
          </a:p>
        </p:txBody>
      </p:sp>
      <p:grpSp>
        <p:nvGrpSpPr>
          <p:cNvPr id="22533" name="Group 5">
            <a:extLst>
              <a:ext uri="{FF2B5EF4-FFF2-40B4-BE49-F238E27FC236}">
                <a16:creationId xmlns:a16="http://schemas.microsoft.com/office/drawing/2014/main" id="{53217364-FA40-49CB-B41F-4B9CC00C932D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495800"/>
            <a:ext cx="4495800" cy="1447800"/>
            <a:chOff x="2496" y="2832"/>
            <a:chExt cx="2832" cy="912"/>
          </a:xfrm>
        </p:grpSpPr>
        <p:pic>
          <p:nvPicPr>
            <p:cNvPr id="29702" name="Picture 6">
              <a:extLst>
                <a:ext uri="{FF2B5EF4-FFF2-40B4-BE49-F238E27FC236}">
                  <a16:creationId xmlns:a16="http://schemas.microsoft.com/office/drawing/2014/main" id="{67EAF656-4C79-4D53-B8A2-29948AD3B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61" r="63333" b="17596"/>
            <a:stretch>
              <a:fillRect/>
            </a:stretch>
          </p:blipFill>
          <p:spPr bwMode="auto">
            <a:xfrm>
              <a:off x="2496" y="2880"/>
              <a:ext cx="1056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3" name="Picture 7">
              <a:extLst>
                <a:ext uri="{FF2B5EF4-FFF2-40B4-BE49-F238E27FC236}">
                  <a16:creationId xmlns:a16="http://schemas.microsoft.com/office/drawing/2014/main" id="{06F4A1AA-4AF4-4C21-A3B7-A0ACA6DF9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99" t="8240" r="6667" b="13477"/>
            <a:stretch>
              <a:fillRect/>
            </a:stretch>
          </p:blipFill>
          <p:spPr bwMode="auto">
            <a:xfrm>
              <a:off x="4512" y="2832"/>
              <a:ext cx="816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4" name="AutoShape 8">
              <a:extLst>
                <a:ext uri="{FF2B5EF4-FFF2-40B4-BE49-F238E27FC236}">
                  <a16:creationId xmlns:a16="http://schemas.microsoft.com/office/drawing/2014/main" id="{C928F38D-F42A-4389-A68F-74B9C73B8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168"/>
              <a:ext cx="624" cy="240"/>
            </a:xfrm>
            <a:prstGeom prst="rightArrow">
              <a:avLst>
                <a:gd name="adj1" fmla="val 50000"/>
                <a:gd name="adj2" fmla="val 65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77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E92FB250-643C-4C34-A5EF-FCE8F8B4D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713038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FB8DADCD-C535-49D1-B64D-AE1102C41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rgbClr val="FF0000"/>
                </a:solidFill>
              </a:rPr>
              <a:t>2nd</a:t>
            </a: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 Enabler: Communication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2DCABD17-552D-43C7-B30D-5F50B34A86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Bandwidth of single fibers ~10 Gb/s</a:t>
            </a:r>
          </a:p>
          <a:p>
            <a:pPr lvl="1" eaLnBrk="1" hangingPunct="1"/>
            <a:r>
              <a:rPr lang="en-US" altLang="zh-TW" sz="2400"/>
              <a:t>2002: ~20 Tb/s with wavelength multiplex </a:t>
            </a:r>
          </a:p>
          <a:p>
            <a:pPr lvl="1" eaLnBrk="1" hangingPunct="1"/>
            <a:r>
              <a:rPr lang="en-US" altLang="zh-TW" sz="2400"/>
              <a:t>Powerline</a:t>
            </a:r>
          </a:p>
          <a:p>
            <a:pPr lvl="1" eaLnBrk="1" hangingPunct="1"/>
            <a:r>
              <a:rPr lang="en-US" altLang="zh-TW" sz="2400"/>
              <a:t>coffee maker “automatically” connected to the Internet</a:t>
            </a:r>
          </a:p>
          <a:p>
            <a:pPr eaLnBrk="1" hangingPunct="1"/>
            <a:r>
              <a:rPr lang="en-US" altLang="zh-TW" sz="2800"/>
              <a:t>Wireless</a:t>
            </a:r>
          </a:p>
          <a:p>
            <a:pPr lvl="1" eaLnBrk="1" hangingPunct="1"/>
            <a:r>
              <a:rPr lang="en-US" altLang="zh-TW" sz="2400"/>
              <a:t>mobile phone: GSM, GPRS, 3G</a:t>
            </a:r>
          </a:p>
          <a:p>
            <a:pPr lvl="1" eaLnBrk="1" hangingPunct="1"/>
            <a:r>
              <a:rPr lang="en-US" altLang="zh-TW" sz="2400"/>
              <a:t>wireless LAN (&gt; 10 Mb/s)</a:t>
            </a:r>
          </a:p>
          <a:p>
            <a:pPr lvl="1" eaLnBrk="1" hangingPunct="1"/>
            <a:r>
              <a:rPr lang="en-US" altLang="zh-TW" sz="2400"/>
              <a:t>PAN (Bluetooth), BAN</a:t>
            </a:r>
          </a:p>
        </p:txBody>
      </p:sp>
    </p:spTree>
    <p:extLst>
      <p:ext uri="{BB962C8B-B14F-4D97-AF65-F5344CB8AC3E}">
        <p14:creationId xmlns:p14="http://schemas.microsoft.com/office/powerpoint/2010/main" val="32677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C9344C4-60F3-47DE-8B79-A510AE9B0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Body Area Networks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3940651-83FA-473C-8266-81FBC103C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Very low current (some nA), some kb/s through the human body</a:t>
            </a:r>
          </a:p>
          <a:p>
            <a:pPr eaLnBrk="1" hangingPunct="1"/>
            <a:r>
              <a:rPr lang="en-US" altLang="zh-TW"/>
              <a:t>Possible applications:</a:t>
            </a:r>
          </a:p>
          <a:p>
            <a:pPr lvl="1" eaLnBrk="1" hangingPunct="1"/>
            <a:r>
              <a:rPr lang="en-US" altLang="zh-TW"/>
              <a:t>Car recognize driver</a:t>
            </a:r>
          </a:p>
          <a:p>
            <a:pPr lvl="1" eaLnBrk="1" hangingPunct="1"/>
            <a:r>
              <a:rPr lang="en-US" altLang="zh-TW"/>
              <a:t>Pay when touching</a:t>
            </a:r>
            <a:br>
              <a:rPr lang="en-US" altLang="zh-TW"/>
            </a:br>
            <a:r>
              <a:rPr lang="en-US" altLang="zh-TW"/>
              <a:t>the door of a bus</a:t>
            </a:r>
          </a:p>
          <a:p>
            <a:pPr lvl="1" eaLnBrk="1" hangingPunct="1"/>
            <a:r>
              <a:rPr lang="en-US" altLang="zh-TW"/>
              <a:t>Phone configures itself</a:t>
            </a:r>
            <a:br>
              <a:rPr lang="en-US" altLang="zh-TW"/>
            </a:br>
            <a:r>
              <a:rPr lang="en-US" altLang="zh-TW"/>
              <a:t>when it is touched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380667F2-974E-4453-AA86-ECB8A5193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971800"/>
            <a:ext cx="39036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8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ED5575D-01D9-4EFF-9434-AEABCB825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Spontaneous Networking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6465811-6F82-42DC-B9E3-A36052A08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Objects in an open, distributed, dynamic world find each other and form a transitory community</a:t>
            </a:r>
          </a:p>
          <a:p>
            <a:pPr lvl="1" eaLnBrk="1" hangingPunct="1"/>
            <a:r>
              <a:rPr lang="en-US" altLang="zh-TW"/>
              <a:t>Devices recognize that</a:t>
            </a:r>
            <a:br>
              <a:rPr lang="en-US" altLang="zh-TW"/>
            </a:br>
            <a:r>
              <a:rPr lang="en-US" altLang="zh-TW"/>
              <a:t> they “belong together”</a:t>
            </a:r>
          </a:p>
        </p:txBody>
      </p:sp>
      <p:graphicFrame>
        <p:nvGraphicFramePr>
          <p:cNvPr id="32772" name="Object 4">
            <a:extLst>
              <a:ext uri="{FF2B5EF4-FFF2-40B4-BE49-F238E27FC236}">
                <a16:creationId xmlns:a16="http://schemas.microsoft.com/office/drawing/2014/main" id="{8E4BB225-B1B9-40CF-8217-FBB0B1E161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181600"/>
          <a:ext cx="3048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點陣圖影像" r:id="rId3" imgW="3048426" imgH="961905" progId="Paint.Picture">
                  <p:embed/>
                </p:oleObj>
              </mc:Choice>
              <mc:Fallback>
                <p:oleObj name="點陣圖影像" r:id="rId3" imgW="3048426" imgH="961905" progId="Paint.Picture">
                  <p:embed/>
                  <p:pic>
                    <p:nvPicPr>
                      <p:cNvPr id="32772" name="Object 4">
                        <a:extLst>
                          <a:ext uri="{FF2B5EF4-FFF2-40B4-BE49-F238E27FC236}">
                            <a16:creationId xmlns:a16="http://schemas.microsoft.com/office/drawing/2014/main" id="{8E4BB225-B1B9-40CF-8217-FBB0B1E161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81600"/>
                        <a:ext cx="3048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>
            <a:extLst>
              <a:ext uri="{FF2B5EF4-FFF2-40B4-BE49-F238E27FC236}">
                <a16:creationId xmlns:a16="http://schemas.microsoft.com/office/drawing/2014/main" id="{28E0283C-0FF6-4536-B90E-060B618919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2924175"/>
          <a:ext cx="3276600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點陣圖影像" r:id="rId5" imgW="3505689" imgH="3438095" progId="Paint.Picture">
                  <p:embed/>
                </p:oleObj>
              </mc:Choice>
              <mc:Fallback>
                <p:oleObj name="點陣圖影像" r:id="rId5" imgW="3505689" imgH="3438095" progId="Paint.Picture">
                  <p:embed/>
                  <p:pic>
                    <p:nvPicPr>
                      <p:cNvPr id="32773" name="Object 5">
                        <a:extLst>
                          <a:ext uri="{FF2B5EF4-FFF2-40B4-BE49-F238E27FC236}">
                            <a16:creationId xmlns:a16="http://schemas.microsoft.com/office/drawing/2014/main" id="{28E0283C-0FF6-4536-B90E-060B61891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522" b="4709"/>
                      <a:stretch>
                        <a:fillRect/>
                      </a:stretch>
                    </p:blipFill>
                    <p:spPr bwMode="auto">
                      <a:xfrm>
                        <a:off x="5580063" y="2924175"/>
                        <a:ext cx="3276600" cy="34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3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A5BE82C4-5BA1-494E-B81D-E87E87365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3rd Enabler: New Materials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03D55C8-4960-47C5-A620-D7BE067BB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defRPr/>
            </a:pPr>
            <a:r>
              <a:rPr lang="en-US" altLang="zh-TW" sz="2800"/>
              <a:t>Important: whole eras named after materials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e.g., “Stone Age”, “Iron Age”, “Pottery Age”, etc.</a:t>
            </a:r>
          </a:p>
          <a:p>
            <a:pPr marL="265176" lvl="1" indent="-137160" eaLnBrk="1" fontAlgn="auto" hangingPunct="1">
              <a:defRPr/>
            </a:pPr>
            <a:endParaRPr lang="en-US" altLang="zh-TW" sz="2400"/>
          </a:p>
          <a:p>
            <a:pPr marL="91440" indent="-91440" eaLnBrk="1" fontAlgn="auto" hangingPunct="1">
              <a:defRPr/>
            </a:pPr>
            <a:r>
              <a:rPr lang="en-US" altLang="zh-TW" sz="2800"/>
              <a:t>Recent: semiconductors, fibers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information and communication technologies</a:t>
            </a:r>
          </a:p>
          <a:p>
            <a:pPr marL="265176" lvl="1" indent="-137160" eaLnBrk="1" fontAlgn="auto" hangingPunct="1">
              <a:defRPr/>
            </a:pPr>
            <a:endParaRPr lang="en-US" altLang="zh-TW" sz="2400"/>
          </a:p>
          <a:p>
            <a:pPr marL="91440" indent="-91440" eaLnBrk="1" fontAlgn="auto" hangingPunct="1">
              <a:defRPr/>
            </a:pPr>
            <a:r>
              <a:rPr lang="en-US" altLang="zh-TW" sz="2800"/>
              <a:t>Organic semiconductors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change the external appearance of computers</a:t>
            </a:r>
          </a:p>
          <a:p>
            <a:pPr marL="265176" lvl="1" indent="-137160" eaLnBrk="1" fontAlgn="auto" hangingPunct="1">
              <a:defRPr/>
            </a:pPr>
            <a:endParaRPr lang="en-US" altLang="zh-TW" sz="2400"/>
          </a:p>
          <a:p>
            <a:pPr marL="91440" indent="-91440" eaLnBrk="1" fontAlgn="auto" hangingPunct="1">
              <a:defRPr/>
            </a:pPr>
            <a:r>
              <a:rPr lang="en-US" altLang="zh-TW" sz="2800"/>
              <a:t>“Plastic” laser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Flexible displays,…</a:t>
            </a:r>
          </a:p>
          <a:p>
            <a:pPr marL="91440" indent="-91440" eaLnBrk="1" fontAlgn="auto" hangingPunct="1">
              <a:buFontTx/>
              <a:buNone/>
              <a:defRPr/>
            </a:pPr>
            <a:endParaRPr lang="en-US" altLang="zh-TW" sz="2800"/>
          </a:p>
        </p:txBody>
      </p:sp>
    </p:spTree>
    <p:extLst>
      <p:ext uri="{BB962C8B-B14F-4D97-AF65-F5344CB8AC3E}">
        <p14:creationId xmlns:p14="http://schemas.microsoft.com/office/powerpoint/2010/main" val="449728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25A0748-00D1-420D-B7E4-6A8233992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Smart Paper, Electronic Ink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0DCAF90-A6AF-4391-9362-A528C5339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7988"/>
            <a:ext cx="5083175" cy="4217987"/>
          </a:xfrm>
        </p:spPr>
        <p:txBody>
          <a:bodyPr/>
          <a:lstStyle/>
          <a:p>
            <a:pPr eaLnBrk="1" hangingPunct="1"/>
            <a:r>
              <a:rPr lang="en-US" altLang="zh-TW" sz="2800"/>
              <a:t>Electronic ink</a:t>
            </a:r>
          </a:p>
          <a:p>
            <a:pPr lvl="1" eaLnBrk="1" hangingPunct="1"/>
            <a:r>
              <a:rPr lang="en-US" altLang="zh-TW" sz="2400"/>
              <a:t>micro capsules, white on one side and black on the other</a:t>
            </a:r>
          </a:p>
          <a:p>
            <a:pPr lvl="1" eaLnBrk="1" hangingPunct="1"/>
            <a:r>
              <a:rPr lang="en-US" altLang="zh-TW" sz="2400"/>
              <a:t>oriented by electrical field</a:t>
            </a:r>
          </a:p>
          <a:p>
            <a:pPr lvl="1" eaLnBrk="1" hangingPunct="1"/>
            <a:r>
              <a:rPr lang="en-US" altLang="zh-TW" sz="2400"/>
              <a:t>substrate could be an array of plastic transistors</a:t>
            </a:r>
          </a:p>
          <a:p>
            <a:pPr eaLnBrk="1" hangingPunct="1"/>
            <a:r>
              <a:rPr lang="en-US" altLang="zh-TW" sz="2800"/>
              <a:t>Potentially high contrast, low energy, flexible</a:t>
            </a:r>
          </a:p>
          <a:p>
            <a:pPr eaLnBrk="1" hangingPunct="1"/>
            <a:r>
              <a:rPr lang="en-US" altLang="zh-TW" sz="2800"/>
              <a:t>Interactive: writable with magnetic pen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96103604-366A-4435-A1F1-EB2724A4B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56049" r="60748" b="1913"/>
          <a:stretch>
            <a:fillRect/>
          </a:stretch>
        </p:blipFill>
        <p:spPr bwMode="auto">
          <a:xfrm>
            <a:off x="5638800" y="1600200"/>
            <a:ext cx="289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A81D484E-BAE1-43AD-9E17-17A86220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0" t="15569" r="5608" b="15926"/>
          <a:stretch>
            <a:fillRect/>
          </a:stretch>
        </p:blipFill>
        <p:spPr bwMode="auto">
          <a:xfrm>
            <a:off x="5638800" y="3581400"/>
            <a:ext cx="2895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386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32C19B2-6A83-47C8-BB70-49F55AC61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Interactive Map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DCB71BA-8A8D-4EB2-8817-E27EC8FC20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Foldable and rollable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75296E19-992E-4210-A66B-8EA34CB3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3244" r="25531" b="19162"/>
          <a:stretch>
            <a:fillRect/>
          </a:stretch>
        </p:blipFill>
        <p:spPr bwMode="auto">
          <a:xfrm>
            <a:off x="3059113" y="2635250"/>
            <a:ext cx="51816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AutoShape 5">
            <a:extLst>
              <a:ext uri="{FF2B5EF4-FFF2-40B4-BE49-F238E27FC236}">
                <a16:creationId xmlns:a16="http://schemas.microsoft.com/office/drawing/2014/main" id="{A6297ABF-745C-4C97-82D8-24957109B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2863850"/>
            <a:ext cx="2819400" cy="685800"/>
          </a:xfrm>
          <a:prstGeom prst="wedgeEllipseCallout">
            <a:avLst>
              <a:gd name="adj1" fmla="val 70606"/>
              <a:gd name="adj2" fmla="val 128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zh-TW" sz="2400">
                <a:solidFill>
                  <a:srgbClr val="FF0000"/>
                </a:solidFill>
                <a:latin typeface="Tahoma" panose="020B0604030504040204" pitchFamily="34" charset="0"/>
              </a:rPr>
              <a:t>You are here!</a:t>
            </a:r>
          </a:p>
        </p:txBody>
      </p:sp>
    </p:spTree>
    <p:extLst>
      <p:ext uri="{BB962C8B-B14F-4D97-AF65-F5344CB8AC3E}">
        <p14:creationId xmlns:p14="http://schemas.microsoft.com/office/powerpoint/2010/main" val="281902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7AF4B57-3A96-4061-9B87-863A88D63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Smart Clothing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D0BF5F4-9E7E-4683-9AF5-A304D66378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0" y="1341438"/>
            <a:ext cx="5029200" cy="4983162"/>
          </a:xfrm>
        </p:spPr>
        <p:txBody>
          <a:bodyPr/>
          <a:lstStyle/>
          <a:p>
            <a:pPr eaLnBrk="1" hangingPunct="1"/>
            <a:r>
              <a:rPr lang="en-US" altLang="zh-TW" sz="2400"/>
              <a:t>Conductive textiles and inks</a:t>
            </a:r>
          </a:p>
          <a:p>
            <a:pPr lvl="1" eaLnBrk="1" hangingPunct="1"/>
            <a:r>
              <a:rPr lang="en-US" altLang="zh-TW" sz="2400"/>
              <a:t>print electrically active patterns directly onto fabrics</a:t>
            </a:r>
          </a:p>
          <a:p>
            <a:pPr eaLnBrk="1" hangingPunct="1"/>
            <a:r>
              <a:rPr lang="en-US" altLang="zh-TW" sz="2400"/>
              <a:t>Sensors based on fabric</a:t>
            </a:r>
          </a:p>
          <a:p>
            <a:pPr lvl="1" eaLnBrk="1" hangingPunct="1"/>
            <a:r>
              <a:rPr lang="en-US" altLang="zh-TW" sz="2400"/>
              <a:t>e.g., monitor pulse, blood pressure, body temperature</a:t>
            </a:r>
          </a:p>
          <a:p>
            <a:pPr eaLnBrk="1" hangingPunct="1"/>
            <a:r>
              <a:rPr lang="en-US" altLang="zh-TW" sz="2400"/>
              <a:t>Invisible collar microphones</a:t>
            </a:r>
          </a:p>
          <a:p>
            <a:pPr eaLnBrk="1" hangingPunct="1"/>
            <a:r>
              <a:rPr lang="en-US" altLang="zh-TW" sz="2400"/>
              <a:t>Kidswear</a:t>
            </a:r>
          </a:p>
          <a:p>
            <a:pPr lvl="1" eaLnBrk="1" hangingPunct="1"/>
            <a:r>
              <a:rPr lang="en-US" altLang="zh-TW" sz="2400"/>
              <a:t>game console on the sleeve?</a:t>
            </a:r>
          </a:p>
          <a:p>
            <a:pPr lvl="1" eaLnBrk="1" hangingPunct="1"/>
            <a:r>
              <a:rPr lang="en-US" altLang="zh-TW" sz="2400"/>
              <a:t>integrated GPS-driven locators?</a:t>
            </a:r>
          </a:p>
          <a:p>
            <a:pPr lvl="1" eaLnBrk="1" hangingPunct="1"/>
            <a:r>
              <a:rPr lang="en-US" altLang="zh-TW" sz="2400"/>
              <a:t>integrated small cameras (to keep the parents calm)?</a:t>
            </a:r>
            <a:endParaRPr lang="en-US" altLang="zh-TW" sz="3200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F0DBBBF1-207C-4C1A-9312-2BC47BC1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3517" b="3226"/>
          <a:stretch>
            <a:fillRect/>
          </a:stretch>
        </p:blipFill>
        <p:spPr bwMode="auto">
          <a:xfrm>
            <a:off x="685800" y="1524000"/>
            <a:ext cx="3124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082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D8D5F77C-515E-4521-97A8-47EB7139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 b="9435"/>
          <a:stretch>
            <a:fillRect/>
          </a:stretch>
        </p:blipFill>
        <p:spPr bwMode="auto">
          <a:xfrm>
            <a:off x="5105400" y="2819400"/>
            <a:ext cx="32829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53E6F184-2458-4CA0-8F7B-54F1F3272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Smart Glasses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B94A354-A49D-42E4-86D1-445BCFC58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By 2009, computers will disappear. Visual information will be written directly onto our</a:t>
            </a:r>
            <a:br>
              <a:rPr lang="en-US" altLang="zh-TW"/>
            </a:br>
            <a:r>
              <a:rPr lang="en-US" altLang="zh-TW"/>
              <a:t>retinas by devices in</a:t>
            </a:r>
            <a:br>
              <a:rPr lang="en-US" altLang="zh-TW"/>
            </a:br>
            <a:r>
              <a:rPr lang="en-US" altLang="zh-TW"/>
              <a:t>our eyeglasses and</a:t>
            </a:r>
            <a:br>
              <a:rPr lang="en-US" altLang="zh-TW"/>
            </a:br>
            <a:r>
              <a:rPr lang="en-US" altLang="zh-TW"/>
              <a:t>contact lenses</a:t>
            </a:r>
            <a:br>
              <a:rPr lang="en-US" altLang="zh-TW"/>
            </a:br>
            <a:r>
              <a:rPr lang="en-US" altLang="zh-TW"/>
              <a:t>-- Raymond Kurzweil</a:t>
            </a:r>
          </a:p>
        </p:txBody>
      </p:sp>
    </p:spTree>
    <p:extLst>
      <p:ext uri="{BB962C8B-B14F-4D97-AF65-F5344CB8AC3E}">
        <p14:creationId xmlns:p14="http://schemas.microsoft.com/office/powerpoint/2010/main" val="326362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17" name="Rectangle 85">
            <a:extLst>
              <a:ext uri="{FF2B5EF4-FFF2-40B4-BE49-F238E27FC236}">
                <a16:creationId xmlns:a16="http://schemas.microsoft.com/office/drawing/2014/main" id="{77F9DAB4-2C96-4804-95A0-540ACA1B2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Pervasive Computing Era</a:t>
            </a:r>
          </a:p>
        </p:txBody>
      </p:sp>
      <p:pic>
        <p:nvPicPr>
          <p:cNvPr id="11267" name="Picture 89" descr="people">
            <a:extLst>
              <a:ext uri="{FF2B5EF4-FFF2-40B4-BE49-F238E27FC236}">
                <a16:creationId xmlns:a16="http://schemas.microsoft.com/office/drawing/2014/main" id="{A0E1B234-553A-45CC-BD36-61F9161F7E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7838" y="3405188"/>
            <a:ext cx="1457325" cy="914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716" name="Picture 84">
            <a:extLst>
              <a:ext uri="{FF2B5EF4-FFF2-40B4-BE49-F238E27FC236}">
                <a16:creationId xmlns:a16="http://schemas.microsoft.com/office/drawing/2014/main" id="{CC0E3495-B27B-4D13-88BC-1DFC2DB5CE8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987425"/>
            <a:ext cx="1584325" cy="1347788"/>
          </a:xfrm>
          <a:noFill/>
        </p:spPr>
      </p:pic>
      <p:pic>
        <p:nvPicPr>
          <p:cNvPr id="11269" name="Picture 12" descr="j0346427">
            <a:extLst>
              <a:ext uri="{FF2B5EF4-FFF2-40B4-BE49-F238E27FC236}">
                <a16:creationId xmlns:a16="http://schemas.microsoft.com/office/drawing/2014/main" id="{FD03CA64-3A7B-4A7A-A6D6-682B2469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81075"/>
            <a:ext cx="4905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j0345667">
            <a:extLst>
              <a:ext uri="{FF2B5EF4-FFF2-40B4-BE49-F238E27FC236}">
                <a16:creationId xmlns:a16="http://schemas.microsoft.com/office/drawing/2014/main" id="{9255805C-1C7D-4D82-9085-F96222A28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25"/>
            <a:ext cx="8175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j0233215">
            <a:extLst>
              <a:ext uri="{FF2B5EF4-FFF2-40B4-BE49-F238E27FC236}">
                <a16:creationId xmlns:a16="http://schemas.microsoft.com/office/drawing/2014/main" id="{EC095466-264D-4DA2-9E85-59D6B631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33825"/>
            <a:ext cx="8064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6" descr="j0342957">
            <a:extLst>
              <a:ext uri="{FF2B5EF4-FFF2-40B4-BE49-F238E27FC236}">
                <a16:creationId xmlns:a16="http://schemas.microsoft.com/office/drawing/2014/main" id="{25C6162F-E287-4843-8A6F-E1ED0996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12239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7" descr="j0238675">
            <a:extLst>
              <a:ext uri="{FF2B5EF4-FFF2-40B4-BE49-F238E27FC236}">
                <a16:creationId xmlns:a16="http://schemas.microsoft.com/office/drawing/2014/main" id="{2B20BFC4-C7D7-4A80-9120-196E10CC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141663"/>
            <a:ext cx="1152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8" descr="j0287288">
            <a:extLst>
              <a:ext uri="{FF2B5EF4-FFF2-40B4-BE49-F238E27FC236}">
                <a16:creationId xmlns:a16="http://schemas.microsoft.com/office/drawing/2014/main" id="{E3C02C44-69E4-4277-9CF8-5891FFE3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25538"/>
            <a:ext cx="6921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9" descr="j0297827">
            <a:extLst>
              <a:ext uri="{FF2B5EF4-FFF2-40B4-BE49-F238E27FC236}">
                <a16:creationId xmlns:a16="http://schemas.microsoft.com/office/drawing/2014/main" id="{1E4B6916-1FCF-45C7-A7E1-657DB5E4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7985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0" descr="j0237438">
            <a:extLst>
              <a:ext uri="{FF2B5EF4-FFF2-40B4-BE49-F238E27FC236}">
                <a16:creationId xmlns:a16="http://schemas.microsoft.com/office/drawing/2014/main" id="{F8886D1F-E0E7-4961-AF2B-10A60AF0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10429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1" descr="j0290141">
            <a:extLst>
              <a:ext uri="{FF2B5EF4-FFF2-40B4-BE49-F238E27FC236}">
                <a16:creationId xmlns:a16="http://schemas.microsoft.com/office/drawing/2014/main" id="{3C27AAB5-3716-4ECF-AC99-00CDE4CD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89138"/>
            <a:ext cx="6858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2" descr="j0290891">
            <a:extLst>
              <a:ext uri="{FF2B5EF4-FFF2-40B4-BE49-F238E27FC236}">
                <a16:creationId xmlns:a16="http://schemas.microsoft.com/office/drawing/2014/main" id="{68958333-DB16-4734-96A4-8DC4B618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292600"/>
            <a:ext cx="7477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3" descr="j0311874">
            <a:extLst>
              <a:ext uri="{FF2B5EF4-FFF2-40B4-BE49-F238E27FC236}">
                <a16:creationId xmlns:a16="http://schemas.microsoft.com/office/drawing/2014/main" id="{63A0B80F-155D-4E82-97A7-52732E33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81300"/>
            <a:ext cx="7413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3" descr="j0280361">
            <a:extLst>
              <a:ext uri="{FF2B5EF4-FFF2-40B4-BE49-F238E27FC236}">
                <a16:creationId xmlns:a16="http://schemas.microsoft.com/office/drawing/2014/main" id="{C3349012-2293-48F1-B542-6A9D4BEA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52738"/>
            <a:ext cx="9080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34" descr="j0237634">
            <a:extLst>
              <a:ext uri="{FF2B5EF4-FFF2-40B4-BE49-F238E27FC236}">
                <a16:creationId xmlns:a16="http://schemas.microsoft.com/office/drawing/2014/main" id="{3D2F3FF1-942C-44FD-A908-B719414F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29000"/>
            <a:ext cx="7175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5" descr="j0234458">
            <a:extLst>
              <a:ext uri="{FF2B5EF4-FFF2-40B4-BE49-F238E27FC236}">
                <a16:creationId xmlns:a16="http://schemas.microsoft.com/office/drawing/2014/main" id="{D8BF1F70-93CD-4CB1-A888-08B0C5A8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5175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37" descr="j0215176">
            <a:extLst>
              <a:ext uri="{FF2B5EF4-FFF2-40B4-BE49-F238E27FC236}">
                <a16:creationId xmlns:a16="http://schemas.microsoft.com/office/drawing/2014/main" id="{5D5F7EC8-7B73-4B69-BE2E-AAECA09B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13100"/>
            <a:ext cx="8112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38" descr="j0233199">
            <a:extLst>
              <a:ext uri="{FF2B5EF4-FFF2-40B4-BE49-F238E27FC236}">
                <a16:creationId xmlns:a16="http://schemas.microsoft.com/office/drawing/2014/main" id="{34AB623F-6041-4242-B25E-517B2965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1052513"/>
            <a:ext cx="919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9" descr="j0215895">
            <a:extLst>
              <a:ext uri="{FF2B5EF4-FFF2-40B4-BE49-F238E27FC236}">
                <a16:creationId xmlns:a16="http://schemas.microsoft.com/office/drawing/2014/main" id="{19912AC9-DEAB-43C0-BF6F-935243E5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191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40" descr="j0237284">
            <a:extLst>
              <a:ext uri="{FF2B5EF4-FFF2-40B4-BE49-F238E27FC236}">
                <a16:creationId xmlns:a16="http://schemas.microsoft.com/office/drawing/2014/main" id="{A2D066AC-EF4E-4898-9919-13E5479F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7175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41" descr="j0311874">
            <a:extLst>
              <a:ext uri="{FF2B5EF4-FFF2-40B4-BE49-F238E27FC236}">
                <a16:creationId xmlns:a16="http://schemas.microsoft.com/office/drawing/2014/main" id="{DDB67CF1-69D4-4D31-B2E8-6830C794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96975"/>
            <a:ext cx="6429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42" descr="j0301514">
            <a:extLst>
              <a:ext uri="{FF2B5EF4-FFF2-40B4-BE49-F238E27FC236}">
                <a16:creationId xmlns:a16="http://schemas.microsoft.com/office/drawing/2014/main" id="{18345F2B-D6FC-4770-957E-6A8F636C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11239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43" descr="j0233199">
            <a:extLst>
              <a:ext uri="{FF2B5EF4-FFF2-40B4-BE49-F238E27FC236}">
                <a16:creationId xmlns:a16="http://schemas.microsoft.com/office/drawing/2014/main" id="{CDCE9972-9DAC-4812-8B59-7C4D4CEBD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276475"/>
            <a:ext cx="6461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44" descr="j0287299">
            <a:extLst>
              <a:ext uri="{FF2B5EF4-FFF2-40B4-BE49-F238E27FC236}">
                <a16:creationId xmlns:a16="http://schemas.microsoft.com/office/drawing/2014/main" id="{A7385455-C449-4301-BF2A-2B93B492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349500"/>
            <a:ext cx="5175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99" name="Picture 67">
            <a:extLst>
              <a:ext uri="{FF2B5EF4-FFF2-40B4-BE49-F238E27FC236}">
                <a16:creationId xmlns:a16="http://schemas.microsoft.com/office/drawing/2014/main" id="{965937B1-E320-46AA-A892-28047E9E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71145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01" name="Picture 69">
            <a:extLst>
              <a:ext uri="{FF2B5EF4-FFF2-40B4-BE49-F238E27FC236}">
                <a16:creationId xmlns:a16="http://schemas.microsoft.com/office/drawing/2014/main" id="{0B80732D-C5F7-49A6-A2B0-16F596A9F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84313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02" name="Picture 70">
            <a:extLst>
              <a:ext uri="{FF2B5EF4-FFF2-40B4-BE49-F238E27FC236}">
                <a16:creationId xmlns:a16="http://schemas.microsoft.com/office/drawing/2014/main" id="{9B558DE8-26BD-4D11-8C68-D58473EC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06057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03" name="Picture 71">
            <a:extLst>
              <a:ext uri="{FF2B5EF4-FFF2-40B4-BE49-F238E27FC236}">
                <a16:creationId xmlns:a16="http://schemas.microsoft.com/office/drawing/2014/main" id="{0BB94C40-EFC9-4ECD-99CF-44DD4074A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04" name="Picture 72">
            <a:extLst>
              <a:ext uri="{FF2B5EF4-FFF2-40B4-BE49-F238E27FC236}">
                <a16:creationId xmlns:a16="http://schemas.microsoft.com/office/drawing/2014/main" id="{070D37CF-247A-474F-84DB-FF9F7103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05" name="Picture 73">
            <a:extLst>
              <a:ext uri="{FF2B5EF4-FFF2-40B4-BE49-F238E27FC236}">
                <a16:creationId xmlns:a16="http://schemas.microsoft.com/office/drawing/2014/main" id="{A7B9EDDC-494B-4241-8DB9-D398C9AE1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63838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06" name="Picture 74">
            <a:extLst>
              <a:ext uri="{FF2B5EF4-FFF2-40B4-BE49-F238E27FC236}">
                <a16:creationId xmlns:a16="http://schemas.microsoft.com/office/drawing/2014/main" id="{645797E7-5464-4C2E-9417-3A7B0B9B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07" name="Picture 75">
            <a:extLst>
              <a:ext uri="{FF2B5EF4-FFF2-40B4-BE49-F238E27FC236}">
                <a16:creationId xmlns:a16="http://schemas.microsoft.com/office/drawing/2014/main" id="{C04A1C6D-1182-4F8C-831A-17D0B82C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4765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08" name="Picture 76">
            <a:extLst>
              <a:ext uri="{FF2B5EF4-FFF2-40B4-BE49-F238E27FC236}">
                <a16:creationId xmlns:a16="http://schemas.microsoft.com/office/drawing/2014/main" id="{AC212FA7-E8DF-43A1-BD59-51E83B30B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2417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09" name="Picture 77">
            <a:extLst>
              <a:ext uri="{FF2B5EF4-FFF2-40B4-BE49-F238E27FC236}">
                <a16:creationId xmlns:a16="http://schemas.microsoft.com/office/drawing/2014/main" id="{866115F8-CC8F-4F1E-B0CE-1CFEA0DE8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10" name="Picture 78">
            <a:extLst>
              <a:ext uri="{FF2B5EF4-FFF2-40B4-BE49-F238E27FC236}">
                <a16:creationId xmlns:a16="http://schemas.microsoft.com/office/drawing/2014/main" id="{B7F9434B-E283-4798-81C0-D18FC928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4132263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11" name="Picture 79">
            <a:extLst>
              <a:ext uri="{FF2B5EF4-FFF2-40B4-BE49-F238E27FC236}">
                <a16:creationId xmlns:a16="http://schemas.microsoft.com/office/drawing/2014/main" id="{7EDEEEFC-BB93-4795-B2CF-8F8DB18F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4290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12" name="Picture 80">
            <a:extLst>
              <a:ext uri="{FF2B5EF4-FFF2-40B4-BE49-F238E27FC236}">
                <a16:creationId xmlns:a16="http://schemas.microsoft.com/office/drawing/2014/main" id="{92FB942F-14AD-410C-AD8F-FDD252620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242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13" name="Picture 81">
            <a:extLst>
              <a:ext uri="{FF2B5EF4-FFF2-40B4-BE49-F238E27FC236}">
                <a16:creationId xmlns:a16="http://schemas.microsoft.com/office/drawing/2014/main" id="{15586CAF-39A9-4499-8066-845252FB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14" name="Picture 82">
            <a:extLst>
              <a:ext uri="{FF2B5EF4-FFF2-40B4-BE49-F238E27FC236}">
                <a16:creationId xmlns:a16="http://schemas.microsoft.com/office/drawing/2014/main" id="{037D6B7C-1A5D-492F-BE0E-7F14C841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29972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15" name="Picture 83">
            <a:extLst>
              <a:ext uri="{FF2B5EF4-FFF2-40B4-BE49-F238E27FC236}">
                <a16:creationId xmlns:a16="http://schemas.microsoft.com/office/drawing/2014/main" id="{F0D687A8-006C-4134-B65A-DCE66084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900238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2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97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17F768A-BB1C-4FEF-A232-C6CAADEBA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rgbClr val="FF0000"/>
                </a:solidFill>
              </a:rPr>
              <a:t>4th</a:t>
            </a: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 Enabler: Sensors/Actuators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3727C9A-4ED0-460B-9C8B-FAEFB3ABE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Miniaturized cameras, microphones,...</a:t>
            </a:r>
          </a:p>
          <a:p>
            <a:pPr eaLnBrk="1" hangingPunct="1"/>
            <a:r>
              <a:rPr lang="en-US" altLang="zh-TW"/>
              <a:t>Fingerprint sensor</a:t>
            </a:r>
          </a:p>
          <a:p>
            <a:pPr eaLnBrk="1" hangingPunct="1"/>
            <a:r>
              <a:rPr lang="en-US" altLang="zh-TW"/>
              <a:t>Radio sensors</a:t>
            </a:r>
          </a:p>
          <a:p>
            <a:pPr eaLnBrk="1" hangingPunct="1"/>
            <a:r>
              <a:rPr lang="en-US" altLang="zh-TW"/>
              <a:t>RFID</a:t>
            </a:r>
          </a:p>
          <a:p>
            <a:pPr eaLnBrk="1" hangingPunct="1"/>
            <a:r>
              <a:rPr lang="en-US" altLang="zh-TW"/>
              <a:t>Infrared</a:t>
            </a:r>
          </a:p>
          <a:p>
            <a:pPr eaLnBrk="1" hangingPunct="1"/>
            <a:r>
              <a:rPr lang="en-US" altLang="zh-TW"/>
              <a:t>Location sensors</a:t>
            </a:r>
          </a:p>
          <a:p>
            <a:pPr lvl="1" eaLnBrk="1" hangingPunct="1"/>
            <a:r>
              <a:rPr lang="en-US" altLang="zh-TW"/>
              <a:t>e.g., GPS</a:t>
            </a:r>
          </a:p>
          <a:p>
            <a:pPr eaLnBrk="1" hangingPunct="1"/>
            <a:r>
              <a:rPr lang="en-US" altLang="zh-TW"/>
              <a:t>...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6F264EA3-3123-4BC9-A88D-E52CF35F4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t="2133" r="47791" b="57333"/>
          <a:stretch>
            <a:fillRect/>
          </a:stretch>
        </p:blipFill>
        <p:spPr bwMode="auto">
          <a:xfrm>
            <a:off x="4876800" y="2286000"/>
            <a:ext cx="19050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D0D79271-7509-4455-8C7F-691D92F273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995738"/>
          <a:ext cx="3886200" cy="199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點陣圖影像" r:id="rId4" imgW="2819794" imgH="1448002" progId="Paint.Picture">
                  <p:embed/>
                </p:oleObj>
              </mc:Choice>
              <mc:Fallback>
                <p:oleObj name="點陣圖影像" r:id="rId4" imgW="2819794" imgH="1448002" progId="Paint.Picture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D0D79271-7509-4455-8C7F-691D92F273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95738"/>
                        <a:ext cx="3886200" cy="199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510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7F5F2EE-FFCC-4995-926E-25CA59EBE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Example: Radio Sensors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6C04584-44B7-47A7-AAAD-53C3141C3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eaLnBrk="1" fontAlgn="auto" hangingPunct="1">
              <a:defRPr/>
            </a:pPr>
            <a:r>
              <a:rPr lang="en-US" altLang="zh-TW" sz="2800"/>
              <a:t>No external power supply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energy from the</a:t>
            </a:r>
            <a:br>
              <a:rPr lang="en-US" altLang="zh-TW" sz="2400"/>
            </a:br>
            <a:r>
              <a:rPr lang="en-US" altLang="zh-TW" sz="2400"/>
              <a:t>actuation process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piezoelectric and</a:t>
            </a:r>
            <a:br>
              <a:rPr lang="en-US" altLang="zh-TW" sz="2400"/>
            </a:br>
            <a:r>
              <a:rPr lang="en-US" altLang="zh-TW" sz="2400"/>
              <a:t>pyroelectric materials</a:t>
            </a:r>
            <a:br>
              <a:rPr lang="en-US" altLang="zh-TW" sz="2400"/>
            </a:br>
            <a:r>
              <a:rPr lang="en-US" altLang="zh-TW" sz="2400"/>
              <a:t>transform changes in</a:t>
            </a:r>
            <a:br>
              <a:rPr lang="en-US" altLang="zh-TW" sz="2400"/>
            </a:br>
            <a:r>
              <a:rPr lang="en-US" altLang="zh-TW" sz="2400"/>
              <a:t>pressure or temperature</a:t>
            </a:r>
            <a:br>
              <a:rPr lang="en-US" altLang="zh-TW" sz="2400"/>
            </a:br>
            <a:r>
              <a:rPr lang="en-US" altLang="zh-TW" sz="2400"/>
              <a:t>into energy</a:t>
            </a:r>
          </a:p>
          <a:p>
            <a:pPr marL="91440" indent="-91440" eaLnBrk="1" fontAlgn="auto" hangingPunct="1">
              <a:defRPr/>
            </a:pPr>
            <a:r>
              <a:rPr lang="en-US" altLang="zh-TW" sz="2800"/>
              <a:t>RF signal is transmitted via an antenna (20 m distance)</a:t>
            </a:r>
          </a:p>
          <a:p>
            <a:pPr marL="91440" indent="-91440" eaLnBrk="1" fontAlgn="auto" hangingPunct="1">
              <a:defRPr/>
            </a:pPr>
            <a:r>
              <a:rPr lang="en-US" altLang="zh-TW" sz="2800"/>
              <a:t>Applications: temperature surveillance, remote control (e.g., wireless light switch),...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15BF4359-8413-4D77-A6E4-C854DB9F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/>
          <a:stretch>
            <a:fillRect/>
          </a:stretch>
        </p:blipFill>
        <p:spPr bwMode="auto">
          <a:xfrm>
            <a:off x="5257800" y="1793875"/>
            <a:ext cx="3581400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32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42DEFDE-6E85-4233-8A4D-5A21F8EA6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RFIDs (“Smart Labels”)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E497BB6-D960-4D8C-AA3E-7EDEF594E1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30750" cy="4525963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defRPr/>
            </a:pPr>
            <a:r>
              <a:rPr lang="en-US" altLang="zh-TW" sz="2400"/>
              <a:t>Identify objects from distance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small IC with RF-transponder</a:t>
            </a:r>
          </a:p>
          <a:p>
            <a:pPr marL="91440" indent="-91440" eaLnBrk="1" fontAlgn="auto" hangingPunct="1">
              <a:defRPr/>
            </a:pPr>
            <a:r>
              <a:rPr lang="en-US" altLang="zh-TW" sz="2400"/>
              <a:t>Wireless energy supply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~1m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magnetic field (induction)</a:t>
            </a:r>
          </a:p>
          <a:p>
            <a:pPr marL="91440" indent="-91440" eaLnBrk="1" fontAlgn="auto" hangingPunct="1">
              <a:defRPr/>
            </a:pPr>
            <a:r>
              <a:rPr lang="en-US" altLang="zh-TW" sz="2400"/>
              <a:t>ROM or EEPROM (writeable)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~100 Byte</a:t>
            </a:r>
          </a:p>
          <a:p>
            <a:pPr marL="91440" indent="-91440" eaLnBrk="1" fontAlgn="auto" hangingPunct="1">
              <a:defRPr/>
            </a:pPr>
            <a:r>
              <a:rPr lang="en-US" altLang="zh-TW" sz="2400"/>
              <a:t>Cost ~$0.1 ... $1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consumable and disposable</a:t>
            </a:r>
          </a:p>
          <a:p>
            <a:pPr marL="91440" indent="-91440" eaLnBrk="1" fontAlgn="auto" hangingPunct="1">
              <a:defRPr/>
            </a:pPr>
            <a:r>
              <a:rPr lang="en-US" altLang="zh-TW" sz="2400"/>
              <a:t>Flexible tags</a:t>
            </a:r>
          </a:p>
          <a:p>
            <a:pPr marL="265176" lvl="1" indent="-137160" eaLnBrk="1" fontAlgn="auto" hangingPunct="1">
              <a:defRPr/>
            </a:pPr>
            <a:r>
              <a:rPr lang="en-US" altLang="zh-TW" sz="2400"/>
              <a:t>laminated with paper</a:t>
            </a:r>
            <a:endParaRPr lang="en-US" altLang="zh-TW" sz="2000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0492DAC9-F0AE-4EBD-B39B-748F4D3A0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981200"/>
            <a:ext cx="35036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91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B38C69E-78B3-4226-96A3-971E67112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Lego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82CCA5C9-272C-4CC1-98BF-BB2D9967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1" t="33119" r="49989" b="24606"/>
          <a:stretch>
            <a:fillRect/>
          </a:stretch>
        </p:blipFill>
        <p:spPr bwMode="auto">
          <a:xfrm>
            <a:off x="2555875" y="1524000"/>
            <a:ext cx="32353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AutoShape 4">
            <a:extLst>
              <a:ext uri="{FF2B5EF4-FFF2-40B4-BE49-F238E27FC236}">
                <a16:creationId xmlns:a16="http://schemas.microsoft.com/office/drawing/2014/main" id="{EDB198F4-EAF4-41DA-8E50-8ABD53A30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752600"/>
            <a:ext cx="2590800" cy="2133600"/>
          </a:xfrm>
          <a:prstGeom prst="wedgeRoundRectCallout">
            <a:avLst>
              <a:gd name="adj1" fmla="val -121815"/>
              <a:gd name="adj2" fmla="val 483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zh-TW" sz="2000" b="1">
                <a:solidFill>
                  <a:srgbClr val="FF0000"/>
                </a:solidFill>
                <a:latin typeface="Tahoma" panose="020B0604030504040204" pitchFamily="34" charset="0"/>
              </a:rPr>
              <a:t>Making Lego Smart:</a:t>
            </a:r>
          </a:p>
          <a:p>
            <a:r>
              <a:rPr lang="en-US" altLang="zh-TW" sz="2000" b="1">
                <a:latin typeface="Tahoma" panose="020B0604030504040204" pitchFamily="34" charset="0"/>
              </a:rPr>
              <a:t>Robot command Explorer (Hitachi H8 CPU, 32KB RAM, IR)</a:t>
            </a:r>
          </a:p>
        </p:txBody>
      </p:sp>
    </p:spTree>
    <p:extLst>
      <p:ext uri="{BB962C8B-B14F-4D97-AF65-F5344CB8AC3E}">
        <p14:creationId xmlns:p14="http://schemas.microsoft.com/office/powerpoint/2010/main" val="27113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C8A355D-4F1F-4925-83A4-9753D2A79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Lego Mindstorms</a:t>
            </a:r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E2304AD2-79DF-47FB-8A13-16F2B4B4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0" t="21677" r="20692" b="39583"/>
          <a:stretch>
            <a:fillRect/>
          </a:stretch>
        </p:blipFill>
        <p:spPr bwMode="auto">
          <a:xfrm>
            <a:off x="1752600" y="1600200"/>
            <a:ext cx="579120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206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BE66B104-A6EE-4640-9DBE-AD989E54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1"/>
          <a:stretch>
            <a:fillRect/>
          </a:stretch>
        </p:blipFill>
        <p:spPr bwMode="auto">
          <a:xfrm>
            <a:off x="5943600" y="4114800"/>
            <a:ext cx="2971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1AED342E-4398-4237-871A-8E5D82082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Idea: Making Objects Smart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BE12C3A-6D20-4E6F-94F2-C7CA2BEDB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600"/>
              <a:t>The Smart Its Project</a:t>
            </a:r>
          </a:p>
          <a:p>
            <a:pPr eaLnBrk="1" hangingPunct="1"/>
            <a:r>
              <a:rPr lang="en-US" altLang="zh-TW"/>
              <a:t>Vision: make everyday objects</a:t>
            </a:r>
            <a:br>
              <a:rPr lang="en-US" altLang="zh-TW"/>
            </a:br>
            <a:r>
              <a:rPr lang="en-US" altLang="zh-TW"/>
              <a:t>as smart, interconnected</a:t>
            </a:r>
            <a:br>
              <a:rPr lang="en-US" altLang="zh-TW"/>
            </a:br>
            <a:r>
              <a:rPr lang="en-US" altLang="zh-TW"/>
              <a:t>information artifacts</a:t>
            </a:r>
          </a:p>
          <a:p>
            <a:pPr lvl="1" eaLnBrk="1" hangingPunct="1"/>
            <a:r>
              <a:rPr lang="en-US" altLang="zh-TW"/>
              <a:t>by attaching “Smart-Its”</a:t>
            </a:r>
          </a:p>
          <a:p>
            <a:pPr eaLnBrk="1" hangingPunct="1"/>
            <a:r>
              <a:rPr lang="en-US" altLang="zh-TW"/>
              <a:t>Smart labels</a:t>
            </a:r>
          </a:p>
          <a:p>
            <a:pPr lvl="1" eaLnBrk="1" hangingPunct="1"/>
            <a:r>
              <a:rPr lang="en-US" altLang="zh-TW"/>
              <a:t>Atmel microcontroller:</a:t>
            </a:r>
            <a:br>
              <a:rPr lang="en-US" altLang="zh-TW"/>
            </a:br>
            <a:r>
              <a:rPr lang="en-US" altLang="zh-TW"/>
              <a:t>(ETH Zurich)</a:t>
            </a:r>
            <a:br>
              <a:rPr lang="en-US" altLang="zh-TW"/>
            </a:br>
            <a:r>
              <a:rPr lang="en-US" altLang="zh-TW"/>
              <a:t>4 MIPS, 128 kB flash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1BA130BB-A1DB-47D5-9600-4AE51A5E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93198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249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89139E1-000D-435F-ADBA-E67873CC2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Magnifying Glass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5109231-D257-4372-8333-DB47E23FC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An object as a web link</a:t>
            </a:r>
          </a:p>
          <a:p>
            <a:pPr lvl="1" eaLnBrk="1" hangingPunct="1"/>
            <a:r>
              <a:rPr lang="en-US" altLang="zh-TW"/>
              <a:t>e.g., by displaying a dynamically generated homepage</a:t>
            </a:r>
          </a:p>
          <a:p>
            <a:pPr lvl="1" eaLnBrk="1" hangingPunct="1"/>
            <a:r>
              <a:rPr lang="en-US" altLang="zh-TW"/>
              <a:t>Contents may depend</a:t>
            </a:r>
            <a:br>
              <a:rPr lang="en-US" altLang="zh-TW"/>
            </a:br>
            <a:r>
              <a:rPr lang="en-US" altLang="zh-TW"/>
              <a:t>on circumstances, e.g.,</a:t>
            </a:r>
            <a:br>
              <a:rPr lang="en-US" altLang="zh-TW"/>
            </a:br>
            <a:r>
              <a:rPr lang="en-US" altLang="zh-TW"/>
              <a:t>context and privileges</a:t>
            </a:r>
          </a:p>
          <a:p>
            <a:pPr lvl="1" eaLnBrk="1" hangingPunct="1"/>
            <a:r>
              <a:rPr lang="en-US" altLang="zh-TW"/>
              <a:t>possibly mediated by</a:t>
            </a:r>
            <a:br>
              <a:rPr lang="en-US" altLang="zh-TW"/>
            </a:br>
            <a:r>
              <a:rPr lang="en-US" altLang="zh-TW"/>
              <a:t>different name resolvers</a:t>
            </a:r>
          </a:p>
          <a:p>
            <a:pPr lvl="1" eaLnBrk="1" hangingPunct="1"/>
            <a:r>
              <a:rPr lang="en-US" altLang="zh-TW" i="1"/>
              <a:t>HP Cooltown project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2B226A86-B9FC-4559-A6F2-8A5D3C80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b="14000"/>
          <a:stretch>
            <a:fillRect/>
          </a:stretch>
        </p:blipFill>
        <p:spPr bwMode="auto">
          <a:xfrm>
            <a:off x="5151438" y="2743200"/>
            <a:ext cx="3657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45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4EA2FCB-C9BA-4EF8-B39D-E1C191D35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Smart Environment, Dumb Object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D5AE445-8D1B-4B74-9790-B7C98E1CC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 context-sensitive cookbook with RFID</a:t>
            </a: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C5ACF2BC-DAF5-4139-B332-AD5DBA8AB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92350"/>
            <a:ext cx="44196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1B8CC37A-6B70-4B74-A36C-6445CFB02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3434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6" name="AutoShape 6">
            <a:extLst>
              <a:ext uri="{FF2B5EF4-FFF2-40B4-BE49-F238E27FC236}">
                <a16:creationId xmlns:a16="http://schemas.microsoft.com/office/drawing/2014/main" id="{4D4A649D-6BC4-4BE5-94AD-CB32BD806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715000"/>
            <a:ext cx="1524000" cy="609600"/>
          </a:xfrm>
          <a:prstGeom prst="wedgeEllipseCallout">
            <a:avLst>
              <a:gd name="adj1" fmla="val -61250"/>
              <a:gd name="adj2" fmla="val -196875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zh-TW" sz="2400">
                <a:solidFill>
                  <a:schemeClr val="bg2"/>
                </a:solidFill>
                <a:latin typeface="Tahoma" panose="020B0604030504040204" pitchFamily="34" charset="0"/>
              </a:rPr>
              <a:t>RFID</a:t>
            </a:r>
          </a:p>
        </p:txBody>
      </p:sp>
    </p:spTree>
    <p:extLst>
      <p:ext uri="{BB962C8B-B14F-4D97-AF65-F5344CB8AC3E}">
        <p14:creationId xmlns:p14="http://schemas.microsoft.com/office/powerpoint/2010/main" val="2191188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37C5094-0E17-41A1-A822-803700187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Can be Context-Aware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CD50FE5-D00A-42CA-8DFF-4865FBF01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Properties of the ingredients</a:t>
            </a:r>
          </a:p>
          <a:p>
            <a:pPr lvl="1" eaLnBrk="1" hangingPunct="1"/>
            <a:r>
              <a:rPr lang="en-US" altLang="zh-TW"/>
              <a:t>Check whether there is enough of an </a:t>
            </a:r>
            <a:r>
              <a:rPr lang="en-US" altLang="zh-TW" sz="2400"/>
              <a:t>ingredient</a:t>
            </a:r>
          </a:p>
          <a:p>
            <a:pPr lvl="1" eaLnBrk="1" hangingPunct="1"/>
            <a:r>
              <a:rPr lang="en-US" altLang="zh-TW"/>
              <a:t>Prefer ingredients with earlier best-before date</a:t>
            </a:r>
          </a:p>
          <a:p>
            <a:pPr eaLnBrk="1" hangingPunct="1"/>
            <a:r>
              <a:rPr lang="en-US" altLang="zh-TW"/>
              <a:t>Properties of the kitchen</a:t>
            </a:r>
          </a:p>
          <a:p>
            <a:pPr lvl="1" eaLnBrk="1" hangingPunct="1"/>
            <a:r>
              <a:rPr lang="en-US" altLang="zh-TW"/>
              <a:t>Check whether required tools and spices are available</a:t>
            </a:r>
          </a:p>
          <a:p>
            <a:pPr eaLnBrk="1" hangingPunct="1"/>
            <a:r>
              <a:rPr lang="en-US" altLang="zh-TW"/>
              <a:t>Preferences and abilities of the cook</a:t>
            </a:r>
          </a:p>
          <a:p>
            <a:pPr lvl="1" eaLnBrk="1" hangingPunct="1"/>
            <a:r>
              <a:rPr lang="en-US" altLang="zh-TW"/>
              <a:t>Prefers Asian dishes</a:t>
            </a:r>
          </a:p>
          <a:p>
            <a:pPr lvl="1" eaLnBrk="1" hangingPunct="1"/>
            <a:r>
              <a:rPr lang="en-US" altLang="zh-TW"/>
              <a:t>Expert in vegetarian dishes</a:t>
            </a:r>
          </a:p>
        </p:txBody>
      </p:sp>
    </p:spTree>
    <p:extLst>
      <p:ext uri="{BB962C8B-B14F-4D97-AF65-F5344CB8AC3E}">
        <p14:creationId xmlns:p14="http://schemas.microsoft.com/office/powerpoint/2010/main" val="853033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F6AA-1459-492D-8AA2-2C70A242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INTERACTIVE FLEX POSTERS</a:t>
            </a:r>
          </a:p>
        </p:txBody>
      </p:sp>
      <p:pic>
        <p:nvPicPr>
          <p:cNvPr id="48131" name="Picture 3" descr="szenbild_1220381.gif">
            <a:extLst>
              <a:ext uri="{FF2B5EF4-FFF2-40B4-BE49-F238E27FC236}">
                <a16:creationId xmlns:a16="http://schemas.microsoft.com/office/drawing/2014/main" id="{8A1D1CA8-7894-433F-9DEB-20E0E0673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59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D8059B-449F-42A0-846E-2929381347A6}"/>
              </a:ext>
            </a:extLst>
          </p:cNvPr>
          <p:cNvSpPr txBox="1">
            <a:spLocks/>
          </p:cNvSpPr>
          <p:nvPr/>
        </p:nvSpPr>
        <p:spPr>
          <a:xfrm>
            <a:off x="152400" y="1600200"/>
            <a:ext cx="3200400" cy="3276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Flexes that communicate with the person automatically in a building and then provide him the information about his office and the venue of his meeting that his held.</a:t>
            </a:r>
          </a:p>
        </p:txBody>
      </p:sp>
      <p:pic>
        <p:nvPicPr>
          <p:cNvPr id="48133" name="Picture 6" descr="szenbild_1220382.gif">
            <a:extLst>
              <a:ext uri="{FF2B5EF4-FFF2-40B4-BE49-F238E27FC236}">
                <a16:creationId xmlns:a16="http://schemas.microsoft.com/office/drawing/2014/main" id="{3EFAFFE5-AAF7-4F9A-8A0D-7D08CA00F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1242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6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>
            <a:extLst>
              <a:ext uri="{FF2B5EF4-FFF2-40B4-BE49-F238E27FC236}">
                <a16:creationId xmlns:a16="http://schemas.microsoft.com/office/drawing/2014/main" id="{A74BC5DD-F044-4E81-832D-AD763AED7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Computing Evolution</a:t>
            </a:r>
          </a:p>
        </p:txBody>
      </p:sp>
      <p:pic>
        <p:nvPicPr>
          <p:cNvPr id="12291" name="Picture 4" descr="many">
            <a:extLst>
              <a:ext uri="{FF2B5EF4-FFF2-40B4-BE49-F238E27FC236}">
                <a16:creationId xmlns:a16="http://schemas.microsoft.com/office/drawing/2014/main" id="{3EEF4B14-73FF-4036-A1A6-5DC618259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3086100"/>
            <a:ext cx="7289800" cy="24225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38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48E006A-BFC0-4B30-AE35-75FCB5F4E8A2}"/>
              </a:ext>
            </a:extLst>
          </p:cNvPr>
          <p:cNvSpPr txBox="1">
            <a:spLocks/>
          </p:cNvSpPr>
          <p:nvPr/>
        </p:nvSpPr>
        <p:spPr>
          <a:xfrm>
            <a:off x="1219200" y="1524000"/>
            <a:ext cx="59436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36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51F87C-D944-4778-9534-2641644EE5C2}"/>
              </a:ext>
            </a:extLst>
          </p:cNvPr>
          <p:cNvSpPr txBox="1">
            <a:spLocks/>
          </p:cNvSpPr>
          <p:nvPr/>
        </p:nvSpPr>
        <p:spPr>
          <a:xfrm>
            <a:off x="152400" y="2362200"/>
            <a:ext cx="3276600" cy="3505200"/>
          </a:xfrm>
          <a:prstGeom prst="rect">
            <a:avLst/>
          </a:prstGeom>
        </p:spPr>
        <p:txBody>
          <a:bodyPr/>
          <a:lstStyle/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n-lt"/>
                <a:ea typeface="Adobe Myungjo Std M" pitchFamily="18" charset="-128"/>
              </a:rPr>
              <a:t>Miniature camera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n-lt"/>
                <a:ea typeface="Adobe Myungjo Std M" pitchFamily="18" charset="-128"/>
              </a:rPr>
              <a:t>Diagnostic device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n-lt"/>
                <a:ea typeface="Adobe Myungjo Std M" pitchFamily="18" charset="-128"/>
              </a:rPr>
              <a:t>It can be  swallowed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n-lt"/>
                <a:ea typeface="Adobe Myungjo Std M" pitchFamily="18" charset="-128"/>
              </a:rPr>
              <a:t>Once swallowed it gives the data about the functioning of the vital organs in our body .</a:t>
            </a:r>
          </a:p>
        </p:txBody>
      </p:sp>
      <p:pic>
        <p:nvPicPr>
          <p:cNvPr id="49156" name="Picture 4" descr="belly_dancer">
            <a:extLst>
              <a:ext uri="{FF2B5EF4-FFF2-40B4-BE49-F238E27FC236}">
                <a16:creationId xmlns:a16="http://schemas.microsoft.com/office/drawing/2014/main" id="{8C405C31-9CA3-408F-B26A-1A19C73A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16922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pill cam2">
            <a:extLst>
              <a:ext uri="{FF2B5EF4-FFF2-40B4-BE49-F238E27FC236}">
                <a16:creationId xmlns:a16="http://schemas.microsoft.com/office/drawing/2014/main" id="{514B7EFE-635A-4F1D-ABA5-4AE2BA9F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2319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961F833-6EB5-422B-8A6E-2D20C4528BC8}"/>
              </a:ext>
            </a:extLst>
          </p:cNvPr>
          <p:cNvSpPr/>
          <p:nvPr/>
        </p:nvSpPr>
        <p:spPr>
          <a:xfrm>
            <a:off x="3733800" y="3810000"/>
            <a:ext cx="838200" cy="762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0A18913-6583-4D89-AD0C-DD5AFDA94E86}"/>
              </a:ext>
            </a:extLst>
          </p:cNvPr>
          <p:cNvSpPr/>
          <p:nvPr/>
        </p:nvSpPr>
        <p:spPr>
          <a:xfrm rot="20792320">
            <a:off x="4570413" y="3740150"/>
            <a:ext cx="2051050" cy="228600"/>
          </a:xfrm>
          <a:prstGeom prst="rightArrow">
            <a:avLst>
              <a:gd name="adj1" fmla="val 18886"/>
              <a:gd name="adj2" fmla="val 17921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B748A-340C-4DFE-B0AC-C4DAD404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PILL CAM </a:t>
            </a:r>
          </a:p>
        </p:txBody>
      </p:sp>
    </p:spTree>
    <p:extLst>
      <p:ext uri="{BB962C8B-B14F-4D97-AF65-F5344CB8AC3E}">
        <p14:creationId xmlns:p14="http://schemas.microsoft.com/office/powerpoint/2010/main" val="4241020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ibmposter.jpg">
            <a:extLst>
              <a:ext uri="{FF2B5EF4-FFF2-40B4-BE49-F238E27FC236}">
                <a16:creationId xmlns:a16="http://schemas.microsoft.com/office/drawing/2014/main" id="{4206BDEF-6859-4751-BDEE-424F5852C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337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BC9B0CC-5A09-472F-B59C-CA81079221B2}"/>
              </a:ext>
            </a:extLst>
          </p:cNvPr>
          <p:cNvSpPr txBox="1">
            <a:spLocks/>
          </p:cNvSpPr>
          <p:nvPr/>
        </p:nvSpPr>
        <p:spPr>
          <a:xfrm>
            <a:off x="457200" y="609600"/>
            <a:ext cx="8229600" cy="10858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ONGOING RESEARCH PROJECTS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53F8C2-E0DE-48E0-B0E9-FD6260CA5EC7}"/>
              </a:ext>
            </a:extLst>
          </p:cNvPr>
          <p:cNvSpPr txBox="1">
            <a:spLocks/>
          </p:cNvSpPr>
          <p:nvPr/>
        </p:nvSpPr>
        <p:spPr>
          <a:xfrm>
            <a:off x="76200" y="1905000"/>
            <a:ext cx="3505200" cy="4389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>
                <a:latin typeface="+mn-lt"/>
              </a:rPr>
              <a:t>IBM ‘s  “smarter planet “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>
                <a:latin typeface="+mn-lt"/>
              </a:rPr>
              <a:t>The project is about building a smarter planet by including everyday case scenarios like parking the car in a place by communicating with another car.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077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3D19BDDC-27EB-4FB2-9356-875E4FEAF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Ubiquitous Computing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58056B7-4F14-4418-AC9A-50449E67FB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Mark Weiser, Xerox PARC 1988</a:t>
            </a:r>
            <a:endParaRPr lang="sv-SE" altLang="en-US"/>
          </a:p>
          <a:p>
            <a:pPr eaLnBrk="1" hangingPunct="1"/>
            <a:r>
              <a:rPr lang="en-US" altLang="zh-TW">
                <a:latin typeface="Trebuchet MS" panose="020B0603020202020204" pitchFamily="34" charset="0"/>
              </a:rPr>
              <a:t>“</a:t>
            </a:r>
            <a:r>
              <a:rPr lang="en-US" altLang="zh-TW"/>
              <a:t>Ubiquitous computing enhances computer use by making many computers available throughout the physical environment, but making them effectively invisible to the user.</a:t>
            </a:r>
            <a:r>
              <a:rPr lang="en-US" altLang="zh-TW">
                <a:latin typeface="Trebuchet MS" panose="020B0603020202020204" pitchFamily="34" charset="0"/>
              </a:rPr>
              <a:t>”</a:t>
            </a:r>
            <a:r>
              <a:rPr lang="en-US" altLang="zh-TW"/>
              <a:t> 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67547972-9F60-4679-ADD0-20AABC46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0188"/>
            <a:ext cx="891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en-US" sz="1600">
                <a:latin typeface="Trebuchet MS" panose="020B0603020202020204" pitchFamily="34" charset="0"/>
              </a:rPr>
              <a:t>Source: Weiser, 1993a</a:t>
            </a:r>
            <a:endParaRPr lang="en-US" altLang="zh-TW" sz="160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8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0FADB71-63CC-447B-9138-DAC8132E8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350" y="585788"/>
            <a:ext cx="8051800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Pervasive (Ubiquitous) Computing Vision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8ABA770D-4295-4C21-81C2-3C96486B6A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5600" y="1981200"/>
            <a:ext cx="6096000" cy="1981200"/>
          </a:xfrm>
        </p:spPr>
        <p:txBody>
          <a:bodyPr rtlCol="0">
            <a:normAutofit fontScale="85000" lnSpcReduction="10000"/>
          </a:bodyPr>
          <a:lstStyle/>
          <a:p>
            <a:pPr marL="91440" indent="-91440" eaLnBrk="1" fontAlgn="auto" hangingPunct="1">
              <a:buFontTx/>
              <a:buNone/>
              <a:defRPr/>
            </a:pPr>
            <a:r>
              <a:rPr lang="en-US" altLang="zh-TW" sz="2400" dirty="0"/>
              <a:t>“In the 21st century the technology revolution will move into the everyday, the small and the invisible…”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en-US" altLang="zh-TW" sz="2400" dirty="0"/>
              <a:t>“The most profound technologies are those that disappear. They weave themselves into the fabrics of everyday life until they are indistinguishable from it.”</a:t>
            </a:r>
          </a:p>
          <a:p>
            <a:pPr marL="91440" indent="-91440" eaLnBrk="1" fontAlgn="auto" hangingPunct="1">
              <a:buFontTx/>
              <a:buNone/>
              <a:defRPr/>
            </a:pPr>
            <a:r>
              <a:rPr lang="en-US" altLang="zh-TW" sz="2400" dirty="0"/>
              <a:t>Mark Weiser (1952 –1999), XEROX PARC</a:t>
            </a:r>
          </a:p>
          <a:p>
            <a:pPr marL="91440" indent="-91440" eaLnBrk="1" fontAlgn="auto" hangingPunct="1">
              <a:defRPr/>
            </a:pPr>
            <a:endParaRPr lang="en-US" altLang="zh-TW" sz="2400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1AE6E26F-CB30-4B69-B3E0-7C078E341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4384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" name="Rectangle 5">
            <a:extLst>
              <a:ext uri="{FF2B5EF4-FFF2-40B4-BE49-F238E27FC236}">
                <a16:creationId xmlns:a16="http://schemas.microsoft.com/office/drawing/2014/main" id="{E963E526-53A3-4028-BC96-DCFA3F752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5085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  <a:buSzPct val="75000"/>
              <a:buFont typeface="Wingdings" panose="05000000000000000000" pitchFamily="2" charset="2"/>
              <a:buChar char="u"/>
            </a:pPr>
            <a:r>
              <a:rPr kumimoji="1" lang="en-US" altLang="zh-TW" sz="2400" dirty="0">
                <a:latin typeface="Tahoma" panose="020B0604030504040204" pitchFamily="34" charset="0"/>
                <a:ea typeface="新細明體" panose="02020500000000000000" pitchFamily="18" charset="-120"/>
              </a:rPr>
              <a:t>Small, cheap, mobile processors and sensors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buSzPct val="80000"/>
              <a:buFontTx/>
              <a:buBlip>
                <a:blip r:embed="rId3"/>
              </a:buBlip>
            </a:pPr>
            <a:r>
              <a:rPr kumimoji="1" lang="en-US" altLang="zh-TW" sz="2400" dirty="0">
                <a:latin typeface="Tahoma" panose="020B0604030504040204" pitchFamily="34" charset="0"/>
                <a:ea typeface="新細明體" panose="02020500000000000000" pitchFamily="18" charset="-120"/>
              </a:rPr>
              <a:t>in almost all everyday objects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buSzPct val="80000"/>
              <a:buFontTx/>
              <a:buBlip>
                <a:blip r:embed="rId3"/>
              </a:buBlip>
            </a:pPr>
            <a:r>
              <a:rPr kumimoji="1" lang="en-US" altLang="zh-TW" sz="2400" dirty="0">
                <a:latin typeface="Tahoma" panose="020B0604030504040204" pitchFamily="34" charset="0"/>
                <a:ea typeface="新細明體" panose="02020500000000000000" pitchFamily="18" charset="-120"/>
              </a:rPr>
              <a:t>on your body (“wearable computing”)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  <a:buSzPct val="80000"/>
              <a:buFontTx/>
              <a:buBlip>
                <a:blip r:embed="rId3"/>
              </a:buBlip>
            </a:pPr>
            <a:r>
              <a:rPr kumimoji="1" lang="en-US" altLang="zh-TW" sz="2400" dirty="0">
                <a:latin typeface="Tahoma" panose="020B0604030504040204" pitchFamily="34" charset="0"/>
                <a:ea typeface="新細明體" panose="02020500000000000000" pitchFamily="18" charset="-120"/>
              </a:rPr>
              <a:t>embedded in environment (“ambient intelligence”)</a:t>
            </a:r>
          </a:p>
        </p:txBody>
      </p:sp>
    </p:spTree>
    <p:extLst>
      <p:ext uri="{BB962C8B-B14F-4D97-AF65-F5344CB8AC3E}">
        <p14:creationId xmlns:p14="http://schemas.microsoft.com/office/powerpoint/2010/main" val="9213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CAB2EF7-A1BD-4FE0-B7B0-F052BE1A7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Related Topics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2FDFA96-F762-4BA8-A382-7B156CC834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Several terms that share a common vision</a:t>
            </a:r>
            <a:br>
              <a:rPr lang="en-US" altLang="zh-TW" sz="2800"/>
            </a:br>
            <a:endParaRPr lang="en-US" altLang="zh-TW" sz="2800"/>
          </a:p>
          <a:p>
            <a:pPr lvl="1" eaLnBrk="1" hangingPunct="1"/>
            <a:r>
              <a:rPr lang="en-US" altLang="zh-TW" sz="2400"/>
              <a:t>Pervasive Computing </a:t>
            </a:r>
          </a:p>
          <a:p>
            <a:pPr lvl="1" eaLnBrk="1" hangingPunct="1"/>
            <a:r>
              <a:rPr lang="en-US" altLang="zh-TW" sz="2400"/>
              <a:t>Sentient computing </a:t>
            </a:r>
          </a:p>
          <a:p>
            <a:pPr lvl="1" eaLnBrk="1" hangingPunct="1"/>
            <a:r>
              <a:rPr lang="en-US" altLang="zh-TW" sz="2400"/>
              <a:t>Ubiquitous Computing </a:t>
            </a:r>
          </a:p>
          <a:p>
            <a:pPr lvl="1" eaLnBrk="1" hangingPunct="1"/>
            <a:r>
              <a:rPr lang="en-US" altLang="zh-TW" sz="2400"/>
              <a:t>Ambient Intelligence</a:t>
            </a:r>
          </a:p>
          <a:p>
            <a:pPr lvl="1" eaLnBrk="1" hangingPunct="1"/>
            <a:r>
              <a:rPr lang="en-US" altLang="zh-TW" sz="2400"/>
              <a:t>Wearable Computing</a:t>
            </a:r>
          </a:p>
          <a:p>
            <a:pPr lvl="1" eaLnBrk="1" hangingPunct="1"/>
            <a:r>
              <a:rPr lang="en-US" altLang="zh-TW" sz="2400"/>
              <a:t>Context Awareness</a:t>
            </a:r>
          </a:p>
          <a:p>
            <a:pPr lvl="1" eaLnBrk="1" hangingPunct="1"/>
            <a:r>
              <a:rPr lang="en-US" altLang="zh-TW" sz="2400"/>
              <a:t>...</a:t>
            </a:r>
            <a:br>
              <a:rPr lang="en-US" altLang="zh-TW" sz="2400"/>
            </a:br>
            <a:endParaRPr lang="en-US" altLang="zh-TW" sz="2400"/>
          </a:p>
        </p:txBody>
      </p:sp>
    </p:spTree>
    <p:extLst>
      <p:ext uri="{BB962C8B-B14F-4D97-AF65-F5344CB8AC3E}">
        <p14:creationId xmlns:p14="http://schemas.microsoft.com/office/powerpoint/2010/main" val="219620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0BB652E1-5CBD-48D9-9028-28FE47B24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>
                <a:solidFill>
                  <a:schemeClr val="tx1">
                    <a:lumMod val="95000"/>
                    <a:lumOff val="5000"/>
                  </a:schemeClr>
                </a:solidFill>
              </a:rPr>
              <a:t>What is Ubiquitous Computing?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09E513A-39B7-4922-B5C3-AE15970B0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b="1"/>
              <a:t>Ubiquitous computing</a:t>
            </a:r>
            <a:r>
              <a:rPr lang="en-US" altLang="zh-TW" sz="2800"/>
              <a:t> (ubicomp) integrates </a:t>
            </a:r>
            <a:r>
              <a:rPr lang="en-US" altLang="zh-TW" sz="2800">
                <a:hlinkClick r:id="rId2" tooltip="Computation"/>
              </a:rPr>
              <a:t>computation</a:t>
            </a:r>
            <a:r>
              <a:rPr lang="en-US" altLang="zh-TW" sz="2800"/>
              <a:t> into the environment, rather than having </a:t>
            </a:r>
            <a:r>
              <a:rPr lang="en-US" altLang="zh-TW" sz="2800">
                <a:hlinkClick r:id="rId3" tooltip="Computers"/>
              </a:rPr>
              <a:t>computers</a:t>
            </a:r>
            <a:r>
              <a:rPr lang="en-US" altLang="zh-TW" sz="2800"/>
              <a:t> which are distinct objects. </a:t>
            </a:r>
          </a:p>
          <a:p>
            <a:pPr eaLnBrk="1" hangingPunct="1"/>
            <a:r>
              <a:rPr lang="en-US" altLang="zh-TW" sz="2800"/>
              <a:t>The idea of ubicomp enable people to interact with information-processing devices more </a:t>
            </a:r>
            <a:r>
              <a:rPr lang="en-US" altLang="zh-TW" sz="2800" i="1"/>
              <a:t>naturally</a:t>
            </a:r>
            <a:r>
              <a:rPr lang="en-US" altLang="zh-TW" sz="2800"/>
              <a:t> and </a:t>
            </a:r>
            <a:r>
              <a:rPr lang="en-US" altLang="zh-TW" sz="2800" i="1"/>
              <a:t>casually</a:t>
            </a:r>
            <a:r>
              <a:rPr lang="en-US" altLang="zh-TW" sz="2800"/>
              <a:t>, and in ways that suit </a:t>
            </a:r>
            <a:r>
              <a:rPr lang="en-US" altLang="zh-TW" sz="2800" i="1"/>
              <a:t>whatever location</a:t>
            </a:r>
            <a:r>
              <a:rPr lang="en-US" altLang="zh-TW" sz="2800"/>
              <a:t> or </a:t>
            </a:r>
            <a:r>
              <a:rPr lang="en-US" altLang="zh-TW" sz="2800" i="1"/>
              <a:t>context</a:t>
            </a:r>
            <a:r>
              <a:rPr lang="en-US" altLang="zh-TW" sz="2800"/>
              <a:t> they find themselves in. </a:t>
            </a:r>
          </a:p>
          <a:p>
            <a:pPr algn="r" eaLnBrk="1" hangingPunct="1">
              <a:buFontTx/>
              <a:buNone/>
            </a:pPr>
            <a:r>
              <a:rPr lang="en-US" altLang="zh-TW" sz="2800"/>
              <a:t>~from Wiki</a:t>
            </a:r>
          </a:p>
        </p:txBody>
      </p:sp>
    </p:spTree>
    <p:extLst>
      <p:ext uri="{BB962C8B-B14F-4D97-AF65-F5344CB8AC3E}">
        <p14:creationId xmlns:p14="http://schemas.microsoft.com/office/powerpoint/2010/main" val="306922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D86842-B461-4965-86E6-1F94B26E6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pitchFamily="18" charset="0"/>
              <a:buChar char="☻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Pervasive computing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(also called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ubiquitous computing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growing trend towards embedding microprocessors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pitchFamily="18" charset="0"/>
              <a:buChar char="☻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The words pervasive and ubiquitous mean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existing everywhere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pitchFamily="18" charset="0"/>
              <a:buChar char="☻"/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aim of Pervasive Computing</a:t>
            </a:r>
            <a:r>
              <a:rPr lang="en-US" dirty="0"/>
              <a:t> is for computing available wherever it's needed.  It spreads intelligence and connectivity to more or less everything.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Times New Roman" pitchFamily="18" charset="0"/>
              <a:buChar char="☻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Ships, Aircrafts, Cars, Bridges, Tunnels, Machines, Refrigerators, Door handles, Lighting fixtures, Shoes, Hats, Tools, Homes and even things like our coffee mugs and even the human body embedded with chips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Times New Roman" pitchFamily="18" charset="0"/>
              <a:buChar char="☻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Mobile Internet access, Third-generation wireless communication, Handheld devices, and Bluetooth have made pervasive computing a reality.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E805B-688E-4E40-B94C-5139518A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Pervasive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1133</Words>
  <Application>Microsoft Office PowerPoint</Application>
  <PresentationFormat>On-screen Show (4:3)</PresentationFormat>
  <Paragraphs>230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新細明體</vt:lpstr>
      <vt:lpstr>Adobe Myungjo Std M</vt:lpstr>
      <vt:lpstr>Arial</vt:lpstr>
      <vt:lpstr>Calibri</vt:lpstr>
      <vt:lpstr>Tahoma</vt:lpstr>
      <vt:lpstr>Times New Roman</vt:lpstr>
      <vt:lpstr>Trebuchet MS</vt:lpstr>
      <vt:lpstr>Tw Cen MT</vt:lpstr>
      <vt:lpstr>Wingdings</vt:lpstr>
      <vt:lpstr>Wingdings 2</vt:lpstr>
      <vt:lpstr>Office Theme</vt:lpstr>
      <vt:lpstr>Microsoft Office Excel Chart</vt:lpstr>
      <vt:lpstr>點陣圖影像</vt:lpstr>
      <vt:lpstr>MOBILE COMPUTING</vt:lpstr>
      <vt:lpstr>The Trends in Computing Technology</vt:lpstr>
      <vt:lpstr>Pervasive Computing Era</vt:lpstr>
      <vt:lpstr>Computing Evolution</vt:lpstr>
      <vt:lpstr>Ubiquitous Computing</vt:lpstr>
      <vt:lpstr>Pervasive (Ubiquitous) Computing Vision</vt:lpstr>
      <vt:lpstr>Related Topics</vt:lpstr>
      <vt:lpstr>What is Ubiquitous Computing?</vt:lpstr>
      <vt:lpstr>Pervasive Computing</vt:lpstr>
      <vt:lpstr>Characteristics of pervasive computing</vt:lpstr>
      <vt:lpstr>Goals of Pervasive (Ubiquitous) Computing</vt:lpstr>
      <vt:lpstr>PRINCIPLES OF PERVASIVE COMPUTING</vt:lpstr>
      <vt:lpstr>PowerPoint Presentation</vt:lpstr>
      <vt:lpstr>Pervasive Computing Phase I</vt:lpstr>
      <vt:lpstr>Smart Objects</vt:lpstr>
      <vt:lpstr>Smart Objects (cont.)</vt:lpstr>
      <vt:lpstr>Smart Objects (cont.)</vt:lpstr>
      <vt:lpstr>Pervasive Computing Enablers</vt:lpstr>
      <vt:lpstr>Moore’s Law</vt:lpstr>
      <vt:lpstr>Moore’s Law</vt:lpstr>
      <vt:lpstr>Generalized Moore’s Law</vt:lpstr>
      <vt:lpstr>2nd Enabler: Communication</vt:lpstr>
      <vt:lpstr>Body Area Networks</vt:lpstr>
      <vt:lpstr>Spontaneous Networking</vt:lpstr>
      <vt:lpstr>3rd Enabler: New Materials</vt:lpstr>
      <vt:lpstr>Smart Paper, Electronic Ink</vt:lpstr>
      <vt:lpstr>Interactive Map</vt:lpstr>
      <vt:lpstr>Smart Clothing</vt:lpstr>
      <vt:lpstr>Smart Glasses</vt:lpstr>
      <vt:lpstr>4th Enabler: Sensors/Actuators</vt:lpstr>
      <vt:lpstr>Example: Radio Sensors</vt:lpstr>
      <vt:lpstr>RFIDs (“Smart Labels”)</vt:lpstr>
      <vt:lpstr>Lego</vt:lpstr>
      <vt:lpstr>Lego Mindstorms</vt:lpstr>
      <vt:lpstr>Idea: Making Objects Smart</vt:lpstr>
      <vt:lpstr>Magnifying Glass</vt:lpstr>
      <vt:lpstr>Smart Environment, Dumb Object</vt:lpstr>
      <vt:lpstr>Can be Context-Aware</vt:lpstr>
      <vt:lpstr>INTERACTIVE FLEX POSTERS</vt:lpstr>
      <vt:lpstr>PILL CAM 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hg</cp:lastModifiedBy>
  <cp:revision>235</cp:revision>
  <dcterms:created xsi:type="dcterms:W3CDTF">2010-08-24T06:47:44Z</dcterms:created>
  <dcterms:modified xsi:type="dcterms:W3CDTF">2018-03-04T04:14:22Z</dcterms:modified>
</cp:coreProperties>
</file>