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E612987-803E-4651-90AF-1435CED4E8D6}" type="datetimeFigureOut">
              <a:rPr lang="id-ID" smtClean="0"/>
              <a:pPr/>
              <a:t>10/11/2017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A0AB70D-1451-4D24-A55F-B63C1A5ABBC1}"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E612987-803E-4651-90AF-1435CED4E8D6}" type="datetimeFigureOut">
              <a:rPr lang="id-ID" smtClean="0"/>
              <a:pPr/>
              <a:t>10/11/2017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A0AB70D-1451-4D24-A55F-B63C1A5ABBC1}"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E612987-803E-4651-90AF-1435CED4E8D6}" type="datetimeFigureOut">
              <a:rPr lang="id-ID" smtClean="0"/>
              <a:pPr/>
              <a:t>10/11/2017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A0AB70D-1451-4D24-A55F-B63C1A5ABBC1}"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E612987-803E-4651-90AF-1435CED4E8D6}" type="datetimeFigureOut">
              <a:rPr lang="id-ID" smtClean="0"/>
              <a:pPr/>
              <a:t>10/11/2017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A0AB70D-1451-4D24-A55F-B63C1A5ABBC1}"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612987-803E-4651-90AF-1435CED4E8D6}" type="datetimeFigureOut">
              <a:rPr lang="id-ID" smtClean="0"/>
              <a:pPr/>
              <a:t>10/11/2017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A0AB70D-1451-4D24-A55F-B63C1A5ABBC1}"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E612987-803E-4651-90AF-1435CED4E8D6}" type="datetimeFigureOut">
              <a:rPr lang="id-ID" smtClean="0"/>
              <a:pPr/>
              <a:t>10/11/2017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A0AB70D-1451-4D24-A55F-B63C1A5ABBC1}"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E612987-803E-4651-90AF-1435CED4E8D6}" type="datetimeFigureOut">
              <a:rPr lang="id-ID" smtClean="0"/>
              <a:pPr/>
              <a:t>10/11/2017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A0AB70D-1451-4D24-A55F-B63C1A5ABBC1}"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E612987-803E-4651-90AF-1435CED4E8D6}" type="datetimeFigureOut">
              <a:rPr lang="id-ID" smtClean="0"/>
              <a:pPr/>
              <a:t>10/11/2017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A0AB70D-1451-4D24-A55F-B63C1A5ABBC1}"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612987-803E-4651-90AF-1435CED4E8D6}" type="datetimeFigureOut">
              <a:rPr lang="id-ID" smtClean="0"/>
              <a:pPr/>
              <a:t>10/11/2017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A0AB70D-1451-4D24-A55F-B63C1A5ABBC1}"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612987-803E-4651-90AF-1435CED4E8D6}" type="datetimeFigureOut">
              <a:rPr lang="id-ID" smtClean="0"/>
              <a:pPr/>
              <a:t>10/11/2017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A0AB70D-1451-4D24-A55F-B63C1A5ABBC1}"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612987-803E-4651-90AF-1435CED4E8D6}" type="datetimeFigureOut">
              <a:rPr lang="id-ID" smtClean="0"/>
              <a:pPr/>
              <a:t>10/11/2017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A0AB70D-1451-4D24-A55F-B63C1A5ABBC1}"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612987-803E-4651-90AF-1435CED4E8D6}" type="datetimeFigureOut">
              <a:rPr lang="id-ID" smtClean="0"/>
              <a:pPr/>
              <a:t>10/11/2017</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AB70D-1451-4D24-A55F-B63C1A5ABBC1}"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algn="l"/>
            <a:r>
              <a:rPr lang="id-ID" sz="3200" dirty="0" smtClean="0"/>
              <a:t>Pertemuan 1 : PENGANTAR HUKUM PAJAK</a:t>
            </a:r>
            <a:endParaRPr lang="id-ID" sz="3200" dirty="0"/>
          </a:p>
        </p:txBody>
      </p:sp>
      <p:sp>
        <p:nvSpPr>
          <p:cNvPr id="5" name="Rounded Rectangle 4"/>
          <p:cNvSpPr/>
          <p:nvPr/>
        </p:nvSpPr>
        <p:spPr>
          <a:xfrm>
            <a:off x="323528" y="2348880"/>
            <a:ext cx="3816424" cy="2232248"/>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t>Pajak</a:t>
            </a:r>
            <a:r>
              <a:rPr lang="id-ID" b="1" dirty="0" smtClean="0"/>
              <a:t> </a:t>
            </a:r>
          </a:p>
          <a:p>
            <a:pPr algn="ctr"/>
            <a:r>
              <a:rPr lang="id-ID" b="1" dirty="0" smtClean="0"/>
              <a:t>(pasal 1 ayat 1 KUP) </a:t>
            </a:r>
            <a:endParaRPr lang="id-ID" b="1" dirty="0"/>
          </a:p>
        </p:txBody>
      </p:sp>
      <p:sp>
        <p:nvSpPr>
          <p:cNvPr id="6" name="Rounded Rectangle 5"/>
          <p:cNvSpPr/>
          <p:nvPr/>
        </p:nvSpPr>
        <p:spPr>
          <a:xfrm>
            <a:off x="4355976" y="1052736"/>
            <a:ext cx="4248472" cy="720080"/>
          </a:xfrm>
          <a:prstGeom prst="roundRect">
            <a:avLst>
              <a:gd name="adj" fmla="val 5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smtClean="0">
                <a:solidFill>
                  <a:schemeClr val="tx1"/>
                </a:solidFill>
              </a:rPr>
              <a:t>kontribusi wajib </a:t>
            </a:r>
            <a:r>
              <a:rPr lang="id-ID" sz="2000" dirty="0">
                <a:solidFill>
                  <a:schemeClr val="tx1"/>
                </a:solidFill>
              </a:rPr>
              <a:t>kepada negara</a:t>
            </a:r>
            <a:endParaRPr lang="id-ID" sz="2000" b="1" dirty="0">
              <a:solidFill>
                <a:schemeClr val="tx1"/>
              </a:solidFill>
            </a:endParaRPr>
          </a:p>
        </p:txBody>
      </p:sp>
      <p:sp>
        <p:nvSpPr>
          <p:cNvPr id="7" name="Rounded Rectangle 6"/>
          <p:cNvSpPr/>
          <p:nvPr/>
        </p:nvSpPr>
        <p:spPr>
          <a:xfrm>
            <a:off x="4355976" y="1988840"/>
            <a:ext cx="4248472" cy="720080"/>
          </a:xfrm>
          <a:prstGeom prst="roundRect">
            <a:avLst>
              <a:gd name="adj" fmla="val 5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a:solidFill>
                  <a:schemeClr val="tx1"/>
                </a:solidFill>
              </a:rPr>
              <a:t>yang terutang oleh </a:t>
            </a:r>
            <a:endParaRPr lang="id-ID" sz="2000" dirty="0" smtClean="0">
              <a:solidFill>
                <a:schemeClr val="tx1"/>
              </a:solidFill>
            </a:endParaRPr>
          </a:p>
          <a:p>
            <a:pPr algn="ctr"/>
            <a:r>
              <a:rPr lang="id-ID" sz="2000" dirty="0" smtClean="0">
                <a:solidFill>
                  <a:schemeClr val="tx1"/>
                </a:solidFill>
              </a:rPr>
              <a:t>orang </a:t>
            </a:r>
            <a:r>
              <a:rPr lang="id-ID" sz="2000" dirty="0">
                <a:solidFill>
                  <a:schemeClr val="tx1"/>
                </a:solidFill>
              </a:rPr>
              <a:t>pribadi atau badan</a:t>
            </a:r>
            <a:endParaRPr lang="id-ID" sz="2000" b="1" dirty="0">
              <a:solidFill>
                <a:schemeClr val="tx1"/>
              </a:solidFill>
            </a:endParaRPr>
          </a:p>
        </p:txBody>
      </p:sp>
      <p:sp>
        <p:nvSpPr>
          <p:cNvPr id="11" name="Rounded Rectangle 10"/>
          <p:cNvSpPr/>
          <p:nvPr/>
        </p:nvSpPr>
        <p:spPr>
          <a:xfrm>
            <a:off x="4283968" y="2996952"/>
            <a:ext cx="4320480" cy="720080"/>
          </a:xfrm>
          <a:prstGeom prst="roundRect">
            <a:avLst>
              <a:gd name="adj" fmla="val 5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a:solidFill>
                  <a:schemeClr val="tx1"/>
                </a:solidFill>
              </a:rPr>
              <a:t>yang bersifat </a:t>
            </a:r>
            <a:r>
              <a:rPr lang="id-ID" sz="2000" dirty="0" smtClean="0">
                <a:solidFill>
                  <a:schemeClr val="tx1"/>
                </a:solidFill>
              </a:rPr>
              <a:t>memaksa</a:t>
            </a:r>
          </a:p>
          <a:p>
            <a:pPr algn="ctr"/>
            <a:r>
              <a:rPr lang="id-ID" sz="2000" dirty="0" smtClean="0">
                <a:solidFill>
                  <a:schemeClr val="tx1"/>
                </a:solidFill>
              </a:rPr>
              <a:t> </a:t>
            </a:r>
            <a:r>
              <a:rPr lang="id-ID" sz="2000" dirty="0">
                <a:solidFill>
                  <a:schemeClr val="tx1"/>
                </a:solidFill>
              </a:rPr>
              <a:t>berdasarkan Undang-Undang</a:t>
            </a:r>
            <a:endParaRPr lang="id-ID" sz="2000" b="1" dirty="0">
              <a:solidFill>
                <a:schemeClr val="tx1"/>
              </a:solidFill>
            </a:endParaRPr>
          </a:p>
        </p:txBody>
      </p:sp>
      <p:sp>
        <p:nvSpPr>
          <p:cNvPr id="13" name="Rounded Rectangle 12"/>
          <p:cNvSpPr/>
          <p:nvPr/>
        </p:nvSpPr>
        <p:spPr>
          <a:xfrm>
            <a:off x="4283968" y="4005064"/>
            <a:ext cx="4320480" cy="720080"/>
          </a:xfrm>
          <a:prstGeom prst="roundRect">
            <a:avLst>
              <a:gd name="adj" fmla="val 5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dirty="0">
                <a:solidFill>
                  <a:schemeClr val="tx1"/>
                </a:solidFill>
              </a:rPr>
              <a:t>dengan tidak mendapatkan </a:t>
            </a:r>
            <a:endParaRPr lang="id-ID" sz="2000" dirty="0" smtClean="0">
              <a:solidFill>
                <a:schemeClr val="tx1"/>
              </a:solidFill>
            </a:endParaRPr>
          </a:p>
          <a:p>
            <a:pPr algn="ctr"/>
            <a:r>
              <a:rPr lang="sv-SE" sz="2000" dirty="0" smtClean="0">
                <a:solidFill>
                  <a:schemeClr val="tx1"/>
                </a:solidFill>
              </a:rPr>
              <a:t>imbalan </a:t>
            </a:r>
            <a:r>
              <a:rPr lang="sv-SE" sz="2000" dirty="0">
                <a:solidFill>
                  <a:schemeClr val="tx1"/>
                </a:solidFill>
              </a:rPr>
              <a:t>secara </a:t>
            </a:r>
            <a:r>
              <a:rPr lang="sv-SE" sz="2000" dirty="0" smtClean="0">
                <a:solidFill>
                  <a:schemeClr val="tx1"/>
                </a:solidFill>
              </a:rPr>
              <a:t>langsung</a:t>
            </a:r>
            <a:endParaRPr lang="id-ID" sz="2000" b="1" dirty="0">
              <a:solidFill>
                <a:schemeClr val="tx1"/>
              </a:solidFill>
            </a:endParaRPr>
          </a:p>
        </p:txBody>
      </p:sp>
      <p:sp>
        <p:nvSpPr>
          <p:cNvPr id="14" name="Rounded Rectangle 13"/>
          <p:cNvSpPr/>
          <p:nvPr/>
        </p:nvSpPr>
        <p:spPr>
          <a:xfrm>
            <a:off x="4283968" y="5013176"/>
            <a:ext cx="4680520" cy="720080"/>
          </a:xfrm>
          <a:prstGeom prst="roundRect">
            <a:avLst>
              <a:gd name="adj" fmla="val 5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a:solidFill>
                  <a:schemeClr val="tx1"/>
                </a:solidFill>
              </a:rPr>
              <a:t>digunakan untuk keperluan negara bagi sebesarbesarnya kemakmuran rakyat</a:t>
            </a:r>
            <a:endParaRPr lang="id-ID" sz="2000" b="1" dirty="0">
              <a:solidFill>
                <a:schemeClr val="tx1"/>
              </a:solidFill>
            </a:endParaRPr>
          </a:p>
        </p:txBody>
      </p:sp>
      <p:sp>
        <p:nvSpPr>
          <p:cNvPr id="19" name="Right Arrow 18"/>
          <p:cNvSpPr/>
          <p:nvPr/>
        </p:nvSpPr>
        <p:spPr>
          <a:xfrm>
            <a:off x="3203848" y="1268760"/>
            <a:ext cx="936104" cy="43924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algn="l"/>
            <a:r>
              <a:rPr lang="id-ID" sz="3200" dirty="0" smtClean="0"/>
              <a:t>Pertemuan 1 : PENGANTAR HUKUM PAJAK</a:t>
            </a:r>
            <a:endParaRPr lang="id-ID" sz="3200" dirty="0"/>
          </a:p>
        </p:txBody>
      </p:sp>
      <p:sp>
        <p:nvSpPr>
          <p:cNvPr id="10" name="TextBox 9"/>
          <p:cNvSpPr txBox="1"/>
          <p:nvPr/>
        </p:nvSpPr>
        <p:spPr>
          <a:xfrm>
            <a:off x="323528" y="1844824"/>
            <a:ext cx="8352928" cy="3693319"/>
          </a:xfrm>
          <a:prstGeom prst="rect">
            <a:avLst/>
          </a:prstGeom>
          <a:solidFill>
            <a:srgbClr val="00B050"/>
          </a:solidFill>
          <a:ln w="76200">
            <a:solidFill>
              <a:schemeClr val="tx1"/>
            </a:solidFill>
          </a:ln>
        </p:spPr>
        <p:txBody>
          <a:bodyPr wrap="square" rtlCol="0">
            <a:spAutoFit/>
          </a:bodyPr>
          <a:lstStyle/>
          <a:p>
            <a:pPr marL="342900" indent="-342900">
              <a:buAutoNum type="arabicPeriod"/>
            </a:pPr>
            <a:r>
              <a:rPr lang="id-ID" dirty="0" smtClean="0"/>
              <a:t>Hukum pajak mencari dasar kemungkinan pemungutan pajak atas dasar (kematian, kelahiran) keadaan seseorang (tentang Kekayaan) serta atas dasar perbuatan dalam jual beli, sewa menyewa yang diatur dalam hukum perdata atau hukum privat, dan bila dipenuhi syarat-syaratnya akan menyebabkan seseorang atau badan dikenakan pajak</a:t>
            </a:r>
          </a:p>
          <a:p>
            <a:pPr marL="342900" indent="-342900"/>
            <a:endParaRPr lang="id-ID" dirty="0" smtClean="0"/>
          </a:p>
          <a:p>
            <a:pPr marL="342900" indent="-342900">
              <a:buAutoNum type="arabicPeriod" startAt="2"/>
            </a:pPr>
            <a:r>
              <a:rPr lang="id-ID" dirty="0" smtClean="0"/>
              <a:t>Hukum pajak merupakan  lex spesialis dari hukum perdata, </a:t>
            </a:r>
          </a:p>
          <a:p>
            <a:pPr marL="342900" indent="-342900">
              <a:buAutoNum type="arabicPeriod" startAt="2"/>
            </a:pPr>
            <a:endParaRPr lang="id-ID" dirty="0" smtClean="0"/>
          </a:p>
          <a:p>
            <a:pPr marL="342900" indent="-342900">
              <a:buAutoNum type="arabicPeriod" startAt="2"/>
            </a:pPr>
            <a:r>
              <a:rPr lang="id-ID" dirty="0" smtClean="0"/>
              <a:t>Hukum pajak  selalu mencari dasar  kemungkinan pemungutan pajak berdasarkan perbuatan hukum perdata</a:t>
            </a:r>
            <a:br>
              <a:rPr lang="id-ID" dirty="0" smtClean="0"/>
            </a:br>
            <a:r>
              <a:rPr lang="id-ID" dirty="0" smtClean="0"/>
              <a:t>Misalkan: berupa perjanjian-perjanjian, hal pendapatan, kekayaan dan  warisan</a:t>
            </a:r>
            <a:br>
              <a:rPr lang="id-ID" dirty="0" smtClean="0"/>
            </a:br>
            <a:r>
              <a:rPr lang="id-ID" dirty="0" smtClean="0"/>
              <a:t>Hk. Pajak (Subjek Pajak)  = Hk. Perdata (Subjek Hukum)</a:t>
            </a:r>
          </a:p>
          <a:p>
            <a:pPr marL="342900" indent="-342900"/>
            <a:endParaRPr lang="id-ID" dirty="0">
              <a:solidFill>
                <a:schemeClr val="bg1"/>
              </a:solidFill>
            </a:endParaRPr>
          </a:p>
        </p:txBody>
      </p:sp>
      <p:sp>
        <p:nvSpPr>
          <p:cNvPr id="8" name="Rounded Rectangle 7"/>
          <p:cNvSpPr/>
          <p:nvPr/>
        </p:nvSpPr>
        <p:spPr>
          <a:xfrm>
            <a:off x="467544" y="980728"/>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HUBUNGAN  HUKUM PAJAK DENGAN HUKUM PERDATA</a:t>
            </a:r>
            <a:endParaRPr lang="id-ID" b="1"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algn="l"/>
            <a:r>
              <a:rPr lang="id-ID" sz="3200" dirty="0" smtClean="0"/>
              <a:t>Pertemuan 1 : PENGANTAR HUKUM PAJAK</a:t>
            </a:r>
            <a:endParaRPr lang="id-ID" sz="3200" dirty="0"/>
          </a:p>
        </p:txBody>
      </p:sp>
      <p:sp>
        <p:nvSpPr>
          <p:cNvPr id="10" name="TextBox 9"/>
          <p:cNvSpPr txBox="1"/>
          <p:nvPr/>
        </p:nvSpPr>
        <p:spPr>
          <a:xfrm>
            <a:off x="323528" y="1700808"/>
            <a:ext cx="8352928" cy="4247317"/>
          </a:xfrm>
          <a:prstGeom prst="rect">
            <a:avLst/>
          </a:prstGeom>
          <a:solidFill>
            <a:schemeClr val="accent3">
              <a:lumMod val="60000"/>
              <a:lumOff val="40000"/>
            </a:schemeClr>
          </a:solidFill>
          <a:ln w="76200">
            <a:solidFill>
              <a:schemeClr val="tx1"/>
            </a:solidFill>
          </a:ln>
        </p:spPr>
        <p:txBody>
          <a:bodyPr wrap="square" rtlCol="0">
            <a:spAutoFit/>
          </a:bodyPr>
          <a:lstStyle/>
          <a:p>
            <a:pPr marL="342900" indent="-342900">
              <a:buAutoNum type="arabicPeriod"/>
            </a:pPr>
            <a:r>
              <a:rPr lang="id-ID" dirty="0" smtClean="0"/>
              <a:t>Hukum Pidana  merupakan bagian dari hukum publik (merupakan hubungan hukum yang terjadi antara masyarakat dengan pemerintah) yang berkaitan dgn masalah pidana.</a:t>
            </a:r>
            <a:br>
              <a:rPr lang="id-ID" dirty="0" smtClean="0"/>
            </a:br>
            <a:r>
              <a:rPr lang="id-ID" dirty="0" smtClean="0"/>
              <a:t>Ketentuan pidana yang diatur dalam KUHP  banyak digunakan dalam peraturan perpajakan.</a:t>
            </a:r>
            <a:br>
              <a:rPr lang="id-ID" dirty="0" smtClean="0"/>
            </a:br>
            <a:r>
              <a:rPr lang="id-ID" dirty="0" smtClean="0"/>
              <a:t>misalkan:</a:t>
            </a:r>
            <a:br>
              <a:rPr lang="id-ID" dirty="0" smtClean="0"/>
            </a:br>
            <a:r>
              <a:rPr lang="id-ID" dirty="0" smtClean="0"/>
              <a:t>ketentuan pidana dalam UU KUP sebagaimana di atur dalam Pasal 38 (setiap orang yang karena kealpaannya) dan Pasal 39 (setiap orang yang dengan sengaja)</a:t>
            </a:r>
          </a:p>
          <a:p>
            <a:pPr marL="342900" indent="-342900">
              <a:buAutoNum type="arabicPeriod"/>
            </a:pPr>
            <a:endParaRPr lang="id-ID" dirty="0" smtClean="0">
              <a:solidFill>
                <a:schemeClr val="bg1"/>
              </a:solidFill>
            </a:endParaRPr>
          </a:p>
          <a:p>
            <a:pPr marL="342900" indent="-342900">
              <a:buAutoNum type="arabicPeriod"/>
            </a:pPr>
            <a:r>
              <a:rPr lang="id-ID" dirty="0" smtClean="0"/>
              <a:t>Terdapat sanksi pidana terhadap pelanggaran atau kejahatan dibidang perpajakan, baik dalam KUHP maupun dalam Undang-undang Perpajakan, contoh :</a:t>
            </a:r>
          </a:p>
          <a:p>
            <a:pPr marL="900113" indent="-539750"/>
            <a:r>
              <a:rPr lang="id-ID" dirty="0" smtClean="0"/>
              <a:t>     a. Rahasia jabatan pasal 322 KUHP, rumusan tersebut juga terdapat dalam pasal 41    KUP</a:t>
            </a:r>
          </a:p>
          <a:p>
            <a:pPr marL="900113" indent="-539750"/>
            <a:r>
              <a:rPr lang="id-ID" dirty="0" smtClean="0"/>
              <a:t>     b. Pemalsuan psl 263 KUHP dan pasal 39 (1) huruf f KUP</a:t>
            </a:r>
          </a:p>
          <a:p>
            <a:pPr marL="342900" indent="-342900">
              <a:buAutoNum type="arabicPeriod"/>
            </a:pPr>
            <a:endParaRPr lang="id-ID" dirty="0">
              <a:solidFill>
                <a:schemeClr val="bg1"/>
              </a:solidFill>
            </a:endParaRPr>
          </a:p>
        </p:txBody>
      </p:sp>
      <p:sp>
        <p:nvSpPr>
          <p:cNvPr id="8" name="Rounded Rectangle 7"/>
          <p:cNvSpPr/>
          <p:nvPr/>
        </p:nvSpPr>
        <p:spPr>
          <a:xfrm>
            <a:off x="467544" y="980728"/>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HUBUNGAN  HUKUM PAJAK DENGAN HUKUM PIDANA</a:t>
            </a:r>
            <a:endParaRPr lang="id-ID" b="1"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algn="l"/>
            <a:r>
              <a:rPr lang="id-ID" sz="3200" dirty="0" smtClean="0"/>
              <a:t>Pertemuan 1 : PENGANTAR HUKUM PAJAK</a:t>
            </a:r>
            <a:endParaRPr lang="id-ID" sz="3200" dirty="0"/>
          </a:p>
        </p:txBody>
      </p:sp>
      <p:sp>
        <p:nvSpPr>
          <p:cNvPr id="10" name="TextBox 9"/>
          <p:cNvSpPr txBox="1"/>
          <p:nvPr/>
        </p:nvSpPr>
        <p:spPr>
          <a:xfrm>
            <a:off x="323528" y="1700808"/>
            <a:ext cx="8352928" cy="2862322"/>
          </a:xfrm>
          <a:prstGeom prst="rect">
            <a:avLst/>
          </a:prstGeom>
          <a:solidFill>
            <a:schemeClr val="accent3">
              <a:lumMod val="60000"/>
              <a:lumOff val="40000"/>
            </a:schemeClr>
          </a:solidFill>
          <a:ln w="76200">
            <a:solidFill>
              <a:schemeClr val="tx1"/>
            </a:solidFill>
          </a:ln>
        </p:spPr>
        <p:txBody>
          <a:bodyPr wrap="square" rtlCol="0">
            <a:spAutoFit/>
          </a:bodyPr>
          <a:lstStyle/>
          <a:p>
            <a:pPr marL="342900" indent="-342900">
              <a:buFontTx/>
              <a:buAutoNum type="arabicPeriod"/>
            </a:pPr>
            <a:r>
              <a:rPr lang="id-ID" dirty="0" smtClean="0"/>
              <a:t>Pemungutan pajak kepada wajib pajak adalah kegiatan dalam rangka pelaksanaan fungsi kepemerintahan.</a:t>
            </a:r>
          </a:p>
          <a:p>
            <a:pPr marL="342900" indent="-342900">
              <a:buFontTx/>
              <a:buAutoNum type="arabicPeriod"/>
            </a:pPr>
            <a:endParaRPr lang="id-ID" dirty="0" smtClean="0"/>
          </a:p>
          <a:p>
            <a:pPr marL="342900" indent="-342900">
              <a:buAutoNum type="arabicPeriod"/>
            </a:pPr>
            <a:r>
              <a:rPr lang="id-ID" dirty="0" smtClean="0"/>
              <a:t>semua keputusan para pejabat di bidang perpajakan adalah merupakan ruang lingkup Hukum Administrasi Negara/ Hukum Tata Usaha Negara, sehingga  bila terjadi sengketa perpajakan semestinya berdasarkan Undang-Undang no. 5 tahun 1985 menjadi domain kewenangan Pengadilan Tata Usaha Negara, namun  berdasarkan Undang-Undang no. 14 tahun 2002 tentang Pengadilan Pajak berlaku ketentuan khusus (Lex Specialist), dimana bila terjadi sengketa perpajakan yang berhak menangani adalah Pengadilan Pajak.</a:t>
            </a:r>
            <a:endParaRPr lang="id-ID" dirty="0">
              <a:solidFill>
                <a:schemeClr val="bg1"/>
              </a:solidFill>
            </a:endParaRPr>
          </a:p>
        </p:txBody>
      </p:sp>
      <p:sp>
        <p:nvSpPr>
          <p:cNvPr id="8" name="Rounded Rectangle 7"/>
          <p:cNvSpPr/>
          <p:nvPr/>
        </p:nvSpPr>
        <p:spPr>
          <a:xfrm>
            <a:off x="395536" y="980728"/>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HUBUNGAN  HUKUM PAJAK DENGAN HUKUM TATA USAHA NEGARA</a:t>
            </a:r>
            <a:endParaRPr lang="id-ID" b="1"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algn="l"/>
            <a:r>
              <a:rPr lang="id-ID" sz="3200" dirty="0" smtClean="0"/>
              <a:t>Pertemuan 1 : PENGANTAR HUKUM PAJAK</a:t>
            </a:r>
            <a:endParaRPr lang="id-ID" sz="3200" dirty="0"/>
          </a:p>
        </p:txBody>
      </p:sp>
      <p:sp>
        <p:nvSpPr>
          <p:cNvPr id="10" name="TextBox 9"/>
          <p:cNvSpPr txBox="1"/>
          <p:nvPr/>
        </p:nvSpPr>
        <p:spPr>
          <a:xfrm>
            <a:off x="323528" y="1700808"/>
            <a:ext cx="8352928" cy="2308324"/>
          </a:xfrm>
          <a:prstGeom prst="rect">
            <a:avLst/>
          </a:prstGeom>
          <a:solidFill>
            <a:schemeClr val="accent3">
              <a:lumMod val="60000"/>
              <a:lumOff val="40000"/>
            </a:schemeClr>
          </a:solidFill>
          <a:ln w="76200">
            <a:solidFill>
              <a:schemeClr val="tx1"/>
            </a:solidFill>
          </a:ln>
        </p:spPr>
        <p:txBody>
          <a:bodyPr wrap="square" rtlCol="0">
            <a:spAutoFit/>
          </a:bodyPr>
          <a:lstStyle/>
          <a:p>
            <a:pPr marL="342900" indent="-342900"/>
            <a:r>
              <a:rPr lang="id-ID" dirty="0" smtClean="0"/>
              <a:t>Diharapkan mahasiswa lebih memahami mengenai :</a:t>
            </a:r>
          </a:p>
          <a:p>
            <a:pPr marL="342900" indent="-342900">
              <a:buFontTx/>
              <a:buAutoNum type="arabicPeriod"/>
            </a:pPr>
            <a:r>
              <a:rPr lang="id-ID" dirty="0" smtClean="0"/>
              <a:t> Definisi Pajak</a:t>
            </a:r>
          </a:p>
          <a:p>
            <a:pPr marL="342900" indent="-342900">
              <a:buFontTx/>
              <a:buAutoNum type="arabicPeriod"/>
            </a:pPr>
            <a:r>
              <a:rPr lang="id-ID" dirty="0" smtClean="0"/>
              <a:t> Fungsi Pajak</a:t>
            </a:r>
          </a:p>
          <a:p>
            <a:pPr marL="342900" indent="-342900">
              <a:buFontTx/>
              <a:buAutoNum type="arabicPeriod"/>
            </a:pPr>
            <a:r>
              <a:rPr lang="id-ID" dirty="0" smtClean="0"/>
              <a:t>Jenis-jenis Pajak</a:t>
            </a:r>
          </a:p>
          <a:p>
            <a:pPr marL="342900" indent="-342900">
              <a:buFontTx/>
              <a:buAutoNum type="arabicPeriod"/>
            </a:pPr>
            <a:r>
              <a:rPr lang="id-ID" dirty="0" smtClean="0"/>
              <a:t>Kedudukan Hukum Pajak</a:t>
            </a:r>
          </a:p>
          <a:p>
            <a:pPr marL="342900" indent="-342900">
              <a:buFontTx/>
              <a:buAutoNum type="arabicPeriod"/>
            </a:pPr>
            <a:r>
              <a:rPr lang="id-ID" dirty="0" smtClean="0"/>
              <a:t>Hubungan Hukum Pajak dengan Hukum Perdata , Hukum Pidana dan Hukum Tata Usaha Negara</a:t>
            </a:r>
          </a:p>
          <a:p>
            <a:pPr marL="342900" indent="-342900">
              <a:buFontTx/>
              <a:buAutoNum type="arabicPeriod"/>
            </a:pPr>
            <a:r>
              <a:rPr lang="id-ID" dirty="0" smtClean="0"/>
              <a:t>Dasar Hukum Pajak</a:t>
            </a:r>
            <a:endParaRPr lang="id-ID" dirty="0"/>
          </a:p>
        </p:txBody>
      </p:sp>
      <p:sp>
        <p:nvSpPr>
          <p:cNvPr id="8" name="Rounded Rectangle 7"/>
          <p:cNvSpPr/>
          <p:nvPr/>
        </p:nvSpPr>
        <p:spPr>
          <a:xfrm>
            <a:off x="395536" y="980728"/>
            <a:ext cx="813690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PEMAHAMAN MAHASISWA </a:t>
            </a:r>
            <a:endParaRPr lang="id-ID"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algn="l"/>
            <a:r>
              <a:rPr lang="id-ID" sz="3200" dirty="0" smtClean="0"/>
              <a:t>Pertemuan 1 : PENGANTAR HUKUM PAJAK</a:t>
            </a:r>
            <a:endParaRPr lang="id-ID" sz="3200" dirty="0"/>
          </a:p>
        </p:txBody>
      </p:sp>
      <p:sp>
        <p:nvSpPr>
          <p:cNvPr id="7" name="Rounded Rectangle 6"/>
          <p:cNvSpPr/>
          <p:nvPr/>
        </p:nvSpPr>
        <p:spPr>
          <a:xfrm>
            <a:off x="2267744" y="908720"/>
            <a:ext cx="4248472" cy="504056"/>
          </a:xfrm>
          <a:prstGeom prst="roundRect">
            <a:avLst>
              <a:gd name="adj" fmla="val 5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smtClean="0">
                <a:solidFill>
                  <a:schemeClr val="tx1"/>
                </a:solidFill>
              </a:rPr>
              <a:t>DEFINISI PAJAK MENURUT AHLI</a:t>
            </a:r>
            <a:endParaRPr lang="id-ID" sz="2000" b="1" dirty="0">
              <a:solidFill>
                <a:schemeClr val="tx1"/>
              </a:solidFill>
            </a:endParaRPr>
          </a:p>
        </p:txBody>
      </p:sp>
      <p:sp>
        <p:nvSpPr>
          <p:cNvPr id="15" name="Rectangle 14"/>
          <p:cNvSpPr/>
          <p:nvPr/>
        </p:nvSpPr>
        <p:spPr>
          <a:xfrm>
            <a:off x="395536" y="1484784"/>
            <a:ext cx="8568952" cy="4801314"/>
          </a:xfrm>
          <a:prstGeom prst="rect">
            <a:avLst/>
          </a:prstGeo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a:spAutoFit/>
          </a:bodyPr>
          <a:lstStyle/>
          <a:p>
            <a:pPr marL="449263" indent="-449263">
              <a:buAutoNum type="arabicPeriod"/>
            </a:pPr>
            <a:r>
              <a:rPr lang="id-ID" b="1" dirty="0" smtClean="0">
                <a:solidFill>
                  <a:schemeClr val="tx1"/>
                </a:solidFill>
              </a:rPr>
              <a:t>Prof. Dr. P.J.A Andriani :</a:t>
            </a:r>
          </a:p>
          <a:p>
            <a:pPr marL="449263" indent="-449263"/>
            <a:r>
              <a:rPr lang="id-ID" dirty="0" smtClean="0">
                <a:solidFill>
                  <a:schemeClr val="tx1"/>
                </a:solidFill>
              </a:rPr>
              <a:t>     	pajak adalah iuran kepada negara yang dapat dipaksakan yang terutang oleh yang wajib membayarnya menurut peraturan-peraturan  dengan tidak mendapat prestasi kembali, yang langsung dapat ditunjuk dan yang gunanya untuk membiayai pengeluaran –pengeluaran umum berhubung dengan tugas negara untuk menyelenggarakan pemerintahan.</a:t>
            </a:r>
          </a:p>
          <a:p>
            <a:pPr marL="449263" indent="-449263"/>
            <a:endParaRPr lang="id-ID" dirty="0" smtClean="0">
              <a:solidFill>
                <a:schemeClr val="tx1"/>
              </a:solidFill>
            </a:endParaRPr>
          </a:p>
          <a:p>
            <a:pPr marL="449263" indent="-449263"/>
            <a:r>
              <a:rPr lang="id-ID" b="1" dirty="0" smtClean="0">
                <a:solidFill>
                  <a:schemeClr val="tx1"/>
                </a:solidFill>
              </a:rPr>
              <a:t>2.     Prof. Dr. M.J.H Smeets :</a:t>
            </a:r>
          </a:p>
          <a:p>
            <a:pPr marL="449263" indent="-449263"/>
            <a:r>
              <a:rPr lang="id-ID" dirty="0" smtClean="0">
                <a:solidFill>
                  <a:schemeClr val="tx1"/>
                </a:solidFill>
              </a:rPr>
              <a:t>    	Pajak adalah prestasi kepada pemerintah yang terutang melalui norma-norma umum dan dapat dipaksakan, tanpa adanya kontra prestasi yang dapat ditunjukkan secara individual, maksudnya adalah untuk membiayai pengeluaran pemerintah</a:t>
            </a:r>
          </a:p>
          <a:p>
            <a:pPr marL="449263" indent="-449263"/>
            <a:endParaRPr lang="id-ID" dirty="0">
              <a:solidFill>
                <a:schemeClr val="tx1"/>
              </a:solidFill>
            </a:endParaRPr>
          </a:p>
          <a:p>
            <a:pPr marL="449263" indent="-449263"/>
            <a:r>
              <a:rPr lang="id-ID" b="1" dirty="0" smtClean="0"/>
              <a:t>3.     Prof. Dr. Rochmat Soemitro, SH :</a:t>
            </a:r>
          </a:p>
          <a:p>
            <a:pPr marL="449263" indent="-449263"/>
            <a:r>
              <a:rPr lang="id-ID" dirty="0" smtClean="0"/>
              <a:t>	Pajak adalah iuran rakyat kepada kas negara berdasarkan undang-undang (yang dapat dipaksakan) dengan tidak mendapat jasa timbal balik (kontraprestasi) yang langsung dapat ditunjukkan dan yang digunakan untuk membayar pengeluaran umum .</a:t>
            </a:r>
            <a:endParaRPr lang="id-ID"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algn="l"/>
            <a:r>
              <a:rPr lang="id-ID" sz="3200" dirty="0" smtClean="0"/>
              <a:t>Pertemuan 1 : PENGANTAR HUKUM PAJAK</a:t>
            </a:r>
            <a:endParaRPr lang="id-ID" sz="3200" dirty="0"/>
          </a:p>
        </p:txBody>
      </p:sp>
      <p:sp>
        <p:nvSpPr>
          <p:cNvPr id="7" name="Rounded Rectangle 6"/>
          <p:cNvSpPr/>
          <p:nvPr/>
        </p:nvSpPr>
        <p:spPr>
          <a:xfrm>
            <a:off x="2267744" y="908720"/>
            <a:ext cx="4248472" cy="504056"/>
          </a:xfrm>
          <a:prstGeom prst="roundRect">
            <a:avLst>
              <a:gd name="adj" fmla="val 5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smtClean="0">
                <a:solidFill>
                  <a:schemeClr val="tx1"/>
                </a:solidFill>
              </a:rPr>
              <a:t>DEFINISI PAJAK MENURUT AHLI</a:t>
            </a:r>
            <a:endParaRPr lang="id-ID" sz="2000" b="1" dirty="0">
              <a:solidFill>
                <a:schemeClr val="tx1"/>
              </a:solidFill>
            </a:endParaRPr>
          </a:p>
        </p:txBody>
      </p:sp>
      <p:sp>
        <p:nvSpPr>
          <p:cNvPr id="15" name="Rectangle 14"/>
          <p:cNvSpPr/>
          <p:nvPr/>
        </p:nvSpPr>
        <p:spPr>
          <a:xfrm>
            <a:off x="395536" y="1484784"/>
            <a:ext cx="8568952" cy="4801314"/>
          </a:xfrm>
          <a:prstGeom prst="rect">
            <a:avLst/>
          </a:prstGeo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a:spAutoFit/>
          </a:bodyPr>
          <a:lstStyle/>
          <a:p>
            <a:r>
              <a:rPr lang="id-ID" b="1" dirty="0"/>
              <a:t> </a:t>
            </a:r>
            <a:r>
              <a:rPr lang="id-ID" b="1" dirty="0" smtClean="0"/>
              <a:t>4.  Dr</a:t>
            </a:r>
            <a:r>
              <a:rPr lang="id-ID" b="1" dirty="0"/>
              <a:t>. Soeparman Soemahamidjaya</a:t>
            </a:r>
          </a:p>
          <a:p>
            <a:pPr lvl="1"/>
            <a:r>
              <a:rPr lang="id-ID" dirty="0" smtClean="0"/>
              <a:t>pajak </a:t>
            </a:r>
            <a:r>
              <a:rPr lang="id-ID" dirty="0"/>
              <a:t>merupakan iuran wajib bagi warga, baik berupa uang maupun barang yang dipungut oleh penguasa menurut norma-norma hukum yang berlaku guna untuk menutup segala biaya produksi barang dan jasa untuk mencapai kesejahteraan masyarakat secara umum.</a:t>
            </a:r>
          </a:p>
          <a:p>
            <a:r>
              <a:rPr lang="id-ID" b="1" dirty="0" smtClean="0"/>
              <a:t>5.   Anderson </a:t>
            </a:r>
            <a:r>
              <a:rPr lang="id-ID" b="1" dirty="0"/>
              <a:t>Herschel M, dkk</a:t>
            </a:r>
          </a:p>
          <a:p>
            <a:pPr lvl="1" algn="just"/>
            <a:r>
              <a:rPr lang="id-ID" dirty="0"/>
              <a:t>Pajak ialah pengalihan sumber dari sektor swasta ke sektor pemerintah dan bukan suatu akibat dari pelanggaran tetapi sebuah kewajiban berdasarkan ketentuan yang berlaku tanpa adanya imbalan dan dilakukan untuk mempermudah pemerintah menjalankan tugasnya.</a:t>
            </a:r>
          </a:p>
          <a:p>
            <a:pPr marL="449263" indent="-449263"/>
            <a:endParaRPr lang="id-ID" dirty="0">
              <a:solidFill>
                <a:schemeClr val="tx1"/>
              </a:solidFill>
            </a:endParaRPr>
          </a:p>
          <a:p>
            <a:r>
              <a:rPr lang="id-ID" dirty="0"/>
              <a:t>D</a:t>
            </a:r>
            <a:r>
              <a:rPr lang="id-ID" dirty="0" smtClean="0"/>
              <a:t>apat disimpulkan bahwa pajak mempunyai unsur-unsur :</a:t>
            </a:r>
          </a:p>
          <a:p>
            <a:pPr marL="342900" indent="-342900">
              <a:buAutoNum type="arabicPeriod"/>
            </a:pPr>
            <a:r>
              <a:rPr lang="id-ID" dirty="0" smtClean="0"/>
              <a:t>Iuran dari rakyat kepada negara</a:t>
            </a:r>
          </a:p>
          <a:p>
            <a:pPr marL="342900" indent="-342900">
              <a:buAutoNum type="arabicPeriod"/>
            </a:pPr>
            <a:r>
              <a:rPr lang="id-ID" dirty="0" smtClean="0"/>
              <a:t>Berdasarkan undang-undang</a:t>
            </a:r>
          </a:p>
          <a:p>
            <a:pPr marL="342900" indent="-342900">
              <a:buAutoNum type="arabicPeriod"/>
            </a:pPr>
            <a:r>
              <a:rPr lang="id-ID" dirty="0" smtClean="0"/>
              <a:t>Tanpa ada jasa timbal balik secara langsung (kontra prestasi)</a:t>
            </a:r>
          </a:p>
          <a:p>
            <a:pPr marL="342900" indent="-342900">
              <a:buAutoNum type="arabicPeriod"/>
            </a:pPr>
            <a:r>
              <a:rPr lang="id-ID" dirty="0" smtClean="0"/>
              <a:t>Digunakan untuk membiayai rumah tangga negara yaitu pengeluaran  yang digunakan untuk kemakmuran rakyat dan yang digunakan untuk membayar pengeluaran umum .</a:t>
            </a:r>
            <a:endParaRPr lang="id-ID"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algn="l"/>
            <a:r>
              <a:rPr lang="id-ID" sz="3200" dirty="0" smtClean="0"/>
              <a:t>Pertemuan 1 : PENGANTAR HUKUM PAJAK</a:t>
            </a:r>
            <a:endParaRPr lang="id-ID" sz="3200" dirty="0"/>
          </a:p>
        </p:txBody>
      </p:sp>
      <p:sp>
        <p:nvSpPr>
          <p:cNvPr id="19" name="Right Arrow 18"/>
          <p:cNvSpPr/>
          <p:nvPr/>
        </p:nvSpPr>
        <p:spPr>
          <a:xfrm>
            <a:off x="251520" y="1052736"/>
            <a:ext cx="1872208" cy="43924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Fungsi Pajak </a:t>
            </a:r>
          </a:p>
          <a:p>
            <a:pPr algn="ctr"/>
            <a:endParaRPr lang="id-ID" dirty="0"/>
          </a:p>
        </p:txBody>
      </p:sp>
      <p:sp>
        <p:nvSpPr>
          <p:cNvPr id="10" name="TextBox 9"/>
          <p:cNvSpPr txBox="1"/>
          <p:nvPr/>
        </p:nvSpPr>
        <p:spPr>
          <a:xfrm>
            <a:off x="2267744" y="980728"/>
            <a:ext cx="6480720" cy="923330"/>
          </a:xfrm>
          <a:prstGeom prst="rect">
            <a:avLst/>
          </a:prstGeom>
          <a:solidFill>
            <a:srgbClr val="00B050"/>
          </a:solidFill>
          <a:ln w="76200">
            <a:solidFill>
              <a:schemeClr val="tx1"/>
            </a:solidFill>
          </a:ln>
        </p:spPr>
        <p:txBody>
          <a:bodyPr wrap="square" rtlCol="0">
            <a:spAutoFit/>
          </a:bodyPr>
          <a:lstStyle/>
          <a:p>
            <a:r>
              <a:rPr lang="id-ID" b="1" dirty="0" smtClean="0">
                <a:solidFill>
                  <a:schemeClr val="bg1"/>
                </a:solidFill>
              </a:rPr>
              <a:t>1. Fungsi penerimaan (Budgetair)</a:t>
            </a:r>
          </a:p>
          <a:p>
            <a:r>
              <a:rPr lang="id-ID" dirty="0" smtClean="0">
                <a:solidFill>
                  <a:schemeClr val="bg1"/>
                </a:solidFill>
              </a:rPr>
              <a:t> Pajak berfungsi sebagai sumber dana yang  diperuntukkan bagi pembiayaan pengeluaran  pemerintah sebagai APBN</a:t>
            </a:r>
            <a:endParaRPr lang="id-ID" dirty="0">
              <a:solidFill>
                <a:schemeClr val="bg1"/>
              </a:solidFill>
            </a:endParaRPr>
          </a:p>
        </p:txBody>
      </p:sp>
      <p:sp>
        <p:nvSpPr>
          <p:cNvPr id="12" name="TextBox 11"/>
          <p:cNvSpPr txBox="1"/>
          <p:nvPr/>
        </p:nvSpPr>
        <p:spPr>
          <a:xfrm>
            <a:off x="2267744" y="2060848"/>
            <a:ext cx="6518611" cy="923330"/>
          </a:xfrm>
          <a:prstGeom prst="rect">
            <a:avLst/>
          </a:prstGeom>
          <a:solidFill>
            <a:srgbClr val="FF7C80"/>
          </a:solidFill>
          <a:ln w="76200">
            <a:solidFill>
              <a:srgbClr val="002060"/>
            </a:solidFill>
          </a:ln>
        </p:spPr>
        <p:txBody>
          <a:bodyPr wrap="square" rtlCol="0">
            <a:spAutoFit/>
          </a:bodyPr>
          <a:lstStyle/>
          <a:p>
            <a:r>
              <a:rPr lang="id-ID" b="1" dirty="0" smtClean="0"/>
              <a:t>2. Fungsi mengatur (Regulatoir)</a:t>
            </a:r>
          </a:p>
          <a:p>
            <a:r>
              <a:rPr lang="id-ID" dirty="0" smtClean="0"/>
              <a:t> Pajak berfungsi sebagai alat untuk mengatur  atau melaksanakan kebijakan di bidang sosial  dan ekonomi.</a:t>
            </a:r>
            <a:endParaRPr lang="id-ID" dirty="0"/>
          </a:p>
        </p:txBody>
      </p:sp>
      <p:sp>
        <p:nvSpPr>
          <p:cNvPr id="15" name="TextBox 14"/>
          <p:cNvSpPr txBox="1"/>
          <p:nvPr/>
        </p:nvSpPr>
        <p:spPr>
          <a:xfrm>
            <a:off x="2267744" y="3140968"/>
            <a:ext cx="6552728" cy="1200329"/>
          </a:xfrm>
          <a:prstGeom prst="rect">
            <a:avLst/>
          </a:prstGeom>
          <a:solidFill>
            <a:srgbClr val="FFFF00"/>
          </a:solidFill>
          <a:ln w="76200">
            <a:solidFill>
              <a:srgbClr val="C00000"/>
            </a:solidFill>
          </a:ln>
        </p:spPr>
        <p:txBody>
          <a:bodyPr wrap="square" rtlCol="0">
            <a:spAutoFit/>
          </a:bodyPr>
          <a:lstStyle/>
          <a:p>
            <a:r>
              <a:rPr lang="id-ID" b="1" dirty="0" smtClean="0"/>
              <a:t>3. Fungsi Pemerataan ( Redistribusi ) </a:t>
            </a:r>
          </a:p>
          <a:p>
            <a:r>
              <a:rPr lang="id-ID" dirty="0" smtClean="0"/>
              <a:t>Fungsi redistribusi lebih ditekankan unsur  pemerataan dan keadilan dalam masyarakat . Fungsi ini terlihat adanya lapisan tarif dalam  pengenaan pajak</a:t>
            </a:r>
          </a:p>
        </p:txBody>
      </p:sp>
      <p:sp>
        <p:nvSpPr>
          <p:cNvPr id="16" name="TextBox 15"/>
          <p:cNvSpPr txBox="1"/>
          <p:nvPr/>
        </p:nvSpPr>
        <p:spPr>
          <a:xfrm>
            <a:off x="2267744" y="4437112"/>
            <a:ext cx="6552728" cy="1200329"/>
          </a:xfrm>
          <a:prstGeom prst="rect">
            <a:avLst/>
          </a:prstGeom>
          <a:solidFill>
            <a:schemeClr val="accent3">
              <a:lumMod val="40000"/>
              <a:lumOff val="60000"/>
            </a:schemeClr>
          </a:solidFill>
          <a:ln w="76200">
            <a:solidFill>
              <a:schemeClr val="tx2">
                <a:lumMod val="50000"/>
              </a:schemeClr>
            </a:solidFill>
          </a:ln>
        </p:spPr>
        <p:txBody>
          <a:bodyPr wrap="square" rtlCol="0">
            <a:spAutoFit/>
          </a:bodyPr>
          <a:lstStyle/>
          <a:p>
            <a:r>
              <a:rPr lang="id-ID" b="1" dirty="0" smtClean="0"/>
              <a:t>4. Fungsi Stabilitas Sosial Ekonomi</a:t>
            </a:r>
          </a:p>
          <a:p>
            <a:r>
              <a:rPr lang="id-ID" dirty="0" smtClean="0"/>
              <a:t>Fungsi sosial  ekonomi merupakan wujud sistem gotong royong dan mengatur sosial dan ekonomi , fungsi ini dikaitkan tingkat pelayanan pemerintah kepada masyarakat  pembayar pajak </a:t>
            </a: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algn="l"/>
            <a:r>
              <a:rPr lang="id-ID" sz="3200" dirty="0" smtClean="0"/>
              <a:t>Pertemuan 1 : PENGANTAR HUKUM PAJAK</a:t>
            </a:r>
            <a:endParaRPr lang="id-ID" sz="3200" dirty="0"/>
          </a:p>
        </p:txBody>
      </p:sp>
      <p:sp>
        <p:nvSpPr>
          <p:cNvPr id="19" name="Right Arrow 18"/>
          <p:cNvSpPr/>
          <p:nvPr/>
        </p:nvSpPr>
        <p:spPr>
          <a:xfrm>
            <a:off x="251520" y="1052736"/>
            <a:ext cx="1872208" cy="4392488"/>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Jenis Pajak </a:t>
            </a:r>
          </a:p>
          <a:p>
            <a:pPr algn="ctr"/>
            <a:endParaRPr lang="id-ID" dirty="0"/>
          </a:p>
        </p:txBody>
      </p:sp>
      <p:sp>
        <p:nvSpPr>
          <p:cNvPr id="10" name="TextBox 9"/>
          <p:cNvSpPr txBox="1"/>
          <p:nvPr/>
        </p:nvSpPr>
        <p:spPr>
          <a:xfrm>
            <a:off x="2267744" y="980728"/>
            <a:ext cx="6480720" cy="923330"/>
          </a:xfrm>
          <a:prstGeom prst="rect">
            <a:avLst/>
          </a:prstGeom>
          <a:solidFill>
            <a:srgbClr val="00B050"/>
          </a:solidFill>
          <a:ln w="76200">
            <a:solidFill>
              <a:schemeClr val="tx1"/>
            </a:solidFill>
          </a:ln>
        </p:spPr>
        <p:txBody>
          <a:bodyPr wrap="square" rtlCol="0">
            <a:spAutoFit/>
          </a:bodyPr>
          <a:lstStyle/>
          <a:p>
            <a:pPr marL="342900" indent="-342900">
              <a:buAutoNum type="arabicPeriod"/>
            </a:pPr>
            <a:r>
              <a:rPr lang="id-ID" b="1" dirty="0" smtClean="0">
                <a:solidFill>
                  <a:schemeClr val="bg1"/>
                </a:solidFill>
              </a:rPr>
              <a:t>Berdasarkan  Sifatnya :</a:t>
            </a:r>
          </a:p>
          <a:p>
            <a:pPr marL="342900" indent="-342900">
              <a:buFontTx/>
              <a:buChar char="-"/>
            </a:pPr>
            <a:r>
              <a:rPr lang="id-ID" b="1" dirty="0" smtClean="0">
                <a:solidFill>
                  <a:schemeClr val="bg1"/>
                </a:solidFill>
              </a:rPr>
              <a:t>Pajak  Langsung ( Direct Tax )</a:t>
            </a:r>
          </a:p>
          <a:p>
            <a:pPr marL="342900" indent="-342900">
              <a:buFontTx/>
              <a:buChar char="-"/>
            </a:pPr>
            <a:r>
              <a:rPr lang="id-ID" b="1" dirty="0" smtClean="0">
                <a:solidFill>
                  <a:schemeClr val="bg1"/>
                </a:solidFill>
              </a:rPr>
              <a:t>Pajak Tidak Langsung ( Indirct Tax )</a:t>
            </a:r>
            <a:endParaRPr lang="id-ID" dirty="0">
              <a:solidFill>
                <a:schemeClr val="bg1"/>
              </a:solidFill>
            </a:endParaRPr>
          </a:p>
        </p:txBody>
      </p:sp>
      <p:sp>
        <p:nvSpPr>
          <p:cNvPr id="12" name="TextBox 11"/>
          <p:cNvSpPr txBox="1"/>
          <p:nvPr/>
        </p:nvSpPr>
        <p:spPr>
          <a:xfrm>
            <a:off x="2267744" y="2060848"/>
            <a:ext cx="6518611" cy="923330"/>
          </a:xfrm>
          <a:prstGeom prst="rect">
            <a:avLst/>
          </a:prstGeom>
          <a:solidFill>
            <a:srgbClr val="FF7C80"/>
          </a:solidFill>
          <a:ln w="76200">
            <a:solidFill>
              <a:srgbClr val="002060"/>
            </a:solidFill>
          </a:ln>
        </p:spPr>
        <p:txBody>
          <a:bodyPr wrap="square" rtlCol="0">
            <a:spAutoFit/>
          </a:bodyPr>
          <a:lstStyle/>
          <a:p>
            <a:r>
              <a:rPr lang="id-ID" b="1" dirty="0" smtClean="0"/>
              <a:t>2. Berdasarkan Instansi Pemungut</a:t>
            </a:r>
          </a:p>
          <a:p>
            <a:pPr marL="360363" indent="-360363">
              <a:buFontTx/>
              <a:buChar char="-"/>
            </a:pPr>
            <a:r>
              <a:rPr lang="id-ID" b="1" dirty="0" smtClean="0"/>
              <a:t>Pajak Pusat</a:t>
            </a:r>
          </a:p>
          <a:p>
            <a:pPr marL="360363" indent="-360363">
              <a:buFontTx/>
              <a:buChar char="-"/>
            </a:pPr>
            <a:r>
              <a:rPr lang="id-ID" b="1" dirty="0" smtClean="0"/>
              <a:t>Pajak Daerah </a:t>
            </a:r>
            <a:endParaRPr lang="id-ID" dirty="0"/>
          </a:p>
        </p:txBody>
      </p:sp>
      <p:sp>
        <p:nvSpPr>
          <p:cNvPr id="15" name="TextBox 14"/>
          <p:cNvSpPr txBox="1"/>
          <p:nvPr/>
        </p:nvSpPr>
        <p:spPr>
          <a:xfrm>
            <a:off x="2267744" y="3140968"/>
            <a:ext cx="6552728" cy="923330"/>
          </a:xfrm>
          <a:prstGeom prst="rect">
            <a:avLst/>
          </a:prstGeom>
          <a:solidFill>
            <a:srgbClr val="FFFF00"/>
          </a:solidFill>
          <a:ln w="76200">
            <a:solidFill>
              <a:srgbClr val="C00000"/>
            </a:solidFill>
          </a:ln>
        </p:spPr>
        <p:txBody>
          <a:bodyPr wrap="square" rtlCol="0">
            <a:spAutoFit/>
          </a:bodyPr>
          <a:lstStyle/>
          <a:p>
            <a:r>
              <a:rPr lang="id-ID" b="1" dirty="0" smtClean="0"/>
              <a:t>3. Berdasarkan Objeknya :</a:t>
            </a:r>
          </a:p>
          <a:p>
            <a:pPr marL="360363" indent="-360363">
              <a:buFontTx/>
              <a:buChar char="-"/>
            </a:pPr>
            <a:r>
              <a:rPr lang="id-ID" b="1" dirty="0" smtClean="0"/>
              <a:t>Pajak Objektif</a:t>
            </a:r>
          </a:p>
          <a:p>
            <a:pPr marL="360363" indent="-360363">
              <a:buFontTx/>
              <a:buChar char="-"/>
            </a:pPr>
            <a:r>
              <a:rPr lang="id-ID" b="1" dirty="0" smtClean="0"/>
              <a:t>Pajak Subjektif</a:t>
            </a:r>
            <a:endParaRPr lang="id-ID" dirty="0" smtClean="0"/>
          </a:p>
        </p:txBody>
      </p:sp>
      <p:sp>
        <p:nvSpPr>
          <p:cNvPr id="8" name="TextBox 7"/>
          <p:cNvSpPr txBox="1"/>
          <p:nvPr/>
        </p:nvSpPr>
        <p:spPr>
          <a:xfrm>
            <a:off x="2267744" y="4293096"/>
            <a:ext cx="6552728" cy="1200329"/>
          </a:xfrm>
          <a:prstGeom prst="rect">
            <a:avLst/>
          </a:prstGeom>
          <a:solidFill>
            <a:srgbClr val="FFFF00"/>
          </a:solidFill>
          <a:ln w="76200">
            <a:solidFill>
              <a:srgbClr val="C00000"/>
            </a:solidFill>
          </a:ln>
        </p:spPr>
        <p:txBody>
          <a:bodyPr wrap="square" rtlCol="0">
            <a:spAutoFit/>
          </a:bodyPr>
          <a:lstStyle/>
          <a:p>
            <a:r>
              <a:rPr lang="id-ID" b="1" dirty="0" smtClean="0"/>
              <a:t>4. Berdasarkan sumber :</a:t>
            </a:r>
          </a:p>
          <a:p>
            <a:pPr marL="360363" indent="-360363">
              <a:buFontTx/>
              <a:buChar char="-"/>
            </a:pPr>
            <a:r>
              <a:rPr lang="id-ID" b="1" dirty="0" smtClean="0"/>
              <a:t>Pajak Penghasilan</a:t>
            </a:r>
          </a:p>
          <a:p>
            <a:pPr marL="360363" indent="-360363">
              <a:buFontTx/>
              <a:buChar char="-"/>
            </a:pPr>
            <a:r>
              <a:rPr lang="id-ID" b="1" dirty="0" smtClean="0"/>
              <a:t>Pajak Pertambahan Nilai</a:t>
            </a:r>
          </a:p>
          <a:p>
            <a:pPr marL="360363" indent="-360363">
              <a:buFontTx/>
              <a:buChar char="-"/>
            </a:pPr>
            <a:r>
              <a:rPr lang="id-ID" b="1" dirty="0" smtClean="0"/>
              <a:t>Bea</a:t>
            </a:r>
            <a:endParaRPr lang="id-ID"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algn="l"/>
            <a:r>
              <a:rPr lang="id-ID" sz="3200" dirty="0" smtClean="0"/>
              <a:t>Pertemuan 1 : PENGANTAR HUKUM PAJAK</a:t>
            </a:r>
            <a:endParaRPr lang="id-ID" sz="3200" dirty="0"/>
          </a:p>
        </p:txBody>
      </p:sp>
      <p:sp>
        <p:nvSpPr>
          <p:cNvPr id="9" name="Rounded Rectangle 8"/>
          <p:cNvSpPr/>
          <p:nvPr/>
        </p:nvSpPr>
        <p:spPr>
          <a:xfrm>
            <a:off x="2411760" y="836712"/>
            <a:ext cx="3600400"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DASAR HUKUM PAJAK</a:t>
            </a:r>
            <a:endParaRPr lang="id-ID" b="1" dirty="0">
              <a:solidFill>
                <a:schemeClr val="tx1"/>
              </a:solidFill>
            </a:endParaRPr>
          </a:p>
        </p:txBody>
      </p:sp>
      <p:sp>
        <p:nvSpPr>
          <p:cNvPr id="13" name="Rounded Rectangle 12"/>
          <p:cNvSpPr/>
          <p:nvPr/>
        </p:nvSpPr>
        <p:spPr>
          <a:xfrm>
            <a:off x="251520" y="1628800"/>
            <a:ext cx="8640960" cy="100811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d-ID" b="1" dirty="0" smtClean="0"/>
              <a:t>Pasal 23A UUD 45 amandemen ke 4</a:t>
            </a:r>
          </a:p>
          <a:p>
            <a:pPr algn="ctr"/>
            <a:r>
              <a:rPr lang="id-ID" b="1" dirty="0" smtClean="0"/>
              <a:t>Pajak dan pungutan lain yang bersifat memaksa untuk keperluan negara </a:t>
            </a:r>
          </a:p>
          <a:p>
            <a:pPr algn="ctr"/>
            <a:r>
              <a:rPr lang="id-ID" b="1" dirty="0" smtClean="0"/>
              <a:t>diatur dengan undang-undang</a:t>
            </a:r>
          </a:p>
          <a:p>
            <a:endParaRPr lang="id-ID" dirty="0"/>
          </a:p>
        </p:txBody>
      </p:sp>
      <p:sp>
        <p:nvSpPr>
          <p:cNvPr id="17" name="Rectangle 16"/>
          <p:cNvSpPr/>
          <p:nvPr/>
        </p:nvSpPr>
        <p:spPr>
          <a:xfrm>
            <a:off x="251520" y="2780928"/>
            <a:ext cx="8640960" cy="2952328"/>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marL="342900" indent="-342900">
              <a:buAutoNum type="arabicPeriod"/>
            </a:pPr>
            <a:r>
              <a:rPr lang="id-ID" dirty="0" smtClean="0"/>
              <a:t>UU no. 6 tahun 1983 sebagaimana yg telah diubah dengan UU no. 9 tahun 1994, dengan UU no. 16 tahun 2000, terakhir dengan UU no. 28 tahun 2007 tentang Ketentuan Umum dan Tata cara Perpajakan.</a:t>
            </a:r>
          </a:p>
          <a:p>
            <a:pPr marL="342900" indent="-342900">
              <a:buAutoNum type="arabicPeriod"/>
            </a:pPr>
            <a:r>
              <a:rPr lang="id-ID" dirty="0" smtClean="0"/>
              <a:t>UU no. 7 tahun 1983 sebagaimana yang telah diubah dengan UU no. 7 tahun 1991, UU no. 10 tahun 1994 dan UU no. 17 tahun 2000 terakhir perubahan ke empat dengan UU no. 10 tahun 36 tahun 2008 tentang Pajak Penghasilan.</a:t>
            </a:r>
          </a:p>
          <a:p>
            <a:pPr marL="342900" indent="-342900">
              <a:buAutoNum type="arabicPeriod"/>
            </a:pPr>
            <a:r>
              <a:rPr lang="id-ID" dirty="0" smtClean="0"/>
              <a:t>UU no. 8 tahun 1983  sebagaimana yang telah diubah dengan UU no. 11 tahun 1994 dan UU no. 18 tahun 2000, terakhir dengan perubahan ketiga dengan UU no. 42 tahun 2009 tentang Pajak Pertambahan Nilai dan Jasa dan Pajak Penjualan atas Barang Mewah.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algn="l"/>
            <a:r>
              <a:rPr lang="id-ID" sz="3200" dirty="0" smtClean="0"/>
              <a:t>Pertemuan 1 : PENGANTAR HUKUM PAJAK</a:t>
            </a:r>
            <a:endParaRPr lang="id-ID" sz="3200" dirty="0"/>
          </a:p>
        </p:txBody>
      </p:sp>
      <p:sp>
        <p:nvSpPr>
          <p:cNvPr id="9" name="Rounded Rectangle 8"/>
          <p:cNvSpPr/>
          <p:nvPr/>
        </p:nvSpPr>
        <p:spPr>
          <a:xfrm>
            <a:off x="2411760" y="836712"/>
            <a:ext cx="3600400"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DASAR HUKUM PAJAK</a:t>
            </a:r>
            <a:endParaRPr lang="id-ID" b="1" dirty="0">
              <a:solidFill>
                <a:schemeClr val="tx1"/>
              </a:solidFill>
            </a:endParaRPr>
          </a:p>
        </p:txBody>
      </p:sp>
      <p:sp>
        <p:nvSpPr>
          <p:cNvPr id="17" name="Rectangle 16"/>
          <p:cNvSpPr/>
          <p:nvPr/>
        </p:nvSpPr>
        <p:spPr>
          <a:xfrm>
            <a:off x="323528" y="1700808"/>
            <a:ext cx="8640960" cy="302433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marL="342900" indent="-342900">
              <a:buFont typeface="+mj-lt"/>
              <a:buAutoNum type="arabicPeriod" startAt="4"/>
            </a:pPr>
            <a:r>
              <a:rPr lang="id-ID" sz="2000" dirty="0" smtClean="0"/>
              <a:t>UU no. 12 tahun 1985 sebagaimana yang telah diubah dengan UU no. 12 tahun  tahun 1994 tentang Pajak Bumi dan Bangunan.</a:t>
            </a:r>
          </a:p>
          <a:p>
            <a:pPr marL="342900" indent="-342900">
              <a:buFont typeface="+mj-lt"/>
              <a:buAutoNum type="arabicPeriod" startAt="4"/>
            </a:pPr>
            <a:r>
              <a:rPr lang="id-ID" sz="2000" dirty="0" smtClean="0"/>
              <a:t>UU no. 21 tahun 1997 sebagaimana yang telah diubah dengan UU no. 20 tahun 2000 tentang Bea Perolehan Hak Atas Tanah dan Bangunan.</a:t>
            </a:r>
          </a:p>
          <a:p>
            <a:pPr marL="342900" indent="-342900">
              <a:buFont typeface="+mj-lt"/>
              <a:buAutoNum type="arabicPeriod" startAt="4"/>
            </a:pPr>
            <a:r>
              <a:rPr lang="id-ID" sz="2000" dirty="0" smtClean="0"/>
              <a:t>UU no. 13 tahun 1985 tentang Bea Meterai jo PP no.24/2000.</a:t>
            </a:r>
          </a:p>
          <a:p>
            <a:pPr marL="342900" indent="-342900">
              <a:buFont typeface="+mj-lt"/>
              <a:buAutoNum type="arabicPeriod" startAt="4"/>
            </a:pPr>
            <a:r>
              <a:rPr lang="id-ID" sz="2000" dirty="0" smtClean="0"/>
              <a:t>UU no. 28 tahun 2009 tentang Pajak Daerah dan Retribusi Daerah.</a:t>
            </a:r>
          </a:p>
          <a:p>
            <a:pPr marL="342900" indent="-342900">
              <a:buFont typeface="+mj-lt"/>
              <a:buAutoNum type="arabicPeriod" startAt="4"/>
            </a:pPr>
            <a:r>
              <a:rPr lang="id-ID" sz="2000" dirty="0" smtClean="0"/>
              <a:t>UU no. 19 tahun 1997 sebagaimana yang telah diubah dengan U U No   19 tahun 2000 tentang Penagihan Pajak dengan Surat Paksa.</a:t>
            </a:r>
          </a:p>
          <a:p>
            <a:pPr marL="342900" indent="-342900">
              <a:buFont typeface="+mj-lt"/>
              <a:buAutoNum type="arabicPeriod" startAt="4"/>
            </a:pPr>
            <a:r>
              <a:rPr lang="id-ID" sz="2000" dirty="0" smtClean="0"/>
              <a:t> UU no. 14 tahun 2002 tentang Pengadilan Pajak.</a:t>
            </a:r>
          </a:p>
          <a:p>
            <a:pPr marL="342900" indent="-342900">
              <a:buAutoNum type="arabicPeriod" startAt="4"/>
            </a:pP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algn="l"/>
            <a:r>
              <a:rPr lang="id-ID" sz="3200" dirty="0" smtClean="0"/>
              <a:t>Pertemuan 1 : PENGANTAR HUKUM PAJAK</a:t>
            </a:r>
            <a:endParaRPr lang="id-ID" sz="3200" dirty="0"/>
          </a:p>
        </p:txBody>
      </p:sp>
      <p:sp>
        <p:nvSpPr>
          <p:cNvPr id="9" name="Rounded Rectangle 8"/>
          <p:cNvSpPr/>
          <p:nvPr/>
        </p:nvSpPr>
        <p:spPr>
          <a:xfrm>
            <a:off x="2411760" y="836712"/>
            <a:ext cx="3600400"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KEDUDUKAN HUKUM PAJAK</a:t>
            </a:r>
            <a:endParaRPr lang="id-ID" b="1" dirty="0">
              <a:solidFill>
                <a:schemeClr val="tx1"/>
              </a:solidFill>
            </a:endParaRPr>
          </a:p>
        </p:txBody>
      </p:sp>
      <p:sp>
        <p:nvSpPr>
          <p:cNvPr id="5" name="Rounded Rectangle 4"/>
          <p:cNvSpPr/>
          <p:nvPr/>
        </p:nvSpPr>
        <p:spPr>
          <a:xfrm>
            <a:off x="1043608" y="1844824"/>
            <a:ext cx="7056784"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HUKUM</a:t>
            </a:r>
            <a:endParaRPr lang="id-ID" dirty="0"/>
          </a:p>
        </p:txBody>
      </p:sp>
      <p:sp>
        <p:nvSpPr>
          <p:cNvPr id="6" name="Rounded Rectangle 5"/>
          <p:cNvSpPr/>
          <p:nvPr/>
        </p:nvSpPr>
        <p:spPr>
          <a:xfrm>
            <a:off x="395536" y="2924944"/>
            <a:ext cx="27718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HUKUM PERDATA</a:t>
            </a:r>
            <a:endParaRPr lang="id-ID" dirty="0"/>
          </a:p>
        </p:txBody>
      </p:sp>
      <p:sp>
        <p:nvSpPr>
          <p:cNvPr id="7" name="Rounded Rectangle 6"/>
          <p:cNvSpPr/>
          <p:nvPr/>
        </p:nvSpPr>
        <p:spPr>
          <a:xfrm>
            <a:off x="5076056" y="2924944"/>
            <a:ext cx="27718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HUKUM  PUBLIK</a:t>
            </a:r>
            <a:endParaRPr lang="id-ID" dirty="0"/>
          </a:p>
        </p:txBody>
      </p:sp>
      <p:sp>
        <p:nvSpPr>
          <p:cNvPr id="8" name="Rounded Rectangle 7"/>
          <p:cNvSpPr/>
          <p:nvPr/>
        </p:nvSpPr>
        <p:spPr>
          <a:xfrm>
            <a:off x="539552" y="4077072"/>
            <a:ext cx="27718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HUKUM PIDANA</a:t>
            </a:r>
            <a:endParaRPr lang="id-ID" dirty="0"/>
          </a:p>
        </p:txBody>
      </p:sp>
      <p:sp>
        <p:nvSpPr>
          <p:cNvPr id="10" name="Rounded Rectangle 9"/>
          <p:cNvSpPr/>
          <p:nvPr/>
        </p:nvSpPr>
        <p:spPr>
          <a:xfrm>
            <a:off x="3419872" y="4077072"/>
            <a:ext cx="27718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HUKUM  TATA USAHA NEGARA / ADMINISTRASI</a:t>
            </a:r>
            <a:endParaRPr lang="id-ID" dirty="0"/>
          </a:p>
        </p:txBody>
      </p:sp>
      <p:sp>
        <p:nvSpPr>
          <p:cNvPr id="11" name="Rounded Rectangle 10"/>
          <p:cNvSpPr/>
          <p:nvPr/>
        </p:nvSpPr>
        <p:spPr>
          <a:xfrm>
            <a:off x="6372200" y="4077072"/>
            <a:ext cx="252028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HUKUM   PAJAK</a:t>
            </a:r>
            <a:endParaRPr lang="id-ID" dirty="0"/>
          </a:p>
        </p:txBody>
      </p:sp>
      <p:sp>
        <p:nvSpPr>
          <p:cNvPr id="13" name="Down Arrow 12"/>
          <p:cNvSpPr/>
          <p:nvPr/>
        </p:nvSpPr>
        <p:spPr>
          <a:xfrm>
            <a:off x="1619672" y="2420888"/>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Down Arrow 13"/>
          <p:cNvSpPr/>
          <p:nvPr/>
        </p:nvSpPr>
        <p:spPr>
          <a:xfrm>
            <a:off x="6300192" y="2420888"/>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Down Arrow 14"/>
          <p:cNvSpPr/>
          <p:nvPr/>
        </p:nvSpPr>
        <p:spPr>
          <a:xfrm>
            <a:off x="7020272" y="3501008"/>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Down Arrow 15"/>
          <p:cNvSpPr/>
          <p:nvPr/>
        </p:nvSpPr>
        <p:spPr>
          <a:xfrm>
            <a:off x="5220072" y="3501008"/>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Down Arrow 17"/>
          <p:cNvSpPr/>
          <p:nvPr/>
        </p:nvSpPr>
        <p:spPr>
          <a:xfrm rot="4548522">
            <a:off x="3505242" y="2228038"/>
            <a:ext cx="432048" cy="25921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Rectangle 16"/>
          <p:cNvSpPr/>
          <p:nvPr/>
        </p:nvSpPr>
        <p:spPr>
          <a:xfrm>
            <a:off x="539552" y="4797152"/>
            <a:ext cx="8280920" cy="923330"/>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gn="just"/>
            <a:r>
              <a:rPr lang="id-ID" b="1" dirty="0" smtClean="0"/>
              <a:t>Hukum pajak juga bisa didefinisikan sebagai kesuluruhan dari peraturan-peraturan meliputi tentang kekuasaan pemerintah untuk memperoleh harta seseorang dan memberikannya kembali kepada masyarakat dalam bentuk kas negara.</a:t>
            </a:r>
            <a:endParaRPr lang="id-ID"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4704"/>
          </a:xfrm>
          <a:noFill/>
        </p:spPr>
        <p:style>
          <a:lnRef idx="2">
            <a:schemeClr val="accent4"/>
          </a:lnRef>
          <a:fillRef idx="1">
            <a:schemeClr val="lt1"/>
          </a:fillRef>
          <a:effectRef idx="0">
            <a:schemeClr val="accent4"/>
          </a:effectRef>
          <a:fontRef idx="minor">
            <a:schemeClr val="dk1"/>
          </a:fontRef>
        </p:style>
        <p:txBody>
          <a:bodyPr>
            <a:normAutofit/>
          </a:bodyPr>
          <a:lstStyle/>
          <a:p>
            <a:pPr algn="l"/>
            <a:r>
              <a:rPr lang="id-ID" sz="3200" dirty="0" smtClean="0"/>
              <a:t>Pertemuan 1 : PENGANTAR HUKUM PAJAK</a:t>
            </a:r>
            <a:endParaRPr lang="id-ID" sz="3200" dirty="0"/>
          </a:p>
        </p:txBody>
      </p:sp>
      <p:sp>
        <p:nvSpPr>
          <p:cNvPr id="9" name="Rounded Rectangle 8"/>
          <p:cNvSpPr/>
          <p:nvPr/>
        </p:nvSpPr>
        <p:spPr>
          <a:xfrm>
            <a:off x="2411760" y="836712"/>
            <a:ext cx="3600400"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KEDUDUKAN HUKUM PAJAK</a:t>
            </a:r>
            <a:endParaRPr lang="id-ID" b="1" dirty="0">
              <a:solidFill>
                <a:schemeClr val="tx1"/>
              </a:solidFill>
            </a:endParaRPr>
          </a:p>
        </p:txBody>
      </p:sp>
      <p:sp>
        <p:nvSpPr>
          <p:cNvPr id="5" name="Rounded Rectangle 4"/>
          <p:cNvSpPr/>
          <p:nvPr/>
        </p:nvSpPr>
        <p:spPr>
          <a:xfrm>
            <a:off x="1043608" y="1844824"/>
            <a:ext cx="7056784"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HUKUM PAJAK</a:t>
            </a:r>
            <a:endParaRPr lang="id-ID" dirty="0"/>
          </a:p>
        </p:txBody>
      </p:sp>
      <p:sp>
        <p:nvSpPr>
          <p:cNvPr id="13" name="Down Arrow 12"/>
          <p:cNvSpPr/>
          <p:nvPr/>
        </p:nvSpPr>
        <p:spPr>
          <a:xfrm>
            <a:off x="1619672" y="2420888"/>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Down Arrow 13"/>
          <p:cNvSpPr/>
          <p:nvPr/>
        </p:nvSpPr>
        <p:spPr>
          <a:xfrm>
            <a:off x="6300192" y="2420888"/>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Rectangle 16"/>
          <p:cNvSpPr/>
          <p:nvPr/>
        </p:nvSpPr>
        <p:spPr>
          <a:xfrm>
            <a:off x="251520" y="2996952"/>
            <a:ext cx="3960440" cy="1569660"/>
          </a:xfrm>
          <a:prstGeom prst="rect">
            <a:avLst/>
          </a:prstGeom>
          <a:solidFill>
            <a:srgbClr val="FFFF00"/>
          </a:solidFill>
        </p:spPr>
        <p:style>
          <a:lnRef idx="2">
            <a:schemeClr val="accent5"/>
          </a:lnRef>
          <a:fillRef idx="1">
            <a:schemeClr val="lt1"/>
          </a:fillRef>
          <a:effectRef idx="0">
            <a:schemeClr val="accent5"/>
          </a:effectRef>
          <a:fontRef idx="minor">
            <a:schemeClr val="dk1"/>
          </a:fontRef>
        </p:style>
        <p:txBody>
          <a:bodyPr wrap="square">
            <a:spAutoFit/>
          </a:bodyPr>
          <a:lstStyle/>
          <a:p>
            <a:r>
              <a:rPr lang="id-ID" sz="2400" b="1" dirty="0" smtClean="0"/>
              <a:t>Hukum pajak formal, </a:t>
            </a:r>
          </a:p>
          <a:p>
            <a:r>
              <a:rPr lang="id-ID" dirty="0" smtClean="0"/>
              <a:t>hukum pajak yang didalamnya berisi tentang aturan-aturan dalam menjadikan hukum pajak material menjadi sebuah kenyataan.</a:t>
            </a:r>
            <a:endParaRPr lang="id-ID" dirty="0"/>
          </a:p>
        </p:txBody>
      </p:sp>
      <p:sp>
        <p:nvSpPr>
          <p:cNvPr id="19" name="Rectangle 18"/>
          <p:cNvSpPr/>
          <p:nvPr/>
        </p:nvSpPr>
        <p:spPr>
          <a:xfrm>
            <a:off x="4355976" y="2996952"/>
            <a:ext cx="4572000" cy="1846659"/>
          </a:xfrm>
          <a:prstGeom prst="rect">
            <a:avLst/>
          </a:prstGeom>
          <a:solidFill>
            <a:srgbClr val="FFFF00"/>
          </a:solidFill>
        </p:spPr>
        <p:style>
          <a:lnRef idx="2">
            <a:schemeClr val="accent2"/>
          </a:lnRef>
          <a:fillRef idx="1">
            <a:schemeClr val="lt1"/>
          </a:fillRef>
          <a:effectRef idx="0">
            <a:schemeClr val="accent2"/>
          </a:effectRef>
          <a:fontRef idx="minor">
            <a:schemeClr val="dk1"/>
          </a:fontRef>
        </p:style>
        <p:txBody>
          <a:bodyPr>
            <a:spAutoFit/>
          </a:bodyPr>
          <a:lstStyle/>
          <a:p>
            <a:r>
              <a:rPr lang="id-ID" sz="2400" b="1" dirty="0" smtClean="0"/>
              <a:t>Hukum pajak material</a:t>
            </a:r>
          </a:p>
          <a:p>
            <a:r>
              <a:rPr lang="id-ID" b="1" dirty="0" smtClean="0"/>
              <a:t>hukum pajak yang memuat tentang aturan-aturan terhadap siapa yang dikenakan wajib pajak dan siapa yang tidak dikenakan wajib pajak dan berapa yang harus dibayar pajaknya.</a:t>
            </a:r>
            <a:endParaRPr lang="id-ID"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861</Words>
  <Application>Microsoft Office PowerPoint</Application>
  <PresentationFormat>On-screen Show (4:3)</PresentationFormat>
  <Paragraphs>118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Pertemuan 1 : PENGANTAR HUKUM PAJAK</vt:lpstr>
      <vt:lpstr>Pertemuan 1 : PENGANTAR HUKUM PAJAK</vt:lpstr>
      <vt:lpstr>Pertemuan 1 : PENGANTAR HUKUM PAJAK</vt:lpstr>
      <vt:lpstr>Pertemuan 1 : PENGANTAR HUKUM PAJAK</vt:lpstr>
      <vt:lpstr>Pertemuan 1 : PENGANTAR HUKUM PAJAK</vt:lpstr>
      <vt:lpstr>Pertemuan 1 : PENGANTAR HUKUM PAJAK</vt:lpstr>
      <vt:lpstr>Pertemuan 1 : PENGANTAR HUKUM PAJAK</vt:lpstr>
      <vt:lpstr>Pertemuan 1 : PENGANTAR HUKUM PAJAK</vt:lpstr>
      <vt:lpstr>Pertemuan 1 : PENGANTAR HUKUM PAJAK</vt:lpstr>
      <vt:lpstr>Pertemuan 1 : PENGANTAR HUKUM PAJAK</vt:lpstr>
      <vt:lpstr>Pertemuan 1 : PENGANTAR HUKUM PAJAK</vt:lpstr>
      <vt:lpstr>Pertemuan 1 : PENGANTAR HUKUM PAJAK</vt:lpstr>
      <vt:lpstr>Pertemuan 1 : PENGANTAR HUKUM PAJAK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1 : PENGANTAR HUKUM PAJAK</dc:title>
  <dc:creator>owner</dc:creator>
  <cp:lastModifiedBy>owner</cp:lastModifiedBy>
  <cp:revision>18</cp:revision>
  <dcterms:created xsi:type="dcterms:W3CDTF">2017-09-02T15:43:11Z</dcterms:created>
  <dcterms:modified xsi:type="dcterms:W3CDTF">2017-11-10T08:03:53Z</dcterms:modified>
</cp:coreProperties>
</file>