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6" r:id="rId2"/>
    <p:sldId id="277" r:id="rId3"/>
    <p:sldId id="258" r:id="rId4"/>
    <p:sldId id="260" r:id="rId5"/>
    <p:sldId id="278" r:id="rId6"/>
    <p:sldId id="290" r:id="rId7"/>
    <p:sldId id="280" r:id="rId8"/>
    <p:sldId id="284" r:id="rId9"/>
    <p:sldId id="285" r:id="rId10"/>
    <p:sldId id="286" r:id="rId11"/>
    <p:sldId id="288" r:id="rId12"/>
    <p:sldId id="261" r:id="rId13"/>
    <p:sldId id="282" r:id="rId14"/>
    <p:sldId id="28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336557-2816-4BEF-9B90-E4C68FAE60E7}" type="datetimeFigureOut">
              <a:rPr lang="id-ID" smtClean="0"/>
              <a:pPr/>
              <a:t>18/10/2017</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42E79F-0F05-4DA2-BD85-09378723179A}" type="slidenum">
              <a:rPr lang="id-ID" smtClean="0"/>
              <a:pPr/>
              <a:t>‹#›</a:t>
            </a:fld>
            <a:endParaRPr lang="id-ID"/>
          </a:p>
        </p:txBody>
      </p:sp>
    </p:spTree>
    <p:extLst>
      <p:ext uri="{BB962C8B-B14F-4D97-AF65-F5344CB8AC3E}">
        <p14:creationId xmlns:p14="http://schemas.microsoft.com/office/powerpoint/2010/main" val="198853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D976D2EC-A1D9-4E99-91AF-17F2F74A08EA}" type="slidenum">
              <a:rPr lang="id-ID" smtClean="0"/>
              <a:pPr>
                <a:defRPr/>
              </a:pPr>
              <a:t>2</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272FDDC-563C-4E1C-99FA-29C9C4A151D1}" type="datetimeFigureOut">
              <a:rPr lang="en-US" smtClean="0"/>
              <a:pPr/>
              <a:t>10/18/2017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4EABDB6-9148-4014-AC14-C6E38B2F42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72FDDC-563C-4E1C-99FA-29C9C4A151D1}" type="datetimeFigureOut">
              <a:rPr lang="en-US" smtClean="0"/>
              <a:pPr/>
              <a:t>10/18/2017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EABDB6-9148-4014-AC14-C6E38B2F42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72FDDC-563C-4E1C-99FA-29C9C4A151D1}" type="datetimeFigureOut">
              <a:rPr lang="en-US" smtClean="0"/>
              <a:pPr/>
              <a:t>10/18/2017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EABDB6-9148-4014-AC14-C6E38B2F42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72FDDC-563C-4E1C-99FA-29C9C4A151D1}" type="datetimeFigureOut">
              <a:rPr lang="en-US" smtClean="0"/>
              <a:pPr/>
              <a:t>10/18/2017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EABDB6-9148-4014-AC14-C6E38B2F42E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272FDDC-563C-4E1C-99FA-29C9C4A151D1}" type="datetimeFigureOut">
              <a:rPr lang="en-US" smtClean="0"/>
              <a:pPr/>
              <a:t>10/18/2017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EABDB6-9148-4014-AC14-C6E38B2F42E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72FDDC-563C-4E1C-99FA-29C9C4A151D1}" type="datetimeFigureOut">
              <a:rPr lang="en-US" smtClean="0"/>
              <a:pPr/>
              <a:t>10/18/2017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EABDB6-9148-4014-AC14-C6E38B2F42E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72FDDC-563C-4E1C-99FA-29C9C4A151D1}" type="datetimeFigureOut">
              <a:rPr lang="en-US" smtClean="0"/>
              <a:pPr/>
              <a:t>10/18/2017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4EABDB6-9148-4014-AC14-C6E38B2F42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272FDDC-563C-4E1C-99FA-29C9C4A151D1}" type="datetimeFigureOut">
              <a:rPr lang="en-US" smtClean="0"/>
              <a:pPr/>
              <a:t>10/18/2017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4EABDB6-9148-4014-AC14-C6E38B2F42E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272FDDC-563C-4E1C-99FA-29C9C4A151D1}" type="datetimeFigureOut">
              <a:rPr lang="en-US" smtClean="0"/>
              <a:pPr/>
              <a:t>10/18/2017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4EABDB6-9148-4014-AC14-C6E38B2F42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272FDDC-563C-4E1C-99FA-29C9C4A151D1}" type="datetimeFigureOut">
              <a:rPr lang="en-US" smtClean="0"/>
              <a:pPr/>
              <a:t>10/18/2017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EABDB6-9148-4014-AC14-C6E38B2F42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272FDDC-563C-4E1C-99FA-29C9C4A151D1}" type="datetimeFigureOut">
              <a:rPr lang="en-US" smtClean="0"/>
              <a:pPr/>
              <a:t>10/18/2017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4EABDB6-9148-4014-AC14-C6E38B2F42E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272FDDC-563C-4E1C-99FA-29C9C4A151D1}" type="datetimeFigureOut">
              <a:rPr lang="en-US" smtClean="0"/>
              <a:pPr/>
              <a:t>10/18/2017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4EABDB6-9148-4014-AC14-C6E38B2F42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2"/>
          <a:srcRect l="1051" r="800" b="504"/>
          <a:stretch>
            <a:fillRect/>
          </a:stretch>
        </p:blipFill>
        <p:spPr bwMode="auto">
          <a:xfrm>
            <a:off x="28788" y="237331"/>
            <a:ext cx="9144000" cy="6840538"/>
          </a:xfrm>
          <a:prstGeom prst="rect">
            <a:avLst/>
          </a:prstGeom>
          <a:noFill/>
          <a:ln w="9525">
            <a:noFill/>
            <a:miter lim="800000"/>
            <a:headEnd/>
            <a:tailEnd/>
          </a:ln>
        </p:spPr>
      </p:pic>
      <p:sp>
        <p:nvSpPr>
          <p:cNvPr id="2051" name="TextBox 1"/>
          <p:cNvSpPr txBox="1">
            <a:spLocks noChangeArrowheads="1"/>
          </p:cNvSpPr>
          <p:nvPr/>
        </p:nvSpPr>
        <p:spPr bwMode="auto">
          <a:xfrm>
            <a:off x="3222625" y="3573016"/>
            <a:ext cx="5638800" cy="1938992"/>
          </a:xfrm>
          <a:prstGeom prst="rect">
            <a:avLst/>
          </a:prstGeom>
          <a:noFill/>
          <a:ln w="9525">
            <a:noFill/>
            <a:miter lim="800000"/>
            <a:headEnd/>
            <a:tailEnd/>
          </a:ln>
        </p:spPr>
        <p:txBody>
          <a:bodyPr>
            <a:spAutoFit/>
          </a:bodyPr>
          <a:lstStyle/>
          <a:p>
            <a:pPr algn="ctr"/>
            <a:r>
              <a:rPr lang="en-US" sz="2000" b="1" dirty="0" smtClean="0">
                <a:solidFill>
                  <a:schemeClr val="bg1"/>
                </a:solidFill>
              </a:rPr>
              <a:t>PELATIHAN DAN PENGEMBANGAN</a:t>
            </a:r>
          </a:p>
          <a:p>
            <a:pPr algn="ctr"/>
            <a:r>
              <a:rPr lang="en-US" sz="2000" b="1" dirty="0" smtClean="0">
                <a:solidFill>
                  <a:schemeClr val="bg1"/>
                </a:solidFill>
              </a:rPr>
              <a:t> TENAGA KERJA</a:t>
            </a:r>
            <a:endParaRPr lang="en-US" sz="2000" b="1" dirty="0">
              <a:solidFill>
                <a:schemeClr val="bg1"/>
              </a:solidFill>
            </a:endParaRPr>
          </a:p>
          <a:p>
            <a:pPr algn="ctr"/>
            <a:r>
              <a:rPr lang="en-US" sz="2000" b="1" dirty="0">
                <a:solidFill>
                  <a:schemeClr val="bg1"/>
                </a:solidFill>
              </a:rPr>
              <a:t>P</a:t>
            </a:r>
            <a:r>
              <a:rPr lang="id-ID" sz="2000" b="1" dirty="0">
                <a:solidFill>
                  <a:schemeClr val="bg1"/>
                </a:solidFill>
              </a:rPr>
              <a:t>ertemuan </a:t>
            </a:r>
            <a:r>
              <a:rPr lang="en-US" sz="2000" b="1" dirty="0">
                <a:solidFill>
                  <a:schemeClr val="bg1"/>
                </a:solidFill>
              </a:rPr>
              <a:t>4</a:t>
            </a:r>
          </a:p>
          <a:p>
            <a:pPr algn="ctr"/>
            <a:r>
              <a:rPr lang="en-US" sz="2000" b="1" dirty="0" err="1" smtClean="0">
                <a:solidFill>
                  <a:schemeClr val="bg1"/>
                </a:solidFill>
              </a:rPr>
              <a:t>Dra</a:t>
            </a:r>
            <a:r>
              <a:rPr lang="en-US" sz="2000" b="1" dirty="0" smtClean="0">
                <a:solidFill>
                  <a:schemeClr val="bg1"/>
                </a:solidFill>
              </a:rPr>
              <a:t> </a:t>
            </a:r>
            <a:r>
              <a:rPr lang="id-ID" sz="2000" b="1" dirty="0" smtClean="0">
                <a:solidFill>
                  <a:schemeClr val="bg1"/>
                </a:solidFill>
              </a:rPr>
              <a:t>S</a:t>
            </a:r>
            <a:r>
              <a:rPr lang="en-US" sz="2000" b="1" dirty="0" err="1" smtClean="0">
                <a:solidFill>
                  <a:schemeClr val="bg1"/>
                </a:solidFill>
              </a:rPr>
              <a:t>afitri</a:t>
            </a:r>
            <a:r>
              <a:rPr lang="en-US" sz="2000" b="1" dirty="0" smtClean="0">
                <a:solidFill>
                  <a:schemeClr val="bg1"/>
                </a:solidFill>
              </a:rPr>
              <a:t> </a:t>
            </a:r>
            <a:r>
              <a:rPr lang="en-US" sz="2000" b="1" dirty="0" err="1" smtClean="0">
                <a:solidFill>
                  <a:schemeClr val="bg1"/>
                </a:solidFill>
              </a:rPr>
              <a:t>M.Msi</a:t>
            </a:r>
            <a:endParaRPr lang="en-US" sz="2000" b="1" dirty="0">
              <a:solidFill>
                <a:schemeClr val="bg1"/>
              </a:solidFill>
            </a:endParaRPr>
          </a:p>
          <a:p>
            <a:pPr algn="ctr"/>
            <a:r>
              <a:rPr lang="en-US" sz="2000" b="1" dirty="0" err="1" smtClean="0">
                <a:solidFill>
                  <a:schemeClr val="bg1"/>
                </a:solidFill>
              </a:rPr>
              <a:t>Teknik</a:t>
            </a:r>
            <a:r>
              <a:rPr lang="en-US" sz="2000" b="1" dirty="0" smtClean="0">
                <a:solidFill>
                  <a:schemeClr val="bg1"/>
                </a:solidFill>
              </a:rPr>
              <a:t> </a:t>
            </a:r>
            <a:r>
              <a:rPr lang="en-US" sz="2000" b="1" dirty="0" err="1" smtClean="0">
                <a:solidFill>
                  <a:schemeClr val="bg1"/>
                </a:solidFill>
              </a:rPr>
              <a:t>Industri</a:t>
            </a:r>
            <a:r>
              <a:rPr lang="en-US" sz="2000" b="1" dirty="0" smtClean="0">
                <a:solidFill>
                  <a:schemeClr val="bg1"/>
                </a:solidFill>
              </a:rPr>
              <a:t> </a:t>
            </a:r>
            <a:r>
              <a:rPr lang="en-US" sz="2000" b="1" dirty="0" err="1" smtClean="0">
                <a:solidFill>
                  <a:schemeClr val="bg1"/>
                </a:solidFill>
              </a:rPr>
              <a:t>Fakultas</a:t>
            </a:r>
            <a:r>
              <a:rPr lang="en-US" sz="2000" b="1" dirty="0" smtClean="0">
                <a:solidFill>
                  <a:schemeClr val="bg1"/>
                </a:solidFill>
              </a:rPr>
              <a:t> </a:t>
            </a:r>
            <a:r>
              <a:rPr lang="en-US" sz="2000" b="1" dirty="0" err="1" smtClean="0">
                <a:solidFill>
                  <a:schemeClr val="bg1"/>
                </a:solidFill>
              </a:rPr>
              <a:t>Teknik</a:t>
            </a:r>
            <a:endParaRPr lang="en-US" sz="2000" b="1" dirty="0">
              <a:solidFill>
                <a:schemeClr val="bg1"/>
              </a:solidFill>
            </a:endParaRPr>
          </a:p>
          <a:p>
            <a:pPr algn="ctr"/>
            <a:endParaRPr lang="en-US" sz="2000" b="1" dirty="0">
              <a:solidFill>
                <a:schemeClr val="bg1"/>
              </a:solidFill>
            </a:endParaRPr>
          </a:p>
        </p:txBody>
      </p:sp>
      <p:sp>
        <p:nvSpPr>
          <p:cNvPr id="2" name="AutoShape 2" descr="Image result for training"/>
          <p:cNvSpPr>
            <a:spLocks noChangeAspect="1" noChangeArrowheads="1"/>
          </p:cNvSpPr>
          <p:nvPr/>
        </p:nvSpPr>
        <p:spPr bwMode="auto">
          <a:xfrm>
            <a:off x="155575" y="-1600200"/>
            <a:ext cx="4381500" cy="33337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44" y="1412776"/>
            <a:ext cx="3092796" cy="2495426"/>
          </a:xfrm>
          <a:prstGeom prst="rect">
            <a:avLst/>
          </a:prstGeom>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nb-NO" b="1" dirty="0"/>
              <a:t>1.</a:t>
            </a:r>
            <a:r>
              <a:rPr lang="nb-NO" b="1" i="1" dirty="0"/>
              <a:t>Teori Connectionist</a:t>
            </a:r>
            <a:endParaRPr lang="en-US" dirty="0"/>
          </a:p>
          <a:p>
            <a:pPr marL="109728" indent="0">
              <a:buNone/>
            </a:pPr>
            <a:r>
              <a:rPr lang="en-US" dirty="0" err="1"/>
              <a:t>Aliran</a:t>
            </a:r>
            <a:r>
              <a:rPr lang="en-US" dirty="0"/>
              <a:t> </a:t>
            </a:r>
            <a:r>
              <a:rPr lang="en-US" dirty="0" err="1"/>
              <a:t>ini</a:t>
            </a:r>
            <a:r>
              <a:rPr lang="en-US" dirty="0"/>
              <a:t> </a:t>
            </a:r>
            <a:r>
              <a:rPr lang="en-US" dirty="0" err="1"/>
              <a:t>memandang</a:t>
            </a:r>
            <a:r>
              <a:rPr lang="en-US" dirty="0"/>
              <a:t> </a:t>
            </a:r>
            <a:r>
              <a:rPr lang="en-US" dirty="0" err="1"/>
              <a:t>belajar</a:t>
            </a:r>
            <a:r>
              <a:rPr lang="en-US" dirty="0"/>
              <a:t> </a:t>
            </a:r>
            <a:r>
              <a:rPr lang="en-US" dirty="0" err="1"/>
              <a:t>adalah</a:t>
            </a:r>
            <a:r>
              <a:rPr lang="en-US" dirty="0"/>
              <a:t> </a:t>
            </a:r>
            <a:r>
              <a:rPr lang="en-US" dirty="0" err="1"/>
              <a:t>sebagai</a:t>
            </a:r>
            <a:r>
              <a:rPr lang="en-US" dirty="0"/>
              <a:t> </a:t>
            </a:r>
            <a:r>
              <a:rPr lang="en-US" dirty="0" err="1"/>
              <a:t>hubungan</a:t>
            </a:r>
            <a:r>
              <a:rPr lang="en-US" dirty="0"/>
              <a:t> / </a:t>
            </a:r>
            <a:r>
              <a:rPr lang="en-US" dirty="0" err="1"/>
              <a:t>keterkaitan</a:t>
            </a:r>
            <a:r>
              <a:rPr lang="en-US" dirty="0"/>
              <a:t> </a:t>
            </a:r>
            <a:r>
              <a:rPr lang="en-US" dirty="0" err="1"/>
              <a:t>antara</a:t>
            </a:r>
            <a:r>
              <a:rPr lang="en-US" dirty="0"/>
              <a:t> </a:t>
            </a:r>
            <a:r>
              <a:rPr lang="en-US" u="sng" dirty="0"/>
              <a:t>stimulus </a:t>
            </a:r>
            <a:r>
              <a:rPr lang="en-US" u="sng" dirty="0" err="1"/>
              <a:t>dan</a:t>
            </a:r>
            <a:r>
              <a:rPr lang="en-US" u="sng" dirty="0"/>
              <a:t> </a:t>
            </a:r>
            <a:r>
              <a:rPr lang="en-US" u="sng" dirty="0" err="1"/>
              <a:t>respon</a:t>
            </a:r>
            <a:endParaRPr lang="en-US" dirty="0"/>
          </a:p>
          <a:p>
            <a:pPr marL="109728" indent="0">
              <a:buNone/>
            </a:pPr>
            <a:r>
              <a:rPr lang="en-US" dirty="0" err="1"/>
              <a:t>Tokoh</a:t>
            </a:r>
            <a:r>
              <a:rPr lang="en-US" dirty="0"/>
              <a:t> 	1. </a:t>
            </a:r>
            <a:r>
              <a:rPr lang="en-US" dirty="0" smtClean="0"/>
              <a:t>Pavlov </a:t>
            </a:r>
            <a:r>
              <a:rPr lang="en-US" dirty="0"/>
              <a:t>/ Classical Conditioning</a:t>
            </a:r>
          </a:p>
          <a:p>
            <a:pPr marL="109728" indent="0">
              <a:buNone/>
            </a:pPr>
            <a:r>
              <a:rPr lang="en-US" dirty="0"/>
              <a:t>		</a:t>
            </a:r>
            <a:r>
              <a:rPr lang="en-US" dirty="0" smtClean="0"/>
              <a:t>2</a:t>
            </a:r>
            <a:r>
              <a:rPr lang="en-US" dirty="0"/>
              <a:t>. Skinner / Operant Conditioning</a:t>
            </a:r>
          </a:p>
          <a:p>
            <a:pPr marL="109728" indent="0">
              <a:buNone/>
            </a:pPr>
            <a:r>
              <a:rPr lang="en-US" dirty="0"/>
              <a:t>		</a:t>
            </a:r>
            <a:r>
              <a:rPr lang="en-US" dirty="0" smtClean="0"/>
              <a:t>3</a:t>
            </a:r>
            <a:r>
              <a:rPr lang="en-US" dirty="0"/>
              <a:t>. Thorndike / Reinforcement Theory</a:t>
            </a:r>
          </a:p>
          <a:p>
            <a:endParaRPr lang="en-US" dirty="0"/>
          </a:p>
          <a:p>
            <a:r>
              <a:rPr lang="nb-NO" b="1" dirty="0"/>
              <a:t>2.</a:t>
            </a:r>
            <a:r>
              <a:rPr lang="nb-NO" b="1" i="1" dirty="0"/>
              <a:t>Teori Cognitive</a:t>
            </a:r>
            <a:endParaRPr lang="en-US" dirty="0"/>
          </a:p>
          <a:p>
            <a:pPr marL="109728" indent="0">
              <a:buNone/>
            </a:pPr>
            <a:r>
              <a:rPr lang="nb-NO" dirty="0"/>
              <a:t>Aliran ini menolak teori bahwa perilaku manusia adalah berdasarkan stimulus-respon.</a:t>
            </a:r>
            <a:endParaRPr lang="en-US" dirty="0"/>
          </a:p>
          <a:p>
            <a:pPr marL="109728" indent="0">
              <a:buNone/>
            </a:pPr>
            <a:r>
              <a:rPr lang="nb-NO" dirty="0"/>
              <a:t>Mereka berpendapat bahwa perilaku manusia didasarkan atas proses pembelajaran/melalui pemikiran (kognisi).</a:t>
            </a:r>
            <a:endParaRPr lang="en-US" dirty="0"/>
          </a:p>
          <a:p>
            <a:endParaRPr lang="en-US" dirty="0"/>
          </a:p>
        </p:txBody>
      </p:sp>
      <p:sp>
        <p:nvSpPr>
          <p:cNvPr id="3" name="Title 2"/>
          <p:cNvSpPr>
            <a:spLocks noGrp="1"/>
          </p:cNvSpPr>
          <p:nvPr>
            <p:ph type="title"/>
          </p:nvPr>
        </p:nvSpPr>
        <p:spPr/>
        <p:txBody>
          <a:bodyPr/>
          <a:lstStyle/>
          <a:p>
            <a:r>
              <a:rPr lang="en-US" dirty="0" err="1" smtClean="0"/>
              <a:t>Teori</a:t>
            </a:r>
            <a:r>
              <a:rPr lang="en-US" dirty="0" smtClean="0"/>
              <a:t> </a:t>
            </a:r>
            <a:r>
              <a:rPr lang="en-US" dirty="0" err="1" smtClean="0"/>
              <a:t>Belajar</a:t>
            </a:r>
            <a:endParaRPr lang="en-US" dirty="0"/>
          </a:p>
        </p:txBody>
      </p:sp>
    </p:spTree>
    <p:extLst>
      <p:ext uri="{BB962C8B-B14F-4D97-AF65-F5344CB8AC3E}">
        <p14:creationId xmlns:p14="http://schemas.microsoft.com/office/powerpoint/2010/main" val="1162034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1428736"/>
            <a:ext cx="7286676" cy="4697427"/>
          </a:xfrm>
        </p:spPr>
        <p:txBody>
          <a:bodyPr>
            <a:normAutofit/>
          </a:bodyPr>
          <a:lstStyle/>
          <a:p>
            <a:pPr>
              <a:buNone/>
            </a:pPr>
            <a:endParaRPr lang="id-ID" sz="2400" b="1" dirty="0" smtClean="0">
              <a:latin typeface="Berlin Sans FB" pitchFamily="34" charset="0"/>
            </a:endParaRPr>
          </a:p>
          <a:p>
            <a:pPr lvl="1">
              <a:buFont typeface="Wingdings" pitchFamily="2" charset="2"/>
              <a:buChar char="§"/>
            </a:pPr>
            <a:r>
              <a:rPr lang="id-ID" sz="2400" dirty="0" smtClean="0">
                <a:latin typeface="Berlin Sans FB" pitchFamily="34" charset="0"/>
              </a:rPr>
              <a:t>Pemberitahuan tujuan pelatihan</a:t>
            </a:r>
          </a:p>
          <a:p>
            <a:pPr lvl="1">
              <a:buFont typeface="Wingdings" pitchFamily="2" charset="2"/>
              <a:buChar char="§"/>
            </a:pPr>
            <a:r>
              <a:rPr lang="id-ID" sz="2400" dirty="0" smtClean="0">
                <a:latin typeface="Berlin Sans FB" pitchFamily="34" charset="0"/>
              </a:rPr>
              <a:t>Relevansi</a:t>
            </a:r>
          </a:p>
          <a:p>
            <a:pPr lvl="1">
              <a:buFont typeface="Wingdings" pitchFamily="2" charset="2"/>
              <a:buChar char="§"/>
            </a:pPr>
            <a:r>
              <a:rPr lang="id-ID" sz="2400" dirty="0" smtClean="0">
                <a:latin typeface="Berlin Sans FB" pitchFamily="34" charset="0"/>
              </a:rPr>
              <a:t>Partisipasi aktif</a:t>
            </a:r>
          </a:p>
          <a:p>
            <a:pPr lvl="1">
              <a:buFont typeface="Wingdings" pitchFamily="2" charset="2"/>
              <a:buChar char="§"/>
            </a:pPr>
            <a:r>
              <a:rPr lang="id-ID" sz="2400" dirty="0" smtClean="0">
                <a:latin typeface="Berlin Sans FB" pitchFamily="34" charset="0"/>
              </a:rPr>
              <a:t>Penguatan (Reinforcement)</a:t>
            </a:r>
          </a:p>
          <a:p>
            <a:pPr lvl="1">
              <a:buFont typeface="Wingdings" pitchFamily="2" charset="2"/>
              <a:buChar char="§"/>
            </a:pPr>
            <a:r>
              <a:rPr lang="id-ID" sz="2400" dirty="0" smtClean="0">
                <a:latin typeface="Berlin Sans FB" pitchFamily="34" charset="0"/>
              </a:rPr>
              <a:t>Pengetahuan ttg hasil (feedback)</a:t>
            </a:r>
          </a:p>
          <a:p>
            <a:pPr lvl="1">
              <a:buFont typeface="Wingdings" pitchFamily="2" charset="2"/>
              <a:buChar char="§"/>
            </a:pPr>
            <a:r>
              <a:rPr lang="id-ID" sz="2400" dirty="0" smtClean="0">
                <a:latin typeface="Berlin Sans FB" pitchFamily="34" charset="0"/>
              </a:rPr>
              <a:t>Distribusi pembelajaran</a:t>
            </a:r>
          </a:p>
          <a:p>
            <a:pPr lvl="1">
              <a:buFont typeface="Wingdings" pitchFamily="2" charset="2"/>
              <a:buChar char="§"/>
            </a:pPr>
            <a:r>
              <a:rPr lang="id-ID" sz="2400" dirty="0" smtClean="0">
                <a:latin typeface="Berlin Sans FB" pitchFamily="34" charset="0"/>
              </a:rPr>
              <a:t>Praktek/latihan dan pengulangan</a:t>
            </a:r>
          </a:p>
          <a:p>
            <a:pPr lvl="1">
              <a:buFont typeface="Wingdings" pitchFamily="2" charset="2"/>
              <a:buChar char="§"/>
            </a:pPr>
            <a:r>
              <a:rPr lang="id-ID" sz="2400" dirty="0" smtClean="0">
                <a:latin typeface="Berlin Sans FB" pitchFamily="34" charset="0"/>
              </a:rPr>
              <a:t>Transfer of training</a:t>
            </a:r>
            <a:endParaRPr lang="id-ID" sz="2400" dirty="0">
              <a:latin typeface="Berlin Sans FB" pitchFamily="34" charset="0"/>
            </a:endParaRPr>
          </a:p>
        </p:txBody>
      </p:sp>
      <p:sp>
        <p:nvSpPr>
          <p:cNvPr id="4" name="Title 3"/>
          <p:cNvSpPr>
            <a:spLocks noGrp="1"/>
          </p:cNvSpPr>
          <p:nvPr>
            <p:ph type="title"/>
          </p:nvPr>
        </p:nvSpPr>
        <p:spPr/>
        <p:txBody>
          <a:bodyPr/>
          <a:lstStyle/>
          <a:p>
            <a:r>
              <a:rPr lang="id-ID" sz="4400" dirty="0">
                <a:latin typeface="Berlin Sans FB" pitchFamily="34" charset="0"/>
              </a:rPr>
              <a:t>Konsep Dasar Pembelajaran</a:t>
            </a:r>
            <a:endParaRPr lang="en-US" dirty="0"/>
          </a:p>
        </p:txBody>
      </p:sp>
    </p:spTree>
    <p:extLst>
      <p:ext uri="{BB962C8B-B14F-4D97-AF65-F5344CB8AC3E}">
        <p14:creationId xmlns:p14="http://schemas.microsoft.com/office/powerpoint/2010/main" val="30510067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71612"/>
            <a:ext cx="8229600" cy="5000660"/>
          </a:xfrm>
          <a:ln>
            <a:noFill/>
          </a:ln>
        </p:spPr>
        <p:txBody>
          <a:bodyPr>
            <a:normAutofit lnSpcReduction="10000"/>
          </a:bodyPr>
          <a:lstStyle/>
          <a:p>
            <a:endParaRPr lang="id-ID" dirty="0" smtClean="0"/>
          </a:p>
          <a:p>
            <a:endParaRPr lang="id-ID" dirty="0" smtClean="0"/>
          </a:p>
          <a:p>
            <a:endParaRPr lang="id-ID" dirty="0" smtClean="0"/>
          </a:p>
          <a:p>
            <a:endParaRPr lang="id-ID" dirty="0" smtClean="0"/>
          </a:p>
          <a:p>
            <a:endParaRPr lang="id-ID" dirty="0" smtClean="0"/>
          </a:p>
          <a:p>
            <a:pPr marL="566928" indent="-457200">
              <a:buFont typeface="+mj-lt"/>
              <a:buAutoNum type="arabicPeriod"/>
            </a:pPr>
            <a:r>
              <a:rPr lang="id-ID" sz="2000" dirty="0" smtClean="0">
                <a:latin typeface="Berlin Sans FB" pitchFamily="34" charset="0"/>
              </a:rPr>
              <a:t>Menentukan siapa yg membutuhkan training &amp; jenis training yg dibutuhkan</a:t>
            </a:r>
          </a:p>
          <a:p>
            <a:pPr marL="566928" indent="-457200">
              <a:buFont typeface="+mj-lt"/>
              <a:buAutoNum type="arabicPeriod"/>
            </a:pPr>
            <a:r>
              <a:rPr lang="id-ID" sz="2000" dirty="0" smtClean="0">
                <a:latin typeface="Berlin Sans FB" pitchFamily="34" charset="0"/>
              </a:rPr>
              <a:t>Menentukan tujuan yg jelas yg akan dicapai d</a:t>
            </a:r>
            <a:r>
              <a:rPr lang="en-US" sz="2000" dirty="0" smtClean="0">
                <a:latin typeface="Berlin Sans FB" pitchFamily="34" charset="0"/>
              </a:rPr>
              <a:t>a</a:t>
            </a:r>
            <a:r>
              <a:rPr lang="id-ID" sz="2000" dirty="0" smtClean="0">
                <a:latin typeface="Berlin Sans FB" pitchFamily="34" charset="0"/>
              </a:rPr>
              <a:t>l</a:t>
            </a:r>
            <a:r>
              <a:rPr lang="en-US" sz="2000" dirty="0" smtClean="0">
                <a:latin typeface="Berlin Sans FB" pitchFamily="34" charset="0"/>
              </a:rPr>
              <a:t>a</a:t>
            </a:r>
            <a:r>
              <a:rPr lang="id-ID" sz="2000" dirty="0" smtClean="0">
                <a:latin typeface="Berlin Sans FB" pitchFamily="34" charset="0"/>
              </a:rPr>
              <a:t>m training</a:t>
            </a:r>
            <a:endParaRPr lang="en-US" sz="2000" dirty="0" smtClean="0">
              <a:latin typeface="Berlin Sans FB" pitchFamily="34" charset="0"/>
            </a:endParaRPr>
          </a:p>
          <a:p>
            <a:pPr marL="566928" indent="-457200">
              <a:buFont typeface="+mj-lt"/>
              <a:buAutoNum type="arabicPeriod"/>
            </a:pPr>
            <a:r>
              <a:rPr lang="en-US" sz="2000" dirty="0" err="1" smtClean="0">
                <a:latin typeface="Berlin Sans FB" pitchFamily="34" charset="0"/>
              </a:rPr>
              <a:t>Menentukan</a:t>
            </a:r>
            <a:r>
              <a:rPr lang="en-US" sz="2000" dirty="0" smtClean="0">
                <a:latin typeface="Berlin Sans FB" pitchFamily="34" charset="0"/>
              </a:rPr>
              <a:t> </a:t>
            </a:r>
            <a:r>
              <a:rPr lang="en-US" sz="2000" dirty="0" err="1" smtClean="0">
                <a:latin typeface="Berlin Sans FB" pitchFamily="34" charset="0"/>
              </a:rPr>
              <a:t>kriteria</a:t>
            </a:r>
            <a:r>
              <a:rPr lang="en-US" sz="2000" dirty="0" smtClean="0">
                <a:latin typeface="Berlin Sans FB" pitchFamily="34" charset="0"/>
              </a:rPr>
              <a:t> </a:t>
            </a:r>
            <a:r>
              <a:rPr lang="en-US" sz="2000" dirty="0" err="1" smtClean="0">
                <a:latin typeface="Berlin Sans FB" pitchFamily="34" charset="0"/>
              </a:rPr>
              <a:t>alat</a:t>
            </a:r>
            <a:r>
              <a:rPr lang="en-US" sz="2000" dirty="0" smtClean="0">
                <a:latin typeface="Berlin Sans FB" pitchFamily="34" charset="0"/>
              </a:rPr>
              <a:t> </a:t>
            </a:r>
            <a:r>
              <a:rPr lang="en-US" sz="2000" dirty="0" err="1" smtClean="0">
                <a:latin typeface="Berlin Sans FB" pitchFamily="34" charset="0"/>
              </a:rPr>
              <a:t>ukurnya</a:t>
            </a:r>
            <a:endParaRPr lang="id-ID" sz="2000" dirty="0" smtClean="0">
              <a:latin typeface="Berlin Sans FB" pitchFamily="34" charset="0"/>
            </a:endParaRPr>
          </a:p>
          <a:p>
            <a:pPr marL="566928" indent="-457200">
              <a:buFont typeface="+mj-lt"/>
              <a:buAutoNum type="arabicPeriod"/>
            </a:pPr>
            <a:r>
              <a:rPr lang="id-ID" sz="2000" dirty="0" smtClean="0">
                <a:latin typeface="Berlin Sans FB" pitchFamily="34" charset="0"/>
              </a:rPr>
              <a:t>Mendisain program training</a:t>
            </a:r>
          </a:p>
          <a:p>
            <a:pPr marL="566928" indent="-457200">
              <a:buFont typeface="+mj-lt"/>
              <a:buAutoNum type="arabicPeriod"/>
            </a:pPr>
            <a:r>
              <a:rPr lang="id-ID" sz="2000" dirty="0" smtClean="0">
                <a:latin typeface="Berlin Sans FB" pitchFamily="34" charset="0"/>
              </a:rPr>
              <a:t>Mengadakan </a:t>
            </a:r>
            <a:r>
              <a:rPr lang="en-US" sz="2000" dirty="0" err="1" smtClean="0">
                <a:latin typeface="Berlin Sans FB" pitchFamily="34" charset="0"/>
              </a:rPr>
              <a:t>percobaan</a:t>
            </a:r>
            <a:r>
              <a:rPr lang="en-US" sz="2000" dirty="0" smtClean="0">
                <a:latin typeface="Berlin Sans FB" pitchFamily="34" charset="0"/>
              </a:rPr>
              <a:t> </a:t>
            </a:r>
            <a:r>
              <a:rPr lang="en-US" sz="2000" dirty="0" err="1" smtClean="0">
                <a:latin typeface="Berlin Sans FB" pitchFamily="34" charset="0"/>
              </a:rPr>
              <a:t>latihan</a:t>
            </a:r>
            <a:r>
              <a:rPr lang="en-US" sz="2000" dirty="0" smtClean="0">
                <a:latin typeface="Berlin Sans FB" pitchFamily="34" charset="0"/>
              </a:rPr>
              <a:t> </a:t>
            </a:r>
            <a:r>
              <a:rPr lang="id-ID" sz="2000" dirty="0" smtClean="0">
                <a:latin typeface="Berlin Sans FB" pitchFamily="34" charset="0"/>
              </a:rPr>
              <a:t>sesuai d</a:t>
            </a:r>
            <a:r>
              <a:rPr lang="en-US" sz="2000" dirty="0" smtClean="0">
                <a:latin typeface="Berlin Sans FB" pitchFamily="34" charset="0"/>
              </a:rPr>
              <a:t>en</a:t>
            </a:r>
            <a:r>
              <a:rPr lang="id-ID" sz="2000" dirty="0" smtClean="0">
                <a:latin typeface="Berlin Sans FB" pitchFamily="34" charset="0"/>
              </a:rPr>
              <a:t>g</a:t>
            </a:r>
            <a:r>
              <a:rPr lang="en-US" sz="2000" dirty="0" smtClean="0">
                <a:latin typeface="Berlin Sans FB" pitchFamily="34" charset="0"/>
              </a:rPr>
              <a:t>an</a:t>
            </a:r>
            <a:r>
              <a:rPr lang="id-ID" sz="2000" dirty="0" smtClean="0">
                <a:latin typeface="Berlin Sans FB" pitchFamily="34" charset="0"/>
              </a:rPr>
              <a:t> hasil need assesment</a:t>
            </a:r>
          </a:p>
          <a:p>
            <a:pPr marL="566928" indent="-457200">
              <a:buFont typeface="+mj-lt"/>
              <a:buAutoNum type="arabicPeriod"/>
            </a:pPr>
            <a:r>
              <a:rPr lang="id-ID" sz="2000" dirty="0" smtClean="0">
                <a:latin typeface="Berlin Sans FB" pitchFamily="34" charset="0"/>
              </a:rPr>
              <a:t>Me</a:t>
            </a:r>
            <a:r>
              <a:rPr lang="en-US" sz="2000" dirty="0" err="1" smtClean="0">
                <a:latin typeface="Berlin Sans FB" pitchFamily="34" charset="0"/>
              </a:rPr>
              <a:t>lakukan</a:t>
            </a:r>
            <a:r>
              <a:rPr lang="en-US" sz="2000" dirty="0" smtClean="0">
                <a:latin typeface="Berlin Sans FB" pitchFamily="34" charset="0"/>
              </a:rPr>
              <a:t> </a:t>
            </a:r>
            <a:r>
              <a:rPr lang="en-US" sz="2000" dirty="0" err="1" smtClean="0">
                <a:latin typeface="Berlin Sans FB" pitchFamily="34" charset="0"/>
              </a:rPr>
              <a:t>implementasi</a:t>
            </a:r>
            <a:r>
              <a:rPr lang="en-US" sz="2000" dirty="0" smtClean="0">
                <a:latin typeface="Berlin Sans FB" pitchFamily="34" charset="0"/>
              </a:rPr>
              <a:t> </a:t>
            </a:r>
            <a:r>
              <a:rPr lang="en-US" sz="2000" dirty="0" err="1" smtClean="0">
                <a:latin typeface="Berlin Sans FB" pitchFamily="34" charset="0"/>
              </a:rPr>
              <a:t>dan</a:t>
            </a:r>
            <a:r>
              <a:rPr lang="en-US" sz="2000" dirty="0" smtClean="0">
                <a:latin typeface="Berlin Sans FB" pitchFamily="34" charset="0"/>
              </a:rPr>
              <a:t> me</a:t>
            </a:r>
            <a:r>
              <a:rPr lang="id-ID" sz="2000" dirty="0" smtClean="0">
                <a:latin typeface="Berlin Sans FB" pitchFamily="34" charset="0"/>
              </a:rPr>
              <a:t>ngevaluasi training utk menentukan bhw apakah  tujuan training tercapai</a:t>
            </a:r>
          </a:p>
          <a:p>
            <a:endParaRPr lang="id-ID" dirty="0" smtClean="0"/>
          </a:p>
          <a:p>
            <a:endParaRPr lang="en-US" dirty="0"/>
          </a:p>
        </p:txBody>
      </p:sp>
      <p:sp>
        <p:nvSpPr>
          <p:cNvPr id="3" name="Title 2"/>
          <p:cNvSpPr>
            <a:spLocks noGrp="1"/>
          </p:cNvSpPr>
          <p:nvPr>
            <p:ph type="title"/>
          </p:nvPr>
        </p:nvSpPr>
        <p:spPr>
          <a:xfrm>
            <a:off x="457200" y="642918"/>
            <a:ext cx="8229600" cy="1000132"/>
          </a:xfrm>
          <a:ln>
            <a:noFill/>
          </a:ln>
        </p:spPr>
        <p:txBody>
          <a:bodyPr>
            <a:normAutofit/>
          </a:bodyPr>
          <a:lstStyle/>
          <a:p>
            <a:pPr algn="ctr"/>
            <a:r>
              <a:rPr lang="id-ID" sz="2400" b="0" dirty="0">
                <a:solidFill>
                  <a:srgbClr val="FF0000"/>
                </a:solidFill>
                <a:effectLst/>
                <a:latin typeface="Berlin Sans FB" pitchFamily="34" charset="0"/>
              </a:rPr>
              <a:t>6</a:t>
            </a:r>
            <a:r>
              <a:rPr lang="id-ID" sz="2400" b="0" dirty="0" smtClean="0">
                <a:solidFill>
                  <a:srgbClr val="FF0000"/>
                </a:solidFill>
                <a:effectLst/>
                <a:latin typeface="Berlin Sans FB" pitchFamily="34" charset="0"/>
              </a:rPr>
              <a:t> </a:t>
            </a:r>
            <a:r>
              <a:rPr lang="id-ID" sz="2400" b="0" dirty="0" smtClean="0">
                <a:solidFill>
                  <a:srgbClr val="FF0000"/>
                </a:solidFill>
                <a:effectLst/>
                <a:latin typeface="Berlin Sans FB" pitchFamily="34" charset="0"/>
              </a:rPr>
              <a:t>LANGKAH MENGEMBANGKAN PROGRAM TRAINING</a:t>
            </a:r>
            <a:br>
              <a:rPr lang="id-ID" sz="2400" b="0" dirty="0" smtClean="0">
                <a:solidFill>
                  <a:srgbClr val="FF0000"/>
                </a:solidFill>
                <a:effectLst/>
                <a:latin typeface="Berlin Sans FB" pitchFamily="34" charset="0"/>
              </a:rPr>
            </a:br>
            <a:r>
              <a:rPr lang="id-ID" sz="2400" b="0" dirty="0" smtClean="0">
                <a:solidFill>
                  <a:srgbClr val="FF0000"/>
                </a:solidFill>
                <a:effectLst/>
                <a:latin typeface="Berlin Sans FB" pitchFamily="34" charset="0"/>
              </a:rPr>
              <a:t> YANG EFEKTIF</a:t>
            </a:r>
            <a:endParaRPr lang="en-US" sz="2400" b="0" dirty="0">
              <a:solidFill>
                <a:srgbClr val="FF0000"/>
              </a:solidFill>
              <a:effectLst/>
              <a:latin typeface="Berlin Sans FB" pitchFamily="34" charset="0"/>
            </a:endParaRPr>
          </a:p>
        </p:txBody>
      </p:sp>
      <p:sp>
        <p:nvSpPr>
          <p:cNvPr id="4" name="Rectangle 3"/>
          <p:cNvSpPr/>
          <p:nvPr/>
        </p:nvSpPr>
        <p:spPr>
          <a:xfrm>
            <a:off x="323528" y="1857364"/>
            <a:ext cx="1214446" cy="164307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a:t>Identifikasi kebutuhan studi pekerjaan</a:t>
            </a:r>
            <a:endParaRPr lang="en-US" sz="1600" dirty="0"/>
          </a:p>
          <a:p>
            <a:pPr algn="ctr"/>
            <a:endParaRPr lang="en-US" sz="1400" dirty="0"/>
          </a:p>
        </p:txBody>
      </p:sp>
      <p:sp>
        <p:nvSpPr>
          <p:cNvPr id="5" name="Oval 4"/>
          <p:cNvSpPr/>
          <p:nvPr/>
        </p:nvSpPr>
        <p:spPr>
          <a:xfrm>
            <a:off x="1821637" y="1787514"/>
            <a:ext cx="1143008" cy="185738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Berlin Sans FB" pitchFamily="34" charset="0"/>
              </a:rPr>
              <a:t>Penetapan</a:t>
            </a:r>
            <a:r>
              <a:rPr lang="en-US" sz="1600" dirty="0" smtClean="0">
                <a:solidFill>
                  <a:schemeClr val="tx1"/>
                </a:solidFill>
                <a:latin typeface="Berlin Sans FB" pitchFamily="34" charset="0"/>
              </a:rPr>
              <a:t> </a:t>
            </a:r>
            <a:r>
              <a:rPr lang="en-US" sz="1600" dirty="0" err="1" smtClean="0">
                <a:solidFill>
                  <a:schemeClr val="tx1"/>
                </a:solidFill>
                <a:latin typeface="Berlin Sans FB" pitchFamily="34" charset="0"/>
              </a:rPr>
              <a:t>sasaran</a:t>
            </a:r>
            <a:endParaRPr lang="id-ID" sz="1600" dirty="0" smtClean="0">
              <a:solidFill>
                <a:schemeClr val="tx1"/>
              </a:solidFill>
              <a:latin typeface="Berlin Sans FB" pitchFamily="34" charset="0"/>
            </a:endParaRPr>
          </a:p>
        </p:txBody>
      </p:sp>
      <p:sp>
        <p:nvSpPr>
          <p:cNvPr id="6" name="Rounded Rectangle 5"/>
          <p:cNvSpPr/>
          <p:nvPr/>
        </p:nvSpPr>
        <p:spPr>
          <a:xfrm>
            <a:off x="4355977" y="2143116"/>
            <a:ext cx="1381647" cy="107157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tabLst>
                <a:tab pos="228600" algn="l"/>
              </a:tabLst>
            </a:pPr>
            <a:r>
              <a:rPr lang="nb-NO" sz="1600" dirty="0"/>
              <a:t>Penetapan </a:t>
            </a:r>
            <a:r>
              <a:rPr lang="nb-NO" sz="1600" dirty="0" smtClean="0"/>
              <a:t>metoda</a:t>
            </a:r>
            <a:endParaRPr lang="en-US" sz="1600" dirty="0"/>
          </a:p>
          <a:p>
            <a:pPr algn="just">
              <a:spcAft>
                <a:spcPts val="0"/>
              </a:spcAft>
              <a:tabLst>
                <a:tab pos="228600" algn="l"/>
              </a:tabLst>
            </a:pPr>
            <a:r>
              <a:rPr lang="nb-NO" sz="1600" dirty="0"/>
              <a:t> </a:t>
            </a:r>
            <a:endParaRPr lang="en-US" sz="1600" dirty="0">
              <a:latin typeface="Times New Roman"/>
              <a:ea typeface="Times New Roman"/>
            </a:endParaRPr>
          </a:p>
          <a:p>
            <a:pPr algn="ctr"/>
            <a:endParaRPr lang="en-US" sz="1600" dirty="0">
              <a:solidFill>
                <a:schemeClr val="tx1"/>
              </a:solidFill>
            </a:endParaRPr>
          </a:p>
        </p:txBody>
      </p:sp>
      <p:sp>
        <p:nvSpPr>
          <p:cNvPr id="7" name="Snip Diagonal Corner Rectangle 6"/>
          <p:cNvSpPr/>
          <p:nvPr/>
        </p:nvSpPr>
        <p:spPr>
          <a:xfrm>
            <a:off x="5990897" y="1834170"/>
            <a:ext cx="1298832" cy="1428760"/>
          </a:xfrm>
          <a:prstGeom prst="snip2Diag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t>Percobaan </a:t>
            </a:r>
            <a:r>
              <a:rPr lang="nb-NO" dirty="0"/>
              <a:t>dan revisi</a:t>
            </a:r>
            <a:endParaRPr lang="en-US" sz="2000" dirty="0"/>
          </a:p>
          <a:p>
            <a:pPr algn="ctr"/>
            <a:endParaRPr lang="en-US" dirty="0">
              <a:solidFill>
                <a:schemeClr val="tx1"/>
              </a:solidFill>
            </a:endParaRPr>
          </a:p>
        </p:txBody>
      </p:sp>
      <p:sp>
        <p:nvSpPr>
          <p:cNvPr id="8" name="Trapezoid 7"/>
          <p:cNvSpPr/>
          <p:nvPr/>
        </p:nvSpPr>
        <p:spPr>
          <a:xfrm>
            <a:off x="7453298" y="1643050"/>
            <a:ext cx="1335662" cy="1643074"/>
          </a:xfrm>
          <a:prstGeom prst="trapezoi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Implementasi dan evaluasi</a:t>
            </a:r>
            <a:endParaRPr lang="en-US" sz="2000" dirty="0"/>
          </a:p>
          <a:p>
            <a:pPr algn="ctr"/>
            <a:endParaRPr lang="en-US" dirty="0"/>
          </a:p>
        </p:txBody>
      </p:sp>
      <p:cxnSp>
        <p:nvCxnSpPr>
          <p:cNvPr id="11" name="Straight Arrow Connector 10"/>
          <p:cNvCxnSpPr>
            <a:endCxn id="8" idx="1"/>
          </p:cNvCxnSpPr>
          <p:nvPr/>
        </p:nvCxnSpPr>
        <p:spPr>
          <a:xfrm>
            <a:off x="7238984" y="2462999"/>
            <a:ext cx="3812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737624" y="2564440"/>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6" idx="1"/>
          </p:cNvCxnSpPr>
          <p:nvPr/>
        </p:nvCxnSpPr>
        <p:spPr>
          <a:xfrm>
            <a:off x="4139952" y="2678901"/>
            <a:ext cx="2160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5" idx="2"/>
          </p:cNvCxnSpPr>
          <p:nvPr/>
        </p:nvCxnSpPr>
        <p:spPr>
          <a:xfrm>
            <a:off x="1537974" y="2716208"/>
            <a:ext cx="2836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3203847" y="1787514"/>
            <a:ext cx="936105" cy="171292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dirty="0"/>
              <a:t>Penetapan kriteria alat ukurnya</a:t>
            </a:r>
            <a:endParaRPr lang="en-US" sz="1600" dirty="0"/>
          </a:p>
          <a:p>
            <a:pPr algn="ctr"/>
            <a:endParaRPr lang="en-US" sz="1600" dirty="0">
              <a:solidFill>
                <a:schemeClr val="tx1"/>
              </a:solidFill>
            </a:endParaRPr>
          </a:p>
        </p:txBody>
      </p:sp>
      <p:cxnSp>
        <p:nvCxnSpPr>
          <p:cNvPr id="21" name="Straight Arrow Connector 20"/>
          <p:cNvCxnSpPr/>
          <p:nvPr/>
        </p:nvCxnSpPr>
        <p:spPr>
          <a:xfrm>
            <a:off x="2984518" y="2683613"/>
            <a:ext cx="21932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ln w="38100">
            <a:solidFill>
              <a:srgbClr val="FF0000"/>
            </a:solidFill>
          </a:ln>
        </p:spPr>
        <p:txBody>
          <a:bodyPr>
            <a:normAutofit/>
          </a:bodyPr>
          <a:lstStyle/>
          <a:p>
            <a:pPr>
              <a:buNone/>
            </a:pPr>
            <a:endParaRPr lang="id-ID" sz="2400" dirty="0" smtClean="0">
              <a:solidFill>
                <a:srgbClr val="FF0000"/>
              </a:solidFill>
              <a:latin typeface="Berlin Sans FB" pitchFamily="34" charset="0"/>
            </a:endParaRPr>
          </a:p>
          <a:p>
            <a:endParaRPr lang="id-ID" sz="2400" dirty="0" smtClean="0">
              <a:latin typeface="Berlin Sans FB" pitchFamily="34" charset="0"/>
            </a:endParaRPr>
          </a:p>
          <a:p>
            <a:pPr>
              <a:buNone/>
            </a:pPr>
            <a:r>
              <a:rPr lang="id-ID" sz="2400" dirty="0" smtClean="0">
                <a:latin typeface="Berlin Sans FB" pitchFamily="34" charset="0"/>
              </a:rPr>
              <a:t>	“Sebagai staf bidang pemasaran pak Budi dinilai mencapai prestasi luar biasa dalam pencapaian target perusahaan. Pimpinan pun dalam rapat direksi memutuskan untuk mempromosikan pak Budi menjadi Manajer Pemasaran dengan catatan meningkatkan sikap kepemimpinannya. </a:t>
            </a:r>
          </a:p>
          <a:p>
            <a:pPr>
              <a:buNone/>
            </a:pPr>
            <a:endParaRPr lang="id-ID" sz="2400" dirty="0" smtClean="0">
              <a:latin typeface="Berlin Sans FB" pitchFamily="34" charset="0"/>
            </a:endParaRPr>
          </a:p>
          <a:p>
            <a:pPr>
              <a:buNone/>
            </a:pPr>
            <a:r>
              <a:rPr lang="id-ID" sz="2400" dirty="0" smtClean="0">
                <a:latin typeface="Berlin Sans FB" pitchFamily="34" charset="0"/>
              </a:rPr>
              <a:t>	Apakah tindakan yang tepat untuk Pak Budi, memberikan Training atau Development ??” Jelaskan alasannya.</a:t>
            </a:r>
            <a:endParaRPr lang="id-ID" sz="2400" dirty="0">
              <a:latin typeface="Berlin Sans FB" pitchFamily="34" charset="0"/>
            </a:endParaRPr>
          </a:p>
        </p:txBody>
      </p:sp>
      <p:sp>
        <p:nvSpPr>
          <p:cNvPr id="3" name="Title 2"/>
          <p:cNvSpPr>
            <a:spLocks noGrp="1"/>
          </p:cNvSpPr>
          <p:nvPr>
            <p:ph type="title"/>
          </p:nvPr>
        </p:nvSpPr>
        <p:spPr>
          <a:xfrm>
            <a:off x="457200" y="714356"/>
            <a:ext cx="8229600" cy="500066"/>
          </a:xfrm>
        </p:spPr>
        <p:txBody>
          <a:bodyPr>
            <a:noAutofit/>
          </a:bodyPr>
          <a:lstStyle/>
          <a:p>
            <a:pPr algn="ctr"/>
            <a:r>
              <a:rPr lang="id-ID" sz="2800" b="0" dirty="0" smtClean="0">
                <a:solidFill>
                  <a:srgbClr val="FF0000"/>
                </a:solidFill>
                <a:effectLst/>
                <a:latin typeface="Berlin Sans FB" pitchFamily="34" charset="0"/>
              </a:rPr>
              <a:t>KASUS</a:t>
            </a:r>
            <a:endParaRPr lang="id-ID" sz="2800" b="0" dirty="0">
              <a:solidFill>
                <a:srgbClr val="FF0000"/>
              </a:solidFill>
              <a:effectLst/>
              <a:latin typeface="Berlin Sans FB"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736"/>
            <a:ext cx="8229600" cy="4578555"/>
          </a:xfrm>
        </p:spPr>
        <p:txBody>
          <a:bodyPr>
            <a:normAutofit fontScale="92500" lnSpcReduction="10000"/>
          </a:bodyPr>
          <a:lstStyle/>
          <a:p>
            <a:pPr>
              <a:buNone/>
            </a:pPr>
            <a:r>
              <a:rPr lang="id-ID" sz="2000" dirty="0" smtClean="0">
                <a:latin typeface="Berlin Sans FB" pitchFamily="34" charset="0"/>
              </a:rPr>
              <a:t>	Diskusikan dalam kelompok mengapa program </a:t>
            </a:r>
            <a:r>
              <a:rPr lang="en-US" sz="2000" dirty="0" err="1" smtClean="0">
                <a:latin typeface="Berlin Sans FB" pitchFamily="34" charset="0"/>
              </a:rPr>
              <a:t>pelatihan</a:t>
            </a:r>
            <a:r>
              <a:rPr lang="id-ID" sz="2000" dirty="0" smtClean="0">
                <a:latin typeface="Berlin Sans FB" pitchFamily="34" charset="0"/>
              </a:rPr>
              <a:t> bisa bermanfaat untuk :</a:t>
            </a:r>
          </a:p>
          <a:p>
            <a:pPr marL="566928" indent="-457200">
              <a:buFont typeface="+mj-lt"/>
              <a:buAutoNum type="arabicPeriod"/>
            </a:pPr>
            <a:r>
              <a:rPr lang="id-ID" sz="2000" dirty="0" smtClean="0">
                <a:latin typeface="Berlin Sans FB" pitchFamily="34" charset="0"/>
              </a:rPr>
              <a:t>Memperbaiki &amp; meningkatkan Kinerja</a:t>
            </a:r>
          </a:p>
          <a:p>
            <a:pPr marL="566928" indent="-457200">
              <a:buFont typeface="+mj-lt"/>
              <a:buAutoNum type="arabicPeriod"/>
            </a:pPr>
            <a:r>
              <a:rPr lang="id-ID" sz="2000" dirty="0" smtClean="0">
                <a:latin typeface="Berlin Sans FB" pitchFamily="34" charset="0"/>
              </a:rPr>
              <a:t>Memutakhirkan Keahlian Keahlian para karyawan dengan peralatan ataupun sistem kerja baru</a:t>
            </a:r>
          </a:p>
          <a:p>
            <a:pPr marL="566928" indent="-457200">
              <a:buFont typeface="+mj-lt"/>
              <a:buAutoNum type="arabicPeriod"/>
            </a:pPr>
            <a:r>
              <a:rPr lang="id-ID" sz="2000" dirty="0" smtClean="0">
                <a:latin typeface="Berlin Sans FB" pitchFamily="34" charset="0"/>
              </a:rPr>
              <a:t>Mengurangi Waktu Belajar bagi karyawan baru untuk menyesuaikan diri dengan tuntutan pekerjaan atau sistem kerja perusahaan</a:t>
            </a:r>
          </a:p>
          <a:p>
            <a:pPr marL="566928" indent="-457200">
              <a:buFont typeface="+mj-lt"/>
              <a:buAutoNum type="arabicPeriod"/>
            </a:pPr>
            <a:r>
              <a:rPr lang="id-ID" sz="2000" dirty="0" smtClean="0">
                <a:latin typeface="Berlin Sans FB" pitchFamily="34" charset="0"/>
              </a:rPr>
              <a:t>Meningkatkan Kuantitas dan kualitas kerja</a:t>
            </a:r>
          </a:p>
          <a:p>
            <a:pPr marL="566928" indent="-457200">
              <a:buFont typeface="+mj-lt"/>
              <a:buAutoNum type="arabicPeriod"/>
            </a:pPr>
            <a:r>
              <a:rPr lang="id-ID" sz="2000" dirty="0" smtClean="0">
                <a:latin typeface="Berlin Sans FB" pitchFamily="34" charset="0"/>
              </a:rPr>
              <a:t>Mengurangi jumlah &amp; biaya kecelakaan kerja</a:t>
            </a:r>
          </a:p>
          <a:p>
            <a:pPr marL="566928" indent="-457200">
              <a:buFont typeface="+mj-lt"/>
              <a:buAutoNum type="arabicPeriod"/>
            </a:pPr>
            <a:r>
              <a:rPr lang="id-ID" sz="2000" dirty="0" smtClean="0">
                <a:latin typeface="Berlin Sans FB" pitchFamily="34" charset="0"/>
              </a:rPr>
              <a:t>Memenuhi kebutuhan dan ketepatan perencanaan SDM</a:t>
            </a:r>
          </a:p>
          <a:p>
            <a:pPr marL="566928" indent="-457200">
              <a:buFont typeface="+mj-lt"/>
              <a:buAutoNum type="arabicPeriod"/>
            </a:pPr>
            <a:r>
              <a:rPr lang="id-ID" sz="2000" dirty="0" smtClean="0">
                <a:latin typeface="Berlin Sans FB" pitchFamily="34" charset="0"/>
              </a:rPr>
              <a:t>Meningkatkan semangat &amp; solidaritas kerja</a:t>
            </a:r>
          </a:p>
          <a:p>
            <a:pPr marL="566928" indent="-457200">
              <a:buFont typeface="+mj-lt"/>
              <a:buAutoNum type="arabicPeriod"/>
            </a:pPr>
            <a:r>
              <a:rPr lang="id-ID" sz="2000" dirty="0" smtClean="0">
                <a:latin typeface="Berlin Sans FB" pitchFamily="34" charset="0"/>
              </a:rPr>
              <a:t>Memenuhi kebutuhan pertumbuhan pribadi serta mempertahankan karyawan yang baik</a:t>
            </a:r>
          </a:p>
          <a:p>
            <a:pPr marL="566928" indent="-457200">
              <a:buFont typeface="+mj-lt"/>
              <a:buAutoNum type="arabicPeriod"/>
            </a:pPr>
            <a:endParaRPr lang="id-ID" sz="2000" dirty="0" smtClean="0">
              <a:latin typeface="Berlin Sans FB" pitchFamily="34" charset="0"/>
            </a:endParaRPr>
          </a:p>
          <a:p>
            <a:pPr>
              <a:buNone/>
            </a:pPr>
            <a:r>
              <a:rPr lang="id-ID" sz="2000" dirty="0" smtClean="0">
                <a:solidFill>
                  <a:srgbClr val="FF0000"/>
                </a:solidFill>
                <a:latin typeface="Berlin Sans FB" pitchFamily="34" charset="0"/>
              </a:rPr>
              <a:t>	   Jelaskan bagaimana prosesnya ??</a:t>
            </a:r>
            <a:endParaRPr lang="id-ID" sz="2000" dirty="0">
              <a:solidFill>
                <a:srgbClr val="FF0000"/>
              </a:solidFill>
              <a:latin typeface="Berlin Sans FB" pitchFamily="34" charset="0"/>
            </a:endParaRPr>
          </a:p>
        </p:txBody>
      </p:sp>
      <p:sp>
        <p:nvSpPr>
          <p:cNvPr id="3" name="Title 2"/>
          <p:cNvSpPr>
            <a:spLocks noGrp="1"/>
          </p:cNvSpPr>
          <p:nvPr>
            <p:ph type="title"/>
          </p:nvPr>
        </p:nvSpPr>
        <p:spPr>
          <a:xfrm>
            <a:off x="457200" y="714356"/>
            <a:ext cx="8229600" cy="703282"/>
          </a:xfrm>
        </p:spPr>
        <p:txBody>
          <a:bodyPr>
            <a:normAutofit/>
          </a:bodyPr>
          <a:lstStyle/>
          <a:p>
            <a:pPr algn="ctr"/>
            <a:r>
              <a:rPr lang="id-ID" sz="3200" b="0" dirty="0" smtClean="0">
                <a:solidFill>
                  <a:srgbClr val="FF0000"/>
                </a:solidFill>
                <a:effectLst/>
                <a:latin typeface="Berlin Sans FB" pitchFamily="34" charset="0"/>
              </a:rPr>
              <a:t>TUGAS </a:t>
            </a:r>
            <a:r>
              <a:rPr lang="id-ID" sz="3200" b="0" smtClean="0">
                <a:solidFill>
                  <a:srgbClr val="FF0000"/>
                </a:solidFill>
                <a:effectLst/>
                <a:latin typeface="Berlin Sans FB" pitchFamily="34" charset="0"/>
              </a:rPr>
              <a:t>ANALISIS BERKELOMPOK</a:t>
            </a:r>
            <a:endParaRPr lang="id-ID" sz="3200" b="0" dirty="0">
              <a:solidFill>
                <a:srgbClr val="FF0000"/>
              </a:solidFill>
              <a:effectLst/>
              <a:latin typeface="Berlin Sans FB"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a:srcRect/>
          <a:stretch>
            <a:fillRect/>
          </a:stretch>
        </p:blipFill>
        <p:spPr bwMode="auto">
          <a:xfrm>
            <a:off x="0" y="0"/>
            <a:ext cx="9172575" cy="6858000"/>
          </a:xfrm>
          <a:prstGeom prst="rect">
            <a:avLst/>
          </a:prstGeom>
          <a:noFill/>
          <a:ln w="9525">
            <a:noFill/>
            <a:miter lim="800000"/>
            <a:headEnd/>
            <a:tailEnd/>
          </a:ln>
        </p:spPr>
      </p:pic>
      <p:sp>
        <p:nvSpPr>
          <p:cNvPr id="3075" name="Title 5"/>
          <p:cNvSpPr>
            <a:spLocks noGrp="1"/>
          </p:cNvSpPr>
          <p:nvPr>
            <p:ph type="title"/>
          </p:nvPr>
        </p:nvSpPr>
        <p:spPr>
          <a:xfrm>
            <a:off x="533400" y="685800"/>
            <a:ext cx="8229600" cy="685800"/>
          </a:xfrm>
        </p:spPr>
        <p:txBody>
          <a:bodyPr/>
          <a:lstStyle/>
          <a:p>
            <a:pPr>
              <a:spcBef>
                <a:spcPct val="50000"/>
              </a:spcBef>
            </a:pPr>
            <a:r>
              <a:rPr lang="en-US" sz="2800" smtClean="0">
                <a:solidFill>
                  <a:srgbClr val="FF0000"/>
                </a:solidFill>
                <a:latin typeface="Berlin Sans FB" pitchFamily="34" charset="0"/>
                <a:cs typeface="Arial" charset="0"/>
              </a:rPr>
              <a:t>KEMAMPUAN AKHIR YANG DIHARAPKAN</a:t>
            </a:r>
          </a:p>
        </p:txBody>
      </p:sp>
      <p:sp>
        <p:nvSpPr>
          <p:cNvPr id="3076" name="Content Placeholder 5"/>
          <p:cNvSpPr>
            <a:spLocks noGrp="1"/>
          </p:cNvSpPr>
          <p:nvPr>
            <p:ph idx="1"/>
          </p:nvPr>
        </p:nvSpPr>
        <p:spPr>
          <a:xfrm>
            <a:off x="457200" y="1524000"/>
            <a:ext cx="8229600" cy="4602163"/>
          </a:xfrm>
        </p:spPr>
        <p:txBody>
          <a:bodyPr/>
          <a:lstStyle/>
          <a:p>
            <a:pPr>
              <a:buFont typeface="Arial" charset="0"/>
              <a:buNone/>
              <a:defRPr/>
            </a:pPr>
            <a:r>
              <a:rPr lang="id-ID" sz="2400" dirty="0" smtClean="0">
                <a:latin typeface="Berlin Sans FB" pitchFamily="34" charset="0"/>
                <a:cs typeface="Arial" charset="0"/>
              </a:rPr>
              <a:t>	Setelah mengikuti materi perkuliahan ini mahasiswa diharapkan mampu :</a:t>
            </a:r>
          </a:p>
          <a:p>
            <a:pPr marL="566928" indent="-457200">
              <a:buFont typeface="+mj-lt"/>
              <a:buAutoNum type="arabicPeriod"/>
            </a:pPr>
            <a:r>
              <a:rPr lang="id-ID" sz="2400" dirty="0" smtClean="0">
                <a:latin typeface="Berlin Sans FB" pitchFamily="34" charset="0"/>
              </a:rPr>
              <a:t>Mempu menyebutkan langkah-langkah pengembangan &amp; implementasi program training di dalam suatu organisasi</a:t>
            </a:r>
          </a:p>
          <a:p>
            <a:pPr marL="566928" indent="-457200">
              <a:buFont typeface="+mj-lt"/>
              <a:buAutoNum type="arabicPeriod"/>
            </a:pPr>
            <a:r>
              <a:rPr lang="id-ID" sz="2400" dirty="0" smtClean="0">
                <a:latin typeface="Berlin Sans FB" pitchFamily="34" charset="0"/>
              </a:rPr>
              <a:t>Mendiskusikan bagaimana mengevaluasi training</a:t>
            </a:r>
            <a:endParaRPr lang="en-US" sz="2400" dirty="0" smtClean="0">
              <a:latin typeface="Berlin Sans FB" pitchFamily="34" charset="0"/>
            </a:endParaRPr>
          </a:p>
          <a:p>
            <a:pPr>
              <a:buFont typeface="Arial" charset="0"/>
              <a:buNone/>
              <a:defRPr/>
            </a:pPr>
            <a:endParaRPr lang="id-ID" sz="2400" dirty="0" smtClean="0">
              <a:latin typeface="Berlin Sans FB" pitchFamily="34" charset="0"/>
              <a:cs typeface="Arial"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14488"/>
            <a:ext cx="8229600" cy="4292803"/>
          </a:xfrm>
          <a:ln w="38100">
            <a:solidFill>
              <a:srgbClr val="FF0000"/>
            </a:solidFill>
          </a:ln>
        </p:spPr>
        <p:txBody>
          <a:bodyPr>
            <a:normAutofit/>
          </a:bodyPr>
          <a:lstStyle/>
          <a:p>
            <a:pPr marL="624078" indent="-514350">
              <a:buFont typeface="+mj-lt"/>
              <a:buAutoNum type="arabicParenR"/>
            </a:pPr>
            <a:r>
              <a:rPr lang="id-ID" sz="2800" dirty="0" smtClean="0">
                <a:latin typeface="Berlin Sans FB" pitchFamily="34" charset="0"/>
              </a:rPr>
              <a:t>Menurut Anda, mengapa </a:t>
            </a:r>
            <a:r>
              <a:rPr lang="en-US" sz="2800" dirty="0" err="1" smtClean="0">
                <a:latin typeface="Berlin Sans FB" pitchFamily="34" charset="0"/>
              </a:rPr>
              <a:t>pelatihan</a:t>
            </a:r>
            <a:r>
              <a:rPr lang="id-ID" sz="2800" dirty="0" smtClean="0">
                <a:latin typeface="Berlin Sans FB" pitchFamily="34" charset="0"/>
              </a:rPr>
              <a:t> itu diperlukan </a:t>
            </a:r>
          </a:p>
          <a:p>
            <a:pPr marL="624078" indent="-514350">
              <a:buFont typeface="+mj-lt"/>
              <a:buAutoNum type="arabicParenR"/>
            </a:pPr>
            <a:r>
              <a:rPr lang="id-ID" sz="2800" dirty="0" smtClean="0">
                <a:latin typeface="Berlin Sans FB" pitchFamily="34" charset="0"/>
              </a:rPr>
              <a:t>Menurut Anda, mengapa setiap karyawan yang ada di restaurant Mc.Donald atau KFC harus mendapatkan </a:t>
            </a:r>
            <a:r>
              <a:rPr lang="en-US" sz="2800" dirty="0" err="1" smtClean="0">
                <a:latin typeface="Berlin Sans FB" pitchFamily="34" charset="0"/>
              </a:rPr>
              <a:t>pelatihan</a:t>
            </a:r>
            <a:r>
              <a:rPr lang="id-ID" sz="2800" dirty="0" smtClean="0">
                <a:latin typeface="Berlin Sans FB" pitchFamily="34" charset="0"/>
              </a:rPr>
              <a:t>?</a:t>
            </a:r>
          </a:p>
          <a:p>
            <a:pPr marL="624078" indent="-514350">
              <a:buFont typeface="+mj-lt"/>
              <a:buAutoNum type="arabicParenR"/>
            </a:pPr>
            <a:r>
              <a:rPr lang="id-ID" sz="2800" dirty="0" smtClean="0">
                <a:latin typeface="Berlin Sans FB" pitchFamily="34" charset="0"/>
              </a:rPr>
              <a:t>Menurut Anda, mengapa para manager ingin meningkatkan management skill ?</a:t>
            </a:r>
          </a:p>
          <a:p>
            <a:endParaRPr lang="id-ID" sz="2400" dirty="0" smtClean="0"/>
          </a:p>
          <a:p>
            <a:endParaRPr lang="en-US" sz="2400" dirty="0"/>
          </a:p>
        </p:txBody>
      </p:sp>
      <p:sp>
        <p:nvSpPr>
          <p:cNvPr id="3" name="Title 2"/>
          <p:cNvSpPr>
            <a:spLocks noGrp="1"/>
          </p:cNvSpPr>
          <p:nvPr>
            <p:ph type="title"/>
          </p:nvPr>
        </p:nvSpPr>
        <p:spPr>
          <a:xfrm>
            <a:off x="457200" y="714356"/>
            <a:ext cx="8229600" cy="785818"/>
          </a:xfrm>
          <a:ln>
            <a:noFill/>
          </a:ln>
        </p:spPr>
        <p:txBody>
          <a:bodyPr>
            <a:normAutofit/>
          </a:bodyPr>
          <a:lstStyle/>
          <a:p>
            <a:pPr algn="ctr"/>
            <a:r>
              <a:rPr lang="id-ID" sz="3200" b="0" dirty="0" smtClean="0">
                <a:solidFill>
                  <a:srgbClr val="FF0000"/>
                </a:solidFill>
                <a:effectLst/>
                <a:latin typeface="Berlin Sans FB" pitchFamily="34" charset="0"/>
              </a:rPr>
              <a:t>DISKUSI</a:t>
            </a:r>
            <a:endParaRPr lang="en-US" sz="3200" b="0" dirty="0">
              <a:solidFill>
                <a:srgbClr val="FF0000"/>
              </a:solidFill>
              <a:effectLst/>
              <a:latin typeface="Berlin Sans FB"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00174"/>
            <a:ext cx="8229600" cy="4429156"/>
          </a:xfrm>
          <a:ln>
            <a:noFill/>
          </a:ln>
        </p:spPr>
        <p:txBody>
          <a:bodyPr>
            <a:normAutofit/>
          </a:bodyPr>
          <a:lstStyle/>
          <a:p>
            <a:pPr>
              <a:buFont typeface="Wingdings" pitchFamily="2" charset="2"/>
              <a:buChar char="q"/>
            </a:pPr>
            <a:r>
              <a:rPr lang="en-US" sz="2400" dirty="0" err="1" smtClean="0">
                <a:latin typeface="Berlin Sans FB" pitchFamily="34" charset="0"/>
              </a:rPr>
              <a:t>Pelatihan</a:t>
            </a:r>
            <a:r>
              <a:rPr lang="en-US" sz="2400" dirty="0" smtClean="0">
                <a:latin typeface="Berlin Sans FB" pitchFamily="34" charset="0"/>
              </a:rPr>
              <a:t> </a:t>
            </a:r>
            <a:r>
              <a:rPr lang="id-ID" sz="2400" dirty="0" smtClean="0">
                <a:latin typeface="Berlin Sans FB" pitchFamily="34" charset="0"/>
              </a:rPr>
              <a:t> merupaktivitas utama pada sebagian besar perusahaan besar baik swasta &amp; publik untuk kary</a:t>
            </a:r>
            <a:r>
              <a:rPr lang="en-US" sz="2400" dirty="0" err="1" smtClean="0">
                <a:latin typeface="Berlin Sans FB" pitchFamily="34" charset="0"/>
              </a:rPr>
              <a:t>awan</a:t>
            </a:r>
            <a:r>
              <a:rPr lang="id-ID" sz="2400" dirty="0" smtClean="0">
                <a:latin typeface="Berlin Sans FB" pitchFamily="34" charset="0"/>
              </a:rPr>
              <a:t> baru maupun y</a:t>
            </a:r>
            <a:r>
              <a:rPr lang="en-US" sz="2400" dirty="0" smtClean="0">
                <a:latin typeface="Berlin Sans FB" pitchFamily="34" charset="0"/>
              </a:rPr>
              <a:t>an</a:t>
            </a:r>
            <a:r>
              <a:rPr lang="id-ID" sz="2400" dirty="0" smtClean="0">
                <a:latin typeface="Berlin Sans FB" pitchFamily="34" charset="0"/>
              </a:rPr>
              <a:t>g berpengalaman (Minner,1992)</a:t>
            </a:r>
          </a:p>
          <a:p>
            <a:pPr marL="822960" lvl="1" indent="-457200">
              <a:buFont typeface="+mj-lt"/>
              <a:buAutoNum type="arabicPeriod"/>
            </a:pPr>
            <a:r>
              <a:rPr lang="id-ID" sz="2400" dirty="0" smtClean="0">
                <a:latin typeface="Berlin Sans FB" pitchFamily="34" charset="0"/>
              </a:rPr>
              <a:t>Kary</a:t>
            </a:r>
            <a:r>
              <a:rPr lang="en-US" sz="2400" dirty="0" err="1" smtClean="0">
                <a:latin typeface="Berlin Sans FB" pitchFamily="34" charset="0"/>
              </a:rPr>
              <a:t>awan</a:t>
            </a:r>
            <a:r>
              <a:rPr lang="en-US" sz="2400" dirty="0" smtClean="0">
                <a:latin typeface="Berlin Sans FB" pitchFamily="34" charset="0"/>
              </a:rPr>
              <a:t> </a:t>
            </a:r>
            <a:r>
              <a:rPr lang="id-ID" sz="2400" dirty="0" smtClean="0">
                <a:latin typeface="Berlin Sans FB" pitchFamily="34" charset="0"/>
              </a:rPr>
              <a:t> baru : harus mempelajari b</a:t>
            </a:r>
            <a:r>
              <a:rPr lang="en-US" sz="2400" dirty="0" smtClean="0">
                <a:latin typeface="Berlin Sans FB" pitchFamily="34" charset="0"/>
              </a:rPr>
              <a:t>a</a:t>
            </a:r>
            <a:r>
              <a:rPr lang="id-ID" sz="2400" dirty="0" smtClean="0">
                <a:latin typeface="Berlin Sans FB" pitchFamily="34" charset="0"/>
              </a:rPr>
              <a:t>g</a:t>
            </a:r>
            <a:r>
              <a:rPr lang="en-US" sz="2400" dirty="0" err="1" smtClean="0">
                <a:latin typeface="Berlin Sans FB" pitchFamily="34" charset="0"/>
              </a:rPr>
              <a:t>ai</a:t>
            </a:r>
            <a:r>
              <a:rPr lang="id-ID" sz="2400" dirty="0" smtClean="0">
                <a:latin typeface="Berlin Sans FB" pitchFamily="34" charset="0"/>
              </a:rPr>
              <a:t>m</a:t>
            </a:r>
            <a:r>
              <a:rPr lang="en-US" sz="2400" dirty="0" err="1" smtClean="0">
                <a:latin typeface="Berlin Sans FB" pitchFamily="34" charset="0"/>
              </a:rPr>
              <a:t>ana</a:t>
            </a:r>
            <a:r>
              <a:rPr lang="en-US" sz="2400" dirty="0" smtClean="0">
                <a:latin typeface="Berlin Sans FB" pitchFamily="34" charset="0"/>
              </a:rPr>
              <a:t> </a:t>
            </a:r>
            <a:r>
              <a:rPr lang="id-ID" sz="2400" dirty="0" smtClean="0">
                <a:latin typeface="Berlin Sans FB" pitchFamily="34" charset="0"/>
              </a:rPr>
              <a:t>melaksanakan tugasnya</a:t>
            </a:r>
          </a:p>
          <a:p>
            <a:pPr marL="822960" lvl="1" indent="-457200">
              <a:buFont typeface="+mj-lt"/>
              <a:buAutoNum type="arabicPeriod"/>
            </a:pPr>
            <a:r>
              <a:rPr lang="id-ID" sz="2400" dirty="0" smtClean="0">
                <a:latin typeface="Berlin Sans FB" pitchFamily="34" charset="0"/>
              </a:rPr>
              <a:t>Experienced employee : harus belajar untuk tetap berkembang menghadapi tuntutan pekerjaannya kian bertambah &amp; rumit</a:t>
            </a:r>
          </a:p>
          <a:p>
            <a:pPr marL="822960" lvl="1" indent="-457200">
              <a:buNone/>
            </a:pPr>
            <a:endParaRPr lang="id-ID" sz="2400" dirty="0" smtClean="0">
              <a:latin typeface="Berlin Sans FB" pitchFamily="34" charset="0"/>
            </a:endParaRPr>
          </a:p>
          <a:p>
            <a:pPr>
              <a:buFont typeface="Wingdings" pitchFamily="2" charset="2"/>
              <a:buChar char="q"/>
            </a:pPr>
            <a:r>
              <a:rPr lang="id-ID" sz="2400" dirty="0" smtClean="0">
                <a:latin typeface="Berlin Sans FB" pitchFamily="34" charset="0"/>
              </a:rPr>
              <a:t>Terkadang untuk promosi dipersyaratkan u</a:t>
            </a:r>
            <a:r>
              <a:rPr lang="en-US" sz="2400" dirty="0" smtClean="0">
                <a:latin typeface="Berlin Sans FB" pitchFamily="34" charset="0"/>
              </a:rPr>
              <a:t>n</a:t>
            </a:r>
            <a:r>
              <a:rPr lang="id-ID" sz="2400" dirty="0" smtClean="0">
                <a:latin typeface="Berlin Sans FB" pitchFamily="34" charset="0"/>
              </a:rPr>
              <a:t>t</a:t>
            </a:r>
            <a:r>
              <a:rPr lang="en-US" sz="2400" dirty="0" smtClean="0">
                <a:latin typeface="Berlin Sans FB" pitchFamily="34" charset="0"/>
              </a:rPr>
              <a:t>u</a:t>
            </a:r>
            <a:r>
              <a:rPr lang="id-ID" sz="2400" dirty="0" smtClean="0">
                <a:latin typeface="Berlin Sans FB" pitchFamily="34" charset="0"/>
              </a:rPr>
              <a:t>k mengikuti </a:t>
            </a:r>
            <a:r>
              <a:rPr lang="en-US" sz="2400" dirty="0" err="1" smtClean="0">
                <a:latin typeface="Berlin Sans FB" pitchFamily="34" charset="0"/>
              </a:rPr>
              <a:t>pelatihan</a:t>
            </a:r>
            <a:r>
              <a:rPr lang="id-ID" sz="2400" dirty="0" smtClean="0">
                <a:latin typeface="Berlin Sans FB" pitchFamily="34" charset="0"/>
              </a:rPr>
              <a:t> t</a:t>
            </a:r>
            <a:r>
              <a:rPr lang="en-US" sz="2400" dirty="0" err="1" smtClean="0">
                <a:latin typeface="Berlin Sans FB" pitchFamily="34" charset="0"/>
              </a:rPr>
              <a:t>er</a:t>
            </a:r>
            <a:r>
              <a:rPr lang="id-ID" sz="2400" dirty="0" smtClean="0">
                <a:latin typeface="Berlin Sans FB" pitchFamily="34" charset="0"/>
              </a:rPr>
              <a:t>t</a:t>
            </a:r>
            <a:r>
              <a:rPr lang="en-US" sz="2400" dirty="0" smtClean="0">
                <a:latin typeface="Berlin Sans FB" pitchFamily="34" charset="0"/>
              </a:rPr>
              <a:t>en</a:t>
            </a:r>
            <a:r>
              <a:rPr lang="id-ID" sz="2400" dirty="0" smtClean="0">
                <a:latin typeface="Berlin Sans FB" pitchFamily="34" charset="0"/>
              </a:rPr>
              <a:t>t</a:t>
            </a:r>
            <a:r>
              <a:rPr lang="en-US" sz="2400" dirty="0" smtClean="0">
                <a:latin typeface="Berlin Sans FB" pitchFamily="34" charset="0"/>
              </a:rPr>
              <a:t>u</a:t>
            </a:r>
            <a:r>
              <a:rPr lang="id-ID" sz="2400" dirty="0" smtClean="0">
                <a:latin typeface="Berlin Sans FB" pitchFamily="34" charset="0"/>
              </a:rPr>
              <a:t> hingga benar-benar menguasai</a:t>
            </a:r>
          </a:p>
          <a:p>
            <a:pPr>
              <a:buNone/>
            </a:pPr>
            <a:endParaRPr lang="en-US" sz="2400" dirty="0"/>
          </a:p>
        </p:txBody>
      </p:sp>
      <p:sp>
        <p:nvSpPr>
          <p:cNvPr id="3" name="Title 2"/>
          <p:cNvSpPr>
            <a:spLocks noGrp="1"/>
          </p:cNvSpPr>
          <p:nvPr>
            <p:ph type="title"/>
          </p:nvPr>
        </p:nvSpPr>
        <p:spPr>
          <a:xfrm>
            <a:off x="457200" y="571480"/>
            <a:ext cx="8229600" cy="642942"/>
          </a:xfrm>
          <a:ln>
            <a:noFill/>
          </a:ln>
        </p:spPr>
        <p:txBody>
          <a:bodyPr>
            <a:normAutofit/>
          </a:bodyPr>
          <a:lstStyle/>
          <a:p>
            <a:pPr algn="ctr"/>
            <a:r>
              <a:rPr lang="en-US" sz="3200" dirty="0" smtClean="0">
                <a:solidFill>
                  <a:srgbClr val="FF0000"/>
                </a:solidFill>
                <a:effectLst/>
                <a:latin typeface="Berlin Sans FB" pitchFamily="34" charset="0"/>
              </a:rPr>
              <a:t>Training/</a:t>
            </a:r>
            <a:r>
              <a:rPr lang="en-US" sz="3200" dirty="0" err="1" smtClean="0">
                <a:solidFill>
                  <a:srgbClr val="FF0000"/>
                </a:solidFill>
                <a:effectLst/>
                <a:latin typeface="Berlin Sans FB" pitchFamily="34" charset="0"/>
              </a:rPr>
              <a:t>Pelatihan</a:t>
            </a:r>
            <a:endParaRPr lang="en-US" sz="3200" dirty="0">
              <a:solidFill>
                <a:srgbClr val="FF0000"/>
              </a:solidFill>
              <a:effectLst/>
              <a:latin typeface="Berlin Sans FB"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298"/>
            <a:ext cx="8229600" cy="4857784"/>
          </a:xfrm>
        </p:spPr>
        <p:txBody>
          <a:bodyPr>
            <a:normAutofit/>
          </a:bodyPr>
          <a:lstStyle/>
          <a:p>
            <a:pPr>
              <a:buFont typeface="Arial" pitchFamily="34" charset="0"/>
              <a:buChar char="•"/>
            </a:pPr>
            <a:r>
              <a:rPr lang="id-ID" sz="2000" dirty="0" smtClean="0">
                <a:latin typeface="Berlin Sans FB" pitchFamily="34" charset="0"/>
              </a:rPr>
              <a:t>Dessler (1992) </a:t>
            </a:r>
            <a:r>
              <a:rPr lang="en-US" sz="2000" dirty="0" err="1" smtClean="0">
                <a:solidFill>
                  <a:srgbClr val="FF0000"/>
                </a:solidFill>
                <a:latin typeface="Berlin Sans FB" pitchFamily="34" charset="0"/>
              </a:rPr>
              <a:t>pelatihan</a:t>
            </a:r>
            <a:r>
              <a:rPr lang="id-ID" sz="2000" dirty="0" smtClean="0">
                <a:latin typeface="Berlin Sans FB" pitchFamily="34" charset="0"/>
              </a:rPr>
              <a:t> merupakan proses pengajaran kepada karyawan baru atau lama t</a:t>
            </a:r>
            <a:r>
              <a:rPr lang="en-US" sz="2000" dirty="0" smtClean="0">
                <a:latin typeface="Berlin Sans FB" pitchFamily="34" charset="0"/>
              </a:rPr>
              <a:t>en</a:t>
            </a:r>
            <a:r>
              <a:rPr lang="id-ID" sz="2000" dirty="0" smtClean="0">
                <a:latin typeface="Berlin Sans FB" pitchFamily="34" charset="0"/>
              </a:rPr>
              <a:t>t</a:t>
            </a:r>
            <a:r>
              <a:rPr lang="en-US" sz="2000" dirty="0" smtClean="0">
                <a:latin typeface="Berlin Sans FB" pitchFamily="34" charset="0"/>
              </a:rPr>
              <a:t>an</a:t>
            </a:r>
            <a:r>
              <a:rPr lang="id-ID" sz="2000" dirty="0" smtClean="0">
                <a:latin typeface="Berlin Sans FB" pitchFamily="34" charset="0"/>
              </a:rPr>
              <a:t>g keahlian dasar y</a:t>
            </a:r>
            <a:r>
              <a:rPr lang="en-US" sz="2000" dirty="0" smtClean="0">
                <a:latin typeface="Berlin Sans FB" pitchFamily="34" charset="0"/>
              </a:rPr>
              <a:t>an</a:t>
            </a:r>
            <a:r>
              <a:rPr lang="id-ID" sz="2000" dirty="0" smtClean="0">
                <a:latin typeface="Berlin Sans FB" pitchFamily="34" charset="0"/>
              </a:rPr>
              <a:t>g diperlukan untuk melaksanakan pekerjaan (Dessler, 1993) </a:t>
            </a:r>
          </a:p>
          <a:p>
            <a:pPr>
              <a:buFont typeface="Arial" pitchFamily="34" charset="0"/>
              <a:buChar char="•"/>
            </a:pPr>
            <a:r>
              <a:rPr lang="id-ID" sz="2000" dirty="0" smtClean="0">
                <a:latin typeface="Berlin Sans FB" pitchFamily="34" charset="0"/>
              </a:rPr>
              <a:t>Aamodt (2004) mendefinisikan </a:t>
            </a:r>
            <a:r>
              <a:rPr lang="en-US" sz="2000" dirty="0" err="1" smtClean="0">
                <a:latin typeface="Berlin Sans FB" pitchFamily="34" charset="0"/>
              </a:rPr>
              <a:t>pelatihan</a:t>
            </a:r>
            <a:r>
              <a:rPr lang="en-US" sz="2000" dirty="0" smtClean="0">
                <a:latin typeface="Berlin Sans FB" pitchFamily="34" charset="0"/>
              </a:rPr>
              <a:t>(</a:t>
            </a:r>
            <a:r>
              <a:rPr lang="id-ID" sz="2000" dirty="0" smtClean="0">
                <a:solidFill>
                  <a:srgbClr val="FF0000"/>
                </a:solidFill>
                <a:latin typeface="Berlin Sans FB" pitchFamily="34" charset="0"/>
              </a:rPr>
              <a:t>training</a:t>
            </a:r>
            <a:r>
              <a:rPr lang="en-US" sz="2000" dirty="0" smtClean="0">
                <a:solidFill>
                  <a:srgbClr val="FF0000"/>
                </a:solidFill>
                <a:latin typeface="Berlin Sans FB" pitchFamily="34" charset="0"/>
              </a:rPr>
              <a:t>)</a:t>
            </a:r>
            <a:r>
              <a:rPr lang="id-ID" sz="2000" dirty="0" smtClean="0">
                <a:latin typeface="Berlin Sans FB" pitchFamily="34" charset="0"/>
              </a:rPr>
              <a:t> sebagai </a:t>
            </a:r>
            <a:r>
              <a:rPr lang="id-ID" sz="2000" i="1" dirty="0" smtClean="0">
                <a:latin typeface="Berlin Sans FB" pitchFamily="34" charset="0"/>
              </a:rPr>
              <a:t>systematic acquisition of skills, rules, concepts, or attitudes that result in improved perform</a:t>
            </a:r>
            <a:r>
              <a:rPr lang="id-ID" sz="2000" dirty="0" smtClean="0">
                <a:latin typeface="Berlin Sans FB" pitchFamily="34" charset="0"/>
              </a:rPr>
              <a:t>ance</a:t>
            </a:r>
          </a:p>
        </p:txBody>
      </p:sp>
      <p:sp>
        <p:nvSpPr>
          <p:cNvPr id="3" name="Title 2"/>
          <p:cNvSpPr>
            <a:spLocks noGrp="1"/>
          </p:cNvSpPr>
          <p:nvPr>
            <p:ph type="title"/>
          </p:nvPr>
        </p:nvSpPr>
        <p:spPr>
          <a:xfrm>
            <a:off x="457200" y="642918"/>
            <a:ext cx="8229600" cy="571504"/>
          </a:xfrm>
        </p:spPr>
        <p:txBody>
          <a:bodyPr>
            <a:noAutofit/>
          </a:bodyPr>
          <a:lstStyle/>
          <a:p>
            <a:pPr algn="ctr"/>
            <a:r>
              <a:rPr lang="en-US" sz="3200" smtClean="0">
                <a:solidFill>
                  <a:srgbClr val="FF0000"/>
                </a:solidFill>
                <a:effectLst/>
                <a:latin typeface="Berlin Sans FB" pitchFamily="34" charset="0"/>
              </a:rPr>
              <a:t>Training/ Pelatihan</a:t>
            </a:r>
            <a:r>
              <a:rPr lang="id-ID" sz="3200" dirty="0" smtClean="0">
                <a:solidFill>
                  <a:srgbClr val="FF0000"/>
                </a:solidFill>
                <a:effectLst/>
                <a:latin typeface="Berlin Sans FB" pitchFamily="34" charset="0"/>
              </a:rPr>
              <a:t> </a:t>
            </a:r>
            <a:endParaRPr lang="id-ID" sz="3200" dirty="0">
              <a:solidFill>
                <a:srgbClr val="FF0000"/>
              </a:solidFill>
              <a:effectLst/>
              <a:latin typeface="Berlin Sans FB" pitchFamily="34" charset="0"/>
            </a:endParaRPr>
          </a:p>
        </p:txBody>
      </p:sp>
      <p:sp>
        <p:nvSpPr>
          <p:cNvPr id="4" name="Rectangle 3"/>
          <p:cNvSpPr/>
          <p:nvPr/>
        </p:nvSpPr>
        <p:spPr>
          <a:xfrm>
            <a:off x="928662" y="3933056"/>
            <a:ext cx="7572428" cy="85725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latin typeface="Berlin Sans FB" pitchFamily="34" charset="0"/>
              </a:rPr>
              <a:t>Pelatihan</a:t>
            </a:r>
            <a:r>
              <a:rPr lang="id-ID" dirty="0" smtClean="0">
                <a:latin typeface="Berlin Sans FB" pitchFamily="34" charset="0"/>
              </a:rPr>
              <a:t> dibutuhkan bila ada penggantian alat kerja, mesin, sistem kerja, peraturan agara kary memiliki pengetahuan &amp; ketrampilan yg handal</a:t>
            </a:r>
            <a:endParaRPr lang="id-ID" dirty="0">
              <a:latin typeface="Berlin Sans FB"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143000"/>
          </a:xfrm>
          <a:ln>
            <a:solidFill>
              <a:schemeClr val="accent1"/>
            </a:solidFill>
          </a:ln>
        </p:spPr>
        <p:txBody>
          <a:bodyPr>
            <a:noAutofit/>
          </a:bodyPr>
          <a:lstStyle/>
          <a:p>
            <a:r>
              <a:rPr lang="id-ID" sz="2800" b="1" dirty="0" smtClean="0"/>
              <a:t>PENGERTIAN PENGEMBANGAN (DEVELOPMENT)</a:t>
            </a:r>
            <a:endParaRPr lang="id-ID" sz="2800" b="1" dirty="0"/>
          </a:p>
        </p:txBody>
      </p:sp>
      <p:sp>
        <p:nvSpPr>
          <p:cNvPr id="4" name="Content Placeholder 3"/>
          <p:cNvSpPr txBox="1">
            <a:spLocks noGrp="1"/>
          </p:cNvSpPr>
          <p:nvPr>
            <p:ph idx="1"/>
          </p:nvPr>
        </p:nvSpPr>
        <p:spPr>
          <a:xfrm>
            <a:off x="457200" y="1700808"/>
            <a:ext cx="8229600" cy="4103688"/>
          </a:xfrm>
          <a:prstGeom prst="rect">
            <a:avLst/>
          </a:prstGeom>
          <a:noFill/>
          <a:ln>
            <a:solidFill>
              <a:schemeClr val="accent1"/>
            </a:solidFill>
          </a:ln>
        </p:spPr>
        <p:txBody>
          <a:bodyPr wrap="square">
            <a:spAutoFit/>
          </a:bodyPr>
          <a:lstStyle/>
          <a:p>
            <a:pPr>
              <a:spcAft>
                <a:spcPts val="1200"/>
              </a:spcAft>
              <a:buFont typeface="Wingdings" pitchFamily="2" charset="2"/>
              <a:buChar char="q"/>
              <a:defRPr/>
            </a:pPr>
            <a:r>
              <a:rPr lang="id-ID" sz="2400" b="1" dirty="0" smtClean="0"/>
              <a:t>Proses </a:t>
            </a:r>
            <a:r>
              <a:rPr lang="id-ID" sz="2400" b="1" dirty="0"/>
              <a:t>pendidikan jangka panjang </a:t>
            </a:r>
            <a:r>
              <a:rPr lang="id-ID" sz="2400" b="1" dirty="0" smtClean="0"/>
              <a:t>y</a:t>
            </a:r>
            <a:r>
              <a:rPr lang="en-US" sz="2400" b="1" dirty="0" smtClean="0"/>
              <a:t>an</a:t>
            </a:r>
            <a:r>
              <a:rPr lang="id-ID" sz="2400" b="1" dirty="0" smtClean="0"/>
              <a:t>g </a:t>
            </a:r>
            <a:r>
              <a:rPr lang="id-ID" sz="2400" b="1" dirty="0"/>
              <a:t>menggunakan prosedur </a:t>
            </a:r>
            <a:r>
              <a:rPr lang="id-ID" sz="2400" b="1" dirty="0" smtClean="0"/>
              <a:t>sistematis </a:t>
            </a:r>
            <a:r>
              <a:rPr lang="id-ID" sz="2400" b="1" dirty="0"/>
              <a:t>dan terorganisir </a:t>
            </a:r>
            <a:r>
              <a:rPr lang="id-ID" sz="2400" b="1" dirty="0" smtClean="0"/>
              <a:t>y</a:t>
            </a:r>
            <a:r>
              <a:rPr lang="en-US" sz="2400" b="1" dirty="0" smtClean="0"/>
              <a:t>an</a:t>
            </a:r>
            <a:r>
              <a:rPr lang="id-ID" sz="2400" b="1" dirty="0" smtClean="0"/>
              <a:t>g tujuannya mempelajari pengetahuan konseptual dan teoritis untuk tujuan2 umum. </a:t>
            </a:r>
          </a:p>
          <a:p>
            <a:pPr>
              <a:buFont typeface="Wingdings" pitchFamily="2" charset="2"/>
              <a:buChar char="q"/>
              <a:defRPr/>
            </a:pPr>
            <a:r>
              <a:rPr lang="id-ID" sz="2400" b="1" dirty="0" smtClean="0"/>
              <a:t>Pengembangan pd umumnya berhubungan d</a:t>
            </a:r>
            <a:r>
              <a:rPr lang="en-US" sz="2400" b="1" dirty="0" smtClean="0"/>
              <a:t>en</a:t>
            </a:r>
            <a:r>
              <a:rPr lang="id-ID" sz="2400" b="1" dirty="0" smtClean="0"/>
              <a:t>g</a:t>
            </a:r>
            <a:r>
              <a:rPr lang="en-US" sz="2400" b="1" dirty="0" smtClean="0"/>
              <a:t>an</a:t>
            </a:r>
            <a:r>
              <a:rPr lang="id-ID" sz="2400" b="1" dirty="0" smtClean="0"/>
              <a:t> peningkatan kemampuan pegawai dlm rangka  meningkatkan kinerja di masa yg akan datang, d</a:t>
            </a:r>
            <a:r>
              <a:rPr lang="en-US" sz="2400" b="1" dirty="0" smtClean="0"/>
              <a:t>en</a:t>
            </a:r>
            <a:r>
              <a:rPr lang="id-ID" sz="2400" b="1" dirty="0" smtClean="0"/>
              <a:t>g</a:t>
            </a:r>
            <a:r>
              <a:rPr lang="en-US" sz="2400" b="1" dirty="0" smtClean="0"/>
              <a:t>an</a:t>
            </a:r>
            <a:r>
              <a:rPr lang="id-ID" sz="2400" b="1" dirty="0" smtClean="0"/>
              <a:t> menekankan p</a:t>
            </a:r>
            <a:r>
              <a:rPr lang="en-US" sz="2400" b="1" dirty="0" smtClean="0"/>
              <a:t>a</a:t>
            </a:r>
            <a:r>
              <a:rPr lang="id-ID" sz="2400" b="1" dirty="0" smtClean="0"/>
              <a:t>d</a:t>
            </a:r>
            <a:r>
              <a:rPr lang="en-US" sz="2400" b="1" dirty="0" smtClean="0"/>
              <a:t>a</a:t>
            </a:r>
            <a:r>
              <a:rPr lang="id-ID" sz="2400" b="1" dirty="0" smtClean="0"/>
              <a:t> ketrampilan interpersonal dan pengambilan keputusan. </a:t>
            </a:r>
          </a:p>
          <a:p>
            <a:pPr>
              <a:buFont typeface="Wingdings" pitchFamily="2" charset="2"/>
              <a:buChar char="q"/>
              <a:defRPr/>
            </a:pPr>
            <a:r>
              <a:rPr lang="id-ID" sz="2400" b="1" dirty="0" smtClean="0"/>
              <a:t>Untuk tenaga kerja manajerial</a:t>
            </a:r>
            <a:r>
              <a:rPr lang="id-ID" sz="2800" b="1" dirty="0" smtClean="0"/>
              <a:t>.</a:t>
            </a:r>
            <a:endParaRPr lang="id-ID" sz="2800" b="1" dirty="0"/>
          </a:p>
        </p:txBody>
      </p:sp>
    </p:spTree>
    <p:extLst>
      <p:ext uri="{BB962C8B-B14F-4D97-AF65-F5344CB8AC3E}">
        <p14:creationId xmlns:p14="http://schemas.microsoft.com/office/powerpoint/2010/main" val="345493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75288829"/>
              </p:ext>
            </p:extLst>
          </p:nvPr>
        </p:nvGraphicFramePr>
        <p:xfrm>
          <a:off x="457200" y="1785927"/>
          <a:ext cx="8229600" cy="4126202"/>
        </p:xfrm>
        <a:graphic>
          <a:graphicData uri="http://schemas.openxmlformats.org/drawingml/2006/table">
            <a:tbl>
              <a:tblPr firstRow="1" bandRow="1">
                <a:tableStyleId>{5C22544A-7EE6-4342-B048-85BDC9FD1C3A}</a:tableStyleId>
              </a:tblPr>
              <a:tblGrid>
                <a:gridCol w="2602632"/>
                <a:gridCol w="2520280"/>
                <a:gridCol w="3106688"/>
              </a:tblGrid>
              <a:tr h="700092">
                <a:tc>
                  <a:txBody>
                    <a:bodyPr/>
                    <a:lstStyle/>
                    <a:p>
                      <a:endParaRPr lang="id-ID" dirty="0">
                        <a:latin typeface="Berlin Sans FB" pitchFamily="34" charset="0"/>
                      </a:endParaRPr>
                    </a:p>
                  </a:txBody>
                  <a:tcPr>
                    <a:solidFill>
                      <a:srgbClr val="00B050"/>
                    </a:solidFill>
                  </a:tcPr>
                </a:tc>
                <a:tc>
                  <a:txBody>
                    <a:bodyPr/>
                    <a:lstStyle/>
                    <a:p>
                      <a:pPr algn="ctr"/>
                      <a:r>
                        <a:rPr lang="id-ID" dirty="0" smtClean="0">
                          <a:latin typeface="Berlin Sans FB" pitchFamily="34" charset="0"/>
                        </a:rPr>
                        <a:t>Training</a:t>
                      </a:r>
                      <a:endParaRPr lang="id-ID" dirty="0">
                        <a:latin typeface="Berlin Sans FB" pitchFamily="34" charset="0"/>
                      </a:endParaRPr>
                    </a:p>
                  </a:txBody>
                  <a:tcPr>
                    <a:solidFill>
                      <a:srgbClr val="00B050"/>
                    </a:solidFill>
                  </a:tcPr>
                </a:tc>
                <a:tc>
                  <a:txBody>
                    <a:bodyPr/>
                    <a:lstStyle/>
                    <a:p>
                      <a:pPr algn="ctr"/>
                      <a:r>
                        <a:rPr lang="id-ID" dirty="0" smtClean="0">
                          <a:latin typeface="Berlin Sans FB" pitchFamily="34" charset="0"/>
                        </a:rPr>
                        <a:t>Development</a:t>
                      </a:r>
                      <a:endParaRPr lang="id-ID" dirty="0">
                        <a:latin typeface="Berlin Sans FB" pitchFamily="34" charset="0"/>
                      </a:endParaRPr>
                    </a:p>
                  </a:txBody>
                  <a:tcPr>
                    <a:solidFill>
                      <a:srgbClr val="00B050"/>
                    </a:solidFill>
                  </a:tcPr>
                </a:tc>
              </a:tr>
              <a:tr h="700092">
                <a:tc>
                  <a:txBody>
                    <a:bodyPr/>
                    <a:lstStyle/>
                    <a:p>
                      <a:r>
                        <a:rPr lang="id-ID" dirty="0" smtClean="0">
                          <a:latin typeface="Berlin Sans FB" pitchFamily="34" charset="0"/>
                        </a:rPr>
                        <a:t>Fokus</a:t>
                      </a:r>
                      <a:endParaRPr lang="id-ID" dirty="0">
                        <a:latin typeface="Berlin Sans FB" pitchFamily="34" charset="0"/>
                      </a:endParaRPr>
                    </a:p>
                  </a:txBody>
                  <a:tcPr>
                    <a:solidFill>
                      <a:schemeClr val="accent3"/>
                    </a:solidFill>
                  </a:tcPr>
                </a:tc>
                <a:tc>
                  <a:txBody>
                    <a:bodyPr/>
                    <a:lstStyle/>
                    <a:p>
                      <a:r>
                        <a:rPr lang="id-ID" dirty="0" smtClean="0">
                          <a:latin typeface="Berlin Sans FB" pitchFamily="34" charset="0"/>
                        </a:rPr>
                        <a:t>Masa sekarang</a:t>
                      </a:r>
                      <a:endParaRPr lang="id-ID" dirty="0">
                        <a:latin typeface="Berlin Sans FB" pitchFamily="34" charset="0"/>
                      </a:endParaRPr>
                    </a:p>
                  </a:txBody>
                  <a:tcPr>
                    <a:solidFill>
                      <a:schemeClr val="accent3"/>
                    </a:solidFill>
                  </a:tcPr>
                </a:tc>
                <a:tc>
                  <a:txBody>
                    <a:bodyPr/>
                    <a:lstStyle/>
                    <a:p>
                      <a:r>
                        <a:rPr lang="id-ID" dirty="0" smtClean="0">
                          <a:latin typeface="Berlin Sans FB" pitchFamily="34" charset="0"/>
                        </a:rPr>
                        <a:t>Masa yg akan datang</a:t>
                      </a:r>
                      <a:endParaRPr lang="id-ID" dirty="0">
                        <a:latin typeface="Berlin Sans FB" pitchFamily="34" charset="0"/>
                      </a:endParaRPr>
                    </a:p>
                  </a:txBody>
                  <a:tcPr>
                    <a:solidFill>
                      <a:schemeClr val="accent3"/>
                    </a:solidFill>
                  </a:tcPr>
                </a:tc>
              </a:tr>
              <a:tr h="530921">
                <a:tc>
                  <a:txBody>
                    <a:bodyPr/>
                    <a:lstStyle/>
                    <a:p>
                      <a:r>
                        <a:rPr lang="id-ID" dirty="0" smtClean="0">
                          <a:latin typeface="Berlin Sans FB" pitchFamily="34" charset="0"/>
                        </a:rPr>
                        <a:t>Penggunaan</a:t>
                      </a:r>
                      <a:r>
                        <a:rPr lang="id-ID" baseline="0" dirty="0" smtClean="0">
                          <a:latin typeface="Berlin Sans FB" pitchFamily="34" charset="0"/>
                        </a:rPr>
                        <a:t> pengalaman kerja</a:t>
                      </a:r>
                      <a:endParaRPr lang="id-ID" dirty="0">
                        <a:latin typeface="Berlin Sans FB" pitchFamily="34" charset="0"/>
                      </a:endParaRPr>
                    </a:p>
                  </a:txBody>
                  <a:tcPr>
                    <a:solidFill>
                      <a:schemeClr val="accent3"/>
                    </a:solidFill>
                  </a:tcPr>
                </a:tc>
                <a:tc>
                  <a:txBody>
                    <a:bodyPr/>
                    <a:lstStyle/>
                    <a:p>
                      <a:r>
                        <a:rPr lang="id-ID" dirty="0" smtClean="0">
                          <a:latin typeface="Berlin Sans FB" pitchFamily="34" charset="0"/>
                        </a:rPr>
                        <a:t>Rendah</a:t>
                      </a:r>
                      <a:endParaRPr lang="id-ID" dirty="0">
                        <a:latin typeface="Berlin Sans FB" pitchFamily="34" charset="0"/>
                      </a:endParaRPr>
                    </a:p>
                  </a:txBody>
                  <a:tcPr>
                    <a:solidFill>
                      <a:schemeClr val="accent3"/>
                    </a:solidFill>
                  </a:tcPr>
                </a:tc>
                <a:tc>
                  <a:txBody>
                    <a:bodyPr/>
                    <a:lstStyle/>
                    <a:p>
                      <a:r>
                        <a:rPr lang="id-ID" dirty="0" smtClean="0">
                          <a:latin typeface="Berlin Sans FB" pitchFamily="34" charset="0"/>
                        </a:rPr>
                        <a:t>Tinggi</a:t>
                      </a:r>
                      <a:endParaRPr lang="id-ID" dirty="0">
                        <a:latin typeface="Berlin Sans FB" pitchFamily="34" charset="0"/>
                      </a:endParaRPr>
                    </a:p>
                  </a:txBody>
                  <a:tcPr>
                    <a:solidFill>
                      <a:schemeClr val="accent3"/>
                    </a:solidFill>
                  </a:tcPr>
                </a:tc>
              </a:tr>
              <a:tr h="610921">
                <a:tc>
                  <a:txBody>
                    <a:bodyPr/>
                    <a:lstStyle/>
                    <a:p>
                      <a:r>
                        <a:rPr lang="id-ID" dirty="0" smtClean="0">
                          <a:latin typeface="Berlin Sans FB" pitchFamily="34" charset="0"/>
                        </a:rPr>
                        <a:t>Tujuan</a:t>
                      </a:r>
                      <a:endParaRPr lang="id-ID" dirty="0">
                        <a:latin typeface="Berlin Sans FB" pitchFamily="34" charset="0"/>
                      </a:endParaRPr>
                    </a:p>
                  </a:txBody>
                  <a:tcPr>
                    <a:solidFill>
                      <a:schemeClr val="accent3"/>
                    </a:solidFill>
                  </a:tcPr>
                </a:tc>
                <a:tc>
                  <a:txBody>
                    <a:bodyPr/>
                    <a:lstStyle/>
                    <a:p>
                      <a:r>
                        <a:rPr lang="id-ID" dirty="0" smtClean="0">
                          <a:latin typeface="Berlin Sans FB" pitchFamily="34" charset="0"/>
                        </a:rPr>
                        <a:t>Persiapan untuk pekerjaan sekarang</a:t>
                      </a:r>
                      <a:endParaRPr lang="id-ID" dirty="0">
                        <a:latin typeface="Berlin Sans FB" pitchFamily="34" charset="0"/>
                      </a:endParaRPr>
                    </a:p>
                  </a:txBody>
                  <a:tcPr>
                    <a:solidFill>
                      <a:schemeClr val="accent3"/>
                    </a:solidFill>
                  </a:tcPr>
                </a:tc>
                <a:tc>
                  <a:txBody>
                    <a:bodyPr/>
                    <a:lstStyle/>
                    <a:p>
                      <a:r>
                        <a:rPr lang="id-ID" dirty="0" smtClean="0">
                          <a:latin typeface="Berlin Sans FB" pitchFamily="34" charset="0"/>
                        </a:rPr>
                        <a:t>Persiapan untuk pekerjaan yg akan datang</a:t>
                      </a:r>
                      <a:endParaRPr lang="id-ID" dirty="0">
                        <a:latin typeface="Berlin Sans FB" pitchFamily="34" charset="0"/>
                      </a:endParaRPr>
                    </a:p>
                  </a:txBody>
                  <a:tcPr>
                    <a:solidFill>
                      <a:schemeClr val="accent3"/>
                    </a:solidFill>
                  </a:tcPr>
                </a:tc>
              </a:tr>
              <a:tr h="402889">
                <a:tc>
                  <a:txBody>
                    <a:bodyPr/>
                    <a:lstStyle/>
                    <a:p>
                      <a:r>
                        <a:rPr lang="id-ID" dirty="0" smtClean="0">
                          <a:latin typeface="Berlin Sans FB" pitchFamily="34" charset="0"/>
                        </a:rPr>
                        <a:t>Partisipasi</a:t>
                      </a:r>
                      <a:endParaRPr lang="id-ID" dirty="0">
                        <a:latin typeface="Berlin Sans FB" pitchFamily="34" charset="0"/>
                      </a:endParaRPr>
                    </a:p>
                  </a:txBody>
                  <a:tcPr>
                    <a:solidFill>
                      <a:schemeClr val="accent3"/>
                    </a:solidFill>
                  </a:tcPr>
                </a:tc>
                <a:tc>
                  <a:txBody>
                    <a:bodyPr/>
                    <a:lstStyle/>
                    <a:p>
                      <a:r>
                        <a:rPr lang="id-ID" dirty="0" smtClean="0">
                          <a:latin typeface="Berlin Sans FB" pitchFamily="34" charset="0"/>
                        </a:rPr>
                        <a:t>Harus/wajib</a:t>
                      </a:r>
                      <a:endParaRPr lang="id-ID" dirty="0">
                        <a:latin typeface="Berlin Sans FB" pitchFamily="34" charset="0"/>
                      </a:endParaRPr>
                    </a:p>
                  </a:txBody>
                  <a:tcPr>
                    <a:solidFill>
                      <a:schemeClr val="accent3"/>
                    </a:solidFill>
                  </a:tcPr>
                </a:tc>
                <a:tc>
                  <a:txBody>
                    <a:bodyPr/>
                    <a:lstStyle/>
                    <a:p>
                      <a:r>
                        <a:rPr lang="id-ID" dirty="0" smtClean="0">
                          <a:latin typeface="Berlin Sans FB" pitchFamily="34" charset="0"/>
                        </a:rPr>
                        <a:t>Sukarela</a:t>
                      </a:r>
                      <a:endParaRPr lang="en-US" dirty="0" smtClean="0">
                        <a:latin typeface="Berlin Sans FB" pitchFamily="34" charset="0"/>
                      </a:endParaRPr>
                    </a:p>
                  </a:txBody>
                  <a:tcPr>
                    <a:solidFill>
                      <a:schemeClr val="accent3"/>
                    </a:solidFill>
                  </a:tcPr>
                </a:tc>
              </a:tr>
              <a:tr h="402889">
                <a:tc>
                  <a:txBody>
                    <a:bodyPr/>
                    <a:lstStyle/>
                    <a:p>
                      <a:r>
                        <a:rPr lang="en-US" dirty="0" err="1" smtClean="0">
                          <a:latin typeface="Berlin Sans FB" pitchFamily="34" charset="0"/>
                        </a:rPr>
                        <a:t>Materi</a:t>
                      </a:r>
                      <a:endParaRPr lang="id-ID" dirty="0">
                        <a:latin typeface="Berlin Sans FB" pitchFamily="34" charset="0"/>
                      </a:endParaRPr>
                    </a:p>
                  </a:txBody>
                  <a:tcPr>
                    <a:solidFill>
                      <a:schemeClr val="accent3"/>
                    </a:solidFill>
                  </a:tcPr>
                </a:tc>
                <a:tc>
                  <a:txBody>
                    <a:bodyPr/>
                    <a:lstStyle/>
                    <a:p>
                      <a:r>
                        <a:rPr kumimoji="0" lang="nb-NO" sz="1800" kern="1200" dirty="0" smtClean="0">
                          <a:solidFill>
                            <a:schemeClr val="dk1"/>
                          </a:solidFill>
                          <a:effectLst/>
                          <a:latin typeface="Berlin Sans FB" pitchFamily="34" charset="0"/>
                          <a:ea typeface="+mn-ea"/>
                          <a:cs typeface="+mn-cs"/>
                        </a:rPr>
                        <a:t>Berisi pengetahuan dan keterampilan teknis</a:t>
                      </a:r>
                      <a:endParaRPr lang="id-ID" dirty="0">
                        <a:latin typeface="Berlin Sans FB" pitchFamily="34" charset="0"/>
                      </a:endParaRPr>
                    </a:p>
                  </a:txBody>
                  <a:tcPr>
                    <a:solidFill>
                      <a:schemeClr val="accent3"/>
                    </a:solidFill>
                  </a:tcPr>
                </a:tc>
                <a:tc>
                  <a:txBody>
                    <a:bodyPr/>
                    <a:lstStyle/>
                    <a:p>
                      <a:r>
                        <a:rPr kumimoji="0" lang="nb-NO" sz="1800" kern="1200" dirty="0" smtClean="0">
                          <a:solidFill>
                            <a:schemeClr val="dk1"/>
                          </a:solidFill>
                          <a:effectLst/>
                          <a:latin typeface="Berlin Sans FB" pitchFamily="34" charset="0"/>
                          <a:ea typeface="+mn-ea"/>
                          <a:cs typeface="+mn-cs"/>
                        </a:rPr>
                        <a:t>Pengetahuan ttg konsep dan teoritis</a:t>
                      </a:r>
                      <a:endParaRPr lang="en-US" dirty="0" smtClean="0">
                        <a:latin typeface="Berlin Sans FB" pitchFamily="34" charset="0"/>
                      </a:endParaRPr>
                    </a:p>
                  </a:txBody>
                  <a:tcPr>
                    <a:solidFill>
                      <a:schemeClr val="accent3"/>
                    </a:solidFill>
                  </a:tcPr>
                </a:tc>
              </a:tr>
              <a:tr h="402889">
                <a:tc>
                  <a:txBody>
                    <a:bodyPr/>
                    <a:lstStyle/>
                    <a:p>
                      <a:r>
                        <a:rPr lang="en-US" dirty="0" smtClean="0">
                          <a:latin typeface="Berlin Sans FB" pitchFamily="34" charset="0"/>
                        </a:rPr>
                        <a:t>Tingkat</a:t>
                      </a:r>
                      <a:r>
                        <a:rPr lang="en-US" baseline="0" dirty="0" smtClean="0">
                          <a:latin typeface="Berlin Sans FB" pitchFamily="34" charset="0"/>
                        </a:rPr>
                        <a:t> </a:t>
                      </a:r>
                      <a:r>
                        <a:rPr lang="en-US" baseline="0" dirty="0" err="1" smtClean="0">
                          <a:latin typeface="Berlin Sans FB" pitchFamily="34" charset="0"/>
                        </a:rPr>
                        <a:t>keterampilan</a:t>
                      </a:r>
                      <a:endParaRPr lang="id-ID" dirty="0">
                        <a:latin typeface="Berlin Sans FB" pitchFamily="34" charset="0"/>
                      </a:endParaRPr>
                    </a:p>
                  </a:txBody>
                  <a:tcPr>
                    <a:solidFill>
                      <a:schemeClr val="accent3"/>
                    </a:solidFill>
                  </a:tcPr>
                </a:tc>
                <a:tc>
                  <a:txBody>
                    <a:bodyPr/>
                    <a:lstStyle/>
                    <a:p>
                      <a:r>
                        <a:rPr kumimoji="0" lang="nb-NO" sz="1800" kern="1200" dirty="0" smtClean="0">
                          <a:solidFill>
                            <a:schemeClr val="dk1"/>
                          </a:solidFill>
                          <a:effectLst/>
                          <a:latin typeface="Berlin Sans FB" pitchFamily="34" charset="0"/>
                          <a:ea typeface="+mn-ea"/>
                          <a:cs typeface="+mn-cs"/>
                        </a:rPr>
                        <a:t>Tingkat nonmanajerial</a:t>
                      </a:r>
                      <a:endParaRPr lang="id-ID" dirty="0">
                        <a:latin typeface="Berlin Sans FB" pitchFamily="34" charset="0"/>
                      </a:endParaRPr>
                    </a:p>
                  </a:txBody>
                  <a:tcPr>
                    <a:solidFill>
                      <a:schemeClr val="accent3"/>
                    </a:solidFill>
                  </a:tcPr>
                </a:tc>
                <a:tc>
                  <a:txBody>
                    <a:bodyPr/>
                    <a:lstStyle/>
                    <a:p>
                      <a:r>
                        <a:rPr kumimoji="0" lang="nb-NO" sz="1800" kern="1200" dirty="0" smtClean="0">
                          <a:solidFill>
                            <a:schemeClr val="dk1"/>
                          </a:solidFill>
                          <a:effectLst/>
                          <a:latin typeface="Berlin Sans FB" pitchFamily="34" charset="0"/>
                          <a:ea typeface="+mn-ea"/>
                          <a:cs typeface="+mn-cs"/>
                        </a:rPr>
                        <a:t>Tingkat manajerial</a:t>
                      </a:r>
                      <a:endParaRPr lang="en-US" dirty="0" smtClean="0">
                        <a:latin typeface="Berlin Sans FB" pitchFamily="34" charset="0"/>
                      </a:endParaRPr>
                    </a:p>
                  </a:txBody>
                  <a:tcPr>
                    <a:solidFill>
                      <a:schemeClr val="accent3"/>
                    </a:solidFill>
                  </a:tcPr>
                </a:tc>
              </a:tr>
            </a:tbl>
          </a:graphicData>
        </a:graphic>
      </p:graphicFrame>
      <p:sp>
        <p:nvSpPr>
          <p:cNvPr id="3" name="Title 2"/>
          <p:cNvSpPr>
            <a:spLocks noGrp="1"/>
          </p:cNvSpPr>
          <p:nvPr>
            <p:ph type="title"/>
          </p:nvPr>
        </p:nvSpPr>
        <p:spPr>
          <a:xfrm>
            <a:off x="457200" y="642918"/>
            <a:ext cx="8229600" cy="571504"/>
          </a:xfrm>
        </p:spPr>
        <p:txBody>
          <a:bodyPr>
            <a:noAutofit/>
          </a:bodyPr>
          <a:lstStyle/>
          <a:p>
            <a:pPr algn="ctr"/>
            <a:r>
              <a:rPr lang="id-ID" sz="2800" dirty="0" smtClean="0">
                <a:solidFill>
                  <a:srgbClr val="FF0000"/>
                </a:solidFill>
                <a:effectLst/>
                <a:latin typeface="Berlin Sans FB" pitchFamily="34" charset="0"/>
              </a:rPr>
              <a:t>Perbandingan Training &amp; Development</a:t>
            </a:r>
            <a:endParaRPr lang="id-ID" sz="2800" dirty="0">
              <a:solidFill>
                <a:srgbClr val="FF0000"/>
              </a:solidFill>
              <a:effectLst/>
              <a:latin typeface="Berlin Sans FB"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b-NO" dirty="0"/>
              <a:t>NON MANAJERIAL 	- Operator (lift, listrik, </a:t>
            </a:r>
            <a:r>
              <a:rPr lang="nb-NO" dirty="0" smtClean="0"/>
              <a:t>mesin)</a:t>
            </a:r>
            <a:r>
              <a:rPr lang="en-US" dirty="0" smtClean="0"/>
              <a:t>, </a:t>
            </a:r>
            <a:r>
              <a:rPr lang="nb-NO" dirty="0" smtClean="0"/>
              <a:t>Salesman</a:t>
            </a:r>
            <a:r>
              <a:rPr lang="en-US" dirty="0" smtClean="0"/>
              <a:t>, </a:t>
            </a:r>
            <a:r>
              <a:rPr lang="nb-NO" dirty="0" smtClean="0"/>
              <a:t>P R</a:t>
            </a:r>
            <a:r>
              <a:rPr lang="en-US" dirty="0" smtClean="0"/>
              <a:t>, </a:t>
            </a:r>
            <a:r>
              <a:rPr lang="nb-NO" dirty="0" smtClean="0"/>
              <a:t>Wiraniaga </a:t>
            </a:r>
            <a:r>
              <a:rPr lang="nb-NO" dirty="0"/>
              <a:t>farmasi</a:t>
            </a:r>
            <a:endParaRPr lang="en-US" dirty="0"/>
          </a:p>
          <a:p>
            <a:pPr marL="109728" indent="0">
              <a:buNone/>
            </a:pPr>
            <a:r>
              <a:rPr lang="nb-NO" dirty="0" smtClean="0"/>
              <a:t>   (</a:t>
            </a:r>
            <a:r>
              <a:rPr lang="nb-NO" dirty="0"/>
              <a:t>butuh ketrampilan tertentu)</a:t>
            </a:r>
            <a:endParaRPr lang="en-US" dirty="0"/>
          </a:p>
          <a:p>
            <a:pPr marL="109728" indent="0">
              <a:buNone/>
            </a:pPr>
            <a:r>
              <a:rPr lang="nb-NO" dirty="0"/>
              <a:t> </a:t>
            </a:r>
            <a:endParaRPr lang="en-US" dirty="0"/>
          </a:p>
          <a:p>
            <a:r>
              <a:rPr lang="nb-NO" dirty="0"/>
              <a:t>MANAJERIAL	-	membutuhkan konsep - konsep, teori - teori dan keahlian dibidang manajerial</a:t>
            </a:r>
            <a:endParaRPr lang="en-US" dirty="0"/>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42706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nb-NO" dirty="0"/>
              <a:t>Meningkatkan produktivitas;</a:t>
            </a:r>
            <a:endParaRPr lang="en-US" dirty="0"/>
          </a:p>
          <a:p>
            <a:pPr lvl="0"/>
            <a:r>
              <a:rPr lang="nb-NO" dirty="0"/>
              <a:t>Meningkatkan mutu</a:t>
            </a:r>
            <a:endParaRPr lang="en-US" dirty="0"/>
          </a:p>
          <a:p>
            <a:pPr lvl="0"/>
            <a:r>
              <a:rPr lang="nb-NO" dirty="0"/>
              <a:t>Meningkatkan ketepatan dalam perencanaan SDM;</a:t>
            </a:r>
            <a:endParaRPr lang="en-US" dirty="0"/>
          </a:p>
          <a:p>
            <a:pPr lvl="0"/>
            <a:r>
              <a:rPr lang="nb-NO" dirty="0"/>
              <a:t>Meningkatkan semangat kerja;</a:t>
            </a:r>
            <a:endParaRPr lang="en-US" dirty="0"/>
          </a:p>
          <a:p>
            <a:pPr lvl="0"/>
            <a:r>
              <a:rPr lang="nb-NO" dirty="0"/>
              <a:t>Menarik dan menahan tenaga kerja yang baik;</a:t>
            </a:r>
            <a:endParaRPr lang="en-US" dirty="0"/>
          </a:p>
          <a:p>
            <a:pPr lvl="0"/>
            <a:r>
              <a:rPr lang="nb-NO" dirty="0"/>
              <a:t>Menjaga kesehatan dan keselamatan kerja;</a:t>
            </a:r>
            <a:endParaRPr lang="en-US" dirty="0"/>
          </a:p>
          <a:p>
            <a:pPr lvl="0"/>
            <a:r>
              <a:rPr lang="nb-NO" dirty="0"/>
              <a:t>Menghindari keusangan / obosolescence;</a:t>
            </a:r>
            <a:endParaRPr lang="en-US" dirty="0"/>
          </a:p>
          <a:p>
            <a:r>
              <a:rPr lang="nb-NO" dirty="0"/>
              <a:t>Menunjang perkembangan pribadi / personal growth</a:t>
            </a:r>
            <a:endParaRPr lang="en-US" dirty="0"/>
          </a:p>
        </p:txBody>
      </p:sp>
      <p:sp>
        <p:nvSpPr>
          <p:cNvPr id="3" name="Title 2"/>
          <p:cNvSpPr>
            <a:spLocks noGrp="1"/>
          </p:cNvSpPr>
          <p:nvPr>
            <p:ph type="title"/>
          </p:nvPr>
        </p:nvSpPr>
        <p:spPr>
          <a:xfrm>
            <a:off x="539552" y="620688"/>
            <a:ext cx="8229600" cy="792088"/>
          </a:xfrm>
        </p:spPr>
        <p:txBody>
          <a:bodyPr>
            <a:normAutofit/>
          </a:bodyPr>
          <a:lstStyle/>
          <a:p>
            <a:r>
              <a:rPr lang="en-US" sz="3200" dirty="0" err="1" smtClean="0"/>
              <a:t>Tujuan</a:t>
            </a:r>
            <a:r>
              <a:rPr lang="en-US" sz="3200" dirty="0" smtClean="0"/>
              <a:t> </a:t>
            </a:r>
            <a:r>
              <a:rPr lang="en-US" sz="3200" dirty="0" err="1" smtClean="0"/>
              <a:t>Pelatihan</a:t>
            </a:r>
            <a:r>
              <a:rPr lang="en-US" sz="3200" dirty="0" smtClean="0"/>
              <a:t> </a:t>
            </a:r>
            <a:r>
              <a:rPr lang="en-US" sz="3200" dirty="0" err="1" smtClean="0"/>
              <a:t>dan</a:t>
            </a:r>
            <a:r>
              <a:rPr lang="en-US" sz="3200" dirty="0" smtClean="0"/>
              <a:t> </a:t>
            </a:r>
            <a:r>
              <a:rPr lang="en-US" sz="3200" dirty="0" err="1" smtClean="0"/>
              <a:t>Pengembangan</a:t>
            </a:r>
            <a:endParaRPr lang="en-US" sz="3200" dirty="0"/>
          </a:p>
        </p:txBody>
      </p:sp>
    </p:spTree>
    <p:extLst>
      <p:ext uri="{BB962C8B-B14F-4D97-AF65-F5344CB8AC3E}">
        <p14:creationId xmlns:p14="http://schemas.microsoft.com/office/powerpoint/2010/main" val="8357460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781</TotalTime>
  <Words>507</Words>
  <Application>Microsoft Office PowerPoint</Application>
  <PresentationFormat>On-screen Show (4:3)</PresentationFormat>
  <Paragraphs>119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PowerPoint Presentation</vt:lpstr>
      <vt:lpstr>KEMAMPUAN AKHIR YANG DIHARAPKAN</vt:lpstr>
      <vt:lpstr>DISKUSI</vt:lpstr>
      <vt:lpstr>Training/Pelatihan</vt:lpstr>
      <vt:lpstr>Training/ Pelatihan </vt:lpstr>
      <vt:lpstr>PENGERTIAN PENGEMBANGAN (DEVELOPMENT)</vt:lpstr>
      <vt:lpstr>Perbandingan Training &amp; Development</vt:lpstr>
      <vt:lpstr>PowerPoint Presentation</vt:lpstr>
      <vt:lpstr>Tujuan Pelatihan dan Pengembangan</vt:lpstr>
      <vt:lpstr>Teori Belajar</vt:lpstr>
      <vt:lpstr>Konsep Dasar Pembelajaran</vt:lpstr>
      <vt:lpstr>6 LANGKAH MENGEMBANGKAN PROGRAM TRAINING  YANG EFEKTIF</vt:lpstr>
      <vt:lpstr>KASUS</vt:lpstr>
      <vt:lpstr>TUGAS ANALISIS BERKELOMPOK</vt:lpstr>
    </vt:vector>
  </TitlesOfParts>
  <Company>UNIVERSITAS INDONUSA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Oleh : Sulis Mariyanti</dc:title>
  <dc:creator>sulis</dc:creator>
  <cp:lastModifiedBy>User</cp:lastModifiedBy>
  <cp:revision>47</cp:revision>
  <dcterms:created xsi:type="dcterms:W3CDTF">2012-10-30T04:06:36Z</dcterms:created>
  <dcterms:modified xsi:type="dcterms:W3CDTF">2017-10-18T02:59:21Z</dcterms:modified>
</cp:coreProperties>
</file>