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316" r:id="rId2"/>
    <p:sldId id="401" r:id="rId3"/>
    <p:sldId id="390" r:id="rId4"/>
    <p:sldId id="365" r:id="rId5"/>
    <p:sldId id="378" r:id="rId6"/>
    <p:sldId id="366" r:id="rId7"/>
    <p:sldId id="367" r:id="rId8"/>
    <p:sldId id="368" r:id="rId9"/>
    <p:sldId id="369" r:id="rId10"/>
    <p:sldId id="370" r:id="rId11"/>
    <p:sldId id="371" r:id="rId12"/>
    <p:sldId id="376" r:id="rId13"/>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C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p:restoredTop sz="93189"/>
  </p:normalViewPr>
  <p:slideViewPr>
    <p:cSldViewPr showGuides="1">
      <p:cViewPr varScale="1">
        <p:scale>
          <a:sx n="74" d="100"/>
          <a:sy n="74" d="100"/>
        </p:scale>
        <p:origin x="1290"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200" b="0" i="0" u="none" strike="noStrike" kern="1200" cap="none" spc="0" normalizeH="0" baseline="0" noProof="0">
              <a:ln>
                <a:noFill/>
              </a:ln>
              <a:solidFill>
                <a:schemeClr val="tx1"/>
              </a:solidFill>
              <a:effectLst/>
              <a:uLnTx/>
              <a:uFillTx/>
              <a:latin typeface="+mn-lt"/>
              <a:ea typeface="+mn-ea"/>
              <a:cs typeface="+mn-cs"/>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id-ID" sz="1200" b="0" i="0" u="none" strike="noStrike" kern="1200" cap="none" spc="0" normalizeH="0" baseline="0" noProof="0">
              <a:ln>
                <a:noFill/>
              </a:ln>
              <a:solidFill>
                <a:schemeClr val="tx1"/>
              </a:solidFill>
              <a:effectLst/>
              <a:uLnTx/>
              <a:uFillTx/>
              <a:latin typeface="+mn-lt"/>
              <a:ea typeface="+mn-ea"/>
              <a:cs typeface="+mn-cs"/>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id-ID" sz="1200" b="0" i="0" u="none" strike="noStrike" kern="1200" cap="none" spc="0" normalizeH="0" baseline="0" noProof="0">
              <a:ln>
                <a:noFill/>
              </a:ln>
              <a:solidFill>
                <a:schemeClr val="tx1"/>
              </a:solidFill>
              <a:effectLst/>
              <a:uLnTx/>
              <a:uFillTx/>
              <a:latin typeface="+mn-lt"/>
              <a:ea typeface="+mn-ea"/>
              <a:cs typeface="+mn-cs"/>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Fifth level</a:t>
            </a:r>
            <a:endParaRPr kumimoji="0" lang="id-ID" sz="12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2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t>‹#›</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val="251949717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a:solidFill>
              <a:srgbClr val="000000">
                <a:alpha val="100000"/>
              </a:srgbClr>
            </a:solidFill>
            <a:miter lim="800000"/>
          </a:ln>
        </p:spPr>
      </p:sp>
      <p:sp>
        <p:nvSpPr>
          <p:cNvPr id="15363" name="Notes Placeholder 2"/>
          <p:cNvSpPr>
            <a:spLocks noGrp="1"/>
          </p:cNvSpPr>
          <p:nvPr>
            <p:ph type="body" idx="1"/>
          </p:nvPr>
        </p:nvSpPr>
        <p:spPr>
          <a:noFill/>
          <a:ln>
            <a:noFill/>
          </a:ln>
        </p:spPr>
        <p:txBody>
          <a:bodyPr wrap="square" lIns="91440" tIns="45720" rIns="91440" bIns="45720" anchor="t"/>
          <a:lstStyle/>
          <a:p>
            <a:pPr lvl="0"/>
            <a:endParaRPr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t>1</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val="3403141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a:solidFill>
              <a:srgbClr val="000000">
                <a:alpha val="100000"/>
              </a:srgbClr>
            </a:solidFill>
            <a:miter lim="800000"/>
          </a:ln>
        </p:spPr>
      </p:sp>
      <p:sp>
        <p:nvSpPr>
          <p:cNvPr id="23555"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t>10</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val="30550745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a:solidFill>
              <a:srgbClr val="000000">
                <a:alpha val="100000"/>
              </a:srgbClr>
            </a:solidFill>
            <a:miter lim="800000"/>
          </a:ln>
        </p:spPr>
      </p:sp>
      <p:sp>
        <p:nvSpPr>
          <p:cNvPr id="24579"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t>11</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val="13002884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a:solidFill>
              <a:srgbClr val="000000">
                <a:alpha val="100000"/>
              </a:srgbClr>
            </a:solidFill>
            <a:miter lim="800000"/>
          </a:ln>
        </p:spPr>
      </p:sp>
      <p:sp>
        <p:nvSpPr>
          <p:cNvPr id="26627"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t>12</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val="547402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t>2</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val="2998524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a:solidFill>
              <a:srgbClr val="000000">
                <a:alpha val="100000"/>
              </a:srgbClr>
            </a:solidFill>
            <a:miter lim="800000"/>
          </a:ln>
        </p:spPr>
      </p:sp>
      <p:sp>
        <p:nvSpPr>
          <p:cNvPr id="25603"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t>3</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val="4152171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a:solidFill>
              <a:srgbClr val="000000">
                <a:alpha val="100000"/>
              </a:srgbClr>
            </a:solidFill>
            <a:miter lim="800000"/>
          </a:ln>
        </p:spPr>
      </p:sp>
      <p:sp>
        <p:nvSpPr>
          <p:cNvPr id="16387"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t>4</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val="3964590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a:solidFill>
              <a:srgbClr val="000000">
                <a:alpha val="100000"/>
              </a:srgbClr>
            </a:solidFill>
            <a:miter lim="800000"/>
          </a:ln>
        </p:spPr>
      </p:sp>
      <p:sp>
        <p:nvSpPr>
          <p:cNvPr id="18435"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t>5</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val="281454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a:solidFill>
              <a:srgbClr val="000000">
                <a:alpha val="100000"/>
              </a:srgbClr>
            </a:solidFill>
            <a:miter lim="800000"/>
          </a:ln>
        </p:spPr>
      </p:sp>
      <p:sp>
        <p:nvSpPr>
          <p:cNvPr id="19459"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t>6</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val="980630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a:solidFill>
              <a:srgbClr val="000000">
                <a:alpha val="100000"/>
              </a:srgbClr>
            </a:solidFill>
            <a:miter lim="800000"/>
          </a:ln>
        </p:spPr>
      </p:sp>
      <p:sp>
        <p:nvSpPr>
          <p:cNvPr id="20483"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t>7</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val="3394382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a:solidFill>
              <a:srgbClr val="000000">
                <a:alpha val="100000"/>
              </a:srgbClr>
            </a:solidFill>
            <a:miter lim="800000"/>
          </a:ln>
        </p:spPr>
      </p:sp>
      <p:sp>
        <p:nvSpPr>
          <p:cNvPr id="21507"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t>8</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val="1405311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a:solidFill>
              <a:srgbClr val="000000">
                <a:alpha val="100000"/>
              </a:srgbClr>
            </a:solidFill>
            <a:miter lim="800000"/>
          </a:ln>
        </p:spPr>
      </p:sp>
      <p:sp>
        <p:nvSpPr>
          <p:cNvPr id="2253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t>9</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val="344135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09/12/18</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09/12/18</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09/12/18</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09/12/18</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09/12/18</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09/12/18</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09/12/18</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pPr lvl="0" eaLnBrk="1" hangingPunct="1"/>
            <a:fld id="{9A0DB2DC-4C9A-4742-B13C-FB6460FD3503}"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09/12/18</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hangingPunct="1"/>
            <a:fld id="{9A0DB2DC-4C9A-4742-B13C-FB6460FD3503}"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09/12/18</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lstStyle/>
          <a:p>
            <a:pPr lvl="0" eaLnBrk="1" hangingPunct="1"/>
            <a:fld id="{9A0DB2DC-4C9A-4742-B13C-FB6460FD3503}"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09/12/18</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09/12/18</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a:xfrm>
            <a:off x="457200" y="274638"/>
            <a:ext cx="8229600" cy="1143000"/>
          </a:xfrm>
          <a:prstGeom prst="rect">
            <a:avLst/>
          </a:prstGeom>
          <a:noFill/>
          <a:ln w="9525">
            <a:noFill/>
          </a:ln>
        </p:spPr>
        <p:txBody>
          <a:bodyPr anchor="ctr"/>
          <a:lstStyle/>
          <a:p>
            <a:pPr lvl="0"/>
            <a:r>
              <a:rPr dirty="0"/>
              <a:t>Click to edit Master title style</a:t>
            </a:r>
          </a:p>
        </p:txBody>
      </p:sp>
      <p:sp>
        <p:nvSpPr>
          <p:cNvPr id="1027" name="Text Placeholder 2"/>
          <p:cNvSpPr>
            <a:spLocks noGrp="1"/>
          </p:cNvSpPr>
          <p:nvPr>
            <p:ph type="body" idx="1"/>
          </p:nvPr>
        </p:nvSpPr>
        <p:spPr>
          <a:xfrm>
            <a:off x="457200" y="1600200"/>
            <a:ext cx="8229600" cy="4525963"/>
          </a:xfrm>
          <a:prstGeom prst="rect">
            <a:avLst/>
          </a:prstGeom>
          <a:noFill/>
          <a:ln w="9525">
            <a:noFill/>
          </a:ln>
        </p:spPr>
        <p:txBody>
          <a:body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09/12/18</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latin typeface="Calibri" panose="020F0502020204030204" pitchFamily="34" charset="0"/>
              </a:defRPr>
            </a:lvl1pPr>
          </a:lstStyle>
          <a:p>
            <a:pPr lvl="0" eaLnBrk="1" hangingPunct="1"/>
            <a:fld id="{9A0DB2DC-4C9A-4742-B13C-FB6460FD3503}"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rsil\Desktop\Smartcreative.jpg"/>
          <p:cNvPicPr>
            <a:picLocks noChangeAspect="1"/>
          </p:cNvPicPr>
          <p:nvPr/>
        </p:nvPicPr>
        <p:blipFill>
          <a:blip r:embed="rId3"/>
          <a:srcRect l="1051" r="800" b="504"/>
          <a:stretch>
            <a:fillRect/>
          </a:stretch>
        </p:blipFill>
        <p:spPr>
          <a:xfrm>
            <a:off x="0" y="304800"/>
            <a:ext cx="9144000" cy="6840538"/>
          </a:xfrm>
          <a:prstGeom prst="rect">
            <a:avLst/>
          </a:prstGeom>
          <a:noFill/>
          <a:ln w="9525">
            <a:noFill/>
          </a:ln>
        </p:spPr>
      </p:pic>
      <p:sp>
        <p:nvSpPr>
          <p:cNvPr id="2051" name="TextBox 1"/>
          <p:cNvSpPr txBox="1"/>
          <p:nvPr/>
        </p:nvSpPr>
        <p:spPr>
          <a:xfrm>
            <a:off x="3200400" y="3725863"/>
            <a:ext cx="5638800" cy="1198880"/>
          </a:xfrm>
          <a:prstGeom prst="rect">
            <a:avLst/>
          </a:prstGeom>
          <a:noFill/>
          <a:ln w="9525">
            <a:noFill/>
          </a:ln>
        </p:spPr>
        <p:txBody>
          <a:bodyPr>
            <a:spAutoFit/>
          </a:bodyPr>
          <a:lstStyle/>
          <a:p>
            <a:pPr algn="ctr"/>
            <a:r>
              <a:rPr lang="id-ID" b="1" dirty="0">
                <a:solidFill>
                  <a:schemeClr val="bg1"/>
                </a:solidFill>
                <a:latin typeface="Arial" panose="020B0604020202020204" pitchFamily="34" charset="0"/>
              </a:rPr>
              <a:t>BASIC GRAMMAR</a:t>
            </a:r>
          </a:p>
          <a:p>
            <a:pPr algn="ctr"/>
            <a:r>
              <a:rPr lang="id-ID" b="1" dirty="0">
                <a:solidFill>
                  <a:schemeClr val="bg1"/>
                </a:solidFill>
                <a:latin typeface="Arial" panose="020B0604020202020204" pitchFamily="34" charset="0"/>
              </a:rPr>
              <a:t>WEEK</a:t>
            </a:r>
            <a:r>
              <a:rPr b="1" dirty="0">
                <a:solidFill>
                  <a:schemeClr val="bg1"/>
                </a:solidFill>
                <a:latin typeface="Arial" panose="020B0604020202020204" pitchFamily="34" charset="0"/>
              </a:rPr>
              <a:t> 2</a:t>
            </a:r>
            <a:r>
              <a:rPr lang="id-ID" b="1" dirty="0">
                <a:solidFill>
                  <a:schemeClr val="bg1"/>
                </a:solidFill>
                <a:latin typeface="Arial" panose="020B0604020202020204" pitchFamily="34" charset="0"/>
              </a:rPr>
              <a:t>: What Grammar is</a:t>
            </a:r>
          </a:p>
          <a:p>
            <a:pPr algn="ctr"/>
            <a:r>
              <a:rPr lang="en-US" b="1" smtClean="0">
                <a:solidFill>
                  <a:schemeClr val="bg1"/>
                </a:solidFill>
              </a:rPr>
              <a:t>MEIYANTI NURCHAERANI S.S.,M.HUM</a:t>
            </a:r>
            <a:endParaRPr b="1" dirty="0">
              <a:solidFill>
                <a:schemeClr val="bg1"/>
              </a:solidFill>
              <a:latin typeface="Arial" panose="020B0604020202020204" pitchFamily="34" charset="0"/>
            </a:endParaRPr>
          </a:p>
          <a:p>
            <a:pPr algn="ctr"/>
            <a:r>
              <a:rPr b="1" dirty="0">
                <a:solidFill>
                  <a:schemeClr val="bg1"/>
                </a:solidFill>
                <a:latin typeface="Arial" panose="020B0604020202020204" pitchFamily="34" charset="0"/>
              </a:rPr>
              <a:t>PENDIDIKAN </a:t>
            </a:r>
            <a:r>
              <a:rPr lang="id-ID" b="1" dirty="0">
                <a:solidFill>
                  <a:schemeClr val="bg1"/>
                </a:solidFill>
                <a:latin typeface="Arial" panose="020B0604020202020204" pitchFamily="34" charset="0"/>
              </a:rPr>
              <a:t>BAHASA INGGRIS</a:t>
            </a:r>
            <a:r>
              <a:rPr b="1" dirty="0">
                <a:solidFill>
                  <a:schemeClr val="bg1"/>
                </a:solidFill>
                <a:latin typeface="Arial" panose="020B0604020202020204" pitchFamily="34" charset="0"/>
              </a:rPr>
              <a:t> FKIP</a:t>
            </a: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10243" name="Title 5"/>
          <p:cNvSpPr>
            <a:spLocks noGrp="1"/>
          </p:cNvSpPr>
          <p:nvPr>
            <p:ph type="title"/>
          </p:nvPr>
        </p:nvSpPr>
        <p:spPr>
          <a:xfrm>
            <a:off x="533400" y="685800"/>
            <a:ext cx="8229600" cy="685800"/>
          </a:xfrm>
        </p:spPr>
        <p:txBody>
          <a:bodyPr vert="horz" wrap="square" lIns="91440" tIns="45720" rIns="91440" bIns="45720" anchor="ctr"/>
          <a:lstStyle/>
          <a:p>
            <a:pPr>
              <a:spcBef>
                <a:spcPct val="50000"/>
              </a:spcBef>
            </a:pPr>
            <a:r>
              <a:rPr lang="id-ID" sz="3200" dirty="0">
                <a:latin typeface="Arial" panose="020B0604020202020204" pitchFamily="34" charset="0"/>
                <a:ea typeface="Arial" panose="020B0604020202020204" pitchFamily="34" charset="0"/>
              </a:rPr>
              <a:t>Illustration Students Asking about GrammaA</a:t>
            </a:r>
          </a:p>
        </p:txBody>
      </p:sp>
      <p:sp>
        <p:nvSpPr>
          <p:cNvPr id="10244" name="Content Placeholder 5"/>
          <p:cNvSpPr>
            <a:spLocks noGrp="1"/>
          </p:cNvSpPr>
          <p:nvPr>
            <p:ph idx="1"/>
          </p:nvPr>
        </p:nvSpPr>
        <p:spPr>
          <a:xfrm>
            <a:off x="457200" y="1524000"/>
            <a:ext cx="8229600" cy="4602163"/>
          </a:xfrm>
        </p:spPr>
        <p:txBody>
          <a:bodyPr vert="horz" wrap="square" lIns="91440" tIns="45720" rIns="91440" bIns="45720" anchor="t"/>
          <a:lstStyle/>
          <a:p>
            <a:pPr marL="0" indent="0">
              <a:buNone/>
            </a:pPr>
            <a:r>
              <a:rPr lang="id-ID" sz="2200" dirty="0">
                <a:latin typeface="Arial" panose="020B0604020202020204" pitchFamily="34" charset="0"/>
                <a:cs typeface="Arial" panose="020B0604020202020204" pitchFamily="34" charset="0"/>
              </a:rPr>
              <a:t>Student: Sir, I have a question for you, which one is right? “ Dodi should study hard for English test tomorrow” or “Dodi should studies hard for English test tomorrow?” </a:t>
            </a:r>
          </a:p>
          <a:p>
            <a:pPr marL="0" indent="0">
              <a:buNone/>
            </a:pPr>
            <a:endParaRPr lang="id-ID" sz="2200" dirty="0">
              <a:latin typeface="Arial" panose="020B0604020202020204" pitchFamily="34" charset="0"/>
              <a:cs typeface="Arial" panose="020B0604020202020204" pitchFamily="34" charset="0"/>
            </a:endParaRPr>
          </a:p>
          <a:p>
            <a:pPr marL="0" indent="0">
              <a:buNone/>
            </a:pPr>
            <a:r>
              <a:rPr lang="id-ID" sz="2200" dirty="0">
                <a:latin typeface="Arial" panose="020B0604020202020204" pitchFamily="34" charset="0"/>
                <a:cs typeface="Arial" panose="020B0604020202020204" pitchFamily="34" charset="0"/>
              </a:rPr>
              <a:t>Teacher: </a:t>
            </a:r>
            <a:r>
              <a:rPr lang="id-ID" sz="2200" dirty="0">
                <a:latin typeface="Arial" panose="020B0604020202020204" pitchFamily="34" charset="0"/>
                <a:cs typeface="Arial" panose="020B0604020202020204" pitchFamily="34" charset="0"/>
                <a:sym typeface="+mn-ea"/>
              </a:rPr>
              <a:t>Dodi should study hard for English test tomorrow</a:t>
            </a:r>
          </a:p>
          <a:p>
            <a:pPr marL="0" indent="0">
              <a:buNone/>
            </a:pPr>
            <a:r>
              <a:rPr lang="id-ID" sz="2200" dirty="0">
                <a:latin typeface="Arial" panose="020B0604020202020204" pitchFamily="34" charset="0"/>
                <a:cs typeface="Arial" panose="020B0604020202020204" pitchFamily="34" charset="0"/>
                <a:sym typeface="+mn-ea"/>
              </a:rPr>
              <a:t>Student: Why</a:t>
            </a:r>
          </a:p>
          <a:p>
            <a:pPr marL="0" indent="0">
              <a:buNone/>
            </a:pPr>
            <a:endParaRPr lang="id-ID" sz="2200" dirty="0">
              <a:latin typeface="Arial" panose="020B0604020202020204" pitchFamily="34" charset="0"/>
              <a:cs typeface="Arial" panose="020B0604020202020204" pitchFamily="34" charset="0"/>
              <a:sym typeface="+mn-ea"/>
            </a:endParaRPr>
          </a:p>
          <a:p>
            <a:pPr marL="0" indent="0">
              <a:buNone/>
            </a:pPr>
            <a:r>
              <a:rPr lang="id-ID" sz="2200" dirty="0">
                <a:latin typeface="Arial" panose="020B0604020202020204" pitchFamily="34" charset="0"/>
                <a:cs typeface="Arial" panose="020B0604020202020204" pitchFamily="34" charset="0"/>
                <a:sym typeface="+mn-ea"/>
              </a:rPr>
              <a:t>Teacher: .......... (must explain it)</a:t>
            </a:r>
            <a:r>
              <a:rPr lang="id-ID" sz="2200" dirty="0">
                <a:latin typeface="Arial" panose="020B0604020202020204" pitchFamily="34" charset="0"/>
                <a:cs typeface="Arial" panose="020B0604020202020204" pitchFamily="34" charset="0"/>
              </a:rPr>
              <a:t> </a:t>
            </a:r>
          </a:p>
          <a:p>
            <a:endParaRPr sz="2200" dirty="0">
              <a:latin typeface="Arial" panose="020B0604020202020204" pitchFamily="34" charset="0"/>
              <a:cs typeface="Arial" panose="020B0604020202020204" pitchFamily="34" charset="0"/>
            </a:endParaRPr>
          </a:p>
          <a:p>
            <a:pPr lvl="4"/>
            <a:endParaRPr sz="1000" dirty="0">
              <a:latin typeface="Arial" panose="020B0604020202020204" pitchFamily="34" charset="0"/>
              <a:cs typeface="Arial" panose="020B0604020202020204" pitchFamily="34" charset="0"/>
            </a:endParaRPr>
          </a:p>
          <a:p>
            <a:endParaRPr sz="2200" dirty="0">
              <a:latin typeface="Arial" panose="020B0604020202020204" pitchFamily="34" charset="0"/>
              <a:cs typeface="Arial" panose="020B0604020202020204" pitchFamily="34" charset="0"/>
            </a:endParaRPr>
          </a:p>
          <a:p>
            <a:endParaRPr sz="2200" dirty="0">
              <a:latin typeface="Arial" panose="020B0604020202020204" pitchFamily="34" charset="0"/>
              <a:cs typeface="Arial" panose="020B0604020202020204" pitchFamily="34" charset="0"/>
            </a:endParaRPr>
          </a:p>
          <a:p>
            <a:endParaRPr sz="2200" dirty="0">
              <a:latin typeface="Arial" panose="020B0604020202020204" pitchFamily="34" charset="0"/>
              <a:cs typeface="Arial" panose="020B0604020202020204" pitchFamily="34" charset="0"/>
            </a:endParaRPr>
          </a:p>
          <a:p>
            <a:endParaRPr sz="2200" dirty="0">
              <a:latin typeface="Arial" panose="020B0604020202020204" pitchFamily="34" charset="0"/>
              <a:cs typeface="Arial" panose="020B0604020202020204" pitchFamily="34" charset="0"/>
            </a:endParaRPr>
          </a:p>
          <a:p>
            <a:pPr lvl="4"/>
            <a:endParaRPr lang="id-ID" altLang="x-none" sz="10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11267" name="Title 5"/>
          <p:cNvSpPr>
            <a:spLocks noGrp="1"/>
          </p:cNvSpPr>
          <p:nvPr>
            <p:ph type="title"/>
          </p:nvPr>
        </p:nvSpPr>
        <p:spPr>
          <a:xfrm>
            <a:off x="533400" y="685800"/>
            <a:ext cx="8229600" cy="685800"/>
          </a:xfrm>
        </p:spPr>
        <p:txBody>
          <a:bodyPr vert="horz" wrap="square" lIns="91440" tIns="45720" rIns="91440" bIns="45720" anchor="ctr"/>
          <a:lstStyle/>
          <a:p>
            <a:pPr>
              <a:spcBef>
                <a:spcPct val="50000"/>
              </a:spcBef>
            </a:pPr>
            <a:r>
              <a:rPr lang="id-ID" sz="3200" dirty="0">
                <a:latin typeface="Arial" panose="020B0604020202020204" pitchFamily="34" charset="0"/>
                <a:ea typeface="Arial" panose="020B0604020202020204" pitchFamily="34" charset="0"/>
              </a:rPr>
              <a:t>Derivation of words</a:t>
            </a:r>
          </a:p>
        </p:txBody>
      </p:sp>
      <p:sp>
        <p:nvSpPr>
          <p:cNvPr id="11268" name="Content Placeholder 5"/>
          <p:cNvSpPr>
            <a:spLocks noGrp="1"/>
          </p:cNvSpPr>
          <p:nvPr>
            <p:ph idx="1"/>
          </p:nvPr>
        </p:nvSpPr>
        <p:spPr>
          <a:xfrm>
            <a:off x="457200" y="1524000"/>
            <a:ext cx="8229600" cy="4602163"/>
          </a:xfrm>
        </p:spPr>
        <p:txBody>
          <a:bodyPr vert="horz" wrap="square" lIns="91440" tIns="45720" rIns="91440" bIns="45720" anchor="t"/>
          <a:lstStyle/>
          <a:p>
            <a:pPr marL="0" indent="0">
              <a:buNone/>
            </a:pPr>
            <a:r>
              <a:rPr lang="id-ID" altLang="x-none" sz="2800" dirty="0">
                <a:latin typeface="Arial" panose="020B0604020202020204" pitchFamily="34" charset="0"/>
                <a:ea typeface="Arial" panose="020B0604020202020204" pitchFamily="34" charset="0"/>
              </a:rPr>
              <a:t>Santi is a burger lover. She always </a:t>
            </a:r>
            <a:r>
              <a:rPr lang="id-ID" altLang="x-none" sz="2800" b="1" dirty="0">
                <a:latin typeface="Arial" panose="020B0604020202020204" pitchFamily="34" charset="0"/>
                <a:ea typeface="Arial" panose="020B0604020202020204" pitchFamily="34" charset="0"/>
              </a:rPr>
              <a:t>eats</a:t>
            </a:r>
            <a:r>
              <a:rPr lang="id-ID" altLang="x-none" sz="2800" dirty="0">
                <a:latin typeface="Arial" panose="020B0604020202020204" pitchFamily="34" charset="0"/>
                <a:ea typeface="Arial" panose="020B0604020202020204" pitchFamily="34" charset="0"/>
              </a:rPr>
              <a:t> some burgers before she goes to school. Yesterday, she </a:t>
            </a:r>
            <a:r>
              <a:rPr lang="id-ID" altLang="x-none" sz="2800" b="1" dirty="0">
                <a:latin typeface="Arial" panose="020B0604020202020204" pitchFamily="34" charset="0"/>
                <a:ea typeface="Arial" panose="020B0604020202020204" pitchFamily="34" charset="0"/>
              </a:rPr>
              <a:t>ate</a:t>
            </a:r>
            <a:r>
              <a:rPr lang="id-ID" altLang="x-none" sz="2800" dirty="0">
                <a:latin typeface="Arial" panose="020B0604020202020204" pitchFamily="34" charset="0"/>
                <a:ea typeface="Arial" panose="020B0604020202020204" pitchFamily="34" charset="0"/>
              </a:rPr>
              <a:t> 2 burgers. Now, she </a:t>
            </a:r>
            <a:r>
              <a:rPr lang="id-ID" altLang="x-none" sz="2800" b="1" dirty="0">
                <a:latin typeface="Arial" panose="020B0604020202020204" pitchFamily="34" charset="0"/>
                <a:ea typeface="Arial" panose="020B0604020202020204" pitchFamily="34" charset="0"/>
              </a:rPr>
              <a:t>is eating</a:t>
            </a:r>
            <a:r>
              <a:rPr lang="id-ID" altLang="x-none" sz="2800" dirty="0">
                <a:latin typeface="Arial" panose="020B0604020202020204" pitchFamily="34" charset="0"/>
                <a:ea typeface="Arial" panose="020B0604020202020204" pitchFamily="34" charset="0"/>
              </a:rPr>
              <a:t> three big burgers. She </a:t>
            </a:r>
            <a:r>
              <a:rPr lang="id-ID" altLang="x-none" sz="2800" b="1" dirty="0">
                <a:latin typeface="Arial" panose="020B0604020202020204" pitchFamily="34" charset="0"/>
                <a:ea typeface="Arial" panose="020B0604020202020204" pitchFamily="34" charset="0"/>
              </a:rPr>
              <a:t>has eaten</a:t>
            </a:r>
            <a:r>
              <a:rPr lang="id-ID" altLang="x-none" sz="2800" dirty="0">
                <a:latin typeface="Arial" panose="020B0604020202020204" pitchFamily="34" charset="0"/>
                <a:ea typeface="Arial" panose="020B0604020202020204" pitchFamily="34" charset="0"/>
              </a:rPr>
              <a:t> 5 burgers since 5 am. I am sure that she will eat more than 5 burgers before she goes to school. Beside a burger lover, she also loves animal. she has two </a:t>
            </a:r>
            <a:r>
              <a:rPr lang="id-ID" altLang="x-none" sz="2800" b="1" dirty="0">
                <a:latin typeface="Arial" panose="020B0604020202020204" pitchFamily="34" charset="0"/>
                <a:ea typeface="Arial" panose="020B0604020202020204" pitchFamily="34" charset="0"/>
              </a:rPr>
              <a:t>geese</a:t>
            </a:r>
            <a:r>
              <a:rPr lang="id-ID" altLang="x-none" sz="2800" dirty="0">
                <a:latin typeface="Arial" panose="020B0604020202020204" pitchFamily="34" charset="0"/>
                <a:ea typeface="Arial" panose="020B0604020202020204" pitchFamily="34" charset="0"/>
              </a:rPr>
              <a:t>, three </a:t>
            </a:r>
            <a:r>
              <a:rPr lang="id-ID" altLang="x-none" sz="2800" b="1" dirty="0">
                <a:latin typeface="Arial" panose="020B0604020202020204" pitchFamily="34" charset="0"/>
                <a:ea typeface="Arial" panose="020B0604020202020204" pitchFamily="34" charset="0"/>
              </a:rPr>
              <a:t>mice</a:t>
            </a:r>
            <a:r>
              <a:rPr lang="id-ID" altLang="x-none" sz="2800" dirty="0">
                <a:latin typeface="Arial" panose="020B0604020202020204" pitchFamily="34" charset="0"/>
                <a:ea typeface="Arial" panose="020B0604020202020204" pitchFamily="34" charset="0"/>
              </a:rPr>
              <a:t>, four </a:t>
            </a:r>
            <a:r>
              <a:rPr lang="id-ID" altLang="x-none" sz="2800" b="1" dirty="0">
                <a:latin typeface="Arial" panose="020B0604020202020204" pitchFamily="34" charset="0"/>
                <a:ea typeface="Arial" panose="020B0604020202020204" pitchFamily="34" charset="0"/>
              </a:rPr>
              <a:t>sheep</a:t>
            </a:r>
            <a:r>
              <a:rPr lang="id-ID" altLang="x-none" sz="2800" dirty="0">
                <a:latin typeface="Arial" panose="020B0604020202020204" pitchFamily="34" charset="0"/>
                <a:ea typeface="Arial" panose="020B0604020202020204" pitchFamily="34" charset="0"/>
              </a:rPr>
              <a:t>, and five </a:t>
            </a:r>
            <a:r>
              <a:rPr lang="id-ID" altLang="x-none" sz="2800" b="1" dirty="0">
                <a:latin typeface="Arial" panose="020B0604020202020204" pitchFamily="34" charset="0"/>
                <a:ea typeface="Arial" panose="020B0604020202020204" pitchFamily="34" charset="0"/>
              </a:rPr>
              <a:t>cats</a:t>
            </a:r>
            <a:r>
              <a:rPr lang="id-ID" altLang="x-none" sz="2800" dirty="0">
                <a:latin typeface="Arial" panose="020B0604020202020204" pitchFamily="34" charset="0"/>
                <a:ea typeface="Arial" panose="020B0604020202020204" pitchFamily="34" charset="0"/>
              </a:rPr>
              <a:t>. She always gets her sister to feed them  </a:t>
            </a:r>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13315" name="Title 5"/>
          <p:cNvSpPr>
            <a:spLocks noGrp="1"/>
          </p:cNvSpPr>
          <p:nvPr>
            <p:ph type="title"/>
          </p:nvPr>
        </p:nvSpPr>
        <p:spPr>
          <a:xfrm>
            <a:off x="533400" y="685800"/>
            <a:ext cx="8229600" cy="685800"/>
          </a:xfrm>
        </p:spPr>
        <p:txBody>
          <a:bodyPr vert="horz" wrap="square" lIns="91440" tIns="45720" rIns="91440" bIns="45720" anchor="ctr"/>
          <a:lstStyle/>
          <a:p>
            <a:pPr>
              <a:spcBef>
                <a:spcPct val="50000"/>
              </a:spcBef>
            </a:pPr>
            <a:r>
              <a:rPr sz="3200" dirty="0">
                <a:latin typeface="Arial" panose="020B0604020202020204" pitchFamily="34" charset="0"/>
                <a:cs typeface="Arial" panose="020B0604020202020204" pitchFamily="34" charset="0"/>
              </a:rPr>
              <a:t>References</a:t>
            </a:r>
            <a:endParaRPr sz="3200" dirty="0">
              <a:latin typeface="Arial" panose="020B0604020202020204" pitchFamily="34" charset="0"/>
              <a:ea typeface="Arial" panose="020B0604020202020204" pitchFamily="34" charset="0"/>
            </a:endParaRPr>
          </a:p>
        </p:txBody>
      </p:sp>
      <p:sp>
        <p:nvSpPr>
          <p:cNvPr id="13316" name="Content Placeholder 5"/>
          <p:cNvSpPr>
            <a:spLocks noGrp="1"/>
          </p:cNvSpPr>
          <p:nvPr>
            <p:ph idx="1"/>
          </p:nvPr>
        </p:nvSpPr>
        <p:spPr>
          <a:xfrm>
            <a:off x="457200" y="1524000"/>
            <a:ext cx="8229600" cy="4602163"/>
          </a:xfrm>
        </p:spPr>
        <p:txBody>
          <a:bodyPr vert="horz" wrap="square" lIns="91440" tIns="45720" rIns="91440" bIns="45720" anchor="t"/>
          <a:lstStyle/>
          <a:p>
            <a:endParaRPr lang="id-ID" altLang="x-none" sz="2200" dirty="0">
              <a:latin typeface="Arial" panose="020B0604020202020204" pitchFamily="34" charset="0"/>
              <a:ea typeface="Arial" panose="020B0604020202020204" pitchFamily="34" charset="0"/>
            </a:endParaRPr>
          </a:p>
          <a:p>
            <a:r>
              <a:rPr lang="id-ID" altLang="x-none" sz="2200" dirty="0">
                <a:latin typeface="Arial" panose="020B0604020202020204" pitchFamily="34" charset="0"/>
                <a:ea typeface="Arial" panose="020B0604020202020204" pitchFamily="34" charset="0"/>
                <a:sym typeface="+mn-ea"/>
              </a:rPr>
              <a:t>Azar. B.S. (2012). </a:t>
            </a:r>
            <a:r>
              <a:rPr lang="id-ID" altLang="x-none" sz="2200" i="1" dirty="0">
                <a:latin typeface="Arial" panose="020B0604020202020204" pitchFamily="34" charset="0"/>
                <a:ea typeface="Arial" panose="020B0604020202020204" pitchFamily="34" charset="0"/>
                <a:sym typeface="+mn-ea"/>
              </a:rPr>
              <a:t>Understanding and Using English 	Grammar, Third Edition</a:t>
            </a:r>
            <a:r>
              <a:rPr lang="id-ID" altLang="x-none" sz="2200" dirty="0">
                <a:latin typeface="Arial" panose="020B0604020202020204" pitchFamily="34" charset="0"/>
                <a:ea typeface="Arial" panose="020B0604020202020204" pitchFamily="34" charset="0"/>
                <a:sym typeface="+mn-ea"/>
              </a:rPr>
              <a:t>. New York: Pearson Education  </a:t>
            </a:r>
          </a:p>
          <a:p>
            <a:r>
              <a:rPr lang="id-ID" altLang="x-none" sz="2200" dirty="0">
                <a:latin typeface="Arial" panose="020B0604020202020204" pitchFamily="34" charset="0"/>
                <a:ea typeface="Arial" panose="020B0604020202020204" pitchFamily="34" charset="0"/>
                <a:sym typeface="+mn-ea"/>
              </a:rPr>
              <a:t>Seaton Anne and Y.H. Mew (2007) </a:t>
            </a:r>
            <a:r>
              <a:rPr lang="id-ID" altLang="x-none" sz="2200" i="1" dirty="0">
                <a:latin typeface="Arial" panose="020B0604020202020204" pitchFamily="34" charset="0"/>
                <a:ea typeface="Arial" panose="020B0604020202020204" pitchFamily="34" charset="0"/>
                <a:sym typeface="+mn-ea"/>
              </a:rPr>
              <a:t>Basic English Grammar: 	book 1</a:t>
            </a:r>
            <a:r>
              <a:rPr lang="id-ID" altLang="x-none" sz="2200" dirty="0">
                <a:latin typeface="Arial" panose="020B0604020202020204" pitchFamily="34" charset="0"/>
                <a:ea typeface="Arial" panose="020B0604020202020204" pitchFamily="34" charset="0"/>
                <a:sym typeface="+mn-ea"/>
              </a:rPr>
              <a:t>. USA: Saddleback Educational Publishing.</a:t>
            </a:r>
            <a:endParaRPr lang="id-ID" altLang="x-none" sz="2200" dirty="0">
              <a:latin typeface="Arial" panose="020B0604020202020204" pitchFamily="34" charset="0"/>
              <a:ea typeface="Arial" panose="020B0604020202020204" pitchFamily="34" charset="0"/>
            </a:endParaRPr>
          </a:p>
          <a:p>
            <a:r>
              <a:rPr lang="id-ID" altLang="x-none" sz="2200" dirty="0">
                <a:latin typeface="Arial" panose="020B0604020202020204" pitchFamily="34" charset="0"/>
                <a:ea typeface="Arial" panose="020B0604020202020204" pitchFamily="34" charset="0"/>
                <a:sym typeface="+mn-ea"/>
              </a:rPr>
              <a:t>Seaton Anne and Y.H. Mew (2007) </a:t>
            </a:r>
            <a:r>
              <a:rPr lang="id-ID" altLang="x-none" sz="2200" i="1" dirty="0">
                <a:latin typeface="Arial" panose="020B0604020202020204" pitchFamily="34" charset="0"/>
                <a:ea typeface="Arial" panose="020B0604020202020204" pitchFamily="34" charset="0"/>
                <a:sym typeface="+mn-ea"/>
              </a:rPr>
              <a:t>Basic English Grammar: 	book 2</a:t>
            </a:r>
            <a:r>
              <a:rPr lang="id-ID" altLang="x-none" sz="2200" dirty="0">
                <a:latin typeface="Arial" panose="020B0604020202020204" pitchFamily="34" charset="0"/>
                <a:ea typeface="Arial" panose="020B0604020202020204" pitchFamily="34" charset="0"/>
                <a:sym typeface="+mn-ea"/>
              </a:rPr>
              <a:t>. USA: Saddleback Educational Publishing.</a:t>
            </a:r>
          </a:p>
          <a:p>
            <a:r>
              <a:rPr lang="id-ID" altLang="x-none" sz="2200" dirty="0">
                <a:latin typeface="Arial" panose="020B0604020202020204" pitchFamily="34" charset="0"/>
                <a:ea typeface="Arial" panose="020B0604020202020204" pitchFamily="34" charset="0"/>
                <a:sym typeface="+mn-ea"/>
              </a:rPr>
              <a:t>Swan, Michael and Catherine. W. (2011). </a:t>
            </a:r>
            <a:r>
              <a:rPr lang="id-ID" altLang="x-none" sz="2200" i="1" dirty="0">
                <a:latin typeface="Arial" panose="020B0604020202020204" pitchFamily="34" charset="0"/>
                <a:ea typeface="Arial" panose="020B0604020202020204" pitchFamily="34" charset="0"/>
                <a:sym typeface="+mn-ea"/>
              </a:rPr>
              <a:t>Oxford English 	Grammar Course: Intermediate</a:t>
            </a:r>
            <a:r>
              <a:rPr lang="id-ID" altLang="x-none" sz="2200" dirty="0">
                <a:latin typeface="Arial" panose="020B0604020202020204" pitchFamily="34" charset="0"/>
                <a:ea typeface="Arial" panose="020B0604020202020204" pitchFamily="34" charset="0"/>
                <a:sym typeface="+mn-ea"/>
              </a:rPr>
              <a:t>. UK:OUP.</a:t>
            </a:r>
            <a:endParaRPr lang="id-ID" altLang="x-none" sz="2200" dirty="0">
              <a:latin typeface="Arial" panose="020B0604020202020204" pitchFamily="34" charset="0"/>
              <a:ea typeface="Arial" panose="020B0604020202020204" pitchFamily="34" charset="0"/>
            </a:endParaRPr>
          </a:p>
          <a:p>
            <a:r>
              <a:rPr lang="id-ID" altLang="x-none" sz="2200" dirty="0">
                <a:latin typeface="Arial" panose="020B0604020202020204" pitchFamily="34" charset="0"/>
                <a:ea typeface="Arial" panose="020B0604020202020204" pitchFamily="34" charset="0"/>
                <a:sym typeface="+mn-ea"/>
              </a:rPr>
              <a:t>Ward, Cristopher. (2003). Have </a:t>
            </a:r>
            <a:r>
              <a:rPr lang="id-ID" altLang="x-none" sz="2200" i="1" dirty="0">
                <a:latin typeface="Arial" panose="020B0604020202020204" pitchFamily="34" charset="0"/>
                <a:ea typeface="Arial" panose="020B0604020202020204" pitchFamily="34" charset="0"/>
                <a:sym typeface="+mn-ea"/>
              </a:rPr>
              <a:t>Teachers Ever Changed Their 	Attitude to Grammar</a:t>
            </a:r>
            <a:r>
              <a:rPr lang="id-ID" altLang="x-none" sz="2200" dirty="0">
                <a:latin typeface="Arial" panose="020B0604020202020204" pitchFamily="34" charset="0"/>
                <a:ea typeface="Arial" panose="020B0604020202020204" pitchFamily="34" charset="0"/>
                <a:sym typeface="+mn-ea"/>
              </a:rPr>
              <a:t>. Singapore: SEAMEO Regional 	Language Center.  </a:t>
            </a:r>
            <a:endParaRPr lang="id-ID" altLang="x-none" sz="2200" dirty="0">
              <a:latin typeface="Arial" panose="020B0604020202020204" pitchFamily="34" charset="0"/>
              <a:ea typeface="Arial" panose="020B0604020202020204" pitchFamily="34" charset="0"/>
            </a:endParaRPr>
          </a:p>
          <a:p>
            <a:endParaRPr lang="id-ID" altLang="x-none" sz="2200" dirty="0">
              <a:latin typeface="Arial" panose="020B0604020202020204" pitchFamily="34" charset="0"/>
              <a:ea typeface="Arial" panose="020B0604020202020204" pitchFamily="34" charset="0"/>
              <a:sym typeface="+mn-ea"/>
            </a:endParaRPr>
          </a:p>
          <a:p>
            <a:endParaRPr lang="id-ID" altLang="x-none" sz="2200" dirty="0">
              <a:latin typeface="Arial" panose="020B0604020202020204" pitchFamily="34" charset="0"/>
              <a:ea typeface="Arial" panose="020B0604020202020204" pitchFamily="34" charset="0"/>
            </a:endParaRPr>
          </a:p>
          <a:p>
            <a:endParaRPr lang="id-ID" altLang="x-none" sz="2200" dirty="0">
              <a:latin typeface="Arial" panose="020B0604020202020204" pitchFamily="34" charset="0"/>
              <a:ea typeface="Arial" panose="020B0604020202020204" pitchFamily="34" charset="0"/>
            </a:endParaRPr>
          </a:p>
          <a:p>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685800"/>
            <a:ext cx="8229600" cy="685800"/>
          </a:xfrm>
        </p:spPr>
        <p:txBody>
          <a:bodyPr vert="horz" wrap="square" lIns="91440" tIns="45720" rIns="91440" bIns="45720" anchor="ctr"/>
          <a:lstStyle/>
          <a:p>
            <a:pPr>
              <a:spcBef>
                <a:spcPct val="50000"/>
              </a:spcBef>
            </a:pPr>
            <a:r>
              <a:rPr lang="id-ID" sz="3200" dirty="0">
                <a:latin typeface="Arial" panose="020B0604020202020204" pitchFamily="34" charset="0"/>
                <a:ea typeface="Arial" panose="020B0604020202020204" pitchFamily="34" charset="0"/>
              </a:rPr>
              <a:t>Learning Outcomes</a:t>
            </a:r>
          </a:p>
        </p:txBody>
      </p:sp>
      <p:sp>
        <p:nvSpPr>
          <p:cNvPr id="4100" name="Content Placeholder 5"/>
          <p:cNvSpPr>
            <a:spLocks noGrp="1"/>
          </p:cNvSpPr>
          <p:nvPr>
            <p:ph idx="1"/>
          </p:nvPr>
        </p:nvSpPr>
        <p:spPr>
          <a:xfrm>
            <a:off x="457200" y="1524000"/>
            <a:ext cx="8229600" cy="4602163"/>
          </a:xfrm>
        </p:spPr>
        <p:txBody>
          <a:bodyPr vert="horz" wrap="square" lIns="91440" tIns="45720" rIns="91440" bIns="45720" anchor="t"/>
          <a:lstStyle/>
          <a:p>
            <a:pPr marL="0" indent="0">
              <a:buNone/>
            </a:pPr>
            <a:r>
              <a:rPr lang="id-ID" altLang="x-none" sz="2800" dirty="0">
                <a:cs typeface="Arial" panose="020B0604020202020204" pitchFamily="34" charset="0"/>
              </a:rPr>
              <a:t>After taking this class, students are expected to be able to identify basic concept of grammar</a:t>
            </a:r>
          </a:p>
          <a:p>
            <a:endParaRPr sz="2800" dirty="0"/>
          </a:p>
          <a:p>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12291" name="Title 5"/>
          <p:cNvSpPr>
            <a:spLocks noGrp="1"/>
          </p:cNvSpPr>
          <p:nvPr>
            <p:ph type="title"/>
          </p:nvPr>
        </p:nvSpPr>
        <p:spPr>
          <a:xfrm>
            <a:off x="533400" y="685800"/>
            <a:ext cx="8229600" cy="685800"/>
          </a:xfrm>
        </p:spPr>
        <p:txBody>
          <a:bodyPr vert="horz" wrap="square" lIns="91440" tIns="45720" rIns="91440" bIns="45720" anchor="ctr"/>
          <a:lstStyle/>
          <a:p>
            <a:pPr>
              <a:spcBef>
                <a:spcPct val="50000"/>
              </a:spcBef>
            </a:pPr>
            <a:r>
              <a:rPr lang="id-ID" sz="3200" dirty="0">
                <a:latin typeface="Arial" panose="020B0604020202020204" pitchFamily="34" charset="0"/>
                <a:cs typeface="Arial" panose="020B0604020202020204" pitchFamily="34" charset="0"/>
              </a:rPr>
              <a:t>History of Teaching Grammar</a:t>
            </a:r>
            <a:endParaRPr lang="id-ID" sz="3200" dirty="0">
              <a:latin typeface="Arial" panose="020B0604020202020204" pitchFamily="34" charset="0"/>
              <a:ea typeface="Arial" panose="020B0604020202020204" pitchFamily="34" charset="0"/>
            </a:endParaRPr>
          </a:p>
        </p:txBody>
      </p:sp>
      <p:sp>
        <p:nvSpPr>
          <p:cNvPr id="12292" name="Content Placeholder 5"/>
          <p:cNvSpPr>
            <a:spLocks noGrp="1"/>
          </p:cNvSpPr>
          <p:nvPr>
            <p:ph idx="1"/>
          </p:nvPr>
        </p:nvSpPr>
        <p:spPr>
          <a:xfrm>
            <a:off x="457200" y="1524000"/>
            <a:ext cx="8229600" cy="4602163"/>
          </a:xfrm>
        </p:spPr>
        <p:txBody>
          <a:bodyPr vert="horz" wrap="square" lIns="91440" tIns="45720" rIns="91440" bIns="45720" anchor="t"/>
          <a:lstStyle/>
          <a:p>
            <a:pPr marL="0" indent="0">
              <a:buNone/>
            </a:pPr>
            <a:r>
              <a:rPr sz="2800" dirty="0"/>
              <a:t>Grammar is a very old field of study. Did you know that the sentence was first divided into subject and verb by Plato,the famed philosopher from ancient Greece? That was about 2,400 years ago! Ever since then, students all over the world have found it worthwhile to study the structure of words and sentences. Why? Because skill in speaking and writing is the hallmark of all educated people.</a:t>
            </a:r>
          </a:p>
          <a:p>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3075" name="Title 5"/>
          <p:cNvSpPr>
            <a:spLocks noGrp="1"/>
          </p:cNvSpPr>
          <p:nvPr>
            <p:ph type="title"/>
          </p:nvPr>
        </p:nvSpPr>
        <p:spPr>
          <a:xfrm>
            <a:off x="533400" y="685800"/>
            <a:ext cx="8229600" cy="685800"/>
          </a:xfrm>
        </p:spPr>
        <p:txBody>
          <a:bodyPr vert="horz" wrap="square" lIns="91440" tIns="45720" rIns="91440" bIns="45720" anchor="ctr"/>
          <a:lstStyle/>
          <a:p>
            <a:pPr>
              <a:spcBef>
                <a:spcPct val="50000"/>
              </a:spcBef>
            </a:pPr>
            <a:r>
              <a:rPr lang="id-ID" sz="3200" dirty="0">
                <a:latin typeface="Arial" panose="020B0604020202020204" pitchFamily="34" charset="0"/>
                <a:ea typeface="Arial" panose="020B0604020202020204" pitchFamily="34" charset="0"/>
              </a:rPr>
              <a:t>What IS Grammar?</a:t>
            </a:r>
          </a:p>
        </p:txBody>
      </p:sp>
      <p:sp>
        <p:nvSpPr>
          <p:cNvPr id="3076" name="Content Placeholder 5"/>
          <p:cNvSpPr>
            <a:spLocks noGrp="1"/>
          </p:cNvSpPr>
          <p:nvPr>
            <p:ph idx="1"/>
          </p:nvPr>
        </p:nvSpPr>
        <p:spPr>
          <a:xfrm>
            <a:off x="457200" y="1524000"/>
            <a:ext cx="8229600" cy="4602163"/>
          </a:xfrm>
        </p:spPr>
        <p:txBody>
          <a:bodyPr vert="horz" wrap="square" lIns="91440" tIns="45720" rIns="91440" bIns="45720" anchor="t"/>
          <a:lstStyle/>
          <a:p>
            <a:r>
              <a:rPr lang="id-ID" sz="2800" dirty="0"/>
              <a:t>Basic concept of grammar </a:t>
            </a:r>
          </a:p>
          <a:p>
            <a:r>
              <a:rPr lang="id-ID" sz="2800" dirty="0"/>
              <a:t>The role of grammar in language teaching</a:t>
            </a:r>
          </a:p>
          <a:p>
            <a:pPr marL="0" indent="0">
              <a:buNone/>
            </a:pPr>
            <a:r>
              <a:rPr lang="id-ID" sz="2800" dirty="0"/>
              <a:t>  </a:t>
            </a:r>
            <a:r>
              <a:rPr sz="2800" dirty="0"/>
              <a:t> </a:t>
            </a:r>
            <a:endParaRPr lang="id-ID" altLang="x-none" sz="28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5123" name="Title 5"/>
          <p:cNvSpPr>
            <a:spLocks noGrp="1"/>
          </p:cNvSpPr>
          <p:nvPr>
            <p:ph type="title"/>
          </p:nvPr>
        </p:nvSpPr>
        <p:spPr>
          <a:xfrm>
            <a:off x="381000" y="609600"/>
            <a:ext cx="8229600" cy="685800"/>
          </a:xfrm>
        </p:spPr>
        <p:txBody>
          <a:bodyPr vert="horz" wrap="square" lIns="91440" tIns="45720" rIns="91440" bIns="45720" anchor="ctr"/>
          <a:lstStyle/>
          <a:p>
            <a:pPr>
              <a:spcBef>
                <a:spcPct val="50000"/>
              </a:spcBef>
            </a:pPr>
            <a:r>
              <a:rPr lang="id-ID" sz="3000" dirty="0">
                <a:latin typeface="Arial" panose="020B0604020202020204" pitchFamily="34" charset="0"/>
                <a:ea typeface="Arial" panose="020B0604020202020204" pitchFamily="34" charset="0"/>
              </a:rPr>
              <a:t>IS IT GRAMMAR?</a:t>
            </a:r>
          </a:p>
        </p:txBody>
      </p:sp>
      <p:sp>
        <p:nvSpPr>
          <p:cNvPr id="6148" name="Content Placeholder 5"/>
          <p:cNvSpPr>
            <a:spLocks noGrp="1"/>
          </p:cNvSpPr>
          <p:nvPr>
            <p:ph idx="1"/>
          </p:nvPr>
        </p:nvSpPr>
        <p:spPr>
          <a:xfrm>
            <a:off x="381000" y="1294765"/>
            <a:ext cx="8305800" cy="4831715"/>
          </a:xfrm>
        </p:spPr>
        <p:txBody>
          <a:bodyPr vert="horz" wrap="square" lIns="91440" tIns="45720" rIns="91440" bIns="45720" numCol="1" anchor="t" anchorCtr="0" compatLnSpc="1"/>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Every name is called a </a:t>
            </a:r>
            <a:r>
              <a:rPr kumimoji="0" lang="en-US" sz="1600" b="1" i="0" u="none" strike="noStrike" kern="1200" cap="none" spc="0" normalizeH="0" baseline="0" noProof="0" dirty="0" smtClean="0">
                <a:ln>
                  <a:noFill/>
                </a:ln>
                <a:solidFill>
                  <a:srgbClr val="FF0000"/>
                </a:solidFill>
                <a:effectLst/>
                <a:uLnTx/>
                <a:uFillTx/>
                <a:latin typeface="+mn-lt"/>
                <a:ea typeface="+mn-ea"/>
                <a:cs typeface="Arial" panose="020B0604020202020204" pitchFamily="34" charset="0"/>
              </a:rPr>
              <a:t>noun,</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As field and fountain, street and town.</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In place of noun the </a:t>
            </a:r>
            <a:r>
              <a:rPr kumimoji="0" lang="en-US" sz="1600" b="1" i="0" u="none" strike="noStrike" kern="1200" cap="none" spc="0" normalizeH="0" baseline="0" noProof="0" dirty="0" smtClean="0">
                <a:ln>
                  <a:noFill/>
                </a:ln>
                <a:solidFill>
                  <a:srgbClr val="00B050"/>
                </a:solidFill>
                <a:effectLst/>
                <a:uLnTx/>
                <a:uFillTx/>
                <a:latin typeface="+mn-lt"/>
                <a:ea typeface="+mn-ea"/>
                <a:cs typeface="Arial" panose="020B0604020202020204" pitchFamily="34" charset="0"/>
              </a:rPr>
              <a:t>pronoun</a:t>
            </a: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stands,</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As he and she can clap their hands.</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The </a:t>
            </a:r>
            <a:r>
              <a:rPr kumimoji="0" lang="en-US" sz="1600" b="1" i="0" u="none" strike="noStrike" kern="1200" cap="none" spc="0" normalizeH="0" baseline="0" noProof="0" dirty="0" smtClean="0">
                <a:ln>
                  <a:noFill/>
                </a:ln>
                <a:solidFill>
                  <a:schemeClr val="accent6">
                    <a:lumMod val="75000"/>
                  </a:schemeClr>
                </a:solidFill>
                <a:effectLst/>
                <a:uLnTx/>
                <a:uFillTx/>
                <a:latin typeface="+mn-lt"/>
                <a:ea typeface="+mn-ea"/>
                <a:cs typeface="Arial" panose="020B0604020202020204" pitchFamily="34" charset="0"/>
              </a:rPr>
              <a:t>adjective</a:t>
            </a: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describes a thing,</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As magic wand or bridal ring.</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Most </a:t>
            </a:r>
            <a:r>
              <a:rPr kumimoji="0" lang="en-US" sz="1600" b="1" i="0" u="none" strike="noStrike" kern="1200" cap="none" spc="0" normalizeH="0" baseline="0" noProof="0" dirty="0" smtClean="0">
                <a:ln>
                  <a:noFill/>
                </a:ln>
                <a:solidFill>
                  <a:srgbClr val="0070C0"/>
                </a:solidFill>
                <a:effectLst/>
                <a:uLnTx/>
                <a:uFillTx/>
                <a:latin typeface="+mn-lt"/>
                <a:ea typeface="+mn-ea"/>
                <a:cs typeface="Arial" panose="020B0604020202020204" pitchFamily="34" charset="0"/>
              </a:rPr>
              <a:t>verbs</a:t>
            </a: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mean action, something done,</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To read and write, to jump and run.</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How things are done the </a:t>
            </a:r>
            <a:r>
              <a:rPr kumimoji="0" lang="en-US" sz="1600" b="1" i="0" u="none" strike="noStrike" kern="1200" cap="none" spc="0" normalizeH="0" baseline="0" noProof="0" dirty="0" smtClean="0">
                <a:ln>
                  <a:noFill/>
                </a:ln>
                <a:solidFill>
                  <a:srgbClr val="FF0000"/>
                </a:solidFill>
                <a:effectLst/>
                <a:uLnTx/>
                <a:uFillTx/>
                <a:latin typeface="+mn-lt"/>
                <a:ea typeface="+mn-ea"/>
                <a:cs typeface="Arial" panose="020B0604020202020204" pitchFamily="34" charset="0"/>
              </a:rPr>
              <a:t>adverbs</a:t>
            </a: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tell,</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As quickly, slowly, badly, well.</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The</a:t>
            </a:r>
            <a:r>
              <a:rPr kumimoji="0" lang="en-US" sz="1600" b="1" i="0" u="none" strike="noStrike" kern="1200" cap="none" spc="0" normalizeH="0" baseline="0" noProof="0" dirty="0" smtClean="0">
                <a:ln>
                  <a:noFill/>
                </a:ln>
                <a:solidFill>
                  <a:srgbClr val="FFC000"/>
                </a:solidFill>
                <a:effectLst/>
                <a:uLnTx/>
                <a:uFillTx/>
                <a:latin typeface="+mn-lt"/>
                <a:ea typeface="+mn-ea"/>
                <a:cs typeface="Arial" panose="020B0604020202020204" pitchFamily="34" charset="0"/>
              </a:rPr>
              <a:t> preposition </a:t>
            </a: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shows relation,</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As in the street or at the station.</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en-US" sz="1600" b="1" i="0" u="none" strike="noStrike" kern="1200" cap="none" spc="0" normalizeH="0" baseline="0" noProof="0" dirty="0" smtClean="0">
                <a:ln>
                  <a:noFill/>
                </a:ln>
                <a:solidFill>
                  <a:srgbClr val="C00000"/>
                </a:solidFill>
                <a:effectLst/>
                <a:uLnTx/>
                <a:uFillTx/>
                <a:latin typeface="+mn-lt"/>
                <a:ea typeface="+mn-ea"/>
                <a:cs typeface="Arial" panose="020B0604020202020204" pitchFamily="34" charset="0"/>
              </a:rPr>
              <a:t>Conjunctions</a:t>
            </a: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join, in many ways,</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Sentences, words, or phrase and phrase.</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The </a:t>
            </a:r>
            <a:r>
              <a:rPr kumimoji="0" lang="en-US" sz="1600" b="1" i="0" u="none" strike="noStrike" kern="1200" cap="none" spc="0" normalizeH="0" baseline="0" noProof="0" dirty="0" smtClean="0">
                <a:ln>
                  <a:noFill/>
                </a:ln>
                <a:solidFill>
                  <a:srgbClr val="7030A0"/>
                </a:solidFill>
                <a:effectLst/>
                <a:uLnTx/>
                <a:uFillTx/>
                <a:latin typeface="+mn-lt"/>
                <a:ea typeface="+mn-ea"/>
                <a:cs typeface="Arial" panose="020B0604020202020204" pitchFamily="34" charset="0"/>
              </a:rPr>
              <a:t>interjection </a:t>
            </a: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cries out, “Heed!</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An exclamation point must</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en-US" sz="16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follow me!”</a:t>
            </a: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6147" name="Title 5"/>
          <p:cNvSpPr>
            <a:spLocks noGrp="1"/>
          </p:cNvSpPr>
          <p:nvPr>
            <p:ph type="title"/>
          </p:nvPr>
        </p:nvSpPr>
        <p:spPr>
          <a:xfrm>
            <a:off x="533400" y="685800"/>
            <a:ext cx="8229600" cy="685800"/>
          </a:xfrm>
        </p:spPr>
        <p:txBody>
          <a:bodyPr vert="horz" wrap="square" lIns="91440" tIns="45720" rIns="91440" bIns="45720" anchor="ctr"/>
          <a:lstStyle/>
          <a:p>
            <a:pPr>
              <a:spcBef>
                <a:spcPct val="50000"/>
              </a:spcBef>
            </a:pPr>
            <a:r>
              <a:rPr lang="id-ID" sz="3200" dirty="0">
                <a:latin typeface="Arial" panose="020B0604020202020204" pitchFamily="34" charset="0"/>
                <a:ea typeface="Arial" panose="020B0604020202020204" pitchFamily="34" charset="0"/>
              </a:rPr>
              <a:t>Role of Grammar </a:t>
            </a:r>
          </a:p>
        </p:txBody>
      </p:sp>
      <p:sp>
        <p:nvSpPr>
          <p:cNvPr id="6148" name="Content Placeholder 5"/>
          <p:cNvSpPr>
            <a:spLocks noGrp="1"/>
          </p:cNvSpPr>
          <p:nvPr>
            <p:ph idx="1"/>
          </p:nvPr>
        </p:nvSpPr>
        <p:spPr>
          <a:xfrm>
            <a:off x="457200" y="1524000"/>
            <a:ext cx="8229600" cy="4602163"/>
          </a:xfrm>
        </p:spPr>
        <p:txBody>
          <a:bodyPr vert="horz" wrap="square" lIns="91440" tIns="45720" rIns="91440" bIns="45720" anchor="t"/>
          <a:lstStyle/>
          <a:p>
            <a:pPr marL="0" indent="0">
              <a:buNone/>
            </a:pPr>
            <a:r>
              <a:rPr lang="id-ID" sz="2800" dirty="0">
                <a:latin typeface="Arial" panose="020B0604020202020204" pitchFamily="34" charset="0"/>
                <a:cs typeface="Arial" panose="020B0604020202020204" pitchFamily="34" charset="0"/>
              </a:rPr>
              <a:t>Without grammar only little thing you can do, but, without words you can do nothing, (Ward, 2003).</a:t>
            </a:r>
          </a:p>
          <a:p>
            <a:endParaRPr sz="2200" dirty="0">
              <a:latin typeface="Arial" panose="020B0604020202020204" pitchFamily="34" charset="0"/>
              <a:cs typeface="Arial" panose="020B0604020202020204" pitchFamily="34" charset="0"/>
            </a:endParaRPr>
          </a:p>
          <a:p>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7171" name="Title 5"/>
          <p:cNvSpPr>
            <a:spLocks noGrp="1"/>
          </p:cNvSpPr>
          <p:nvPr>
            <p:ph type="title"/>
          </p:nvPr>
        </p:nvSpPr>
        <p:spPr>
          <a:xfrm>
            <a:off x="533400" y="685800"/>
            <a:ext cx="8229600" cy="685800"/>
          </a:xfrm>
        </p:spPr>
        <p:txBody>
          <a:bodyPr vert="horz" wrap="square" lIns="91440" tIns="45720" rIns="91440" bIns="45720" anchor="ctr"/>
          <a:lstStyle/>
          <a:p>
            <a:pPr>
              <a:spcBef>
                <a:spcPct val="50000"/>
              </a:spcBef>
            </a:pPr>
            <a:r>
              <a:rPr lang="id-ID" sz="3200" dirty="0">
                <a:latin typeface="Arial" panose="020B0604020202020204" pitchFamily="34" charset="0"/>
                <a:cs typeface="Arial" panose="020B0604020202020204" pitchFamily="34" charset="0"/>
              </a:rPr>
              <a:t>Why Learning Grammar</a:t>
            </a:r>
            <a:endParaRPr lang="id-ID" sz="3200" dirty="0">
              <a:latin typeface="Arial" panose="020B0604020202020204" pitchFamily="34" charset="0"/>
              <a:ea typeface="Arial" panose="020B0604020202020204" pitchFamily="34" charset="0"/>
            </a:endParaRPr>
          </a:p>
        </p:txBody>
      </p:sp>
      <p:sp>
        <p:nvSpPr>
          <p:cNvPr id="7172" name="Content Placeholder 5"/>
          <p:cNvSpPr>
            <a:spLocks noGrp="1"/>
          </p:cNvSpPr>
          <p:nvPr>
            <p:ph idx="1"/>
          </p:nvPr>
        </p:nvSpPr>
        <p:spPr>
          <a:xfrm>
            <a:off x="457200" y="1524000"/>
            <a:ext cx="8229600" cy="4602163"/>
          </a:xfrm>
        </p:spPr>
        <p:txBody>
          <a:bodyPr vert="horz" wrap="square" lIns="91440" tIns="45720" rIns="91440" bIns="45720" anchor="t"/>
          <a:lstStyle/>
          <a:p>
            <a:pPr marL="0" indent="0" algn="l">
              <a:buNone/>
            </a:pPr>
            <a:r>
              <a:rPr lang="id-ID" sz="2800" b="1" dirty="0"/>
              <a:t>I must to see my doctor immediately.</a:t>
            </a:r>
          </a:p>
          <a:p>
            <a:pPr marL="0" indent="0" algn="l">
              <a:buNone/>
            </a:pPr>
            <a:r>
              <a:rPr lang="id-ID" sz="2800" b="1" dirty="0"/>
              <a:t>                             VS</a:t>
            </a:r>
          </a:p>
          <a:p>
            <a:pPr marL="0" indent="0">
              <a:buNone/>
            </a:pPr>
            <a:r>
              <a:rPr lang="id-ID" sz="2800" b="1" dirty="0"/>
              <a:t>I must see my doctor </a:t>
            </a:r>
            <a:r>
              <a:rPr lang="id-ID" sz="2800" b="1" dirty="0">
                <a:sym typeface="+mn-ea"/>
              </a:rPr>
              <a:t>immediately.</a:t>
            </a:r>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8195" name="Title 5"/>
          <p:cNvSpPr>
            <a:spLocks noGrp="1"/>
          </p:cNvSpPr>
          <p:nvPr>
            <p:ph type="title"/>
          </p:nvPr>
        </p:nvSpPr>
        <p:spPr>
          <a:xfrm>
            <a:off x="533400" y="685800"/>
            <a:ext cx="8229600" cy="685800"/>
          </a:xfrm>
        </p:spPr>
        <p:txBody>
          <a:bodyPr vert="horz" wrap="square" lIns="91440" tIns="45720" rIns="91440" bIns="45720" anchor="ctr"/>
          <a:lstStyle/>
          <a:p>
            <a:pPr>
              <a:spcBef>
                <a:spcPct val="50000"/>
              </a:spcBef>
            </a:pPr>
            <a:r>
              <a:rPr lang="id-ID" sz="3200" dirty="0">
                <a:latin typeface="Arial" panose="020B0604020202020204" pitchFamily="34" charset="0"/>
                <a:cs typeface="Arial" panose="020B0604020202020204" pitchFamily="34" charset="0"/>
              </a:rPr>
              <a:t>Grammatical Error  Analysis </a:t>
            </a:r>
            <a:endParaRPr lang="id-ID" sz="3200" dirty="0">
              <a:latin typeface="Arial" panose="020B0604020202020204" pitchFamily="34" charset="0"/>
              <a:ea typeface="Arial" panose="020B0604020202020204" pitchFamily="34" charset="0"/>
            </a:endParaRPr>
          </a:p>
        </p:txBody>
      </p:sp>
      <p:sp>
        <p:nvSpPr>
          <p:cNvPr id="8196" name="Content Placeholder 5"/>
          <p:cNvSpPr>
            <a:spLocks noGrp="1"/>
          </p:cNvSpPr>
          <p:nvPr>
            <p:ph idx="1"/>
          </p:nvPr>
        </p:nvSpPr>
        <p:spPr>
          <a:xfrm>
            <a:off x="457200" y="1524000"/>
            <a:ext cx="8229600" cy="4602163"/>
          </a:xfrm>
        </p:spPr>
        <p:txBody>
          <a:bodyPr vert="horz" wrap="square" lIns="91440" tIns="45720" rIns="91440" bIns="45720" anchor="t"/>
          <a:lstStyle/>
          <a:p>
            <a:pPr marL="0" indent="0">
              <a:buNone/>
            </a:pPr>
            <a:r>
              <a:rPr lang="id-ID" sz="2800" dirty="0"/>
              <a:t>G</a:t>
            </a:r>
            <a:r>
              <a:rPr sz="2800" dirty="0"/>
              <a:t>rammatical error is the error in combining words into larger unit, such as phrases, clauses, and sentences. Grammatical error can also be defined as the errors at morphological and</a:t>
            </a:r>
          </a:p>
          <a:p>
            <a:pPr marL="0" indent="0">
              <a:buNone/>
            </a:pPr>
            <a:r>
              <a:rPr sz="2800" dirty="0"/>
              <a:t>syntactical levels</a:t>
            </a:r>
            <a:r>
              <a:rPr lang="id-ID" sz="2800" dirty="0"/>
              <a:t>.</a:t>
            </a:r>
          </a:p>
          <a:p>
            <a:pPr marL="0" indent="0">
              <a:buNone/>
            </a:pPr>
            <a:endParaRPr lang="id-ID" sz="2800" dirty="0"/>
          </a:p>
          <a:p>
            <a:pPr marL="0" indent="0">
              <a:buNone/>
            </a:pPr>
            <a:r>
              <a:rPr lang="id-ID" sz="2800" dirty="0"/>
              <a:t>Santi usualy </a:t>
            </a:r>
            <a:r>
              <a:rPr lang="id-ID" sz="2800" b="1" u="sng" dirty="0"/>
              <a:t>eat</a:t>
            </a:r>
            <a:r>
              <a:rPr lang="id-ID" sz="2800" dirty="0"/>
              <a:t> some burgers before go to school.</a:t>
            </a:r>
          </a:p>
          <a:p>
            <a:pPr>
              <a:buNone/>
            </a:pPr>
            <a:endParaRPr sz="2800" dirty="0"/>
          </a:p>
          <a:p>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9219" name="Title 5"/>
          <p:cNvSpPr>
            <a:spLocks noGrp="1"/>
          </p:cNvSpPr>
          <p:nvPr>
            <p:ph type="title"/>
          </p:nvPr>
        </p:nvSpPr>
        <p:spPr>
          <a:xfrm>
            <a:off x="533400" y="685800"/>
            <a:ext cx="8229600" cy="685800"/>
          </a:xfrm>
        </p:spPr>
        <p:txBody>
          <a:bodyPr vert="horz" wrap="square" lIns="91440" tIns="45720" rIns="91440" bIns="45720" anchor="ctr"/>
          <a:lstStyle/>
          <a:p>
            <a:pPr>
              <a:spcBef>
                <a:spcPct val="50000"/>
              </a:spcBef>
            </a:pPr>
            <a:r>
              <a:rPr lang="id-ID" sz="3200" dirty="0">
                <a:latin typeface="Arial" panose="020B0604020202020204" pitchFamily="34" charset="0"/>
                <a:cs typeface="Arial" panose="020B0604020202020204" pitchFamily="34" charset="0"/>
              </a:rPr>
              <a:t>Learning grammar for an English teacher candidate</a:t>
            </a:r>
            <a:endParaRPr lang="id-ID" sz="3200" dirty="0">
              <a:latin typeface="Arial" panose="020B0604020202020204" pitchFamily="34" charset="0"/>
              <a:ea typeface="Arial" panose="020B0604020202020204" pitchFamily="34" charset="0"/>
            </a:endParaRPr>
          </a:p>
        </p:txBody>
      </p:sp>
      <p:sp>
        <p:nvSpPr>
          <p:cNvPr id="9220" name="Content Placeholder 5"/>
          <p:cNvSpPr>
            <a:spLocks noGrp="1"/>
          </p:cNvSpPr>
          <p:nvPr>
            <p:ph idx="1"/>
          </p:nvPr>
        </p:nvSpPr>
        <p:spPr>
          <a:xfrm>
            <a:off x="457200" y="1524000"/>
            <a:ext cx="8229600" cy="4602163"/>
          </a:xfrm>
        </p:spPr>
        <p:txBody>
          <a:bodyPr vert="horz" wrap="square" lIns="91440" tIns="45720" rIns="91440" bIns="45720" anchor="t"/>
          <a:lstStyle/>
          <a:p>
            <a:pPr marL="0" indent="0">
              <a:buNone/>
            </a:pPr>
            <a:r>
              <a:rPr lang="id-ID" sz="2800" dirty="0"/>
              <a:t>An English teacher candidate is not only expected to be able to speak English well, but is expected to understand every single element used in sentence/statement. Because he will expain it when his students asks.</a:t>
            </a:r>
            <a:endParaRPr lang="id-ID" sz="28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584</Words>
  <Application>Microsoft Office PowerPoint</Application>
  <PresentationFormat>On-screen Show (4:3)</PresentationFormat>
  <Paragraphs>78</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PowerPoint Presentation</vt:lpstr>
      <vt:lpstr>Learning Outcomes</vt:lpstr>
      <vt:lpstr>History of Teaching Grammar</vt:lpstr>
      <vt:lpstr>What IS Grammar?</vt:lpstr>
      <vt:lpstr>IS IT GRAMMAR?</vt:lpstr>
      <vt:lpstr>Role of Grammar </vt:lpstr>
      <vt:lpstr>Why Learning Grammar</vt:lpstr>
      <vt:lpstr>Grammatical Error  Analysis </vt:lpstr>
      <vt:lpstr>Learning grammar for an English teacher candidate</vt:lpstr>
      <vt:lpstr>Illustration Students Asking about GrammaA</vt:lpstr>
      <vt:lpstr>Derivation of words</vt:lpstr>
      <vt:lpstr>References</vt:lpstr>
    </vt:vector>
  </TitlesOfParts>
  <Company>signDesign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rimba</dc:creator>
  <cp:lastModifiedBy>meiyanti nurchaerani</cp:lastModifiedBy>
  <cp:revision>258</cp:revision>
  <dcterms:created xsi:type="dcterms:W3CDTF">2010-08-24T06:47:00Z</dcterms:created>
  <dcterms:modified xsi:type="dcterms:W3CDTF">2018-09-11T23:17:27Z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1033-10.2.0.5934</vt:lpwstr>
  </property>
</Properties>
</file>