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7" r:id="rId3"/>
    <p:sldId id="268" r:id="rId4"/>
    <p:sldId id="467" r:id="rId5"/>
    <p:sldId id="273" r:id="rId6"/>
    <p:sldId id="272" r:id="rId7"/>
    <p:sldId id="478" r:id="rId8"/>
    <p:sldId id="479" r:id="rId9"/>
    <p:sldId id="468" r:id="rId10"/>
    <p:sldId id="469" r:id="rId11"/>
    <p:sldId id="470" r:id="rId12"/>
    <p:sldId id="471" r:id="rId13"/>
    <p:sldId id="472" r:id="rId14"/>
    <p:sldId id="473" r:id="rId15"/>
    <p:sldId id="474" r:id="rId16"/>
    <p:sldId id="424" r:id="rId17"/>
    <p:sldId id="294" r:id="rId18"/>
    <p:sldId id="300" r:id="rId19"/>
    <p:sldId id="299" r:id="rId20"/>
    <p:sldId id="302" r:id="rId21"/>
    <p:sldId id="303" r:id="rId22"/>
    <p:sldId id="475" r:id="rId23"/>
    <p:sldId id="476" r:id="rId24"/>
    <p:sldId id="477" r:id="rId25"/>
    <p:sldId id="480" r:id="rId26"/>
    <p:sldId id="340" r:id="rId27"/>
    <p:sldId id="339" r:id="rId28"/>
    <p:sldId id="341" r:id="rId29"/>
    <p:sldId id="343" r:id="rId30"/>
    <p:sldId id="481" r:id="rId31"/>
    <p:sldId id="349" r:id="rId32"/>
    <p:sldId id="484" r:id="rId33"/>
    <p:sldId id="350" r:id="rId34"/>
    <p:sldId id="351" r:id="rId35"/>
    <p:sldId id="482" r:id="rId36"/>
    <p:sldId id="483" r:id="rId37"/>
    <p:sldId id="486" r:id="rId38"/>
    <p:sldId id="487" r:id="rId39"/>
    <p:sldId id="488" r:id="rId40"/>
    <p:sldId id="485" r:id="rId41"/>
    <p:sldId id="489" r:id="rId42"/>
    <p:sldId id="490" r:id="rId43"/>
    <p:sldId id="491" r:id="rId44"/>
  </p:sldIdLst>
  <p:sldSz cx="9144000" cy="6858000" type="screen4x3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1C4E35"/>
    <a:srgbClr val="DAEDD1"/>
    <a:srgbClr val="C4E3B5"/>
    <a:srgbClr val="663300"/>
    <a:srgbClr val="FFFFFF"/>
    <a:srgbClr val="FF3300"/>
    <a:srgbClr val="0066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3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1369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25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33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32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39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41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38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99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42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345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102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7353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79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548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78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098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71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82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808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890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85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01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88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5190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88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928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89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6995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87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205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90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7672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106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08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08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237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107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8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8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390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108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49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49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91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11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105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87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87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7990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111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69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69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3703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114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90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90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772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115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10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10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022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51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952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85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85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15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69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50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92CDA79-75AF-4012-9536-61A20AAA4578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51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423EB42-B260-49EF-848C-14E50F91AF99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7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2088" y="190500"/>
            <a:ext cx="1997075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863" y="190500"/>
            <a:ext cx="5838825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8B28D-96BD-4C9C-A516-1DB8D1075F16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61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7F1EFE7-3FD1-467F-89D1-4FA2F97F5F23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1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5E71D-42E0-4CDE-A248-81A440910C2A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2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19263"/>
            <a:ext cx="3621088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488" y="1719263"/>
            <a:ext cx="3622675" cy="4224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122669-8FAA-4B3A-9EF5-D77E0D24267D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2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1541562-87E1-4A57-8B41-0800E8C2CA9A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6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05091E-72B9-470A-92BE-FDE7F6D8FFA1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47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E14B12A-A74C-4EEE-B703-977BB7912F19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0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8333018-8F2F-49DA-AB3B-46DA7C0DAA33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76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F7897EA-14B3-4DAE-869C-313AB5363BF5}" type="slidenum">
              <a:rPr lang="en-US" altLang="en-US"/>
              <a:pPr>
                <a:defRPr/>
              </a:pPr>
              <a:t>‹#›</a:t>
            </a:fld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190500"/>
            <a:ext cx="798353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19263"/>
            <a:ext cx="7396163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14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15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0738" y="6440488"/>
            <a:ext cx="411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Chapter 7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9638" y="6440488"/>
            <a:ext cx="109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E314A24-30DE-4966-B214-AAB9BE7EF461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2" name="Line 20"/>
          <p:cNvSpPr>
            <a:spLocks noChangeShapeType="1"/>
          </p:cNvSpPr>
          <p:nvPr/>
        </p:nvSpPr>
        <p:spPr bwMode="auto">
          <a:xfrm>
            <a:off x="349250" y="6281738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21"/>
          <p:cNvSpPr>
            <a:spLocks noChangeShapeType="1"/>
          </p:cNvSpPr>
          <p:nvPr/>
        </p:nvSpPr>
        <p:spPr bwMode="auto">
          <a:xfrm>
            <a:off x="519113" y="6440488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" name="Group 27"/>
          <p:cNvGrpSpPr>
            <a:grpSpLocks/>
          </p:cNvGrpSpPr>
          <p:nvPr/>
        </p:nvGrpSpPr>
        <p:grpSpPr bwMode="auto">
          <a:xfrm>
            <a:off x="419100" y="4629150"/>
            <a:ext cx="582613" cy="1555750"/>
            <a:chOff x="180" y="3060"/>
            <a:chExt cx="271" cy="728"/>
          </a:xfrm>
        </p:grpSpPr>
        <p:sp>
          <p:nvSpPr>
            <p:cNvPr id="1035" name="AutoShape 28"/>
            <p:cNvSpPr>
              <a:spLocks noChangeArrowheads="1"/>
            </p:cNvSpPr>
            <p:nvPr/>
          </p:nvSpPr>
          <p:spPr bwMode="auto">
            <a:xfrm>
              <a:off x="214" y="3060"/>
              <a:ext cx="237" cy="728"/>
            </a:xfrm>
            <a:prstGeom prst="rtTriangle">
              <a:avLst/>
            </a:prstGeom>
            <a:gradFill rotWithShape="0">
              <a:gsLst>
                <a:gs pos="0">
                  <a:srgbClr val="48845C"/>
                </a:gs>
                <a:gs pos="100000">
                  <a:srgbClr val="1C4E35"/>
                </a:gs>
              </a:gsLst>
              <a:lin ang="2700000" scaled="1"/>
            </a:gradFill>
            <a:ln>
              <a:noFill/>
            </a:ln>
            <a:effectLst>
              <a:outerShdw dist="53882" dir="2700000" algn="ctr" rotWithShape="0">
                <a:srgbClr val="B2B2B2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6" name="Line 29"/>
            <p:cNvSpPr>
              <a:spLocks noChangeShapeType="1"/>
            </p:cNvSpPr>
            <p:nvPr/>
          </p:nvSpPr>
          <p:spPr bwMode="auto">
            <a:xfrm>
              <a:off x="180" y="3245"/>
              <a:ext cx="0" cy="509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30"/>
            <p:cNvSpPr>
              <a:spLocks noChangeShapeType="1"/>
            </p:cNvSpPr>
            <p:nvPr/>
          </p:nvSpPr>
          <p:spPr bwMode="auto">
            <a:xfrm rot="20258273" flipV="1">
              <a:off x="426" y="3245"/>
              <a:ext cx="4" cy="42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31"/>
            <p:cNvSpPr>
              <a:spLocks noChangeShapeType="1"/>
            </p:cNvSpPr>
            <p:nvPr/>
          </p:nvSpPr>
          <p:spPr bwMode="auto">
            <a:xfrm>
              <a:off x="254" y="3742"/>
              <a:ext cx="163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663300"/>
        </a:buClr>
        <a:buSzPct val="75000"/>
        <a:buFont typeface="Wingdings" panose="05000000000000000000" pitchFamily="2" charset="2"/>
        <a:buChar char="n"/>
        <a:defRPr sz="3200">
          <a:solidFill>
            <a:srgbClr val="37654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rgbClr val="663300"/>
        </a:buClr>
        <a:buSzPct val="80000"/>
        <a:buFont typeface="Wingdings" panose="05000000000000000000" pitchFamily="2" charset="2"/>
        <a:buChar char="l"/>
        <a:defRPr sz="2800">
          <a:solidFill>
            <a:srgbClr val="376546"/>
          </a:solidFill>
          <a:latin typeface="+mn-lt"/>
        </a:defRPr>
      </a:lvl2pPr>
      <a:lvl3pPr marL="1143000" indent="-228600" algn="l" rtl="0" eaLnBrk="0" fontAlgn="base" hangingPunct="0">
        <a:spcBef>
          <a:spcPct val="34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u"/>
        <a:defRPr sz="2800">
          <a:solidFill>
            <a:srgbClr val="37654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55000"/>
        <a:buFont typeface="Wingdings" panose="05000000000000000000" pitchFamily="2" charset="2"/>
        <a:buChar char="l"/>
        <a:defRPr sz="2400">
          <a:solidFill>
            <a:srgbClr val="37654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100000"/>
        <a:buChar char="–"/>
        <a:defRPr sz="2400">
          <a:solidFill>
            <a:srgbClr val="37654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43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0" y="1614488"/>
            <a:ext cx="7772400" cy="1585912"/>
          </a:xfrm>
        </p:spPr>
        <p:txBody>
          <a:bodyPr/>
          <a:lstStyle/>
          <a:p>
            <a:pPr algn="ctr"/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Mikro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err="1" smtClean="0"/>
              <a:t>Pertemuan</a:t>
            </a:r>
            <a:r>
              <a:rPr lang="en-US" altLang="en-US" sz="4000" dirty="0" smtClean="0"/>
              <a:t> ke-9</a:t>
            </a:r>
          </a:p>
        </p:txBody>
      </p:sp>
      <p:sp>
        <p:nvSpPr>
          <p:cNvPr id="143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6400800" cy="2063750"/>
          </a:xfrm>
          <a:effectLst>
            <a:outerShdw dist="71842" dir="2700000" algn="ctr" rotWithShape="0">
              <a:srgbClr val="B2B2B2"/>
            </a:outerShdw>
          </a:effectLst>
        </p:spPr>
        <p:txBody>
          <a:bodyPr/>
          <a:lstStyle/>
          <a:p>
            <a:r>
              <a:rPr lang="en-US" altLang="en-US" sz="6000" b="1" dirty="0" err="1" smtClean="0"/>
              <a:t>Teori</a:t>
            </a:r>
            <a:r>
              <a:rPr lang="en-US" altLang="en-US" sz="6000" b="1" dirty="0" smtClean="0"/>
              <a:t> </a:t>
            </a:r>
            <a:r>
              <a:rPr lang="en-US" altLang="en-US" sz="6000" b="1" dirty="0" err="1" smtClean="0"/>
              <a:t>Biaya</a:t>
            </a:r>
            <a:endParaRPr lang="en-US" altLang="en-US" sz="5400" b="1" dirty="0" smtClean="0"/>
          </a:p>
        </p:txBody>
      </p:sp>
      <p:sp>
        <p:nvSpPr>
          <p:cNvPr id="14342" name="AutoShape 14"/>
          <p:cNvSpPr>
            <a:spLocks noChangeArrowheads="1"/>
          </p:cNvSpPr>
          <p:nvPr/>
        </p:nvSpPr>
        <p:spPr bwMode="auto">
          <a:xfrm>
            <a:off x="717550" y="492125"/>
            <a:ext cx="1076325" cy="5556250"/>
          </a:xfrm>
          <a:prstGeom prst="rtTriangle">
            <a:avLst/>
          </a:prstGeom>
          <a:gradFill rotWithShape="0">
            <a:gsLst>
              <a:gs pos="0">
                <a:srgbClr val="48845C"/>
              </a:gs>
              <a:gs pos="100000">
                <a:srgbClr val="1C4E35"/>
              </a:gs>
            </a:gsLst>
            <a:lin ang="2700000" scaled="1"/>
          </a:gradFill>
          <a:ln>
            <a:noFill/>
          </a:ln>
          <a:effectLst>
            <a:outerShdw dist="107763" dir="2700000" algn="ctr" rotWithShape="0">
              <a:srgbClr val="B2B2B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Line 21"/>
          <p:cNvSpPr>
            <a:spLocks noChangeShapeType="1"/>
          </p:cNvSpPr>
          <p:nvPr/>
        </p:nvSpPr>
        <p:spPr bwMode="auto">
          <a:xfrm>
            <a:off x="563563" y="1905000"/>
            <a:ext cx="0" cy="387985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22"/>
          <p:cNvSpPr>
            <a:spLocks noChangeShapeType="1"/>
          </p:cNvSpPr>
          <p:nvPr/>
        </p:nvSpPr>
        <p:spPr bwMode="auto">
          <a:xfrm rot="20903740" flipV="1">
            <a:off x="1250950" y="2460625"/>
            <a:ext cx="22225" cy="32464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23"/>
          <p:cNvSpPr>
            <a:spLocks noChangeShapeType="1"/>
          </p:cNvSpPr>
          <p:nvPr/>
        </p:nvSpPr>
        <p:spPr bwMode="auto">
          <a:xfrm>
            <a:off x="900113" y="5837238"/>
            <a:ext cx="739775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983962-D6B9-4B86-9BEA-BECD1FCC1EA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/>
        </p:nvGraphicFramePr>
        <p:xfrm>
          <a:off x="776288" y="214313"/>
          <a:ext cx="8153400" cy="621823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7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983F3E-0C8C-4725-91F7-4EB5200217FB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14" name="Group 2"/>
          <p:cNvGraphicFramePr>
            <a:graphicFrameLocks noGrp="1"/>
          </p:cNvGraphicFramePr>
          <p:nvPr/>
        </p:nvGraphicFramePr>
        <p:xfrm>
          <a:off x="776288" y="214313"/>
          <a:ext cx="8153400" cy="621823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 Box 121"/>
          <p:cNvSpPr txBox="1">
            <a:spLocks noChangeArrowheads="1"/>
          </p:cNvSpPr>
          <p:nvPr/>
        </p:nvSpPr>
        <p:spPr bwMode="auto">
          <a:xfrm>
            <a:off x="3900488" y="7302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6" name="Text Box 122"/>
          <p:cNvSpPr txBox="1">
            <a:spLocks noChangeArrowheads="1"/>
          </p:cNvSpPr>
          <p:nvPr/>
        </p:nvSpPr>
        <p:spPr bwMode="auto">
          <a:xfrm>
            <a:off x="3900488" y="11874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7" name="Text Box 123"/>
          <p:cNvSpPr txBox="1">
            <a:spLocks noChangeArrowheads="1"/>
          </p:cNvSpPr>
          <p:nvPr/>
        </p:nvSpPr>
        <p:spPr bwMode="auto">
          <a:xfrm>
            <a:off x="3900488" y="17208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3748088" y="2254250"/>
            <a:ext cx="977900" cy="4176713"/>
            <a:chOff x="2112" y="1477"/>
            <a:chExt cx="616" cy="2631"/>
          </a:xfrm>
        </p:grpSpPr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2208" y="147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0" name="Text Box 126"/>
            <p:cNvSpPr txBox="1">
              <a:spLocks noChangeArrowheads="1"/>
            </p:cNvSpPr>
            <p:nvPr/>
          </p:nvSpPr>
          <p:spPr bwMode="auto">
            <a:xfrm>
              <a:off x="2208" y="181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400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1" name="Text Box 127"/>
            <p:cNvSpPr txBox="1">
              <a:spLocks noChangeArrowheads="1"/>
            </p:cNvSpPr>
            <p:nvPr/>
          </p:nvSpPr>
          <p:spPr bwMode="auto">
            <a:xfrm>
              <a:off x="2208" y="214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470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2" name="Text Box 128"/>
            <p:cNvSpPr txBox="1">
              <a:spLocks noChangeArrowheads="1"/>
            </p:cNvSpPr>
            <p:nvPr/>
          </p:nvSpPr>
          <p:spPr bwMode="auto">
            <a:xfrm>
              <a:off x="2208" y="243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3" name="Text Box 129"/>
            <p:cNvSpPr txBox="1">
              <a:spLocks noChangeArrowheads="1"/>
            </p:cNvSpPr>
            <p:nvPr/>
          </p:nvSpPr>
          <p:spPr bwMode="auto">
            <a:xfrm>
              <a:off x="2208" y="277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4" name="Text Box 130"/>
            <p:cNvSpPr txBox="1">
              <a:spLocks noChangeArrowheads="1"/>
            </p:cNvSpPr>
            <p:nvPr/>
          </p:nvSpPr>
          <p:spPr bwMode="auto">
            <a:xfrm>
              <a:off x="2208" y="310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Text Box 131"/>
            <p:cNvSpPr txBox="1">
              <a:spLocks noChangeArrowheads="1"/>
            </p:cNvSpPr>
            <p:nvPr/>
          </p:nvSpPr>
          <p:spPr bwMode="auto">
            <a:xfrm>
              <a:off x="2208" y="3445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880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Text Box 132"/>
            <p:cNvSpPr txBox="1">
              <a:spLocks noChangeArrowheads="1"/>
            </p:cNvSpPr>
            <p:nvPr/>
          </p:nvSpPr>
          <p:spPr bwMode="auto">
            <a:xfrm>
              <a:off x="2112" y="3781"/>
              <a:ext cx="6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27" name="Text Box 133"/>
          <p:cNvSpPr txBox="1">
            <a:spLocks noChangeArrowheads="1"/>
          </p:cNvSpPr>
          <p:nvPr/>
        </p:nvSpPr>
        <p:spPr bwMode="auto">
          <a:xfrm>
            <a:off x="4967288" y="823913"/>
            <a:ext cx="3581400" cy="604837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TC=TFC + TVC</a:t>
            </a:r>
            <a:endParaRPr lang="en-CA" sz="3200" b="1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" name="Oval 134"/>
          <p:cNvSpPr>
            <a:spLocks noChangeArrowheads="1"/>
          </p:cNvSpPr>
          <p:nvPr/>
        </p:nvSpPr>
        <p:spPr bwMode="auto">
          <a:xfrm>
            <a:off x="1919288" y="671513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29" name="Oval 135"/>
          <p:cNvSpPr>
            <a:spLocks noChangeArrowheads="1"/>
          </p:cNvSpPr>
          <p:nvPr/>
        </p:nvSpPr>
        <p:spPr bwMode="auto">
          <a:xfrm>
            <a:off x="2909888" y="671513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0479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  <p:bldP spid="17" grpId="0" autoUpdateAnimBg="0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B16A91-A3CC-4A7B-9F45-982C6A73135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/>
        </p:nvGraphicFramePr>
        <p:xfrm>
          <a:off x="776288" y="214313"/>
          <a:ext cx="8153400" cy="6218232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121"/>
          <p:cNvSpPr txBox="1">
            <a:spLocks noChangeArrowheads="1"/>
          </p:cNvSpPr>
          <p:nvPr/>
        </p:nvSpPr>
        <p:spPr bwMode="auto">
          <a:xfrm>
            <a:off x="3900488" y="7302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" name="Text Box 122"/>
          <p:cNvSpPr txBox="1">
            <a:spLocks noChangeArrowheads="1"/>
          </p:cNvSpPr>
          <p:nvPr/>
        </p:nvSpPr>
        <p:spPr bwMode="auto">
          <a:xfrm>
            <a:off x="3900488" y="11874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Text Box 123"/>
          <p:cNvSpPr txBox="1">
            <a:spLocks noChangeArrowheads="1"/>
          </p:cNvSpPr>
          <p:nvPr/>
        </p:nvSpPr>
        <p:spPr bwMode="auto">
          <a:xfrm>
            <a:off x="3900488" y="172085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5181" name="Group 124"/>
          <p:cNvGrpSpPr>
            <a:grpSpLocks/>
          </p:cNvGrpSpPr>
          <p:nvPr/>
        </p:nvGrpSpPr>
        <p:grpSpPr bwMode="auto">
          <a:xfrm>
            <a:off x="3748088" y="2254250"/>
            <a:ext cx="977900" cy="4176713"/>
            <a:chOff x="2112" y="1477"/>
            <a:chExt cx="616" cy="2631"/>
          </a:xfrm>
        </p:grpSpPr>
        <p:sp>
          <p:nvSpPr>
            <p:cNvPr id="12" name="Text Box 125"/>
            <p:cNvSpPr txBox="1">
              <a:spLocks noChangeArrowheads="1"/>
            </p:cNvSpPr>
            <p:nvPr/>
          </p:nvSpPr>
          <p:spPr bwMode="auto">
            <a:xfrm>
              <a:off x="2208" y="147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Text Box 126"/>
            <p:cNvSpPr txBox="1">
              <a:spLocks noChangeArrowheads="1"/>
            </p:cNvSpPr>
            <p:nvPr/>
          </p:nvSpPr>
          <p:spPr bwMode="auto">
            <a:xfrm>
              <a:off x="2208" y="181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400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Text Box 127"/>
            <p:cNvSpPr txBox="1">
              <a:spLocks noChangeArrowheads="1"/>
            </p:cNvSpPr>
            <p:nvPr/>
          </p:nvSpPr>
          <p:spPr bwMode="auto">
            <a:xfrm>
              <a:off x="2208" y="214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470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 Box 128"/>
            <p:cNvSpPr txBox="1">
              <a:spLocks noChangeArrowheads="1"/>
            </p:cNvSpPr>
            <p:nvPr/>
          </p:nvSpPr>
          <p:spPr bwMode="auto">
            <a:xfrm>
              <a:off x="2208" y="243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6" name="Text Box 129"/>
            <p:cNvSpPr txBox="1">
              <a:spLocks noChangeArrowheads="1"/>
            </p:cNvSpPr>
            <p:nvPr/>
          </p:nvSpPr>
          <p:spPr bwMode="auto">
            <a:xfrm>
              <a:off x="2208" y="277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 Box 130"/>
            <p:cNvSpPr txBox="1">
              <a:spLocks noChangeArrowheads="1"/>
            </p:cNvSpPr>
            <p:nvPr/>
          </p:nvSpPr>
          <p:spPr bwMode="auto">
            <a:xfrm>
              <a:off x="2208" y="310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 Box 131"/>
            <p:cNvSpPr txBox="1">
              <a:spLocks noChangeArrowheads="1"/>
            </p:cNvSpPr>
            <p:nvPr/>
          </p:nvSpPr>
          <p:spPr bwMode="auto">
            <a:xfrm>
              <a:off x="2208" y="3445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880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9" name="Text Box 132"/>
            <p:cNvSpPr txBox="1">
              <a:spLocks noChangeArrowheads="1"/>
            </p:cNvSpPr>
            <p:nvPr/>
          </p:nvSpPr>
          <p:spPr bwMode="auto">
            <a:xfrm>
              <a:off x="2112" y="3781"/>
              <a:ext cx="6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20" name="Text Box 133"/>
          <p:cNvSpPr txBox="1">
            <a:spLocks noChangeArrowheads="1"/>
          </p:cNvSpPr>
          <p:nvPr/>
        </p:nvSpPr>
        <p:spPr bwMode="auto">
          <a:xfrm>
            <a:off x="4919663" y="1201738"/>
            <a:ext cx="77946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" name="Text Box 134"/>
          <p:cNvSpPr txBox="1">
            <a:spLocks noChangeArrowheads="1"/>
          </p:cNvSpPr>
          <p:nvPr/>
        </p:nvSpPr>
        <p:spPr bwMode="auto">
          <a:xfrm>
            <a:off x="5038725" y="1735138"/>
            <a:ext cx="581025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2" name="Text Box 135"/>
          <p:cNvSpPr txBox="1">
            <a:spLocks noChangeArrowheads="1"/>
          </p:cNvSpPr>
          <p:nvPr/>
        </p:nvSpPr>
        <p:spPr bwMode="auto">
          <a:xfrm>
            <a:off x="4814888" y="2243138"/>
            <a:ext cx="9477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3" name="Group 136"/>
          <p:cNvGrpSpPr>
            <a:grpSpLocks/>
          </p:cNvGrpSpPr>
          <p:nvPr/>
        </p:nvGrpSpPr>
        <p:grpSpPr bwMode="auto">
          <a:xfrm>
            <a:off x="4891088" y="2776538"/>
            <a:ext cx="819150" cy="3592512"/>
            <a:chOff x="2832" y="1806"/>
            <a:chExt cx="516" cy="2263"/>
          </a:xfrm>
        </p:grpSpPr>
        <p:sp>
          <p:nvSpPr>
            <p:cNvPr id="24" name="Text Box 137"/>
            <p:cNvSpPr txBox="1">
              <a:spLocks noChangeArrowheads="1"/>
            </p:cNvSpPr>
            <p:nvPr/>
          </p:nvSpPr>
          <p:spPr bwMode="auto">
            <a:xfrm>
              <a:off x="2946" y="180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Text Box 138"/>
            <p:cNvSpPr txBox="1">
              <a:spLocks noChangeArrowheads="1"/>
            </p:cNvSpPr>
            <p:nvPr/>
          </p:nvSpPr>
          <p:spPr bwMode="auto">
            <a:xfrm>
              <a:off x="2946" y="2142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Text Box 139"/>
            <p:cNvSpPr txBox="1">
              <a:spLocks noChangeArrowheads="1"/>
            </p:cNvSpPr>
            <p:nvPr/>
          </p:nvSpPr>
          <p:spPr bwMode="auto">
            <a:xfrm>
              <a:off x="2832" y="250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Text Box 140"/>
            <p:cNvSpPr txBox="1">
              <a:spLocks noChangeArrowheads="1"/>
            </p:cNvSpPr>
            <p:nvPr/>
          </p:nvSpPr>
          <p:spPr bwMode="auto">
            <a:xfrm>
              <a:off x="2832" y="279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14.29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8" name="Text Box 141"/>
            <p:cNvSpPr txBox="1">
              <a:spLocks noChangeArrowheads="1"/>
            </p:cNvSpPr>
            <p:nvPr/>
          </p:nvSpPr>
          <p:spPr bwMode="auto">
            <a:xfrm>
              <a:off x="2832" y="3132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12.50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9" name="Text Box 142"/>
            <p:cNvSpPr txBox="1">
              <a:spLocks noChangeArrowheads="1"/>
            </p:cNvSpPr>
            <p:nvPr/>
          </p:nvSpPr>
          <p:spPr bwMode="auto">
            <a:xfrm>
              <a:off x="2832" y="346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11.11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0" name="Text Box 143"/>
            <p:cNvSpPr txBox="1">
              <a:spLocks noChangeArrowheads="1"/>
            </p:cNvSpPr>
            <p:nvPr/>
          </p:nvSpPr>
          <p:spPr bwMode="auto">
            <a:xfrm>
              <a:off x="2924" y="3742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1" name="Text Box 144"/>
          <p:cNvSpPr txBox="1">
            <a:spLocks noChangeArrowheads="1"/>
          </p:cNvSpPr>
          <p:nvPr/>
        </p:nvSpPr>
        <p:spPr bwMode="auto">
          <a:xfrm>
            <a:off x="4967288" y="671513"/>
            <a:ext cx="3581400" cy="6048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AFC=TFC / Q</a:t>
            </a:r>
            <a:endParaRPr lang="en-CA" sz="32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" name="Oval 145"/>
          <p:cNvSpPr>
            <a:spLocks noChangeArrowheads="1"/>
          </p:cNvSpPr>
          <p:nvPr/>
        </p:nvSpPr>
        <p:spPr bwMode="auto">
          <a:xfrm>
            <a:off x="1919288" y="1204913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33" name="Oval 146"/>
          <p:cNvSpPr>
            <a:spLocks noChangeArrowheads="1"/>
          </p:cNvSpPr>
          <p:nvPr/>
        </p:nvSpPr>
        <p:spPr bwMode="auto">
          <a:xfrm>
            <a:off x="852488" y="1204913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427476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2" grpId="0" autoUpdateAnimBg="0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366EF7-595A-4B70-B8C9-8DEC3BD2FF72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/>
        </p:nvGraphicFramePr>
        <p:xfrm>
          <a:off x="704850" y="142875"/>
          <a:ext cx="8153400" cy="6218244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122"/>
          <p:cNvSpPr txBox="1">
            <a:spLocks noChangeArrowheads="1"/>
          </p:cNvSpPr>
          <p:nvPr/>
        </p:nvSpPr>
        <p:spPr bwMode="auto">
          <a:xfrm>
            <a:off x="3829050" y="1116013"/>
            <a:ext cx="779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" name="Text Box 123"/>
          <p:cNvSpPr txBox="1">
            <a:spLocks noChangeArrowheads="1"/>
          </p:cNvSpPr>
          <p:nvPr/>
        </p:nvSpPr>
        <p:spPr bwMode="auto">
          <a:xfrm>
            <a:off x="3829050" y="1649413"/>
            <a:ext cx="779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6204" name="Group 124"/>
          <p:cNvGrpSpPr>
            <a:grpSpLocks/>
          </p:cNvGrpSpPr>
          <p:nvPr/>
        </p:nvGrpSpPr>
        <p:grpSpPr bwMode="auto">
          <a:xfrm>
            <a:off x="3676650" y="2182813"/>
            <a:ext cx="977900" cy="4176712"/>
            <a:chOff x="2112" y="1477"/>
            <a:chExt cx="616" cy="2631"/>
          </a:xfrm>
        </p:grpSpPr>
        <p:sp>
          <p:nvSpPr>
            <p:cNvPr id="11" name="Text Box 125"/>
            <p:cNvSpPr txBox="1">
              <a:spLocks noChangeArrowheads="1"/>
            </p:cNvSpPr>
            <p:nvPr/>
          </p:nvSpPr>
          <p:spPr bwMode="auto">
            <a:xfrm>
              <a:off x="2208" y="147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Text Box 126"/>
            <p:cNvSpPr txBox="1">
              <a:spLocks noChangeArrowheads="1"/>
            </p:cNvSpPr>
            <p:nvPr/>
          </p:nvSpPr>
          <p:spPr bwMode="auto">
            <a:xfrm>
              <a:off x="2208" y="181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400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Text Box 127"/>
            <p:cNvSpPr txBox="1">
              <a:spLocks noChangeArrowheads="1"/>
            </p:cNvSpPr>
            <p:nvPr/>
          </p:nvSpPr>
          <p:spPr bwMode="auto">
            <a:xfrm>
              <a:off x="2208" y="214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470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Text Box 128"/>
            <p:cNvSpPr txBox="1">
              <a:spLocks noChangeArrowheads="1"/>
            </p:cNvSpPr>
            <p:nvPr/>
          </p:nvSpPr>
          <p:spPr bwMode="auto">
            <a:xfrm>
              <a:off x="2208" y="243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 Box 129"/>
            <p:cNvSpPr txBox="1">
              <a:spLocks noChangeArrowheads="1"/>
            </p:cNvSpPr>
            <p:nvPr/>
          </p:nvSpPr>
          <p:spPr bwMode="auto">
            <a:xfrm>
              <a:off x="2208" y="277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6" name="Text Box 130"/>
            <p:cNvSpPr txBox="1">
              <a:spLocks noChangeArrowheads="1"/>
            </p:cNvSpPr>
            <p:nvPr/>
          </p:nvSpPr>
          <p:spPr bwMode="auto">
            <a:xfrm>
              <a:off x="2208" y="310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 Box 131"/>
            <p:cNvSpPr txBox="1">
              <a:spLocks noChangeArrowheads="1"/>
            </p:cNvSpPr>
            <p:nvPr/>
          </p:nvSpPr>
          <p:spPr bwMode="auto">
            <a:xfrm>
              <a:off x="2208" y="3445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880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 Box 132"/>
            <p:cNvSpPr txBox="1">
              <a:spLocks noChangeArrowheads="1"/>
            </p:cNvSpPr>
            <p:nvPr/>
          </p:nvSpPr>
          <p:spPr bwMode="auto">
            <a:xfrm>
              <a:off x="2112" y="3781"/>
              <a:ext cx="6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4848225" y="1130300"/>
            <a:ext cx="77946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0" name="Text Box 134"/>
          <p:cNvSpPr txBox="1">
            <a:spLocks noChangeArrowheads="1"/>
          </p:cNvSpPr>
          <p:nvPr/>
        </p:nvSpPr>
        <p:spPr bwMode="auto">
          <a:xfrm>
            <a:off x="4967288" y="16637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" name="Text Box 135"/>
          <p:cNvSpPr txBox="1">
            <a:spLocks noChangeArrowheads="1"/>
          </p:cNvSpPr>
          <p:nvPr/>
        </p:nvSpPr>
        <p:spPr bwMode="auto">
          <a:xfrm>
            <a:off x="4743450" y="2171700"/>
            <a:ext cx="9477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6208" name="Group 136"/>
          <p:cNvGrpSpPr>
            <a:grpSpLocks/>
          </p:cNvGrpSpPr>
          <p:nvPr/>
        </p:nvGrpSpPr>
        <p:grpSpPr bwMode="auto">
          <a:xfrm>
            <a:off x="4819650" y="2705100"/>
            <a:ext cx="819150" cy="3592513"/>
            <a:chOff x="2832" y="1806"/>
            <a:chExt cx="516" cy="2263"/>
          </a:xfrm>
        </p:grpSpPr>
        <p:sp>
          <p:nvSpPr>
            <p:cNvPr id="23" name="Text Box 137"/>
            <p:cNvSpPr txBox="1">
              <a:spLocks noChangeArrowheads="1"/>
            </p:cNvSpPr>
            <p:nvPr/>
          </p:nvSpPr>
          <p:spPr bwMode="auto">
            <a:xfrm>
              <a:off x="2946" y="180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4" name="Text Box 138"/>
            <p:cNvSpPr txBox="1">
              <a:spLocks noChangeArrowheads="1"/>
            </p:cNvSpPr>
            <p:nvPr/>
          </p:nvSpPr>
          <p:spPr bwMode="auto">
            <a:xfrm>
              <a:off x="2946" y="2142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Text Box 139"/>
            <p:cNvSpPr txBox="1">
              <a:spLocks noChangeArrowheads="1"/>
            </p:cNvSpPr>
            <p:nvPr/>
          </p:nvSpPr>
          <p:spPr bwMode="auto">
            <a:xfrm>
              <a:off x="2832" y="250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Text Box 140"/>
            <p:cNvSpPr txBox="1">
              <a:spLocks noChangeArrowheads="1"/>
            </p:cNvSpPr>
            <p:nvPr/>
          </p:nvSpPr>
          <p:spPr bwMode="auto">
            <a:xfrm>
              <a:off x="2832" y="279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14.29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Text Box 141"/>
            <p:cNvSpPr txBox="1">
              <a:spLocks noChangeArrowheads="1"/>
            </p:cNvSpPr>
            <p:nvPr/>
          </p:nvSpPr>
          <p:spPr bwMode="auto">
            <a:xfrm>
              <a:off x="2832" y="3132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12.50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8" name="Text Box 142"/>
            <p:cNvSpPr txBox="1">
              <a:spLocks noChangeArrowheads="1"/>
            </p:cNvSpPr>
            <p:nvPr/>
          </p:nvSpPr>
          <p:spPr bwMode="auto">
            <a:xfrm>
              <a:off x="2832" y="346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11.11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9" name="Text Box 143"/>
            <p:cNvSpPr txBox="1">
              <a:spLocks noChangeArrowheads="1"/>
            </p:cNvSpPr>
            <p:nvPr/>
          </p:nvSpPr>
          <p:spPr bwMode="auto">
            <a:xfrm>
              <a:off x="2924" y="3742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0" name="Text Box 144"/>
          <p:cNvSpPr txBox="1">
            <a:spLocks noChangeArrowheads="1"/>
          </p:cNvSpPr>
          <p:nvPr/>
        </p:nvSpPr>
        <p:spPr bwMode="auto">
          <a:xfrm>
            <a:off x="5995988" y="11430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" name="Text Box 145"/>
          <p:cNvSpPr txBox="1">
            <a:spLocks noChangeArrowheads="1"/>
          </p:cNvSpPr>
          <p:nvPr/>
        </p:nvSpPr>
        <p:spPr bwMode="auto">
          <a:xfrm>
            <a:off x="5997575" y="16764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85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" name="Text Box 146"/>
          <p:cNvSpPr txBox="1">
            <a:spLocks noChangeArrowheads="1"/>
          </p:cNvSpPr>
          <p:nvPr/>
        </p:nvSpPr>
        <p:spPr bwMode="auto">
          <a:xfrm>
            <a:off x="5995988" y="21336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" name="Group 147"/>
          <p:cNvGrpSpPr>
            <a:grpSpLocks/>
          </p:cNvGrpSpPr>
          <p:nvPr/>
        </p:nvGrpSpPr>
        <p:grpSpPr bwMode="auto">
          <a:xfrm>
            <a:off x="5849938" y="2717800"/>
            <a:ext cx="819150" cy="3592513"/>
            <a:chOff x="3481" y="1814"/>
            <a:chExt cx="516" cy="2263"/>
          </a:xfrm>
        </p:grpSpPr>
        <p:sp>
          <p:nvSpPr>
            <p:cNvPr id="34" name="Text Box 148"/>
            <p:cNvSpPr txBox="1">
              <a:spLocks noChangeArrowheads="1"/>
            </p:cNvSpPr>
            <p:nvPr/>
          </p:nvSpPr>
          <p:spPr bwMode="auto">
            <a:xfrm>
              <a:off x="3595" y="1814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5" name="Text Box 149"/>
            <p:cNvSpPr txBox="1">
              <a:spLocks noChangeArrowheads="1"/>
            </p:cNvSpPr>
            <p:nvPr/>
          </p:nvSpPr>
          <p:spPr bwMode="auto">
            <a:xfrm>
              <a:off x="3595" y="2150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6" name="Text Box 150"/>
            <p:cNvSpPr txBox="1">
              <a:spLocks noChangeArrowheads="1"/>
            </p:cNvSpPr>
            <p:nvPr/>
          </p:nvSpPr>
          <p:spPr bwMode="auto">
            <a:xfrm>
              <a:off x="3566" y="248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7" name="Text Box 151"/>
            <p:cNvSpPr txBox="1">
              <a:spLocks noChangeArrowheads="1"/>
            </p:cNvSpPr>
            <p:nvPr/>
          </p:nvSpPr>
          <p:spPr bwMode="auto">
            <a:xfrm>
              <a:off x="3481" y="2804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77.14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8" name="Text Box 152"/>
            <p:cNvSpPr txBox="1">
              <a:spLocks noChangeArrowheads="1"/>
            </p:cNvSpPr>
            <p:nvPr/>
          </p:nvSpPr>
          <p:spPr bwMode="auto">
            <a:xfrm>
              <a:off x="3481" y="3140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81.25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9" name="Text Box 153"/>
            <p:cNvSpPr txBox="1">
              <a:spLocks noChangeArrowheads="1"/>
            </p:cNvSpPr>
            <p:nvPr/>
          </p:nvSpPr>
          <p:spPr bwMode="auto">
            <a:xfrm>
              <a:off x="3481" y="347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Text Box 154"/>
            <p:cNvSpPr txBox="1">
              <a:spLocks noChangeArrowheads="1"/>
            </p:cNvSpPr>
            <p:nvPr/>
          </p:nvSpPr>
          <p:spPr bwMode="auto">
            <a:xfrm>
              <a:off x="3573" y="3750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93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1" name="Text Box 155"/>
          <p:cNvSpPr txBox="1">
            <a:spLocks noChangeArrowheads="1"/>
          </p:cNvSpPr>
          <p:nvPr/>
        </p:nvSpPr>
        <p:spPr bwMode="auto">
          <a:xfrm>
            <a:off x="1466850" y="600075"/>
            <a:ext cx="3581400" cy="6048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AVC=TVC / Q</a:t>
            </a:r>
            <a:endParaRPr lang="en-CA" sz="3200" b="1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2" name="Oval 156"/>
          <p:cNvSpPr>
            <a:spLocks noChangeArrowheads="1"/>
          </p:cNvSpPr>
          <p:nvPr/>
        </p:nvSpPr>
        <p:spPr bwMode="auto">
          <a:xfrm>
            <a:off x="2838450" y="1133475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43" name="Oval 157"/>
          <p:cNvSpPr>
            <a:spLocks noChangeArrowheads="1"/>
          </p:cNvSpPr>
          <p:nvPr/>
        </p:nvSpPr>
        <p:spPr bwMode="auto">
          <a:xfrm>
            <a:off x="781050" y="1133475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70116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1" grpId="0" autoUpdateAnimBg="0"/>
      <p:bldP spid="32" grpId="0" autoUpdateAnimBg="0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A04049-0D39-4CE9-9BAB-C173211EFB7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Group 171"/>
          <p:cNvGraphicFramePr>
            <a:graphicFrameLocks noGrp="1"/>
          </p:cNvGraphicFramePr>
          <p:nvPr/>
        </p:nvGraphicFramePr>
        <p:xfrm>
          <a:off x="776288" y="142875"/>
          <a:ext cx="8153400" cy="6218244"/>
        </p:xfrm>
        <a:graphic>
          <a:graphicData uri="http://schemas.openxmlformats.org/drawingml/2006/table">
            <a:tbl>
              <a:tblPr/>
              <a:tblGrid>
                <a:gridCol w="950912"/>
                <a:gridCol w="1087438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122"/>
          <p:cNvSpPr txBox="1">
            <a:spLocks noChangeArrowheads="1"/>
          </p:cNvSpPr>
          <p:nvPr/>
        </p:nvSpPr>
        <p:spPr bwMode="auto">
          <a:xfrm>
            <a:off x="3900488" y="1116013"/>
            <a:ext cx="77946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" name="Text Box 123"/>
          <p:cNvSpPr txBox="1">
            <a:spLocks noChangeArrowheads="1"/>
          </p:cNvSpPr>
          <p:nvPr/>
        </p:nvSpPr>
        <p:spPr bwMode="auto">
          <a:xfrm>
            <a:off x="3900488" y="1649413"/>
            <a:ext cx="77946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7228" name="Group 124"/>
          <p:cNvGrpSpPr>
            <a:grpSpLocks/>
          </p:cNvGrpSpPr>
          <p:nvPr/>
        </p:nvGrpSpPr>
        <p:grpSpPr bwMode="auto">
          <a:xfrm>
            <a:off x="3748088" y="2182813"/>
            <a:ext cx="977900" cy="4176712"/>
            <a:chOff x="2112" y="1477"/>
            <a:chExt cx="616" cy="2631"/>
          </a:xfrm>
        </p:grpSpPr>
        <p:sp>
          <p:nvSpPr>
            <p:cNvPr id="11" name="Text Box 125"/>
            <p:cNvSpPr txBox="1">
              <a:spLocks noChangeArrowheads="1"/>
            </p:cNvSpPr>
            <p:nvPr/>
          </p:nvSpPr>
          <p:spPr bwMode="auto">
            <a:xfrm>
              <a:off x="2208" y="147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2" name="Text Box 126"/>
            <p:cNvSpPr txBox="1">
              <a:spLocks noChangeArrowheads="1"/>
            </p:cNvSpPr>
            <p:nvPr/>
          </p:nvSpPr>
          <p:spPr bwMode="auto">
            <a:xfrm>
              <a:off x="2208" y="181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400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Text Box 127"/>
            <p:cNvSpPr txBox="1">
              <a:spLocks noChangeArrowheads="1"/>
            </p:cNvSpPr>
            <p:nvPr/>
          </p:nvSpPr>
          <p:spPr bwMode="auto">
            <a:xfrm>
              <a:off x="2208" y="214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470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Text Box 128"/>
            <p:cNvSpPr txBox="1">
              <a:spLocks noChangeArrowheads="1"/>
            </p:cNvSpPr>
            <p:nvPr/>
          </p:nvSpPr>
          <p:spPr bwMode="auto">
            <a:xfrm>
              <a:off x="2208" y="243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 Box 129"/>
            <p:cNvSpPr txBox="1">
              <a:spLocks noChangeArrowheads="1"/>
            </p:cNvSpPr>
            <p:nvPr/>
          </p:nvSpPr>
          <p:spPr bwMode="auto">
            <a:xfrm>
              <a:off x="2208" y="277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6" name="Text Box 130"/>
            <p:cNvSpPr txBox="1">
              <a:spLocks noChangeArrowheads="1"/>
            </p:cNvSpPr>
            <p:nvPr/>
          </p:nvSpPr>
          <p:spPr bwMode="auto">
            <a:xfrm>
              <a:off x="2208" y="310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 Box 131"/>
            <p:cNvSpPr txBox="1">
              <a:spLocks noChangeArrowheads="1"/>
            </p:cNvSpPr>
            <p:nvPr/>
          </p:nvSpPr>
          <p:spPr bwMode="auto">
            <a:xfrm>
              <a:off x="2208" y="3445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880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 Box 132"/>
            <p:cNvSpPr txBox="1">
              <a:spLocks noChangeArrowheads="1"/>
            </p:cNvSpPr>
            <p:nvPr/>
          </p:nvSpPr>
          <p:spPr bwMode="auto">
            <a:xfrm>
              <a:off x="2112" y="3781"/>
              <a:ext cx="6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4919663" y="113030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0" name="Text Box 134"/>
          <p:cNvSpPr txBox="1">
            <a:spLocks noChangeArrowheads="1"/>
          </p:cNvSpPr>
          <p:nvPr/>
        </p:nvSpPr>
        <p:spPr bwMode="auto">
          <a:xfrm>
            <a:off x="5038725" y="16637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" name="Text Box 135"/>
          <p:cNvSpPr txBox="1">
            <a:spLocks noChangeArrowheads="1"/>
          </p:cNvSpPr>
          <p:nvPr/>
        </p:nvSpPr>
        <p:spPr bwMode="auto">
          <a:xfrm>
            <a:off x="4814888" y="2171700"/>
            <a:ext cx="9477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7232" name="Group 136"/>
          <p:cNvGrpSpPr>
            <a:grpSpLocks/>
          </p:cNvGrpSpPr>
          <p:nvPr/>
        </p:nvGrpSpPr>
        <p:grpSpPr bwMode="auto">
          <a:xfrm>
            <a:off x="4891088" y="2705100"/>
            <a:ext cx="819150" cy="3592513"/>
            <a:chOff x="2832" y="1806"/>
            <a:chExt cx="516" cy="2263"/>
          </a:xfrm>
        </p:grpSpPr>
        <p:sp>
          <p:nvSpPr>
            <p:cNvPr id="23" name="Text Box 137"/>
            <p:cNvSpPr txBox="1">
              <a:spLocks noChangeArrowheads="1"/>
            </p:cNvSpPr>
            <p:nvPr/>
          </p:nvSpPr>
          <p:spPr bwMode="auto">
            <a:xfrm>
              <a:off x="2946" y="180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4" name="Text Box 138"/>
            <p:cNvSpPr txBox="1">
              <a:spLocks noChangeArrowheads="1"/>
            </p:cNvSpPr>
            <p:nvPr/>
          </p:nvSpPr>
          <p:spPr bwMode="auto">
            <a:xfrm>
              <a:off x="2946" y="2142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Text Box 139"/>
            <p:cNvSpPr txBox="1">
              <a:spLocks noChangeArrowheads="1"/>
            </p:cNvSpPr>
            <p:nvPr/>
          </p:nvSpPr>
          <p:spPr bwMode="auto">
            <a:xfrm>
              <a:off x="2832" y="250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Text Box 140"/>
            <p:cNvSpPr txBox="1">
              <a:spLocks noChangeArrowheads="1"/>
            </p:cNvSpPr>
            <p:nvPr/>
          </p:nvSpPr>
          <p:spPr bwMode="auto">
            <a:xfrm>
              <a:off x="2832" y="279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14.29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Text Box 141"/>
            <p:cNvSpPr txBox="1">
              <a:spLocks noChangeArrowheads="1"/>
            </p:cNvSpPr>
            <p:nvPr/>
          </p:nvSpPr>
          <p:spPr bwMode="auto">
            <a:xfrm>
              <a:off x="2832" y="3132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12.50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8" name="Text Box 142"/>
            <p:cNvSpPr txBox="1">
              <a:spLocks noChangeArrowheads="1"/>
            </p:cNvSpPr>
            <p:nvPr/>
          </p:nvSpPr>
          <p:spPr bwMode="auto">
            <a:xfrm>
              <a:off x="2832" y="346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11.11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9" name="Text Box 143"/>
            <p:cNvSpPr txBox="1">
              <a:spLocks noChangeArrowheads="1"/>
            </p:cNvSpPr>
            <p:nvPr/>
          </p:nvSpPr>
          <p:spPr bwMode="auto">
            <a:xfrm>
              <a:off x="2924" y="3742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0" name="Text Box 144"/>
          <p:cNvSpPr txBox="1">
            <a:spLocks noChangeArrowheads="1"/>
          </p:cNvSpPr>
          <p:nvPr/>
        </p:nvSpPr>
        <p:spPr bwMode="auto">
          <a:xfrm>
            <a:off x="6067425" y="11430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" name="Text Box 145"/>
          <p:cNvSpPr txBox="1">
            <a:spLocks noChangeArrowheads="1"/>
          </p:cNvSpPr>
          <p:nvPr/>
        </p:nvSpPr>
        <p:spPr bwMode="auto">
          <a:xfrm>
            <a:off x="6069013" y="16764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85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" name="Text Box 146"/>
          <p:cNvSpPr txBox="1">
            <a:spLocks noChangeArrowheads="1"/>
          </p:cNvSpPr>
          <p:nvPr/>
        </p:nvSpPr>
        <p:spPr bwMode="auto">
          <a:xfrm>
            <a:off x="6067425" y="21336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7236" name="Group 147"/>
          <p:cNvGrpSpPr>
            <a:grpSpLocks/>
          </p:cNvGrpSpPr>
          <p:nvPr/>
        </p:nvGrpSpPr>
        <p:grpSpPr bwMode="auto">
          <a:xfrm>
            <a:off x="5921375" y="2717800"/>
            <a:ext cx="819150" cy="3592513"/>
            <a:chOff x="3481" y="1814"/>
            <a:chExt cx="516" cy="2263"/>
          </a:xfrm>
        </p:grpSpPr>
        <p:sp>
          <p:nvSpPr>
            <p:cNvPr id="34" name="Text Box 148"/>
            <p:cNvSpPr txBox="1">
              <a:spLocks noChangeArrowheads="1"/>
            </p:cNvSpPr>
            <p:nvPr/>
          </p:nvSpPr>
          <p:spPr bwMode="auto">
            <a:xfrm>
              <a:off x="3595" y="1814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5" name="Text Box 149"/>
            <p:cNvSpPr txBox="1">
              <a:spLocks noChangeArrowheads="1"/>
            </p:cNvSpPr>
            <p:nvPr/>
          </p:nvSpPr>
          <p:spPr bwMode="auto">
            <a:xfrm>
              <a:off x="3595" y="2150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6" name="Text Box 150"/>
            <p:cNvSpPr txBox="1">
              <a:spLocks noChangeArrowheads="1"/>
            </p:cNvSpPr>
            <p:nvPr/>
          </p:nvSpPr>
          <p:spPr bwMode="auto">
            <a:xfrm>
              <a:off x="3566" y="248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7" name="Text Box 151"/>
            <p:cNvSpPr txBox="1">
              <a:spLocks noChangeArrowheads="1"/>
            </p:cNvSpPr>
            <p:nvPr/>
          </p:nvSpPr>
          <p:spPr bwMode="auto">
            <a:xfrm>
              <a:off x="3481" y="2804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77.14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8" name="Text Box 152"/>
            <p:cNvSpPr txBox="1">
              <a:spLocks noChangeArrowheads="1"/>
            </p:cNvSpPr>
            <p:nvPr/>
          </p:nvSpPr>
          <p:spPr bwMode="auto">
            <a:xfrm>
              <a:off x="3481" y="3140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81.25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9" name="Text Box 153"/>
            <p:cNvSpPr txBox="1">
              <a:spLocks noChangeArrowheads="1"/>
            </p:cNvSpPr>
            <p:nvPr/>
          </p:nvSpPr>
          <p:spPr bwMode="auto">
            <a:xfrm>
              <a:off x="3481" y="347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Text Box 154"/>
            <p:cNvSpPr txBox="1">
              <a:spLocks noChangeArrowheads="1"/>
            </p:cNvSpPr>
            <p:nvPr/>
          </p:nvSpPr>
          <p:spPr bwMode="auto">
            <a:xfrm>
              <a:off x="3573" y="3750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93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1" name="Text Box 155"/>
          <p:cNvSpPr txBox="1">
            <a:spLocks noChangeArrowheads="1"/>
          </p:cNvSpPr>
          <p:nvPr/>
        </p:nvSpPr>
        <p:spPr bwMode="auto">
          <a:xfrm>
            <a:off x="6948488" y="113030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2" name="Text Box 156"/>
          <p:cNvSpPr txBox="1">
            <a:spLocks noChangeArrowheads="1"/>
          </p:cNvSpPr>
          <p:nvPr/>
        </p:nvSpPr>
        <p:spPr bwMode="auto">
          <a:xfrm>
            <a:off x="6950075" y="1663700"/>
            <a:ext cx="77946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135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3" name="Text Box 157"/>
          <p:cNvSpPr txBox="1">
            <a:spLocks noChangeArrowheads="1"/>
          </p:cNvSpPr>
          <p:nvPr/>
        </p:nvSpPr>
        <p:spPr bwMode="auto">
          <a:xfrm>
            <a:off x="6819900" y="2247900"/>
            <a:ext cx="9604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5" name="Group 158"/>
          <p:cNvGrpSpPr>
            <a:grpSpLocks/>
          </p:cNvGrpSpPr>
          <p:nvPr/>
        </p:nvGrpSpPr>
        <p:grpSpPr bwMode="auto">
          <a:xfrm>
            <a:off x="6948488" y="2717800"/>
            <a:ext cx="823912" cy="3641725"/>
            <a:chOff x="4128" y="1814"/>
            <a:chExt cx="519" cy="2294"/>
          </a:xfrm>
        </p:grpSpPr>
        <p:sp>
          <p:nvSpPr>
            <p:cNvPr id="45" name="Text Box 159"/>
            <p:cNvSpPr txBox="1">
              <a:spLocks noChangeArrowheads="1"/>
            </p:cNvSpPr>
            <p:nvPr/>
          </p:nvSpPr>
          <p:spPr bwMode="auto">
            <a:xfrm>
              <a:off x="4159" y="1814"/>
              <a:ext cx="43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6" name="Text Box 160"/>
            <p:cNvSpPr txBox="1">
              <a:spLocks noChangeArrowheads="1"/>
            </p:cNvSpPr>
            <p:nvPr/>
          </p:nvSpPr>
          <p:spPr bwMode="auto">
            <a:xfrm>
              <a:off x="4245" y="2133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7" name="Text Box 161"/>
            <p:cNvSpPr txBox="1">
              <a:spLocks noChangeArrowheads="1"/>
            </p:cNvSpPr>
            <p:nvPr/>
          </p:nvSpPr>
          <p:spPr bwMode="auto">
            <a:xfrm>
              <a:off x="4128" y="2499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91.67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8" name="Text Box 162"/>
            <p:cNvSpPr txBox="1">
              <a:spLocks noChangeArrowheads="1"/>
            </p:cNvSpPr>
            <p:nvPr/>
          </p:nvSpPr>
          <p:spPr bwMode="auto">
            <a:xfrm>
              <a:off x="4131" y="2787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91.43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9" name="Text Box 163"/>
            <p:cNvSpPr txBox="1">
              <a:spLocks noChangeArrowheads="1"/>
            </p:cNvSpPr>
            <p:nvPr/>
          </p:nvSpPr>
          <p:spPr bwMode="auto">
            <a:xfrm>
              <a:off x="4131" y="3123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93.75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50" name="Text Box 164"/>
            <p:cNvSpPr txBox="1">
              <a:spLocks noChangeArrowheads="1"/>
            </p:cNvSpPr>
            <p:nvPr/>
          </p:nvSpPr>
          <p:spPr bwMode="auto">
            <a:xfrm>
              <a:off x="4131" y="3459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97.78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51" name="Text Box 165"/>
            <p:cNvSpPr txBox="1">
              <a:spLocks noChangeArrowheads="1"/>
            </p:cNvSpPr>
            <p:nvPr/>
          </p:nvSpPr>
          <p:spPr bwMode="auto">
            <a:xfrm>
              <a:off x="4128" y="3781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2" name="Text Box 166"/>
          <p:cNvSpPr txBox="1">
            <a:spLocks noChangeArrowheads="1"/>
          </p:cNvSpPr>
          <p:nvPr/>
        </p:nvSpPr>
        <p:spPr bwMode="auto">
          <a:xfrm>
            <a:off x="1538288" y="600075"/>
            <a:ext cx="3581400" cy="60483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ATC=TC</a:t>
            </a:r>
            <a:r>
              <a:rPr lang="en-US" sz="32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/ 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</a:t>
            </a:r>
            <a:endParaRPr lang="en-CA" sz="3200" b="1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3" name="Oval 167"/>
          <p:cNvSpPr>
            <a:spLocks noChangeArrowheads="1"/>
          </p:cNvSpPr>
          <p:nvPr/>
        </p:nvSpPr>
        <p:spPr bwMode="auto">
          <a:xfrm>
            <a:off x="3900488" y="1057275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54" name="Oval 168"/>
          <p:cNvSpPr>
            <a:spLocks noChangeArrowheads="1"/>
          </p:cNvSpPr>
          <p:nvPr/>
        </p:nvSpPr>
        <p:spPr bwMode="auto">
          <a:xfrm>
            <a:off x="928688" y="1133475"/>
            <a:ext cx="838200" cy="609600"/>
          </a:xfrm>
          <a:prstGeom prst="ellipse">
            <a:avLst/>
          </a:prstGeom>
          <a:noFill/>
          <a:ln w="57150">
            <a:solidFill>
              <a:srgbClr val="00008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89374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utoUpdateAnimBg="0"/>
      <p:bldP spid="42" grpId="0" autoUpdateAnimBg="0"/>
      <p:bldP spid="43" grpId="0" autoUpdateAnimBg="0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C93303-9E10-4E5A-8E08-4F7292D397E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/>
        </p:nvGraphicFramePr>
        <p:xfrm>
          <a:off x="704850" y="142875"/>
          <a:ext cx="8153400" cy="6218244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  <a:gridCol w="1019175"/>
              </a:tblGrid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780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121"/>
          <p:cNvSpPr txBox="1">
            <a:spLocks noChangeArrowheads="1"/>
          </p:cNvSpPr>
          <p:nvPr/>
        </p:nvSpPr>
        <p:spPr bwMode="auto">
          <a:xfrm>
            <a:off x="3829050" y="658813"/>
            <a:ext cx="779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" name="Text Box 122"/>
          <p:cNvSpPr txBox="1">
            <a:spLocks noChangeArrowheads="1"/>
          </p:cNvSpPr>
          <p:nvPr/>
        </p:nvSpPr>
        <p:spPr bwMode="auto">
          <a:xfrm>
            <a:off x="3829050" y="1116013"/>
            <a:ext cx="779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Text Box 123"/>
          <p:cNvSpPr txBox="1">
            <a:spLocks noChangeArrowheads="1"/>
          </p:cNvSpPr>
          <p:nvPr/>
        </p:nvSpPr>
        <p:spPr bwMode="auto">
          <a:xfrm>
            <a:off x="3829050" y="1649413"/>
            <a:ext cx="77946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270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8253" name="Group 124"/>
          <p:cNvGrpSpPr>
            <a:grpSpLocks/>
          </p:cNvGrpSpPr>
          <p:nvPr/>
        </p:nvGrpSpPr>
        <p:grpSpPr bwMode="auto">
          <a:xfrm>
            <a:off x="3676650" y="2182813"/>
            <a:ext cx="977900" cy="4176712"/>
            <a:chOff x="2112" y="1477"/>
            <a:chExt cx="616" cy="2631"/>
          </a:xfrm>
        </p:grpSpPr>
        <p:sp>
          <p:nvSpPr>
            <p:cNvPr id="12" name="Text Box 125"/>
            <p:cNvSpPr txBox="1">
              <a:spLocks noChangeArrowheads="1"/>
            </p:cNvSpPr>
            <p:nvPr/>
          </p:nvSpPr>
          <p:spPr bwMode="auto">
            <a:xfrm>
              <a:off x="2208" y="147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3" name="Text Box 126"/>
            <p:cNvSpPr txBox="1">
              <a:spLocks noChangeArrowheads="1"/>
            </p:cNvSpPr>
            <p:nvPr/>
          </p:nvSpPr>
          <p:spPr bwMode="auto">
            <a:xfrm>
              <a:off x="2208" y="181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400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4" name="Text Box 127"/>
            <p:cNvSpPr txBox="1">
              <a:spLocks noChangeArrowheads="1"/>
            </p:cNvSpPr>
            <p:nvPr/>
          </p:nvSpPr>
          <p:spPr bwMode="auto">
            <a:xfrm>
              <a:off x="2208" y="214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470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Text Box 128"/>
            <p:cNvSpPr txBox="1">
              <a:spLocks noChangeArrowheads="1"/>
            </p:cNvSpPr>
            <p:nvPr/>
          </p:nvSpPr>
          <p:spPr bwMode="auto">
            <a:xfrm>
              <a:off x="2208" y="2437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6" name="Text Box 129"/>
            <p:cNvSpPr txBox="1">
              <a:spLocks noChangeArrowheads="1"/>
            </p:cNvSpPr>
            <p:nvPr/>
          </p:nvSpPr>
          <p:spPr bwMode="auto">
            <a:xfrm>
              <a:off x="2208" y="2773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640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 Box 130"/>
            <p:cNvSpPr txBox="1">
              <a:spLocks noChangeArrowheads="1"/>
            </p:cNvSpPr>
            <p:nvPr/>
          </p:nvSpPr>
          <p:spPr bwMode="auto">
            <a:xfrm>
              <a:off x="2208" y="3109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8" name="Text Box 131"/>
            <p:cNvSpPr txBox="1">
              <a:spLocks noChangeArrowheads="1"/>
            </p:cNvSpPr>
            <p:nvPr/>
          </p:nvSpPr>
          <p:spPr bwMode="auto">
            <a:xfrm>
              <a:off x="2208" y="3445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880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9" name="Text Box 132"/>
            <p:cNvSpPr txBox="1">
              <a:spLocks noChangeArrowheads="1"/>
            </p:cNvSpPr>
            <p:nvPr/>
          </p:nvSpPr>
          <p:spPr bwMode="auto">
            <a:xfrm>
              <a:off x="2112" y="3781"/>
              <a:ext cx="61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20" name="Text Box 133"/>
          <p:cNvSpPr txBox="1">
            <a:spLocks noChangeArrowheads="1"/>
          </p:cNvSpPr>
          <p:nvPr/>
        </p:nvSpPr>
        <p:spPr bwMode="auto">
          <a:xfrm>
            <a:off x="4848225" y="1130300"/>
            <a:ext cx="77946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" name="Text Box 134"/>
          <p:cNvSpPr txBox="1">
            <a:spLocks noChangeArrowheads="1"/>
          </p:cNvSpPr>
          <p:nvPr/>
        </p:nvSpPr>
        <p:spPr bwMode="auto">
          <a:xfrm>
            <a:off x="4967288" y="16637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50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2" name="Text Box 135"/>
          <p:cNvSpPr txBox="1">
            <a:spLocks noChangeArrowheads="1"/>
          </p:cNvSpPr>
          <p:nvPr/>
        </p:nvSpPr>
        <p:spPr bwMode="auto">
          <a:xfrm>
            <a:off x="4743450" y="2171700"/>
            <a:ext cx="9477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8257" name="Group 136"/>
          <p:cNvGrpSpPr>
            <a:grpSpLocks/>
          </p:cNvGrpSpPr>
          <p:nvPr/>
        </p:nvGrpSpPr>
        <p:grpSpPr bwMode="auto">
          <a:xfrm>
            <a:off x="4819650" y="2705100"/>
            <a:ext cx="819150" cy="3592513"/>
            <a:chOff x="2832" y="1806"/>
            <a:chExt cx="516" cy="2263"/>
          </a:xfrm>
        </p:grpSpPr>
        <p:sp>
          <p:nvSpPr>
            <p:cNvPr id="24" name="Text Box 137"/>
            <p:cNvSpPr txBox="1">
              <a:spLocks noChangeArrowheads="1"/>
            </p:cNvSpPr>
            <p:nvPr/>
          </p:nvSpPr>
          <p:spPr bwMode="auto">
            <a:xfrm>
              <a:off x="2946" y="180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5" name="Text Box 138"/>
            <p:cNvSpPr txBox="1">
              <a:spLocks noChangeArrowheads="1"/>
            </p:cNvSpPr>
            <p:nvPr/>
          </p:nvSpPr>
          <p:spPr bwMode="auto">
            <a:xfrm>
              <a:off x="2946" y="2142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6" name="Text Box 139"/>
            <p:cNvSpPr txBox="1">
              <a:spLocks noChangeArrowheads="1"/>
            </p:cNvSpPr>
            <p:nvPr/>
          </p:nvSpPr>
          <p:spPr bwMode="auto">
            <a:xfrm>
              <a:off x="2832" y="250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7" name="Text Box 140"/>
            <p:cNvSpPr txBox="1">
              <a:spLocks noChangeArrowheads="1"/>
            </p:cNvSpPr>
            <p:nvPr/>
          </p:nvSpPr>
          <p:spPr bwMode="auto">
            <a:xfrm>
              <a:off x="2832" y="279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14.29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8" name="Text Box 141"/>
            <p:cNvSpPr txBox="1">
              <a:spLocks noChangeArrowheads="1"/>
            </p:cNvSpPr>
            <p:nvPr/>
          </p:nvSpPr>
          <p:spPr bwMode="auto">
            <a:xfrm>
              <a:off x="2832" y="3132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12.50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29" name="Text Box 142"/>
            <p:cNvSpPr txBox="1">
              <a:spLocks noChangeArrowheads="1"/>
            </p:cNvSpPr>
            <p:nvPr/>
          </p:nvSpPr>
          <p:spPr bwMode="auto">
            <a:xfrm>
              <a:off x="2832" y="3468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11.11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0" name="Text Box 143"/>
            <p:cNvSpPr txBox="1">
              <a:spLocks noChangeArrowheads="1"/>
            </p:cNvSpPr>
            <p:nvPr/>
          </p:nvSpPr>
          <p:spPr bwMode="auto">
            <a:xfrm>
              <a:off x="2924" y="3742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1" name="Text Box 144"/>
          <p:cNvSpPr txBox="1">
            <a:spLocks noChangeArrowheads="1"/>
          </p:cNvSpPr>
          <p:nvPr/>
        </p:nvSpPr>
        <p:spPr bwMode="auto">
          <a:xfrm>
            <a:off x="5995988" y="11430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2" name="Text Box 145"/>
          <p:cNvSpPr txBox="1">
            <a:spLocks noChangeArrowheads="1"/>
          </p:cNvSpPr>
          <p:nvPr/>
        </p:nvSpPr>
        <p:spPr bwMode="auto">
          <a:xfrm>
            <a:off x="5997575" y="16764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85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3" name="Text Box 146"/>
          <p:cNvSpPr txBox="1">
            <a:spLocks noChangeArrowheads="1"/>
          </p:cNvSpPr>
          <p:nvPr/>
        </p:nvSpPr>
        <p:spPr bwMode="auto">
          <a:xfrm>
            <a:off x="5995988" y="2133600"/>
            <a:ext cx="5810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8261" name="Group 147"/>
          <p:cNvGrpSpPr>
            <a:grpSpLocks/>
          </p:cNvGrpSpPr>
          <p:nvPr/>
        </p:nvGrpSpPr>
        <p:grpSpPr bwMode="auto">
          <a:xfrm>
            <a:off x="5849938" y="2717800"/>
            <a:ext cx="819150" cy="3592513"/>
            <a:chOff x="3481" y="1814"/>
            <a:chExt cx="516" cy="2263"/>
          </a:xfrm>
        </p:grpSpPr>
        <p:sp>
          <p:nvSpPr>
            <p:cNvPr id="35" name="Text Box 148"/>
            <p:cNvSpPr txBox="1">
              <a:spLocks noChangeArrowheads="1"/>
            </p:cNvSpPr>
            <p:nvPr/>
          </p:nvSpPr>
          <p:spPr bwMode="auto">
            <a:xfrm>
              <a:off x="3595" y="1814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6" name="Text Box 149"/>
            <p:cNvSpPr txBox="1">
              <a:spLocks noChangeArrowheads="1"/>
            </p:cNvSpPr>
            <p:nvPr/>
          </p:nvSpPr>
          <p:spPr bwMode="auto">
            <a:xfrm>
              <a:off x="3595" y="2150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7" name="Text Box 150"/>
            <p:cNvSpPr txBox="1">
              <a:spLocks noChangeArrowheads="1"/>
            </p:cNvSpPr>
            <p:nvPr/>
          </p:nvSpPr>
          <p:spPr bwMode="auto">
            <a:xfrm>
              <a:off x="3566" y="2486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8" name="Text Box 151"/>
            <p:cNvSpPr txBox="1">
              <a:spLocks noChangeArrowheads="1"/>
            </p:cNvSpPr>
            <p:nvPr/>
          </p:nvSpPr>
          <p:spPr bwMode="auto">
            <a:xfrm>
              <a:off x="3481" y="2804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77.14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39" name="Text Box 152"/>
            <p:cNvSpPr txBox="1">
              <a:spLocks noChangeArrowheads="1"/>
            </p:cNvSpPr>
            <p:nvPr/>
          </p:nvSpPr>
          <p:spPr bwMode="auto">
            <a:xfrm>
              <a:off x="3481" y="3140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81.25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0" name="Text Box 153"/>
            <p:cNvSpPr txBox="1">
              <a:spLocks noChangeArrowheads="1"/>
            </p:cNvSpPr>
            <p:nvPr/>
          </p:nvSpPr>
          <p:spPr bwMode="auto">
            <a:xfrm>
              <a:off x="3481" y="3476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86.67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1" name="Text Box 154"/>
            <p:cNvSpPr txBox="1">
              <a:spLocks noChangeArrowheads="1"/>
            </p:cNvSpPr>
            <p:nvPr/>
          </p:nvSpPr>
          <p:spPr bwMode="auto">
            <a:xfrm>
              <a:off x="3573" y="3750"/>
              <a:ext cx="36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93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2" name="Text Box 155"/>
          <p:cNvSpPr txBox="1">
            <a:spLocks noChangeArrowheads="1"/>
          </p:cNvSpPr>
          <p:nvPr/>
        </p:nvSpPr>
        <p:spPr bwMode="auto">
          <a:xfrm>
            <a:off x="6877050" y="1130300"/>
            <a:ext cx="77946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190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3" name="Text Box 156"/>
          <p:cNvSpPr txBox="1">
            <a:spLocks noChangeArrowheads="1"/>
          </p:cNvSpPr>
          <p:nvPr/>
        </p:nvSpPr>
        <p:spPr bwMode="auto">
          <a:xfrm>
            <a:off x="6878638" y="1663700"/>
            <a:ext cx="779462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135</a:t>
            </a:r>
            <a:endParaRPr lang="en-CA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4" name="Text Box 157"/>
          <p:cNvSpPr txBox="1">
            <a:spLocks noChangeArrowheads="1"/>
          </p:cNvSpPr>
          <p:nvPr/>
        </p:nvSpPr>
        <p:spPr bwMode="auto">
          <a:xfrm>
            <a:off x="6748463" y="2247900"/>
            <a:ext cx="9604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113.33</a:t>
            </a:r>
            <a:endParaRPr lang="en-CA" b="1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pSp>
        <p:nvGrpSpPr>
          <p:cNvPr id="48265" name="Group 158"/>
          <p:cNvGrpSpPr>
            <a:grpSpLocks/>
          </p:cNvGrpSpPr>
          <p:nvPr/>
        </p:nvGrpSpPr>
        <p:grpSpPr bwMode="auto">
          <a:xfrm>
            <a:off x="6877050" y="2717800"/>
            <a:ext cx="823913" cy="3641725"/>
            <a:chOff x="4128" y="1814"/>
            <a:chExt cx="519" cy="2294"/>
          </a:xfrm>
        </p:grpSpPr>
        <p:sp>
          <p:nvSpPr>
            <p:cNvPr id="46" name="Text Box 159"/>
            <p:cNvSpPr txBox="1">
              <a:spLocks noChangeArrowheads="1"/>
            </p:cNvSpPr>
            <p:nvPr/>
          </p:nvSpPr>
          <p:spPr bwMode="auto">
            <a:xfrm>
              <a:off x="4159" y="1814"/>
              <a:ext cx="43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100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7" name="Text Box 160"/>
            <p:cNvSpPr txBox="1">
              <a:spLocks noChangeArrowheads="1"/>
            </p:cNvSpPr>
            <p:nvPr/>
          </p:nvSpPr>
          <p:spPr bwMode="auto">
            <a:xfrm>
              <a:off x="4245" y="2133"/>
              <a:ext cx="33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94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8" name="Text Box 161"/>
            <p:cNvSpPr txBox="1">
              <a:spLocks noChangeArrowheads="1"/>
            </p:cNvSpPr>
            <p:nvPr/>
          </p:nvSpPr>
          <p:spPr bwMode="auto">
            <a:xfrm>
              <a:off x="4128" y="2499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91.67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49" name="Text Box 162"/>
            <p:cNvSpPr txBox="1">
              <a:spLocks noChangeArrowheads="1"/>
            </p:cNvSpPr>
            <p:nvPr/>
          </p:nvSpPr>
          <p:spPr bwMode="auto">
            <a:xfrm>
              <a:off x="4131" y="2787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91.43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50" name="Text Box 163"/>
            <p:cNvSpPr txBox="1">
              <a:spLocks noChangeArrowheads="1"/>
            </p:cNvSpPr>
            <p:nvPr/>
          </p:nvSpPr>
          <p:spPr bwMode="auto">
            <a:xfrm>
              <a:off x="4131" y="3123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93.75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51" name="Text Box 164"/>
            <p:cNvSpPr txBox="1">
              <a:spLocks noChangeArrowheads="1"/>
            </p:cNvSpPr>
            <p:nvPr/>
          </p:nvSpPr>
          <p:spPr bwMode="auto">
            <a:xfrm>
              <a:off x="4131" y="3459"/>
              <a:ext cx="5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97.78</a:t>
              </a:r>
              <a:endParaRPr lang="en-CA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52" name="Text Box 165"/>
            <p:cNvSpPr txBox="1">
              <a:spLocks noChangeArrowheads="1"/>
            </p:cNvSpPr>
            <p:nvPr/>
          </p:nvSpPr>
          <p:spPr bwMode="auto">
            <a:xfrm>
              <a:off x="4128" y="3781"/>
              <a:ext cx="491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103</a:t>
              </a:r>
              <a:endParaRPr lang="en-CA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3" name="Text Box 166"/>
          <p:cNvSpPr txBox="1">
            <a:spLocks noChangeArrowheads="1"/>
          </p:cNvSpPr>
          <p:nvPr/>
        </p:nvSpPr>
        <p:spPr bwMode="auto">
          <a:xfrm>
            <a:off x="8020050" y="981075"/>
            <a:ext cx="685800" cy="39687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90</a:t>
            </a:r>
          </a:p>
        </p:txBody>
      </p:sp>
      <p:sp>
        <p:nvSpPr>
          <p:cNvPr id="54" name="Text Box 167"/>
          <p:cNvSpPr txBox="1">
            <a:spLocks noChangeArrowheads="1"/>
          </p:cNvSpPr>
          <p:nvPr/>
        </p:nvSpPr>
        <p:spPr bwMode="auto">
          <a:xfrm>
            <a:off x="8020050" y="1514475"/>
            <a:ext cx="685800" cy="39687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80</a:t>
            </a:r>
          </a:p>
        </p:txBody>
      </p:sp>
      <p:sp>
        <p:nvSpPr>
          <p:cNvPr id="55" name="Text Box 168"/>
          <p:cNvSpPr txBox="1">
            <a:spLocks noChangeArrowheads="1"/>
          </p:cNvSpPr>
          <p:nvPr/>
        </p:nvSpPr>
        <p:spPr bwMode="auto">
          <a:xfrm>
            <a:off x="8020050" y="2012950"/>
            <a:ext cx="685800" cy="39687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70</a:t>
            </a:r>
          </a:p>
        </p:txBody>
      </p:sp>
      <p:grpSp>
        <p:nvGrpSpPr>
          <p:cNvPr id="6" name="Group 169"/>
          <p:cNvGrpSpPr>
            <a:grpSpLocks/>
          </p:cNvGrpSpPr>
          <p:nvPr/>
        </p:nvGrpSpPr>
        <p:grpSpPr bwMode="auto">
          <a:xfrm>
            <a:off x="7943850" y="2530475"/>
            <a:ext cx="838200" cy="3495675"/>
            <a:chOff x="4800" y="1696"/>
            <a:chExt cx="528" cy="2202"/>
          </a:xfrm>
          <a:solidFill>
            <a:srgbClr val="C00000"/>
          </a:solidFill>
        </p:grpSpPr>
        <p:sp>
          <p:nvSpPr>
            <p:cNvPr id="57" name="Text Box 170"/>
            <p:cNvSpPr txBox="1">
              <a:spLocks noChangeArrowheads="1"/>
            </p:cNvSpPr>
            <p:nvPr/>
          </p:nvSpPr>
          <p:spPr bwMode="auto">
            <a:xfrm>
              <a:off x="4848" y="1696"/>
              <a:ext cx="432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60</a:t>
              </a:r>
            </a:p>
          </p:txBody>
        </p:sp>
        <p:sp>
          <p:nvSpPr>
            <p:cNvPr id="58" name="Text Box 171"/>
            <p:cNvSpPr txBox="1">
              <a:spLocks noChangeArrowheads="1"/>
            </p:cNvSpPr>
            <p:nvPr/>
          </p:nvSpPr>
          <p:spPr bwMode="auto">
            <a:xfrm>
              <a:off x="4848" y="2021"/>
              <a:ext cx="432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70</a:t>
              </a:r>
            </a:p>
          </p:txBody>
        </p:sp>
        <p:sp>
          <p:nvSpPr>
            <p:cNvPr id="59" name="Text Box 172"/>
            <p:cNvSpPr txBox="1">
              <a:spLocks noChangeArrowheads="1"/>
            </p:cNvSpPr>
            <p:nvPr/>
          </p:nvSpPr>
          <p:spPr bwMode="auto">
            <a:xfrm>
              <a:off x="4848" y="2346"/>
              <a:ext cx="432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80</a:t>
              </a:r>
            </a:p>
          </p:txBody>
        </p:sp>
        <p:sp>
          <p:nvSpPr>
            <p:cNvPr id="60" name="Text Box 173"/>
            <p:cNvSpPr txBox="1">
              <a:spLocks noChangeArrowheads="1"/>
            </p:cNvSpPr>
            <p:nvPr/>
          </p:nvSpPr>
          <p:spPr bwMode="auto">
            <a:xfrm>
              <a:off x="4848" y="2672"/>
              <a:ext cx="432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90</a:t>
              </a:r>
            </a:p>
          </p:txBody>
        </p:sp>
        <p:sp>
          <p:nvSpPr>
            <p:cNvPr id="61" name="Text Box 174"/>
            <p:cNvSpPr txBox="1">
              <a:spLocks noChangeArrowheads="1"/>
            </p:cNvSpPr>
            <p:nvPr/>
          </p:nvSpPr>
          <p:spPr bwMode="auto">
            <a:xfrm>
              <a:off x="4800" y="2997"/>
              <a:ext cx="528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110</a:t>
              </a:r>
            </a:p>
          </p:txBody>
        </p:sp>
        <p:sp>
          <p:nvSpPr>
            <p:cNvPr id="62" name="Text Box 175"/>
            <p:cNvSpPr txBox="1">
              <a:spLocks noChangeArrowheads="1"/>
            </p:cNvSpPr>
            <p:nvPr/>
          </p:nvSpPr>
          <p:spPr bwMode="auto">
            <a:xfrm>
              <a:off x="4800" y="3322"/>
              <a:ext cx="528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130</a:t>
              </a:r>
            </a:p>
          </p:txBody>
        </p:sp>
        <p:sp>
          <p:nvSpPr>
            <p:cNvPr id="63" name="Text Box 176"/>
            <p:cNvSpPr txBox="1">
              <a:spLocks noChangeArrowheads="1"/>
            </p:cNvSpPr>
            <p:nvPr/>
          </p:nvSpPr>
          <p:spPr bwMode="auto">
            <a:xfrm>
              <a:off x="4824" y="3648"/>
              <a:ext cx="480" cy="25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150</a:t>
              </a:r>
            </a:p>
          </p:txBody>
        </p:sp>
      </p:grpSp>
      <p:sp>
        <p:nvSpPr>
          <p:cNvPr id="64" name="AutoShape 179"/>
          <p:cNvSpPr>
            <a:spLocks noChangeArrowheads="1"/>
          </p:cNvSpPr>
          <p:nvPr/>
        </p:nvSpPr>
        <p:spPr bwMode="auto">
          <a:xfrm>
            <a:off x="1466850" y="828675"/>
            <a:ext cx="304800" cy="762000"/>
          </a:xfrm>
          <a:prstGeom prst="curvedLeft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65" name="Text Box 182"/>
          <p:cNvSpPr txBox="1">
            <a:spLocks noChangeArrowheads="1"/>
          </p:cNvSpPr>
          <p:nvPr/>
        </p:nvSpPr>
        <p:spPr bwMode="auto">
          <a:xfrm>
            <a:off x="4743450" y="142875"/>
            <a:ext cx="3213100" cy="6048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MC=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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TC /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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</a:t>
            </a:r>
            <a:endParaRPr lang="en-CA" sz="3200" b="1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8" name="AutoShape 178"/>
          <p:cNvSpPr>
            <a:spLocks noChangeArrowheads="1"/>
          </p:cNvSpPr>
          <p:nvPr/>
        </p:nvSpPr>
        <p:spPr bwMode="auto">
          <a:xfrm>
            <a:off x="4624388" y="785813"/>
            <a:ext cx="304800" cy="762000"/>
          </a:xfrm>
          <a:prstGeom prst="curvedLeft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155696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 autoUpdateAnimBg="0"/>
      <p:bldP spid="54" grpId="0" animBg="1" autoUpdateAnimBg="0"/>
      <p:bldP spid="55" grpId="0" animBg="1" autoUpdateAnimBg="0"/>
      <p:bldP spid="64" grpId="0" animBg="1"/>
      <p:bldP spid="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0723" name="Rectangle 2051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0724" name="Rectangle 205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Biaya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Jangka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Pendek</a:t>
            </a:r>
            <a:r>
              <a:rPr lang="en-US" altLang="en-US" sz="4000" dirty="0" smtClean="0"/>
              <a:t> ($)</a:t>
            </a:r>
          </a:p>
        </p:txBody>
      </p:sp>
      <p:sp>
        <p:nvSpPr>
          <p:cNvPr id="30725" name="Rectangle 2053"/>
          <p:cNvSpPr>
            <a:spLocks noGrp="1" noChangeArrowheads="1"/>
          </p:cNvSpPr>
          <p:nvPr>
            <p:ph type="body" idx="1"/>
          </p:nvPr>
        </p:nvSpPr>
        <p:spPr>
          <a:xfrm>
            <a:off x="0" y="2400300"/>
            <a:ext cx="8915400" cy="4267200"/>
          </a:xfrm>
          <a:noFill/>
        </p:spPr>
        <p:txBody>
          <a:bodyPr/>
          <a:lstStyle/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mtClean="0"/>
              <a:t>	</a:t>
            </a:r>
            <a:r>
              <a:rPr lang="en-US" altLang="en-US" sz="2000" b="1" smtClean="0"/>
              <a:t>0	50 	0	50	---	---	---	---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1	50	50	100	50	50	50	100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2	50	78	128	28	25	39	64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3	50	98	148	20	16.7	32.7	49.3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4	50	112	162	14	12.5	28	40.5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5	50	130	180	18	10	26	36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6	50	150	200	20	8.3	25	33.3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7	50	175	225	25	7.1	25	32.1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8	50	204	254	29	6.3	25.5	31.8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9	50	242	292	38	5.6	26.9	32.4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10	50	300	350	58	5	30	35</a:t>
            </a:r>
          </a:p>
          <a:p>
            <a:pPr marL="0" indent="0">
              <a:spcBef>
                <a:spcPct val="10000"/>
              </a:spcBef>
              <a:buFont typeface="Wingdings" panose="05000000000000000000" pitchFamily="2" charset="2"/>
              <a:buNone/>
              <a:tabLst>
                <a:tab pos="346075" algn="dec"/>
                <a:tab pos="1154113" algn="ctr"/>
                <a:tab pos="2395538" algn="r"/>
                <a:tab pos="3608388" algn="r"/>
                <a:tab pos="4618038" algn="ctr"/>
                <a:tab pos="6061075" algn="dec"/>
                <a:tab pos="7262813" algn="dec"/>
                <a:tab pos="8281988" algn="dec"/>
              </a:tabLst>
            </a:pPr>
            <a:r>
              <a:rPr lang="en-US" altLang="en-US" sz="2000" b="1" smtClean="0"/>
              <a:t>	11	50	385	435	85	4.5	35	39.5</a:t>
            </a:r>
          </a:p>
        </p:txBody>
      </p:sp>
      <p:sp>
        <p:nvSpPr>
          <p:cNvPr id="30726" name="Rectangle 2054"/>
          <p:cNvSpPr>
            <a:spLocks noChangeArrowheads="1"/>
          </p:cNvSpPr>
          <p:nvPr/>
        </p:nvSpPr>
        <p:spPr bwMode="auto">
          <a:xfrm>
            <a:off x="0" y="1295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tabLst>
                <a:tab pos="346075" algn="dec"/>
                <a:tab pos="1154113" algn="ctr"/>
                <a:tab pos="2222500" algn="ctr"/>
                <a:tab pos="3608388" algn="r"/>
                <a:tab pos="4618038" algn="ctr"/>
                <a:tab pos="5940425" algn="ctr"/>
                <a:tab pos="7091363" algn="ctr"/>
                <a:tab pos="8228013" algn="ctr"/>
              </a:tabLst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	Rate of	Fixed	Variable	Total	Marginal	Average	Average	Average</a:t>
            </a:r>
          </a:p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	Output	Cost	Cost	Cost	Cost	Fixed	Variable	Total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		(FC)	(VC)	(TC)	(MC)	Cost	Cost	Cost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						(AFC)	(AVC)	(ATC)</a:t>
            </a:r>
          </a:p>
        </p:txBody>
      </p:sp>
      <p:sp>
        <p:nvSpPr>
          <p:cNvPr id="30727" name="Line 2055"/>
          <p:cNvSpPr>
            <a:spLocks noChangeShapeType="1"/>
          </p:cNvSpPr>
          <p:nvPr/>
        </p:nvSpPr>
        <p:spPr bwMode="auto">
          <a:xfrm>
            <a:off x="22225" y="2362200"/>
            <a:ext cx="91027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2056"/>
          <p:cNvSpPr>
            <a:spLocks noChangeShapeType="1"/>
          </p:cNvSpPr>
          <p:nvPr/>
        </p:nvSpPr>
        <p:spPr bwMode="auto">
          <a:xfrm>
            <a:off x="349250" y="1047750"/>
            <a:ext cx="8358188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2057"/>
          <p:cNvSpPr>
            <a:spLocks noChangeShapeType="1"/>
          </p:cNvSpPr>
          <p:nvPr/>
        </p:nvSpPr>
        <p:spPr bwMode="auto">
          <a:xfrm>
            <a:off x="519113" y="1206500"/>
            <a:ext cx="8356600" cy="0"/>
          </a:xfrm>
          <a:prstGeom prst="line">
            <a:avLst/>
          </a:prstGeom>
          <a:noFill/>
          <a:ln w="38100">
            <a:solidFill>
              <a:srgbClr val="3765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BA6ABDD6-27E4-4B39-865D-061ECA807E9C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Kurva</a:t>
            </a:r>
            <a:r>
              <a:rPr lang="en-US" altLang="en-US" sz="4000" dirty="0" smtClean="0"/>
              <a:t> TC, FC </a:t>
            </a:r>
            <a:r>
              <a:rPr lang="en-US" altLang="en-US" sz="4000" dirty="0" err="1" smtClean="0"/>
              <a:t>dan</a:t>
            </a:r>
            <a:r>
              <a:rPr lang="en-US" altLang="en-US" sz="4000" dirty="0" smtClean="0"/>
              <a:t> VC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grpSp>
        <p:nvGrpSpPr>
          <p:cNvPr id="32776" name="Group 52"/>
          <p:cNvGrpSpPr>
            <a:grpSpLocks/>
          </p:cNvGrpSpPr>
          <p:nvPr/>
        </p:nvGrpSpPr>
        <p:grpSpPr bwMode="auto">
          <a:xfrm>
            <a:off x="879475" y="1676400"/>
            <a:ext cx="8264525" cy="4643438"/>
            <a:chOff x="554" y="1056"/>
            <a:chExt cx="5206" cy="2925"/>
          </a:xfrm>
        </p:grpSpPr>
        <p:sp>
          <p:nvSpPr>
            <p:cNvPr id="32792" name="Line 8"/>
            <p:cNvSpPr>
              <a:spLocks noChangeShapeType="1"/>
            </p:cNvSpPr>
            <p:nvPr/>
          </p:nvSpPr>
          <p:spPr bwMode="auto">
            <a:xfrm>
              <a:off x="1392" y="1098"/>
              <a:ext cx="0" cy="26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Line 9"/>
            <p:cNvSpPr>
              <a:spLocks noChangeShapeType="1"/>
            </p:cNvSpPr>
            <p:nvPr/>
          </p:nvSpPr>
          <p:spPr bwMode="auto">
            <a:xfrm>
              <a:off x="1395" y="3768"/>
              <a:ext cx="371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Rectangle 10"/>
            <p:cNvSpPr>
              <a:spLocks noChangeArrowheads="1"/>
            </p:cNvSpPr>
            <p:nvPr/>
          </p:nvSpPr>
          <p:spPr bwMode="auto">
            <a:xfrm>
              <a:off x="5226" y="3708"/>
              <a:ext cx="53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Output</a:t>
              </a:r>
            </a:p>
          </p:txBody>
        </p:sp>
        <p:sp>
          <p:nvSpPr>
            <p:cNvPr id="32795" name="Rectangle 11"/>
            <p:cNvSpPr>
              <a:spLocks noChangeArrowheads="1"/>
            </p:cNvSpPr>
            <p:nvPr/>
          </p:nvSpPr>
          <p:spPr bwMode="auto">
            <a:xfrm>
              <a:off x="554" y="1056"/>
              <a:ext cx="434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Cost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tx1"/>
                  </a:solidFill>
                </a:rPr>
                <a:t>($ per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tx1"/>
                  </a:solidFill>
                </a:rPr>
                <a:t>year)</a:t>
              </a:r>
            </a:p>
          </p:txBody>
        </p:sp>
        <p:sp>
          <p:nvSpPr>
            <p:cNvPr id="32796" name="Rectangle 12"/>
            <p:cNvSpPr>
              <a:spLocks noChangeArrowheads="1"/>
            </p:cNvSpPr>
            <p:nvPr/>
          </p:nvSpPr>
          <p:spPr bwMode="auto">
            <a:xfrm>
              <a:off x="1008" y="3103"/>
              <a:ext cx="35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100</a:t>
              </a:r>
            </a:p>
          </p:txBody>
        </p:sp>
        <p:sp>
          <p:nvSpPr>
            <p:cNvPr id="32797" name="Rectangle 13"/>
            <p:cNvSpPr>
              <a:spLocks noChangeArrowheads="1"/>
            </p:cNvSpPr>
            <p:nvPr/>
          </p:nvSpPr>
          <p:spPr bwMode="auto">
            <a:xfrm>
              <a:off x="1008" y="2437"/>
              <a:ext cx="35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200</a:t>
              </a:r>
            </a:p>
          </p:txBody>
        </p:sp>
        <p:sp>
          <p:nvSpPr>
            <p:cNvPr id="32798" name="Rectangle 14"/>
            <p:cNvSpPr>
              <a:spLocks noChangeArrowheads="1"/>
            </p:cNvSpPr>
            <p:nvPr/>
          </p:nvSpPr>
          <p:spPr bwMode="auto">
            <a:xfrm>
              <a:off x="1005" y="1770"/>
              <a:ext cx="35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300</a:t>
              </a:r>
            </a:p>
          </p:txBody>
        </p:sp>
        <p:sp>
          <p:nvSpPr>
            <p:cNvPr id="32799" name="Rectangle 15"/>
            <p:cNvSpPr>
              <a:spLocks noChangeArrowheads="1"/>
            </p:cNvSpPr>
            <p:nvPr/>
          </p:nvSpPr>
          <p:spPr bwMode="auto">
            <a:xfrm>
              <a:off x="1005" y="1104"/>
              <a:ext cx="35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400</a:t>
              </a:r>
            </a:p>
          </p:txBody>
        </p:sp>
        <p:sp>
          <p:nvSpPr>
            <p:cNvPr id="32800" name="Rectangle 16"/>
            <p:cNvSpPr>
              <a:spLocks noChangeArrowheads="1"/>
            </p:cNvSpPr>
            <p:nvPr/>
          </p:nvSpPr>
          <p:spPr bwMode="auto">
            <a:xfrm>
              <a:off x="1201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2801" name="Rectangle 17"/>
            <p:cNvSpPr>
              <a:spLocks noChangeArrowheads="1"/>
            </p:cNvSpPr>
            <p:nvPr/>
          </p:nvSpPr>
          <p:spPr bwMode="auto">
            <a:xfrm>
              <a:off x="1538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2802" name="Rectangle 18"/>
            <p:cNvSpPr>
              <a:spLocks noChangeArrowheads="1"/>
            </p:cNvSpPr>
            <p:nvPr/>
          </p:nvSpPr>
          <p:spPr bwMode="auto">
            <a:xfrm>
              <a:off x="1790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2803" name="Rectangle 19"/>
            <p:cNvSpPr>
              <a:spLocks noChangeArrowheads="1"/>
            </p:cNvSpPr>
            <p:nvPr/>
          </p:nvSpPr>
          <p:spPr bwMode="auto">
            <a:xfrm>
              <a:off x="2042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2804" name="Rectangle 20"/>
            <p:cNvSpPr>
              <a:spLocks noChangeArrowheads="1"/>
            </p:cNvSpPr>
            <p:nvPr/>
          </p:nvSpPr>
          <p:spPr bwMode="auto">
            <a:xfrm>
              <a:off x="2294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2805" name="Rectangle 21"/>
            <p:cNvSpPr>
              <a:spLocks noChangeArrowheads="1"/>
            </p:cNvSpPr>
            <p:nvPr/>
          </p:nvSpPr>
          <p:spPr bwMode="auto">
            <a:xfrm>
              <a:off x="2546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2806" name="Rectangle 22"/>
            <p:cNvSpPr>
              <a:spLocks noChangeArrowheads="1"/>
            </p:cNvSpPr>
            <p:nvPr/>
          </p:nvSpPr>
          <p:spPr bwMode="auto">
            <a:xfrm>
              <a:off x="2798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2807" name="Rectangle 23"/>
            <p:cNvSpPr>
              <a:spLocks noChangeArrowheads="1"/>
            </p:cNvSpPr>
            <p:nvPr/>
          </p:nvSpPr>
          <p:spPr bwMode="auto">
            <a:xfrm>
              <a:off x="3049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2808" name="Rectangle 24"/>
            <p:cNvSpPr>
              <a:spLocks noChangeArrowheads="1"/>
            </p:cNvSpPr>
            <p:nvPr/>
          </p:nvSpPr>
          <p:spPr bwMode="auto">
            <a:xfrm>
              <a:off x="3301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2809" name="Rectangle 25"/>
            <p:cNvSpPr>
              <a:spLocks noChangeArrowheads="1"/>
            </p:cNvSpPr>
            <p:nvPr/>
          </p:nvSpPr>
          <p:spPr bwMode="auto">
            <a:xfrm>
              <a:off x="3553" y="3771"/>
              <a:ext cx="185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2810" name="Rectangle 26"/>
            <p:cNvSpPr>
              <a:spLocks noChangeArrowheads="1"/>
            </p:cNvSpPr>
            <p:nvPr/>
          </p:nvSpPr>
          <p:spPr bwMode="auto">
            <a:xfrm>
              <a:off x="3805" y="3771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2811" name="Rectangle 27"/>
            <p:cNvSpPr>
              <a:spLocks noChangeArrowheads="1"/>
            </p:cNvSpPr>
            <p:nvPr/>
          </p:nvSpPr>
          <p:spPr bwMode="auto">
            <a:xfrm>
              <a:off x="4153" y="3771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2812" name="Rectangle 28"/>
            <p:cNvSpPr>
              <a:spLocks noChangeArrowheads="1"/>
            </p:cNvSpPr>
            <p:nvPr/>
          </p:nvSpPr>
          <p:spPr bwMode="auto">
            <a:xfrm>
              <a:off x="4501" y="3771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32813" name="Rectangle 29"/>
            <p:cNvSpPr>
              <a:spLocks noChangeArrowheads="1"/>
            </p:cNvSpPr>
            <p:nvPr/>
          </p:nvSpPr>
          <p:spPr bwMode="auto">
            <a:xfrm>
              <a:off x="4849" y="3771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2198688" y="2055813"/>
            <a:ext cx="5464176" cy="3959225"/>
            <a:chOff x="1385" y="1295"/>
            <a:chExt cx="3442" cy="2494"/>
          </a:xfrm>
        </p:grpSpPr>
        <p:sp>
          <p:nvSpPr>
            <p:cNvPr id="32789" name="Freeform 44"/>
            <p:cNvSpPr>
              <a:spLocks/>
            </p:cNvSpPr>
            <p:nvPr/>
          </p:nvSpPr>
          <p:spPr bwMode="auto">
            <a:xfrm>
              <a:off x="1385" y="1460"/>
              <a:ext cx="2757" cy="2329"/>
            </a:xfrm>
            <a:custGeom>
              <a:avLst/>
              <a:gdLst>
                <a:gd name="T0" fmla="*/ 12 w 2757"/>
                <a:gd name="T1" fmla="*/ 2329 h 2329"/>
                <a:gd name="T2" fmla="*/ 67 w 2757"/>
                <a:gd name="T3" fmla="*/ 2170 h 2329"/>
                <a:gd name="T4" fmla="*/ 414 w 2757"/>
                <a:gd name="T5" fmla="*/ 1893 h 2329"/>
                <a:gd name="T6" fmla="*/ 2000 w 2757"/>
                <a:gd name="T7" fmla="*/ 1049 h 2329"/>
                <a:gd name="T8" fmla="*/ 2757 w 2757"/>
                <a:gd name="T9" fmla="*/ 0 h 23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57"/>
                <a:gd name="T16" fmla="*/ 0 h 2329"/>
                <a:gd name="T17" fmla="*/ 2757 w 2757"/>
                <a:gd name="T18" fmla="*/ 2329 h 23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57" h="2329">
                  <a:moveTo>
                    <a:pt x="12" y="2329"/>
                  </a:moveTo>
                  <a:cubicBezTo>
                    <a:pt x="21" y="2303"/>
                    <a:pt x="0" y="2243"/>
                    <a:pt x="67" y="2170"/>
                  </a:cubicBezTo>
                  <a:cubicBezTo>
                    <a:pt x="134" y="2097"/>
                    <a:pt x="92" y="2080"/>
                    <a:pt x="414" y="1893"/>
                  </a:cubicBezTo>
                  <a:cubicBezTo>
                    <a:pt x="736" y="1706"/>
                    <a:pt x="1609" y="1364"/>
                    <a:pt x="2000" y="1049"/>
                  </a:cubicBezTo>
                  <a:cubicBezTo>
                    <a:pt x="2391" y="734"/>
                    <a:pt x="2599" y="218"/>
                    <a:pt x="2757" y="0"/>
                  </a:cubicBez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Rectangle 32"/>
            <p:cNvSpPr>
              <a:spLocks noChangeArrowheads="1"/>
            </p:cNvSpPr>
            <p:nvPr/>
          </p:nvSpPr>
          <p:spPr bwMode="auto">
            <a:xfrm>
              <a:off x="4163" y="1295"/>
              <a:ext cx="33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VC</a:t>
              </a:r>
            </a:p>
          </p:txBody>
        </p:sp>
        <p:sp>
          <p:nvSpPr>
            <p:cNvPr id="32791" name="Rectangle 46"/>
            <p:cNvSpPr>
              <a:spLocks noChangeArrowheads="1"/>
            </p:cNvSpPr>
            <p:nvPr/>
          </p:nvSpPr>
          <p:spPr bwMode="auto">
            <a:xfrm>
              <a:off x="4705" y="1542"/>
              <a:ext cx="122" cy="19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2198688" y="1257300"/>
            <a:ext cx="4654550" cy="4294188"/>
            <a:chOff x="1385" y="792"/>
            <a:chExt cx="2932" cy="2705"/>
          </a:xfrm>
        </p:grpSpPr>
        <p:sp>
          <p:nvSpPr>
            <p:cNvPr id="32786" name="Freeform 43"/>
            <p:cNvSpPr>
              <a:spLocks/>
            </p:cNvSpPr>
            <p:nvPr/>
          </p:nvSpPr>
          <p:spPr bwMode="auto">
            <a:xfrm>
              <a:off x="1385" y="1168"/>
              <a:ext cx="2757" cy="2329"/>
            </a:xfrm>
            <a:custGeom>
              <a:avLst/>
              <a:gdLst>
                <a:gd name="T0" fmla="*/ 12 w 2757"/>
                <a:gd name="T1" fmla="*/ 2329 h 2329"/>
                <a:gd name="T2" fmla="*/ 67 w 2757"/>
                <a:gd name="T3" fmla="*/ 2170 h 2329"/>
                <a:gd name="T4" fmla="*/ 414 w 2757"/>
                <a:gd name="T5" fmla="*/ 1893 h 2329"/>
                <a:gd name="T6" fmla="*/ 2000 w 2757"/>
                <a:gd name="T7" fmla="*/ 1049 h 2329"/>
                <a:gd name="T8" fmla="*/ 2757 w 2757"/>
                <a:gd name="T9" fmla="*/ 0 h 23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57"/>
                <a:gd name="T16" fmla="*/ 0 h 2329"/>
                <a:gd name="T17" fmla="*/ 2757 w 2757"/>
                <a:gd name="T18" fmla="*/ 2329 h 23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57" h="2329">
                  <a:moveTo>
                    <a:pt x="12" y="2329"/>
                  </a:moveTo>
                  <a:cubicBezTo>
                    <a:pt x="21" y="2303"/>
                    <a:pt x="0" y="2243"/>
                    <a:pt x="67" y="2170"/>
                  </a:cubicBezTo>
                  <a:cubicBezTo>
                    <a:pt x="134" y="2097"/>
                    <a:pt x="92" y="2080"/>
                    <a:pt x="414" y="1893"/>
                  </a:cubicBezTo>
                  <a:cubicBezTo>
                    <a:pt x="736" y="1706"/>
                    <a:pt x="1609" y="1364"/>
                    <a:pt x="2000" y="1049"/>
                  </a:cubicBezTo>
                  <a:cubicBezTo>
                    <a:pt x="2391" y="734"/>
                    <a:pt x="2599" y="218"/>
                    <a:pt x="2757" y="0"/>
                  </a:cubicBez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Rectangle 40"/>
            <p:cNvSpPr>
              <a:spLocks noChangeArrowheads="1"/>
            </p:cNvSpPr>
            <p:nvPr/>
          </p:nvSpPr>
          <p:spPr bwMode="auto">
            <a:xfrm>
              <a:off x="3989" y="902"/>
              <a:ext cx="32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TC</a:t>
              </a:r>
            </a:p>
          </p:txBody>
        </p:sp>
        <p:sp>
          <p:nvSpPr>
            <p:cNvPr id="32788" name="Rectangle 47"/>
            <p:cNvSpPr>
              <a:spLocks noChangeArrowheads="1"/>
            </p:cNvSpPr>
            <p:nvPr/>
          </p:nvSpPr>
          <p:spPr bwMode="auto">
            <a:xfrm>
              <a:off x="3324" y="792"/>
              <a:ext cx="122" cy="21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1693863" y="4864100"/>
            <a:ext cx="6862762" cy="849313"/>
            <a:chOff x="1067" y="3064"/>
            <a:chExt cx="4323" cy="535"/>
          </a:xfrm>
        </p:grpSpPr>
        <p:grpSp>
          <p:nvGrpSpPr>
            <p:cNvPr id="32781" name="Group 48"/>
            <p:cNvGrpSpPr>
              <a:grpSpLocks/>
            </p:cNvGrpSpPr>
            <p:nvPr/>
          </p:nvGrpSpPr>
          <p:grpSpPr bwMode="auto">
            <a:xfrm>
              <a:off x="1410" y="3313"/>
              <a:ext cx="3980" cy="229"/>
              <a:chOff x="1410" y="3313"/>
              <a:chExt cx="3980" cy="229"/>
            </a:xfrm>
          </p:grpSpPr>
          <p:sp>
            <p:nvSpPr>
              <p:cNvPr id="32784" name="Line 30"/>
              <p:cNvSpPr>
                <a:spLocks noChangeShapeType="1"/>
              </p:cNvSpPr>
              <p:nvPr/>
            </p:nvSpPr>
            <p:spPr bwMode="auto">
              <a:xfrm>
                <a:off x="1410" y="3504"/>
                <a:ext cx="3566" cy="0"/>
              </a:xfrm>
              <a:prstGeom prst="line">
                <a:avLst/>
              </a:prstGeom>
              <a:noFill/>
              <a:ln w="508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5" name="Rectangle 31"/>
              <p:cNvSpPr>
                <a:spLocks noChangeArrowheads="1"/>
              </p:cNvSpPr>
              <p:nvPr/>
            </p:nvSpPr>
            <p:spPr bwMode="auto">
              <a:xfrm>
                <a:off x="5041" y="3313"/>
                <a:ext cx="349" cy="229"/>
              </a:xfrm>
              <a:prstGeom prst="rect">
                <a:avLst/>
              </a:prstGeom>
              <a:noFill/>
              <a:ln w="12700">
                <a:solidFill>
                  <a:srgbClr val="008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488" tIns="44450" rIns="90488" bIns="44450">
                <a:spAutoFit/>
              </a:bodyPr>
              <a:lstStyle>
                <a:lvl1pPr>
                  <a:spcBef>
                    <a:spcPct val="50000"/>
                  </a:spcBef>
                  <a:buClr>
                    <a:srgbClr val="663300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40000"/>
                  </a:spcBef>
                  <a:buClr>
                    <a:srgbClr val="663300"/>
                  </a:buClr>
                  <a:buSzPct val="80000"/>
                  <a:buFont typeface="Wingdings" panose="05000000000000000000" pitchFamily="2" charset="2"/>
                  <a:buChar char="l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34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u"/>
                  <a:defRPr sz="28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663300"/>
                  </a:buClr>
                  <a:buSzPct val="55000"/>
                  <a:buFont typeface="Wingdings" panose="05000000000000000000" pitchFamily="2" charset="2"/>
                  <a:buChar char="l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663300"/>
                  </a:buClr>
                  <a:buSzPct val="100000"/>
                  <a:buChar char="–"/>
                  <a:defRPr sz="2400">
                    <a:solidFill>
                      <a:srgbClr val="376546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chemeClr val="tx1"/>
                    </a:solidFill>
                  </a:rPr>
                  <a:t>FC</a:t>
                </a:r>
              </a:p>
            </p:txBody>
          </p:sp>
        </p:grpSp>
        <p:sp>
          <p:nvSpPr>
            <p:cNvPr id="32782" name="Text Box 54"/>
            <p:cNvSpPr txBox="1">
              <a:spLocks noChangeArrowheads="1"/>
            </p:cNvSpPr>
            <p:nvPr/>
          </p:nvSpPr>
          <p:spPr bwMode="auto">
            <a:xfrm>
              <a:off x="1067" y="3368"/>
              <a:ext cx="276" cy="231"/>
            </a:xfrm>
            <a:prstGeom prst="rect">
              <a:avLst/>
            </a:prstGeom>
            <a:noFill/>
            <a:ln w="12700">
              <a:solidFill>
                <a:srgbClr val="008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32783" name="Text Box 56"/>
            <p:cNvSpPr txBox="1">
              <a:spLocks noChangeArrowheads="1"/>
            </p:cNvSpPr>
            <p:nvPr/>
          </p:nvSpPr>
          <p:spPr bwMode="auto">
            <a:xfrm>
              <a:off x="3859" y="3064"/>
              <a:ext cx="116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400" b="1">
                <a:solidFill>
                  <a:schemeClr val="tx1"/>
                </a:solidFill>
              </a:endParaRPr>
            </a:p>
          </p:txBody>
        </p:sp>
      </p:grpSp>
      <p:sp>
        <p:nvSpPr>
          <p:cNvPr id="32780" name="Rectangle 60"/>
          <p:cNvSpPr>
            <a:spLocks noChangeArrowheads="1"/>
          </p:cNvSpPr>
          <p:nvPr/>
        </p:nvSpPr>
        <p:spPr bwMode="auto">
          <a:xfrm>
            <a:off x="7950200" y="3403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74CC20B5-29FC-47A9-8235-1EF72A8D2E69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Kurva</a:t>
            </a:r>
            <a:r>
              <a:rPr lang="en-US" altLang="en-US" sz="4000" dirty="0" smtClean="0"/>
              <a:t> TC, FC </a:t>
            </a:r>
            <a:r>
              <a:rPr lang="en-US" altLang="en-US" sz="4000" dirty="0" err="1" smtClean="0"/>
              <a:t>dan</a:t>
            </a:r>
            <a:r>
              <a:rPr lang="en-US" altLang="en-US" sz="4000" dirty="0" smtClean="0"/>
              <a:t> VC</a:t>
            </a:r>
          </a:p>
        </p:txBody>
      </p:sp>
      <p:sp>
        <p:nvSpPr>
          <p:cNvPr id="378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20749" y="1828800"/>
            <a:ext cx="3236913" cy="4114800"/>
          </a:xfrm>
          <a:noFill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titik</a:t>
            </a:r>
            <a:r>
              <a:rPr lang="en-US" altLang="en-US" dirty="0" smtClean="0"/>
              <a:t> A, VC </a:t>
            </a:r>
            <a:r>
              <a:rPr lang="en-US" altLang="en-US" dirty="0" err="1" smtClean="0"/>
              <a:t>berada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titik</a:t>
            </a:r>
            <a:r>
              <a:rPr lang="en-US" altLang="en-US" dirty="0" smtClean="0"/>
              <a:t> minimum</a:t>
            </a:r>
          </a:p>
          <a:p>
            <a:pPr>
              <a:spcBef>
                <a:spcPts val="600"/>
              </a:spcBef>
            </a:pPr>
            <a:r>
              <a:rPr lang="en-US" altLang="en-US" dirty="0" smtClean="0"/>
              <a:t>Slope VC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AVC</a:t>
            </a:r>
          </a:p>
          <a:p>
            <a:pPr>
              <a:spcBef>
                <a:spcPts val="600"/>
              </a:spcBef>
            </a:pPr>
            <a:r>
              <a:rPr lang="en-US" altLang="en-US" dirty="0" err="1" smtClean="0"/>
              <a:t>Sehingga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nilai</a:t>
            </a:r>
            <a:r>
              <a:rPr lang="en-US" altLang="en-US" dirty="0" smtClean="0"/>
              <a:t> MC = AVC (output 7 unit)</a:t>
            </a:r>
          </a:p>
        </p:txBody>
      </p:sp>
      <p:sp>
        <p:nvSpPr>
          <p:cNvPr id="37896" name="Freeform 6"/>
          <p:cNvSpPr>
            <a:spLocks/>
          </p:cNvSpPr>
          <p:nvPr/>
        </p:nvSpPr>
        <p:spPr bwMode="auto">
          <a:xfrm>
            <a:off x="4635500" y="2573338"/>
            <a:ext cx="3311525" cy="2978150"/>
          </a:xfrm>
          <a:custGeom>
            <a:avLst/>
            <a:gdLst>
              <a:gd name="T0" fmla="*/ 0 w 2086"/>
              <a:gd name="T1" fmla="*/ 2976563 h 1876"/>
              <a:gd name="T2" fmla="*/ 139700 w 2086"/>
              <a:gd name="T3" fmla="*/ 2792413 h 1876"/>
              <a:gd name="T4" fmla="*/ 203200 w 2086"/>
              <a:gd name="T5" fmla="*/ 2708275 h 1876"/>
              <a:gd name="T6" fmla="*/ 266700 w 2086"/>
              <a:gd name="T7" fmla="*/ 2643188 h 1876"/>
              <a:gd name="T8" fmla="*/ 317500 w 2086"/>
              <a:gd name="T9" fmla="*/ 2597150 h 1876"/>
              <a:gd name="T10" fmla="*/ 368300 w 2086"/>
              <a:gd name="T11" fmla="*/ 2560638 h 1876"/>
              <a:gd name="T12" fmla="*/ 431800 w 2086"/>
              <a:gd name="T13" fmla="*/ 2532063 h 1876"/>
              <a:gd name="T14" fmla="*/ 469900 w 2086"/>
              <a:gd name="T15" fmla="*/ 2505075 h 1876"/>
              <a:gd name="T16" fmla="*/ 533400 w 2086"/>
              <a:gd name="T17" fmla="*/ 2478088 h 1876"/>
              <a:gd name="T18" fmla="*/ 611188 w 2086"/>
              <a:gd name="T19" fmla="*/ 2439988 h 1876"/>
              <a:gd name="T20" fmla="*/ 712788 w 2086"/>
              <a:gd name="T21" fmla="*/ 2403475 h 1876"/>
              <a:gd name="T22" fmla="*/ 941388 w 2086"/>
              <a:gd name="T23" fmla="*/ 2311400 h 1876"/>
              <a:gd name="T24" fmla="*/ 1184275 w 2086"/>
              <a:gd name="T25" fmla="*/ 2209800 h 1876"/>
              <a:gd name="T26" fmla="*/ 1412875 w 2086"/>
              <a:gd name="T27" fmla="*/ 2098675 h 1876"/>
              <a:gd name="T28" fmla="*/ 1628775 w 2086"/>
              <a:gd name="T29" fmla="*/ 1978025 h 1876"/>
              <a:gd name="T30" fmla="*/ 1858963 w 2086"/>
              <a:gd name="T31" fmla="*/ 1839913 h 1876"/>
              <a:gd name="T32" fmla="*/ 2074863 w 2086"/>
              <a:gd name="T33" fmla="*/ 1700213 h 1876"/>
              <a:gd name="T34" fmla="*/ 2265363 w 2086"/>
              <a:gd name="T35" fmla="*/ 1543050 h 1876"/>
              <a:gd name="T36" fmla="*/ 2444750 w 2086"/>
              <a:gd name="T37" fmla="*/ 1376363 h 1876"/>
              <a:gd name="T38" fmla="*/ 2609850 w 2086"/>
              <a:gd name="T39" fmla="*/ 1192213 h 1876"/>
              <a:gd name="T40" fmla="*/ 2736850 w 2086"/>
              <a:gd name="T41" fmla="*/ 1006475 h 1876"/>
              <a:gd name="T42" fmla="*/ 2863850 w 2086"/>
              <a:gd name="T43" fmla="*/ 831850 h 1876"/>
              <a:gd name="T44" fmla="*/ 2978150 w 2086"/>
              <a:gd name="T45" fmla="*/ 665163 h 1876"/>
              <a:gd name="T46" fmla="*/ 3094038 w 2086"/>
              <a:gd name="T47" fmla="*/ 498475 h 1876"/>
              <a:gd name="T48" fmla="*/ 3182938 w 2086"/>
              <a:gd name="T49" fmla="*/ 350838 h 1876"/>
              <a:gd name="T50" fmla="*/ 3221038 w 2086"/>
              <a:gd name="T51" fmla="*/ 285750 h 1876"/>
              <a:gd name="T52" fmla="*/ 3246438 w 2086"/>
              <a:gd name="T53" fmla="*/ 230188 h 1876"/>
              <a:gd name="T54" fmla="*/ 3284538 w 2086"/>
              <a:gd name="T55" fmla="*/ 147638 h 1876"/>
              <a:gd name="T56" fmla="*/ 3297238 w 2086"/>
              <a:gd name="T57" fmla="*/ 82550 h 1876"/>
              <a:gd name="T58" fmla="*/ 3309938 w 2086"/>
              <a:gd name="T59" fmla="*/ 36513 h 1876"/>
              <a:gd name="T60" fmla="*/ 3309938 w 2086"/>
              <a:gd name="T61" fmla="*/ 0 h 187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086"/>
              <a:gd name="T94" fmla="*/ 0 h 1876"/>
              <a:gd name="T95" fmla="*/ 2086 w 2086"/>
              <a:gd name="T96" fmla="*/ 1876 h 187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086" h="1876">
                <a:moveTo>
                  <a:pt x="0" y="1875"/>
                </a:moveTo>
                <a:lnTo>
                  <a:pt x="88" y="1759"/>
                </a:lnTo>
                <a:lnTo>
                  <a:pt x="128" y="1706"/>
                </a:lnTo>
                <a:lnTo>
                  <a:pt x="168" y="1665"/>
                </a:lnTo>
                <a:lnTo>
                  <a:pt x="200" y="1636"/>
                </a:lnTo>
                <a:lnTo>
                  <a:pt x="232" y="1613"/>
                </a:lnTo>
                <a:lnTo>
                  <a:pt x="272" y="1595"/>
                </a:lnTo>
                <a:lnTo>
                  <a:pt x="296" y="1578"/>
                </a:lnTo>
                <a:lnTo>
                  <a:pt x="336" y="1561"/>
                </a:lnTo>
                <a:lnTo>
                  <a:pt x="385" y="1537"/>
                </a:lnTo>
                <a:lnTo>
                  <a:pt x="449" y="1514"/>
                </a:lnTo>
                <a:lnTo>
                  <a:pt x="593" y="1456"/>
                </a:lnTo>
                <a:lnTo>
                  <a:pt x="746" y="1392"/>
                </a:lnTo>
                <a:lnTo>
                  <a:pt x="890" y="1322"/>
                </a:lnTo>
                <a:lnTo>
                  <a:pt x="1026" y="1246"/>
                </a:lnTo>
                <a:lnTo>
                  <a:pt x="1171" y="1159"/>
                </a:lnTo>
                <a:lnTo>
                  <a:pt x="1307" y="1071"/>
                </a:lnTo>
                <a:lnTo>
                  <a:pt x="1427" y="972"/>
                </a:lnTo>
                <a:lnTo>
                  <a:pt x="1540" y="867"/>
                </a:lnTo>
                <a:lnTo>
                  <a:pt x="1644" y="751"/>
                </a:lnTo>
                <a:lnTo>
                  <a:pt x="1724" y="634"/>
                </a:lnTo>
                <a:lnTo>
                  <a:pt x="1804" y="524"/>
                </a:lnTo>
                <a:lnTo>
                  <a:pt x="1876" y="419"/>
                </a:lnTo>
                <a:lnTo>
                  <a:pt x="1949" y="314"/>
                </a:lnTo>
                <a:lnTo>
                  <a:pt x="2005" y="221"/>
                </a:lnTo>
                <a:lnTo>
                  <a:pt x="2029" y="180"/>
                </a:lnTo>
                <a:lnTo>
                  <a:pt x="2045" y="145"/>
                </a:lnTo>
                <a:lnTo>
                  <a:pt x="2069" y="93"/>
                </a:lnTo>
                <a:lnTo>
                  <a:pt x="2077" y="52"/>
                </a:lnTo>
                <a:lnTo>
                  <a:pt x="2085" y="23"/>
                </a:lnTo>
                <a:lnTo>
                  <a:pt x="2085" y="0"/>
                </a:lnTo>
              </a:path>
            </a:pathLst>
          </a:custGeom>
          <a:noFill/>
          <a:ln w="50800" cap="rnd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5284788" y="5702300"/>
            <a:ext cx="205740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4618038" y="2500313"/>
            <a:ext cx="0" cy="3017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4622800" y="5540375"/>
            <a:ext cx="4183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Rectangle 10"/>
          <p:cNvSpPr>
            <a:spLocks noChangeArrowheads="1"/>
          </p:cNvSpPr>
          <p:nvPr/>
        </p:nvSpPr>
        <p:spPr bwMode="auto">
          <a:xfrm>
            <a:off x="8174038" y="5867400"/>
            <a:ext cx="847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37901" name="Rectangle 11"/>
          <p:cNvSpPr>
            <a:spLocks noChangeArrowheads="1"/>
          </p:cNvSpPr>
          <p:nvPr/>
        </p:nvSpPr>
        <p:spPr bwMode="auto">
          <a:xfrm>
            <a:off x="4329113" y="2171700"/>
            <a:ext cx="3159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4160838" y="4772025"/>
            <a:ext cx="476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4160838" y="4019550"/>
            <a:ext cx="476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37904" name="Rectangle 14"/>
          <p:cNvSpPr>
            <a:spLocks noChangeArrowheads="1"/>
          </p:cNvSpPr>
          <p:nvPr/>
        </p:nvSpPr>
        <p:spPr bwMode="auto">
          <a:xfrm>
            <a:off x="4157663" y="3270250"/>
            <a:ext cx="476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37905" name="Rectangle 15"/>
          <p:cNvSpPr>
            <a:spLocks noChangeArrowheads="1"/>
          </p:cNvSpPr>
          <p:nvPr/>
        </p:nvSpPr>
        <p:spPr bwMode="auto">
          <a:xfrm>
            <a:off x="4157663" y="2520950"/>
            <a:ext cx="4762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400</a:t>
            </a:r>
          </a:p>
        </p:txBody>
      </p:sp>
      <p:sp>
        <p:nvSpPr>
          <p:cNvPr id="37906" name="Rectangle 16"/>
          <p:cNvSpPr>
            <a:spLocks noChangeArrowheads="1"/>
          </p:cNvSpPr>
          <p:nvPr/>
        </p:nvSpPr>
        <p:spPr bwMode="auto">
          <a:xfrm>
            <a:off x="437991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907" name="Rectangle 17"/>
          <p:cNvSpPr>
            <a:spLocks noChangeArrowheads="1"/>
          </p:cNvSpPr>
          <p:nvPr/>
        </p:nvSpPr>
        <p:spPr bwMode="auto">
          <a:xfrm>
            <a:off x="4800600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908" name="Rectangle 18"/>
          <p:cNvSpPr>
            <a:spLocks noChangeArrowheads="1"/>
          </p:cNvSpPr>
          <p:nvPr/>
        </p:nvSpPr>
        <p:spPr bwMode="auto">
          <a:xfrm>
            <a:off x="508476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537051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910" name="Rectangle 20"/>
          <p:cNvSpPr>
            <a:spLocks noChangeArrowheads="1"/>
          </p:cNvSpPr>
          <p:nvPr/>
        </p:nvSpPr>
        <p:spPr bwMode="auto">
          <a:xfrm>
            <a:off x="5651500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911" name="Rectangle 21"/>
          <p:cNvSpPr>
            <a:spLocks noChangeArrowheads="1"/>
          </p:cNvSpPr>
          <p:nvPr/>
        </p:nvSpPr>
        <p:spPr bwMode="auto">
          <a:xfrm>
            <a:off x="5937250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912" name="Rectangle 22"/>
          <p:cNvSpPr>
            <a:spLocks noChangeArrowheads="1"/>
          </p:cNvSpPr>
          <p:nvPr/>
        </p:nvSpPr>
        <p:spPr bwMode="auto">
          <a:xfrm>
            <a:off x="622141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913" name="Rectangle 23"/>
          <p:cNvSpPr>
            <a:spLocks noChangeArrowheads="1"/>
          </p:cNvSpPr>
          <p:nvPr/>
        </p:nvSpPr>
        <p:spPr bwMode="auto">
          <a:xfrm>
            <a:off x="6505575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7914" name="Rectangle 24"/>
          <p:cNvSpPr>
            <a:spLocks noChangeArrowheads="1"/>
          </p:cNvSpPr>
          <p:nvPr/>
        </p:nvSpPr>
        <p:spPr bwMode="auto">
          <a:xfrm>
            <a:off x="678656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7915" name="Rectangle 25"/>
          <p:cNvSpPr>
            <a:spLocks noChangeArrowheads="1"/>
          </p:cNvSpPr>
          <p:nvPr/>
        </p:nvSpPr>
        <p:spPr bwMode="auto">
          <a:xfrm>
            <a:off x="7072313" y="5573713"/>
            <a:ext cx="2794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7916" name="Rectangle 26"/>
          <p:cNvSpPr>
            <a:spLocks noChangeArrowheads="1"/>
          </p:cNvSpPr>
          <p:nvPr/>
        </p:nvSpPr>
        <p:spPr bwMode="auto">
          <a:xfrm>
            <a:off x="7356475" y="5573713"/>
            <a:ext cx="377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7917" name="Rectangle 27"/>
          <p:cNvSpPr>
            <a:spLocks noChangeArrowheads="1"/>
          </p:cNvSpPr>
          <p:nvPr/>
        </p:nvSpPr>
        <p:spPr bwMode="auto">
          <a:xfrm>
            <a:off x="7750175" y="5573713"/>
            <a:ext cx="377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7918" name="Rectangle 28"/>
          <p:cNvSpPr>
            <a:spLocks noChangeArrowheads="1"/>
          </p:cNvSpPr>
          <p:nvPr/>
        </p:nvSpPr>
        <p:spPr bwMode="auto">
          <a:xfrm>
            <a:off x="8143875" y="5573713"/>
            <a:ext cx="3778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37919" name="Rectangle 29"/>
          <p:cNvSpPr>
            <a:spLocks noChangeArrowheads="1"/>
          </p:cNvSpPr>
          <p:nvPr/>
        </p:nvSpPr>
        <p:spPr bwMode="auto">
          <a:xfrm>
            <a:off x="8534400" y="5573713"/>
            <a:ext cx="406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37920" name="Line 30"/>
          <p:cNvSpPr>
            <a:spLocks noChangeShapeType="1"/>
          </p:cNvSpPr>
          <p:nvPr/>
        </p:nvSpPr>
        <p:spPr bwMode="auto">
          <a:xfrm>
            <a:off x="4662488" y="5226050"/>
            <a:ext cx="4008437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1" name="Rectangle 31"/>
          <p:cNvSpPr>
            <a:spLocks noChangeArrowheads="1"/>
          </p:cNvSpPr>
          <p:nvPr/>
        </p:nvSpPr>
        <p:spPr bwMode="auto">
          <a:xfrm>
            <a:off x="8448675" y="4872038"/>
            <a:ext cx="4921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FC</a:t>
            </a:r>
          </a:p>
        </p:txBody>
      </p:sp>
      <p:sp>
        <p:nvSpPr>
          <p:cNvPr id="37922" name="Rectangle 32"/>
          <p:cNvSpPr>
            <a:spLocks noChangeArrowheads="1"/>
          </p:cNvSpPr>
          <p:nvPr/>
        </p:nvSpPr>
        <p:spPr bwMode="auto">
          <a:xfrm>
            <a:off x="7939088" y="2622550"/>
            <a:ext cx="4619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VC</a:t>
            </a:r>
          </a:p>
        </p:txBody>
      </p:sp>
      <p:sp>
        <p:nvSpPr>
          <p:cNvPr id="37923" name="Freeform 33"/>
          <p:cNvSpPr>
            <a:spLocks/>
          </p:cNvSpPr>
          <p:nvPr/>
        </p:nvSpPr>
        <p:spPr bwMode="auto">
          <a:xfrm>
            <a:off x="4637088" y="2224088"/>
            <a:ext cx="3205162" cy="3005137"/>
          </a:xfrm>
          <a:custGeom>
            <a:avLst/>
            <a:gdLst>
              <a:gd name="T0" fmla="*/ 0 w 2019"/>
              <a:gd name="T1" fmla="*/ 3003550 h 1893"/>
              <a:gd name="T2" fmla="*/ 138112 w 2019"/>
              <a:gd name="T3" fmla="*/ 2820987 h 1893"/>
              <a:gd name="T4" fmla="*/ 200025 w 2019"/>
              <a:gd name="T5" fmla="*/ 2741612 h 1893"/>
              <a:gd name="T6" fmla="*/ 263525 w 2019"/>
              <a:gd name="T7" fmla="*/ 2671762 h 1893"/>
              <a:gd name="T8" fmla="*/ 314325 w 2019"/>
              <a:gd name="T9" fmla="*/ 2628900 h 1893"/>
              <a:gd name="T10" fmla="*/ 350837 w 2019"/>
              <a:gd name="T11" fmla="*/ 2593975 h 1893"/>
              <a:gd name="T12" fmla="*/ 414337 w 2019"/>
              <a:gd name="T13" fmla="*/ 2559050 h 1893"/>
              <a:gd name="T14" fmla="*/ 452437 w 2019"/>
              <a:gd name="T15" fmla="*/ 2541587 h 1893"/>
              <a:gd name="T16" fmla="*/ 514350 w 2019"/>
              <a:gd name="T17" fmla="*/ 2506662 h 1893"/>
              <a:gd name="T18" fmla="*/ 590550 w 2019"/>
              <a:gd name="T19" fmla="*/ 2471737 h 1893"/>
              <a:gd name="T20" fmla="*/ 690562 w 2019"/>
              <a:gd name="T21" fmla="*/ 2427287 h 1893"/>
              <a:gd name="T22" fmla="*/ 904875 w 2019"/>
              <a:gd name="T23" fmla="*/ 2339975 h 1893"/>
              <a:gd name="T24" fmla="*/ 1130300 w 2019"/>
              <a:gd name="T25" fmla="*/ 2235200 h 1893"/>
              <a:gd name="T26" fmla="*/ 1357312 w 2019"/>
              <a:gd name="T27" fmla="*/ 2122487 h 1893"/>
              <a:gd name="T28" fmla="*/ 1582737 w 2019"/>
              <a:gd name="T29" fmla="*/ 2000250 h 1893"/>
              <a:gd name="T30" fmla="*/ 1797050 w 2019"/>
              <a:gd name="T31" fmla="*/ 1868487 h 1893"/>
              <a:gd name="T32" fmla="*/ 2009775 w 2019"/>
              <a:gd name="T33" fmla="*/ 1720850 h 1893"/>
              <a:gd name="T34" fmla="*/ 2198687 w 2019"/>
              <a:gd name="T35" fmla="*/ 1571625 h 1893"/>
              <a:gd name="T36" fmla="*/ 2362200 w 2019"/>
              <a:gd name="T37" fmla="*/ 1406525 h 1893"/>
              <a:gd name="T38" fmla="*/ 2513012 w 2019"/>
              <a:gd name="T39" fmla="*/ 1214437 h 1893"/>
              <a:gd name="T40" fmla="*/ 2651125 w 2019"/>
              <a:gd name="T41" fmla="*/ 1030287 h 1893"/>
              <a:gd name="T42" fmla="*/ 2776537 w 2019"/>
              <a:gd name="T43" fmla="*/ 855662 h 1893"/>
              <a:gd name="T44" fmla="*/ 2889250 w 2019"/>
              <a:gd name="T45" fmla="*/ 690562 h 1893"/>
              <a:gd name="T46" fmla="*/ 3001962 w 2019"/>
              <a:gd name="T47" fmla="*/ 523875 h 1893"/>
              <a:gd name="T48" fmla="*/ 3078162 w 2019"/>
              <a:gd name="T49" fmla="*/ 376237 h 1893"/>
              <a:gd name="T50" fmla="*/ 3116262 w 2019"/>
              <a:gd name="T51" fmla="*/ 314325 h 1893"/>
              <a:gd name="T52" fmla="*/ 3141662 w 2019"/>
              <a:gd name="T53" fmla="*/ 254000 h 1893"/>
              <a:gd name="T54" fmla="*/ 3165475 w 2019"/>
              <a:gd name="T55" fmla="*/ 201612 h 1893"/>
              <a:gd name="T56" fmla="*/ 3178175 w 2019"/>
              <a:gd name="T57" fmla="*/ 157162 h 1893"/>
              <a:gd name="T58" fmla="*/ 3190875 w 2019"/>
              <a:gd name="T59" fmla="*/ 87312 h 1893"/>
              <a:gd name="T60" fmla="*/ 3203575 w 2019"/>
              <a:gd name="T61" fmla="*/ 44450 h 1893"/>
              <a:gd name="T62" fmla="*/ 3203575 w 2019"/>
              <a:gd name="T63" fmla="*/ 0 h 189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019"/>
              <a:gd name="T97" fmla="*/ 0 h 1893"/>
              <a:gd name="T98" fmla="*/ 2019 w 2019"/>
              <a:gd name="T99" fmla="*/ 1893 h 189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019" h="1893">
                <a:moveTo>
                  <a:pt x="0" y="1892"/>
                </a:moveTo>
                <a:lnTo>
                  <a:pt x="87" y="1777"/>
                </a:lnTo>
                <a:lnTo>
                  <a:pt x="126" y="1727"/>
                </a:lnTo>
                <a:lnTo>
                  <a:pt x="166" y="1683"/>
                </a:lnTo>
                <a:lnTo>
                  <a:pt x="198" y="1656"/>
                </a:lnTo>
                <a:lnTo>
                  <a:pt x="221" y="1634"/>
                </a:lnTo>
                <a:lnTo>
                  <a:pt x="261" y="1612"/>
                </a:lnTo>
                <a:lnTo>
                  <a:pt x="285" y="1601"/>
                </a:lnTo>
                <a:lnTo>
                  <a:pt x="324" y="1579"/>
                </a:lnTo>
                <a:lnTo>
                  <a:pt x="372" y="1557"/>
                </a:lnTo>
                <a:lnTo>
                  <a:pt x="435" y="1529"/>
                </a:lnTo>
                <a:lnTo>
                  <a:pt x="570" y="1474"/>
                </a:lnTo>
                <a:lnTo>
                  <a:pt x="712" y="1408"/>
                </a:lnTo>
                <a:lnTo>
                  <a:pt x="855" y="1337"/>
                </a:lnTo>
                <a:lnTo>
                  <a:pt x="997" y="1260"/>
                </a:lnTo>
                <a:lnTo>
                  <a:pt x="1132" y="1177"/>
                </a:lnTo>
                <a:lnTo>
                  <a:pt x="1266" y="1084"/>
                </a:lnTo>
                <a:lnTo>
                  <a:pt x="1385" y="990"/>
                </a:lnTo>
                <a:lnTo>
                  <a:pt x="1488" y="886"/>
                </a:lnTo>
                <a:lnTo>
                  <a:pt x="1583" y="765"/>
                </a:lnTo>
                <a:lnTo>
                  <a:pt x="1670" y="649"/>
                </a:lnTo>
                <a:lnTo>
                  <a:pt x="1749" y="539"/>
                </a:lnTo>
                <a:lnTo>
                  <a:pt x="1820" y="435"/>
                </a:lnTo>
                <a:lnTo>
                  <a:pt x="1891" y="330"/>
                </a:lnTo>
                <a:lnTo>
                  <a:pt x="1939" y="237"/>
                </a:lnTo>
                <a:lnTo>
                  <a:pt x="1963" y="198"/>
                </a:lnTo>
                <a:lnTo>
                  <a:pt x="1979" y="160"/>
                </a:lnTo>
                <a:lnTo>
                  <a:pt x="1994" y="127"/>
                </a:lnTo>
                <a:lnTo>
                  <a:pt x="2002" y="99"/>
                </a:lnTo>
                <a:lnTo>
                  <a:pt x="2010" y="55"/>
                </a:lnTo>
                <a:lnTo>
                  <a:pt x="2018" y="28"/>
                </a:lnTo>
                <a:lnTo>
                  <a:pt x="2018" y="0"/>
                </a:lnTo>
              </a:path>
            </a:pathLst>
          </a:custGeom>
          <a:noFill/>
          <a:ln w="50800" cap="rnd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Line 34"/>
          <p:cNvSpPr>
            <a:spLocks noChangeShapeType="1"/>
          </p:cNvSpPr>
          <p:nvPr/>
        </p:nvSpPr>
        <p:spPr bwMode="auto">
          <a:xfrm flipV="1">
            <a:off x="4648200" y="3644900"/>
            <a:ext cx="3113088" cy="191452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5" name="Line 35"/>
          <p:cNvSpPr>
            <a:spLocks noChangeShapeType="1"/>
          </p:cNvSpPr>
          <p:nvPr/>
        </p:nvSpPr>
        <p:spPr bwMode="auto">
          <a:xfrm flipV="1">
            <a:off x="6637338" y="3968750"/>
            <a:ext cx="0" cy="1590675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6" name="Oval 36"/>
          <p:cNvSpPr>
            <a:spLocks noChangeArrowheads="1"/>
          </p:cNvSpPr>
          <p:nvPr/>
        </p:nvSpPr>
        <p:spPr bwMode="auto">
          <a:xfrm>
            <a:off x="6584950" y="4251325"/>
            <a:ext cx="106363" cy="1079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927" name="Rectangle 37"/>
          <p:cNvSpPr>
            <a:spLocks noChangeArrowheads="1"/>
          </p:cNvSpPr>
          <p:nvPr/>
        </p:nvSpPr>
        <p:spPr bwMode="auto">
          <a:xfrm>
            <a:off x="6629400" y="4337050"/>
            <a:ext cx="3460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i="1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881938" y="2135188"/>
            <a:ext cx="4508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TC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FF17A904-E8D0-4C82-9098-4F2BE7BC27DE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Kurva</a:t>
            </a:r>
            <a:r>
              <a:rPr lang="en-US" altLang="en-US" sz="4000" dirty="0" smtClean="0"/>
              <a:t> ATC, AFC, AVC </a:t>
            </a:r>
            <a:r>
              <a:rPr lang="en-US" altLang="en-US" sz="4000" dirty="0" err="1" smtClean="0"/>
              <a:t>dan</a:t>
            </a:r>
            <a:r>
              <a:rPr lang="en-US" altLang="en-US" sz="4000" dirty="0" smtClean="0"/>
              <a:t> MC</a:t>
            </a:r>
          </a:p>
        </p:txBody>
      </p:sp>
      <p:sp>
        <p:nvSpPr>
          <p:cNvPr id="34822" name="Line 39"/>
          <p:cNvSpPr>
            <a:spLocks noChangeShapeType="1"/>
          </p:cNvSpPr>
          <p:nvPr/>
        </p:nvSpPr>
        <p:spPr bwMode="auto">
          <a:xfrm>
            <a:off x="1989138" y="1716088"/>
            <a:ext cx="0" cy="4264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40"/>
          <p:cNvSpPr>
            <a:spLocks noChangeShapeType="1"/>
          </p:cNvSpPr>
          <p:nvPr/>
        </p:nvSpPr>
        <p:spPr bwMode="auto">
          <a:xfrm>
            <a:off x="1966913" y="5981700"/>
            <a:ext cx="59007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Rectangle 41"/>
          <p:cNvSpPr>
            <a:spLocks noChangeArrowheads="1"/>
          </p:cNvSpPr>
          <p:nvPr/>
        </p:nvSpPr>
        <p:spPr bwMode="auto">
          <a:xfrm>
            <a:off x="7172325" y="5938838"/>
            <a:ext cx="18335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Output (units/yr.)</a:t>
            </a:r>
          </a:p>
        </p:txBody>
      </p:sp>
      <p:sp>
        <p:nvSpPr>
          <p:cNvPr id="34825" name="Rectangle 42"/>
          <p:cNvSpPr>
            <a:spLocks noChangeArrowheads="1"/>
          </p:cNvSpPr>
          <p:nvPr/>
        </p:nvSpPr>
        <p:spPr bwMode="auto">
          <a:xfrm>
            <a:off x="631825" y="1624013"/>
            <a:ext cx="6889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Cost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($ per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unit)</a:t>
            </a:r>
          </a:p>
        </p:txBody>
      </p:sp>
      <p:sp>
        <p:nvSpPr>
          <p:cNvPr id="34826" name="Rectangle 43"/>
          <p:cNvSpPr>
            <a:spLocks noChangeArrowheads="1"/>
          </p:cNvSpPr>
          <p:nvPr/>
        </p:nvSpPr>
        <p:spPr bwMode="auto">
          <a:xfrm>
            <a:off x="1444625" y="4886325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34827" name="Rectangle 44"/>
          <p:cNvSpPr>
            <a:spLocks noChangeArrowheads="1"/>
          </p:cNvSpPr>
          <p:nvPr/>
        </p:nvSpPr>
        <p:spPr bwMode="auto">
          <a:xfrm>
            <a:off x="1481138" y="3843338"/>
            <a:ext cx="4349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34828" name="Rectangle 45"/>
          <p:cNvSpPr>
            <a:spLocks noChangeArrowheads="1"/>
          </p:cNvSpPr>
          <p:nvPr/>
        </p:nvSpPr>
        <p:spPr bwMode="auto">
          <a:xfrm>
            <a:off x="1503363" y="2809875"/>
            <a:ext cx="434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75</a:t>
            </a:r>
          </a:p>
        </p:txBody>
      </p:sp>
      <p:sp>
        <p:nvSpPr>
          <p:cNvPr id="34829" name="Rectangle 46"/>
          <p:cNvSpPr>
            <a:spLocks noChangeArrowheads="1"/>
          </p:cNvSpPr>
          <p:nvPr/>
        </p:nvSpPr>
        <p:spPr bwMode="auto">
          <a:xfrm>
            <a:off x="1425575" y="1752600"/>
            <a:ext cx="561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34830" name="Rectangle 47"/>
          <p:cNvSpPr>
            <a:spLocks noChangeArrowheads="1"/>
          </p:cNvSpPr>
          <p:nvPr/>
        </p:nvSpPr>
        <p:spPr bwMode="auto">
          <a:xfrm>
            <a:off x="190658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831" name="Rectangle 48"/>
          <p:cNvSpPr>
            <a:spLocks noChangeArrowheads="1"/>
          </p:cNvSpPr>
          <p:nvPr/>
        </p:nvSpPr>
        <p:spPr bwMode="auto">
          <a:xfrm>
            <a:off x="2297113" y="5972175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4832" name="Rectangle 49"/>
          <p:cNvSpPr>
            <a:spLocks noChangeArrowheads="1"/>
          </p:cNvSpPr>
          <p:nvPr/>
        </p:nvSpPr>
        <p:spPr bwMode="auto">
          <a:xfrm>
            <a:off x="2724150" y="5986463"/>
            <a:ext cx="2936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4833" name="Rectangle 50"/>
          <p:cNvSpPr>
            <a:spLocks noChangeArrowheads="1"/>
          </p:cNvSpPr>
          <p:nvPr/>
        </p:nvSpPr>
        <p:spPr bwMode="auto">
          <a:xfrm>
            <a:off x="3149600" y="5986463"/>
            <a:ext cx="2936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4834" name="Rectangle 51"/>
          <p:cNvSpPr>
            <a:spLocks noChangeArrowheads="1"/>
          </p:cNvSpPr>
          <p:nvPr/>
        </p:nvSpPr>
        <p:spPr bwMode="auto">
          <a:xfrm>
            <a:off x="355123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835" name="Rectangle 52"/>
          <p:cNvSpPr>
            <a:spLocks noChangeArrowheads="1"/>
          </p:cNvSpPr>
          <p:nvPr/>
        </p:nvSpPr>
        <p:spPr bwMode="auto">
          <a:xfrm>
            <a:off x="398938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4836" name="Rectangle 53"/>
          <p:cNvSpPr>
            <a:spLocks noChangeArrowheads="1"/>
          </p:cNvSpPr>
          <p:nvPr/>
        </p:nvSpPr>
        <p:spPr bwMode="auto">
          <a:xfrm>
            <a:off x="437673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837" name="Rectangle 54"/>
          <p:cNvSpPr>
            <a:spLocks noChangeArrowheads="1"/>
          </p:cNvSpPr>
          <p:nvPr/>
        </p:nvSpPr>
        <p:spPr bwMode="auto">
          <a:xfrm>
            <a:off x="478948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4838" name="Rectangle 55"/>
          <p:cNvSpPr>
            <a:spLocks noChangeArrowheads="1"/>
          </p:cNvSpPr>
          <p:nvPr/>
        </p:nvSpPr>
        <p:spPr bwMode="auto">
          <a:xfrm>
            <a:off x="524033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4839" name="Rectangle 56"/>
          <p:cNvSpPr>
            <a:spLocks noChangeArrowheads="1"/>
          </p:cNvSpPr>
          <p:nvPr/>
        </p:nvSpPr>
        <p:spPr bwMode="auto">
          <a:xfrm>
            <a:off x="5640388" y="5986463"/>
            <a:ext cx="2936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4840" name="Rectangle 57"/>
          <p:cNvSpPr>
            <a:spLocks noChangeArrowheads="1"/>
          </p:cNvSpPr>
          <p:nvPr/>
        </p:nvSpPr>
        <p:spPr bwMode="auto">
          <a:xfrm>
            <a:off x="6040438" y="5986463"/>
            <a:ext cx="406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4841" name="Rectangle 58"/>
          <p:cNvSpPr>
            <a:spLocks noChangeArrowheads="1"/>
          </p:cNvSpPr>
          <p:nvPr/>
        </p:nvSpPr>
        <p:spPr bwMode="auto">
          <a:xfrm>
            <a:off x="6592888" y="5986463"/>
            <a:ext cx="4064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4842" name="Freeform 72"/>
          <p:cNvSpPr>
            <a:spLocks/>
          </p:cNvSpPr>
          <p:nvPr/>
        </p:nvSpPr>
        <p:spPr bwMode="auto">
          <a:xfrm>
            <a:off x="2390775" y="2443163"/>
            <a:ext cx="4297363" cy="3235325"/>
          </a:xfrm>
          <a:custGeom>
            <a:avLst/>
            <a:gdLst>
              <a:gd name="T0" fmla="*/ 0 w 2707"/>
              <a:gd name="T1" fmla="*/ 1619250 h 2038"/>
              <a:gd name="T2" fmla="*/ 1358900 w 2707"/>
              <a:gd name="T3" fmla="*/ 2965450 h 2038"/>
              <a:gd name="T4" fmla="*/ 4297363 w 2707"/>
              <a:gd name="T5" fmla="*/ 0 h 2038"/>
              <a:gd name="T6" fmla="*/ 0 60000 65536"/>
              <a:gd name="T7" fmla="*/ 0 60000 65536"/>
              <a:gd name="T8" fmla="*/ 0 60000 65536"/>
              <a:gd name="T9" fmla="*/ 0 w 2707"/>
              <a:gd name="T10" fmla="*/ 0 h 2038"/>
              <a:gd name="T11" fmla="*/ 2707 w 2707"/>
              <a:gd name="T12" fmla="*/ 2038 h 20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7" h="2038">
                <a:moveTo>
                  <a:pt x="0" y="1020"/>
                </a:moveTo>
                <a:cubicBezTo>
                  <a:pt x="202" y="1529"/>
                  <a:pt x="405" y="2038"/>
                  <a:pt x="856" y="1868"/>
                </a:cubicBezTo>
                <a:cubicBezTo>
                  <a:pt x="1307" y="1698"/>
                  <a:pt x="2399" y="313"/>
                  <a:pt x="2707" y="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43" name="Freeform 78"/>
          <p:cNvSpPr>
            <a:spLocks/>
          </p:cNvSpPr>
          <p:nvPr/>
        </p:nvSpPr>
        <p:spPr bwMode="auto">
          <a:xfrm>
            <a:off x="2338388" y="2573338"/>
            <a:ext cx="4454525" cy="3098800"/>
          </a:xfrm>
          <a:custGeom>
            <a:avLst/>
            <a:gdLst>
              <a:gd name="T0" fmla="*/ 0 w 2806"/>
              <a:gd name="T1" fmla="*/ 1514475 h 1952"/>
              <a:gd name="T2" fmla="*/ 966788 w 2806"/>
              <a:gd name="T3" fmla="*/ 2913063 h 1952"/>
              <a:gd name="T4" fmla="*/ 2560638 w 2806"/>
              <a:gd name="T5" fmla="*/ 2613025 h 1952"/>
              <a:gd name="T6" fmla="*/ 4454525 w 2806"/>
              <a:gd name="T7" fmla="*/ 0 h 1952"/>
              <a:gd name="T8" fmla="*/ 0 60000 65536"/>
              <a:gd name="T9" fmla="*/ 0 60000 65536"/>
              <a:gd name="T10" fmla="*/ 0 60000 65536"/>
              <a:gd name="T11" fmla="*/ 0 60000 65536"/>
              <a:gd name="T12" fmla="*/ 0 w 2806"/>
              <a:gd name="T13" fmla="*/ 0 h 1952"/>
              <a:gd name="T14" fmla="*/ 2806 w 2806"/>
              <a:gd name="T15" fmla="*/ 1952 h 1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6" h="1952">
                <a:moveTo>
                  <a:pt x="0" y="954"/>
                </a:moveTo>
                <a:cubicBezTo>
                  <a:pt x="101" y="1101"/>
                  <a:pt x="340" y="1720"/>
                  <a:pt x="609" y="1835"/>
                </a:cubicBezTo>
                <a:cubicBezTo>
                  <a:pt x="878" y="1950"/>
                  <a:pt x="1247" y="1952"/>
                  <a:pt x="1613" y="1646"/>
                </a:cubicBezTo>
                <a:cubicBezTo>
                  <a:pt x="1979" y="1340"/>
                  <a:pt x="2557" y="343"/>
                  <a:pt x="2806" y="0"/>
                </a:cubicBez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844" name="Freeform 81"/>
          <p:cNvSpPr>
            <a:spLocks/>
          </p:cNvSpPr>
          <p:nvPr/>
        </p:nvSpPr>
        <p:spPr bwMode="auto">
          <a:xfrm>
            <a:off x="2351088" y="4102100"/>
            <a:ext cx="4414837" cy="1066800"/>
          </a:xfrm>
          <a:custGeom>
            <a:avLst/>
            <a:gdLst>
              <a:gd name="T0" fmla="*/ 0 w 2781"/>
              <a:gd name="T1" fmla="*/ 0 h 672"/>
              <a:gd name="T2" fmla="*/ 1136650 w 2781"/>
              <a:gd name="T3" fmla="*/ 769938 h 672"/>
              <a:gd name="T4" fmla="*/ 2573337 w 2781"/>
              <a:gd name="T5" fmla="*/ 1044575 h 672"/>
              <a:gd name="T6" fmla="*/ 3749675 w 2781"/>
              <a:gd name="T7" fmla="*/ 639763 h 672"/>
              <a:gd name="T8" fmla="*/ 4414837 w 2781"/>
              <a:gd name="T9" fmla="*/ 300038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1"/>
              <a:gd name="T16" fmla="*/ 0 h 672"/>
              <a:gd name="T17" fmla="*/ 2781 w 2781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1" h="672">
                <a:moveTo>
                  <a:pt x="0" y="0"/>
                </a:moveTo>
                <a:cubicBezTo>
                  <a:pt x="119" y="81"/>
                  <a:pt x="446" y="375"/>
                  <a:pt x="716" y="485"/>
                </a:cubicBezTo>
                <a:cubicBezTo>
                  <a:pt x="986" y="595"/>
                  <a:pt x="1347" y="672"/>
                  <a:pt x="1621" y="658"/>
                </a:cubicBezTo>
                <a:cubicBezTo>
                  <a:pt x="1895" y="644"/>
                  <a:pt x="2169" y="481"/>
                  <a:pt x="2362" y="403"/>
                </a:cubicBezTo>
                <a:cubicBezTo>
                  <a:pt x="2555" y="325"/>
                  <a:pt x="2694" y="234"/>
                  <a:pt x="2781" y="189"/>
                </a:cubicBezTo>
              </a:path>
            </a:pathLst>
          </a:custGeom>
          <a:noFill/>
          <a:ln w="57150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45" name="Freeform 87"/>
          <p:cNvSpPr>
            <a:spLocks/>
          </p:cNvSpPr>
          <p:nvPr/>
        </p:nvSpPr>
        <p:spPr bwMode="auto">
          <a:xfrm>
            <a:off x="2311400" y="1958975"/>
            <a:ext cx="4468813" cy="2770188"/>
          </a:xfrm>
          <a:custGeom>
            <a:avLst/>
            <a:gdLst>
              <a:gd name="T0" fmla="*/ 0 w 2815"/>
              <a:gd name="T1" fmla="*/ 0 h 1745"/>
              <a:gd name="T2" fmla="*/ 1019175 w 2815"/>
              <a:gd name="T3" fmla="*/ 2168525 h 1745"/>
              <a:gd name="T4" fmla="*/ 3044825 w 2815"/>
              <a:gd name="T5" fmla="*/ 2757488 h 1745"/>
              <a:gd name="T6" fmla="*/ 4468813 w 2815"/>
              <a:gd name="T7" fmla="*/ 2247900 h 1745"/>
              <a:gd name="T8" fmla="*/ 0 60000 65536"/>
              <a:gd name="T9" fmla="*/ 0 60000 65536"/>
              <a:gd name="T10" fmla="*/ 0 60000 65536"/>
              <a:gd name="T11" fmla="*/ 0 60000 65536"/>
              <a:gd name="T12" fmla="*/ 0 w 2815"/>
              <a:gd name="T13" fmla="*/ 0 h 1745"/>
              <a:gd name="T14" fmla="*/ 2815 w 2815"/>
              <a:gd name="T15" fmla="*/ 1745 h 17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15" h="1745">
                <a:moveTo>
                  <a:pt x="0" y="0"/>
                </a:moveTo>
                <a:cubicBezTo>
                  <a:pt x="107" y="228"/>
                  <a:pt x="322" y="1076"/>
                  <a:pt x="642" y="1366"/>
                </a:cubicBezTo>
                <a:cubicBezTo>
                  <a:pt x="962" y="1656"/>
                  <a:pt x="1556" y="1729"/>
                  <a:pt x="1918" y="1737"/>
                </a:cubicBezTo>
                <a:cubicBezTo>
                  <a:pt x="2280" y="1745"/>
                  <a:pt x="2628" y="1483"/>
                  <a:pt x="2815" y="1416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46" name="Freeform 90"/>
          <p:cNvSpPr>
            <a:spLocks/>
          </p:cNvSpPr>
          <p:nvPr/>
        </p:nvSpPr>
        <p:spPr bwMode="auto">
          <a:xfrm>
            <a:off x="2363788" y="4127500"/>
            <a:ext cx="4546600" cy="1738313"/>
          </a:xfrm>
          <a:custGeom>
            <a:avLst/>
            <a:gdLst>
              <a:gd name="T0" fmla="*/ 0 w 2864"/>
              <a:gd name="T1" fmla="*/ 0 h 1095"/>
              <a:gd name="T2" fmla="*/ 431800 w 2864"/>
              <a:gd name="T3" fmla="*/ 1046163 h 1095"/>
              <a:gd name="T4" fmla="*/ 1346200 w 2864"/>
              <a:gd name="T5" fmla="*/ 1606550 h 1095"/>
              <a:gd name="T6" fmla="*/ 4546600 w 2864"/>
              <a:gd name="T7" fmla="*/ 1738313 h 1095"/>
              <a:gd name="T8" fmla="*/ 0 60000 65536"/>
              <a:gd name="T9" fmla="*/ 0 60000 65536"/>
              <a:gd name="T10" fmla="*/ 0 60000 65536"/>
              <a:gd name="T11" fmla="*/ 0 60000 65536"/>
              <a:gd name="T12" fmla="*/ 0 w 2864"/>
              <a:gd name="T13" fmla="*/ 0 h 1095"/>
              <a:gd name="T14" fmla="*/ 2864 w 2864"/>
              <a:gd name="T15" fmla="*/ 1095 h 10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64" h="1095">
                <a:moveTo>
                  <a:pt x="0" y="0"/>
                </a:moveTo>
                <a:cubicBezTo>
                  <a:pt x="45" y="110"/>
                  <a:pt x="131" y="490"/>
                  <a:pt x="272" y="659"/>
                </a:cubicBezTo>
                <a:cubicBezTo>
                  <a:pt x="413" y="828"/>
                  <a:pt x="416" y="939"/>
                  <a:pt x="848" y="1012"/>
                </a:cubicBezTo>
                <a:cubicBezTo>
                  <a:pt x="1280" y="1085"/>
                  <a:pt x="2528" y="1081"/>
                  <a:pt x="2864" y="1095"/>
                </a:cubicBezTo>
              </a:path>
            </a:pathLst>
          </a:custGeom>
          <a:noFill/>
          <a:ln w="57150">
            <a:solidFill>
              <a:srgbClr val="008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47" name="Text Box 91"/>
          <p:cNvSpPr txBox="1">
            <a:spLocks noChangeArrowheads="1"/>
          </p:cNvSpPr>
          <p:nvPr/>
        </p:nvSpPr>
        <p:spPr bwMode="auto">
          <a:xfrm>
            <a:off x="6858000" y="2254250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MC</a:t>
            </a:r>
          </a:p>
        </p:txBody>
      </p:sp>
      <p:sp>
        <p:nvSpPr>
          <p:cNvPr id="34848" name="Text Box 93"/>
          <p:cNvSpPr txBox="1">
            <a:spLocks noChangeArrowheads="1"/>
          </p:cNvSpPr>
          <p:nvPr/>
        </p:nvSpPr>
        <p:spPr bwMode="auto">
          <a:xfrm>
            <a:off x="6875463" y="3863975"/>
            <a:ext cx="708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ATC</a:t>
            </a:r>
          </a:p>
        </p:txBody>
      </p:sp>
      <p:sp>
        <p:nvSpPr>
          <p:cNvPr id="34849" name="Text Box 94"/>
          <p:cNvSpPr txBox="1">
            <a:spLocks noChangeArrowheads="1"/>
          </p:cNvSpPr>
          <p:nvPr/>
        </p:nvSpPr>
        <p:spPr bwMode="auto">
          <a:xfrm>
            <a:off x="6805613" y="4303713"/>
            <a:ext cx="722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AVC</a:t>
            </a:r>
          </a:p>
        </p:txBody>
      </p:sp>
      <p:sp>
        <p:nvSpPr>
          <p:cNvPr id="34850" name="Text Box 95"/>
          <p:cNvSpPr txBox="1">
            <a:spLocks noChangeArrowheads="1"/>
          </p:cNvSpPr>
          <p:nvPr/>
        </p:nvSpPr>
        <p:spPr bwMode="auto">
          <a:xfrm>
            <a:off x="7010400" y="5487988"/>
            <a:ext cx="708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AFC</a:t>
            </a:r>
          </a:p>
        </p:txBody>
      </p:sp>
      <p:sp>
        <p:nvSpPr>
          <p:cNvPr id="34851" name="Line 96"/>
          <p:cNvSpPr>
            <a:spLocks noChangeShapeType="1"/>
          </p:cNvSpPr>
          <p:nvPr/>
        </p:nvSpPr>
        <p:spPr bwMode="auto">
          <a:xfrm>
            <a:off x="4964113" y="5146675"/>
            <a:ext cx="0" cy="88741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78988D15-B961-4F01-ABDF-5FD142C0E87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639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5400"/>
            <a:ext cx="7983537" cy="1098550"/>
          </a:xfrm>
          <a:noFill/>
        </p:spPr>
        <p:txBody>
          <a:bodyPr/>
          <a:lstStyle/>
          <a:p>
            <a:pPr algn="ctr"/>
            <a:r>
              <a:rPr lang="en-US" altLang="en-US" sz="3200" dirty="0" smtClean="0"/>
              <a:t>Accounting Cost, Economic Cost, Opportunity Cost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Sunk Cost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35000" y="1382713"/>
            <a:ext cx="7904163" cy="4560887"/>
          </a:xfrm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0000"/>
                </a:solidFill>
              </a:rPr>
              <a:t>Accounting Cost (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explicit cost</a:t>
            </a:r>
            <a:r>
              <a:rPr lang="en-US" altLang="en-US" sz="2800" dirty="0" smtClean="0">
                <a:solidFill>
                  <a:srgbClr val="FF0000"/>
                </a:solidFill>
              </a:rPr>
              <a:t>) 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en-US" sz="2400" dirty="0" err="1" smtClean="0"/>
              <a:t>Seluruh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benar-benar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dikeluarkan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produsen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memproduksi</a:t>
            </a:r>
            <a:r>
              <a:rPr lang="en-US" altLang="en-US" sz="2400" dirty="0" smtClean="0"/>
              <a:t> output plus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depresiasi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umumnya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dlm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perhitungan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pembukuan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endParaRPr lang="en-US" altLang="en-US" sz="2400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Economic Cost 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ongkos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menunjukkan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berapa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harus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dikeluarkan</a:t>
            </a:r>
            <a:r>
              <a:rPr lang="en-US" altLang="en-US" sz="2400" dirty="0" smtClean="0"/>
              <a:t> agar </a:t>
            </a:r>
            <a:r>
              <a:rPr lang="en-US" altLang="en-US" sz="2400" dirty="0" err="1" smtClean="0"/>
              <a:t>sumberdaya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dpt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proses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en-US" sz="2400" dirty="0" smtClean="0"/>
              <a:t>Hal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menunjukkan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jumlah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penghasilan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diterima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sumberdaya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tersebut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yg</a:t>
            </a:r>
            <a:r>
              <a:rPr lang="en-US" altLang="en-US" sz="2400" dirty="0" smtClean="0"/>
              <a:t> paling </a:t>
            </a:r>
            <a:r>
              <a:rPr lang="en-US" altLang="en-US" sz="2400" dirty="0" err="1" smtClean="0"/>
              <a:t>menguntungkan</a:t>
            </a:r>
            <a:r>
              <a:rPr lang="en-US" altLang="en-US" sz="2400" dirty="0" smtClean="0"/>
              <a:t>. 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6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6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uiExpand="1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0CFB394F-770C-4CA5-B51A-B8A30234329B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4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8100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Unit Costs</a:t>
            </a:r>
          </a:p>
          <a:p>
            <a:pPr lvl="1">
              <a:buSzPct val="75000"/>
            </a:pPr>
            <a:r>
              <a:rPr lang="en-US" altLang="en-US" smtClean="0"/>
              <a:t>Ketika MC &lt; AVC atau MC &lt; ATC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AVC &amp; ATC menurun</a:t>
            </a:r>
          </a:p>
          <a:p>
            <a:pPr lvl="1">
              <a:buSzPct val="75000"/>
            </a:pPr>
            <a:r>
              <a:rPr lang="en-US" altLang="en-US" smtClean="0"/>
              <a:t>Ketika MC &gt; AVC atau MC &gt; ATC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AVC &amp; ATC meningkat</a:t>
            </a:r>
          </a:p>
        </p:txBody>
      </p:sp>
      <p:grpSp>
        <p:nvGrpSpPr>
          <p:cNvPr id="39946" name="Group 139"/>
          <p:cNvGrpSpPr>
            <a:grpSpLocks/>
          </p:cNvGrpSpPr>
          <p:nvPr/>
        </p:nvGrpSpPr>
        <p:grpSpPr bwMode="auto">
          <a:xfrm>
            <a:off x="4308475" y="1887538"/>
            <a:ext cx="4554538" cy="3689350"/>
            <a:chOff x="2591" y="1234"/>
            <a:chExt cx="2869" cy="2324"/>
          </a:xfrm>
        </p:grpSpPr>
        <p:sp>
          <p:nvSpPr>
            <p:cNvPr id="39947" name="Line 78"/>
            <p:cNvSpPr>
              <a:spLocks noChangeShapeType="1"/>
            </p:cNvSpPr>
            <p:nvPr/>
          </p:nvSpPr>
          <p:spPr bwMode="auto">
            <a:xfrm>
              <a:off x="3038" y="1519"/>
              <a:ext cx="0" cy="17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8" name="Line 79"/>
            <p:cNvSpPr>
              <a:spLocks noChangeShapeType="1"/>
            </p:cNvSpPr>
            <p:nvPr/>
          </p:nvSpPr>
          <p:spPr bwMode="auto">
            <a:xfrm>
              <a:off x="3029" y="3276"/>
              <a:ext cx="243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9" name="Rectangle 80"/>
            <p:cNvSpPr>
              <a:spLocks noChangeArrowheads="1"/>
            </p:cNvSpPr>
            <p:nvPr/>
          </p:nvSpPr>
          <p:spPr bwMode="auto">
            <a:xfrm>
              <a:off x="3833" y="3406"/>
              <a:ext cx="76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Output (units/yr.)</a:t>
              </a:r>
            </a:p>
          </p:txBody>
        </p:sp>
        <p:sp>
          <p:nvSpPr>
            <p:cNvPr id="39950" name="Rectangle 81"/>
            <p:cNvSpPr>
              <a:spLocks noChangeArrowheads="1"/>
            </p:cNvSpPr>
            <p:nvPr/>
          </p:nvSpPr>
          <p:spPr bwMode="auto">
            <a:xfrm>
              <a:off x="2591" y="1234"/>
              <a:ext cx="327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Cost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900" b="1">
                  <a:solidFill>
                    <a:schemeClr val="tx1"/>
                  </a:solidFill>
                </a:rPr>
                <a:t>($ per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900" b="1">
                  <a:solidFill>
                    <a:schemeClr val="tx1"/>
                  </a:solidFill>
                </a:rPr>
                <a:t>unit)</a:t>
              </a:r>
            </a:p>
          </p:txBody>
        </p:sp>
        <p:sp>
          <p:nvSpPr>
            <p:cNvPr id="39951" name="Rectangle 82"/>
            <p:cNvSpPr>
              <a:spLocks noChangeArrowheads="1"/>
            </p:cNvSpPr>
            <p:nvPr/>
          </p:nvSpPr>
          <p:spPr bwMode="auto">
            <a:xfrm>
              <a:off x="2813" y="2825"/>
              <a:ext cx="2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25</a:t>
              </a:r>
            </a:p>
          </p:txBody>
        </p:sp>
        <p:sp>
          <p:nvSpPr>
            <p:cNvPr id="39952" name="Rectangle 83"/>
            <p:cNvSpPr>
              <a:spLocks noChangeArrowheads="1"/>
            </p:cNvSpPr>
            <p:nvPr/>
          </p:nvSpPr>
          <p:spPr bwMode="auto">
            <a:xfrm>
              <a:off x="2829" y="2395"/>
              <a:ext cx="2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39953" name="Rectangle 84"/>
            <p:cNvSpPr>
              <a:spLocks noChangeArrowheads="1"/>
            </p:cNvSpPr>
            <p:nvPr/>
          </p:nvSpPr>
          <p:spPr bwMode="auto">
            <a:xfrm>
              <a:off x="2838" y="1969"/>
              <a:ext cx="22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75</a:t>
              </a:r>
            </a:p>
          </p:txBody>
        </p:sp>
        <p:sp>
          <p:nvSpPr>
            <p:cNvPr id="39954" name="Rectangle 85"/>
            <p:cNvSpPr>
              <a:spLocks noChangeArrowheads="1"/>
            </p:cNvSpPr>
            <p:nvPr/>
          </p:nvSpPr>
          <p:spPr bwMode="auto">
            <a:xfrm>
              <a:off x="2806" y="1534"/>
              <a:ext cx="273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100</a:t>
              </a:r>
            </a:p>
          </p:txBody>
        </p:sp>
        <p:sp>
          <p:nvSpPr>
            <p:cNvPr id="39955" name="Rectangle 86"/>
            <p:cNvSpPr>
              <a:spLocks noChangeArrowheads="1"/>
            </p:cNvSpPr>
            <p:nvPr/>
          </p:nvSpPr>
          <p:spPr bwMode="auto">
            <a:xfrm>
              <a:off x="2996" y="3277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9956" name="Rectangle 87"/>
            <p:cNvSpPr>
              <a:spLocks noChangeArrowheads="1"/>
            </p:cNvSpPr>
            <p:nvPr/>
          </p:nvSpPr>
          <p:spPr bwMode="auto">
            <a:xfrm>
              <a:off x="3156" y="3271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9957" name="Rectangle 88"/>
            <p:cNvSpPr>
              <a:spLocks noChangeArrowheads="1"/>
            </p:cNvSpPr>
            <p:nvPr/>
          </p:nvSpPr>
          <p:spPr bwMode="auto">
            <a:xfrm>
              <a:off x="3332" y="3277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9958" name="Rectangle 89"/>
            <p:cNvSpPr>
              <a:spLocks noChangeArrowheads="1"/>
            </p:cNvSpPr>
            <p:nvPr/>
          </p:nvSpPr>
          <p:spPr bwMode="auto">
            <a:xfrm>
              <a:off x="3515" y="3277"/>
              <a:ext cx="12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9959" name="Rectangle 90"/>
            <p:cNvSpPr>
              <a:spLocks noChangeArrowheads="1"/>
            </p:cNvSpPr>
            <p:nvPr/>
          </p:nvSpPr>
          <p:spPr bwMode="auto">
            <a:xfrm>
              <a:off x="3674" y="3277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9960" name="Rectangle 91"/>
            <p:cNvSpPr>
              <a:spLocks noChangeArrowheads="1"/>
            </p:cNvSpPr>
            <p:nvPr/>
          </p:nvSpPr>
          <p:spPr bwMode="auto">
            <a:xfrm>
              <a:off x="3862" y="3277"/>
              <a:ext cx="121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9961" name="Rectangle 92"/>
            <p:cNvSpPr>
              <a:spLocks noChangeArrowheads="1"/>
            </p:cNvSpPr>
            <p:nvPr/>
          </p:nvSpPr>
          <p:spPr bwMode="auto">
            <a:xfrm>
              <a:off x="4022" y="3277"/>
              <a:ext cx="121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9962" name="Rectangle 93"/>
            <p:cNvSpPr>
              <a:spLocks noChangeArrowheads="1"/>
            </p:cNvSpPr>
            <p:nvPr/>
          </p:nvSpPr>
          <p:spPr bwMode="auto">
            <a:xfrm>
              <a:off x="4191" y="3277"/>
              <a:ext cx="12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9963" name="Rectangle 94"/>
            <p:cNvSpPr>
              <a:spLocks noChangeArrowheads="1"/>
            </p:cNvSpPr>
            <p:nvPr/>
          </p:nvSpPr>
          <p:spPr bwMode="auto">
            <a:xfrm>
              <a:off x="4369" y="3277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9964" name="Rectangle 95"/>
            <p:cNvSpPr>
              <a:spLocks noChangeArrowheads="1"/>
            </p:cNvSpPr>
            <p:nvPr/>
          </p:nvSpPr>
          <p:spPr bwMode="auto">
            <a:xfrm>
              <a:off x="4534" y="3277"/>
              <a:ext cx="15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9965" name="Rectangle 96"/>
            <p:cNvSpPr>
              <a:spLocks noChangeArrowheads="1"/>
            </p:cNvSpPr>
            <p:nvPr/>
          </p:nvSpPr>
          <p:spPr bwMode="auto">
            <a:xfrm>
              <a:off x="4708" y="3277"/>
              <a:ext cx="20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10</a:t>
              </a:r>
            </a:p>
          </p:txBody>
        </p:sp>
        <p:sp>
          <p:nvSpPr>
            <p:cNvPr id="39966" name="Rectangle 97"/>
            <p:cNvSpPr>
              <a:spLocks noChangeArrowheads="1"/>
            </p:cNvSpPr>
            <p:nvPr/>
          </p:nvSpPr>
          <p:spPr bwMode="auto">
            <a:xfrm>
              <a:off x="4934" y="3279"/>
              <a:ext cx="20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b="1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39967" name="Freeform 98"/>
            <p:cNvSpPr>
              <a:spLocks/>
            </p:cNvSpPr>
            <p:nvPr/>
          </p:nvSpPr>
          <p:spPr bwMode="auto">
            <a:xfrm>
              <a:off x="3203" y="1818"/>
              <a:ext cx="1771" cy="1333"/>
            </a:xfrm>
            <a:custGeom>
              <a:avLst/>
              <a:gdLst>
                <a:gd name="T0" fmla="*/ 0 w 2707"/>
                <a:gd name="T1" fmla="*/ 667 h 2038"/>
                <a:gd name="T2" fmla="*/ 560 w 2707"/>
                <a:gd name="T3" fmla="*/ 1222 h 2038"/>
                <a:gd name="T4" fmla="*/ 1771 w 2707"/>
                <a:gd name="T5" fmla="*/ 0 h 2038"/>
                <a:gd name="T6" fmla="*/ 0 60000 65536"/>
                <a:gd name="T7" fmla="*/ 0 60000 65536"/>
                <a:gd name="T8" fmla="*/ 0 60000 65536"/>
                <a:gd name="T9" fmla="*/ 0 w 2707"/>
                <a:gd name="T10" fmla="*/ 0 h 2038"/>
                <a:gd name="T11" fmla="*/ 2707 w 2707"/>
                <a:gd name="T12" fmla="*/ 2038 h 20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07" h="2038">
                  <a:moveTo>
                    <a:pt x="0" y="1020"/>
                  </a:moveTo>
                  <a:cubicBezTo>
                    <a:pt x="202" y="1529"/>
                    <a:pt x="405" y="2038"/>
                    <a:pt x="856" y="1868"/>
                  </a:cubicBezTo>
                  <a:cubicBezTo>
                    <a:pt x="1307" y="1698"/>
                    <a:pt x="2399" y="313"/>
                    <a:pt x="2707" y="0"/>
                  </a:cubicBez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68" name="Freeform 99"/>
            <p:cNvSpPr>
              <a:spLocks/>
            </p:cNvSpPr>
            <p:nvPr/>
          </p:nvSpPr>
          <p:spPr bwMode="auto">
            <a:xfrm>
              <a:off x="3182" y="1872"/>
              <a:ext cx="1835" cy="1277"/>
            </a:xfrm>
            <a:custGeom>
              <a:avLst/>
              <a:gdLst>
                <a:gd name="T0" fmla="*/ 0 w 2806"/>
                <a:gd name="T1" fmla="*/ 624 h 1952"/>
                <a:gd name="T2" fmla="*/ 398 w 2806"/>
                <a:gd name="T3" fmla="*/ 1200 h 1952"/>
                <a:gd name="T4" fmla="*/ 1055 w 2806"/>
                <a:gd name="T5" fmla="*/ 1077 h 1952"/>
                <a:gd name="T6" fmla="*/ 1835 w 2806"/>
                <a:gd name="T7" fmla="*/ 0 h 19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6"/>
                <a:gd name="T13" fmla="*/ 0 h 1952"/>
                <a:gd name="T14" fmla="*/ 2806 w 2806"/>
                <a:gd name="T15" fmla="*/ 1952 h 19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6" h="1952">
                  <a:moveTo>
                    <a:pt x="0" y="954"/>
                  </a:moveTo>
                  <a:cubicBezTo>
                    <a:pt x="101" y="1101"/>
                    <a:pt x="340" y="1720"/>
                    <a:pt x="609" y="1835"/>
                  </a:cubicBezTo>
                  <a:cubicBezTo>
                    <a:pt x="878" y="1950"/>
                    <a:pt x="1247" y="1952"/>
                    <a:pt x="1613" y="1646"/>
                  </a:cubicBezTo>
                  <a:cubicBezTo>
                    <a:pt x="1979" y="1340"/>
                    <a:pt x="2557" y="343"/>
                    <a:pt x="2806" y="0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969" name="Freeform 100"/>
            <p:cNvSpPr>
              <a:spLocks/>
            </p:cNvSpPr>
            <p:nvPr/>
          </p:nvSpPr>
          <p:spPr bwMode="auto">
            <a:xfrm>
              <a:off x="3187" y="2502"/>
              <a:ext cx="1819" cy="439"/>
            </a:xfrm>
            <a:custGeom>
              <a:avLst/>
              <a:gdLst>
                <a:gd name="T0" fmla="*/ 0 w 2781"/>
                <a:gd name="T1" fmla="*/ 0 h 672"/>
                <a:gd name="T2" fmla="*/ 468 w 2781"/>
                <a:gd name="T3" fmla="*/ 317 h 672"/>
                <a:gd name="T4" fmla="*/ 1060 w 2781"/>
                <a:gd name="T5" fmla="*/ 430 h 672"/>
                <a:gd name="T6" fmla="*/ 1545 w 2781"/>
                <a:gd name="T7" fmla="*/ 263 h 672"/>
                <a:gd name="T8" fmla="*/ 1819 w 2781"/>
                <a:gd name="T9" fmla="*/ 123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1"/>
                <a:gd name="T16" fmla="*/ 0 h 672"/>
                <a:gd name="T17" fmla="*/ 2781 w 2781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1" h="672">
                  <a:moveTo>
                    <a:pt x="0" y="0"/>
                  </a:moveTo>
                  <a:cubicBezTo>
                    <a:pt x="119" y="81"/>
                    <a:pt x="446" y="375"/>
                    <a:pt x="716" y="485"/>
                  </a:cubicBezTo>
                  <a:cubicBezTo>
                    <a:pt x="986" y="595"/>
                    <a:pt x="1347" y="672"/>
                    <a:pt x="1621" y="658"/>
                  </a:cubicBezTo>
                  <a:cubicBezTo>
                    <a:pt x="1895" y="644"/>
                    <a:pt x="2169" y="481"/>
                    <a:pt x="2362" y="403"/>
                  </a:cubicBezTo>
                  <a:cubicBezTo>
                    <a:pt x="2555" y="325"/>
                    <a:pt x="2694" y="234"/>
                    <a:pt x="2781" y="189"/>
                  </a:cubicBezTo>
                </a:path>
              </a:pathLst>
            </a:custGeom>
            <a:noFill/>
            <a:ln w="38100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70" name="Freeform 101"/>
            <p:cNvSpPr>
              <a:spLocks/>
            </p:cNvSpPr>
            <p:nvPr/>
          </p:nvSpPr>
          <p:spPr bwMode="auto">
            <a:xfrm>
              <a:off x="3171" y="1619"/>
              <a:ext cx="1841" cy="1141"/>
            </a:xfrm>
            <a:custGeom>
              <a:avLst/>
              <a:gdLst>
                <a:gd name="T0" fmla="*/ 0 w 2815"/>
                <a:gd name="T1" fmla="*/ 0 h 1745"/>
                <a:gd name="T2" fmla="*/ 420 w 2815"/>
                <a:gd name="T3" fmla="*/ 893 h 1745"/>
                <a:gd name="T4" fmla="*/ 1254 w 2815"/>
                <a:gd name="T5" fmla="*/ 1136 h 1745"/>
                <a:gd name="T6" fmla="*/ 1841 w 2815"/>
                <a:gd name="T7" fmla="*/ 926 h 17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15"/>
                <a:gd name="T13" fmla="*/ 0 h 1745"/>
                <a:gd name="T14" fmla="*/ 2815 w 2815"/>
                <a:gd name="T15" fmla="*/ 1745 h 17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15" h="1745">
                  <a:moveTo>
                    <a:pt x="0" y="0"/>
                  </a:moveTo>
                  <a:cubicBezTo>
                    <a:pt x="107" y="228"/>
                    <a:pt x="322" y="1076"/>
                    <a:pt x="642" y="1366"/>
                  </a:cubicBezTo>
                  <a:cubicBezTo>
                    <a:pt x="962" y="1656"/>
                    <a:pt x="1556" y="1729"/>
                    <a:pt x="1918" y="1737"/>
                  </a:cubicBezTo>
                  <a:cubicBezTo>
                    <a:pt x="2280" y="1745"/>
                    <a:pt x="2628" y="1483"/>
                    <a:pt x="2815" y="1416"/>
                  </a:cubicBez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71" name="Freeform 102"/>
            <p:cNvSpPr>
              <a:spLocks/>
            </p:cNvSpPr>
            <p:nvPr/>
          </p:nvSpPr>
          <p:spPr bwMode="auto">
            <a:xfrm>
              <a:off x="3192" y="2512"/>
              <a:ext cx="1873" cy="716"/>
            </a:xfrm>
            <a:custGeom>
              <a:avLst/>
              <a:gdLst>
                <a:gd name="T0" fmla="*/ 0 w 2864"/>
                <a:gd name="T1" fmla="*/ 0 h 1095"/>
                <a:gd name="T2" fmla="*/ 178 w 2864"/>
                <a:gd name="T3" fmla="*/ 431 h 1095"/>
                <a:gd name="T4" fmla="*/ 555 w 2864"/>
                <a:gd name="T5" fmla="*/ 662 h 1095"/>
                <a:gd name="T6" fmla="*/ 1873 w 2864"/>
                <a:gd name="T7" fmla="*/ 716 h 10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64"/>
                <a:gd name="T13" fmla="*/ 0 h 1095"/>
                <a:gd name="T14" fmla="*/ 2864 w 2864"/>
                <a:gd name="T15" fmla="*/ 1095 h 10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64" h="1095">
                  <a:moveTo>
                    <a:pt x="0" y="0"/>
                  </a:moveTo>
                  <a:cubicBezTo>
                    <a:pt x="45" y="110"/>
                    <a:pt x="131" y="490"/>
                    <a:pt x="272" y="659"/>
                  </a:cubicBezTo>
                  <a:cubicBezTo>
                    <a:pt x="413" y="828"/>
                    <a:pt x="416" y="939"/>
                    <a:pt x="848" y="1012"/>
                  </a:cubicBezTo>
                  <a:cubicBezTo>
                    <a:pt x="1280" y="1085"/>
                    <a:pt x="2528" y="1081"/>
                    <a:pt x="2864" y="1095"/>
                  </a:cubicBezTo>
                </a:path>
              </a:pathLst>
            </a:custGeom>
            <a:noFill/>
            <a:ln w="38100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972" name="Text Box 103"/>
            <p:cNvSpPr txBox="1">
              <a:spLocks noChangeArrowheads="1"/>
            </p:cNvSpPr>
            <p:nvPr/>
          </p:nvSpPr>
          <p:spPr bwMode="auto">
            <a:xfrm>
              <a:off x="5044" y="1773"/>
              <a:ext cx="2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MC</a:t>
              </a:r>
            </a:p>
          </p:txBody>
        </p:sp>
        <p:sp>
          <p:nvSpPr>
            <p:cNvPr id="39973" name="Text Box 104"/>
            <p:cNvSpPr txBox="1">
              <a:spLocks noChangeArrowheads="1"/>
            </p:cNvSpPr>
            <p:nvPr/>
          </p:nvSpPr>
          <p:spPr bwMode="auto">
            <a:xfrm>
              <a:off x="5051" y="2436"/>
              <a:ext cx="3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ATC</a:t>
              </a:r>
            </a:p>
          </p:txBody>
        </p:sp>
        <p:sp>
          <p:nvSpPr>
            <p:cNvPr id="39974" name="Text Box 105"/>
            <p:cNvSpPr txBox="1">
              <a:spLocks noChangeArrowheads="1"/>
            </p:cNvSpPr>
            <p:nvPr/>
          </p:nvSpPr>
          <p:spPr bwMode="auto">
            <a:xfrm>
              <a:off x="5022" y="2616"/>
              <a:ext cx="34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AVC</a:t>
              </a:r>
            </a:p>
          </p:txBody>
        </p:sp>
        <p:sp>
          <p:nvSpPr>
            <p:cNvPr id="39975" name="Text Box 106"/>
            <p:cNvSpPr txBox="1">
              <a:spLocks noChangeArrowheads="1"/>
            </p:cNvSpPr>
            <p:nvPr/>
          </p:nvSpPr>
          <p:spPr bwMode="auto">
            <a:xfrm>
              <a:off x="5106" y="3103"/>
              <a:ext cx="3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tx1"/>
                  </a:solidFill>
                </a:rPr>
                <a:t>AFC</a:t>
              </a:r>
            </a:p>
          </p:txBody>
        </p:sp>
        <p:sp>
          <p:nvSpPr>
            <p:cNvPr id="39976" name="Line 107"/>
            <p:cNvSpPr>
              <a:spLocks noChangeShapeType="1"/>
            </p:cNvSpPr>
            <p:nvPr/>
          </p:nvSpPr>
          <p:spPr bwMode="auto">
            <a:xfrm>
              <a:off x="4263" y="2932"/>
              <a:ext cx="0" cy="3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7983537" cy="781050"/>
          </a:xfrm>
          <a:noFill/>
        </p:spPr>
        <p:txBody>
          <a:bodyPr/>
          <a:lstStyle/>
          <a:p>
            <a:r>
              <a:rPr lang="en-US" altLang="en-US" sz="4000" dirty="0" err="1" smtClean="0"/>
              <a:t>Kurva</a:t>
            </a:r>
            <a:r>
              <a:rPr lang="en-US" altLang="en-US" sz="4000" dirty="0" smtClean="0"/>
              <a:t> ATC, AFC, AVC </a:t>
            </a:r>
            <a:r>
              <a:rPr lang="en-US" altLang="en-US" sz="4000" dirty="0" err="1" smtClean="0"/>
              <a:t>dan</a:t>
            </a:r>
            <a:r>
              <a:rPr lang="en-US" altLang="en-US" sz="4000" dirty="0" smtClean="0"/>
              <a:t> MC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C300DF4F-99B7-44A8-9AA6-427ADD16DACF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99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810000" cy="4114800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Unit Costs</a:t>
            </a:r>
          </a:p>
          <a:p>
            <a:pPr lvl="1">
              <a:buSzPct val="75000"/>
            </a:pPr>
            <a:r>
              <a:rPr lang="en-US" altLang="en-US" dirty="0" smtClean="0"/>
              <a:t>MC = AVC and ATC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minimum AVC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ATC</a:t>
            </a:r>
          </a:p>
          <a:p>
            <a:pPr lvl="1">
              <a:buSzPct val="75000"/>
            </a:pPr>
            <a:r>
              <a:rPr lang="en-US" altLang="en-US" dirty="0" smtClean="0"/>
              <a:t>Minimum AVC </a:t>
            </a:r>
            <a:r>
              <a:rPr lang="en-US" altLang="en-US" dirty="0" err="1" smtClean="0"/>
              <a:t>terjadi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tingkat</a:t>
            </a:r>
            <a:r>
              <a:rPr lang="en-US" altLang="en-US" dirty="0" smtClean="0"/>
              <a:t> output yang </a:t>
            </a:r>
            <a:r>
              <a:rPr lang="en-US" altLang="en-US" dirty="0" err="1" smtClean="0"/>
              <a:t>lebih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rendah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dibandingkan</a:t>
            </a:r>
            <a:r>
              <a:rPr lang="en-US" altLang="en-US" dirty="0" smtClean="0"/>
              <a:t> minimum ATC </a:t>
            </a:r>
            <a:r>
              <a:rPr lang="en-US" altLang="en-US" dirty="0" err="1" smtClean="0"/>
              <a:t>karena</a:t>
            </a:r>
            <a:r>
              <a:rPr lang="en-US" altLang="en-US" dirty="0" smtClean="0"/>
              <a:t> AFC</a:t>
            </a:r>
          </a:p>
        </p:txBody>
      </p:sp>
      <p:sp>
        <p:nvSpPr>
          <p:cNvPr id="41994" name="Line 79"/>
          <p:cNvSpPr>
            <a:spLocks noChangeShapeType="1"/>
          </p:cNvSpPr>
          <p:nvPr/>
        </p:nvSpPr>
        <p:spPr bwMode="auto">
          <a:xfrm>
            <a:off x="5018088" y="2339975"/>
            <a:ext cx="0" cy="2787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80"/>
          <p:cNvSpPr>
            <a:spLocks noChangeShapeType="1"/>
          </p:cNvSpPr>
          <p:nvPr/>
        </p:nvSpPr>
        <p:spPr bwMode="auto">
          <a:xfrm>
            <a:off x="5003800" y="5129213"/>
            <a:ext cx="38592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Rectangle 81"/>
          <p:cNvSpPr>
            <a:spLocks noChangeArrowheads="1"/>
          </p:cNvSpPr>
          <p:nvPr/>
        </p:nvSpPr>
        <p:spPr bwMode="auto">
          <a:xfrm>
            <a:off x="6280150" y="5335588"/>
            <a:ext cx="1211263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Output (units/yr.)</a:t>
            </a:r>
          </a:p>
        </p:txBody>
      </p:sp>
      <p:sp>
        <p:nvSpPr>
          <p:cNvPr id="41997" name="Rectangle 82"/>
          <p:cNvSpPr>
            <a:spLocks noChangeArrowheads="1"/>
          </p:cNvSpPr>
          <p:nvPr/>
        </p:nvSpPr>
        <p:spPr bwMode="auto">
          <a:xfrm>
            <a:off x="4308475" y="1887538"/>
            <a:ext cx="519113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Cost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00" b="1">
                <a:solidFill>
                  <a:schemeClr val="tx1"/>
                </a:solidFill>
              </a:rPr>
              <a:t>($ per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900" b="1">
                <a:solidFill>
                  <a:schemeClr val="tx1"/>
                </a:solidFill>
              </a:rPr>
              <a:t>unit)</a:t>
            </a:r>
          </a:p>
        </p:txBody>
      </p:sp>
      <p:sp>
        <p:nvSpPr>
          <p:cNvPr id="41998" name="Rectangle 83"/>
          <p:cNvSpPr>
            <a:spLocks noChangeArrowheads="1"/>
          </p:cNvSpPr>
          <p:nvPr/>
        </p:nvSpPr>
        <p:spPr bwMode="auto">
          <a:xfrm>
            <a:off x="4660900" y="4413250"/>
            <a:ext cx="3492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41999" name="Rectangle 84"/>
          <p:cNvSpPr>
            <a:spLocks noChangeArrowheads="1"/>
          </p:cNvSpPr>
          <p:nvPr/>
        </p:nvSpPr>
        <p:spPr bwMode="auto">
          <a:xfrm>
            <a:off x="4686300" y="3730625"/>
            <a:ext cx="3492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42000" name="Rectangle 85"/>
          <p:cNvSpPr>
            <a:spLocks noChangeArrowheads="1"/>
          </p:cNvSpPr>
          <p:nvPr/>
        </p:nvSpPr>
        <p:spPr bwMode="auto">
          <a:xfrm>
            <a:off x="4700588" y="3054350"/>
            <a:ext cx="3492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75</a:t>
            </a:r>
          </a:p>
        </p:txBody>
      </p:sp>
      <p:sp>
        <p:nvSpPr>
          <p:cNvPr id="42001" name="Rectangle 86"/>
          <p:cNvSpPr>
            <a:spLocks noChangeArrowheads="1"/>
          </p:cNvSpPr>
          <p:nvPr/>
        </p:nvSpPr>
        <p:spPr bwMode="auto">
          <a:xfrm>
            <a:off x="4649788" y="2363788"/>
            <a:ext cx="43338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42002" name="Rectangle 87"/>
          <p:cNvSpPr>
            <a:spLocks noChangeArrowheads="1"/>
          </p:cNvSpPr>
          <p:nvPr/>
        </p:nvSpPr>
        <p:spPr bwMode="auto">
          <a:xfrm>
            <a:off x="4951413" y="5130800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003" name="Rectangle 88"/>
          <p:cNvSpPr>
            <a:spLocks noChangeArrowheads="1"/>
          </p:cNvSpPr>
          <p:nvPr/>
        </p:nvSpPr>
        <p:spPr bwMode="auto">
          <a:xfrm>
            <a:off x="5205413" y="5121275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2004" name="Rectangle 89"/>
          <p:cNvSpPr>
            <a:spLocks noChangeArrowheads="1"/>
          </p:cNvSpPr>
          <p:nvPr/>
        </p:nvSpPr>
        <p:spPr bwMode="auto">
          <a:xfrm>
            <a:off x="5484813" y="5130800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005" name="Rectangle 90"/>
          <p:cNvSpPr>
            <a:spLocks noChangeArrowheads="1"/>
          </p:cNvSpPr>
          <p:nvPr/>
        </p:nvSpPr>
        <p:spPr bwMode="auto">
          <a:xfrm>
            <a:off x="5775325" y="5130800"/>
            <a:ext cx="19526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2006" name="Rectangle 91"/>
          <p:cNvSpPr>
            <a:spLocks noChangeArrowheads="1"/>
          </p:cNvSpPr>
          <p:nvPr/>
        </p:nvSpPr>
        <p:spPr bwMode="auto">
          <a:xfrm>
            <a:off x="6027738" y="5130800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2007" name="Rectangle 92"/>
          <p:cNvSpPr>
            <a:spLocks noChangeArrowheads="1"/>
          </p:cNvSpPr>
          <p:nvPr/>
        </p:nvSpPr>
        <p:spPr bwMode="auto">
          <a:xfrm>
            <a:off x="6326188" y="5130800"/>
            <a:ext cx="19208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2008" name="Rectangle 93"/>
          <p:cNvSpPr>
            <a:spLocks noChangeArrowheads="1"/>
          </p:cNvSpPr>
          <p:nvPr/>
        </p:nvSpPr>
        <p:spPr bwMode="auto">
          <a:xfrm>
            <a:off x="6580188" y="5130800"/>
            <a:ext cx="19208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2009" name="Rectangle 94"/>
          <p:cNvSpPr>
            <a:spLocks noChangeArrowheads="1"/>
          </p:cNvSpPr>
          <p:nvPr/>
        </p:nvSpPr>
        <p:spPr bwMode="auto">
          <a:xfrm>
            <a:off x="6848475" y="5130800"/>
            <a:ext cx="19367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2010" name="Rectangle 95"/>
          <p:cNvSpPr>
            <a:spLocks noChangeArrowheads="1"/>
          </p:cNvSpPr>
          <p:nvPr/>
        </p:nvSpPr>
        <p:spPr bwMode="auto">
          <a:xfrm>
            <a:off x="7131050" y="5130800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2011" name="Rectangle 96"/>
          <p:cNvSpPr>
            <a:spLocks noChangeArrowheads="1"/>
          </p:cNvSpPr>
          <p:nvPr/>
        </p:nvSpPr>
        <p:spPr bwMode="auto">
          <a:xfrm>
            <a:off x="7392988" y="5130800"/>
            <a:ext cx="2508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42012" name="Rectangle 97"/>
          <p:cNvSpPr>
            <a:spLocks noChangeArrowheads="1"/>
          </p:cNvSpPr>
          <p:nvPr/>
        </p:nvSpPr>
        <p:spPr bwMode="auto">
          <a:xfrm>
            <a:off x="7669213" y="5130800"/>
            <a:ext cx="32067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2013" name="Rectangle 98"/>
          <p:cNvSpPr>
            <a:spLocks noChangeArrowheads="1"/>
          </p:cNvSpPr>
          <p:nvPr/>
        </p:nvSpPr>
        <p:spPr bwMode="auto">
          <a:xfrm>
            <a:off x="8027988" y="5133975"/>
            <a:ext cx="322262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2014" name="Freeform 99"/>
          <p:cNvSpPr>
            <a:spLocks/>
          </p:cNvSpPr>
          <p:nvPr/>
        </p:nvSpPr>
        <p:spPr bwMode="auto">
          <a:xfrm>
            <a:off x="5280025" y="2814638"/>
            <a:ext cx="2811463" cy="2116137"/>
          </a:xfrm>
          <a:custGeom>
            <a:avLst/>
            <a:gdLst>
              <a:gd name="T0" fmla="*/ 0 w 2707"/>
              <a:gd name="T1" fmla="*/ 1059107 h 2038"/>
              <a:gd name="T2" fmla="*/ 889033 w 2707"/>
              <a:gd name="T3" fmla="*/ 1939619 h 2038"/>
              <a:gd name="T4" fmla="*/ 2811463 w 2707"/>
              <a:gd name="T5" fmla="*/ 0 h 2038"/>
              <a:gd name="T6" fmla="*/ 0 60000 65536"/>
              <a:gd name="T7" fmla="*/ 0 60000 65536"/>
              <a:gd name="T8" fmla="*/ 0 60000 65536"/>
              <a:gd name="T9" fmla="*/ 0 w 2707"/>
              <a:gd name="T10" fmla="*/ 0 h 2038"/>
              <a:gd name="T11" fmla="*/ 2707 w 2707"/>
              <a:gd name="T12" fmla="*/ 2038 h 20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7" h="2038">
                <a:moveTo>
                  <a:pt x="0" y="1020"/>
                </a:moveTo>
                <a:cubicBezTo>
                  <a:pt x="202" y="1529"/>
                  <a:pt x="405" y="2038"/>
                  <a:pt x="856" y="1868"/>
                </a:cubicBezTo>
                <a:cubicBezTo>
                  <a:pt x="1307" y="1698"/>
                  <a:pt x="2399" y="313"/>
                  <a:pt x="2707" y="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15" name="Freeform 100"/>
          <p:cNvSpPr>
            <a:spLocks/>
          </p:cNvSpPr>
          <p:nvPr/>
        </p:nvSpPr>
        <p:spPr bwMode="auto">
          <a:xfrm>
            <a:off x="5246688" y="2900363"/>
            <a:ext cx="2913062" cy="2027237"/>
          </a:xfrm>
          <a:custGeom>
            <a:avLst/>
            <a:gdLst>
              <a:gd name="T0" fmla="*/ 0 w 2806"/>
              <a:gd name="T1" fmla="*/ 990771 h 1952"/>
              <a:gd name="T2" fmla="*/ 632236 w 2806"/>
              <a:gd name="T3" fmla="*/ 1905727 h 1952"/>
              <a:gd name="T4" fmla="*/ 1674543 w 2806"/>
              <a:gd name="T5" fmla="*/ 1709443 h 1952"/>
              <a:gd name="T6" fmla="*/ 2913062 w 2806"/>
              <a:gd name="T7" fmla="*/ 0 h 1952"/>
              <a:gd name="T8" fmla="*/ 0 60000 65536"/>
              <a:gd name="T9" fmla="*/ 0 60000 65536"/>
              <a:gd name="T10" fmla="*/ 0 60000 65536"/>
              <a:gd name="T11" fmla="*/ 0 60000 65536"/>
              <a:gd name="T12" fmla="*/ 0 w 2806"/>
              <a:gd name="T13" fmla="*/ 0 h 1952"/>
              <a:gd name="T14" fmla="*/ 2806 w 2806"/>
              <a:gd name="T15" fmla="*/ 1952 h 1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06" h="1952">
                <a:moveTo>
                  <a:pt x="0" y="954"/>
                </a:moveTo>
                <a:cubicBezTo>
                  <a:pt x="101" y="1101"/>
                  <a:pt x="340" y="1720"/>
                  <a:pt x="609" y="1835"/>
                </a:cubicBezTo>
                <a:cubicBezTo>
                  <a:pt x="878" y="1950"/>
                  <a:pt x="1247" y="1952"/>
                  <a:pt x="1613" y="1646"/>
                </a:cubicBezTo>
                <a:cubicBezTo>
                  <a:pt x="1979" y="1340"/>
                  <a:pt x="2557" y="343"/>
                  <a:pt x="2806" y="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016" name="Freeform 101"/>
          <p:cNvSpPr>
            <a:spLocks/>
          </p:cNvSpPr>
          <p:nvPr/>
        </p:nvSpPr>
        <p:spPr bwMode="auto">
          <a:xfrm>
            <a:off x="5254625" y="3900488"/>
            <a:ext cx="2887663" cy="696912"/>
          </a:xfrm>
          <a:custGeom>
            <a:avLst/>
            <a:gdLst>
              <a:gd name="T0" fmla="*/ 0 w 2781"/>
              <a:gd name="T1" fmla="*/ 0 h 672"/>
              <a:gd name="T2" fmla="*/ 743462 w 2781"/>
              <a:gd name="T3" fmla="*/ 502980 h 672"/>
              <a:gd name="T4" fmla="*/ 1683172 w 2781"/>
              <a:gd name="T5" fmla="*/ 682393 h 672"/>
              <a:gd name="T6" fmla="*/ 2452593 w 2781"/>
              <a:gd name="T7" fmla="*/ 417940 h 672"/>
              <a:gd name="T8" fmla="*/ 2887663 w 2781"/>
              <a:gd name="T9" fmla="*/ 19600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1"/>
              <a:gd name="T16" fmla="*/ 0 h 672"/>
              <a:gd name="T17" fmla="*/ 2781 w 2781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1" h="672">
                <a:moveTo>
                  <a:pt x="0" y="0"/>
                </a:moveTo>
                <a:cubicBezTo>
                  <a:pt x="119" y="81"/>
                  <a:pt x="446" y="375"/>
                  <a:pt x="716" y="485"/>
                </a:cubicBezTo>
                <a:cubicBezTo>
                  <a:pt x="986" y="595"/>
                  <a:pt x="1347" y="672"/>
                  <a:pt x="1621" y="658"/>
                </a:cubicBezTo>
                <a:cubicBezTo>
                  <a:pt x="1895" y="644"/>
                  <a:pt x="2169" y="481"/>
                  <a:pt x="2362" y="403"/>
                </a:cubicBezTo>
                <a:cubicBezTo>
                  <a:pt x="2555" y="325"/>
                  <a:pt x="2694" y="234"/>
                  <a:pt x="2781" y="189"/>
                </a:cubicBezTo>
              </a:path>
            </a:pathLst>
          </a:custGeom>
          <a:noFill/>
          <a:ln w="38100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17" name="Freeform 102"/>
          <p:cNvSpPr>
            <a:spLocks/>
          </p:cNvSpPr>
          <p:nvPr/>
        </p:nvSpPr>
        <p:spPr bwMode="auto">
          <a:xfrm>
            <a:off x="5229225" y="2498725"/>
            <a:ext cx="2922588" cy="1811338"/>
          </a:xfrm>
          <a:custGeom>
            <a:avLst/>
            <a:gdLst>
              <a:gd name="T0" fmla="*/ 0 w 2815"/>
              <a:gd name="T1" fmla="*/ 0 h 1745"/>
              <a:gd name="T2" fmla="*/ 666537 w 2815"/>
              <a:gd name="T3" fmla="*/ 1417930 h 1745"/>
              <a:gd name="T4" fmla="*/ 1991305 w 2815"/>
              <a:gd name="T5" fmla="*/ 1803034 h 1745"/>
              <a:gd name="T6" fmla="*/ 2922588 w 2815"/>
              <a:gd name="T7" fmla="*/ 1469831 h 1745"/>
              <a:gd name="T8" fmla="*/ 0 60000 65536"/>
              <a:gd name="T9" fmla="*/ 0 60000 65536"/>
              <a:gd name="T10" fmla="*/ 0 60000 65536"/>
              <a:gd name="T11" fmla="*/ 0 60000 65536"/>
              <a:gd name="T12" fmla="*/ 0 w 2815"/>
              <a:gd name="T13" fmla="*/ 0 h 1745"/>
              <a:gd name="T14" fmla="*/ 2815 w 2815"/>
              <a:gd name="T15" fmla="*/ 1745 h 17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15" h="1745">
                <a:moveTo>
                  <a:pt x="0" y="0"/>
                </a:moveTo>
                <a:cubicBezTo>
                  <a:pt x="107" y="228"/>
                  <a:pt x="322" y="1076"/>
                  <a:pt x="642" y="1366"/>
                </a:cubicBezTo>
                <a:cubicBezTo>
                  <a:pt x="962" y="1656"/>
                  <a:pt x="1556" y="1729"/>
                  <a:pt x="1918" y="1737"/>
                </a:cubicBezTo>
                <a:cubicBezTo>
                  <a:pt x="2280" y="1745"/>
                  <a:pt x="2628" y="1483"/>
                  <a:pt x="2815" y="141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18" name="Freeform 103"/>
          <p:cNvSpPr>
            <a:spLocks/>
          </p:cNvSpPr>
          <p:nvPr/>
        </p:nvSpPr>
        <p:spPr bwMode="auto">
          <a:xfrm>
            <a:off x="5262563" y="3916363"/>
            <a:ext cx="2973387" cy="1136650"/>
          </a:xfrm>
          <a:custGeom>
            <a:avLst/>
            <a:gdLst>
              <a:gd name="T0" fmla="*/ 0 w 2864"/>
              <a:gd name="T1" fmla="*/ 0 h 1095"/>
              <a:gd name="T2" fmla="*/ 282389 w 2864"/>
              <a:gd name="T3" fmla="*/ 684066 h 1095"/>
              <a:gd name="T4" fmla="*/ 880388 w 2864"/>
              <a:gd name="T5" fmla="*/ 1050493 h 1095"/>
              <a:gd name="T6" fmla="*/ 2973387 w 2864"/>
              <a:gd name="T7" fmla="*/ 1136650 h 1095"/>
              <a:gd name="T8" fmla="*/ 0 60000 65536"/>
              <a:gd name="T9" fmla="*/ 0 60000 65536"/>
              <a:gd name="T10" fmla="*/ 0 60000 65536"/>
              <a:gd name="T11" fmla="*/ 0 60000 65536"/>
              <a:gd name="T12" fmla="*/ 0 w 2864"/>
              <a:gd name="T13" fmla="*/ 0 h 1095"/>
              <a:gd name="T14" fmla="*/ 2864 w 2864"/>
              <a:gd name="T15" fmla="*/ 1095 h 109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64" h="1095">
                <a:moveTo>
                  <a:pt x="0" y="0"/>
                </a:moveTo>
                <a:cubicBezTo>
                  <a:pt x="45" y="110"/>
                  <a:pt x="131" y="490"/>
                  <a:pt x="272" y="659"/>
                </a:cubicBezTo>
                <a:cubicBezTo>
                  <a:pt x="413" y="828"/>
                  <a:pt x="416" y="939"/>
                  <a:pt x="848" y="1012"/>
                </a:cubicBezTo>
                <a:cubicBezTo>
                  <a:pt x="1280" y="1085"/>
                  <a:pt x="2528" y="1081"/>
                  <a:pt x="2864" y="1095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19" name="Text Box 104"/>
          <p:cNvSpPr txBox="1">
            <a:spLocks noChangeArrowheads="1"/>
          </p:cNvSpPr>
          <p:nvPr/>
        </p:nvSpPr>
        <p:spPr bwMode="auto">
          <a:xfrm>
            <a:off x="8202613" y="2743200"/>
            <a:ext cx="4603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MC</a:t>
            </a:r>
          </a:p>
        </p:txBody>
      </p:sp>
      <p:sp>
        <p:nvSpPr>
          <p:cNvPr id="42020" name="Text Box 105"/>
          <p:cNvSpPr txBox="1">
            <a:spLocks noChangeArrowheads="1"/>
          </p:cNvSpPr>
          <p:nvPr/>
        </p:nvSpPr>
        <p:spPr bwMode="auto">
          <a:xfrm>
            <a:off x="8213725" y="3795713"/>
            <a:ext cx="539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ATC</a:t>
            </a:r>
          </a:p>
        </p:txBody>
      </p:sp>
      <p:sp>
        <p:nvSpPr>
          <p:cNvPr id="42021" name="Text Box 106"/>
          <p:cNvSpPr txBox="1">
            <a:spLocks noChangeArrowheads="1"/>
          </p:cNvSpPr>
          <p:nvPr/>
        </p:nvSpPr>
        <p:spPr bwMode="auto">
          <a:xfrm>
            <a:off x="8167688" y="4081463"/>
            <a:ext cx="5508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AVC</a:t>
            </a:r>
          </a:p>
        </p:txBody>
      </p:sp>
      <p:sp>
        <p:nvSpPr>
          <p:cNvPr id="42022" name="Text Box 107"/>
          <p:cNvSpPr txBox="1">
            <a:spLocks noChangeArrowheads="1"/>
          </p:cNvSpPr>
          <p:nvPr/>
        </p:nvSpPr>
        <p:spPr bwMode="auto">
          <a:xfrm>
            <a:off x="8301038" y="4854575"/>
            <a:ext cx="539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AFC</a:t>
            </a:r>
          </a:p>
        </p:txBody>
      </p:sp>
      <p:sp>
        <p:nvSpPr>
          <p:cNvPr id="42023" name="Line 108"/>
          <p:cNvSpPr>
            <a:spLocks noChangeShapeType="1"/>
          </p:cNvSpPr>
          <p:nvPr/>
        </p:nvSpPr>
        <p:spPr bwMode="auto">
          <a:xfrm>
            <a:off x="6962775" y="4583113"/>
            <a:ext cx="0" cy="5810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0500"/>
            <a:ext cx="7983537" cy="781050"/>
          </a:xfrm>
          <a:noFill/>
        </p:spPr>
        <p:txBody>
          <a:bodyPr/>
          <a:lstStyle/>
          <a:p>
            <a:r>
              <a:rPr lang="en-US" altLang="en-US" sz="4000" dirty="0" err="1" smtClean="0"/>
              <a:t>Kurva</a:t>
            </a:r>
            <a:r>
              <a:rPr lang="en-US" altLang="en-US" sz="4000" dirty="0" smtClean="0"/>
              <a:t> ATC, AFC, AVC </a:t>
            </a:r>
            <a:r>
              <a:rPr lang="en-US" altLang="en-US" sz="4000" dirty="0" err="1" smtClean="0"/>
              <a:t>dan</a:t>
            </a:r>
            <a:r>
              <a:rPr lang="en-US" altLang="en-US" sz="4000" dirty="0" smtClean="0"/>
              <a:t> MC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57300"/>
            <a:ext cx="8229600" cy="49006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jangka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panjang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perusahaan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menambah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semua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faktor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input yang </a:t>
            </a:r>
            <a:r>
              <a:rPr lang="en-US" altLang="en-US" sz="2800" dirty="0" err="1" smtClean="0"/>
              <a:t>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digunakannya</a:t>
            </a:r>
            <a:r>
              <a:rPr lang="en-US" altLang="en-US" sz="28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dirty="0" err="1" smtClean="0"/>
              <a:t>Tidak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perlu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dibedakan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antara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tetap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berubah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karena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semua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jenis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biaya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smtClean="0"/>
              <a:t>yang </a:t>
            </a:r>
            <a:r>
              <a:rPr lang="en-US" altLang="en-US" sz="2800" dirty="0" err="1" smtClean="0"/>
              <a:t>dikeluarkan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merupakan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berubah</a:t>
            </a:r>
            <a:r>
              <a:rPr lang="en-US" altLang="en-US" sz="28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2800" dirty="0" err="1" smtClean="0"/>
              <a:t>Akibat</a:t>
            </a:r>
            <a:r>
              <a:rPr lang="en-US" altLang="en-US" sz="2800" dirty="0" smtClean="0"/>
              <a:t> : </a:t>
            </a:r>
            <a:r>
              <a:rPr lang="en-US" altLang="en-US" sz="2800" dirty="0" err="1" smtClean="0"/>
              <a:t>terdapat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banyak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kurva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jangka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pendek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dilukiskan</a:t>
            </a:r>
            <a:r>
              <a:rPr lang="en-US" altLang="en-US" sz="2800" dirty="0" smtClean="0"/>
              <a:t>.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9A67A95-D29E-4DE9-A1DD-4E851D70C2A8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Analisa</a:t>
            </a:r>
            <a:r>
              <a:rPr lang="en-US" sz="4000" dirty="0" smtClean="0"/>
              <a:t> </a:t>
            </a:r>
            <a:r>
              <a:rPr lang="en-US" sz="4000" dirty="0" err="1" smtClean="0"/>
              <a:t>Biaya</a:t>
            </a:r>
            <a:r>
              <a:rPr lang="en-US" sz="4000" dirty="0" smtClean="0"/>
              <a:t> </a:t>
            </a:r>
            <a:r>
              <a:rPr lang="en-US" sz="4000" dirty="0" err="1" smtClean="0"/>
              <a:t>Jangka</a:t>
            </a:r>
            <a:r>
              <a:rPr lang="en-US" sz="4000" dirty="0" smtClean="0"/>
              <a:t> </a:t>
            </a:r>
            <a:r>
              <a:rPr lang="en-US" sz="4000" dirty="0" err="1" smtClean="0"/>
              <a:t>Panjang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3647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00188"/>
            <a:ext cx="7943850" cy="4714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Peminimuman</a:t>
            </a:r>
            <a:r>
              <a:rPr lang="en-US" sz="2800" dirty="0" smtClean="0"/>
              <a:t> </a:t>
            </a:r>
            <a:r>
              <a:rPr lang="en-US" sz="2800" dirty="0" err="1" smtClean="0"/>
              <a:t>biaya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:</a:t>
            </a:r>
          </a:p>
          <a:p>
            <a:pPr marL="8001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800" dirty="0" smtClean="0"/>
              <a:t>Tingkat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ingin</a:t>
            </a:r>
            <a:r>
              <a:rPr lang="en-US" sz="2800" dirty="0" smtClean="0"/>
              <a:t> </a:t>
            </a:r>
            <a:r>
              <a:rPr lang="en-US" sz="2800" dirty="0" err="1" smtClean="0"/>
              <a:t>dicapai</a:t>
            </a:r>
            <a:endParaRPr lang="en-US" sz="2800" dirty="0"/>
          </a:p>
          <a:p>
            <a:pPr marL="8001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800" dirty="0" err="1" smtClean="0"/>
              <a:t>Sifat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pilihan</a:t>
            </a:r>
            <a:r>
              <a:rPr lang="en-US" sz="2800" dirty="0" smtClean="0"/>
              <a:t> </a:t>
            </a:r>
            <a:r>
              <a:rPr lang="en-US" sz="2800" dirty="0" err="1" smtClean="0"/>
              <a:t>kapasitas</a:t>
            </a:r>
            <a:r>
              <a:rPr lang="en-US" sz="2800" dirty="0" smtClean="0"/>
              <a:t> </a:t>
            </a:r>
            <a:r>
              <a:rPr lang="en-US" sz="2800" dirty="0" err="1" smtClean="0"/>
              <a:t>pabrik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tersedia</a:t>
            </a:r>
            <a:endParaRPr lang="en-US" sz="2800" dirty="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2B088F4-933D-4BDF-BB4A-B913F1C48A8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190500"/>
            <a:ext cx="8529637" cy="781050"/>
          </a:xfrm>
        </p:spPr>
        <p:txBody>
          <a:bodyPr anchor="ctr"/>
          <a:lstStyle/>
          <a:p>
            <a:r>
              <a:rPr lang="en-US" sz="3200" dirty="0" err="1" smtClean="0"/>
              <a:t>Meminimumkan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Jangka</a:t>
            </a:r>
            <a:r>
              <a:rPr lang="en-US" sz="3200" dirty="0" smtClean="0"/>
              <a:t> </a:t>
            </a:r>
            <a:r>
              <a:rPr lang="en-US" sz="3200" dirty="0" err="1" smtClean="0"/>
              <a:t>Panjang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023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C9CF5A-2131-43AC-988C-811B0C675E8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4424" y="1243013"/>
            <a:ext cx="7877175" cy="49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altLang="en-US" dirty="0" err="1"/>
              <a:t>Biaya</a:t>
            </a:r>
            <a:r>
              <a:rPr lang="en-US" altLang="en-US" dirty="0"/>
              <a:t> rata-rata </a:t>
            </a:r>
            <a:r>
              <a:rPr lang="en-US" altLang="en-US" dirty="0" err="1"/>
              <a:t>jangka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 (</a:t>
            </a:r>
            <a:r>
              <a:rPr lang="en-US" altLang="en-US" i="1" dirty="0"/>
              <a:t>Long Rage Average Cost/LRAC</a:t>
            </a:r>
            <a:r>
              <a:rPr lang="en-US" altLang="en-US" dirty="0"/>
              <a:t>) 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dirty="0" err="1"/>
              <a:t>biaya</a:t>
            </a:r>
            <a:r>
              <a:rPr lang="en-US" altLang="en-US" dirty="0"/>
              <a:t> rata-rata yang paling minimum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produksi</a:t>
            </a:r>
            <a:r>
              <a:rPr lang="en-US" altLang="en-US" dirty="0"/>
              <a:t> </a:t>
            </a:r>
            <a:r>
              <a:rPr lang="en-US" altLang="en-US" dirty="0" err="1"/>
              <a:t>apabila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berubah</a:t>
            </a:r>
            <a:r>
              <a:rPr lang="en-US" altLang="en-US" dirty="0"/>
              <a:t> </a:t>
            </a:r>
            <a:r>
              <a:rPr lang="en-US" altLang="en-US" dirty="0" err="1"/>
              <a:t>kapasitas</a:t>
            </a:r>
            <a:r>
              <a:rPr lang="en-US" altLang="en-US" dirty="0"/>
              <a:t> </a:t>
            </a:r>
            <a:r>
              <a:rPr lang="en-US" altLang="en-US" dirty="0" err="1"/>
              <a:t>produksinya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</a:pPr>
            <a:endParaRPr lang="en-US" altLang="en-US" dirty="0"/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altLang="en-US" b="1" dirty="0">
                <a:solidFill>
                  <a:srgbClr val="FF0000"/>
                </a:solidFill>
              </a:rPr>
              <a:t>Cara </a:t>
            </a:r>
            <a:r>
              <a:rPr lang="en-US" altLang="en-US" b="1" dirty="0" err="1">
                <a:solidFill>
                  <a:srgbClr val="FF0000"/>
                </a:solidFill>
              </a:rPr>
              <a:t>membentuk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kurva</a:t>
            </a:r>
            <a:r>
              <a:rPr lang="en-US" altLang="en-US" b="1" dirty="0">
                <a:solidFill>
                  <a:srgbClr val="FF0000"/>
                </a:solidFill>
              </a:rPr>
              <a:t> LRAC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</a:pPr>
            <a:r>
              <a:rPr lang="en-US" altLang="en-US" dirty="0" err="1"/>
              <a:t>Kurva</a:t>
            </a:r>
            <a:r>
              <a:rPr lang="en-US" altLang="en-US" dirty="0"/>
              <a:t> LRAC </a:t>
            </a:r>
            <a:r>
              <a:rPr lang="en-US" altLang="en-US" dirty="0" err="1"/>
              <a:t>dibentuk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menghubungkan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kurva</a:t>
            </a:r>
            <a:r>
              <a:rPr lang="en-US" altLang="en-US" dirty="0"/>
              <a:t> </a:t>
            </a:r>
            <a:r>
              <a:rPr lang="en-US" altLang="en-US" dirty="0" err="1"/>
              <a:t>biaya</a:t>
            </a:r>
            <a:r>
              <a:rPr lang="en-US" altLang="en-US" dirty="0"/>
              <a:t> rata-rata </a:t>
            </a:r>
            <a:r>
              <a:rPr lang="en-US" altLang="en-US" dirty="0" err="1"/>
              <a:t>jangka</a:t>
            </a:r>
            <a:r>
              <a:rPr lang="en-US" altLang="en-US" dirty="0"/>
              <a:t> </a:t>
            </a:r>
            <a:r>
              <a:rPr lang="en-US" altLang="en-US" dirty="0" err="1"/>
              <a:t>pendek</a:t>
            </a:r>
            <a:r>
              <a:rPr lang="en-US" altLang="en-US" dirty="0"/>
              <a:t> </a:t>
            </a:r>
            <a:r>
              <a:rPr lang="en-US" altLang="en-US" dirty="0" err="1"/>
              <a:t>terendah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macam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produksi</a:t>
            </a:r>
            <a:r>
              <a:rPr lang="en-US" altLang="en-US" dirty="0"/>
              <a:t>. </a:t>
            </a:r>
            <a:r>
              <a:rPr lang="en-US" altLang="en-US" dirty="0" err="1"/>
              <a:t>Titik</a:t>
            </a:r>
            <a:r>
              <a:rPr lang="en-US" altLang="en-US" dirty="0"/>
              <a:t> </a:t>
            </a:r>
            <a:r>
              <a:rPr lang="en-US" altLang="en-US" dirty="0" err="1"/>
              <a:t>bersinggungan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</a:t>
            </a:r>
            <a:r>
              <a:rPr lang="en-US" altLang="en-US" dirty="0" err="1"/>
              <a:t>merupakan</a:t>
            </a:r>
            <a:r>
              <a:rPr lang="en-US" altLang="en-US" dirty="0"/>
              <a:t> </a:t>
            </a:r>
            <a:r>
              <a:rPr lang="en-US" altLang="en-US" dirty="0" err="1"/>
              <a:t>biaya</a:t>
            </a:r>
            <a:r>
              <a:rPr lang="en-US" altLang="en-US" dirty="0"/>
              <a:t> </a:t>
            </a:r>
            <a:r>
              <a:rPr lang="en-US" altLang="en-US" dirty="0" err="1"/>
              <a:t>produksi</a:t>
            </a:r>
            <a:r>
              <a:rPr lang="en-US" altLang="en-US" dirty="0"/>
              <a:t> yang paling optimum/minimum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berbagai</a:t>
            </a:r>
            <a:r>
              <a:rPr lang="en-US" altLang="en-US" dirty="0"/>
              <a:t> </a:t>
            </a:r>
            <a:r>
              <a:rPr lang="en-US" altLang="en-US" dirty="0" err="1"/>
              <a:t>tingkat</a:t>
            </a:r>
            <a:r>
              <a:rPr lang="en-US" altLang="en-US" dirty="0"/>
              <a:t> </a:t>
            </a:r>
            <a:r>
              <a:rPr lang="en-US" altLang="en-US" dirty="0" err="1"/>
              <a:t>produksi</a:t>
            </a:r>
            <a:r>
              <a:rPr lang="en-US" altLang="en-US" dirty="0"/>
              <a:t> 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dicapai</a:t>
            </a:r>
            <a:r>
              <a:rPr lang="en-US" altLang="en-US" dirty="0"/>
              <a:t> </a:t>
            </a:r>
            <a:r>
              <a:rPr lang="en-US" altLang="en-US" dirty="0" err="1"/>
              <a:t>pengusaha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jangka</a:t>
            </a:r>
            <a:r>
              <a:rPr lang="en-US" altLang="en-US" dirty="0"/>
              <a:t> </a:t>
            </a:r>
            <a:r>
              <a:rPr lang="en-US" altLang="en-US" dirty="0" err="1"/>
              <a:t>panjang</a:t>
            </a:r>
            <a:r>
              <a:rPr lang="en-US" altLang="en-US" dirty="0"/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Biaya</a:t>
            </a:r>
            <a:r>
              <a:rPr lang="en-US" sz="4000" dirty="0" smtClean="0"/>
              <a:t> </a:t>
            </a:r>
            <a:r>
              <a:rPr lang="en-US" sz="4000" dirty="0" err="1" smtClean="0"/>
              <a:t>Produksi</a:t>
            </a:r>
            <a:r>
              <a:rPr lang="en-US" sz="4000" dirty="0" smtClean="0"/>
              <a:t> </a:t>
            </a:r>
            <a:r>
              <a:rPr lang="en-US" sz="4000" dirty="0" err="1" smtClean="0"/>
              <a:t>Jangka</a:t>
            </a:r>
            <a:r>
              <a:rPr lang="en-US" sz="4000" dirty="0" smtClean="0"/>
              <a:t> </a:t>
            </a:r>
            <a:r>
              <a:rPr lang="en-US" sz="4000" dirty="0" err="1" smtClean="0"/>
              <a:t>Panjang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813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DAE3284A-20E3-4551-9EFF-41480F91D4AD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2470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Rata-Rata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  <p:sp>
        <p:nvSpPr>
          <p:cNvPr id="62471" name="Rectangle 5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2472" name="Line 6"/>
          <p:cNvSpPr>
            <a:spLocks noChangeShapeType="1"/>
          </p:cNvSpPr>
          <p:nvPr/>
        </p:nvSpPr>
        <p:spPr bwMode="auto">
          <a:xfrm>
            <a:off x="2209800" y="1744663"/>
            <a:ext cx="0" cy="4237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7"/>
          <p:cNvSpPr>
            <a:spLocks noChangeShapeType="1"/>
          </p:cNvSpPr>
          <p:nvPr/>
        </p:nvSpPr>
        <p:spPr bwMode="auto">
          <a:xfrm>
            <a:off x="2203450" y="5994400"/>
            <a:ext cx="6267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Rectangle 8"/>
          <p:cNvSpPr>
            <a:spLocks noChangeArrowheads="1"/>
          </p:cNvSpPr>
          <p:nvPr/>
        </p:nvSpPr>
        <p:spPr bwMode="auto">
          <a:xfrm>
            <a:off x="7945438" y="5970588"/>
            <a:ext cx="847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62475" name="Rectangle 9"/>
          <p:cNvSpPr>
            <a:spLocks noChangeArrowheads="1"/>
          </p:cNvSpPr>
          <p:nvPr/>
        </p:nvSpPr>
        <p:spPr bwMode="auto">
          <a:xfrm>
            <a:off x="1003301" y="1184270"/>
            <a:ext cx="1165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Cost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($ per unit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chemeClr val="tx1"/>
                </a:solidFill>
              </a:rPr>
              <a:t>of output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254253" y="1916112"/>
            <a:ext cx="2598738" cy="2425700"/>
            <a:chOff x="1393" y="1207"/>
            <a:chExt cx="1637" cy="1528"/>
          </a:xfrm>
        </p:grpSpPr>
        <p:sp>
          <p:nvSpPr>
            <p:cNvPr id="62509" name="Rectangle 20"/>
            <p:cNvSpPr>
              <a:spLocks noChangeArrowheads="1"/>
            </p:cNvSpPr>
            <p:nvPr/>
          </p:nvSpPr>
          <p:spPr bwMode="auto">
            <a:xfrm>
              <a:off x="1663" y="2545"/>
              <a:ext cx="40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tx1"/>
                  </a:solidFill>
                </a:rPr>
                <a:t>SMC</a:t>
              </a:r>
              <a:r>
                <a:rPr lang="en-US" altLang="en-US" sz="14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510" name="Freeform 11"/>
            <p:cNvSpPr>
              <a:spLocks/>
            </p:cNvSpPr>
            <p:nvPr/>
          </p:nvSpPr>
          <p:spPr bwMode="auto">
            <a:xfrm>
              <a:off x="1393" y="1345"/>
              <a:ext cx="1093" cy="775"/>
            </a:xfrm>
            <a:custGeom>
              <a:avLst/>
              <a:gdLst>
                <a:gd name="T0" fmla="*/ 0 w 1093"/>
                <a:gd name="T1" fmla="*/ 0 h 775"/>
                <a:gd name="T2" fmla="*/ 60 w 1093"/>
                <a:gd name="T3" fmla="*/ 131 h 775"/>
                <a:gd name="T4" fmla="*/ 120 w 1093"/>
                <a:gd name="T5" fmla="*/ 258 h 775"/>
                <a:gd name="T6" fmla="*/ 197 w 1093"/>
                <a:gd name="T7" fmla="*/ 375 h 775"/>
                <a:gd name="T8" fmla="*/ 237 w 1093"/>
                <a:gd name="T9" fmla="*/ 430 h 775"/>
                <a:gd name="T10" fmla="*/ 285 w 1093"/>
                <a:gd name="T11" fmla="*/ 478 h 775"/>
                <a:gd name="T12" fmla="*/ 341 w 1093"/>
                <a:gd name="T13" fmla="*/ 526 h 775"/>
                <a:gd name="T14" fmla="*/ 405 w 1093"/>
                <a:gd name="T15" fmla="*/ 571 h 775"/>
                <a:gd name="T16" fmla="*/ 478 w 1093"/>
                <a:gd name="T17" fmla="*/ 616 h 775"/>
                <a:gd name="T18" fmla="*/ 550 w 1093"/>
                <a:gd name="T19" fmla="*/ 657 h 775"/>
                <a:gd name="T20" fmla="*/ 626 w 1093"/>
                <a:gd name="T21" fmla="*/ 691 h 775"/>
                <a:gd name="T22" fmla="*/ 694 w 1093"/>
                <a:gd name="T23" fmla="*/ 722 h 775"/>
                <a:gd name="T24" fmla="*/ 759 w 1093"/>
                <a:gd name="T25" fmla="*/ 750 h 775"/>
                <a:gd name="T26" fmla="*/ 815 w 1093"/>
                <a:gd name="T27" fmla="*/ 767 h 775"/>
                <a:gd name="T28" fmla="*/ 863 w 1093"/>
                <a:gd name="T29" fmla="*/ 774 h 775"/>
                <a:gd name="T30" fmla="*/ 903 w 1093"/>
                <a:gd name="T31" fmla="*/ 774 h 775"/>
                <a:gd name="T32" fmla="*/ 943 w 1093"/>
                <a:gd name="T33" fmla="*/ 764 h 775"/>
                <a:gd name="T34" fmla="*/ 975 w 1093"/>
                <a:gd name="T35" fmla="*/ 750 h 775"/>
                <a:gd name="T36" fmla="*/ 1008 w 1093"/>
                <a:gd name="T37" fmla="*/ 736 h 775"/>
                <a:gd name="T38" fmla="*/ 1032 w 1093"/>
                <a:gd name="T39" fmla="*/ 719 h 775"/>
                <a:gd name="T40" fmla="*/ 1052 w 1093"/>
                <a:gd name="T41" fmla="*/ 705 h 775"/>
                <a:gd name="T42" fmla="*/ 1072 w 1093"/>
                <a:gd name="T43" fmla="*/ 698 h 775"/>
                <a:gd name="T44" fmla="*/ 1084 w 1093"/>
                <a:gd name="T45" fmla="*/ 695 h 775"/>
                <a:gd name="T46" fmla="*/ 1092 w 1093"/>
                <a:gd name="T47" fmla="*/ 695 h 775"/>
                <a:gd name="T48" fmla="*/ 1088 w 1093"/>
                <a:gd name="T49" fmla="*/ 695 h 775"/>
                <a:gd name="T50" fmla="*/ 1080 w 1093"/>
                <a:gd name="T51" fmla="*/ 698 h 775"/>
                <a:gd name="T52" fmla="*/ 1072 w 1093"/>
                <a:gd name="T53" fmla="*/ 698 h 77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093"/>
                <a:gd name="T82" fmla="*/ 0 h 775"/>
                <a:gd name="T83" fmla="*/ 1093 w 1093"/>
                <a:gd name="T84" fmla="*/ 775 h 77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093" h="775">
                  <a:moveTo>
                    <a:pt x="0" y="0"/>
                  </a:moveTo>
                  <a:lnTo>
                    <a:pt x="60" y="131"/>
                  </a:lnTo>
                  <a:lnTo>
                    <a:pt x="120" y="258"/>
                  </a:lnTo>
                  <a:lnTo>
                    <a:pt x="197" y="375"/>
                  </a:lnTo>
                  <a:lnTo>
                    <a:pt x="237" y="430"/>
                  </a:lnTo>
                  <a:lnTo>
                    <a:pt x="285" y="478"/>
                  </a:lnTo>
                  <a:lnTo>
                    <a:pt x="341" y="526"/>
                  </a:lnTo>
                  <a:lnTo>
                    <a:pt x="405" y="571"/>
                  </a:lnTo>
                  <a:lnTo>
                    <a:pt x="478" y="616"/>
                  </a:lnTo>
                  <a:lnTo>
                    <a:pt x="550" y="657"/>
                  </a:lnTo>
                  <a:lnTo>
                    <a:pt x="626" y="691"/>
                  </a:lnTo>
                  <a:lnTo>
                    <a:pt x="694" y="722"/>
                  </a:lnTo>
                  <a:lnTo>
                    <a:pt x="759" y="750"/>
                  </a:lnTo>
                  <a:lnTo>
                    <a:pt x="815" y="767"/>
                  </a:lnTo>
                  <a:lnTo>
                    <a:pt x="863" y="774"/>
                  </a:lnTo>
                  <a:lnTo>
                    <a:pt x="903" y="774"/>
                  </a:lnTo>
                  <a:lnTo>
                    <a:pt x="943" y="764"/>
                  </a:lnTo>
                  <a:lnTo>
                    <a:pt x="975" y="750"/>
                  </a:lnTo>
                  <a:lnTo>
                    <a:pt x="1008" y="736"/>
                  </a:lnTo>
                  <a:lnTo>
                    <a:pt x="1032" y="719"/>
                  </a:lnTo>
                  <a:lnTo>
                    <a:pt x="1052" y="705"/>
                  </a:lnTo>
                  <a:lnTo>
                    <a:pt x="1072" y="698"/>
                  </a:lnTo>
                  <a:lnTo>
                    <a:pt x="1084" y="695"/>
                  </a:lnTo>
                  <a:lnTo>
                    <a:pt x="1092" y="695"/>
                  </a:lnTo>
                  <a:lnTo>
                    <a:pt x="1088" y="695"/>
                  </a:lnTo>
                  <a:lnTo>
                    <a:pt x="1080" y="698"/>
                  </a:lnTo>
                  <a:lnTo>
                    <a:pt x="1072" y="698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1" name="Rectangle 14"/>
            <p:cNvSpPr>
              <a:spLocks noChangeArrowheads="1"/>
            </p:cNvSpPr>
            <p:nvPr/>
          </p:nvSpPr>
          <p:spPr bwMode="auto">
            <a:xfrm>
              <a:off x="2598" y="1207"/>
              <a:ext cx="43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SAC</a:t>
              </a:r>
              <a:r>
                <a:rPr lang="en-US" altLang="en-US" sz="1600" b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512" name="Freeform 25"/>
            <p:cNvSpPr>
              <a:spLocks/>
            </p:cNvSpPr>
            <p:nvPr/>
          </p:nvSpPr>
          <p:spPr bwMode="auto">
            <a:xfrm>
              <a:off x="2475" y="1468"/>
              <a:ext cx="479" cy="571"/>
            </a:xfrm>
            <a:custGeom>
              <a:avLst/>
              <a:gdLst>
                <a:gd name="T0" fmla="*/ 0 w 519"/>
                <a:gd name="T1" fmla="*/ 570 h 618"/>
                <a:gd name="T2" fmla="*/ 18 w 519"/>
                <a:gd name="T3" fmla="*/ 555 h 618"/>
                <a:gd name="T4" fmla="*/ 44 w 519"/>
                <a:gd name="T5" fmla="*/ 537 h 618"/>
                <a:gd name="T6" fmla="*/ 79 w 519"/>
                <a:gd name="T7" fmla="*/ 512 h 618"/>
                <a:gd name="T8" fmla="*/ 114 w 519"/>
                <a:gd name="T9" fmla="*/ 488 h 618"/>
                <a:gd name="T10" fmla="*/ 188 w 519"/>
                <a:gd name="T11" fmla="*/ 427 h 618"/>
                <a:gd name="T12" fmla="*/ 223 w 519"/>
                <a:gd name="T13" fmla="*/ 394 h 618"/>
                <a:gd name="T14" fmla="*/ 255 w 519"/>
                <a:gd name="T15" fmla="*/ 359 h 618"/>
                <a:gd name="T16" fmla="*/ 285 w 519"/>
                <a:gd name="T17" fmla="*/ 321 h 618"/>
                <a:gd name="T18" fmla="*/ 316 w 519"/>
                <a:gd name="T19" fmla="*/ 274 h 618"/>
                <a:gd name="T20" fmla="*/ 346 w 519"/>
                <a:gd name="T21" fmla="*/ 223 h 618"/>
                <a:gd name="T22" fmla="*/ 377 w 519"/>
                <a:gd name="T23" fmla="*/ 171 h 618"/>
                <a:gd name="T24" fmla="*/ 408 w 519"/>
                <a:gd name="T25" fmla="*/ 122 h 618"/>
                <a:gd name="T26" fmla="*/ 434 w 519"/>
                <a:gd name="T27" fmla="*/ 73 h 618"/>
                <a:gd name="T28" fmla="*/ 456 w 519"/>
                <a:gd name="T29" fmla="*/ 34 h 618"/>
                <a:gd name="T30" fmla="*/ 478 w 519"/>
                <a:gd name="T31" fmla="*/ 0 h 61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19"/>
                <a:gd name="T49" fmla="*/ 0 h 618"/>
                <a:gd name="T50" fmla="*/ 519 w 519"/>
                <a:gd name="T51" fmla="*/ 618 h 61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19" h="618">
                  <a:moveTo>
                    <a:pt x="0" y="617"/>
                  </a:moveTo>
                  <a:lnTo>
                    <a:pt x="19" y="601"/>
                  </a:lnTo>
                  <a:lnTo>
                    <a:pt x="48" y="581"/>
                  </a:lnTo>
                  <a:lnTo>
                    <a:pt x="86" y="554"/>
                  </a:lnTo>
                  <a:lnTo>
                    <a:pt x="124" y="528"/>
                  </a:lnTo>
                  <a:lnTo>
                    <a:pt x="204" y="462"/>
                  </a:lnTo>
                  <a:lnTo>
                    <a:pt x="242" y="426"/>
                  </a:lnTo>
                  <a:lnTo>
                    <a:pt x="276" y="389"/>
                  </a:lnTo>
                  <a:lnTo>
                    <a:pt x="309" y="347"/>
                  </a:lnTo>
                  <a:lnTo>
                    <a:pt x="342" y="297"/>
                  </a:lnTo>
                  <a:lnTo>
                    <a:pt x="375" y="241"/>
                  </a:lnTo>
                  <a:lnTo>
                    <a:pt x="409" y="185"/>
                  </a:lnTo>
                  <a:lnTo>
                    <a:pt x="442" y="132"/>
                  </a:lnTo>
                  <a:lnTo>
                    <a:pt x="470" y="79"/>
                  </a:lnTo>
                  <a:lnTo>
                    <a:pt x="494" y="37"/>
                  </a:lnTo>
                  <a:lnTo>
                    <a:pt x="518" y="0"/>
                  </a:lnTo>
                </a:path>
              </a:pathLst>
            </a:custGeom>
            <a:noFill/>
            <a:ln w="50800" cap="rnd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8" name="Freeform 17"/>
            <p:cNvSpPr>
              <a:spLocks/>
            </p:cNvSpPr>
            <p:nvPr/>
          </p:nvSpPr>
          <p:spPr bwMode="auto">
            <a:xfrm>
              <a:off x="1942" y="1727"/>
              <a:ext cx="385" cy="819"/>
            </a:xfrm>
            <a:custGeom>
              <a:avLst/>
              <a:gdLst>
                <a:gd name="T0" fmla="*/ 0 w 385"/>
                <a:gd name="T1" fmla="*/ 818 h 819"/>
                <a:gd name="T2" fmla="*/ 83 w 385"/>
                <a:gd name="T3" fmla="*/ 708 h 819"/>
                <a:gd name="T4" fmla="*/ 162 w 385"/>
                <a:gd name="T5" fmla="*/ 598 h 819"/>
                <a:gd name="T6" fmla="*/ 230 w 385"/>
                <a:gd name="T7" fmla="*/ 488 h 819"/>
                <a:gd name="T8" fmla="*/ 260 w 385"/>
                <a:gd name="T9" fmla="*/ 439 h 819"/>
                <a:gd name="T10" fmla="*/ 286 w 385"/>
                <a:gd name="T11" fmla="*/ 386 h 819"/>
                <a:gd name="T12" fmla="*/ 309 w 385"/>
                <a:gd name="T13" fmla="*/ 333 h 819"/>
                <a:gd name="T14" fmla="*/ 328 w 385"/>
                <a:gd name="T15" fmla="*/ 285 h 819"/>
                <a:gd name="T16" fmla="*/ 354 w 385"/>
                <a:gd name="T17" fmla="*/ 187 h 819"/>
                <a:gd name="T18" fmla="*/ 369 w 385"/>
                <a:gd name="T19" fmla="*/ 93 h 819"/>
                <a:gd name="T20" fmla="*/ 384 w 385"/>
                <a:gd name="T21" fmla="*/ 0 h 8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85"/>
                <a:gd name="T34" fmla="*/ 0 h 819"/>
                <a:gd name="T35" fmla="*/ 385 w 385"/>
                <a:gd name="T36" fmla="*/ 819 h 8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85" h="819">
                  <a:moveTo>
                    <a:pt x="0" y="818"/>
                  </a:moveTo>
                  <a:lnTo>
                    <a:pt x="83" y="708"/>
                  </a:lnTo>
                  <a:lnTo>
                    <a:pt x="162" y="598"/>
                  </a:lnTo>
                  <a:lnTo>
                    <a:pt x="230" y="488"/>
                  </a:lnTo>
                  <a:lnTo>
                    <a:pt x="260" y="439"/>
                  </a:lnTo>
                  <a:lnTo>
                    <a:pt x="286" y="386"/>
                  </a:lnTo>
                  <a:lnTo>
                    <a:pt x="309" y="333"/>
                  </a:lnTo>
                  <a:lnTo>
                    <a:pt x="328" y="285"/>
                  </a:lnTo>
                  <a:lnTo>
                    <a:pt x="354" y="187"/>
                  </a:lnTo>
                  <a:lnTo>
                    <a:pt x="369" y="93"/>
                  </a:lnTo>
                  <a:lnTo>
                    <a:pt x="384" y="0"/>
                  </a:lnTo>
                </a:path>
              </a:pathLst>
            </a:custGeom>
            <a:noFill/>
            <a:ln w="50800">
              <a:solidFill>
                <a:srgbClr val="99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3375026" y="2295525"/>
            <a:ext cx="3255963" cy="2655888"/>
            <a:chOff x="2126" y="1446"/>
            <a:chExt cx="2051" cy="1673"/>
          </a:xfrm>
        </p:grpSpPr>
        <p:sp>
          <p:nvSpPr>
            <p:cNvPr id="62502" name="Rectangle 15"/>
            <p:cNvSpPr>
              <a:spLocks noChangeArrowheads="1"/>
            </p:cNvSpPr>
            <p:nvPr/>
          </p:nvSpPr>
          <p:spPr bwMode="auto">
            <a:xfrm>
              <a:off x="3745" y="1546"/>
              <a:ext cx="43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SAC</a:t>
              </a:r>
              <a:r>
                <a:rPr lang="en-US" altLang="en-US" sz="16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503" name="Freeform 18"/>
            <p:cNvSpPr>
              <a:spLocks/>
            </p:cNvSpPr>
            <p:nvPr/>
          </p:nvSpPr>
          <p:spPr bwMode="auto">
            <a:xfrm>
              <a:off x="2878" y="2114"/>
              <a:ext cx="388" cy="816"/>
            </a:xfrm>
            <a:custGeom>
              <a:avLst/>
              <a:gdLst>
                <a:gd name="T0" fmla="*/ 0 w 388"/>
                <a:gd name="T1" fmla="*/ 815 h 816"/>
                <a:gd name="T2" fmla="*/ 84 w 388"/>
                <a:gd name="T3" fmla="*/ 703 h 816"/>
                <a:gd name="T4" fmla="*/ 162 w 388"/>
                <a:gd name="T5" fmla="*/ 595 h 816"/>
                <a:gd name="T6" fmla="*/ 230 w 388"/>
                <a:gd name="T7" fmla="*/ 487 h 816"/>
                <a:gd name="T8" fmla="*/ 288 w 388"/>
                <a:gd name="T9" fmla="*/ 384 h 816"/>
                <a:gd name="T10" fmla="*/ 330 w 388"/>
                <a:gd name="T11" fmla="*/ 285 h 816"/>
                <a:gd name="T12" fmla="*/ 356 w 388"/>
                <a:gd name="T13" fmla="*/ 187 h 816"/>
                <a:gd name="T14" fmla="*/ 377 w 388"/>
                <a:gd name="T15" fmla="*/ 93 h 816"/>
                <a:gd name="T16" fmla="*/ 387 w 388"/>
                <a:gd name="T17" fmla="*/ 0 h 8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88"/>
                <a:gd name="T28" fmla="*/ 0 h 816"/>
                <a:gd name="T29" fmla="*/ 388 w 388"/>
                <a:gd name="T30" fmla="*/ 816 h 8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88" h="816">
                  <a:moveTo>
                    <a:pt x="0" y="815"/>
                  </a:moveTo>
                  <a:lnTo>
                    <a:pt x="84" y="703"/>
                  </a:lnTo>
                  <a:lnTo>
                    <a:pt x="162" y="595"/>
                  </a:lnTo>
                  <a:lnTo>
                    <a:pt x="230" y="487"/>
                  </a:lnTo>
                  <a:lnTo>
                    <a:pt x="288" y="384"/>
                  </a:lnTo>
                  <a:lnTo>
                    <a:pt x="330" y="285"/>
                  </a:lnTo>
                  <a:lnTo>
                    <a:pt x="356" y="187"/>
                  </a:lnTo>
                  <a:lnTo>
                    <a:pt x="377" y="93"/>
                  </a:lnTo>
                  <a:lnTo>
                    <a:pt x="387" y="0"/>
                  </a:lnTo>
                </a:path>
              </a:pathLst>
            </a:custGeom>
            <a:noFill/>
            <a:ln w="50800">
              <a:solidFill>
                <a:srgbClr val="99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4" name="Rectangle 21"/>
            <p:cNvSpPr>
              <a:spLocks noChangeArrowheads="1"/>
            </p:cNvSpPr>
            <p:nvPr/>
          </p:nvSpPr>
          <p:spPr bwMode="auto">
            <a:xfrm>
              <a:off x="2593" y="2929"/>
              <a:ext cx="40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tx1"/>
                  </a:solidFill>
                </a:rPr>
                <a:t>SMC</a:t>
              </a:r>
              <a:r>
                <a:rPr lang="en-US" altLang="en-US" sz="1400" b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505" name="Freeform 12"/>
            <p:cNvSpPr>
              <a:spLocks/>
            </p:cNvSpPr>
            <p:nvPr/>
          </p:nvSpPr>
          <p:spPr bwMode="auto">
            <a:xfrm>
              <a:off x="2467" y="2059"/>
              <a:ext cx="1337" cy="442"/>
            </a:xfrm>
            <a:custGeom>
              <a:avLst/>
              <a:gdLst>
                <a:gd name="T0" fmla="*/ 0 w 1352"/>
                <a:gd name="T1" fmla="*/ 0 h 442"/>
                <a:gd name="T2" fmla="*/ 19 w 1352"/>
                <a:gd name="T3" fmla="*/ 24 h 442"/>
                <a:gd name="T4" fmla="*/ 43 w 1352"/>
                <a:gd name="T5" fmla="*/ 52 h 442"/>
                <a:gd name="T6" fmla="*/ 79 w 1352"/>
                <a:gd name="T7" fmla="*/ 88 h 442"/>
                <a:gd name="T8" fmla="*/ 110 w 1352"/>
                <a:gd name="T9" fmla="*/ 128 h 442"/>
                <a:gd name="T10" fmla="*/ 189 w 1352"/>
                <a:gd name="T11" fmla="*/ 208 h 442"/>
                <a:gd name="T12" fmla="*/ 232 w 1352"/>
                <a:gd name="T13" fmla="*/ 244 h 442"/>
                <a:gd name="T14" fmla="*/ 269 w 1352"/>
                <a:gd name="T15" fmla="*/ 276 h 442"/>
                <a:gd name="T16" fmla="*/ 360 w 1352"/>
                <a:gd name="T17" fmla="*/ 329 h 442"/>
                <a:gd name="T18" fmla="*/ 458 w 1352"/>
                <a:gd name="T19" fmla="*/ 381 h 442"/>
                <a:gd name="T20" fmla="*/ 506 w 1352"/>
                <a:gd name="T21" fmla="*/ 401 h 442"/>
                <a:gd name="T22" fmla="*/ 555 w 1352"/>
                <a:gd name="T23" fmla="*/ 417 h 442"/>
                <a:gd name="T24" fmla="*/ 604 w 1352"/>
                <a:gd name="T25" fmla="*/ 429 h 442"/>
                <a:gd name="T26" fmla="*/ 647 w 1352"/>
                <a:gd name="T27" fmla="*/ 437 h 442"/>
                <a:gd name="T28" fmla="*/ 689 w 1352"/>
                <a:gd name="T29" fmla="*/ 441 h 442"/>
                <a:gd name="T30" fmla="*/ 726 w 1352"/>
                <a:gd name="T31" fmla="*/ 437 h 442"/>
                <a:gd name="T32" fmla="*/ 768 w 1352"/>
                <a:gd name="T33" fmla="*/ 429 h 442"/>
                <a:gd name="T34" fmla="*/ 805 w 1352"/>
                <a:gd name="T35" fmla="*/ 421 h 442"/>
                <a:gd name="T36" fmla="*/ 878 w 1352"/>
                <a:gd name="T37" fmla="*/ 385 h 442"/>
                <a:gd name="T38" fmla="*/ 958 w 1352"/>
                <a:gd name="T39" fmla="*/ 341 h 442"/>
                <a:gd name="T40" fmla="*/ 1007 w 1352"/>
                <a:gd name="T41" fmla="*/ 313 h 442"/>
                <a:gd name="T42" fmla="*/ 1055 w 1352"/>
                <a:gd name="T43" fmla="*/ 272 h 442"/>
                <a:gd name="T44" fmla="*/ 1105 w 1352"/>
                <a:gd name="T45" fmla="*/ 228 h 442"/>
                <a:gd name="T46" fmla="*/ 1159 w 1352"/>
                <a:gd name="T47" fmla="*/ 180 h 442"/>
                <a:gd name="T48" fmla="*/ 1207 w 1352"/>
                <a:gd name="T49" fmla="*/ 136 h 442"/>
                <a:gd name="T50" fmla="*/ 1251 w 1352"/>
                <a:gd name="T51" fmla="*/ 92 h 442"/>
                <a:gd name="T52" fmla="*/ 1288 w 1352"/>
                <a:gd name="T53" fmla="*/ 56 h 442"/>
                <a:gd name="T54" fmla="*/ 1311 w 1352"/>
                <a:gd name="T55" fmla="*/ 32 h 442"/>
                <a:gd name="T56" fmla="*/ 1330 w 1352"/>
                <a:gd name="T57" fmla="*/ 20 h 442"/>
                <a:gd name="T58" fmla="*/ 1336 w 1352"/>
                <a:gd name="T59" fmla="*/ 12 h 442"/>
                <a:gd name="T60" fmla="*/ 1336 w 1352"/>
                <a:gd name="T61" fmla="*/ 16 h 442"/>
                <a:gd name="T62" fmla="*/ 1317 w 1352"/>
                <a:gd name="T63" fmla="*/ 24 h 442"/>
                <a:gd name="T64" fmla="*/ 1311 w 1352"/>
                <a:gd name="T65" fmla="*/ 32 h 4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52"/>
                <a:gd name="T100" fmla="*/ 0 h 442"/>
                <a:gd name="T101" fmla="*/ 1352 w 1352"/>
                <a:gd name="T102" fmla="*/ 442 h 4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52" h="442">
                  <a:moveTo>
                    <a:pt x="0" y="0"/>
                  </a:moveTo>
                  <a:lnTo>
                    <a:pt x="19" y="24"/>
                  </a:lnTo>
                  <a:lnTo>
                    <a:pt x="43" y="52"/>
                  </a:lnTo>
                  <a:lnTo>
                    <a:pt x="80" y="88"/>
                  </a:lnTo>
                  <a:lnTo>
                    <a:pt x="111" y="128"/>
                  </a:lnTo>
                  <a:lnTo>
                    <a:pt x="191" y="208"/>
                  </a:lnTo>
                  <a:lnTo>
                    <a:pt x="235" y="244"/>
                  </a:lnTo>
                  <a:lnTo>
                    <a:pt x="272" y="276"/>
                  </a:lnTo>
                  <a:lnTo>
                    <a:pt x="364" y="329"/>
                  </a:lnTo>
                  <a:lnTo>
                    <a:pt x="463" y="381"/>
                  </a:lnTo>
                  <a:lnTo>
                    <a:pt x="512" y="401"/>
                  </a:lnTo>
                  <a:lnTo>
                    <a:pt x="561" y="417"/>
                  </a:lnTo>
                  <a:lnTo>
                    <a:pt x="611" y="429"/>
                  </a:lnTo>
                  <a:lnTo>
                    <a:pt x="654" y="437"/>
                  </a:lnTo>
                  <a:lnTo>
                    <a:pt x="697" y="441"/>
                  </a:lnTo>
                  <a:lnTo>
                    <a:pt x="734" y="437"/>
                  </a:lnTo>
                  <a:lnTo>
                    <a:pt x="777" y="429"/>
                  </a:lnTo>
                  <a:lnTo>
                    <a:pt x="814" y="421"/>
                  </a:lnTo>
                  <a:lnTo>
                    <a:pt x="888" y="385"/>
                  </a:lnTo>
                  <a:lnTo>
                    <a:pt x="969" y="341"/>
                  </a:lnTo>
                  <a:lnTo>
                    <a:pt x="1018" y="313"/>
                  </a:lnTo>
                  <a:lnTo>
                    <a:pt x="1067" y="272"/>
                  </a:lnTo>
                  <a:lnTo>
                    <a:pt x="1117" y="228"/>
                  </a:lnTo>
                  <a:lnTo>
                    <a:pt x="1172" y="180"/>
                  </a:lnTo>
                  <a:lnTo>
                    <a:pt x="1221" y="136"/>
                  </a:lnTo>
                  <a:lnTo>
                    <a:pt x="1265" y="92"/>
                  </a:lnTo>
                  <a:lnTo>
                    <a:pt x="1302" y="56"/>
                  </a:lnTo>
                  <a:lnTo>
                    <a:pt x="1326" y="32"/>
                  </a:lnTo>
                  <a:lnTo>
                    <a:pt x="1345" y="20"/>
                  </a:lnTo>
                  <a:lnTo>
                    <a:pt x="1351" y="12"/>
                  </a:lnTo>
                  <a:lnTo>
                    <a:pt x="1351" y="16"/>
                  </a:lnTo>
                  <a:lnTo>
                    <a:pt x="1332" y="24"/>
                  </a:lnTo>
                  <a:lnTo>
                    <a:pt x="1326" y="32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6" name="Freeform 24"/>
            <p:cNvSpPr>
              <a:spLocks/>
            </p:cNvSpPr>
            <p:nvPr/>
          </p:nvSpPr>
          <p:spPr bwMode="auto">
            <a:xfrm>
              <a:off x="3789" y="1743"/>
              <a:ext cx="253" cy="341"/>
            </a:xfrm>
            <a:custGeom>
              <a:avLst/>
              <a:gdLst>
                <a:gd name="T0" fmla="*/ 13 w 253"/>
                <a:gd name="T1" fmla="*/ 316 h 341"/>
                <a:gd name="T2" fmla="*/ 7 w 253"/>
                <a:gd name="T3" fmla="*/ 323 h 341"/>
                <a:gd name="T4" fmla="*/ 0 w 253"/>
                <a:gd name="T5" fmla="*/ 337 h 341"/>
                <a:gd name="T6" fmla="*/ 0 w 253"/>
                <a:gd name="T7" fmla="*/ 340 h 341"/>
                <a:gd name="T8" fmla="*/ 7 w 253"/>
                <a:gd name="T9" fmla="*/ 333 h 341"/>
                <a:gd name="T10" fmla="*/ 20 w 253"/>
                <a:gd name="T11" fmla="*/ 316 h 341"/>
                <a:gd name="T12" fmla="*/ 26 w 253"/>
                <a:gd name="T13" fmla="*/ 306 h 341"/>
                <a:gd name="T14" fmla="*/ 39 w 253"/>
                <a:gd name="T15" fmla="*/ 292 h 341"/>
                <a:gd name="T16" fmla="*/ 65 w 253"/>
                <a:gd name="T17" fmla="*/ 254 h 341"/>
                <a:gd name="T18" fmla="*/ 97 w 253"/>
                <a:gd name="T19" fmla="*/ 210 h 341"/>
                <a:gd name="T20" fmla="*/ 129 w 253"/>
                <a:gd name="T21" fmla="*/ 165 h 341"/>
                <a:gd name="T22" fmla="*/ 168 w 253"/>
                <a:gd name="T23" fmla="*/ 117 h 341"/>
                <a:gd name="T24" fmla="*/ 200 w 253"/>
                <a:gd name="T25" fmla="*/ 69 h 341"/>
                <a:gd name="T26" fmla="*/ 226 w 253"/>
                <a:gd name="T27" fmla="*/ 31 h 341"/>
                <a:gd name="T28" fmla="*/ 252 w 253"/>
                <a:gd name="T29" fmla="*/ 0 h 3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3"/>
                <a:gd name="T46" fmla="*/ 0 h 341"/>
                <a:gd name="T47" fmla="*/ 253 w 253"/>
                <a:gd name="T48" fmla="*/ 341 h 34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3" h="341">
                  <a:moveTo>
                    <a:pt x="13" y="316"/>
                  </a:moveTo>
                  <a:lnTo>
                    <a:pt x="7" y="323"/>
                  </a:lnTo>
                  <a:lnTo>
                    <a:pt x="0" y="337"/>
                  </a:lnTo>
                  <a:lnTo>
                    <a:pt x="0" y="340"/>
                  </a:lnTo>
                  <a:lnTo>
                    <a:pt x="7" y="333"/>
                  </a:lnTo>
                  <a:lnTo>
                    <a:pt x="20" y="316"/>
                  </a:lnTo>
                  <a:lnTo>
                    <a:pt x="26" y="306"/>
                  </a:lnTo>
                  <a:lnTo>
                    <a:pt x="39" y="292"/>
                  </a:lnTo>
                  <a:lnTo>
                    <a:pt x="65" y="254"/>
                  </a:lnTo>
                  <a:lnTo>
                    <a:pt x="97" y="210"/>
                  </a:lnTo>
                  <a:lnTo>
                    <a:pt x="129" y="165"/>
                  </a:lnTo>
                  <a:lnTo>
                    <a:pt x="168" y="117"/>
                  </a:lnTo>
                  <a:lnTo>
                    <a:pt x="200" y="69"/>
                  </a:lnTo>
                  <a:lnTo>
                    <a:pt x="226" y="31"/>
                  </a:lnTo>
                  <a:lnTo>
                    <a:pt x="252" y="0"/>
                  </a:lnTo>
                </a:path>
              </a:pathLst>
            </a:custGeom>
            <a:noFill/>
            <a:ln w="50800" cap="rnd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7" name="Freeform 26"/>
            <p:cNvSpPr>
              <a:spLocks/>
            </p:cNvSpPr>
            <p:nvPr/>
          </p:nvSpPr>
          <p:spPr bwMode="auto">
            <a:xfrm>
              <a:off x="2126" y="1446"/>
              <a:ext cx="336" cy="600"/>
            </a:xfrm>
            <a:custGeom>
              <a:avLst/>
              <a:gdLst>
                <a:gd name="T0" fmla="*/ 131 w 159"/>
                <a:gd name="T1" fmla="*/ 281 h 357"/>
                <a:gd name="T2" fmla="*/ 131 w 159"/>
                <a:gd name="T3" fmla="*/ 287 h 357"/>
                <a:gd name="T4" fmla="*/ 135 w 159"/>
                <a:gd name="T5" fmla="*/ 293 h 357"/>
                <a:gd name="T6" fmla="*/ 139 w 159"/>
                <a:gd name="T7" fmla="*/ 311 h 357"/>
                <a:gd name="T8" fmla="*/ 142 w 159"/>
                <a:gd name="T9" fmla="*/ 317 h 357"/>
                <a:gd name="T10" fmla="*/ 139 w 159"/>
                <a:gd name="T11" fmla="*/ 311 h 357"/>
                <a:gd name="T12" fmla="*/ 131 w 159"/>
                <a:gd name="T13" fmla="*/ 299 h 357"/>
                <a:gd name="T14" fmla="*/ 121 w 159"/>
                <a:gd name="T15" fmla="*/ 278 h 357"/>
                <a:gd name="T16" fmla="*/ 107 w 159"/>
                <a:gd name="T17" fmla="*/ 248 h 357"/>
                <a:gd name="T18" fmla="*/ 89 w 159"/>
                <a:gd name="T19" fmla="*/ 212 h 357"/>
                <a:gd name="T20" fmla="*/ 71 w 159"/>
                <a:gd name="T21" fmla="*/ 172 h 357"/>
                <a:gd name="T22" fmla="*/ 31 w 159"/>
                <a:gd name="T23" fmla="*/ 85 h 357"/>
                <a:gd name="T24" fmla="*/ 14 w 159"/>
                <a:gd name="T25" fmla="*/ 43 h 357"/>
                <a:gd name="T26" fmla="*/ 0 w 159"/>
                <a:gd name="T27" fmla="*/ 0 h 3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9"/>
                <a:gd name="T43" fmla="*/ 0 h 357"/>
                <a:gd name="T44" fmla="*/ 159 w 159"/>
                <a:gd name="T45" fmla="*/ 357 h 35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9" h="357">
                  <a:moveTo>
                    <a:pt x="146" y="315"/>
                  </a:moveTo>
                  <a:lnTo>
                    <a:pt x="146" y="322"/>
                  </a:lnTo>
                  <a:lnTo>
                    <a:pt x="150" y="329"/>
                  </a:lnTo>
                  <a:lnTo>
                    <a:pt x="154" y="349"/>
                  </a:lnTo>
                  <a:lnTo>
                    <a:pt x="158" y="356"/>
                  </a:lnTo>
                  <a:lnTo>
                    <a:pt x="154" y="349"/>
                  </a:lnTo>
                  <a:lnTo>
                    <a:pt x="146" y="336"/>
                  </a:lnTo>
                  <a:lnTo>
                    <a:pt x="134" y="312"/>
                  </a:lnTo>
                  <a:lnTo>
                    <a:pt x="119" y="278"/>
                  </a:lnTo>
                  <a:lnTo>
                    <a:pt x="99" y="238"/>
                  </a:lnTo>
                  <a:lnTo>
                    <a:pt x="79" y="193"/>
                  </a:lnTo>
                  <a:lnTo>
                    <a:pt x="35" y="95"/>
                  </a:lnTo>
                  <a:lnTo>
                    <a:pt x="16" y="48"/>
                  </a:lnTo>
                  <a:lnTo>
                    <a:pt x="0" y="0"/>
                  </a:lnTo>
                </a:path>
              </a:pathLst>
            </a:custGeom>
            <a:noFill/>
            <a:ln w="50800" cap="rnd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211388" y="3051175"/>
            <a:ext cx="4573587" cy="1855788"/>
            <a:chOff x="1393" y="1922"/>
            <a:chExt cx="2881" cy="1169"/>
          </a:xfrm>
        </p:grpSpPr>
        <p:sp>
          <p:nvSpPr>
            <p:cNvPr id="62500" name="Freeform 28"/>
            <p:cNvSpPr>
              <a:spLocks/>
            </p:cNvSpPr>
            <p:nvPr/>
          </p:nvSpPr>
          <p:spPr bwMode="auto">
            <a:xfrm>
              <a:off x="1538" y="1922"/>
              <a:ext cx="2736" cy="960"/>
            </a:xfrm>
            <a:custGeom>
              <a:avLst/>
              <a:gdLst>
                <a:gd name="T0" fmla="*/ 0 w 2736"/>
                <a:gd name="T1" fmla="*/ 959 h 960"/>
                <a:gd name="T2" fmla="*/ 431 w 2736"/>
                <a:gd name="T3" fmla="*/ 885 h 960"/>
                <a:gd name="T4" fmla="*/ 848 w 2736"/>
                <a:gd name="T5" fmla="*/ 807 h 960"/>
                <a:gd name="T6" fmla="*/ 1046 w 2736"/>
                <a:gd name="T7" fmla="*/ 761 h 960"/>
                <a:gd name="T8" fmla="*/ 1238 w 2736"/>
                <a:gd name="T9" fmla="*/ 715 h 960"/>
                <a:gd name="T10" fmla="*/ 1422 w 2736"/>
                <a:gd name="T11" fmla="*/ 664 h 960"/>
                <a:gd name="T12" fmla="*/ 1600 w 2736"/>
                <a:gd name="T13" fmla="*/ 604 h 960"/>
                <a:gd name="T14" fmla="*/ 1764 w 2736"/>
                <a:gd name="T15" fmla="*/ 540 h 960"/>
                <a:gd name="T16" fmla="*/ 1921 w 2736"/>
                <a:gd name="T17" fmla="*/ 475 h 960"/>
                <a:gd name="T18" fmla="*/ 2072 w 2736"/>
                <a:gd name="T19" fmla="*/ 401 h 960"/>
                <a:gd name="T20" fmla="*/ 2209 w 2736"/>
                <a:gd name="T21" fmla="*/ 323 h 960"/>
                <a:gd name="T22" fmla="*/ 2475 w 2736"/>
                <a:gd name="T23" fmla="*/ 166 h 960"/>
                <a:gd name="T24" fmla="*/ 2735 w 2736"/>
                <a:gd name="T25" fmla="*/ 0 h 9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36"/>
                <a:gd name="T40" fmla="*/ 0 h 960"/>
                <a:gd name="T41" fmla="*/ 2736 w 2736"/>
                <a:gd name="T42" fmla="*/ 960 h 9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36" h="960">
                  <a:moveTo>
                    <a:pt x="0" y="959"/>
                  </a:moveTo>
                  <a:lnTo>
                    <a:pt x="431" y="885"/>
                  </a:lnTo>
                  <a:lnTo>
                    <a:pt x="848" y="807"/>
                  </a:lnTo>
                  <a:lnTo>
                    <a:pt x="1046" y="761"/>
                  </a:lnTo>
                  <a:lnTo>
                    <a:pt x="1238" y="715"/>
                  </a:lnTo>
                  <a:lnTo>
                    <a:pt x="1422" y="664"/>
                  </a:lnTo>
                  <a:lnTo>
                    <a:pt x="1600" y="604"/>
                  </a:lnTo>
                  <a:lnTo>
                    <a:pt x="1764" y="540"/>
                  </a:lnTo>
                  <a:lnTo>
                    <a:pt x="1921" y="475"/>
                  </a:lnTo>
                  <a:lnTo>
                    <a:pt x="2072" y="401"/>
                  </a:lnTo>
                  <a:lnTo>
                    <a:pt x="2209" y="323"/>
                  </a:lnTo>
                  <a:lnTo>
                    <a:pt x="2475" y="166"/>
                  </a:lnTo>
                  <a:lnTo>
                    <a:pt x="2735" y="0"/>
                  </a:lnTo>
                </a:path>
              </a:pathLst>
            </a:custGeom>
            <a:noFill/>
            <a:ln w="50800" cap="rnd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1" name="Rectangle 29"/>
            <p:cNvSpPr>
              <a:spLocks noChangeArrowheads="1"/>
            </p:cNvSpPr>
            <p:nvPr/>
          </p:nvSpPr>
          <p:spPr bwMode="auto">
            <a:xfrm>
              <a:off x="1393" y="2881"/>
              <a:ext cx="427" cy="21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LMC 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1673226" y="2011369"/>
            <a:ext cx="7210425" cy="4273556"/>
            <a:chOff x="1054" y="1267"/>
            <a:chExt cx="4542" cy="2692"/>
          </a:xfrm>
        </p:grpSpPr>
        <p:sp>
          <p:nvSpPr>
            <p:cNvPr id="62489" name="Rectangle 30"/>
            <p:cNvSpPr>
              <a:spLocks noChangeArrowheads="1"/>
            </p:cNvSpPr>
            <p:nvPr/>
          </p:nvSpPr>
          <p:spPr bwMode="auto">
            <a:xfrm>
              <a:off x="4053" y="2545"/>
              <a:ext cx="1543" cy="75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If the output is </a:t>
              </a:r>
              <a:r>
                <a:rPr lang="en-US" altLang="en-US" sz="1200" b="1" i="1">
                  <a:solidFill>
                    <a:schemeClr val="tx1"/>
                  </a:solidFill>
                </a:rPr>
                <a:t>Q</a:t>
              </a:r>
              <a:r>
                <a:rPr lang="en-US" altLang="en-US" sz="1200" b="1" i="1" baseline="-25000">
                  <a:solidFill>
                    <a:schemeClr val="tx1"/>
                  </a:solidFill>
                </a:rPr>
                <a:t>1 </a:t>
              </a:r>
              <a:r>
                <a:rPr lang="en-US" altLang="en-US" sz="1200" b="1">
                  <a:solidFill>
                    <a:schemeClr val="tx1"/>
                  </a:solidFill>
                </a:rPr>
                <a:t>a manager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would chose the small plant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SAC</a:t>
              </a:r>
              <a:r>
                <a:rPr lang="en-US" altLang="en-US" sz="1200" b="1" baseline="-25000">
                  <a:solidFill>
                    <a:schemeClr val="tx1"/>
                  </a:solidFill>
                </a:rPr>
                <a:t>1</a:t>
              </a:r>
              <a:r>
                <a:rPr lang="en-US" altLang="en-US" sz="1200" b="1">
                  <a:solidFill>
                    <a:schemeClr val="tx1"/>
                  </a:solidFill>
                </a:rPr>
                <a:t> and SAC $8.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Point </a:t>
              </a:r>
              <a:r>
                <a:rPr lang="en-US" altLang="en-US" sz="1200" b="1" i="1">
                  <a:solidFill>
                    <a:schemeClr val="tx1"/>
                  </a:solidFill>
                </a:rPr>
                <a:t>B</a:t>
              </a:r>
              <a:r>
                <a:rPr lang="en-US" altLang="en-US" sz="1200" b="1">
                  <a:solidFill>
                    <a:schemeClr val="tx1"/>
                  </a:solidFill>
                </a:rPr>
                <a:t> is on the LAC because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it is a least cost plant for a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tx1"/>
                  </a:solidFill>
                </a:rPr>
                <a:t>given output.</a:t>
              </a:r>
            </a:p>
          </p:txBody>
        </p:sp>
        <p:sp>
          <p:nvSpPr>
            <p:cNvPr id="62490" name="Line 31"/>
            <p:cNvSpPr>
              <a:spLocks noChangeShapeType="1"/>
            </p:cNvSpPr>
            <p:nvPr/>
          </p:nvSpPr>
          <p:spPr bwMode="auto">
            <a:xfrm>
              <a:off x="2127" y="1480"/>
              <a:ext cx="0" cy="2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1" name="Rectangle 32"/>
            <p:cNvSpPr>
              <a:spLocks noChangeArrowheads="1"/>
            </p:cNvSpPr>
            <p:nvPr/>
          </p:nvSpPr>
          <p:spPr bwMode="auto">
            <a:xfrm>
              <a:off x="1054" y="1390"/>
              <a:ext cx="327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dirty="0">
                  <a:solidFill>
                    <a:schemeClr val="tx1"/>
                  </a:solidFill>
                </a:rPr>
                <a:t>$10</a:t>
              </a:r>
            </a:p>
          </p:txBody>
        </p:sp>
        <p:sp>
          <p:nvSpPr>
            <p:cNvPr id="62492" name="Rectangle 33"/>
            <p:cNvSpPr>
              <a:spLocks noChangeArrowheads="1"/>
            </p:cNvSpPr>
            <p:nvPr/>
          </p:nvSpPr>
          <p:spPr bwMode="auto">
            <a:xfrm>
              <a:off x="1987" y="3730"/>
              <a:ext cx="27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solidFill>
                    <a:schemeClr val="tx1"/>
                  </a:solidFill>
                </a:rPr>
                <a:t>Q</a:t>
              </a:r>
              <a:r>
                <a:rPr lang="en-US" altLang="en-US" sz="1800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2493" name="Line 34"/>
            <p:cNvSpPr>
              <a:spLocks noChangeShapeType="1"/>
            </p:cNvSpPr>
            <p:nvPr/>
          </p:nvSpPr>
          <p:spPr bwMode="auto">
            <a:xfrm flipH="1">
              <a:off x="1386" y="1497"/>
              <a:ext cx="7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Oval 35"/>
            <p:cNvSpPr>
              <a:spLocks noChangeArrowheads="1"/>
            </p:cNvSpPr>
            <p:nvPr/>
          </p:nvSpPr>
          <p:spPr bwMode="auto">
            <a:xfrm>
              <a:off x="2088" y="1449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62495" name="Line 36"/>
            <p:cNvSpPr>
              <a:spLocks noChangeShapeType="1"/>
            </p:cNvSpPr>
            <p:nvPr/>
          </p:nvSpPr>
          <p:spPr bwMode="auto">
            <a:xfrm flipH="1">
              <a:off x="1386" y="2112"/>
              <a:ext cx="7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7" name="Rectangle 38"/>
            <p:cNvSpPr>
              <a:spLocks noChangeArrowheads="1"/>
            </p:cNvSpPr>
            <p:nvPr/>
          </p:nvSpPr>
          <p:spPr bwMode="auto">
            <a:xfrm>
              <a:off x="1114" y="1996"/>
              <a:ext cx="25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dirty="0">
                  <a:solidFill>
                    <a:schemeClr val="tx1"/>
                  </a:solidFill>
                </a:rPr>
                <a:t>$8</a:t>
              </a:r>
            </a:p>
          </p:txBody>
        </p:sp>
        <p:sp>
          <p:nvSpPr>
            <p:cNvPr id="62498" name="Rectangle 39"/>
            <p:cNvSpPr>
              <a:spLocks noChangeArrowheads="1"/>
            </p:cNvSpPr>
            <p:nvPr/>
          </p:nvSpPr>
          <p:spPr bwMode="auto">
            <a:xfrm>
              <a:off x="1921" y="1808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62499" name="Rectangle 40"/>
            <p:cNvSpPr>
              <a:spLocks noChangeArrowheads="1"/>
            </p:cNvSpPr>
            <p:nvPr/>
          </p:nvSpPr>
          <p:spPr bwMode="auto">
            <a:xfrm>
              <a:off x="2146" y="1267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2496" name="Oval 37"/>
            <p:cNvSpPr>
              <a:spLocks noChangeArrowheads="1"/>
            </p:cNvSpPr>
            <p:nvPr/>
          </p:nvSpPr>
          <p:spPr bwMode="auto">
            <a:xfrm>
              <a:off x="2079" y="2055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2166938" y="1906588"/>
            <a:ext cx="6489700" cy="2076450"/>
            <a:chOff x="1365" y="1201"/>
            <a:chExt cx="4088" cy="1308"/>
          </a:xfrm>
        </p:grpSpPr>
        <p:sp>
          <p:nvSpPr>
            <p:cNvPr id="62487" name="Rectangle 10"/>
            <p:cNvSpPr>
              <a:spLocks noChangeArrowheads="1"/>
            </p:cNvSpPr>
            <p:nvPr/>
          </p:nvSpPr>
          <p:spPr bwMode="auto">
            <a:xfrm>
              <a:off x="5041" y="1201"/>
              <a:ext cx="41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LAC </a:t>
              </a:r>
            </a:p>
          </p:txBody>
        </p:sp>
        <p:sp>
          <p:nvSpPr>
            <p:cNvPr id="62488" name="Freeform 41"/>
            <p:cNvSpPr>
              <a:spLocks/>
            </p:cNvSpPr>
            <p:nvPr/>
          </p:nvSpPr>
          <p:spPr bwMode="auto">
            <a:xfrm>
              <a:off x="1365" y="1428"/>
              <a:ext cx="3716" cy="1081"/>
            </a:xfrm>
            <a:custGeom>
              <a:avLst/>
              <a:gdLst>
                <a:gd name="T0" fmla="*/ 0 w 3716"/>
                <a:gd name="T1" fmla="*/ 134 h 1081"/>
                <a:gd name="T2" fmla="*/ 505 w 3716"/>
                <a:gd name="T3" fmla="*/ 545 h 1081"/>
                <a:gd name="T4" fmla="*/ 1775 w 3716"/>
                <a:gd name="T5" fmla="*/ 1081 h 1081"/>
                <a:gd name="T6" fmla="*/ 3117 w 3716"/>
                <a:gd name="T7" fmla="*/ 545 h 1081"/>
                <a:gd name="T8" fmla="*/ 3716 w 3716"/>
                <a:gd name="T9" fmla="*/ 0 h 10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16"/>
                <a:gd name="T16" fmla="*/ 0 h 1081"/>
                <a:gd name="T17" fmla="*/ 3716 w 3716"/>
                <a:gd name="T18" fmla="*/ 1081 h 10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16" h="1081">
                  <a:moveTo>
                    <a:pt x="0" y="134"/>
                  </a:moveTo>
                  <a:cubicBezTo>
                    <a:pt x="84" y="202"/>
                    <a:pt x="209" y="387"/>
                    <a:pt x="505" y="545"/>
                  </a:cubicBezTo>
                  <a:cubicBezTo>
                    <a:pt x="801" y="703"/>
                    <a:pt x="1340" y="1081"/>
                    <a:pt x="1775" y="1081"/>
                  </a:cubicBezTo>
                  <a:cubicBezTo>
                    <a:pt x="2210" y="1081"/>
                    <a:pt x="2794" y="725"/>
                    <a:pt x="3117" y="545"/>
                  </a:cubicBezTo>
                  <a:cubicBezTo>
                    <a:pt x="3440" y="365"/>
                    <a:pt x="3573" y="182"/>
                    <a:pt x="3716" y="0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4997450" y="1878011"/>
            <a:ext cx="2928938" cy="2497138"/>
            <a:chOff x="3148" y="1210"/>
            <a:chExt cx="1845" cy="1573"/>
          </a:xfrm>
        </p:grpSpPr>
        <p:sp>
          <p:nvSpPr>
            <p:cNvPr id="62482" name="Rectangle 16"/>
            <p:cNvSpPr>
              <a:spLocks noChangeArrowheads="1"/>
            </p:cNvSpPr>
            <p:nvPr/>
          </p:nvSpPr>
          <p:spPr bwMode="auto">
            <a:xfrm>
              <a:off x="4561" y="1210"/>
              <a:ext cx="432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SAC</a:t>
              </a:r>
              <a:r>
                <a:rPr lang="en-US" altLang="en-US" sz="16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2483" name="Freeform 19"/>
            <p:cNvSpPr>
              <a:spLocks/>
            </p:cNvSpPr>
            <p:nvPr/>
          </p:nvSpPr>
          <p:spPr bwMode="auto">
            <a:xfrm>
              <a:off x="3827" y="1776"/>
              <a:ext cx="384" cy="818"/>
            </a:xfrm>
            <a:custGeom>
              <a:avLst/>
              <a:gdLst>
                <a:gd name="T0" fmla="*/ 0 w 384"/>
                <a:gd name="T1" fmla="*/ 817 h 818"/>
                <a:gd name="T2" fmla="*/ 86 w 384"/>
                <a:gd name="T3" fmla="*/ 705 h 818"/>
                <a:gd name="T4" fmla="*/ 165 w 384"/>
                <a:gd name="T5" fmla="*/ 597 h 818"/>
                <a:gd name="T6" fmla="*/ 231 w 384"/>
                <a:gd name="T7" fmla="*/ 489 h 818"/>
                <a:gd name="T8" fmla="*/ 284 w 384"/>
                <a:gd name="T9" fmla="*/ 386 h 818"/>
                <a:gd name="T10" fmla="*/ 324 w 384"/>
                <a:gd name="T11" fmla="*/ 286 h 818"/>
                <a:gd name="T12" fmla="*/ 350 w 384"/>
                <a:gd name="T13" fmla="*/ 186 h 818"/>
                <a:gd name="T14" fmla="*/ 370 w 384"/>
                <a:gd name="T15" fmla="*/ 95 h 818"/>
                <a:gd name="T16" fmla="*/ 383 w 384"/>
                <a:gd name="T17" fmla="*/ 0 h 8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84"/>
                <a:gd name="T28" fmla="*/ 0 h 818"/>
                <a:gd name="T29" fmla="*/ 384 w 384"/>
                <a:gd name="T30" fmla="*/ 818 h 8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84" h="818">
                  <a:moveTo>
                    <a:pt x="0" y="817"/>
                  </a:moveTo>
                  <a:lnTo>
                    <a:pt x="86" y="705"/>
                  </a:lnTo>
                  <a:lnTo>
                    <a:pt x="165" y="597"/>
                  </a:lnTo>
                  <a:lnTo>
                    <a:pt x="231" y="489"/>
                  </a:lnTo>
                  <a:lnTo>
                    <a:pt x="284" y="386"/>
                  </a:lnTo>
                  <a:lnTo>
                    <a:pt x="324" y="286"/>
                  </a:lnTo>
                  <a:lnTo>
                    <a:pt x="350" y="186"/>
                  </a:lnTo>
                  <a:lnTo>
                    <a:pt x="370" y="95"/>
                  </a:lnTo>
                  <a:lnTo>
                    <a:pt x="383" y="0"/>
                  </a:lnTo>
                </a:path>
              </a:pathLst>
            </a:custGeom>
            <a:noFill/>
            <a:ln w="50800">
              <a:solidFill>
                <a:srgbClr val="9933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4" name="Rectangle 22"/>
            <p:cNvSpPr>
              <a:spLocks noChangeArrowheads="1"/>
            </p:cNvSpPr>
            <p:nvPr/>
          </p:nvSpPr>
          <p:spPr bwMode="auto">
            <a:xfrm>
              <a:off x="3511" y="2593"/>
              <a:ext cx="403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>
                  <a:solidFill>
                    <a:schemeClr val="tx1"/>
                  </a:solidFill>
                </a:rPr>
                <a:t>SMC</a:t>
              </a:r>
              <a:r>
                <a:rPr lang="en-US" altLang="en-US" sz="1400" b="1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62485" name="Freeform 42"/>
            <p:cNvSpPr>
              <a:spLocks/>
            </p:cNvSpPr>
            <p:nvPr/>
          </p:nvSpPr>
          <p:spPr bwMode="auto">
            <a:xfrm>
              <a:off x="3148" y="1421"/>
              <a:ext cx="607" cy="655"/>
            </a:xfrm>
            <a:custGeom>
              <a:avLst/>
              <a:gdLst>
                <a:gd name="T0" fmla="*/ 607 w 607"/>
                <a:gd name="T1" fmla="*/ 655 h 655"/>
                <a:gd name="T2" fmla="*/ 245 w 607"/>
                <a:gd name="T3" fmla="*/ 394 h 655"/>
                <a:gd name="T4" fmla="*/ 0 w 607"/>
                <a:gd name="T5" fmla="*/ 0 h 655"/>
                <a:gd name="T6" fmla="*/ 0 60000 65536"/>
                <a:gd name="T7" fmla="*/ 0 60000 65536"/>
                <a:gd name="T8" fmla="*/ 0 60000 65536"/>
                <a:gd name="T9" fmla="*/ 0 w 607"/>
                <a:gd name="T10" fmla="*/ 0 h 655"/>
                <a:gd name="T11" fmla="*/ 607 w 607"/>
                <a:gd name="T12" fmla="*/ 655 h 6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7" h="655">
                  <a:moveTo>
                    <a:pt x="607" y="655"/>
                  </a:moveTo>
                  <a:cubicBezTo>
                    <a:pt x="547" y="612"/>
                    <a:pt x="346" y="503"/>
                    <a:pt x="245" y="394"/>
                  </a:cubicBezTo>
                  <a:cubicBezTo>
                    <a:pt x="144" y="285"/>
                    <a:pt x="51" y="82"/>
                    <a:pt x="0" y="0"/>
                  </a:cubicBezTo>
                </a:path>
              </a:pathLst>
            </a:custGeom>
            <a:noFill/>
            <a:ln w="50800" cap="rnd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6" name="Freeform 55"/>
            <p:cNvSpPr>
              <a:spLocks/>
            </p:cNvSpPr>
            <p:nvPr/>
          </p:nvSpPr>
          <p:spPr bwMode="auto">
            <a:xfrm>
              <a:off x="3773" y="1437"/>
              <a:ext cx="1081" cy="728"/>
            </a:xfrm>
            <a:custGeom>
              <a:avLst/>
              <a:gdLst>
                <a:gd name="T0" fmla="*/ 1081 w 1081"/>
                <a:gd name="T1" fmla="*/ 0 h 728"/>
                <a:gd name="T2" fmla="*/ 615 w 1081"/>
                <a:gd name="T3" fmla="*/ 584 h 728"/>
                <a:gd name="T4" fmla="*/ 260 w 1081"/>
                <a:gd name="T5" fmla="*/ 718 h 728"/>
                <a:gd name="T6" fmla="*/ 0 w 1081"/>
                <a:gd name="T7" fmla="*/ 647 h 7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1"/>
                <a:gd name="T13" fmla="*/ 0 h 728"/>
                <a:gd name="T14" fmla="*/ 1081 w 1081"/>
                <a:gd name="T15" fmla="*/ 728 h 7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1" h="728">
                  <a:moveTo>
                    <a:pt x="1081" y="0"/>
                  </a:moveTo>
                  <a:cubicBezTo>
                    <a:pt x="916" y="232"/>
                    <a:pt x="752" y="464"/>
                    <a:pt x="615" y="584"/>
                  </a:cubicBezTo>
                  <a:cubicBezTo>
                    <a:pt x="478" y="704"/>
                    <a:pt x="362" y="708"/>
                    <a:pt x="260" y="718"/>
                  </a:cubicBezTo>
                  <a:cubicBezTo>
                    <a:pt x="158" y="728"/>
                    <a:pt x="79" y="687"/>
                    <a:pt x="0" y="647"/>
                  </a:cubicBez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835270" y="1300162"/>
            <a:ext cx="1280160" cy="64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1" dirty="0" err="1" smtClean="0"/>
              <a:t>Kapasitas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Pabrik</a:t>
            </a:r>
            <a:r>
              <a:rPr lang="en-US" sz="1800" b="1" dirty="0" smtClean="0"/>
              <a:t> 1</a:t>
            </a:r>
            <a:endParaRPr lang="en-US" sz="1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487869" y="1295394"/>
            <a:ext cx="1280160" cy="64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1" dirty="0" err="1" smtClean="0"/>
              <a:t>Kapasitas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Pabrik</a:t>
            </a:r>
            <a:r>
              <a:rPr lang="en-US" sz="1800" b="1" dirty="0" smtClean="0"/>
              <a:t> 2</a:t>
            </a:r>
            <a:endParaRPr lang="en-US" sz="18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088061" y="1309683"/>
            <a:ext cx="1280160" cy="64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1" dirty="0" err="1" smtClean="0"/>
              <a:t>Kapasitas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Pabrik</a:t>
            </a:r>
            <a:r>
              <a:rPr lang="en-US" sz="1800" b="1" dirty="0" smtClean="0"/>
              <a:t> 3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768788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8" grpId="0" animBg="1"/>
      <p:bldP spid="4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A3DAABC7-0E18-4F68-951E-10A10A11CF7E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608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271589"/>
            <a:ext cx="7396163" cy="4672012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Long-Run Average Cost (LAC)</a:t>
            </a:r>
          </a:p>
          <a:p>
            <a:pPr lvl="1">
              <a:buSzPct val="75000"/>
            </a:pPr>
            <a:r>
              <a:rPr lang="en-US" altLang="en-US" b="1" dirty="0" smtClean="0">
                <a:solidFill>
                  <a:srgbClr val="FF0000"/>
                </a:solidFill>
              </a:rPr>
              <a:t>Increasing Returns to Scale (IRTS)</a:t>
            </a:r>
          </a:p>
          <a:p>
            <a:pPr lvl="2" indent="-400050">
              <a:spcBef>
                <a:spcPct val="35000"/>
              </a:spcBef>
            </a:pPr>
            <a:r>
              <a:rPr lang="en-US" altLang="en-US" dirty="0" err="1" smtClean="0"/>
              <a:t>Jika</a:t>
            </a:r>
            <a:r>
              <a:rPr lang="en-US" altLang="en-US" dirty="0" smtClean="0"/>
              <a:t> input </a:t>
            </a:r>
            <a:r>
              <a:rPr lang="en-US" altLang="en-US" dirty="0" err="1" smtClean="0"/>
              <a:t>dinaikkan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kali, output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lebih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average </a:t>
            </a:r>
            <a:r>
              <a:rPr lang="en-US" altLang="en-US" dirty="0" err="1" smtClean="0"/>
              <a:t>costnya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menurun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tingkatan</a:t>
            </a:r>
            <a:r>
              <a:rPr lang="en-US" altLang="en-US" dirty="0" smtClean="0"/>
              <a:t> output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Skala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Ekonomis</a:t>
            </a:r>
            <a:endParaRPr lang="en-US" altLang="en-US" sz="32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2CAE670B-9FE0-430D-BF73-664227CEE6FB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403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Long-Run Average Cost (LAC)</a:t>
            </a:r>
          </a:p>
          <a:p>
            <a:pPr lvl="1">
              <a:buSzPct val="75000"/>
            </a:pPr>
            <a:r>
              <a:rPr lang="en-US" altLang="en-US" b="1" dirty="0" smtClean="0">
                <a:solidFill>
                  <a:srgbClr val="FF0000"/>
                </a:solidFill>
              </a:rPr>
              <a:t>Constant Returns to Scale (CRTS)</a:t>
            </a:r>
          </a:p>
          <a:p>
            <a:pPr lvl="2" indent="-400050">
              <a:spcBef>
                <a:spcPct val="35000"/>
              </a:spcBef>
            </a:pPr>
            <a:r>
              <a:rPr lang="en-US" altLang="en-US" dirty="0" err="1" smtClean="0"/>
              <a:t>Jika</a:t>
            </a:r>
            <a:r>
              <a:rPr lang="en-US" altLang="en-US" dirty="0" smtClean="0"/>
              <a:t> input </a:t>
            </a:r>
            <a:r>
              <a:rPr lang="en-US" altLang="en-US" dirty="0" err="1" smtClean="0"/>
              <a:t>dinaikkan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kali, output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sebanyak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 juga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average </a:t>
            </a:r>
            <a:r>
              <a:rPr lang="en-US" altLang="en-US" dirty="0" err="1" smtClean="0"/>
              <a:t>costnya</a:t>
            </a:r>
            <a:r>
              <a:rPr lang="en-US" altLang="en-US" dirty="0" smtClean="0"/>
              <a:t> constant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tingkatan</a:t>
            </a:r>
            <a:r>
              <a:rPr lang="en-US" altLang="en-US" dirty="0" smtClean="0"/>
              <a:t> output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Rata-Rata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1D8F53E8-9448-4A0F-90A1-0B08CC24928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813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14451"/>
            <a:ext cx="7396163" cy="4829174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Long-Run Average Cost (LAC)</a:t>
            </a:r>
          </a:p>
          <a:p>
            <a:pPr lvl="1">
              <a:buSzPct val="75000"/>
            </a:pPr>
            <a:r>
              <a:rPr lang="en-US" altLang="en-US" b="1" dirty="0" smtClean="0">
                <a:solidFill>
                  <a:srgbClr val="FF0000"/>
                </a:solidFill>
              </a:rPr>
              <a:t>Decreasing Returns to Scale (DRTS)</a:t>
            </a:r>
          </a:p>
          <a:p>
            <a:pPr lvl="2" indent="-400050">
              <a:spcBef>
                <a:spcPct val="35000"/>
              </a:spcBef>
            </a:pPr>
            <a:r>
              <a:rPr lang="en-US" altLang="en-US" dirty="0" err="1" smtClean="0"/>
              <a:t>Jika</a:t>
            </a:r>
            <a:r>
              <a:rPr lang="en-US" altLang="en-US" dirty="0" smtClean="0"/>
              <a:t> input </a:t>
            </a:r>
            <a:r>
              <a:rPr lang="en-US" altLang="en-US" dirty="0" err="1" smtClean="0"/>
              <a:t>dinaikkan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kali, </a:t>
            </a:r>
            <a:r>
              <a:rPr lang="en-US" altLang="en-US" dirty="0" err="1" smtClean="0"/>
              <a:t>kenaikan</a:t>
            </a:r>
            <a:r>
              <a:rPr lang="en-US" altLang="en-US" dirty="0" smtClean="0"/>
              <a:t> output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kurang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dua</a:t>
            </a:r>
            <a:r>
              <a:rPr lang="en-US" altLang="en-US" dirty="0" smtClean="0"/>
              <a:t> kali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average </a:t>
            </a:r>
            <a:r>
              <a:rPr lang="en-US" altLang="en-US" dirty="0" err="1" smtClean="0"/>
              <a:t>costnya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meningkat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setiap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tingkatan</a:t>
            </a:r>
            <a:r>
              <a:rPr lang="en-US" altLang="en-US" dirty="0" smtClean="0"/>
              <a:t> output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Rata-Rata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F1B78662-7160-48A6-8478-C50996C7662A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018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Long-Run Average Cost (LAC)</a:t>
            </a:r>
          </a:p>
          <a:p>
            <a:pPr lvl="1">
              <a:buSzPct val="75000"/>
            </a:pPr>
            <a:r>
              <a:rPr lang="en-US" altLang="en-US" dirty="0" err="1" smtClean="0"/>
              <a:t>Jika</a:t>
            </a:r>
            <a:r>
              <a:rPr lang="en-US" altLang="en-US" dirty="0" smtClean="0"/>
              <a:t> LMC &lt; LAC, LAC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menurun</a:t>
            </a:r>
            <a:endParaRPr lang="en-US" altLang="en-US" dirty="0" smtClean="0"/>
          </a:p>
          <a:p>
            <a:pPr lvl="1">
              <a:buSzPct val="75000"/>
            </a:pPr>
            <a:r>
              <a:rPr lang="en-US" altLang="en-US" dirty="0" err="1" smtClean="0"/>
              <a:t>Jika</a:t>
            </a:r>
            <a:r>
              <a:rPr lang="en-US" altLang="en-US" dirty="0" smtClean="0"/>
              <a:t> LMC &gt; LAC, LAC </a:t>
            </a:r>
            <a:r>
              <a:rPr lang="en-US" altLang="en-US" dirty="0" err="1" smtClean="0"/>
              <a:t>akan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menaik</a:t>
            </a:r>
            <a:endParaRPr lang="en-US" altLang="en-US" dirty="0" smtClean="0"/>
          </a:p>
          <a:p>
            <a:pPr lvl="1">
              <a:buSzPct val="75000"/>
            </a:pPr>
            <a:r>
              <a:rPr lang="en-US" altLang="en-US" dirty="0" err="1" smtClean="0"/>
              <a:t>Sehingga</a:t>
            </a:r>
            <a:r>
              <a:rPr lang="en-US" altLang="en-US" dirty="0" smtClean="0"/>
              <a:t>, LMC = LAC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minimum LAC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Rata-Rata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5C806019-A393-4ED9-B352-F886A8678003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00163"/>
            <a:ext cx="7396163" cy="46434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3300"/>
                </a:solidFill>
              </a:rPr>
              <a:t>Opportunity Cost</a:t>
            </a:r>
            <a:endParaRPr lang="en-US" altLang="en-US" sz="2800" dirty="0" smtClean="0"/>
          </a:p>
          <a:p>
            <a:pPr lvl="1">
              <a:spcBef>
                <a:spcPct val="35000"/>
              </a:spcBef>
              <a:buSzPct val="75000"/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pilihan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terbaik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lainnya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dikorbankan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karena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. Ex: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memproduksi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barang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berarti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barang</a:t>
            </a:r>
            <a:r>
              <a:rPr lang="en-US" altLang="en-US" sz="2400" dirty="0" smtClean="0"/>
              <a:t> lain </a:t>
            </a:r>
            <a:r>
              <a:rPr lang="en-US" altLang="en-US" sz="2400" dirty="0" err="1" smtClean="0"/>
              <a:t>yg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dibuat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karena</a:t>
            </a:r>
            <a:r>
              <a:rPr lang="en-US" altLang="en-US" sz="2400" dirty="0" smtClean="0"/>
              <a:t> input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.</a:t>
            </a:r>
          </a:p>
          <a:p>
            <a:pPr lvl="1">
              <a:spcBef>
                <a:spcPct val="35000"/>
              </a:spcBef>
              <a:buSzPct val="75000"/>
            </a:pPr>
            <a:r>
              <a:rPr lang="en-US" altLang="en-US" sz="2400" dirty="0" err="1" smtClean="0"/>
              <a:t>Contoh</a:t>
            </a:r>
            <a:r>
              <a:rPr lang="en-US" altLang="en-US" sz="2400" dirty="0" smtClean="0"/>
              <a:t> :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produsen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memutuskan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membuat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koper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besar.Keputusan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tsb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tdk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langsung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mengakibatkan</a:t>
            </a:r>
            <a:r>
              <a:rPr lang="en-US" altLang="en-US" sz="2400" dirty="0" smtClean="0"/>
              <a:t> 10 </a:t>
            </a:r>
            <a:r>
              <a:rPr lang="en-US" altLang="en-US" sz="2400" dirty="0" err="1" smtClean="0"/>
              <a:t>dompet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tdk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dpt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dibuat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peluang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sebuah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koper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sepuluh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dompet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5400"/>
            <a:ext cx="7983537" cy="1098550"/>
          </a:xfrm>
          <a:noFill/>
        </p:spPr>
        <p:txBody>
          <a:bodyPr/>
          <a:lstStyle/>
          <a:p>
            <a:pPr algn="ctr"/>
            <a:r>
              <a:rPr lang="en-US" altLang="en-US" sz="3200" dirty="0" smtClean="0"/>
              <a:t>Accounting Cost, Economic Cost, Opportunity Cost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Sunk Cost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8152DFF1-FC5F-4B1B-A1E3-F9F536DA18EF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222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2231" name="Rectangle 5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2232" name="Rectangle 6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2233" name="Rectangle 7"/>
          <p:cNvSpPr>
            <a:spLocks noChangeArrowheads="1"/>
          </p:cNvSpPr>
          <p:nvPr/>
        </p:nvSpPr>
        <p:spPr bwMode="auto">
          <a:xfrm>
            <a:off x="3124200" y="62357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2234" name="Line 8"/>
          <p:cNvSpPr>
            <a:spLocks noChangeShapeType="1"/>
          </p:cNvSpPr>
          <p:nvPr/>
        </p:nvSpPr>
        <p:spPr bwMode="auto">
          <a:xfrm>
            <a:off x="2209800" y="1757363"/>
            <a:ext cx="0" cy="4237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Line 9"/>
          <p:cNvSpPr>
            <a:spLocks noChangeShapeType="1"/>
          </p:cNvSpPr>
          <p:nvPr/>
        </p:nvSpPr>
        <p:spPr bwMode="auto">
          <a:xfrm>
            <a:off x="2216150" y="6007100"/>
            <a:ext cx="442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6" name="Rectangle 10"/>
          <p:cNvSpPr>
            <a:spLocks noChangeArrowheads="1"/>
          </p:cNvSpPr>
          <p:nvPr/>
        </p:nvSpPr>
        <p:spPr bwMode="auto">
          <a:xfrm>
            <a:off x="6886575" y="5908675"/>
            <a:ext cx="8477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Output</a:t>
            </a:r>
          </a:p>
        </p:txBody>
      </p:sp>
      <p:sp>
        <p:nvSpPr>
          <p:cNvPr id="52237" name="Rectangle 11"/>
          <p:cNvSpPr>
            <a:spLocks noChangeArrowheads="1"/>
          </p:cNvSpPr>
          <p:nvPr/>
        </p:nvSpPr>
        <p:spPr bwMode="auto">
          <a:xfrm>
            <a:off x="974725" y="1670050"/>
            <a:ext cx="1165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Cost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($ per unit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of output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443163" y="2668588"/>
            <a:ext cx="4283075" cy="1824037"/>
            <a:chOff x="1539" y="1681"/>
            <a:chExt cx="2698" cy="1149"/>
          </a:xfrm>
        </p:grpSpPr>
        <p:sp>
          <p:nvSpPr>
            <p:cNvPr id="52245" name="Freeform 14"/>
            <p:cNvSpPr>
              <a:spLocks/>
            </p:cNvSpPr>
            <p:nvPr/>
          </p:nvSpPr>
          <p:spPr bwMode="auto">
            <a:xfrm>
              <a:off x="1539" y="2042"/>
              <a:ext cx="2469" cy="788"/>
            </a:xfrm>
            <a:custGeom>
              <a:avLst/>
              <a:gdLst>
                <a:gd name="T0" fmla="*/ 0 w 2469"/>
                <a:gd name="T1" fmla="*/ 134 h 788"/>
                <a:gd name="T2" fmla="*/ 25 w 2469"/>
                <a:gd name="T3" fmla="*/ 157 h 788"/>
                <a:gd name="T4" fmla="*/ 57 w 2469"/>
                <a:gd name="T5" fmla="*/ 184 h 788"/>
                <a:gd name="T6" fmla="*/ 96 w 2469"/>
                <a:gd name="T7" fmla="*/ 217 h 788"/>
                <a:gd name="T8" fmla="*/ 134 w 2469"/>
                <a:gd name="T9" fmla="*/ 253 h 788"/>
                <a:gd name="T10" fmla="*/ 224 w 2469"/>
                <a:gd name="T11" fmla="*/ 341 h 788"/>
                <a:gd name="T12" fmla="*/ 333 w 2469"/>
                <a:gd name="T13" fmla="*/ 437 h 788"/>
                <a:gd name="T14" fmla="*/ 442 w 2469"/>
                <a:gd name="T15" fmla="*/ 529 h 788"/>
                <a:gd name="T16" fmla="*/ 557 w 2469"/>
                <a:gd name="T17" fmla="*/ 617 h 788"/>
                <a:gd name="T18" fmla="*/ 615 w 2469"/>
                <a:gd name="T19" fmla="*/ 654 h 788"/>
                <a:gd name="T20" fmla="*/ 666 w 2469"/>
                <a:gd name="T21" fmla="*/ 686 h 788"/>
                <a:gd name="T22" fmla="*/ 724 w 2469"/>
                <a:gd name="T23" fmla="*/ 713 h 788"/>
                <a:gd name="T24" fmla="*/ 775 w 2469"/>
                <a:gd name="T25" fmla="*/ 736 h 788"/>
                <a:gd name="T26" fmla="*/ 884 w 2469"/>
                <a:gd name="T27" fmla="*/ 764 h 788"/>
                <a:gd name="T28" fmla="*/ 993 w 2469"/>
                <a:gd name="T29" fmla="*/ 782 h 788"/>
                <a:gd name="T30" fmla="*/ 1109 w 2469"/>
                <a:gd name="T31" fmla="*/ 787 h 788"/>
                <a:gd name="T32" fmla="*/ 1218 w 2469"/>
                <a:gd name="T33" fmla="*/ 787 h 788"/>
                <a:gd name="T34" fmla="*/ 1333 w 2469"/>
                <a:gd name="T35" fmla="*/ 778 h 788"/>
                <a:gd name="T36" fmla="*/ 1442 w 2469"/>
                <a:gd name="T37" fmla="*/ 759 h 788"/>
                <a:gd name="T38" fmla="*/ 1538 w 2469"/>
                <a:gd name="T39" fmla="*/ 741 h 788"/>
                <a:gd name="T40" fmla="*/ 1635 w 2469"/>
                <a:gd name="T41" fmla="*/ 718 h 788"/>
                <a:gd name="T42" fmla="*/ 1724 w 2469"/>
                <a:gd name="T43" fmla="*/ 690 h 788"/>
                <a:gd name="T44" fmla="*/ 1801 w 2469"/>
                <a:gd name="T45" fmla="*/ 658 h 788"/>
                <a:gd name="T46" fmla="*/ 1885 w 2469"/>
                <a:gd name="T47" fmla="*/ 617 h 788"/>
                <a:gd name="T48" fmla="*/ 1955 w 2469"/>
                <a:gd name="T49" fmla="*/ 571 h 788"/>
                <a:gd name="T50" fmla="*/ 2090 w 2469"/>
                <a:gd name="T51" fmla="*/ 474 h 788"/>
                <a:gd name="T52" fmla="*/ 2205 w 2469"/>
                <a:gd name="T53" fmla="*/ 378 h 788"/>
                <a:gd name="T54" fmla="*/ 2250 w 2469"/>
                <a:gd name="T55" fmla="*/ 332 h 788"/>
                <a:gd name="T56" fmla="*/ 2295 w 2469"/>
                <a:gd name="T57" fmla="*/ 281 h 788"/>
                <a:gd name="T58" fmla="*/ 2365 w 2469"/>
                <a:gd name="T59" fmla="*/ 175 h 788"/>
                <a:gd name="T60" fmla="*/ 2397 w 2469"/>
                <a:gd name="T61" fmla="*/ 125 h 788"/>
                <a:gd name="T62" fmla="*/ 2423 w 2469"/>
                <a:gd name="T63" fmla="*/ 74 h 788"/>
                <a:gd name="T64" fmla="*/ 2449 w 2469"/>
                <a:gd name="T65" fmla="*/ 33 h 788"/>
                <a:gd name="T66" fmla="*/ 2468 w 2469"/>
                <a:gd name="T67" fmla="*/ 0 h 7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469"/>
                <a:gd name="T103" fmla="*/ 0 h 788"/>
                <a:gd name="T104" fmla="*/ 2469 w 2469"/>
                <a:gd name="T105" fmla="*/ 788 h 78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469" h="788">
                  <a:moveTo>
                    <a:pt x="0" y="134"/>
                  </a:moveTo>
                  <a:lnTo>
                    <a:pt x="25" y="157"/>
                  </a:lnTo>
                  <a:lnTo>
                    <a:pt x="57" y="184"/>
                  </a:lnTo>
                  <a:lnTo>
                    <a:pt x="96" y="217"/>
                  </a:lnTo>
                  <a:lnTo>
                    <a:pt x="134" y="253"/>
                  </a:lnTo>
                  <a:lnTo>
                    <a:pt x="224" y="341"/>
                  </a:lnTo>
                  <a:lnTo>
                    <a:pt x="333" y="437"/>
                  </a:lnTo>
                  <a:lnTo>
                    <a:pt x="442" y="529"/>
                  </a:lnTo>
                  <a:lnTo>
                    <a:pt x="557" y="617"/>
                  </a:lnTo>
                  <a:lnTo>
                    <a:pt x="615" y="654"/>
                  </a:lnTo>
                  <a:lnTo>
                    <a:pt x="666" y="686"/>
                  </a:lnTo>
                  <a:lnTo>
                    <a:pt x="724" y="713"/>
                  </a:lnTo>
                  <a:lnTo>
                    <a:pt x="775" y="736"/>
                  </a:lnTo>
                  <a:lnTo>
                    <a:pt x="884" y="764"/>
                  </a:lnTo>
                  <a:lnTo>
                    <a:pt x="993" y="782"/>
                  </a:lnTo>
                  <a:lnTo>
                    <a:pt x="1109" y="787"/>
                  </a:lnTo>
                  <a:lnTo>
                    <a:pt x="1218" y="787"/>
                  </a:lnTo>
                  <a:lnTo>
                    <a:pt x="1333" y="778"/>
                  </a:lnTo>
                  <a:lnTo>
                    <a:pt x="1442" y="759"/>
                  </a:lnTo>
                  <a:lnTo>
                    <a:pt x="1538" y="741"/>
                  </a:lnTo>
                  <a:lnTo>
                    <a:pt x="1635" y="718"/>
                  </a:lnTo>
                  <a:lnTo>
                    <a:pt x="1724" y="690"/>
                  </a:lnTo>
                  <a:lnTo>
                    <a:pt x="1801" y="658"/>
                  </a:lnTo>
                  <a:lnTo>
                    <a:pt x="1885" y="617"/>
                  </a:lnTo>
                  <a:lnTo>
                    <a:pt x="1955" y="571"/>
                  </a:lnTo>
                  <a:lnTo>
                    <a:pt x="2090" y="474"/>
                  </a:lnTo>
                  <a:lnTo>
                    <a:pt x="2205" y="378"/>
                  </a:lnTo>
                  <a:lnTo>
                    <a:pt x="2250" y="332"/>
                  </a:lnTo>
                  <a:lnTo>
                    <a:pt x="2295" y="281"/>
                  </a:lnTo>
                  <a:lnTo>
                    <a:pt x="2365" y="175"/>
                  </a:lnTo>
                  <a:lnTo>
                    <a:pt x="2397" y="125"/>
                  </a:lnTo>
                  <a:lnTo>
                    <a:pt x="2423" y="74"/>
                  </a:lnTo>
                  <a:lnTo>
                    <a:pt x="2449" y="33"/>
                  </a:lnTo>
                  <a:lnTo>
                    <a:pt x="2468" y="0"/>
                  </a:lnTo>
                </a:path>
              </a:pathLst>
            </a:custGeom>
            <a:noFill/>
            <a:ln w="50800" cap="rnd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6" name="Rectangle 15"/>
            <p:cNvSpPr>
              <a:spLocks noChangeArrowheads="1"/>
            </p:cNvSpPr>
            <p:nvPr/>
          </p:nvSpPr>
          <p:spPr bwMode="auto">
            <a:xfrm>
              <a:off x="3793" y="1681"/>
              <a:ext cx="444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LAC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670180" y="2024066"/>
            <a:ext cx="3381381" cy="2779718"/>
            <a:chOff x="2670180" y="2024066"/>
            <a:chExt cx="3381381" cy="2779718"/>
          </a:xfrm>
        </p:grpSpPr>
        <p:sp>
          <p:nvSpPr>
            <p:cNvPr id="52240" name="Freeform 12"/>
            <p:cNvSpPr>
              <a:spLocks/>
            </p:cNvSpPr>
            <p:nvPr/>
          </p:nvSpPr>
          <p:spPr bwMode="auto">
            <a:xfrm>
              <a:off x="2670180" y="2593980"/>
              <a:ext cx="2895605" cy="2209804"/>
            </a:xfrm>
            <a:custGeom>
              <a:avLst/>
              <a:gdLst>
                <a:gd name="T0" fmla="*/ 0 w 1824"/>
                <a:gd name="T1" fmla="*/ 1245 h 1392"/>
                <a:gd name="T2" fmla="*/ 141 w 1824"/>
                <a:gd name="T3" fmla="*/ 1309 h 1392"/>
                <a:gd name="T4" fmla="*/ 281 w 1824"/>
                <a:gd name="T5" fmla="*/ 1357 h 1392"/>
                <a:gd name="T6" fmla="*/ 354 w 1824"/>
                <a:gd name="T7" fmla="*/ 1377 h 1392"/>
                <a:gd name="T8" fmla="*/ 427 w 1824"/>
                <a:gd name="T9" fmla="*/ 1387 h 1392"/>
                <a:gd name="T10" fmla="*/ 500 w 1824"/>
                <a:gd name="T11" fmla="*/ 1391 h 1392"/>
                <a:gd name="T12" fmla="*/ 572 w 1824"/>
                <a:gd name="T13" fmla="*/ 1391 h 1392"/>
                <a:gd name="T14" fmla="*/ 645 w 1824"/>
                <a:gd name="T15" fmla="*/ 1382 h 1392"/>
                <a:gd name="T16" fmla="*/ 724 w 1824"/>
                <a:gd name="T17" fmla="*/ 1367 h 1392"/>
                <a:gd name="T18" fmla="*/ 797 w 1824"/>
                <a:gd name="T19" fmla="*/ 1343 h 1392"/>
                <a:gd name="T20" fmla="*/ 875 w 1824"/>
                <a:gd name="T21" fmla="*/ 1318 h 1392"/>
                <a:gd name="T22" fmla="*/ 948 w 1824"/>
                <a:gd name="T23" fmla="*/ 1284 h 1392"/>
                <a:gd name="T24" fmla="*/ 1021 w 1824"/>
                <a:gd name="T25" fmla="*/ 1245 h 1392"/>
                <a:gd name="T26" fmla="*/ 1156 w 1824"/>
                <a:gd name="T27" fmla="*/ 1158 h 1392"/>
                <a:gd name="T28" fmla="*/ 1223 w 1824"/>
                <a:gd name="T29" fmla="*/ 1104 h 1392"/>
                <a:gd name="T30" fmla="*/ 1290 w 1824"/>
                <a:gd name="T31" fmla="*/ 1046 h 1392"/>
                <a:gd name="T32" fmla="*/ 1352 w 1824"/>
                <a:gd name="T33" fmla="*/ 983 h 1392"/>
                <a:gd name="T34" fmla="*/ 1419 w 1824"/>
                <a:gd name="T35" fmla="*/ 915 h 1392"/>
                <a:gd name="T36" fmla="*/ 1537 w 1824"/>
                <a:gd name="T37" fmla="*/ 769 h 1392"/>
                <a:gd name="T38" fmla="*/ 1587 w 1824"/>
                <a:gd name="T39" fmla="*/ 696 h 1392"/>
                <a:gd name="T40" fmla="*/ 1632 w 1824"/>
                <a:gd name="T41" fmla="*/ 623 h 1392"/>
                <a:gd name="T42" fmla="*/ 1672 w 1824"/>
                <a:gd name="T43" fmla="*/ 550 h 1392"/>
                <a:gd name="T44" fmla="*/ 1700 w 1824"/>
                <a:gd name="T45" fmla="*/ 477 h 1392"/>
                <a:gd name="T46" fmla="*/ 1750 w 1824"/>
                <a:gd name="T47" fmla="*/ 321 h 1392"/>
                <a:gd name="T48" fmla="*/ 1789 w 1824"/>
                <a:gd name="T49" fmla="*/ 166 h 1392"/>
                <a:gd name="T50" fmla="*/ 1823 w 1824"/>
                <a:gd name="T51" fmla="*/ 0 h 13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4"/>
                <a:gd name="T79" fmla="*/ 0 h 1392"/>
                <a:gd name="T80" fmla="*/ 1824 w 1824"/>
                <a:gd name="T81" fmla="*/ 1392 h 139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4" h="1392">
                  <a:moveTo>
                    <a:pt x="0" y="1245"/>
                  </a:moveTo>
                  <a:lnTo>
                    <a:pt x="141" y="1309"/>
                  </a:lnTo>
                  <a:lnTo>
                    <a:pt x="281" y="1357"/>
                  </a:lnTo>
                  <a:lnTo>
                    <a:pt x="354" y="1377"/>
                  </a:lnTo>
                  <a:lnTo>
                    <a:pt x="427" y="1387"/>
                  </a:lnTo>
                  <a:lnTo>
                    <a:pt x="500" y="1391"/>
                  </a:lnTo>
                  <a:lnTo>
                    <a:pt x="572" y="1391"/>
                  </a:lnTo>
                  <a:lnTo>
                    <a:pt x="645" y="1382"/>
                  </a:lnTo>
                  <a:lnTo>
                    <a:pt x="724" y="1367"/>
                  </a:lnTo>
                  <a:lnTo>
                    <a:pt x="797" y="1343"/>
                  </a:lnTo>
                  <a:lnTo>
                    <a:pt x="875" y="1318"/>
                  </a:lnTo>
                  <a:lnTo>
                    <a:pt x="948" y="1284"/>
                  </a:lnTo>
                  <a:lnTo>
                    <a:pt x="1021" y="1245"/>
                  </a:lnTo>
                  <a:lnTo>
                    <a:pt x="1156" y="1158"/>
                  </a:lnTo>
                  <a:lnTo>
                    <a:pt x="1223" y="1104"/>
                  </a:lnTo>
                  <a:lnTo>
                    <a:pt x="1290" y="1046"/>
                  </a:lnTo>
                  <a:lnTo>
                    <a:pt x="1352" y="983"/>
                  </a:lnTo>
                  <a:lnTo>
                    <a:pt x="1419" y="915"/>
                  </a:lnTo>
                  <a:lnTo>
                    <a:pt x="1537" y="769"/>
                  </a:lnTo>
                  <a:lnTo>
                    <a:pt x="1587" y="696"/>
                  </a:lnTo>
                  <a:lnTo>
                    <a:pt x="1632" y="623"/>
                  </a:lnTo>
                  <a:lnTo>
                    <a:pt x="1672" y="550"/>
                  </a:lnTo>
                  <a:lnTo>
                    <a:pt x="1700" y="477"/>
                  </a:lnTo>
                  <a:lnTo>
                    <a:pt x="1750" y="321"/>
                  </a:lnTo>
                  <a:lnTo>
                    <a:pt x="1789" y="166"/>
                  </a:lnTo>
                  <a:lnTo>
                    <a:pt x="1823" y="0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Rectangle 13"/>
            <p:cNvSpPr>
              <a:spLocks noChangeArrowheads="1"/>
            </p:cNvSpPr>
            <p:nvPr/>
          </p:nvSpPr>
          <p:spPr bwMode="auto">
            <a:xfrm>
              <a:off x="5319722" y="2024066"/>
              <a:ext cx="731839" cy="393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schemeClr val="tx1"/>
                  </a:solidFill>
                </a:rPr>
                <a:t>LMC</a:t>
              </a:r>
            </a:p>
          </p:txBody>
        </p:sp>
      </p:grpSp>
      <p:sp>
        <p:nvSpPr>
          <p:cNvPr id="52242" name="Line 16"/>
          <p:cNvSpPr>
            <a:spLocks noChangeShapeType="1"/>
          </p:cNvSpPr>
          <p:nvPr/>
        </p:nvSpPr>
        <p:spPr bwMode="auto">
          <a:xfrm>
            <a:off x="4433896" y="2682880"/>
            <a:ext cx="0" cy="329248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43" name="Rectangle 17"/>
          <p:cNvSpPr>
            <a:spLocks noChangeArrowheads="1"/>
          </p:cNvSpPr>
          <p:nvPr/>
        </p:nvSpPr>
        <p:spPr bwMode="auto">
          <a:xfrm>
            <a:off x="4470408" y="4514858"/>
            <a:ext cx="365126" cy="39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2244" name="Oval 18"/>
          <p:cNvSpPr>
            <a:spLocks noChangeArrowheads="1"/>
          </p:cNvSpPr>
          <p:nvPr/>
        </p:nvSpPr>
        <p:spPr bwMode="auto">
          <a:xfrm>
            <a:off x="4346583" y="4384683"/>
            <a:ext cx="188913" cy="188913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193672"/>
            <a:ext cx="7983537" cy="781050"/>
          </a:xfrm>
          <a:noFill/>
        </p:spPr>
        <p:txBody>
          <a:bodyPr anchor="ctr"/>
          <a:lstStyle/>
          <a:p>
            <a:r>
              <a:rPr lang="en-US" altLang="en-US" sz="3200" dirty="0" err="1" smtClean="0"/>
              <a:t>Kurva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Biaya</a:t>
            </a:r>
            <a:r>
              <a:rPr lang="en-US" altLang="en-US" sz="3200" dirty="0" smtClean="0"/>
              <a:t> Rata-Rata </a:t>
            </a:r>
            <a:r>
              <a:rPr lang="en-US" altLang="en-US" sz="3200" dirty="0" err="1" smtClean="0"/>
              <a:t>Jangka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Panjang</a:t>
            </a:r>
            <a:endParaRPr lang="en-US" altLang="en-US" sz="3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71816" y="5158411"/>
            <a:ext cx="118872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DRTS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610115" y="5167931"/>
            <a:ext cx="118872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IRTS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62295" y="3048607"/>
            <a:ext cx="118872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/>
              <a:t>CRTS</a:t>
            </a:r>
            <a:endParaRPr lang="en-US" b="1" dirty="0"/>
          </a:p>
        </p:txBody>
      </p:sp>
      <p:cxnSp>
        <p:nvCxnSpPr>
          <p:cNvPr id="6" name="Straight Arrow Connector 5"/>
          <p:cNvCxnSpPr>
            <a:stCxn id="25" idx="2"/>
            <a:endCxn id="52244" idx="1"/>
          </p:cNvCxnSpPr>
          <p:nvPr/>
        </p:nvCxnSpPr>
        <p:spPr bwMode="auto">
          <a:xfrm>
            <a:off x="3656655" y="3510272"/>
            <a:ext cx="717586" cy="90207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410066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2" grpId="0" animBg="1"/>
      <p:bldP spid="52243" grpId="0"/>
      <p:bldP spid="52244" grpId="0" animBg="1"/>
      <p:bldP spid="4" grpId="0" animBg="1"/>
      <p:bldP spid="24" grpId="0" animBg="1"/>
      <p:bldP spid="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B16DB305-5C95-4B70-9D0F-B23DA4A8608B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632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14448"/>
            <a:ext cx="7396163" cy="4862511"/>
          </a:xfrm>
          <a:noFill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Skala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ekonomis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(economies of Scale): </a:t>
            </a:r>
          </a:p>
          <a:p>
            <a:pPr indent="0">
              <a:spcBef>
                <a:spcPts val="600"/>
              </a:spcBef>
              <a:buNone/>
            </a:pPr>
            <a:r>
              <a:rPr lang="en-US" altLang="en-US" sz="2800" dirty="0" err="1" smtClean="0"/>
              <a:t>Situasi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dimana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menaikkan</a:t>
            </a:r>
            <a:r>
              <a:rPr lang="en-US" altLang="en-US" sz="2800" dirty="0" smtClean="0"/>
              <a:t> output </a:t>
            </a:r>
            <a:r>
              <a:rPr lang="en-US" altLang="en-US" sz="2800" dirty="0" err="1" smtClean="0"/>
              <a:t>dua</a:t>
            </a:r>
            <a:r>
              <a:rPr lang="en-US" altLang="en-US" sz="2800" dirty="0" smtClean="0"/>
              <a:t> kali </a:t>
            </a:r>
            <a:r>
              <a:rPr lang="en-US" altLang="en-US" sz="2800" dirty="0" err="1" smtClean="0"/>
              <a:t>lipat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membutuhkan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lebih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rendah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dua</a:t>
            </a:r>
            <a:r>
              <a:rPr lang="en-US" altLang="en-US" sz="2800" dirty="0" smtClean="0"/>
              <a:t> kali </a:t>
            </a:r>
            <a:r>
              <a:rPr lang="en-US" altLang="en-US" sz="2800" dirty="0" err="1" smtClean="0"/>
              <a:t>lipat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semula</a:t>
            </a:r>
            <a:endParaRPr lang="en-US" altLang="en-US" sz="2800" dirty="0" smtClean="0"/>
          </a:p>
          <a:p>
            <a:pPr>
              <a:spcBef>
                <a:spcPts val="600"/>
              </a:spcBef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Skala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tidak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ekonomis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(diseconomies of scale)</a:t>
            </a:r>
          </a:p>
          <a:p>
            <a:pPr indent="0">
              <a:spcBef>
                <a:spcPts val="600"/>
              </a:spcBef>
              <a:buNone/>
            </a:pPr>
            <a:r>
              <a:rPr lang="en-US" altLang="en-US" sz="2800" dirty="0" err="1"/>
              <a:t>Situasi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dimana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untuk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menaikkan</a:t>
            </a:r>
            <a:r>
              <a:rPr lang="en-US" altLang="en-US" sz="2800" dirty="0"/>
              <a:t> output </a:t>
            </a:r>
            <a:r>
              <a:rPr lang="en-US" altLang="en-US" sz="2800" dirty="0" err="1"/>
              <a:t>dua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lipat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membutuhkan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biaya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yang </a:t>
            </a:r>
            <a:r>
              <a:rPr lang="en-US" altLang="en-US" sz="2800" dirty="0" err="1" smtClean="0"/>
              <a:t>lebih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tinggi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dua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lipat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biaya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produksi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semula</a:t>
            </a:r>
            <a:endParaRPr lang="en-US" altLang="en-US" sz="2800" dirty="0"/>
          </a:p>
          <a:p>
            <a:pPr indent="0">
              <a:spcBef>
                <a:spcPts val="600"/>
              </a:spcBef>
              <a:buNone/>
            </a:pPr>
            <a:r>
              <a:rPr lang="en-US" altLang="en-US" sz="2800" dirty="0" smtClean="0"/>
              <a:t>  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B16DB305-5C95-4B70-9D0F-B23DA4A8608B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6326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err="1" smtClean="0"/>
              <a:t>Mengukur</a:t>
            </a:r>
            <a:r>
              <a:rPr lang="en-US" altLang="en-US" dirty="0" smtClean="0"/>
              <a:t> Economies of Scale</a:t>
            </a:r>
          </a:p>
        </p:txBody>
      </p:sp>
      <p:grpSp>
        <p:nvGrpSpPr>
          <p:cNvPr id="56327" name="Group 11"/>
          <p:cNvGrpSpPr>
            <a:grpSpLocks/>
          </p:cNvGrpSpPr>
          <p:nvPr/>
        </p:nvGrpSpPr>
        <p:grpSpPr bwMode="auto">
          <a:xfrm>
            <a:off x="1603375" y="2981325"/>
            <a:ext cx="6637338" cy="2105025"/>
            <a:chOff x="1010" y="1878"/>
            <a:chExt cx="4150" cy="1326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1010" y="1878"/>
              <a:ext cx="4150" cy="132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56330" name="Object 0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06" y="2126"/>
            <a:ext cx="3894" cy="7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24" name="Equation" r:id="rId4" imgW="2247900" imgH="431800" progId="Equation.3">
                    <p:embed/>
                  </p:oleObj>
                </mc:Choice>
                <mc:Fallback>
                  <p:oleObj name="Equation" r:id="rId4" imgW="2247900" imgH="4318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" y="2126"/>
                          <a:ext cx="3894" cy="7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80419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9897D11A-40A5-4F85-9480-667ACCB15E56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837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58374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Mengukur Economies of Scale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41475" y="2881313"/>
            <a:ext cx="5999163" cy="1854200"/>
            <a:chOff x="1034" y="1815"/>
            <a:chExt cx="3779" cy="1168"/>
          </a:xfrm>
        </p:grpSpPr>
        <p:sp>
          <p:nvSpPr>
            <p:cNvPr id="58377" name="Rectangle 10"/>
            <p:cNvSpPr>
              <a:spLocks noChangeArrowheads="1"/>
            </p:cNvSpPr>
            <p:nvPr/>
          </p:nvSpPr>
          <p:spPr bwMode="auto">
            <a:xfrm>
              <a:off x="1034" y="1815"/>
              <a:ext cx="3779" cy="116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58378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105" y="1824"/>
            <a:ext cx="2551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442" name="Equation" r:id="rId4" imgW="4049713" imgH="596900" progId="Equation.3">
                    <p:embed/>
                  </p:oleObj>
                </mc:Choice>
                <mc:Fallback>
                  <p:oleObj name="Equation" r:id="rId4" imgW="4049713" imgH="596900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5" y="1824"/>
                          <a:ext cx="2551" cy="3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379" name="Object 7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104" y="2496"/>
            <a:ext cx="3706" cy="3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443" name="Equation" r:id="rId6" imgW="5883275" imgH="596900" progId="Equation.3">
                    <p:embed/>
                  </p:oleObj>
                </mc:Choice>
                <mc:Fallback>
                  <p:oleObj name="Equation" r:id="rId6" imgW="5883275" imgH="596900" progId="Equation.3">
                    <p:embed/>
                    <p:pic>
                      <p:nvPicPr>
                        <p:cNvPr id="0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496"/>
                          <a:ext cx="3706" cy="3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B1556B5-53A0-4925-9A6D-8D82DD097CC9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85889"/>
            <a:ext cx="7396163" cy="4557712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dirty="0" err="1" smtClean="0"/>
              <a:t>Sehingga</a:t>
            </a:r>
            <a:r>
              <a:rPr lang="en-US" altLang="en-US" sz="2800" dirty="0" smtClean="0"/>
              <a:t>: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i="1" dirty="0" smtClean="0"/>
              <a:t>E</a:t>
            </a:r>
            <a:r>
              <a:rPr lang="en-US" altLang="en-US" sz="2400" i="1" baseline="-25000" dirty="0" smtClean="0"/>
              <a:t>C</a:t>
            </a:r>
            <a:r>
              <a:rPr lang="en-US" altLang="en-US" sz="2400" dirty="0" smtClean="0"/>
              <a:t> &lt; 1 </a:t>
            </a:r>
            <a:r>
              <a:rPr lang="en-US" altLang="en-US" sz="2400" dirty="0" smtClean="0">
                <a:sym typeface="Wingdings" panose="05000000000000000000" pitchFamily="2" charset="2"/>
              </a:rPr>
              <a:t></a:t>
            </a:r>
            <a:r>
              <a:rPr lang="en-US" altLang="en-US" sz="2400" dirty="0" smtClean="0"/>
              <a:t> MC &lt; AC</a:t>
            </a:r>
          </a:p>
          <a:p>
            <a:pPr marL="742950" lvl="2" indent="0">
              <a:lnSpc>
                <a:spcPct val="90000"/>
              </a:lnSpc>
              <a:spcBef>
                <a:spcPct val="35000"/>
              </a:spcBef>
              <a:buNone/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rata-rata </a:t>
            </a:r>
            <a:r>
              <a:rPr lang="en-US" altLang="en-US" sz="2400" dirty="0" err="1" smtClean="0"/>
              <a:t>mengindikasikan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decreasing  economies of scale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i="1" dirty="0" smtClean="0"/>
              <a:t>E</a:t>
            </a:r>
            <a:r>
              <a:rPr lang="en-US" altLang="en-US" sz="2400" i="1" baseline="-25000" dirty="0" smtClean="0"/>
              <a:t>C</a:t>
            </a:r>
            <a:r>
              <a:rPr lang="en-US" altLang="en-US" sz="2400" dirty="0" smtClean="0"/>
              <a:t> = 1 </a:t>
            </a:r>
            <a:r>
              <a:rPr lang="en-US" altLang="en-US" sz="2400" dirty="0" smtClean="0">
                <a:sym typeface="Wingdings" panose="05000000000000000000" pitchFamily="2" charset="2"/>
              </a:rPr>
              <a:t> </a:t>
            </a:r>
            <a:r>
              <a:rPr lang="en-US" altLang="en-US" sz="2400" dirty="0" smtClean="0"/>
              <a:t>MC = AC</a:t>
            </a:r>
          </a:p>
          <a:p>
            <a:pPr marL="742950" lvl="2" indent="0">
              <a:lnSpc>
                <a:spcPct val="90000"/>
              </a:lnSpc>
              <a:spcBef>
                <a:spcPct val="35000"/>
              </a:spcBef>
              <a:buNone/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rata-rata </a:t>
            </a:r>
            <a:r>
              <a:rPr lang="en-US" altLang="en-US" sz="2400" dirty="0" err="1" smtClean="0"/>
              <a:t>mengindikasikan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constant economies of scale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i="1" dirty="0" smtClean="0"/>
              <a:t>E</a:t>
            </a:r>
            <a:r>
              <a:rPr lang="en-US" altLang="en-US" sz="2400" i="1" baseline="-25000" dirty="0" smtClean="0"/>
              <a:t>C </a:t>
            </a:r>
            <a:r>
              <a:rPr lang="en-US" altLang="en-US" sz="2400" i="1" dirty="0" smtClean="0"/>
              <a:t>&gt; </a:t>
            </a:r>
            <a:r>
              <a:rPr lang="en-US" altLang="en-US" sz="2400" dirty="0" smtClean="0"/>
              <a:t>1 </a:t>
            </a:r>
            <a:r>
              <a:rPr lang="en-US" altLang="en-US" sz="2400" dirty="0" smtClean="0">
                <a:sym typeface="Wingdings" panose="05000000000000000000" pitchFamily="2" charset="2"/>
              </a:rPr>
              <a:t> </a:t>
            </a:r>
            <a:r>
              <a:rPr lang="en-US" altLang="en-US" sz="2400" dirty="0" smtClean="0"/>
              <a:t>MC &gt; AC</a:t>
            </a:r>
          </a:p>
          <a:p>
            <a:pPr marL="742950" lvl="2" indent="0">
              <a:lnSpc>
                <a:spcPct val="90000"/>
              </a:lnSpc>
              <a:spcBef>
                <a:spcPct val="35000"/>
              </a:spcBef>
              <a:buNone/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rata-rata </a:t>
            </a:r>
            <a:r>
              <a:rPr lang="en-US" altLang="en-US" sz="2400" dirty="0" err="1" smtClean="0"/>
              <a:t>mengindikasikan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increasing economies of scale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B1556B5-53A0-4925-9A6D-8D82DD097CC9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28739"/>
            <a:ext cx="7396163" cy="4614862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 err="1" smtClean="0"/>
              <a:t>Skala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ekonomis</a:t>
            </a:r>
            <a:r>
              <a:rPr lang="en-US" altLang="en-US" sz="2800" dirty="0" smtClean="0"/>
              <a:t>:</a:t>
            </a:r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d-ID" sz="2400" dirty="0"/>
              <a:t>Spesialisasi </a:t>
            </a:r>
            <a:r>
              <a:rPr lang="en-US" sz="2400" dirty="0" smtClean="0"/>
              <a:t>f</a:t>
            </a:r>
            <a:r>
              <a:rPr lang="id-ID" sz="2400" dirty="0" smtClean="0"/>
              <a:t>aktor–</a:t>
            </a:r>
            <a:r>
              <a:rPr lang="en-US" sz="2400" dirty="0" smtClean="0"/>
              <a:t>f</a:t>
            </a:r>
            <a:r>
              <a:rPr lang="id-ID" sz="2400" dirty="0" smtClean="0"/>
              <a:t>aktor </a:t>
            </a:r>
            <a:r>
              <a:rPr lang="en-US" sz="2400" dirty="0" smtClean="0"/>
              <a:t>p</a:t>
            </a:r>
            <a:r>
              <a:rPr lang="id-ID" sz="2400" dirty="0" smtClean="0"/>
              <a:t>roduksi</a:t>
            </a:r>
            <a:endParaRPr lang="en-US" sz="2400" dirty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d-ID" sz="2400" dirty="0"/>
              <a:t>Pengurangan </a:t>
            </a:r>
            <a:r>
              <a:rPr lang="en-US" sz="2400" dirty="0" smtClean="0"/>
              <a:t>h</a:t>
            </a:r>
            <a:r>
              <a:rPr lang="id-ID" sz="2400" dirty="0" smtClean="0"/>
              <a:t>arga </a:t>
            </a:r>
            <a:r>
              <a:rPr lang="en-US" sz="2400" dirty="0" smtClean="0"/>
              <a:t>b</a:t>
            </a:r>
            <a:r>
              <a:rPr lang="id-ID" sz="2400" dirty="0" smtClean="0"/>
              <a:t>ahan </a:t>
            </a:r>
            <a:r>
              <a:rPr lang="en-US" sz="2400" dirty="0" smtClean="0"/>
              <a:t>m</a:t>
            </a:r>
            <a:r>
              <a:rPr lang="id-ID" sz="2400" dirty="0" smtClean="0"/>
              <a:t>entah </a:t>
            </a:r>
            <a:r>
              <a:rPr lang="id-ID" sz="2400" dirty="0"/>
              <a:t>dan </a:t>
            </a:r>
            <a:r>
              <a:rPr lang="en-US" sz="2400" dirty="0" smtClean="0"/>
              <a:t>k</a:t>
            </a:r>
            <a:r>
              <a:rPr lang="id-ID" sz="2400" dirty="0" smtClean="0"/>
              <a:t>ebutuhan </a:t>
            </a:r>
            <a:r>
              <a:rPr lang="en-US" sz="2400" dirty="0" smtClean="0"/>
              <a:t>p</a:t>
            </a:r>
            <a:r>
              <a:rPr lang="id-ID" sz="2400" dirty="0" smtClean="0"/>
              <a:t>roduksi </a:t>
            </a:r>
            <a:r>
              <a:rPr lang="en-US" sz="2400" dirty="0" smtClean="0"/>
              <a:t>l</a:t>
            </a:r>
            <a:r>
              <a:rPr lang="id-ID" sz="2400" dirty="0" smtClean="0"/>
              <a:t>ain</a:t>
            </a:r>
            <a:r>
              <a:rPr lang="en-US" sz="2400" dirty="0" smtClean="0"/>
              <a:t> (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input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)</a:t>
            </a:r>
            <a:endParaRPr lang="en-US" sz="2400" dirty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d-ID" sz="2400" dirty="0"/>
              <a:t>Memungkinkan </a:t>
            </a:r>
            <a:r>
              <a:rPr lang="en-US" sz="2400" dirty="0" smtClean="0"/>
              <a:t>p</a:t>
            </a:r>
            <a:r>
              <a:rPr lang="id-ID" sz="2400" dirty="0" smtClean="0"/>
              <a:t>roduk </a:t>
            </a:r>
            <a:r>
              <a:rPr lang="en-US" sz="2400" dirty="0" smtClean="0"/>
              <a:t>s</a:t>
            </a:r>
            <a:r>
              <a:rPr lang="id-ID" sz="2400" dirty="0" smtClean="0"/>
              <a:t>ampingan </a:t>
            </a:r>
            <a:r>
              <a:rPr lang="id-ID" sz="2400" dirty="0"/>
              <a:t>(by – </a:t>
            </a:r>
            <a:r>
              <a:rPr lang="en-US" sz="2400" dirty="0" smtClean="0"/>
              <a:t>p</a:t>
            </a:r>
            <a:r>
              <a:rPr lang="id-ID" sz="2400" dirty="0" smtClean="0"/>
              <a:t>roducts</a:t>
            </a:r>
            <a:r>
              <a:rPr lang="id-ID" sz="2400" dirty="0"/>
              <a:t>) </a:t>
            </a:r>
            <a:r>
              <a:rPr lang="en-US" sz="2400" dirty="0" smtClean="0"/>
              <a:t>d</a:t>
            </a:r>
            <a:r>
              <a:rPr lang="id-ID" sz="2400" dirty="0" smtClean="0"/>
              <a:t>iproduksi</a:t>
            </a:r>
            <a:endParaRPr lang="en-US" sz="2400" dirty="0" smtClean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(</a:t>
            </a:r>
            <a:r>
              <a:rPr lang="en-US" sz="2400" dirty="0" err="1" smtClean="0"/>
              <a:t>diversifikasi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)</a:t>
            </a:r>
            <a:endParaRPr lang="en-US" sz="2400" dirty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intensif</a:t>
            </a:r>
            <a:r>
              <a:rPr lang="en-US" sz="2400" dirty="0" smtClean="0"/>
              <a:t> </a:t>
            </a:r>
            <a:r>
              <a:rPr lang="en-US" sz="2400" dirty="0" err="1" smtClean="0"/>
              <a:t>personil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keahlian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modal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endParaRPr lang="en-US" altLang="en-US" sz="2400" dirty="0" smtClean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Penyebab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2930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B1556B5-53A0-4925-9A6D-8D82DD097CC9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28739"/>
            <a:ext cx="7396163" cy="4614862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800" dirty="0" err="1" smtClean="0"/>
              <a:t>Skala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tidak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ekonomis</a:t>
            </a:r>
            <a:r>
              <a:rPr lang="en-US" altLang="en-US" sz="2800" dirty="0" smtClean="0"/>
              <a:t>:</a:t>
            </a:r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Kesukaran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pengendalian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pengawasan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operasi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besar</a:t>
            </a:r>
            <a:endParaRPr lang="en-US" altLang="en-US" sz="2400" dirty="0" smtClean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Pembuatan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lamban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struktur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manajemen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semakin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</a:t>
            </a:r>
            <a:endParaRPr lang="en-US" altLang="en-US" sz="2400" dirty="0" smtClean="0"/>
          </a:p>
          <a:p>
            <a:pPr marL="6858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err="1" smtClean="0"/>
              <a:t>Kurangnya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motivasi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karyawan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sehingga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produktifitas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rendah</a:t>
            </a:r>
            <a:endParaRPr lang="en-US" altLang="en-US" sz="2400" dirty="0" smtClean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0"/>
            <a:ext cx="7983537" cy="1073150"/>
          </a:xfrm>
          <a:noFill/>
        </p:spPr>
        <p:txBody>
          <a:bodyPr anchor="ctr"/>
          <a:lstStyle/>
          <a:p>
            <a:r>
              <a:rPr lang="en-US" altLang="en-US" sz="4000" dirty="0" err="1" smtClean="0"/>
              <a:t>Penyebab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Skala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Ekonomi</a:t>
            </a:r>
            <a:r>
              <a:rPr lang="en-US" altLang="en-US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577940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EB0F1CB9-564E-4F17-96C6-1C5D38BBBF0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981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981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3300"/>
                </a:solidFill>
              </a:rPr>
              <a:t>Economies of scope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terjadi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sebuah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perusahaan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bisa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dua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jenis</a:t>
            </a:r>
            <a:r>
              <a:rPr lang="en-US" altLang="en-US" sz="2800" dirty="0" smtClean="0"/>
              <a:t> </a:t>
            </a:r>
            <a:r>
              <a:rPr lang="en-US" sz="2800" dirty="0" smtClean="0"/>
              <a:t>output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dibandingkan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smtClean="0"/>
              <a:t>output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diproduksi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terpisah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endParaRPr lang="en-US" altLang="en-US" sz="2800" dirty="0" smtClean="0"/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Apa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keuntungan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produksi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bersama</a:t>
            </a:r>
            <a:r>
              <a:rPr lang="en-US" altLang="en-US" sz="2800" dirty="0" smtClean="0"/>
              <a:t>?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dirty="0" err="1" smtClean="0"/>
              <a:t>Misalkan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automobile </a:t>
            </a:r>
            <a:r>
              <a:rPr lang="en-US" altLang="en-US" sz="2400" dirty="0" err="1" smtClean="0"/>
              <a:t>memproduksi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mobil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truk</a:t>
            </a:r>
            <a:endParaRPr lang="en-US" altLang="en-US" sz="2400" dirty="0" smtClean="0"/>
          </a:p>
        </p:txBody>
      </p:sp>
      <p:sp>
        <p:nvSpPr>
          <p:cNvPr id="119815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</p:spTree>
    <p:extLst>
      <p:ext uri="{BB962C8B-B14F-4D97-AF65-F5344CB8AC3E}">
        <p14:creationId xmlns:p14="http://schemas.microsoft.com/office/powerpoint/2010/main" val="149515718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6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6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6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8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4D6DEC6-47C6-496A-A4C9-A6CD0A1C680C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1860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1861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1862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800" dirty="0" err="1" smtClean="0"/>
              <a:t>Keuntungannya</a:t>
            </a:r>
            <a:endParaRPr lang="en-US" altLang="en-US" sz="2800" dirty="0" smtClean="0"/>
          </a:p>
          <a:p>
            <a:pPr marL="800100" indent="-457200">
              <a:spcBef>
                <a:spcPts val="1200"/>
              </a:spcBef>
              <a:buFont typeface="+mj-lt"/>
              <a:buAutoNum type="arabicParenR"/>
            </a:pPr>
            <a:r>
              <a:rPr lang="en-US" altLang="en-US" sz="2800" dirty="0" err="1" smtClean="0"/>
              <a:t>Kedua-duanya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menggunakan</a:t>
            </a:r>
            <a:r>
              <a:rPr lang="en-US" altLang="en-US" sz="2800" dirty="0" smtClean="0"/>
              <a:t>  capital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labor</a:t>
            </a:r>
          </a:p>
          <a:p>
            <a:pPr marL="800100" indent="-457200">
              <a:spcBef>
                <a:spcPts val="1200"/>
              </a:spcBef>
              <a:buFont typeface="+mj-lt"/>
              <a:buAutoNum type="arabicParenR"/>
            </a:pPr>
            <a:r>
              <a:rPr lang="en-US" altLang="en-US" sz="2800" dirty="0" smtClean="0"/>
              <a:t>Perusahaan sharing </a:t>
            </a:r>
            <a:r>
              <a:rPr lang="en-US" altLang="en-US" sz="2800" dirty="0" err="1" smtClean="0"/>
              <a:t>sumberdaya</a:t>
            </a:r>
            <a:r>
              <a:rPr lang="en-US" altLang="en-US" sz="2800" dirty="0" smtClean="0"/>
              <a:t> 	</a:t>
            </a:r>
            <a:r>
              <a:rPr lang="en-US" altLang="en-US" sz="2800" dirty="0" err="1" smtClean="0"/>
              <a:t>manajemen</a:t>
            </a:r>
            <a:endParaRPr lang="en-US" altLang="en-US" sz="2800" dirty="0" smtClean="0"/>
          </a:p>
          <a:p>
            <a:pPr marL="800100" indent="-457200">
              <a:spcBef>
                <a:spcPts val="1200"/>
              </a:spcBef>
              <a:buFont typeface="+mj-lt"/>
              <a:buAutoNum type="arabicParenR"/>
            </a:pPr>
            <a:r>
              <a:rPr lang="en-US" altLang="en-US" sz="2800" dirty="0" err="1" smtClean="0"/>
              <a:t>Keduanya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menggunakan</a:t>
            </a:r>
            <a:r>
              <a:rPr lang="en-US" altLang="en-US" sz="2800" dirty="0" smtClean="0"/>
              <a:t> skilled labor </a:t>
            </a:r>
            <a:r>
              <a:rPr lang="en-US" altLang="en-US" sz="2800" dirty="0" err="1" smtClean="0"/>
              <a:t>yg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sama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jenis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mesin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yg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sama</a:t>
            </a:r>
            <a:r>
              <a:rPr lang="en-US" altLang="en-US" sz="2800" dirty="0" smtClean="0"/>
              <a:t>.	</a:t>
            </a:r>
          </a:p>
        </p:txBody>
      </p:sp>
      <p:sp>
        <p:nvSpPr>
          <p:cNvPr id="121863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</p:spTree>
    <p:extLst>
      <p:ext uri="{BB962C8B-B14F-4D97-AF65-F5344CB8AC3E}">
        <p14:creationId xmlns:p14="http://schemas.microsoft.com/office/powerpoint/2010/main" val="4094711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CFDA2AD-F066-404C-9573-B520A24C428D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0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390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391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Produksi:</a:t>
            </a:r>
          </a:p>
          <a:p>
            <a:pPr lvl="1">
              <a:buSzPct val="75000"/>
            </a:pPr>
            <a:r>
              <a:rPr lang="en-US" altLang="en-US" smtClean="0"/>
              <a:t>Perusahaan harus memilih berapa banyak masing-masing produk harus diproduksi.</a:t>
            </a:r>
          </a:p>
          <a:p>
            <a:pPr lvl="1">
              <a:buSzPct val="75000"/>
            </a:pPr>
            <a:r>
              <a:rPr lang="en-US" altLang="en-US" smtClean="0"/>
              <a:t>Alternative quantities dapat diilustrasikan dengan menggunakan product transformation curves.</a:t>
            </a:r>
          </a:p>
        </p:txBody>
      </p:sp>
      <p:sp>
        <p:nvSpPr>
          <p:cNvPr id="123911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</p:spTree>
    <p:extLst>
      <p:ext uri="{BB962C8B-B14F-4D97-AF65-F5344CB8AC3E}">
        <p14:creationId xmlns:p14="http://schemas.microsoft.com/office/powerpoint/2010/main" val="29677872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5C806019-A393-4ED9-B352-F886A8678003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00163"/>
            <a:ext cx="7396163" cy="46434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dirty="0" smtClean="0">
                <a:solidFill>
                  <a:srgbClr val="FF3300"/>
                </a:solidFill>
              </a:rPr>
              <a:t>Sunk Cost</a:t>
            </a:r>
            <a:endParaRPr lang="en-US" altLang="en-US" sz="2800" dirty="0" smtClean="0"/>
          </a:p>
          <a:p>
            <a:pPr lvl="1">
              <a:spcBef>
                <a:spcPct val="35000"/>
              </a:spcBef>
              <a:buSzPct val="75000"/>
            </a:pPr>
            <a:r>
              <a:rPr lang="en-US" altLang="en-US" sz="2400" dirty="0" err="1" smtClean="0"/>
              <a:t>Adalah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pengeluaran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telah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dikeluarkan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dipulihkan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kembali</a:t>
            </a:r>
            <a:endParaRPr lang="en-US" altLang="en-US" sz="2400" dirty="0" smtClean="0"/>
          </a:p>
          <a:p>
            <a:pPr lvl="1">
              <a:spcBef>
                <a:spcPct val="35000"/>
              </a:spcBef>
              <a:buSzPct val="75000"/>
            </a:pP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mengambil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keputusan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ekonomi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dimasa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depan</a:t>
            </a:r>
            <a:r>
              <a:rPr lang="en-US" altLang="en-US" sz="2400" dirty="0" smtClean="0"/>
              <a:t>, sunk cost </a:t>
            </a:r>
            <a:r>
              <a:rPr lang="en-US" altLang="en-US" sz="2400" dirty="0" err="1" smtClean="0"/>
              <a:t>harus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diabaikan</a:t>
            </a:r>
            <a:endParaRPr lang="en-US" altLang="en-US" sz="2400" dirty="0" smtClean="0"/>
          </a:p>
          <a:p>
            <a:pPr lvl="1">
              <a:spcBef>
                <a:spcPct val="35000"/>
              </a:spcBef>
              <a:buSzPct val="75000"/>
            </a:pPr>
            <a:r>
              <a:rPr lang="en-US" altLang="en-US" sz="2400" dirty="0" smtClean="0"/>
              <a:t>Ex: </a:t>
            </a:r>
            <a:r>
              <a:rPr lang="en-US" altLang="en-US" sz="2400" dirty="0" err="1" smtClean="0"/>
              <a:t>Pembelian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peralatan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khusus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perusahaan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memiliki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lainnya</a:t>
            </a:r>
            <a:r>
              <a:rPr lang="en-US" altLang="en-US" sz="2400" dirty="0" smtClean="0"/>
              <a:t> </a:t>
            </a:r>
            <a:r>
              <a:rPr lang="en-US" altLang="en-US" sz="2400" dirty="0" smtClean="0">
                <a:sym typeface="Wingdings" panose="05000000000000000000" pitchFamily="2" charset="2"/>
              </a:rPr>
              <a:t>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biaya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peluangnya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sama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dengan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nol</a:t>
            </a:r>
            <a:r>
              <a:rPr lang="en-US" altLang="en-US" sz="2400" dirty="0" smtClean="0">
                <a:sym typeface="Wingdings" panose="05000000000000000000" pitchFamily="2" charset="2"/>
              </a:rPr>
              <a:t>,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biaya-biaya</a:t>
            </a:r>
            <a:r>
              <a:rPr lang="en-US" altLang="en-US" sz="2400" dirty="0" smtClean="0">
                <a:sym typeface="Wingdings" panose="05000000000000000000" pitchFamily="2" charset="2"/>
              </a:rPr>
              <a:t> R &amp; D (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tanpa</a:t>
            </a:r>
            <a:r>
              <a:rPr lang="en-US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en-US" sz="2400" dirty="0" err="1" smtClean="0">
                <a:sym typeface="Wingdings" panose="05000000000000000000" pitchFamily="2" charset="2"/>
              </a:rPr>
              <a:t>amortisasi</a:t>
            </a:r>
            <a:r>
              <a:rPr lang="en-US" altLang="en-US" sz="2400" dirty="0" smtClean="0">
                <a:sym typeface="Wingdings" panose="05000000000000000000" pitchFamily="2" charset="2"/>
              </a:rPr>
              <a:t>)</a:t>
            </a:r>
            <a:r>
              <a:rPr lang="en-US" altLang="en-US" sz="2400" dirty="0" smtClean="0"/>
              <a:t>  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5400"/>
            <a:ext cx="7983537" cy="1098550"/>
          </a:xfrm>
          <a:noFill/>
        </p:spPr>
        <p:txBody>
          <a:bodyPr/>
          <a:lstStyle/>
          <a:p>
            <a:pPr algn="ctr"/>
            <a:r>
              <a:rPr lang="en-US" altLang="en-US" sz="3200" dirty="0" smtClean="0"/>
              <a:t>Accounting Cost, Economic Cost, Opportunity Cost </a:t>
            </a:r>
            <a:r>
              <a:rPr lang="en-US" altLang="en-US" sz="3200" dirty="0" err="1" smtClean="0"/>
              <a:t>dan</a:t>
            </a:r>
            <a:r>
              <a:rPr lang="en-US" altLang="en-US" sz="3200" dirty="0" smtClean="0"/>
              <a:t> Sunk Cost</a:t>
            </a:r>
          </a:p>
        </p:txBody>
      </p:sp>
    </p:spTree>
    <p:extLst>
      <p:ext uri="{BB962C8B-B14F-4D97-AF65-F5344CB8AC3E}">
        <p14:creationId xmlns:p14="http://schemas.microsoft.com/office/powerpoint/2010/main" val="24261410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066DF844-05F7-4B44-B905-BD807F9E7260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776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7766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  <p:sp>
        <p:nvSpPr>
          <p:cNvPr id="11776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Contoh :</a:t>
            </a:r>
          </a:p>
          <a:p>
            <a:pPr lvl="1">
              <a:buSzPct val="75000"/>
            </a:pPr>
            <a:r>
              <a:rPr lang="en-US" altLang="en-US" smtClean="0"/>
              <a:t>Peternakan—peternakan ayam dan peternak telur</a:t>
            </a:r>
          </a:p>
          <a:p>
            <a:pPr lvl="1">
              <a:buSzPct val="75000"/>
            </a:pPr>
            <a:r>
              <a:rPr lang="en-US" altLang="en-US" smtClean="0"/>
              <a:t>Perusahaan Automobile – mobil dan truk</a:t>
            </a:r>
          </a:p>
          <a:p>
            <a:pPr lvl="1">
              <a:buSzPct val="75000"/>
            </a:pPr>
            <a:r>
              <a:rPr lang="en-US" altLang="en-US" smtClean="0"/>
              <a:t>University—Dosen dan peneliti</a:t>
            </a:r>
          </a:p>
        </p:txBody>
      </p:sp>
    </p:spTree>
    <p:extLst>
      <p:ext uri="{BB962C8B-B14F-4D97-AF65-F5344CB8AC3E}">
        <p14:creationId xmlns:p14="http://schemas.microsoft.com/office/powerpoint/2010/main" val="114871260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542435A5-C2E8-4D1E-8E0A-9C789F9D26F5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595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595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5958" name="Rectangle 4"/>
          <p:cNvSpPr>
            <a:spLocks noGrp="1" noChangeArrowheads="1"/>
          </p:cNvSpPr>
          <p:nvPr>
            <p:ph type="title"/>
          </p:nvPr>
        </p:nvSpPr>
        <p:spPr>
          <a:xfrm>
            <a:off x="550863" y="266700"/>
            <a:ext cx="7983537" cy="781050"/>
          </a:xfrm>
          <a:noFill/>
        </p:spPr>
        <p:txBody>
          <a:bodyPr/>
          <a:lstStyle/>
          <a:p>
            <a:r>
              <a:rPr lang="en-US" altLang="en-US" sz="4000" smtClean="0"/>
              <a:t>Product Transformation Curve</a:t>
            </a:r>
          </a:p>
        </p:txBody>
      </p:sp>
      <p:sp>
        <p:nvSpPr>
          <p:cNvPr id="125959" name="Line 5"/>
          <p:cNvSpPr>
            <a:spLocks noChangeShapeType="1"/>
          </p:cNvSpPr>
          <p:nvPr/>
        </p:nvSpPr>
        <p:spPr bwMode="auto">
          <a:xfrm>
            <a:off x="2209800" y="1757363"/>
            <a:ext cx="0" cy="4237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0" name="Line 6"/>
          <p:cNvSpPr>
            <a:spLocks noChangeShapeType="1"/>
          </p:cNvSpPr>
          <p:nvPr/>
        </p:nvSpPr>
        <p:spPr bwMode="auto">
          <a:xfrm>
            <a:off x="2203450" y="6007100"/>
            <a:ext cx="4425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961" name="Rectangle 7"/>
          <p:cNvSpPr>
            <a:spLocks noChangeArrowheads="1"/>
          </p:cNvSpPr>
          <p:nvPr/>
        </p:nvSpPr>
        <p:spPr bwMode="auto">
          <a:xfrm>
            <a:off x="6824663" y="5895975"/>
            <a:ext cx="16716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</a:rPr>
              <a:t>Number of cars</a:t>
            </a:r>
          </a:p>
        </p:txBody>
      </p:sp>
      <p:sp>
        <p:nvSpPr>
          <p:cNvPr id="125962" name="Rectangle 8"/>
          <p:cNvSpPr>
            <a:spLocks noChangeArrowheads="1"/>
          </p:cNvSpPr>
          <p:nvPr/>
        </p:nvSpPr>
        <p:spPr bwMode="auto">
          <a:xfrm>
            <a:off x="828675" y="1670050"/>
            <a:ext cx="13112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Number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of tractors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12975" y="2157413"/>
            <a:ext cx="6832600" cy="3865562"/>
            <a:chOff x="1394" y="1359"/>
            <a:chExt cx="4304" cy="2435"/>
          </a:xfrm>
        </p:grpSpPr>
        <p:sp>
          <p:nvSpPr>
            <p:cNvPr id="125968" name="Freeform 10"/>
            <p:cNvSpPr>
              <a:spLocks/>
            </p:cNvSpPr>
            <p:nvPr/>
          </p:nvSpPr>
          <p:spPr bwMode="auto">
            <a:xfrm>
              <a:off x="1394" y="1359"/>
              <a:ext cx="2736" cy="2435"/>
            </a:xfrm>
            <a:custGeom>
              <a:avLst/>
              <a:gdLst>
                <a:gd name="T0" fmla="*/ 0 w 2736"/>
                <a:gd name="T1" fmla="*/ 0 h 2435"/>
                <a:gd name="T2" fmla="*/ 211 w 2736"/>
                <a:gd name="T3" fmla="*/ 0 h 2435"/>
                <a:gd name="T4" fmla="*/ 429 w 2736"/>
                <a:gd name="T5" fmla="*/ 6 h 2435"/>
                <a:gd name="T6" fmla="*/ 535 w 2736"/>
                <a:gd name="T7" fmla="*/ 19 h 2435"/>
                <a:gd name="T8" fmla="*/ 647 w 2736"/>
                <a:gd name="T9" fmla="*/ 37 h 2435"/>
                <a:gd name="T10" fmla="*/ 760 w 2736"/>
                <a:gd name="T11" fmla="*/ 61 h 2435"/>
                <a:gd name="T12" fmla="*/ 879 w 2736"/>
                <a:gd name="T13" fmla="*/ 98 h 2435"/>
                <a:gd name="T14" fmla="*/ 1004 w 2736"/>
                <a:gd name="T15" fmla="*/ 146 h 2435"/>
                <a:gd name="T16" fmla="*/ 1136 w 2736"/>
                <a:gd name="T17" fmla="*/ 201 h 2435"/>
                <a:gd name="T18" fmla="*/ 1275 w 2736"/>
                <a:gd name="T19" fmla="*/ 267 h 2435"/>
                <a:gd name="T20" fmla="*/ 1420 w 2736"/>
                <a:gd name="T21" fmla="*/ 340 h 2435"/>
                <a:gd name="T22" fmla="*/ 1559 w 2736"/>
                <a:gd name="T23" fmla="*/ 419 h 2435"/>
                <a:gd name="T24" fmla="*/ 1685 w 2736"/>
                <a:gd name="T25" fmla="*/ 498 h 2435"/>
                <a:gd name="T26" fmla="*/ 1803 w 2736"/>
                <a:gd name="T27" fmla="*/ 577 h 2435"/>
                <a:gd name="T28" fmla="*/ 1909 w 2736"/>
                <a:gd name="T29" fmla="*/ 662 h 2435"/>
                <a:gd name="T30" fmla="*/ 2002 w 2736"/>
                <a:gd name="T31" fmla="*/ 747 h 2435"/>
                <a:gd name="T32" fmla="*/ 2074 w 2736"/>
                <a:gd name="T33" fmla="*/ 832 h 2435"/>
                <a:gd name="T34" fmla="*/ 2140 w 2736"/>
                <a:gd name="T35" fmla="*/ 923 h 2435"/>
                <a:gd name="T36" fmla="*/ 2193 w 2736"/>
                <a:gd name="T37" fmla="*/ 1014 h 2435"/>
                <a:gd name="T38" fmla="*/ 2292 w 2736"/>
                <a:gd name="T39" fmla="*/ 1208 h 2435"/>
                <a:gd name="T40" fmla="*/ 2385 w 2736"/>
                <a:gd name="T41" fmla="*/ 1421 h 2435"/>
                <a:gd name="T42" fmla="*/ 2438 w 2736"/>
                <a:gd name="T43" fmla="*/ 1542 h 2435"/>
                <a:gd name="T44" fmla="*/ 2491 w 2736"/>
                <a:gd name="T45" fmla="*/ 1675 h 2435"/>
                <a:gd name="T46" fmla="*/ 2537 w 2736"/>
                <a:gd name="T47" fmla="*/ 1815 h 2435"/>
                <a:gd name="T48" fmla="*/ 2583 w 2736"/>
                <a:gd name="T49" fmla="*/ 1961 h 2435"/>
                <a:gd name="T50" fmla="*/ 2629 w 2736"/>
                <a:gd name="T51" fmla="*/ 2100 h 2435"/>
                <a:gd name="T52" fmla="*/ 2669 w 2736"/>
                <a:gd name="T53" fmla="*/ 2228 h 2435"/>
                <a:gd name="T54" fmla="*/ 2702 w 2736"/>
                <a:gd name="T55" fmla="*/ 2343 h 2435"/>
                <a:gd name="T56" fmla="*/ 2722 w 2736"/>
                <a:gd name="T57" fmla="*/ 2392 h 2435"/>
                <a:gd name="T58" fmla="*/ 2735 w 2736"/>
                <a:gd name="T59" fmla="*/ 2434 h 24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736"/>
                <a:gd name="T91" fmla="*/ 0 h 2435"/>
                <a:gd name="T92" fmla="*/ 2736 w 2736"/>
                <a:gd name="T93" fmla="*/ 2435 h 24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736" h="2435">
                  <a:moveTo>
                    <a:pt x="0" y="0"/>
                  </a:moveTo>
                  <a:lnTo>
                    <a:pt x="211" y="0"/>
                  </a:lnTo>
                  <a:lnTo>
                    <a:pt x="429" y="6"/>
                  </a:lnTo>
                  <a:lnTo>
                    <a:pt x="535" y="19"/>
                  </a:lnTo>
                  <a:lnTo>
                    <a:pt x="647" y="37"/>
                  </a:lnTo>
                  <a:lnTo>
                    <a:pt x="760" y="61"/>
                  </a:lnTo>
                  <a:lnTo>
                    <a:pt x="879" y="98"/>
                  </a:lnTo>
                  <a:lnTo>
                    <a:pt x="1004" y="146"/>
                  </a:lnTo>
                  <a:lnTo>
                    <a:pt x="1136" y="201"/>
                  </a:lnTo>
                  <a:lnTo>
                    <a:pt x="1275" y="267"/>
                  </a:lnTo>
                  <a:lnTo>
                    <a:pt x="1420" y="340"/>
                  </a:lnTo>
                  <a:lnTo>
                    <a:pt x="1559" y="419"/>
                  </a:lnTo>
                  <a:lnTo>
                    <a:pt x="1685" y="498"/>
                  </a:lnTo>
                  <a:lnTo>
                    <a:pt x="1803" y="577"/>
                  </a:lnTo>
                  <a:lnTo>
                    <a:pt x="1909" y="662"/>
                  </a:lnTo>
                  <a:lnTo>
                    <a:pt x="2002" y="747"/>
                  </a:lnTo>
                  <a:lnTo>
                    <a:pt x="2074" y="832"/>
                  </a:lnTo>
                  <a:lnTo>
                    <a:pt x="2140" y="923"/>
                  </a:lnTo>
                  <a:lnTo>
                    <a:pt x="2193" y="1014"/>
                  </a:lnTo>
                  <a:lnTo>
                    <a:pt x="2292" y="1208"/>
                  </a:lnTo>
                  <a:lnTo>
                    <a:pt x="2385" y="1421"/>
                  </a:lnTo>
                  <a:lnTo>
                    <a:pt x="2438" y="1542"/>
                  </a:lnTo>
                  <a:lnTo>
                    <a:pt x="2491" y="1675"/>
                  </a:lnTo>
                  <a:lnTo>
                    <a:pt x="2537" y="1815"/>
                  </a:lnTo>
                  <a:lnTo>
                    <a:pt x="2583" y="1961"/>
                  </a:lnTo>
                  <a:lnTo>
                    <a:pt x="2629" y="2100"/>
                  </a:lnTo>
                  <a:lnTo>
                    <a:pt x="2669" y="2228"/>
                  </a:lnTo>
                  <a:lnTo>
                    <a:pt x="2702" y="2343"/>
                  </a:lnTo>
                  <a:lnTo>
                    <a:pt x="2722" y="2392"/>
                  </a:lnTo>
                  <a:lnTo>
                    <a:pt x="2735" y="2434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9" name="Rectangle 11"/>
            <p:cNvSpPr>
              <a:spLocks noChangeArrowheads="1"/>
            </p:cNvSpPr>
            <p:nvPr/>
          </p:nvSpPr>
          <p:spPr bwMode="auto">
            <a:xfrm>
              <a:off x="3553" y="1969"/>
              <a:ext cx="29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O</a:t>
              </a:r>
              <a:r>
                <a:rPr lang="en-US" altLang="en-US" sz="2000" b="1" i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5970" name="Rectangle 12"/>
            <p:cNvSpPr>
              <a:spLocks noChangeArrowheads="1"/>
            </p:cNvSpPr>
            <p:nvPr/>
          </p:nvSpPr>
          <p:spPr bwMode="auto">
            <a:xfrm>
              <a:off x="3873" y="2042"/>
              <a:ext cx="1825" cy="83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>
                  <a:solidFill>
                    <a:schemeClr val="tx1"/>
                  </a:solidFill>
                </a:rPr>
                <a:t>O</a:t>
              </a:r>
              <a:r>
                <a:rPr lang="en-US" altLang="en-US" sz="1600" b="1" i="1" baseline="-25000">
                  <a:solidFill>
                    <a:schemeClr val="tx1"/>
                  </a:solidFill>
                </a:rPr>
                <a:t>1</a:t>
              </a:r>
              <a:r>
                <a:rPr lang="en-US" altLang="en-US" sz="1600" b="1">
                  <a:solidFill>
                    <a:schemeClr val="tx1"/>
                  </a:solidFill>
                </a:rPr>
                <a:t> illustrates a low level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of output. </a:t>
              </a:r>
              <a:r>
                <a:rPr lang="en-US" altLang="en-US" sz="1600" b="1" i="1">
                  <a:solidFill>
                    <a:schemeClr val="tx1"/>
                  </a:solidFill>
                </a:rPr>
                <a:t>O</a:t>
              </a:r>
              <a:r>
                <a:rPr lang="en-US" altLang="en-US" sz="1600" b="1" baseline="-25000">
                  <a:solidFill>
                    <a:schemeClr val="tx1"/>
                  </a:solidFill>
                </a:rPr>
                <a:t>2 </a:t>
              </a:r>
              <a:r>
                <a:rPr lang="en-US" altLang="en-US" sz="1600" b="1">
                  <a:solidFill>
                    <a:schemeClr val="tx1"/>
                  </a:solidFill>
                </a:rPr>
                <a:t> illustrates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a higher level of output with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two times as much labor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and capital.</a:t>
              </a:r>
            </a:p>
          </p:txBody>
        </p:sp>
        <p:sp>
          <p:nvSpPr>
            <p:cNvPr id="125971" name="Line 13"/>
            <p:cNvSpPr>
              <a:spLocks noChangeShapeType="1"/>
            </p:cNvSpPr>
            <p:nvPr/>
          </p:nvSpPr>
          <p:spPr bwMode="auto">
            <a:xfrm>
              <a:off x="1402" y="2602"/>
              <a:ext cx="1422" cy="1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09800" y="1479550"/>
            <a:ext cx="4989513" cy="4543425"/>
            <a:chOff x="1392" y="932"/>
            <a:chExt cx="3143" cy="2862"/>
          </a:xfrm>
        </p:grpSpPr>
        <p:sp>
          <p:nvSpPr>
            <p:cNvPr id="125965" name="Freeform 15"/>
            <p:cNvSpPr>
              <a:spLocks/>
            </p:cNvSpPr>
            <p:nvPr/>
          </p:nvSpPr>
          <p:spPr bwMode="auto">
            <a:xfrm>
              <a:off x="1392" y="2591"/>
              <a:ext cx="1490" cy="1203"/>
            </a:xfrm>
            <a:custGeom>
              <a:avLst/>
              <a:gdLst>
                <a:gd name="T0" fmla="*/ 0 w 1490"/>
                <a:gd name="T1" fmla="*/ 0 h 1203"/>
                <a:gd name="T2" fmla="*/ 115 w 1490"/>
                <a:gd name="T3" fmla="*/ 0 h 1203"/>
                <a:gd name="T4" fmla="*/ 235 w 1490"/>
                <a:gd name="T5" fmla="*/ 6 h 1203"/>
                <a:gd name="T6" fmla="*/ 355 w 1490"/>
                <a:gd name="T7" fmla="*/ 19 h 1203"/>
                <a:gd name="T8" fmla="*/ 415 w 1490"/>
                <a:gd name="T9" fmla="*/ 31 h 1203"/>
                <a:gd name="T10" fmla="*/ 479 w 1490"/>
                <a:gd name="T11" fmla="*/ 49 h 1203"/>
                <a:gd name="T12" fmla="*/ 549 w 1490"/>
                <a:gd name="T13" fmla="*/ 73 h 1203"/>
                <a:gd name="T14" fmla="*/ 622 w 1490"/>
                <a:gd name="T15" fmla="*/ 97 h 1203"/>
                <a:gd name="T16" fmla="*/ 775 w 1490"/>
                <a:gd name="T17" fmla="*/ 170 h 1203"/>
                <a:gd name="T18" fmla="*/ 848 w 1490"/>
                <a:gd name="T19" fmla="*/ 207 h 1203"/>
                <a:gd name="T20" fmla="*/ 922 w 1490"/>
                <a:gd name="T21" fmla="*/ 249 h 1203"/>
                <a:gd name="T22" fmla="*/ 987 w 1490"/>
                <a:gd name="T23" fmla="*/ 286 h 1203"/>
                <a:gd name="T24" fmla="*/ 1042 w 1490"/>
                <a:gd name="T25" fmla="*/ 328 h 1203"/>
                <a:gd name="T26" fmla="*/ 1088 w 1490"/>
                <a:gd name="T27" fmla="*/ 371 h 1203"/>
                <a:gd name="T28" fmla="*/ 1129 w 1490"/>
                <a:gd name="T29" fmla="*/ 413 h 1203"/>
                <a:gd name="T30" fmla="*/ 1166 w 1490"/>
                <a:gd name="T31" fmla="*/ 456 h 1203"/>
                <a:gd name="T32" fmla="*/ 1194 w 1490"/>
                <a:gd name="T33" fmla="*/ 504 h 1203"/>
                <a:gd name="T34" fmla="*/ 1249 w 1490"/>
                <a:gd name="T35" fmla="*/ 601 h 1203"/>
                <a:gd name="T36" fmla="*/ 1300 w 1490"/>
                <a:gd name="T37" fmla="*/ 704 h 1203"/>
                <a:gd name="T38" fmla="*/ 1328 w 1490"/>
                <a:gd name="T39" fmla="*/ 765 h 1203"/>
                <a:gd name="T40" fmla="*/ 1355 w 1490"/>
                <a:gd name="T41" fmla="*/ 832 h 1203"/>
                <a:gd name="T42" fmla="*/ 1406 w 1490"/>
                <a:gd name="T43" fmla="*/ 971 h 1203"/>
                <a:gd name="T44" fmla="*/ 1429 w 1490"/>
                <a:gd name="T45" fmla="*/ 1038 h 1203"/>
                <a:gd name="T46" fmla="*/ 1452 w 1490"/>
                <a:gd name="T47" fmla="*/ 1099 h 1203"/>
                <a:gd name="T48" fmla="*/ 1471 w 1490"/>
                <a:gd name="T49" fmla="*/ 1160 h 1203"/>
                <a:gd name="T50" fmla="*/ 1489 w 1490"/>
                <a:gd name="T51" fmla="*/ 1202 h 120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490"/>
                <a:gd name="T79" fmla="*/ 0 h 1203"/>
                <a:gd name="T80" fmla="*/ 1490 w 1490"/>
                <a:gd name="T81" fmla="*/ 1203 h 120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490" h="1203">
                  <a:moveTo>
                    <a:pt x="0" y="0"/>
                  </a:moveTo>
                  <a:lnTo>
                    <a:pt x="115" y="0"/>
                  </a:lnTo>
                  <a:lnTo>
                    <a:pt x="235" y="6"/>
                  </a:lnTo>
                  <a:lnTo>
                    <a:pt x="355" y="19"/>
                  </a:lnTo>
                  <a:lnTo>
                    <a:pt x="415" y="31"/>
                  </a:lnTo>
                  <a:lnTo>
                    <a:pt x="479" y="49"/>
                  </a:lnTo>
                  <a:lnTo>
                    <a:pt x="549" y="73"/>
                  </a:lnTo>
                  <a:lnTo>
                    <a:pt x="622" y="97"/>
                  </a:lnTo>
                  <a:lnTo>
                    <a:pt x="775" y="170"/>
                  </a:lnTo>
                  <a:lnTo>
                    <a:pt x="848" y="207"/>
                  </a:lnTo>
                  <a:lnTo>
                    <a:pt x="922" y="249"/>
                  </a:lnTo>
                  <a:lnTo>
                    <a:pt x="987" y="286"/>
                  </a:lnTo>
                  <a:lnTo>
                    <a:pt x="1042" y="328"/>
                  </a:lnTo>
                  <a:lnTo>
                    <a:pt x="1088" y="371"/>
                  </a:lnTo>
                  <a:lnTo>
                    <a:pt x="1129" y="413"/>
                  </a:lnTo>
                  <a:lnTo>
                    <a:pt x="1166" y="456"/>
                  </a:lnTo>
                  <a:lnTo>
                    <a:pt x="1194" y="504"/>
                  </a:lnTo>
                  <a:lnTo>
                    <a:pt x="1249" y="601"/>
                  </a:lnTo>
                  <a:lnTo>
                    <a:pt x="1300" y="704"/>
                  </a:lnTo>
                  <a:lnTo>
                    <a:pt x="1328" y="765"/>
                  </a:lnTo>
                  <a:lnTo>
                    <a:pt x="1355" y="832"/>
                  </a:lnTo>
                  <a:lnTo>
                    <a:pt x="1406" y="971"/>
                  </a:lnTo>
                  <a:lnTo>
                    <a:pt x="1429" y="1038"/>
                  </a:lnTo>
                  <a:lnTo>
                    <a:pt x="1452" y="1099"/>
                  </a:lnTo>
                  <a:lnTo>
                    <a:pt x="1471" y="1160"/>
                  </a:lnTo>
                  <a:lnTo>
                    <a:pt x="1489" y="1202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6" name="Rectangle 16"/>
            <p:cNvSpPr>
              <a:spLocks noChangeArrowheads="1"/>
            </p:cNvSpPr>
            <p:nvPr/>
          </p:nvSpPr>
          <p:spPr bwMode="auto">
            <a:xfrm>
              <a:off x="2439" y="2715"/>
              <a:ext cx="29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chemeClr val="tx1"/>
                  </a:solidFill>
                </a:rPr>
                <a:t>O</a:t>
              </a:r>
              <a:r>
                <a:rPr lang="en-US" altLang="en-US" sz="2000" b="1" i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5967" name="Rectangle 17"/>
            <p:cNvSpPr>
              <a:spLocks noChangeArrowheads="1"/>
            </p:cNvSpPr>
            <p:nvPr/>
          </p:nvSpPr>
          <p:spPr bwMode="auto">
            <a:xfrm>
              <a:off x="2846" y="932"/>
              <a:ext cx="1689" cy="6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Each curve shows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combinations of output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with a given combination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</a:rPr>
                <a:t>of </a:t>
              </a:r>
              <a:r>
                <a:rPr lang="en-US" altLang="en-US" sz="1600" b="1" i="1">
                  <a:solidFill>
                    <a:schemeClr val="tx1"/>
                  </a:solidFill>
                </a:rPr>
                <a:t>L &amp; K.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88197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9EEEBA19-FF7A-4D56-B231-0C5440D8C4B5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800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8006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i="1" smtClean="0"/>
              <a:t>Economies of scope dapat ditulis sbb</a:t>
            </a:r>
            <a:r>
              <a:rPr lang="en-US" altLang="en-US" sz="2800" smtClean="0"/>
              <a:t>: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800" smtClean="0"/>
          </a:p>
          <a:p>
            <a:pPr lvl="1">
              <a:lnSpc>
                <a:spcPct val="90000"/>
              </a:lnSpc>
              <a:spcBef>
                <a:spcPct val="400000"/>
              </a:spcBef>
              <a:buSzPct val="75000"/>
            </a:pPr>
            <a:r>
              <a:rPr lang="en-US" altLang="en-US" sz="2400" smtClean="0"/>
              <a:t>C(Q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) : cost untuk memproduksi Q</a:t>
            </a:r>
            <a:r>
              <a:rPr lang="en-US" altLang="en-US" sz="2400" baseline="-25000" smtClean="0"/>
              <a:t>1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smtClean="0"/>
              <a:t>C(Q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) : cost untuk memproduksi Q</a:t>
            </a:r>
            <a:r>
              <a:rPr lang="en-US" altLang="en-US" sz="2400" baseline="-25000" smtClean="0"/>
              <a:t>2</a:t>
            </a:r>
          </a:p>
          <a:p>
            <a:pPr lvl="1">
              <a:lnSpc>
                <a:spcPct val="90000"/>
              </a:lnSpc>
              <a:buSzPct val="75000"/>
            </a:pPr>
            <a:r>
              <a:rPr lang="en-US" altLang="en-US" sz="2400" smtClean="0"/>
              <a:t>C(Q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Q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) :  joint cost untuk memproduksi kedua produk</a:t>
            </a:r>
          </a:p>
        </p:txBody>
      </p:sp>
      <p:graphicFrame>
        <p:nvGraphicFramePr>
          <p:cNvPr id="128007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0" y="2771775"/>
          <a:ext cx="51181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Equation" r:id="rId4" imgW="5118100" imgH="1116013" progId="Equation.3">
                  <p:embed/>
                </p:oleObj>
              </mc:Choice>
              <mc:Fallback>
                <p:oleObj name="Equation" r:id="rId4" imgW="5118100" imgH="111601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771775"/>
                        <a:ext cx="51181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8" name="Rectangle 6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</p:spTree>
    <p:extLst>
      <p:ext uri="{BB962C8B-B14F-4D97-AF65-F5344CB8AC3E}">
        <p14:creationId xmlns:p14="http://schemas.microsoft.com/office/powerpoint/2010/main" val="33261600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D8F934C9-58D7-4BC1-9D80-C08141128235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0052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3005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3005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mtClean="0"/>
              <a:t>Interpretation:</a:t>
            </a:r>
          </a:p>
          <a:p>
            <a:pPr lvl="1">
              <a:buSzPct val="75000"/>
            </a:pPr>
            <a:r>
              <a:rPr lang="en-US" altLang="en-US" smtClean="0"/>
              <a:t>Jika SC &gt; 0 -- </a:t>
            </a:r>
            <a:r>
              <a:rPr lang="en-US" altLang="en-US" smtClean="0">
                <a:solidFill>
                  <a:srgbClr val="FF3300"/>
                </a:solidFill>
              </a:rPr>
              <a:t>Economies of scope</a:t>
            </a:r>
          </a:p>
          <a:p>
            <a:pPr lvl="1">
              <a:buSzPct val="75000"/>
            </a:pPr>
            <a:r>
              <a:rPr lang="en-US" altLang="en-US" smtClean="0"/>
              <a:t>Jika SC &lt; 0 -- </a:t>
            </a:r>
            <a:r>
              <a:rPr lang="en-US" altLang="en-US" smtClean="0">
                <a:solidFill>
                  <a:srgbClr val="FF3300"/>
                </a:solidFill>
              </a:rPr>
              <a:t>Diseconomies of scope</a:t>
            </a:r>
          </a:p>
        </p:txBody>
      </p:sp>
      <p:sp>
        <p:nvSpPr>
          <p:cNvPr id="130055" name="Rectangle 5"/>
          <p:cNvSpPr>
            <a:spLocks noGrp="1" noChangeArrowheads="1"/>
          </p:cNvSpPr>
          <p:nvPr>
            <p:ph type="title"/>
          </p:nvPr>
        </p:nvSpPr>
        <p:spPr>
          <a:xfrm>
            <a:off x="550863" y="279400"/>
            <a:ext cx="7983537" cy="781050"/>
          </a:xfrm>
          <a:noFill/>
        </p:spPr>
        <p:txBody>
          <a:bodyPr/>
          <a:lstStyle/>
          <a:p>
            <a:pPr algn="ctr"/>
            <a:r>
              <a:rPr lang="en-US" altLang="en-US" sz="3200" smtClean="0"/>
              <a:t>Produksi dengan Dua Variabel output --Economies of Scope</a:t>
            </a:r>
          </a:p>
        </p:txBody>
      </p:sp>
    </p:spTree>
    <p:extLst>
      <p:ext uri="{BB962C8B-B14F-4D97-AF65-F5344CB8AC3E}">
        <p14:creationId xmlns:p14="http://schemas.microsoft.com/office/powerpoint/2010/main" val="9948273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7EC72B83-9A5C-4B7A-89D2-EF31B2A641B7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328739"/>
            <a:ext cx="7396163" cy="4881562"/>
          </a:xfrm>
          <a:noFill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800" dirty="0" err="1" smtClean="0">
                <a:solidFill>
                  <a:srgbClr val="FF3300"/>
                </a:solidFill>
              </a:rPr>
              <a:t>Biaya</a:t>
            </a:r>
            <a:r>
              <a:rPr lang="en-US" altLang="en-US" sz="2800" dirty="0" smtClean="0">
                <a:solidFill>
                  <a:srgbClr val="FF33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3300"/>
                </a:solidFill>
              </a:rPr>
              <a:t>Tetap</a:t>
            </a:r>
            <a:endParaRPr lang="en-US" altLang="en-US" sz="2800" dirty="0" smtClean="0">
              <a:solidFill>
                <a:srgbClr val="FF33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tidak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berubah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berbagai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tingkat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output</a:t>
            </a:r>
          </a:p>
          <a:p>
            <a:pPr lvl="1">
              <a:spcBef>
                <a:spcPts val="600"/>
              </a:spcBef>
            </a:pPr>
            <a:r>
              <a:rPr lang="en-US" altLang="en-US" sz="2400" dirty="0" err="1" smtClean="0"/>
              <a:t>Contoh</a:t>
            </a:r>
            <a:r>
              <a:rPr lang="en-US" altLang="en-US" sz="2400" dirty="0" smtClean="0"/>
              <a:t> : </a:t>
            </a:r>
            <a:r>
              <a:rPr lang="en-US" altLang="en-US" sz="2400" dirty="0" err="1" smtClean="0"/>
              <a:t>Sewa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tanah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gaji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karyawan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yg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berdasarkan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sistem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kontrak</a:t>
            </a:r>
            <a:r>
              <a:rPr lang="en-US" altLang="en-US" sz="2400" dirty="0" smtClean="0"/>
              <a:t>), </a:t>
            </a:r>
            <a:r>
              <a:rPr lang="en-US" altLang="en-US" sz="2400" dirty="0" err="1" smtClean="0"/>
              <a:t>depresiasi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barang</a:t>
            </a:r>
            <a:r>
              <a:rPr lang="en-US" altLang="en-US" sz="2400" dirty="0" smtClean="0"/>
              <a:t> modal </a:t>
            </a:r>
            <a:r>
              <a:rPr lang="en-US" altLang="en-US" sz="2400" dirty="0" err="1" smtClean="0"/>
              <a:t>tetap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pajak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bangunan</a:t>
            </a:r>
            <a:r>
              <a:rPr lang="en-US" altLang="en-US" sz="2400" dirty="0" smtClean="0"/>
              <a:t>) </a:t>
            </a:r>
            <a:r>
              <a:rPr lang="en-US" altLang="en-US" sz="2400" dirty="0" err="1" smtClean="0"/>
              <a:t>dsb</a:t>
            </a:r>
            <a:r>
              <a:rPr lang="en-US" altLang="en-US" sz="24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en-US" altLang="en-US" sz="2800" dirty="0" err="1" smtClean="0">
                <a:solidFill>
                  <a:srgbClr val="FF3300"/>
                </a:solidFill>
              </a:rPr>
              <a:t>Biaya</a:t>
            </a:r>
            <a:r>
              <a:rPr lang="en-US" altLang="en-US" sz="2800" dirty="0" smtClean="0">
                <a:solidFill>
                  <a:srgbClr val="FF33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3300"/>
                </a:solidFill>
              </a:rPr>
              <a:t>Variabel</a:t>
            </a:r>
            <a:r>
              <a:rPr lang="en-US" altLang="en-US" sz="2800" dirty="0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besarnya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berubah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mengikuti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produksi</a:t>
            </a:r>
            <a:r>
              <a:rPr lang="en-US" altLang="en-US" sz="2400" dirty="0" smtClean="0"/>
              <a:t> output yang </a:t>
            </a:r>
            <a:r>
              <a:rPr lang="en-US" altLang="en-US" sz="2400" dirty="0" err="1" smtClean="0"/>
              <a:t>dihasilkan</a:t>
            </a:r>
            <a:endParaRPr lang="en-US" altLang="en-US" sz="2400" dirty="0" smtClean="0"/>
          </a:p>
          <a:p>
            <a:pPr lvl="1">
              <a:spcBef>
                <a:spcPts val="600"/>
              </a:spcBef>
            </a:pPr>
            <a:r>
              <a:rPr lang="en-US" altLang="en-US" sz="2400" dirty="0" err="1" smtClean="0"/>
              <a:t>Biaya</a:t>
            </a:r>
            <a:r>
              <a:rPr lang="en-US" altLang="en-US" sz="2400" dirty="0" smtClean="0"/>
              <a:t> input,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bakar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pajak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barang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dsb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>
          <a:xfrm>
            <a:off x="550863" y="25400"/>
            <a:ext cx="7983537" cy="844550"/>
          </a:xfrm>
          <a:noFill/>
        </p:spPr>
        <p:txBody>
          <a:bodyPr/>
          <a:lstStyle/>
          <a:p>
            <a:r>
              <a:rPr lang="en-US" altLang="en-US" sz="4000" dirty="0" err="1" smtClean="0"/>
              <a:t>Biaya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dalam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Jangka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Pendek</a:t>
            </a:r>
            <a:endParaRPr lang="en-US" altLang="en-US" sz="40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8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8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8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E8FC5917-1C8E-438F-ABB2-4BEB8756A791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12800" y="1763713"/>
            <a:ext cx="7726363" cy="4179887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dirty="0" smtClean="0"/>
              <a:t>Total output </a:t>
            </a:r>
            <a:r>
              <a:rPr lang="en-US" altLang="en-US" dirty="0" err="1" smtClean="0"/>
              <a:t>adalah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fungsi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input </a:t>
            </a:r>
            <a:r>
              <a:rPr lang="en-US" altLang="en-US" dirty="0" err="1" smtClean="0"/>
              <a:t>tetap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input </a:t>
            </a:r>
            <a:r>
              <a:rPr lang="en-US" altLang="en-US" dirty="0" err="1" smtClean="0"/>
              <a:t>variabel</a:t>
            </a:r>
            <a:endParaRPr lang="en-US" altLang="en-US" dirty="0" smtClean="0"/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dirty="0" err="1" smtClean="0"/>
              <a:t>Oleh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itu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biaya</a:t>
            </a:r>
            <a:r>
              <a:rPr lang="en-US" altLang="en-US" dirty="0" smtClean="0"/>
              <a:t> total (TC) = </a:t>
            </a:r>
            <a:r>
              <a:rPr lang="en-US" altLang="en-US" dirty="0" err="1" smtClean="0"/>
              <a:t>biaya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tetap</a:t>
            </a:r>
            <a:r>
              <a:rPr lang="en-US" altLang="en-US" dirty="0" smtClean="0"/>
              <a:t> (FC) </a:t>
            </a:r>
            <a:r>
              <a:rPr lang="en-US" altLang="en-US" dirty="0" err="1" smtClean="0"/>
              <a:t>ditambah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biaya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variabel</a:t>
            </a:r>
            <a:r>
              <a:rPr lang="en-US" altLang="en-US" dirty="0" smtClean="0"/>
              <a:t> (VC), </a:t>
            </a:r>
            <a:r>
              <a:rPr lang="en-US" altLang="en-US" dirty="0" err="1" smtClean="0"/>
              <a:t>atau</a:t>
            </a:r>
            <a:r>
              <a:rPr lang="en-US" altLang="en-US" dirty="0" smtClean="0"/>
              <a:t> :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14642" y="4689483"/>
            <a:ext cx="4121150" cy="800100"/>
            <a:chOff x="1704" y="3314"/>
            <a:chExt cx="2596" cy="504"/>
          </a:xfrm>
        </p:grpSpPr>
        <p:sp>
          <p:nvSpPr>
            <p:cNvPr id="20489" name="Rectangle 10"/>
            <p:cNvSpPr>
              <a:spLocks noChangeArrowheads="1"/>
            </p:cNvSpPr>
            <p:nvPr/>
          </p:nvSpPr>
          <p:spPr bwMode="auto">
            <a:xfrm>
              <a:off x="1704" y="3314"/>
              <a:ext cx="2596" cy="497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20490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741" y="3350"/>
            <a:ext cx="2518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0" name="Equation" r:id="rId4" imgW="964781" imgH="177723" progId="Equation.3">
                    <p:embed/>
                  </p:oleObj>
                </mc:Choice>
                <mc:Fallback>
                  <p:oleObj name="Equation" r:id="rId4" imgW="964781" imgH="177723" progId="Equation.3">
                    <p:embed/>
                    <p:pic>
                      <p:nvPicPr>
                        <p:cNvPr id="0" name="Object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1" y="3350"/>
                          <a:ext cx="2518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Biaya</a:t>
            </a:r>
            <a:r>
              <a:rPr lang="en-US" sz="4000" dirty="0" smtClean="0"/>
              <a:t> Total</a:t>
            </a:r>
            <a:endParaRPr lang="en-US" sz="4000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BB76EFAA-46CF-4450-82B9-31011D32F843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Biaya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Marjinal</a:t>
            </a:r>
            <a:endParaRPr lang="en-US" altLang="en-US" sz="4000" dirty="0" smtClean="0"/>
          </a:p>
        </p:txBody>
      </p:sp>
      <p:sp>
        <p:nvSpPr>
          <p:cNvPr id="266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503363"/>
            <a:ext cx="7396163" cy="44402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dirty="0" smtClean="0"/>
              <a:t>Marginal Cost (</a:t>
            </a:r>
            <a:r>
              <a:rPr lang="en-US" altLang="en-US" i="1" dirty="0" smtClean="0"/>
              <a:t>MC</a:t>
            </a:r>
            <a:r>
              <a:rPr lang="en-US" altLang="en-US" dirty="0" smtClean="0"/>
              <a:t>)  </a:t>
            </a:r>
            <a:r>
              <a:rPr lang="en-US" altLang="en-US" dirty="0" err="1" smtClean="0"/>
              <a:t>Menunjukkan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berapa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besar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perubahan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ongkos</a:t>
            </a:r>
            <a:r>
              <a:rPr lang="en-US" altLang="en-US" dirty="0" smtClean="0"/>
              <a:t> total </a:t>
            </a:r>
            <a:r>
              <a:rPr lang="en-US" altLang="en-US" dirty="0" err="1" smtClean="0"/>
              <a:t>yg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dikeluarkan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oleh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sebuah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perusahaan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apabila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jumlah</a:t>
            </a:r>
            <a:r>
              <a:rPr lang="en-US" altLang="en-US" dirty="0" smtClean="0"/>
              <a:t> output </a:t>
            </a:r>
            <a:r>
              <a:rPr lang="en-US" altLang="en-US" dirty="0" err="1" smtClean="0"/>
              <a:t>yg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diproduksi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berubah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dgn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satu</a:t>
            </a:r>
            <a:r>
              <a:rPr lang="en-US" altLang="en-US" dirty="0" smtClean="0"/>
              <a:t> unit:</a:t>
            </a: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2306638" y="4275138"/>
            <a:ext cx="4918075" cy="178911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93416" y="4693278"/>
                <a:ext cx="3344634" cy="998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𝑴𝑪</m:t>
                      </m:r>
                      <m:r>
                        <a:rPr lang="en-US" sz="3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𝑻𝑪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𝑽𝑪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416" y="4693278"/>
                <a:ext cx="3344634" cy="9987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371177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Slide </a:t>
            </a:r>
            <a:fld id="{6014789D-BF2F-4928-ABDA-D251FD95E76F}" type="slidenum">
              <a:rPr lang="en-US" altLang="en-US" sz="16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762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buClr>
                <a:srgbClr val="663300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rgbClr val="37654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rgbClr val="663300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4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u"/>
              <a:defRPr sz="2800">
                <a:solidFill>
                  <a:srgbClr val="37654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63300"/>
              </a:buClr>
              <a:buSzPct val="55000"/>
              <a:buFont typeface="Wingdings" panose="05000000000000000000" pitchFamily="2" charset="2"/>
              <a:buChar char="l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100000"/>
              <a:buChar char="–"/>
              <a:defRPr sz="2400">
                <a:solidFill>
                  <a:srgbClr val="37654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86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 dirty="0" err="1" smtClean="0"/>
              <a:t>Biaya</a:t>
            </a:r>
            <a:r>
              <a:rPr lang="en-US" altLang="en-US" sz="4000" dirty="0" smtClean="0"/>
              <a:t> Rata-Rata</a:t>
            </a:r>
          </a:p>
        </p:txBody>
      </p:sp>
      <p:sp>
        <p:nvSpPr>
          <p:cNvPr id="286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1287463"/>
            <a:ext cx="7396163" cy="4656137"/>
          </a:xfrm>
          <a:noFill/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dirty="0" smtClean="0"/>
              <a:t>Average Total Cost (ATC)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Average Cost (AC) </a:t>
            </a:r>
            <a:r>
              <a:rPr lang="en-US" altLang="en-US" sz="2800" dirty="0" err="1" smtClean="0"/>
              <a:t>adalah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biaya</a:t>
            </a:r>
            <a:r>
              <a:rPr lang="en-US" altLang="en-US" sz="2800" dirty="0" smtClean="0"/>
              <a:t> total </a:t>
            </a:r>
            <a:r>
              <a:rPr lang="en-US" altLang="en-US" sz="2800" dirty="0" err="1" smtClean="0"/>
              <a:t>jangka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pendek</a:t>
            </a:r>
            <a:r>
              <a:rPr lang="en-US" altLang="en-US" sz="2800" dirty="0" smtClean="0"/>
              <a:t> per unit output:</a:t>
            </a:r>
          </a:p>
        </p:txBody>
      </p:sp>
      <p:grpSp>
        <p:nvGrpSpPr>
          <p:cNvPr id="28680" name="Group 9"/>
          <p:cNvGrpSpPr>
            <a:grpSpLocks/>
          </p:cNvGrpSpPr>
          <p:nvPr/>
        </p:nvGrpSpPr>
        <p:grpSpPr bwMode="auto">
          <a:xfrm>
            <a:off x="2741615" y="2846381"/>
            <a:ext cx="4054475" cy="1471613"/>
            <a:chOff x="1628" y="2696"/>
            <a:chExt cx="2554" cy="927"/>
          </a:xfrm>
        </p:grpSpPr>
        <p:sp>
          <p:nvSpPr>
            <p:cNvPr id="28684" name="Rectangle 8"/>
            <p:cNvSpPr>
              <a:spLocks noChangeArrowheads="1"/>
            </p:cNvSpPr>
            <p:nvPr/>
          </p:nvSpPr>
          <p:spPr bwMode="auto">
            <a:xfrm>
              <a:off x="1628" y="2696"/>
              <a:ext cx="2554" cy="927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28685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680" y="2753"/>
            <a:ext cx="2416" cy="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30" name="Equation" r:id="rId4" imgW="3835400" imgH="1282700" progId="Equation.3">
                    <p:embed/>
                  </p:oleObj>
                </mc:Choice>
                <mc:Fallback>
                  <p:oleObj name="Equation" r:id="rId4" imgW="3835400" imgH="12827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753"/>
                          <a:ext cx="2416" cy="8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681" name="Group 10"/>
          <p:cNvGrpSpPr>
            <a:grpSpLocks/>
          </p:cNvGrpSpPr>
          <p:nvPr/>
        </p:nvGrpSpPr>
        <p:grpSpPr bwMode="auto">
          <a:xfrm>
            <a:off x="2284416" y="4586284"/>
            <a:ext cx="5407025" cy="1392237"/>
            <a:chOff x="1244" y="2763"/>
            <a:chExt cx="3406" cy="877"/>
          </a:xfrm>
        </p:grpSpPr>
        <p:sp>
          <p:nvSpPr>
            <p:cNvPr id="28682" name="Rectangle 11"/>
            <p:cNvSpPr>
              <a:spLocks noChangeArrowheads="1"/>
            </p:cNvSpPr>
            <p:nvPr/>
          </p:nvSpPr>
          <p:spPr bwMode="auto">
            <a:xfrm>
              <a:off x="1244" y="2763"/>
              <a:ext cx="3406" cy="877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50000"/>
                </a:spcBef>
                <a:buClr>
                  <a:srgbClr val="663300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rgbClr val="37654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rgbClr val="663300"/>
                </a:buClr>
                <a:buSzPct val="80000"/>
                <a:buFont typeface="Wingdings" panose="05000000000000000000" pitchFamily="2" charset="2"/>
                <a:buChar char="l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34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u"/>
                <a:defRPr sz="2800">
                  <a:solidFill>
                    <a:srgbClr val="37654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63300"/>
                </a:buClr>
                <a:buSzPct val="55000"/>
                <a:buFont typeface="Wingdings" panose="05000000000000000000" pitchFamily="2" charset="2"/>
                <a:buChar char="l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663300"/>
                </a:buClr>
                <a:buSzPct val="100000"/>
                <a:buChar char="–"/>
                <a:defRPr sz="2400">
                  <a:solidFill>
                    <a:srgbClr val="37654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</a:endParaRPr>
            </a:p>
          </p:txBody>
        </p:sp>
        <p:graphicFrame>
          <p:nvGraphicFramePr>
            <p:cNvPr id="28683" name="Object 1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282" y="2805"/>
            <a:ext cx="3304" cy="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31" name="Equation" r:id="rId6" imgW="5245100" imgH="1282700" progId="Equation.3">
                    <p:embed/>
                  </p:oleObj>
                </mc:Choice>
                <mc:Fallback>
                  <p:oleObj name="Equation" r:id="rId6" imgW="5245100" imgH="128270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2" y="2805"/>
                          <a:ext cx="3304" cy="8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743751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825F4D-628D-4D26-B2C9-1E9F371880C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776288" y="214313"/>
          <a:ext cx="8153400" cy="6218232"/>
        </p:xfrm>
        <a:graphic>
          <a:graphicData uri="http://schemas.openxmlformats.org/drawingml/2006/table">
            <a:tbl>
              <a:tblPr/>
              <a:tblGrid>
                <a:gridCol w="1019175"/>
                <a:gridCol w="919162"/>
                <a:gridCol w="1119188"/>
                <a:gridCol w="1019175"/>
                <a:gridCol w="1019175"/>
                <a:gridCol w="1019175"/>
                <a:gridCol w="1019175"/>
                <a:gridCol w="1019175"/>
              </a:tblGrid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54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ltiple Bars">
  <a:themeElements>
    <a:clrScheme name="">
      <a:dk1>
        <a:srgbClr val="000000"/>
      </a:dk1>
      <a:lt1>
        <a:srgbClr val="FFFFE1"/>
      </a:lt1>
      <a:dk2>
        <a:srgbClr val="000000"/>
      </a:dk2>
      <a:lt2>
        <a:srgbClr val="FFFFCC"/>
      </a:lt2>
      <a:accent1>
        <a:srgbClr val="FF9933"/>
      </a:accent1>
      <a:accent2>
        <a:srgbClr val="9999FF"/>
      </a:accent2>
      <a:accent3>
        <a:srgbClr val="FFFFEE"/>
      </a:accent3>
      <a:accent4>
        <a:srgbClr val="000000"/>
      </a:accent4>
      <a:accent5>
        <a:srgbClr val="FFCAAD"/>
      </a:accent5>
      <a:accent6>
        <a:srgbClr val="8A8AE7"/>
      </a:accent6>
      <a:hlink>
        <a:srgbClr val="FFCC99"/>
      </a:hlink>
      <a:folHlink>
        <a:srgbClr val="DDDDDD"/>
      </a:folHlink>
    </a:clrScheme>
    <a:fontScheme name="Multiple Ba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ltiple 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iple 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iple 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E1"/>
    </a:lt1>
    <a:dk2>
      <a:srgbClr val="000000"/>
    </a:dk2>
    <a:lt2>
      <a:srgbClr val="FFFFCC"/>
    </a:lt2>
    <a:accent1>
      <a:srgbClr val="FF9933"/>
    </a:accent1>
    <a:accent2>
      <a:srgbClr val="9999FF"/>
    </a:accent2>
    <a:accent3>
      <a:srgbClr val="FFFFEE"/>
    </a:accent3>
    <a:accent4>
      <a:srgbClr val="000000"/>
    </a:accent4>
    <a:accent5>
      <a:srgbClr val="FFCAAD"/>
    </a:accent5>
    <a:accent6>
      <a:srgbClr val="8A8AE7"/>
    </a:accent6>
    <a:hlink>
      <a:srgbClr val="FFCC99"/>
    </a:hlink>
    <a:folHlink>
      <a:srgbClr val="DDDDD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Designs\Multiple Bars.pot</Template>
  <TotalTime>2530</TotalTime>
  <Words>2032</Words>
  <Application>Microsoft Office PowerPoint</Application>
  <PresentationFormat>On-screen Show (4:3)</PresentationFormat>
  <Paragraphs>834</Paragraphs>
  <Slides>43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Cambria Math</vt:lpstr>
      <vt:lpstr>Monotype Sorts</vt:lpstr>
      <vt:lpstr>Symbol</vt:lpstr>
      <vt:lpstr>Times New Roman</vt:lpstr>
      <vt:lpstr>Wingdings</vt:lpstr>
      <vt:lpstr>Multiple Bars</vt:lpstr>
      <vt:lpstr>Equation</vt:lpstr>
      <vt:lpstr>Ekonomi Mikro Pertemuan ke-9</vt:lpstr>
      <vt:lpstr>Accounting Cost, Economic Cost, Opportunity Cost dan Sunk Cost</vt:lpstr>
      <vt:lpstr>Accounting Cost, Economic Cost, Opportunity Cost dan Sunk Cost</vt:lpstr>
      <vt:lpstr>Accounting Cost, Economic Cost, Opportunity Cost dan Sunk Cost</vt:lpstr>
      <vt:lpstr>Biaya dalam Jangka Pendek</vt:lpstr>
      <vt:lpstr>Biaya Total</vt:lpstr>
      <vt:lpstr>Biaya Marjinal</vt:lpstr>
      <vt:lpstr>Biaya Rata-Rata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Biaya Jangka Pendek ($)</vt:lpstr>
      <vt:lpstr>Kurva TC, FC dan VC</vt:lpstr>
      <vt:lpstr>Kurva TC, FC dan VC</vt:lpstr>
      <vt:lpstr>Kurva ATC, AFC, AVC dan MC</vt:lpstr>
      <vt:lpstr>Kurva ATC, AFC, AVC dan MC</vt:lpstr>
      <vt:lpstr>Kurva ATC, AFC, AVC dan MC</vt:lpstr>
      <vt:lpstr>Analisa Biaya Jangka Panjang</vt:lpstr>
      <vt:lpstr>Meminimumkan Biaya Jangka Panjang</vt:lpstr>
      <vt:lpstr>Biaya Produksi Jangka Panjang</vt:lpstr>
      <vt:lpstr>Kurva Biaya Rata-Rata Jangka Panjang</vt:lpstr>
      <vt:lpstr>Skala Ekonomis</vt:lpstr>
      <vt:lpstr>Kurva Biaya Rata-Rata Jangka Panjang</vt:lpstr>
      <vt:lpstr>Kurva Biaya Rata-Rata Jangka Panjang</vt:lpstr>
      <vt:lpstr>Kurva Biaya Rata-Rata Jangka Panjang</vt:lpstr>
      <vt:lpstr>Kurva Biaya Rata-Rata Jangka Panjang</vt:lpstr>
      <vt:lpstr>Skala Ekonomi </vt:lpstr>
      <vt:lpstr>Skala Ekonomi </vt:lpstr>
      <vt:lpstr>Skala Ekonomi </vt:lpstr>
      <vt:lpstr>Skala Ekonomi </vt:lpstr>
      <vt:lpstr>Penyebab Skala Ekonomi </vt:lpstr>
      <vt:lpstr>Penyebab Skala Ekonomi </vt:lpstr>
      <vt:lpstr>Produksi dengan Dua Variabel output --Economies of Scope</vt:lpstr>
      <vt:lpstr>Produksi dengan Dua Variabel output --Economies of Scope</vt:lpstr>
      <vt:lpstr>Produksi dengan Dua Variabel output --Economies of Scope</vt:lpstr>
      <vt:lpstr>Produksi dengan Dua Variabel output --Economies of Scope</vt:lpstr>
      <vt:lpstr>Product Transformation Curve</vt:lpstr>
      <vt:lpstr>Produksi dengan Dua Variabel output --Economies of Scope</vt:lpstr>
      <vt:lpstr>Produksi dengan Dua Variabel output --Economies of Scope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Jeff Caldwell</dc:creator>
  <cp:lastModifiedBy>Joel F. Sofyan</cp:lastModifiedBy>
  <cp:revision>149</cp:revision>
  <dcterms:created xsi:type="dcterms:W3CDTF">1997-07-14T00:22:12Z</dcterms:created>
  <dcterms:modified xsi:type="dcterms:W3CDTF">2019-04-08T15:22:04Z</dcterms:modified>
</cp:coreProperties>
</file>