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9" r:id="rId3"/>
    <p:sldId id="310" r:id="rId4"/>
    <p:sldId id="276" r:id="rId5"/>
    <p:sldId id="277" r:id="rId6"/>
    <p:sldId id="289" r:id="rId7"/>
    <p:sldId id="290" r:id="rId8"/>
    <p:sldId id="291" r:id="rId9"/>
    <p:sldId id="292" r:id="rId10"/>
    <p:sldId id="312" r:id="rId11"/>
    <p:sldId id="309" r:id="rId12"/>
    <p:sldId id="293" r:id="rId13"/>
    <p:sldId id="294" r:id="rId14"/>
    <p:sldId id="295" r:id="rId15"/>
    <p:sldId id="296" r:id="rId16"/>
    <p:sldId id="297" r:id="rId17"/>
    <p:sldId id="298" r:id="rId18"/>
    <p:sldId id="311" r:id="rId19"/>
    <p:sldId id="299" r:id="rId20"/>
    <p:sldId id="300" r:id="rId21"/>
    <p:sldId id="301" r:id="rId22"/>
    <p:sldId id="302" r:id="rId23"/>
    <p:sldId id="303" r:id="rId24"/>
    <p:sldId id="304" r:id="rId25"/>
    <p:sldId id="305" r:id="rId26"/>
    <p:sldId id="306" r:id="rId27"/>
    <p:sldId id="307" r:id="rId28"/>
    <p:sldId id="308" r:id="rId29"/>
    <p:sldId id="313" r:id="rId30"/>
    <p:sldId id="316" r:id="rId31"/>
    <p:sldId id="282" r:id="rId32"/>
    <p:sldId id="283" r:id="rId33"/>
    <p:sldId id="315" r:id="rId34"/>
    <p:sldId id="284" r:id="rId35"/>
    <p:sldId id="285" r:id="rId3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56" autoAdjust="0"/>
    <p:restoredTop sz="94660"/>
  </p:normalViewPr>
  <p:slideViewPr>
    <p:cSldViewPr>
      <p:cViewPr>
        <p:scale>
          <a:sx n="118" d="100"/>
          <a:sy n="118" d="100"/>
        </p:scale>
        <p:origin x="-1434" y="-18"/>
      </p:cViewPr>
      <p:guideLst>
        <p:guide orient="horz" pos="2160"/>
        <p:guide pos="2880"/>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0FAAD2-6B05-4FFA-8424-2AA232CC1334}" type="datetimeFigureOut">
              <a:rPr lang="id-ID" smtClean="0"/>
              <a:pPr/>
              <a:t>04/10/2019</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87E908-D84B-4842-800F-E82356DE93D9}" type="slidenum">
              <a:rPr lang="id-ID" smtClean="0"/>
              <a:pPr/>
              <a:t>‹#›</a:t>
            </a:fld>
            <a:endParaRPr lang="id-ID"/>
          </a:p>
        </p:txBody>
      </p:sp>
    </p:spTree>
    <p:extLst>
      <p:ext uri="{BB962C8B-B14F-4D97-AF65-F5344CB8AC3E}">
        <p14:creationId xmlns:p14="http://schemas.microsoft.com/office/powerpoint/2010/main" val="1235393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47635316-D170-44ED-A90D-03608C93EF47}" type="datetimeFigureOut">
              <a:rPr lang="id-ID" smtClean="0"/>
              <a:pPr/>
              <a:t>04/10/2019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08C8583-0C67-45F2-AB40-7212908311D8}"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47635316-D170-44ED-A90D-03608C93EF47}" type="datetimeFigureOut">
              <a:rPr lang="id-ID" smtClean="0"/>
              <a:pPr/>
              <a:t>04/10/2019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08C8583-0C67-45F2-AB40-7212908311D8}"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47635316-D170-44ED-A90D-03608C93EF47}" type="datetimeFigureOut">
              <a:rPr lang="id-ID" smtClean="0"/>
              <a:pPr/>
              <a:t>04/10/2019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08C8583-0C67-45F2-AB40-7212908311D8}"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47635316-D170-44ED-A90D-03608C93EF47}" type="datetimeFigureOut">
              <a:rPr lang="id-ID" smtClean="0"/>
              <a:pPr/>
              <a:t>04/10/2019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08C8583-0C67-45F2-AB40-7212908311D8}"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635316-D170-44ED-A90D-03608C93EF47}" type="datetimeFigureOut">
              <a:rPr lang="id-ID" smtClean="0"/>
              <a:pPr/>
              <a:t>04/10/2019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08C8583-0C67-45F2-AB40-7212908311D8}"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47635316-D170-44ED-A90D-03608C93EF47}" type="datetimeFigureOut">
              <a:rPr lang="id-ID" smtClean="0"/>
              <a:pPr/>
              <a:t>04/10/2019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08C8583-0C67-45F2-AB40-7212908311D8}"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47635316-D170-44ED-A90D-03608C93EF47}" type="datetimeFigureOut">
              <a:rPr lang="id-ID" smtClean="0"/>
              <a:pPr/>
              <a:t>04/10/2019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A08C8583-0C67-45F2-AB40-7212908311D8}"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47635316-D170-44ED-A90D-03608C93EF47}" type="datetimeFigureOut">
              <a:rPr lang="id-ID" smtClean="0"/>
              <a:pPr/>
              <a:t>04/10/2019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A08C8583-0C67-45F2-AB40-7212908311D8}"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635316-D170-44ED-A90D-03608C93EF47}" type="datetimeFigureOut">
              <a:rPr lang="id-ID" smtClean="0"/>
              <a:pPr/>
              <a:t>04/10/2019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A08C8583-0C67-45F2-AB40-7212908311D8}"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635316-D170-44ED-A90D-03608C93EF47}" type="datetimeFigureOut">
              <a:rPr lang="id-ID" smtClean="0"/>
              <a:pPr/>
              <a:t>04/10/2019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08C8583-0C67-45F2-AB40-7212908311D8}"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635316-D170-44ED-A90D-03608C93EF47}" type="datetimeFigureOut">
              <a:rPr lang="id-ID" smtClean="0"/>
              <a:pPr/>
              <a:t>04/10/2019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08C8583-0C67-45F2-AB40-7212908311D8}"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635316-D170-44ED-A90D-03608C93EF47}" type="datetimeFigureOut">
              <a:rPr lang="id-ID" smtClean="0"/>
              <a:pPr/>
              <a:t>04/10/2019</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8C8583-0C67-45F2-AB40-7212908311D8}"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solidFill>
                  <a:srgbClr val="C00000"/>
                </a:solidFill>
              </a:rPr>
              <a:t>MANAJEMEN KEUANGAN INTERNASIONAL </a:t>
            </a:r>
            <a:endParaRPr lang="id-ID" dirty="0">
              <a:solidFill>
                <a:srgbClr val="C00000"/>
              </a:solidFill>
            </a:endParaRPr>
          </a:p>
        </p:txBody>
      </p:sp>
      <p:sp>
        <p:nvSpPr>
          <p:cNvPr id="3" name="Subtitle 2"/>
          <p:cNvSpPr>
            <a:spLocks noGrp="1"/>
          </p:cNvSpPr>
          <p:nvPr>
            <p:ph type="subTitle" idx="1"/>
          </p:nvPr>
        </p:nvSpPr>
        <p:spPr>
          <a:xfrm>
            <a:off x="1371600" y="4929198"/>
            <a:ext cx="6400800" cy="928694"/>
          </a:xfrm>
        </p:spPr>
        <p:txBody>
          <a:bodyPr>
            <a:normAutofit/>
          </a:bodyPr>
          <a:lstStyle/>
          <a:p>
            <a:r>
              <a:rPr lang="en-US" dirty="0" smtClean="0"/>
              <a:t>TIM MKI</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57200" y="557213"/>
            <a:ext cx="8229600" cy="5538787"/>
          </a:xfrm>
        </p:spPr>
        <p:txBody>
          <a:bodyPr/>
          <a:lstStyle/>
          <a:p>
            <a:pPr marL="0" indent="0" eaLnBrk="1" hangingPunct="1">
              <a:buFont typeface="Arial" charset="0"/>
              <a:buNone/>
            </a:pPr>
            <a:r>
              <a:rPr lang="en-US" sz="1800" b="1" smtClean="0">
                <a:solidFill>
                  <a:srgbClr val="00B0F0"/>
                </a:solidFill>
                <a:latin typeface="Maiandra GD" pitchFamily="34" charset="0"/>
              </a:rPr>
              <a:t>Di CFM, pedagang valas atau pengusaha lain juga bisa memperoleh keuntungan dengan tindakan tertentu. Tindakan spekulator untuk memperoleh keuntungan tsb dapat digambarkan sbb :</a:t>
            </a:r>
            <a:endParaRPr lang="en-US" sz="2000" b="1" smtClean="0">
              <a:solidFill>
                <a:srgbClr val="00B0F0"/>
              </a:solidFill>
              <a:latin typeface="Maiandra GD" pitchFamily="34" charset="0"/>
            </a:endParaRPr>
          </a:p>
        </p:txBody>
      </p:sp>
      <p:grpSp>
        <p:nvGrpSpPr>
          <p:cNvPr id="22531" name="Group 22"/>
          <p:cNvGrpSpPr>
            <a:grpSpLocks/>
          </p:cNvGrpSpPr>
          <p:nvPr/>
        </p:nvGrpSpPr>
        <p:grpSpPr bwMode="auto">
          <a:xfrm>
            <a:off x="838200" y="1905000"/>
            <a:ext cx="7391400" cy="1981200"/>
            <a:chOff x="838200" y="1600200"/>
            <a:chExt cx="7391400" cy="1981200"/>
          </a:xfrm>
        </p:grpSpPr>
        <p:sp>
          <p:nvSpPr>
            <p:cNvPr id="4" name="Rectangle 3"/>
            <p:cNvSpPr/>
            <p:nvPr/>
          </p:nvSpPr>
          <p:spPr>
            <a:xfrm>
              <a:off x="3624263" y="1600200"/>
              <a:ext cx="1905000" cy="762000"/>
            </a:xfrm>
            <a:prstGeom prst="rect">
              <a:avLst/>
            </a:prstGeom>
          </p:spPr>
          <p:style>
            <a:lnRef idx="3">
              <a:schemeClr val="lt1"/>
            </a:lnRef>
            <a:fillRef idx="1">
              <a:schemeClr val="accent4"/>
            </a:fillRef>
            <a:effectRef idx="1">
              <a:schemeClr val="accent4"/>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b="1" dirty="0" err="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aiandra GD" pitchFamily="34" charset="0"/>
                </a:rPr>
                <a:t>Spekulasi</a:t>
              </a:r>
              <a:r>
                <a:rPr lang="en-US"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aiandra GD" pitchFamily="34" charset="0"/>
                </a:rPr>
                <a:t> CFM</a:t>
              </a:r>
            </a:p>
            <a:p>
              <a:pPr algn="ctr">
                <a:defRPr/>
              </a:pPr>
              <a:r>
                <a:rPr lang="en-US"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aiandra GD" pitchFamily="34" charset="0"/>
                </a:rPr>
                <a:t>DEM 125,000</a:t>
              </a:r>
              <a:endParaRPr lang="en-US"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cxnSp>
          <p:nvCxnSpPr>
            <p:cNvPr id="8" name="Straight Connector 7"/>
            <p:cNvCxnSpPr/>
            <p:nvPr/>
          </p:nvCxnSpPr>
          <p:spPr>
            <a:xfrm rot="5400000">
              <a:off x="4457700" y="2474913"/>
              <a:ext cx="230187"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flipH="1" flipV="1">
              <a:off x="2247901" y="2703512"/>
              <a:ext cx="2286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362200" y="2589213"/>
              <a:ext cx="4343400" cy="1587"/>
            </a:xfrm>
            <a:prstGeom prst="line">
              <a:avLst/>
            </a:prstGeom>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838200" y="2819400"/>
              <a:ext cx="3048000" cy="76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en-US" sz="1600" dirty="0" err="1">
                  <a:latin typeface="Maiandra GD" pitchFamily="34" charset="0"/>
                </a:rPr>
                <a:t>Perkiraan</a:t>
              </a:r>
              <a:r>
                <a:rPr lang="en-US" sz="1600" dirty="0">
                  <a:latin typeface="Maiandra GD" pitchFamily="34" charset="0"/>
                </a:rPr>
                <a:t> </a:t>
              </a:r>
              <a:r>
                <a:rPr lang="en-US" sz="1600" dirty="0" err="1">
                  <a:latin typeface="Maiandra GD" pitchFamily="34" charset="0"/>
                </a:rPr>
                <a:t>realisasi</a:t>
              </a:r>
              <a:r>
                <a:rPr lang="en-US" sz="1600" dirty="0">
                  <a:latin typeface="Maiandra GD" pitchFamily="34" charset="0"/>
                </a:rPr>
                <a:t> SR </a:t>
              </a:r>
              <a:r>
                <a:rPr lang="en-US" sz="1600" dirty="0" err="1">
                  <a:latin typeface="Maiandra GD" pitchFamily="34" charset="0"/>
                </a:rPr>
                <a:t>Apresiasi</a:t>
              </a:r>
              <a:endParaRPr lang="en-US" sz="1600" dirty="0">
                <a:latin typeface="Maiandra GD" pitchFamily="34" charset="0"/>
              </a:endParaRPr>
            </a:p>
            <a:p>
              <a:pPr algn="ctr">
                <a:defRPr/>
              </a:pPr>
              <a:r>
                <a:rPr lang="en-US" dirty="0">
                  <a:latin typeface="Maiandra GD" pitchFamily="34" charset="0"/>
                </a:rPr>
                <a:t>( USD 0,56 / DEM )</a:t>
              </a:r>
              <a:endParaRPr lang="en-US" dirty="0"/>
            </a:p>
          </p:txBody>
        </p:sp>
        <p:sp>
          <p:nvSpPr>
            <p:cNvPr id="6" name="Rectangle 5"/>
            <p:cNvSpPr/>
            <p:nvPr/>
          </p:nvSpPr>
          <p:spPr>
            <a:xfrm>
              <a:off x="5181600" y="2819400"/>
              <a:ext cx="3048000" cy="762000"/>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1600" dirty="0" err="1">
                  <a:latin typeface="Maiandra GD" pitchFamily="34" charset="0"/>
                </a:rPr>
                <a:t>Perkiraan</a:t>
              </a:r>
              <a:r>
                <a:rPr lang="en-US" sz="1600" dirty="0">
                  <a:latin typeface="Maiandra GD" pitchFamily="34" charset="0"/>
                </a:rPr>
                <a:t> </a:t>
              </a:r>
              <a:r>
                <a:rPr lang="en-US" sz="1600" dirty="0" err="1">
                  <a:latin typeface="Maiandra GD" pitchFamily="34" charset="0"/>
                </a:rPr>
                <a:t>realisasi</a:t>
              </a:r>
              <a:r>
                <a:rPr lang="en-US" sz="1600" dirty="0">
                  <a:latin typeface="Maiandra GD" pitchFamily="34" charset="0"/>
                </a:rPr>
                <a:t> SR </a:t>
              </a:r>
              <a:r>
                <a:rPr lang="en-US" sz="1600" dirty="0" err="1">
                  <a:latin typeface="Maiandra GD" pitchFamily="34" charset="0"/>
                </a:rPr>
                <a:t>Depresiasi</a:t>
              </a:r>
              <a:endParaRPr lang="en-US" sz="1600" dirty="0">
                <a:latin typeface="Maiandra GD" pitchFamily="34" charset="0"/>
              </a:endParaRPr>
            </a:p>
            <a:p>
              <a:pPr algn="ctr">
                <a:defRPr/>
              </a:pPr>
              <a:r>
                <a:rPr lang="en-US" dirty="0">
                  <a:latin typeface="Maiandra GD" pitchFamily="34" charset="0"/>
                </a:rPr>
                <a:t>( USD 0,50 / DEM )</a:t>
              </a:r>
              <a:endParaRPr lang="en-US" dirty="0"/>
            </a:p>
          </p:txBody>
        </p:sp>
        <p:cxnSp>
          <p:nvCxnSpPr>
            <p:cNvPr id="14" name="Straight Connector 13"/>
            <p:cNvCxnSpPr/>
            <p:nvPr/>
          </p:nvCxnSpPr>
          <p:spPr>
            <a:xfrm rot="5400000" flipH="1" flipV="1">
              <a:off x="6592888" y="2705100"/>
              <a:ext cx="22701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26" name="Rectangle 25"/>
          <p:cNvSpPr/>
          <p:nvPr/>
        </p:nvSpPr>
        <p:spPr>
          <a:xfrm>
            <a:off x="838200" y="4114800"/>
            <a:ext cx="3048000" cy="76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en-US" sz="1600" dirty="0"/>
              <a:t>CFC</a:t>
            </a:r>
            <a:endParaRPr lang="en-US" sz="1600" b="1" dirty="0"/>
          </a:p>
          <a:p>
            <a:pPr algn="ctr">
              <a:defRPr/>
            </a:pPr>
            <a:r>
              <a:rPr lang="en-US" sz="1600" b="1" dirty="0" err="1"/>
              <a:t>Kontrak</a:t>
            </a:r>
            <a:r>
              <a:rPr lang="en-US" sz="1600" b="1" dirty="0"/>
              <a:t> </a:t>
            </a:r>
            <a:r>
              <a:rPr lang="en-US" sz="1600" b="1" dirty="0" err="1"/>
              <a:t>Beli</a:t>
            </a:r>
            <a:r>
              <a:rPr lang="en-US" sz="1600" b="1" dirty="0"/>
              <a:t> </a:t>
            </a:r>
            <a:r>
              <a:rPr lang="en-US" sz="1600" b="1" dirty="0" err="1"/>
              <a:t>Harga</a:t>
            </a:r>
            <a:r>
              <a:rPr lang="en-US" sz="1600" b="1" dirty="0"/>
              <a:t> </a:t>
            </a:r>
            <a:r>
              <a:rPr lang="en-US" sz="1600" b="1" dirty="0" err="1"/>
              <a:t>Rendah</a:t>
            </a:r>
            <a:endParaRPr lang="en-US" sz="1600" b="1" dirty="0"/>
          </a:p>
          <a:p>
            <a:pPr algn="ctr">
              <a:defRPr/>
            </a:pPr>
            <a:r>
              <a:rPr lang="en-US" sz="1600" b="1" dirty="0"/>
              <a:t>( USD 0,53 / DEM )</a:t>
            </a:r>
            <a:endParaRPr lang="en-US" b="1" dirty="0"/>
          </a:p>
        </p:txBody>
      </p:sp>
      <p:sp>
        <p:nvSpPr>
          <p:cNvPr id="27" name="Rectangle 26"/>
          <p:cNvSpPr/>
          <p:nvPr/>
        </p:nvSpPr>
        <p:spPr>
          <a:xfrm>
            <a:off x="5181600" y="4114800"/>
            <a:ext cx="3048000" cy="762000"/>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1600" dirty="0"/>
              <a:t>CFC</a:t>
            </a:r>
          </a:p>
          <a:p>
            <a:pPr algn="ctr">
              <a:defRPr/>
            </a:pPr>
            <a:r>
              <a:rPr lang="en-US" sz="1600" dirty="0" err="1"/>
              <a:t>Kontrak</a:t>
            </a:r>
            <a:r>
              <a:rPr lang="en-US" sz="1600" dirty="0"/>
              <a:t> </a:t>
            </a:r>
            <a:r>
              <a:rPr lang="en-US" sz="1600" dirty="0" err="1"/>
              <a:t>Jual</a:t>
            </a:r>
            <a:r>
              <a:rPr lang="en-US" sz="1600" dirty="0"/>
              <a:t> </a:t>
            </a:r>
            <a:r>
              <a:rPr lang="en-US" sz="1600" dirty="0" err="1"/>
              <a:t>Harga</a:t>
            </a:r>
            <a:r>
              <a:rPr lang="en-US" sz="1600" dirty="0"/>
              <a:t> </a:t>
            </a:r>
            <a:r>
              <a:rPr lang="en-US" sz="1600" dirty="0" err="1"/>
              <a:t>Tinggi</a:t>
            </a:r>
            <a:endParaRPr lang="en-US" sz="1600" dirty="0"/>
          </a:p>
          <a:p>
            <a:pPr algn="ctr">
              <a:defRPr/>
            </a:pPr>
            <a:r>
              <a:rPr lang="en-US" sz="1600" dirty="0"/>
              <a:t>( USD 0,52 / DEM )</a:t>
            </a:r>
            <a:endParaRPr lang="en-US" dirty="0"/>
          </a:p>
        </p:txBody>
      </p:sp>
      <p:cxnSp>
        <p:nvCxnSpPr>
          <p:cNvPr id="28" name="Straight Connector 27"/>
          <p:cNvCxnSpPr/>
          <p:nvPr/>
        </p:nvCxnSpPr>
        <p:spPr>
          <a:xfrm rot="5400000" flipH="1" flipV="1">
            <a:off x="6592887" y="3967163"/>
            <a:ext cx="227013" cy="1588"/>
          </a:xfrm>
          <a:prstGeom prst="line">
            <a:avLst/>
          </a:prstGeom>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838200" y="5181600"/>
            <a:ext cx="3048000" cy="76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en-US" b="1" dirty="0" err="1"/>
              <a:t>Kontrak</a:t>
            </a:r>
            <a:r>
              <a:rPr lang="en-US" b="1" dirty="0"/>
              <a:t> </a:t>
            </a:r>
            <a:r>
              <a:rPr lang="en-US" b="1" dirty="0" err="1"/>
              <a:t>Beli</a:t>
            </a:r>
            <a:r>
              <a:rPr lang="en-US" b="1" dirty="0"/>
              <a:t> &lt; </a:t>
            </a:r>
            <a:r>
              <a:rPr lang="en-US" b="1" dirty="0" err="1"/>
              <a:t>Penjualan</a:t>
            </a:r>
            <a:r>
              <a:rPr lang="en-US" b="1" dirty="0"/>
              <a:t> SR</a:t>
            </a:r>
          </a:p>
          <a:p>
            <a:pPr algn="ctr">
              <a:defRPr/>
            </a:pPr>
            <a:r>
              <a:rPr lang="en-US" b="1" dirty="0" err="1"/>
              <a:t>Keuntungan</a:t>
            </a:r>
            <a:r>
              <a:rPr lang="en-US" b="1" dirty="0"/>
              <a:t> ( 125,000 x 0,03 )</a:t>
            </a:r>
          </a:p>
        </p:txBody>
      </p:sp>
      <p:sp>
        <p:nvSpPr>
          <p:cNvPr id="30" name="Rectangle 29"/>
          <p:cNvSpPr/>
          <p:nvPr/>
        </p:nvSpPr>
        <p:spPr>
          <a:xfrm>
            <a:off x="5181600" y="5181600"/>
            <a:ext cx="3048000" cy="762000"/>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defRPr/>
            </a:pPr>
            <a:r>
              <a:rPr lang="en-US" dirty="0" err="1"/>
              <a:t>Kontrak</a:t>
            </a:r>
            <a:r>
              <a:rPr lang="en-US" dirty="0"/>
              <a:t> </a:t>
            </a:r>
            <a:r>
              <a:rPr lang="en-US" dirty="0" err="1"/>
              <a:t>Jual</a:t>
            </a:r>
            <a:r>
              <a:rPr lang="en-US" dirty="0"/>
              <a:t> &lt; </a:t>
            </a:r>
            <a:r>
              <a:rPr lang="en-US" dirty="0" err="1"/>
              <a:t>Pembelian</a:t>
            </a:r>
            <a:r>
              <a:rPr lang="en-US" dirty="0"/>
              <a:t> SR</a:t>
            </a:r>
          </a:p>
          <a:p>
            <a:pPr>
              <a:defRPr/>
            </a:pPr>
            <a:r>
              <a:rPr lang="en-US" dirty="0" err="1"/>
              <a:t>Keuntungan</a:t>
            </a:r>
            <a:r>
              <a:rPr lang="en-US" dirty="0"/>
              <a:t> ( 125,000 x 0,02 )</a:t>
            </a:r>
          </a:p>
        </p:txBody>
      </p:sp>
      <p:cxnSp>
        <p:nvCxnSpPr>
          <p:cNvPr id="31" name="Straight Connector 30"/>
          <p:cNvCxnSpPr/>
          <p:nvPr/>
        </p:nvCxnSpPr>
        <p:spPr>
          <a:xfrm rot="5400000" flipH="1" flipV="1">
            <a:off x="6592887" y="5024438"/>
            <a:ext cx="227013"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flipH="1" flipV="1">
            <a:off x="2249488" y="4000500"/>
            <a:ext cx="2270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flipH="1" flipV="1">
            <a:off x="2249487" y="5033963"/>
            <a:ext cx="227013"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92511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Currency </a:t>
            </a:r>
            <a:r>
              <a:rPr lang="id-ID" b="1" dirty="0"/>
              <a:t>Forward</a:t>
            </a:r>
            <a:r>
              <a:rPr lang="en-US" b="1" dirty="0"/>
              <a:t> </a:t>
            </a:r>
            <a:r>
              <a:rPr lang="id-ID" b="1" dirty="0"/>
              <a:t>Contract</a:t>
            </a:r>
            <a:endParaRPr lang="en-US" b="1" dirty="0"/>
          </a:p>
        </p:txBody>
      </p:sp>
    </p:spTree>
    <p:extLst>
      <p:ext uri="{BB962C8B-B14F-4D97-AF65-F5344CB8AC3E}">
        <p14:creationId xmlns:p14="http://schemas.microsoft.com/office/powerpoint/2010/main" val="1680520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pPr>
              <a:defRPr/>
            </a:pPr>
            <a:r>
              <a:rPr lang="id-ID" sz="1800" dirty="0" smtClean="0"/>
              <a:t>Kontrak serah atau yang dalam bahasa asing disebut </a:t>
            </a:r>
            <a:r>
              <a:rPr lang="id-ID" sz="1800" b="1" dirty="0" smtClean="0"/>
              <a:t>forward contract</a:t>
            </a:r>
            <a:r>
              <a:rPr lang="id-ID" sz="1800" dirty="0" smtClean="0"/>
              <a:t> adalah suatu persetujuan antara dua belah pihak untuk menjual atau membeli suatu aset (atau bentuk apapun juga) di suatu waktu yang telah ditetapkan sebelumnya. Oleh karena itu, tanggal penjualan dan tanggal penyerahan barang dilakukan berbeda. Kontrak serah ini digunakan untuk mengendalikan dan meminimalkan risiko, sebagai contoh risiko perubahan nilai mata uang (contoh: kontrak forward untuk transaksi mata uang) atau transaksi komoditi (contoh: kontrak serah untuk minyak bumi).</a:t>
            </a:r>
          </a:p>
          <a:p>
            <a:r>
              <a:rPr lang="id-ID" sz="1800" dirty="0" smtClean="0"/>
              <a:t>Transaksi Forward digunakan untuk mengantisipasi :</a:t>
            </a:r>
          </a:p>
          <a:p>
            <a:pPr>
              <a:buNone/>
            </a:pPr>
            <a:r>
              <a:rPr lang="id-ID" sz="1800" dirty="0" smtClean="0"/>
              <a:t>	1.      Kebutuhan pembayaran hutang dalam mata uang asing</a:t>
            </a:r>
          </a:p>
          <a:p>
            <a:pPr lvl="0">
              <a:buNone/>
            </a:pPr>
            <a:r>
              <a:rPr lang="id-ID" sz="1800" dirty="0" smtClean="0"/>
              <a:t>	2.      Mengantisipasi fluktuasi kurs valuta asing</a:t>
            </a:r>
          </a:p>
          <a:p>
            <a:pPr lvl="0">
              <a:buNone/>
            </a:pPr>
            <a:r>
              <a:rPr lang="id-ID" sz="1800" dirty="0" smtClean="0"/>
              <a:t>	3.      Pembiayaan Eksport dan Import dalam valuta asing</a:t>
            </a:r>
          </a:p>
          <a:p>
            <a:pPr>
              <a:defRPr/>
            </a:pPr>
            <a:endParaRPr lang="id-ID" sz="1800" dirty="0" smtClean="0"/>
          </a:p>
          <a:p>
            <a:pPr>
              <a:defRPr/>
            </a:pPr>
            <a:endParaRPr lang="en-US" sz="1800" dirty="0" smtClean="0"/>
          </a:p>
        </p:txBody>
      </p:sp>
      <p:sp>
        <p:nvSpPr>
          <p:cNvPr id="4" name="Title 1"/>
          <p:cNvSpPr txBox="1">
            <a:spLocks/>
          </p:cNvSpPr>
          <p:nvPr/>
        </p:nvSpPr>
        <p:spPr bwMode="auto">
          <a:xfrm>
            <a:off x="428596" y="357166"/>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algn="ctr" fontAlgn="auto">
              <a:spcAft>
                <a:spcPts val="0"/>
              </a:spcAft>
              <a:defRPr/>
            </a:pPr>
            <a:r>
              <a:rPr lang="en-US" sz="4400" dirty="0">
                <a:solidFill>
                  <a:schemeClr val="tx1"/>
                </a:solidFill>
              </a:rPr>
              <a:t> </a:t>
            </a:r>
            <a:r>
              <a:rPr lang="en-US" sz="4000" dirty="0">
                <a:solidFill>
                  <a:srgbClr val="C00000"/>
                </a:solidFill>
              </a:rPr>
              <a:t>Currency </a:t>
            </a:r>
            <a:r>
              <a:rPr lang="id-ID" sz="4000" dirty="0" smtClean="0">
                <a:solidFill>
                  <a:srgbClr val="C00000"/>
                </a:solidFill>
              </a:rPr>
              <a:t>Forward</a:t>
            </a:r>
            <a:r>
              <a:rPr lang="en-US" sz="4000" dirty="0" smtClean="0">
                <a:solidFill>
                  <a:srgbClr val="C00000"/>
                </a:solidFill>
              </a:rPr>
              <a:t> </a:t>
            </a:r>
            <a:r>
              <a:rPr lang="id-ID" sz="4000" dirty="0" smtClean="0">
                <a:solidFill>
                  <a:srgbClr val="C00000"/>
                </a:solidFill>
              </a:rPr>
              <a:t>Contract</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pPr lvl="0"/>
            <a:r>
              <a:rPr lang="id-ID" sz="1800" b="1" dirty="0" smtClean="0"/>
              <a:t>Currency Forward</a:t>
            </a:r>
          </a:p>
          <a:p>
            <a:pPr>
              <a:buNone/>
            </a:pPr>
            <a:r>
              <a:rPr lang="id-ID" sz="1800" dirty="0" smtClean="0"/>
              <a:t>	Merupakan perjanjian pribadi antara dua individu yang dapat menandatangani kontrak apapun yang mereka setujui. Kedua pihak merundingkan kontrak di pasar antar bank yang memperdagangkan sejumlah valas pada tanggal dan harga di masa mendatang. Besarnya kontrak dan tanggal penyerahan dinegosiasikan dan kemudian dibuat. Karena tidak dilakukan di bursa, maka kedua belah pihak mempunyai resiko bahwa masing-masing pihak dapat saja bangkrut/macet pada saat perjanjian.</a:t>
            </a:r>
          </a:p>
          <a:p>
            <a:r>
              <a:rPr lang="id-ID" sz="1800" dirty="0" smtClean="0"/>
              <a:t>Kontrak forward  currency ini adalah perjanjian antara sebuah perusahaan dengan sebuah bank komersial untuk menukar sejumlah mata uang tertentu dengan kurs nilai tukar tertentu (yang disebut kurs forward) pada tanggal tertentu dimasa depan. </a:t>
            </a:r>
          </a:p>
          <a:p>
            <a:r>
              <a:rPr lang="id-ID" sz="1800" dirty="0" smtClean="0"/>
              <a:t>Kontrak forward ini melayani perusahaan multinasional (MNC) dan perusahaan-perusahaan yang besar, transaksi forward seringkali bernilai $1 juta atau lebih.</a:t>
            </a:r>
          </a:p>
          <a:p>
            <a:r>
              <a:rPr lang="id-ID" sz="1800" dirty="0" smtClean="0"/>
              <a:t>Kontrak forward yang paling umum berjangka waktu 30, 60, 90, 180, dan 360 hari.</a:t>
            </a:r>
          </a:p>
          <a:p>
            <a:pPr>
              <a:defRPr/>
            </a:pPr>
            <a:endParaRPr lang="en-US" sz="1800" dirty="0" smtClean="0"/>
          </a:p>
        </p:txBody>
      </p:sp>
      <p:sp>
        <p:nvSpPr>
          <p:cNvPr id="4" name="Title 1"/>
          <p:cNvSpPr txBox="1">
            <a:spLocks/>
          </p:cNvSpPr>
          <p:nvPr/>
        </p:nvSpPr>
        <p:spPr bwMode="auto">
          <a:xfrm>
            <a:off x="428596" y="357166"/>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algn="ctr" fontAlgn="auto">
              <a:spcAft>
                <a:spcPts val="0"/>
              </a:spcAft>
              <a:defRPr/>
            </a:pPr>
            <a:r>
              <a:rPr lang="en-US" sz="4400" dirty="0">
                <a:solidFill>
                  <a:schemeClr val="tx1"/>
                </a:solidFill>
              </a:rPr>
              <a:t> </a:t>
            </a:r>
            <a:r>
              <a:rPr lang="en-US" sz="4000" dirty="0">
                <a:solidFill>
                  <a:srgbClr val="C00000"/>
                </a:solidFill>
              </a:rPr>
              <a:t>Currency </a:t>
            </a:r>
            <a:r>
              <a:rPr lang="id-ID" sz="4000" dirty="0" smtClean="0">
                <a:solidFill>
                  <a:srgbClr val="C00000"/>
                </a:solidFill>
              </a:rPr>
              <a:t>Forward</a:t>
            </a:r>
            <a:r>
              <a:rPr lang="en-US" sz="4000" dirty="0" smtClean="0">
                <a:solidFill>
                  <a:srgbClr val="C00000"/>
                </a:solidFill>
              </a:rPr>
              <a:t> </a:t>
            </a:r>
            <a:r>
              <a:rPr lang="id-ID" sz="4000" dirty="0" smtClean="0">
                <a:solidFill>
                  <a:srgbClr val="C00000"/>
                </a:solidFill>
              </a:rPr>
              <a:t>Contract</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pPr>
              <a:defRPr/>
            </a:pPr>
            <a:r>
              <a:rPr lang="id-ID" sz="1800" b="1" dirty="0" smtClean="0"/>
              <a:t>Kurs forward</a:t>
            </a:r>
            <a:r>
              <a:rPr lang="id-ID" sz="1800" dirty="0" smtClean="0"/>
              <a:t> adalah nilai tukar suatu valuta dengan valuta lain pada suatu waktu di masa depan yang dikuotasikan oleh bank-bank.</a:t>
            </a:r>
          </a:p>
          <a:p>
            <a:pPr>
              <a:defRPr/>
            </a:pPr>
            <a:r>
              <a:rPr lang="id-ID" sz="1800" b="1" dirty="0" smtClean="0"/>
              <a:t>contoh transaksi forward</a:t>
            </a:r>
            <a:r>
              <a:rPr lang="id-ID" sz="1800" dirty="0" smtClean="0"/>
              <a:t> :</a:t>
            </a:r>
          </a:p>
          <a:p>
            <a:pPr>
              <a:buNone/>
              <a:defRPr/>
            </a:pPr>
            <a:r>
              <a:rPr lang="id-ID" sz="1800" dirty="0" smtClean="0"/>
              <a:t>	suatu perusahaan akan membutuhkan 1 juta Mark Jerman, 90 hari dari sekarang untuk mengimpor barang dari Jerman. </a:t>
            </a:r>
          </a:p>
          <a:p>
            <a:pPr>
              <a:buNone/>
              <a:defRPr/>
            </a:pPr>
            <a:r>
              <a:rPr lang="id-ID" sz="1800" dirty="0" smtClean="0"/>
              <a:t>	Asumsikan bahwa perusahaan tersebut dapat langsung membeli Mark Jerman untuk pengiriman langsung (yaitu, dari pasar spot) dengan kurs spot $0,50 per Mark. </a:t>
            </a:r>
          </a:p>
          <a:p>
            <a:pPr>
              <a:buNone/>
              <a:defRPr/>
            </a:pPr>
            <a:r>
              <a:rPr lang="id-ID" sz="1800" dirty="0" smtClean="0"/>
              <a:t>	Berdasarkan kurs spot ini maka perusahaan membutuhkan $500.000 ($0,50 per Mark x 1.000.000). namun perusahaan belum memiliki dana saat ini juga untuk membeli Mark. Perusahaan dapat menunggu 90 hari dan kemudian menukarkan US Dolar dengan Mark menurut kurs yang berlaku saat itu. Tetapi perusahaan tidak mengetahui berapa kurs spot 90 hari dari sekarang. Jika naik menjadi $0,60 per Mark, perusahaan akan membutuhkan $600.000 ($0,60 per Mark x 1.000.000 Mark). </a:t>
            </a:r>
            <a:endParaRPr lang="en-US" sz="1800" dirty="0" smtClean="0"/>
          </a:p>
        </p:txBody>
      </p:sp>
      <p:sp>
        <p:nvSpPr>
          <p:cNvPr id="4" name="Title 1"/>
          <p:cNvSpPr txBox="1">
            <a:spLocks/>
          </p:cNvSpPr>
          <p:nvPr/>
        </p:nvSpPr>
        <p:spPr bwMode="auto">
          <a:xfrm>
            <a:off x="428596" y="357166"/>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algn="ctr" fontAlgn="auto">
              <a:spcAft>
                <a:spcPts val="0"/>
              </a:spcAft>
              <a:defRPr/>
            </a:pPr>
            <a:r>
              <a:rPr lang="en-US" sz="4400" dirty="0">
                <a:solidFill>
                  <a:schemeClr val="tx1"/>
                </a:solidFill>
              </a:rPr>
              <a:t> </a:t>
            </a:r>
            <a:r>
              <a:rPr lang="en-US" sz="4000" dirty="0">
                <a:solidFill>
                  <a:srgbClr val="C00000"/>
                </a:solidFill>
              </a:rPr>
              <a:t>Currency </a:t>
            </a:r>
            <a:r>
              <a:rPr lang="id-ID" sz="4000" dirty="0" smtClean="0">
                <a:solidFill>
                  <a:srgbClr val="C00000"/>
                </a:solidFill>
              </a:rPr>
              <a:t>Forward</a:t>
            </a:r>
            <a:r>
              <a:rPr lang="en-US" sz="4000" dirty="0" smtClean="0">
                <a:solidFill>
                  <a:srgbClr val="C00000"/>
                </a:solidFill>
              </a:rPr>
              <a:t> </a:t>
            </a:r>
            <a:r>
              <a:rPr lang="id-ID" sz="4000" dirty="0" smtClean="0">
                <a:solidFill>
                  <a:srgbClr val="C00000"/>
                </a:solidFill>
              </a:rPr>
              <a:t>Contract</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pPr>
              <a:buNone/>
              <a:defRPr/>
            </a:pPr>
            <a:r>
              <a:rPr lang="id-ID" sz="1800" dirty="0" smtClean="0"/>
              <a:t>	</a:t>
            </a:r>
            <a:r>
              <a:rPr lang="id-ID" sz="2000" dirty="0" smtClean="0"/>
              <a:t>Dengan cara seperti ini maka perusahaan akan merugi sebesar $100.000. </a:t>
            </a:r>
          </a:p>
          <a:p>
            <a:pPr>
              <a:buNone/>
              <a:defRPr/>
            </a:pPr>
            <a:r>
              <a:rPr lang="id-ID" sz="2000" dirty="0" smtClean="0"/>
              <a:t>	Tetapi akan lebih baik perusahaan mengunci kurs untuk 90 hari dari sekarang. Dimana kurs forward 90 hari sekarang disepakati adalah $0,51 per mark, maka perusahaan dapat melakukan perjanjian kontrak forward dengan menggunakan kurs forward 90 hari dari sekarang. Sehingga dana yang dibutuhkan perusahaan sebesar $510.000 ($0,51 per Mark x 1.000.000 Mark). Maka dengan mengunci kurs, perusahaan tidak perlu khawatir dengan adanya perubahan kurs spot 90 hari ke depan.</a:t>
            </a:r>
          </a:p>
          <a:p>
            <a:pPr>
              <a:buNone/>
              <a:defRPr/>
            </a:pPr>
            <a:endParaRPr lang="en-US" sz="1800" dirty="0" smtClean="0"/>
          </a:p>
        </p:txBody>
      </p:sp>
      <p:sp>
        <p:nvSpPr>
          <p:cNvPr id="4" name="Title 1"/>
          <p:cNvSpPr txBox="1">
            <a:spLocks/>
          </p:cNvSpPr>
          <p:nvPr/>
        </p:nvSpPr>
        <p:spPr bwMode="auto">
          <a:xfrm>
            <a:off x="428596" y="357166"/>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algn="ctr" fontAlgn="auto">
              <a:spcAft>
                <a:spcPts val="0"/>
              </a:spcAft>
              <a:defRPr/>
            </a:pPr>
            <a:r>
              <a:rPr lang="en-US" sz="4400" dirty="0">
                <a:solidFill>
                  <a:schemeClr val="tx1"/>
                </a:solidFill>
              </a:rPr>
              <a:t> </a:t>
            </a:r>
            <a:r>
              <a:rPr lang="en-US" sz="4000" dirty="0">
                <a:solidFill>
                  <a:srgbClr val="C00000"/>
                </a:solidFill>
              </a:rPr>
              <a:t>Currency </a:t>
            </a:r>
            <a:r>
              <a:rPr lang="id-ID" sz="4000" dirty="0" smtClean="0">
                <a:solidFill>
                  <a:srgbClr val="C00000"/>
                </a:solidFill>
              </a:rPr>
              <a:t>Forward</a:t>
            </a:r>
            <a:r>
              <a:rPr lang="en-US" sz="4000" dirty="0" smtClean="0">
                <a:solidFill>
                  <a:srgbClr val="C00000"/>
                </a:solidFill>
              </a:rPr>
              <a:t> </a:t>
            </a:r>
            <a:r>
              <a:rPr lang="id-ID" sz="4000" dirty="0" smtClean="0">
                <a:solidFill>
                  <a:srgbClr val="C00000"/>
                </a:solidFill>
              </a:rPr>
              <a:t>Contract</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r>
              <a:rPr lang="id-ID" sz="1800" b="1" dirty="0" smtClean="0"/>
              <a:t>Perbandingan Antara Kontrak Futures Dan Forwards</a:t>
            </a:r>
          </a:p>
          <a:p>
            <a:pPr>
              <a:buNone/>
            </a:pPr>
            <a:r>
              <a:rPr lang="id-ID" sz="1800" b="1" dirty="0" smtClean="0"/>
              <a:t>Kontrak Future </a:t>
            </a:r>
            <a:r>
              <a:rPr lang="id-ID" sz="1800" dirty="0" smtClean="0"/>
              <a:t>:</a:t>
            </a:r>
          </a:p>
          <a:p>
            <a:pPr>
              <a:buNone/>
            </a:pPr>
            <a:r>
              <a:rPr lang="id-ID" sz="1800" dirty="0" smtClean="0"/>
              <a:t>1.  Kontrak dapat diperdagangkan melalui”exchange’s clearing house (bursa futures)</a:t>
            </a:r>
          </a:p>
          <a:p>
            <a:pPr>
              <a:buNone/>
            </a:pPr>
            <a:r>
              <a:rPr lang="id-ID" sz="1800" dirty="0" smtClean="0"/>
              <a:t>2.  Kontrak futures terstandardisasi </a:t>
            </a:r>
          </a:p>
          <a:p>
            <a:pPr>
              <a:buNone/>
            </a:pPr>
            <a:r>
              <a:rPr lang="id-ID" sz="1800" dirty="0" smtClean="0"/>
              <a:t>3.  Kontrak biasanya di-reserve sebelum maturity</a:t>
            </a:r>
          </a:p>
          <a:p>
            <a:pPr>
              <a:buNone/>
            </a:pPr>
            <a:r>
              <a:rPr lang="id-ID" sz="1800" dirty="0" smtClean="0"/>
              <a:t>4.  Daily margin trading settlement</a:t>
            </a:r>
          </a:p>
          <a:p>
            <a:pPr>
              <a:buNone/>
            </a:pPr>
            <a:r>
              <a:rPr lang="id-ID" sz="1800" dirty="0" smtClean="0"/>
              <a:t>5.  Terdapat beberapa kali saat penyerahan</a:t>
            </a:r>
          </a:p>
          <a:p>
            <a:pPr>
              <a:buNone/>
            </a:pPr>
            <a:endParaRPr lang="id-ID" sz="1800" dirty="0" smtClean="0"/>
          </a:p>
          <a:p>
            <a:pPr>
              <a:buNone/>
            </a:pPr>
            <a:r>
              <a:rPr lang="id-ID" sz="1800" b="1" dirty="0" smtClean="0"/>
              <a:t>Kontrak Forwads</a:t>
            </a:r>
            <a:r>
              <a:rPr lang="id-ID" sz="1800" dirty="0" smtClean="0"/>
              <a:t> :</a:t>
            </a:r>
          </a:p>
          <a:p>
            <a:pPr>
              <a:buNone/>
            </a:pPr>
            <a:r>
              <a:rPr lang="id-ID" sz="1800" dirty="0" smtClean="0"/>
              <a:t>1.  Kontrak diperdagangkan melalui OTC atau direct transaction</a:t>
            </a:r>
          </a:p>
          <a:p>
            <a:pPr>
              <a:buNone/>
            </a:pPr>
            <a:r>
              <a:rPr lang="id-ID" sz="1800" dirty="0" smtClean="0"/>
              <a:t>2.  Kontrak Forwards tidak terstandardisasi</a:t>
            </a:r>
          </a:p>
          <a:p>
            <a:pPr>
              <a:buNone/>
            </a:pPr>
            <a:r>
              <a:rPr lang="id-ID" sz="1800" dirty="0" smtClean="0"/>
              <a:t>3.  Kontrak diakhiri pada expiration date</a:t>
            </a:r>
          </a:p>
          <a:p>
            <a:pPr>
              <a:buNone/>
            </a:pPr>
            <a:r>
              <a:rPr lang="id-ID" sz="1800" dirty="0" smtClean="0"/>
              <a:t>4.  Expiredly cash settlement</a:t>
            </a:r>
          </a:p>
          <a:p>
            <a:pPr>
              <a:defRPr/>
            </a:pPr>
            <a:endParaRPr lang="en-US" sz="1800" dirty="0" smtClean="0"/>
          </a:p>
        </p:txBody>
      </p:sp>
      <p:sp>
        <p:nvSpPr>
          <p:cNvPr id="4" name="Title 1"/>
          <p:cNvSpPr txBox="1">
            <a:spLocks/>
          </p:cNvSpPr>
          <p:nvPr/>
        </p:nvSpPr>
        <p:spPr bwMode="auto">
          <a:xfrm>
            <a:off x="428596" y="357166"/>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algn="ctr" fontAlgn="auto">
              <a:spcAft>
                <a:spcPts val="0"/>
              </a:spcAft>
              <a:defRPr/>
            </a:pPr>
            <a:r>
              <a:rPr lang="en-US" sz="4400" dirty="0">
                <a:solidFill>
                  <a:schemeClr val="tx1"/>
                </a:solidFill>
              </a:rPr>
              <a:t> </a:t>
            </a:r>
            <a:r>
              <a:rPr lang="en-US" sz="4000" dirty="0">
                <a:solidFill>
                  <a:srgbClr val="C00000"/>
                </a:solidFill>
              </a:rPr>
              <a:t>Currency </a:t>
            </a:r>
            <a:r>
              <a:rPr lang="id-ID" sz="4000" dirty="0" smtClean="0">
                <a:solidFill>
                  <a:srgbClr val="C00000"/>
                </a:solidFill>
              </a:rPr>
              <a:t>Forward</a:t>
            </a:r>
            <a:r>
              <a:rPr lang="en-US" sz="4000" dirty="0" smtClean="0">
                <a:solidFill>
                  <a:srgbClr val="C00000"/>
                </a:solidFill>
              </a:rPr>
              <a:t> </a:t>
            </a:r>
            <a:r>
              <a:rPr lang="id-ID" sz="4000" dirty="0" smtClean="0">
                <a:solidFill>
                  <a:srgbClr val="C00000"/>
                </a:solidFill>
              </a:rPr>
              <a:t>Contract</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28596" y="357166"/>
            <a:ext cx="8229600" cy="642942"/>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fontScale="55000" lnSpcReduction="20000"/>
          </a:bodyPr>
          <a:lstStyle/>
          <a:p>
            <a:pPr algn="ctr" fontAlgn="auto">
              <a:spcAft>
                <a:spcPts val="0"/>
              </a:spcAft>
              <a:defRPr/>
            </a:pPr>
            <a:r>
              <a:rPr lang="es-ES" sz="4400" b="1" dirty="0" err="1" smtClean="0">
                <a:solidFill>
                  <a:srgbClr val="C00000"/>
                </a:solidFill>
              </a:rPr>
              <a:t>perbandingan</a:t>
            </a:r>
            <a:r>
              <a:rPr lang="es-ES" sz="4400" b="1" dirty="0" smtClean="0">
                <a:solidFill>
                  <a:srgbClr val="C00000"/>
                </a:solidFill>
              </a:rPr>
              <a:t> antara pasar </a:t>
            </a:r>
            <a:r>
              <a:rPr lang="es-ES" sz="4400" b="1" i="1" dirty="0" smtClean="0">
                <a:solidFill>
                  <a:srgbClr val="C00000"/>
                </a:solidFill>
              </a:rPr>
              <a:t>forward </a:t>
            </a:r>
            <a:r>
              <a:rPr lang="es-ES" sz="4400" b="1" dirty="0" err="1" smtClean="0">
                <a:solidFill>
                  <a:srgbClr val="C00000"/>
                </a:solidFill>
              </a:rPr>
              <a:t>dengan</a:t>
            </a:r>
            <a:r>
              <a:rPr lang="es-ES" sz="4400" b="1" dirty="0" smtClean="0">
                <a:solidFill>
                  <a:srgbClr val="C00000"/>
                </a:solidFill>
              </a:rPr>
              <a:t> pasar </a:t>
            </a:r>
            <a:r>
              <a:rPr lang="es-ES" sz="4400" b="1" i="1" dirty="0" err="1" smtClean="0">
                <a:solidFill>
                  <a:srgbClr val="C00000"/>
                </a:solidFill>
              </a:rPr>
              <a:t>futures</a:t>
            </a:r>
            <a:r>
              <a:rPr lang="es-ES" sz="4400" b="1" dirty="0" smtClean="0">
                <a:solidFill>
                  <a:schemeClr val="tx1"/>
                </a:solidFill>
              </a:rPr>
              <a:t>.</a:t>
            </a:r>
            <a:endParaRPr lang="en-US" sz="4000" b="1" dirty="0">
              <a:solidFill>
                <a:schemeClr val="tx1"/>
              </a:solidFill>
            </a:endParaRPr>
          </a:p>
        </p:txBody>
      </p:sp>
      <p:pic>
        <p:nvPicPr>
          <p:cNvPr id="1026" name="Picture 2" descr="C:\Users\tevhnobrain\Downloads\Screenshot-2017-10-10 Pasar Future and Pasar Option.png"/>
          <p:cNvPicPr>
            <a:picLocks noChangeAspect="1" noChangeArrowheads="1"/>
          </p:cNvPicPr>
          <p:nvPr/>
        </p:nvPicPr>
        <p:blipFill>
          <a:blip r:embed="rId2" cstate="print"/>
          <a:srcRect/>
          <a:stretch>
            <a:fillRect/>
          </a:stretch>
        </p:blipFill>
        <p:spPr bwMode="auto">
          <a:xfrm>
            <a:off x="1087012" y="1000108"/>
            <a:ext cx="6912768" cy="5572164"/>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Currency </a:t>
            </a:r>
            <a:r>
              <a:rPr lang="id-ID" b="1" dirty="0"/>
              <a:t>Option</a:t>
            </a:r>
            <a:endParaRPr lang="en-US" b="1" dirty="0"/>
          </a:p>
        </p:txBody>
      </p:sp>
    </p:spTree>
    <p:extLst>
      <p:ext uri="{BB962C8B-B14F-4D97-AF65-F5344CB8AC3E}">
        <p14:creationId xmlns:p14="http://schemas.microsoft.com/office/powerpoint/2010/main" val="2589249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pPr>
              <a:defRPr/>
            </a:pPr>
            <a:r>
              <a:rPr lang="id-ID" sz="2000" b="1" dirty="0" smtClean="0"/>
              <a:t>Option </a:t>
            </a:r>
            <a:r>
              <a:rPr lang="id-ID" sz="2000" dirty="0" smtClean="0"/>
              <a:t>adalah perjanjian yang memberikan si pembeli opsi / </a:t>
            </a:r>
            <a:r>
              <a:rPr lang="id-ID" sz="2000" i="1" dirty="0" smtClean="0"/>
              <a:t>option</a:t>
            </a:r>
            <a:r>
              <a:rPr lang="id-ID" sz="2000" dirty="0" smtClean="0"/>
              <a:t> hak untuk membeli atau menjual kontrak di masa yang akan datang pada harga tertentu (</a:t>
            </a:r>
            <a:r>
              <a:rPr lang="id-ID" sz="2000" i="1" dirty="0" smtClean="0"/>
              <a:t>Specific Price</a:t>
            </a:r>
            <a:r>
              <a:rPr lang="id-ID" sz="2000" dirty="0" smtClean="0"/>
              <a:t>) dan pada atau sebelum waktu tertentu (</a:t>
            </a:r>
            <a:r>
              <a:rPr lang="id-ID" sz="2000" i="1" dirty="0" smtClean="0"/>
              <a:t>Expiration Date</a:t>
            </a:r>
            <a:r>
              <a:rPr lang="id-ID" sz="2000" dirty="0" smtClean="0"/>
              <a:t>). </a:t>
            </a:r>
          </a:p>
          <a:p>
            <a:pPr>
              <a:defRPr/>
            </a:pPr>
            <a:r>
              <a:rPr lang="id-ID" sz="2000" dirty="0" smtClean="0"/>
              <a:t>Option adalah kontrak resmi yang memberikan Hak (tanpa adanya kewajiban) untuk membeli atau menjual sebuah asset pada harga tertentu dan dalam jangka waktu tertentu. </a:t>
            </a:r>
          </a:p>
          <a:p>
            <a:pPr>
              <a:defRPr/>
            </a:pPr>
            <a:r>
              <a:rPr lang="id-ID" sz="2000" dirty="0" smtClean="0"/>
              <a:t>Options merupakan salah satu instrumen di dunia pasar modal (</a:t>
            </a:r>
            <a:r>
              <a:rPr lang="id-ID" sz="2000" i="1" dirty="0" smtClean="0"/>
              <a:t>derivatives</a:t>
            </a:r>
            <a:r>
              <a:rPr lang="id-ID" sz="2000" dirty="0" smtClean="0"/>
              <a:t>) untuk meminimalisasi resiko dan sekaligus memaksimalkan keuntungan dengan daya ungkit (</a:t>
            </a:r>
            <a:r>
              <a:rPr lang="id-ID" sz="2000" i="1" dirty="0" smtClean="0"/>
              <a:t>leverage</a:t>
            </a:r>
            <a:r>
              <a:rPr lang="id-ID" sz="2000" dirty="0" smtClean="0"/>
              <a:t>) yang lebih besar (</a:t>
            </a:r>
            <a:r>
              <a:rPr lang="id-ID" sz="2000" i="1" dirty="0" smtClean="0"/>
              <a:t>Limited Loss with Unlimited Profit</a:t>
            </a:r>
            <a:r>
              <a:rPr lang="id-ID" sz="2000" dirty="0" smtClean="0"/>
              <a:t>).</a:t>
            </a:r>
          </a:p>
          <a:p>
            <a:pPr>
              <a:defRPr/>
            </a:pPr>
            <a:endParaRPr lang="en-US" sz="2000" dirty="0" smtClean="0"/>
          </a:p>
        </p:txBody>
      </p:sp>
      <p:sp>
        <p:nvSpPr>
          <p:cNvPr id="4" name="Title 1"/>
          <p:cNvSpPr txBox="1">
            <a:spLocks/>
          </p:cNvSpPr>
          <p:nvPr/>
        </p:nvSpPr>
        <p:spPr bwMode="auto">
          <a:xfrm>
            <a:off x="428596" y="357166"/>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algn="ctr" fontAlgn="auto">
              <a:spcAft>
                <a:spcPts val="0"/>
              </a:spcAft>
              <a:defRPr/>
            </a:pPr>
            <a:r>
              <a:rPr lang="en-US" sz="4400" dirty="0">
                <a:solidFill>
                  <a:schemeClr val="tx1"/>
                </a:solidFill>
              </a:rPr>
              <a:t> </a:t>
            </a:r>
            <a:r>
              <a:rPr lang="en-US" sz="4000" dirty="0">
                <a:solidFill>
                  <a:srgbClr val="C00000"/>
                </a:solidFill>
              </a:rPr>
              <a:t>Currency </a:t>
            </a:r>
            <a:r>
              <a:rPr lang="id-ID" sz="4000" dirty="0" smtClean="0">
                <a:solidFill>
                  <a:srgbClr val="C00000"/>
                </a:solidFill>
              </a:rPr>
              <a:t>Option</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362200"/>
            <a:ext cx="8229600" cy="2218928"/>
          </a:xfrm>
        </p:spPr>
        <p:txBody>
          <a:bodyPr>
            <a:normAutofit/>
          </a:bodyPr>
          <a:lstStyle/>
          <a:p>
            <a:pPr eaLnBrk="1" hangingPunct="1"/>
            <a:r>
              <a:rPr lang="id-ID" sz="3600" b="1" dirty="0" smtClean="0">
                <a:latin typeface="Aharoni" pitchFamily="2" charset="-79"/>
                <a:cs typeface="Aharoni" pitchFamily="2" charset="-79"/>
              </a:rPr>
              <a:t>Currency Future Contract</a:t>
            </a:r>
            <a:br>
              <a:rPr lang="id-ID" sz="3600" b="1" dirty="0" smtClean="0">
                <a:latin typeface="Aharoni" pitchFamily="2" charset="-79"/>
                <a:cs typeface="Aharoni" pitchFamily="2" charset="-79"/>
              </a:rPr>
            </a:br>
            <a:r>
              <a:rPr lang="id-ID" sz="3600" b="1" dirty="0" smtClean="0">
                <a:solidFill>
                  <a:srgbClr val="C00000"/>
                </a:solidFill>
                <a:latin typeface="Aharoni" pitchFamily="2" charset="-79"/>
                <a:cs typeface="Aharoni" pitchFamily="2" charset="-79"/>
              </a:rPr>
              <a:t>Currency Forward Contract</a:t>
            </a:r>
            <a:r>
              <a:rPr lang="id-ID" sz="3600" b="1" dirty="0" smtClean="0">
                <a:latin typeface="Aharoni" pitchFamily="2" charset="-79"/>
                <a:cs typeface="Aharoni" pitchFamily="2" charset="-79"/>
              </a:rPr>
              <a:t/>
            </a:r>
            <a:br>
              <a:rPr lang="id-ID" sz="3600" b="1" dirty="0" smtClean="0">
                <a:latin typeface="Aharoni" pitchFamily="2" charset="-79"/>
                <a:cs typeface="Aharoni" pitchFamily="2" charset="-79"/>
              </a:rPr>
            </a:br>
            <a:r>
              <a:rPr lang="id-ID" sz="3600" b="1" dirty="0" smtClean="0">
                <a:latin typeface="Aharoni" pitchFamily="2" charset="-79"/>
                <a:cs typeface="Aharoni" pitchFamily="2" charset="-79"/>
              </a:rPr>
              <a:t>Currency Option </a:t>
            </a:r>
            <a:endParaRPr lang="en-US" sz="3600" b="1" dirty="0" smtClean="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pPr marL="0" indent="0">
              <a:buNone/>
            </a:pPr>
            <a:r>
              <a:rPr lang="id-ID" sz="1800" dirty="0" smtClean="0"/>
              <a:t>Jenis hak yang dimiliki oleh pemegang option maka option dapat dibagi menjadi dua yaitu :</a:t>
            </a:r>
          </a:p>
          <a:p>
            <a:pPr>
              <a:buNone/>
            </a:pPr>
            <a:r>
              <a:rPr lang="id-ID" sz="1800" dirty="0" smtClean="0"/>
              <a:t>	a.      </a:t>
            </a:r>
            <a:r>
              <a:rPr lang="id-ID" sz="1800" b="1" dirty="0" smtClean="0"/>
              <a:t> Call Option</a:t>
            </a:r>
            <a:r>
              <a:rPr lang="id-ID" sz="1800" dirty="0" smtClean="0"/>
              <a:t> yang memberikan hak membeli sesuatu kepada pemegangnya.</a:t>
            </a:r>
          </a:p>
          <a:p>
            <a:pPr>
              <a:buNone/>
            </a:pPr>
            <a:r>
              <a:rPr lang="id-ID" sz="1800" dirty="0" smtClean="0"/>
              <a:t>	b.      </a:t>
            </a:r>
            <a:r>
              <a:rPr lang="id-ID" sz="1800" b="1" dirty="0" smtClean="0"/>
              <a:t>Put Option </a:t>
            </a:r>
            <a:r>
              <a:rPr lang="id-ID" sz="1800" dirty="0" smtClean="0"/>
              <a:t>yang memberikan hak menjual sesuatu kepada pemegangnya.</a:t>
            </a:r>
          </a:p>
          <a:p>
            <a:pPr marL="0" indent="0">
              <a:buNone/>
            </a:pPr>
            <a:r>
              <a:rPr lang="id-ID" sz="1800" dirty="0" smtClean="0"/>
              <a:t>Apabila dilihat dari waktu untuk melaksanakan hak tersebut maka option pada dasarnya dibagi dua golongan besar yaitu :</a:t>
            </a:r>
          </a:p>
          <a:p>
            <a:pPr>
              <a:buNone/>
            </a:pPr>
            <a:r>
              <a:rPr lang="id-ID" sz="1800" dirty="0" smtClean="0"/>
              <a:t>a.    </a:t>
            </a:r>
            <a:r>
              <a:rPr lang="id-ID" sz="1800" b="1" dirty="0" smtClean="0"/>
              <a:t>European Type Option</a:t>
            </a:r>
            <a:r>
              <a:rPr lang="id-ID" sz="1800" dirty="0" smtClean="0"/>
              <a:t> yaitu option yang hanya dapat dilaksanakan pada satu tanggal yang sudah ditentukan. Tanggal tersebut biasa disebut Exercise Date.</a:t>
            </a:r>
          </a:p>
          <a:p>
            <a:pPr>
              <a:buNone/>
            </a:pPr>
            <a:r>
              <a:rPr lang="id-ID" sz="1800" dirty="0" smtClean="0"/>
              <a:t>b.    </a:t>
            </a:r>
            <a:r>
              <a:rPr lang="id-ID" sz="1800" b="1" dirty="0" smtClean="0"/>
              <a:t>American Type Option</a:t>
            </a:r>
            <a:r>
              <a:rPr lang="id-ID" sz="1800" dirty="0" smtClean="0"/>
              <a:t> yaitu option yang dapat dilaksanakan pada satu tanggal yang sudah ditentukan atau sebelumnya. Sehingga waktu pelaksanaan hak American Type Option adalah sejak tanggal kontrak option ditanda tangani sampai dengan Exercise Date.</a:t>
            </a:r>
          </a:p>
          <a:p>
            <a:pPr>
              <a:defRPr/>
            </a:pPr>
            <a:endParaRPr lang="en-US" sz="1800" dirty="0" smtClean="0"/>
          </a:p>
        </p:txBody>
      </p:sp>
      <p:sp>
        <p:nvSpPr>
          <p:cNvPr id="4" name="Title 1"/>
          <p:cNvSpPr txBox="1">
            <a:spLocks/>
          </p:cNvSpPr>
          <p:nvPr/>
        </p:nvSpPr>
        <p:spPr bwMode="auto">
          <a:xfrm>
            <a:off x="428596" y="357166"/>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algn="ctr" fontAlgn="auto">
              <a:spcAft>
                <a:spcPts val="0"/>
              </a:spcAft>
              <a:defRPr/>
            </a:pPr>
            <a:r>
              <a:rPr lang="en-US" sz="4400" dirty="0">
                <a:solidFill>
                  <a:schemeClr val="tx1"/>
                </a:solidFill>
              </a:rPr>
              <a:t> </a:t>
            </a:r>
            <a:r>
              <a:rPr lang="en-US" sz="4000" dirty="0">
                <a:solidFill>
                  <a:srgbClr val="C00000"/>
                </a:solidFill>
              </a:rPr>
              <a:t>Currency </a:t>
            </a:r>
            <a:r>
              <a:rPr lang="id-ID" sz="4000" dirty="0" smtClean="0">
                <a:solidFill>
                  <a:srgbClr val="C00000"/>
                </a:solidFill>
              </a:rPr>
              <a:t>Option</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r>
              <a:rPr lang="id-ID" dirty="0" smtClean="0"/>
              <a:t>Opsi Valuta (Currency Option) adalah tipe kontrak alternatif yang dapat dibeli atau dijual oleh para spekulan atau perusahaan-perusahaan.</a:t>
            </a:r>
          </a:p>
          <a:p>
            <a:r>
              <a:rPr lang="id-ID" dirty="0" smtClean="0"/>
              <a:t>Opsi Valuta disediakan oleh :</a:t>
            </a:r>
          </a:p>
          <a:p>
            <a:pPr lvl="2"/>
            <a:r>
              <a:rPr lang="id-ID" dirty="0" smtClean="0"/>
              <a:t>a.</a:t>
            </a:r>
            <a:r>
              <a:rPr lang="id-ID" sz="800" dirty="0" smtClean="0"/>
              <a:t> </a:t>
            </a:r>
            <a:r>
              <a:rPr lang="id-ID" dirty="0" smtClean="0"/>
              <a:t>Sejumlah bursa</a:t>
            </a:r>
          </a:p>
          <a:p>
            <a:pPr lvl="2"/>
            <a:r>
              <a:rPr lang="id-ID" dirty="0" smtClean="0"/>
              <a:t>b.Bank-bank komersial </a:t>
            </a:r>
          </a:p>
          <a:p>
            <a:pPr lvl="2"/>
            <a:r>
              <a:rPr lang="id-ID" dirty="0" smtClean="0"/>
              <a:t>c.</a:t>
            </a:r>
            <a:r>
              <a:rPr lang="id-ID" sz="800" dirty="0" smtClean="0"/>
              <a:t> </a:t>
            </a:r>
            <a:r>
              <a:rPr lang="id-ID" dirty="0" smtClean="0"/>
              <a:t>Perusahaan-perusahaan pialang </a:t>
            </a:r>
          </a:p>
          <a:p>
            <a:pPr>
              <a:defRPr/>
            </a:pPr>
            <a:endParaRPr lang="en-US" sz="1800" dirty="0" smtClean="0"/>
          </a:p>
        </p:txBody>
      </p:sp>
      <p:sp>
        <p:nvSpPr>
          <p:cNvPr id="4" name="Title 1"/>
          <p:cNvSpPr txBox="1">
            <a:spLocks/>
          </p:cNvSpPr>
          <p:nvPr/>
        </p:nvSpPr>
        <p:spPr bwMode="auto">
          <a:xfrm>
            <a:off x="428596" y="357166"/>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algn="ctr" fontAlgn="auto">
              <a:spcAft>
                <a:spcPts val="0"/>
              </a:spcAft>
              <a:defRPr/>
            </a:pPr>
            <a:r>
              <a:rPr lang="en-US" sz="4400" dirty="0">
                <a:solidFill>
                  <a:schemeClr val="tx1"/>
                </a:solidFill>
              </a:rPr>
              <a:t> </a:t>
            </a:r>
            <a:r>
              <a:rPr lang="en-US" sz="4000" dirty="0">
                <a:solidFill>
                  <a:srgbClr val="C00000"/>
                </a:solidFill>
              </a:rPr>
              <a:t>Currency </a:t>
            </a:r>
            <a:r>
              <a:rPr lang="id-ID" sz="4000" dirty="0" smtClean="0">
                <a:solidFill>
                  <a:srgbClr val="C00000"/>
                </a:solidFill>
              </a:rPr>
              <a:t>Option</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pPr>
              <a:buNone/>
            </a:pPr>
            <a:r>
              <a:rPr lang="id-ID" sz="1800" b="1" dirty="0" smtClean="0"/>
              <a:t>Currency Call Option</a:t>
            </a:r>
          </a:p>
          <a:p>
            <a:r>
              <a:rPr lang="id-ID" sz="1800" dirty="0" smtClean="0"/>
              <a:t>Currency Call Option adalah kontrak yang memberikan hak untuk membeli suatu valuta tertentu pada kurs (harga) tertentu selama periode waktu tertentu. Exercise Price atau Strike Price adalah harga yang harus dibayarkan pemilik opsi pada saat ingin menggunakan haknya membeli valuta. Tiap Opsi memiliki tanggal jatuh tempo bulanan masing-masing.</a:t>
            </a:r>
          </a:p>
          <a:p>
            <a:pPr>
              <a:buNone/>
            </a:pPr>
            <a:endParaRPr lang="id-ID" sz="1800" dirty="0" smtClean="0"/>
          </a:p>
          <a:p>
            <a:pPr>
              <a:buNone/>
            </a:pPr>
            <a:r>
              <a:rPr lang="id-ID" sz="1800" b="1" dirty="0" smtClean="0"/>
              <a:t>Currency Call Option Diklasifikasikan menjadi 3 macam, yaitu :</a:t>
            </a:r>
          </a:p>
          <a:p>
            <a:pPr>
              <a:buNone/>
            </a:pPr>
            <a:r>
              <a:rPr lang="id-ID" sz="1800" dirty="0" smtClean="0"/>
              <a:t>1.   </a:t>
            </a:r>
            <a:r>
              <a:rPr lang="id-ID" sz="1800" b="1" dirty="0" smtClean="0"/>
              <a:t> In The Money</a:t>
            </a:r>
            <a:r>
              <a:rPr lang="id-ID" sz="1800" dirty="0" smtClean="0"/>
              <a:t> adalah istilah dimana kurs berjalan melampaui (lebih besar) dari strike price.</a:t>
            </a:r>
          </a:p>
          <a:p>
            <a:pPr>
              <a:buNone/>
            </a:pPr>
            <a:r>
              <a:rPr lang="id-ID" sz="1800" dirty="0" smtClean="0"/>
              <a:t>2.    </a:t>
            </a:r>
            <a:r>
              <a:rPr lang="id-ID" sz="1800" b="1" dirty="0" smtClean="0"/>
              <a:t>At The Money</a:t>
            </a:r>
            <a:r>
              <a:rPr lang="id-ID" sz="1800" dirty="0" smtClean="0"/>
              <a:t> adalah istilah dimana kurs berjalan sama dengan strike price.</a:t>
            </a:r>
          </a:p>
          <a:p>
            <a:pPr>
              <a:buNone/>
            </a:pPr>
            <a:r>
              <a:rPr lang="id-ID" sz="1800" dirty="0" smtClean="0"/>
              <a:t>3.    </a:t>
            </a:r>
            <a:r>
              <a:rPr lang="id-ID" sz="1800" b="1" dirty="0" smtClean="0"/>
              <a:t>Out Of Money</a:t>
            </a:r>
            <a:r>
              <a:rPr lang="id-ID" sz="1800" dirty="0" smtClean="0"/>
              <a:t> adalah istilah dimana kurs berjalan lebih rendah dari strike price.</a:t>
            </a:r>
          </a:p>
          <a:p>
            <a:endParaRPr lang="id-ID" sz="1800" dirty="0" smtClean="0"/>
          </a:p>
          <a:p>
            <a:pPr>
              <a:defRPr/>
            </a:pPr>
            <a:endParaRPr lang="en-US" sz="1800" dirty="0" smtClean="0"/>
          </a:p>
        </p:txBody>
      </p:sp>
      <p:sp>
        <p:nvSpPr>
          <p:cNvPr id="4" name="Title 1"/>
          <p:cNvSpPr txBox="1">
            <a:spLocks/>
          </p:cNvSpPr>
          <p:nvPr/>
        </p:nvSpPr>
        <p:spPr bwMode="auto">
          <a:xfrm>
            <a:off x="428596" y="357166"/>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algn="ctr" fontAlgn="auto">
              <a:spcAft>
                <a:spcPts val="0"/>
              </a:spcAft>
              <a:defRPr/>
            </a:pPr>
            <a:r>
              <a:rPr lang="en-US" sz="4400" dirty="0">
                <a:solidFill>
                  <a:schemeClr val="tx1"/>
                </a:solidFill>
              </a:rPr>
              <a:t> </a:t>
            </a:r>
            <a:r>
              <a:rPr lang="en-US" sz="4000" dirty="0">
                <a:solidFill>
                  <a:srgbClr val="C00000"/>
                </a:solidFill>
              </a:rPr>
              <a:t>Currency </a:t>
            </a:r>
            <a:r>
              <a:rPr lang="id-ID" sz="4000" dirty="0" smtClean="0">
                <a:solidFill>
                  <a:srgbClr val="C00000"/>
                </a:solidFill>
              </a:rPr>
              <a:t>Option</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pPr>
              <a:defRPr/>
            </a:pPr>
            <a:r>
              <a:rPr lang="id-ID" sz="1800" dirty="0" smtClean="0"/>
              <a:t>In The Money Call Option akan memerlukan Premium yang lebih tinggi daripada opsi At The Money atau Out Of Money. </a:t>
            </a:r>
          </a:p>
          <a:p>
            <a:r>
              <a:rPr lang="id-ID" sz="1800" dirty="0" smtClean="0"/>
              <a:t>Faktor-Faktor yang Mempengaruhi Premium Call Option, yaitu :</a:t>
            </a:r>
          </a:p>
          <a:p>
            <a:pPr>
              <a:buNone/>
            </a:pPr>
            <a:r>
              <a:rPr lang="id-ID" sz="1800" dirty="0" smtClean="0"/>
              <a:t>1.   </a:t>
            </a:r>
            <a:r>
              <a:rPr lang="id-ID" sz="1800" b="1" dirty="0" smtClean="0"/>
              <a:t> Kurs Spot berjalan relatif terhadap Strike Price</a:t>
            </a:r>
          </a:p>
          <a:p>
            <a:pPr>
              <a:buNone/>
            </a:pPr>
            <a:r>
              <a:rPr lang="id-ID" sz="1800" dirty="0" smtClean="0"/>
              <a:t>	Semakin tinggi kurs spot berjalan relatif terhadap strike price, semakin tinggi harga opsi. Hal ini dikarenakan semakin tingginya probabilitas pembelian valuta pada harga yang jauh lebih rendah dibandingkan harga penjualanya. Hubungan ini dapat diverifikasi dengan membandingkan premium dari opsi valuta dan tanggal jatuh tempo tertentu yang memilki strike price yang berbeda.</a:t>
            </a:r>
          </a:p>
          <a:p>
            <a:pPr>
              <a:buNone/>
            </a:pPr>
            <a:r>
              <a:rPr lang="id-ID" sz="1800" dirty="0" smtClean="0"/>
              <a:t>2.    </a:t>
            </a:r>
            <a:r>
              <a:rPr lang="id-ID" sz="1800" b="1" dirty="0" smtClean="0"/>
              <a:t>Lamanya Waktu Sebelum Tanggal Jatuh Tempo</a:t>
            </a:r>
          </a:p>
          <a:p>
            <a:pPr>
              <a:buNone/>
            </a:pPr>
            <a:r>
              <a:rPr lang="id-ID" sz="1800" dirty="0" smtClean="0"/>
              <a:t>	Secara umum diperkirakan bahwa kurs spot memiliki kesempatan yang lebih besar untuk naik melampaui strike price jika waktu jatuh temponya masih lama. Hubungan ini dapat diverifikasi dengan membandingkan premium dari opsi valuta dan strike price tertentu yang memiliki tanggal jatuh tempo yang berbeda.</a:t>
            </a:r>
          </a:p>
        </p:txBody>
      </p:sp>
      <p:sp>
        <p:nvSpPr>
          <p:cNvPr id="4" name="Title 1"/>
          <p:cNvSpPr txBox="1">
            <a:spLocks/>
          </p:cNvSpPr>
          <p:nvPr/>
        </p:nvSpPr>
        <p:spPr bwMode="auto">
          <a:xfrm>
            <a:off x="428596" y="357166"/>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algn="ctr" fontAlgn="auto">
              <a:spcAft>
                <a:spcPts val="0"/>
              </a:spcAft>
              <a:defRPr/>
            </a:pPr>
            <a:r>
              <a:rPr lang="en-US" sz="4400" dirty="0">
                <a:solidFill>
                  <a:schemeClr val="tx1"/>
                </a:solidFill>
              </a:rPr>
              <a:t> </a:t>
            </a:r>
            <a:r>
              <a:rPr lang="en-US" sz="4000" dirty="0">
                <a:solidFill>
                  <a:srgbClr val="C00000"/>
                </a:solidFill>
              </a:rPr>
              <a:t>Currency </a:t>
            </a:r>
            <a:r>
              <a:rPr lang="id-ID" sz="4000" dirty="0" smtClean="0">
                <a:solidFill>
                  <a:srgbClr val="C00000"/>
                </a:solidFill>
              </a:rPr>
              <a:t>Option</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pPr>
              <a:buNone/>
            </a:pPr>
            <a:r>
              <a:rPr lang="id-ID" sz="1800" dirty="0" smtClean="0"/>
              <a:t>3.  </a:t>
            </a:r>
            <a:r>
              <a:rPr lang="id-ID" sz="1800" b="1" dirty="0" smtClean="0"/>
              <a:t>  Variabilitas Valuta</a:t>
            </a:r>
          </a:p>
          <a:p>
            <a:r>
              <a:rPr lang="id-ID" sz="1800" dirty="0" smtClean="0"/>
              <a:t>Semakin besar variabilitas valuta, semakin tinggi probabilitas kurs spot akan melampaui strike price. Jadi, Call Option dari valuta-valuta yang lebih bergejolak akan memiliki harga yang lebih tinggi. Contoh : Dollar Kanada merupakan valuta yang lebih stabil dibandingkan valuta lain. Jika faktor-faktor lain semuanya sama, harga call option dollar Kanada akan lebih murah dari harga call option valuta-valuta lain.</a:t>
            </a:r>
          </a:p>
          <a:p>
            <a:pPr>
              <a:defRPr/>
            </a:pPr>
            <a:endParaRPr lang="en-US" sz="1800" dirty="0" smtClean="0"/>
          </a:p>
          <a:p>
            <a:pPr>
              <a:defRPr/>
            </a:pPr>
            <a:endParaRPr lang="en-US" sz="1800" dirty="0" smtClean="0"/>
          </a:p>
        </p:txBody>
      </p:sp>
      <p:sp>
        <p:nvSpPr>
          <p:cNvPr id="4" name="Title 1"/>
          <p:cNvSpPr txBox="1">
            <a:spLocks/>
          </p:cNvSpPr>
          <p:nvPr/>
        </p:nvSpPr>
        <p:spPr bwMode="auto">
          <a:xfrm>
            <a:off x="428596" y="357166"/>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algn="ctr" fontAlgn="auto">
              <a:spcAft>
                <a:spcPts val="0"/>
              </a:spcAft>
              <a:defRPr/>
            </a:pPr>
            <a:r>
              <a:rPr lang="en-US" sz="4400" dirty="0">
                <a:solidFill>
                  <a:schemeClr val="tx1"/>
                </a:solidFill>
              </a:rPr>
              <a:t> </a:t>
            </a:r>
            <a:r>
              <a:rPr lang="en-US" sz="4000" dirty="0">
                <a:solidFill>
                  <a:srgbClr val="C00000"/>
                </a:solidFill>
              </a:rPr>
              <a:t>Currency </a:t>
            </a:r>
            <a:r>
              <a:rPr lang="id-ID" sz="4000" dirty="0" smtClean="0">
                <a:solidFill>
                  <a:srgbClr val="C00000"/>
                </a:solidFill>
              </a:rPr>
              <a:t>Option</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r>
              <a:rPr lang="id-ID" sz="1800" b="1" dirty="0" smtClean="0"/>
              <a:t>Contoh:</a:t>
            </a:r>
            <a:r>
              <a:rPr lang="id-ID" sz="1800" dirty="0" smtClean="0"/>
              <a:t> </a:t>
            </a:r>
          </a:p>
          <a:p>
            <a:pPr marL="0" indent="0">
              <a:buNone/>
            </a:pPr>
            <a:r>
              <a:rPr lang="id-ID" sz="1800" dirty="0" smtClean="0"/>
              <a:t>Perusahaan USA akan ikut tender sebuah proyek senilai CHF 625.000 dalam tiga bulan mendatang, maka ia melakukan kontrak untuk CHF Call Option dengan asumsi sbb:</a:t>
            </a:r>
          </a:p>
          <a:p>
            <a:pPr>
              <a:buNone/>
            </a:pPr>
            <a:r>
              <a:rPr lang="id-ID" sz="1800" b="1" dirty="0" smtClean="0"/>
              <a:t>Exercise/strike price  = USD 0,50 CHF</a:t>
            </a:r>
          </a:p>
          <a:p>
            <a:pPr>
              <a:buNone/>
            </a:pPr>
            <a:r>
              <a:rPr lang="id-ID" sz="1800" b="1" dirty="0" smtClean="0"/>
              <a:t>Call Option Premium = USD 0,02 CHF</a:t>
            </a:r>
          </a:p>
          <a:p>
            <a:pPr>
              <a:buNone/>
            </a:pPr>
            <a:r>
              <a:rPr lang="id-ID" sz="1800" b="1" dirty="0" smtClean="0"/>
              <a:t>Future Spot Rate       = USD 0,53 CHF</a:t>
            </a:r>
          </a:p>
          <a:p>
            <a:pPr marL="0" indent="0">
              <a:buNone/>
            </a:pPr>
            <a:r>
              <a:rPr lang="id-ID" sz="1800" b="1" dirty="0" smtClean="0"/>
              <a:t>Standard unit kontrak untuk Currency Option adalah ½ dari Currency Future, </a:t>
            </a:r>
            <a:r>
              <a:rPr lang="id-ID" sz="1800" dirty="0" smtClean="0"/>
              <a:t>untuk CHF yaitu ½ x 125.000 = 62.500, oleh sebab itu diperlukan 10 unit Option Contract.</a:t>
            </a:r>
          </a:p>
          <a:p>
            <a:pPr>
              <a:buNone/>
            </a:pPr>
            <a:r>
              <a:rPr lang="id-ID" sz="1800" b="1" dirty="0" smtClean="0"/>
              <a:t>Biaya Premium = 10 x 62.500 x USD 0.02 = USD 12.500</a:t>
            </a:r>
          </a:p>
          <a:p>
            <a:pPr>
              <a:buNone/>
            </a:pPr>
            <a:r>
              <a:rPr lang="id-ID" sz="1800" b="1" dirty="0" smtClean="0"/>
              <a:t>Exercise Price = CHF 625.000 x USD 0.50 = USD 312.500</a:t>
            </a:r>
          </a:p>
          <a:p>
            <a:pPr marL="0" indent="0">
              <a:buNone/>
            </a:pPr>
            <a:r>
              <a:rPr lang="id-ID" sz="1800" dirty="0" smtClean="0"/>
              <a:t>Jika asumsi Future Spot Rate menjadi kenyataaan maka </a:t>
            </a:r>
          </a:p>
          <a:p>
            <a:pPr marL="0" indent="0">
              <a:buNone/>
            </a:pPr>
            <a:r>
              <a:rPr lang="id-ID" sz="1800" b="1" dirty="0" smtClean="0"/>
              <a:t>kebutuhan dana = CHF 625.00 x USD 0.53 = USD 331.500</a:t>
            </a:r>
          </a:p>
          <a:p>
            <a:pPr>
              <a:buNone/>
            </a:pPr>
            <a:r>
              <a:rPr lang="id-ID" sz="1800" dirty="0" smtClean="0"/>
              <a:t>Dengan melakukan Call Option ini, maka terhindar dari kerugian sebesar</a:t>
            </a:r>
          </a:p>
          <a:p>
            <a:pPr>
              <a:buNone/>
            </a:pPr>
            <a:r>
              <a:rPr lang="id-ID" sz="1800" dirty="0" smtClean="0"/>
              <a:t> </a:t>
            </a:r>
            <a:r>
              <a:rPr lang="id-ID" sz="1800" b="1" dirty="0" smtClean="0"/>
              <a:t>USD 331.500 – 325.000 = USD 6.250</a:t>
            </a:r>
          </a:p>
          <a:p>
            <a:pPr>
              <a:defRPr/>
            </a:pPr>
            <a:endParaRPr lang="id-ID" sz="1800" dirty="0" smtClean="0"/>
          </a:p>
        </p:txBody>
      </p:sp>
      <p:sp>
        <p:nvSpPr>
          <p:cNvPr id="4" name="Title 1"/>
          <p:cNvSpPr txBox="1">
            <a:spLocks/>
          </p:cNvSpPr>
          <p:nvPr/>
        </p:nvSpPr>
        <p:spPr bwMode="auto">
          <a:xfrm>
            <a:off x="428596" y="357166"/>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algn="ctr" fontAlgn="auto">
              <a:spcAft>
                <a:spcPts val="0"/>
              </a:spcAft>
              <a:defRPr/>
            </a:pPr>
            <a:r>
              <a:rPr lang="en-US" sz="4400" dirty="0">
                <a:solidFill>
                  <a:schemeClr val="tx1"/>
                </a:solidFill>
              </a:rPr>
              <a:t> </a:t>
            </a:r>
            <a:r>
              <a:rPr lang="en-US" sz="4000" dirty="0">
                <a:solidFill>
                  <a:srgbClr val="C00000"/>
                </a:solidFill>
              </a:rPr>
              <a:t>Currency </a:t>
            </a:r>
            <a:r>
              <a:rPr lang="id-ID" sz="4000" dirty="0" smtClean="0">
                <a:solidFill>
                  <a:srgbClr val="C00000"/>
                </a:solidFill>
              </a:rPr>
              <a:t>Option</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r>
              <a:rPr lang="id-ID" sz="1800" b="1" dirty="0" smtClean="0"/>
              <a:t>Currency Put Option</a:t>
            </a:r>
          </a:p>
          <a:p>
            <a:pPr marL="0" indent="0">
              <a:buNone/>
            </a:pPr>
            <a:r>
              <a:rPr lang="id-ID" sz="1800" b="1" dirty="0" smtClean="0"/>
              <a:t>Currency Put Option </a:t>
            </a:r>
            <a:r>
              <a:rPr lang="id-ID" sz="1800" dirty="0" smtClean="0"/>
              <a:t>adalah kontrak yang memberikan hak untuk menjual suatu valuta tertentu pada kurs tertentu/harga tertentu (strike price) selama periode waktu tertentu. </a:t>
            </a:r>
          </a:p>
          <a:p>
            <a:pPr marL="0" indent="0">
              <a:buNone/>
            </a:pPr>
            <a:r>
              <a:rPr lang="id-ID" sz="1800" dirty="0" smtClean="0"/>
              <a:t>Pemilik Currency Put Option diberikan hak untuk menjual suatu valuta dengan harga tertentu (</a:t>
            </a:r>
            <a:r>
              <a:rPr lang="id-ID" sz="1800" i="1" dirty="0" smtClean="0"/>
              <a:t>strike price</a:t>
            </a:r>
            <a:r>
              <a:rPr lang="id-ID" sz="1800" dirty="0" smtClean="0"/>
              <a:t>) sepanjang periode waktu tertentu. Sama seperti call option, pemilik put option tidak diwajibkan untuk menggunakan hak opsinya. Jadi, kerugian potensial maksimum bagi pemilik put option adalah sebesar premium yang dibayarkan pada saat membeli opsi.</a:t>
            </a:r>
          </a:p>
          <a:p>
            <a:r>
              <a:rPr lang="id-ID" sz="1800" b="1" dirty="0" smtClean="0"/>
              <a:t>Currency Put Option Diklasifikasikan menjadi 3 macam, yaitu :</a:t>
            </a:r>
          </a:p>
          <a:p>
            <a:pPr>
              <a:buNone/>
            </a:pPr>
            <a:r>
              <a:rPr lang="id-ID" sz="1800" dirty="0" smtClean="0"/>
              <a:t>1.   </a:t>
            </a:r>
            <a:r>
              <a:rPr lang="id-ID" sz="1800" b="1" dirty="0" smtClean="0"/>
              <a:t> In The Money </a:t>
            </a:r>
            <a:r>
              <a:rPr lang="id-ID" sz="1800" dirty="0" smtClean="0"/>
              <a:t>adalah istilah dimana kurs berjalan lebih kecil dari strike price.</a:t>
            </a:r>
          </a:p>
          <a:p>
            <a:pPr>
              <a:buNone/>
            </a:pPr>
            <a:r>
              <a:rPr lang="id-ID" sz="1800" dirty="0" smtClean="0"/>
              <a:t>2.   </a:t>
            </a:r>
            <a:r>
              <a:rPr lang="id-ID" sz="1800" b="1" dirty="0" smtClean="0"/>
              <a:t> At The Money </a:t>
            </a:r>
            <a:r>
              <a:rPr lang="id-ID" sz="1800" dirty="0" smtClean="0"/>
              <a:t>adalah istilah dimana kurs berjalan sama dengan strike price.</a:t>
            </a:r>
          </a:p>
          <a:p>
            <a:pPr>
              <a:buNone/>
            </a:pPr>
            <a:r>
              <a:rPr lang="id-ID" sz="1800" dirty="0" smtClean="0"/>
              <a:t>3.    </a:t>
            </a:r>
            <a:r>
              <a:rPr lang="id-ID" sz="1800" b="1" dirty="0" smtClean="0"/>
              <a:t>Out Of Money </a:t>
            </a:r>
            <a:r>
              <a:rPr lang="id-ID" sz="1800" dirty="0" smtClean="0"/>
              <a:t>adalah istilah dimana kurs berjalan lebih tinggi dari strike price.</a:t>
            </a:r>
          </a:p>
          <a:p>
            <a:pPr marL="365125" indent="-365125"/>
            <a:endParaRPr lang="id-ID" sz="1400" dirty="0" smtClean="0"/>
          </a:p>
          <a:p>
            <a:pPr marL="0" indent="0">
              <a:buNone/>
            </a:pPr>
            <a:endParaRPr lang="id-ID" sz="1800" dirty="0" smtClean="0"/>
          </a:p>
          <a:p>
            <a:pPr>
              <a:defRPr/>
            </a:pPr>
            <a:endParaRPr lang="id-ID" sz="1800" dirty="0" smtClean="0"/>
          </a:p>
        </p:txBody>
      </p:sp>
      <p:sp>
        <p:nvSpPr>
          <p:cNvPr id="4" name="Title 1"/>
          <p:cNvSpPr txBox="1">
            <a:spLocks/>
          </p:cNvSpPr>
          <p:nvPr/>
        </p:nvSpPr>
        <p:spPr bwMode="auto">
          <a:xfrm>
            <a:off x="428596" y="357166"/>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algn="ctr" fontAlgn="auto">
              <a:spcAft>
                <a:spcPts val="0"/>
              </a:spcAft>
              <a:defRPr/>
            </a:pPr>
            <a:r>
              <a:rPr lang="en-US" sz="4400" dirty="0">
                <a:solidFill>
                  <a:schemeClr val="tx1"/>
                </a:solidFill>
              </a:rPr>
              <a:t> </a:t>
            </a:r>
            <a:r>
              <a:rPr lang="en-US" sz="4000" dirty="0">
                <a:solidFill>
                  <a:schemeClr val="tx1"/>
                </a:solidFill>
              </a:rPr>
              <a:t>Currency </a:t>
            </a:r>
            <a:r>
              <a:rPr lang="id-ID" sz="4000" dirty="0" smtClean="0">
                <a:solidFill>
                  <a:schemeClr val="tx1"/>
                </a:solidFill>
              </a:rPr>
              <a:t>Option</a:t>
            </a:r>
            <a:endParaRPr lang="en-US" sz="4000" dirty="0">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pPr>
              <a:defRPr/>
            </a:pPr>
            <a:r>
              <a:rPr lang="id-ID" sz="1800" dirty="0" smtClean="0"/>
              <a:t>In The Money Put Option akan memerlukan Premium yang lebih tinggi daripada opsi At The Money atau Out Of Money. </a:t>
            </a:r>
          </a:p>
          <a:p>
            <a:r>
              <a:rPr lang="id-ID" sz="1800" b="1" dirty="0" smtClean="0"/>
              <a:t>Faktor-Faktor yang Mempengaruhi Premium Put Option, yaitu :</a:t>
            </a:r>
          </a:p>
          <a:p>
            <a:pPr>
              <a:buNone/>
            </a:pPr>
            <a:r>
              <a:rPr lang="id-ID" sz="1800" dirty="0" smtClean="0"/>
              <a:t>1.    </a:t>
            </a:r>
            <a:r>
              <a:rPr lang="id-ID" sz="1800" b="1" dirty="0" smtClean="0"/>
              <a:t>Kurs Spot berjalan relatif terhadap Strike Price</a:t>
            </a:r>
          </a:p>
          <a:p>
            <a:pPr>
              <a:buNone/>
            </a:pPr>
            <a:r>
              <a:rPr lang="id-ID" sz="1800" dirty="0" smtClean="0"/>
              <a:t>	Semakin rendah kurs spot berjalan relatif terhadap strike price, semakin berharga put option, karena semakin besar kemungkinan put option digunakan.</a:t>
            </a:r>
          </a:p>
          <a:p>
            <a:pPr>
              <a:buNone/>
            </a:pPr>
            <a:r>
              <a:rPr lang="id-ID" sz="1800" dirty="0" smtClean="0"/>
              <a:t>2.    </a:t>
            </a:r>
            <a:r>
              <a:rPr lang="id-ID" sz="1800" b="1" dirty="0" smtClean="0"/>
              <a:t>Lamanya Waktu Sebelum Tanggal Jatuh Tempo</a:t>
            </a:r>
          </a:p>
          <a:p>
            <a:pPr>
              <a:buNone/>
            </a:pPr>
            <a:r>
              <a:rPr lang="id-ID" sz="1800" dirty="0" smtClean="0"/>
              <a:t>	Yang mempengaruhi premium put option adalah lamanya waktu hingga tanggal jatuh tempo sama seperti call option, semakin panjang waktu jatuh tempo, semakin besar premiumnya. Periode yang lebih panjang menciptakan probabilitas gejolak valuta yang lebih besar dan semakin besar kemungkinan opsi akan digunakan. Hubungan ini dapat diuji dengan menilai kuotasi premium put option bagi suatu valuta tertentu dengan tanggal jatuh tempo yang berbeda-beda.</a:t>
            </a:r>
          </a:p>
          <a:p>
            <a:pPr>
              <a:buNone/>
            </a:pPr>
            <a:r>
              <a:rPr lang="id-ID" sz="1800" dirty="0" smtClean="0"/>
              <a:t>3.    </a:t>
            </a:r>
            <a:r>
              <a:rPr lang="id-ID" sz="1800" b="1" dirty="0" smtClean="0"/>
              <a:t>Variabilitas Valuta</a:t>
            </a:r>
          </a:p>
          <a:p>
            <a:pPr>
              <a:buNone/>
            </a:pPr>
            <a:r>
              <a:rPr lang="id-ID" sz="1800" dirty="0" smtClean="0"/>
              <a:t>	Semakin besar variabilitas valuta, semakin besar premium put option, yang sekali lagi mencerminkan yang akan digunakan. </a:t>
            </a:r>
          </a:p>
          <a:p>
            <a:pPr>
              <a:defRPr/>
            </a:pPr>
            <a:endParaRPr lang="id-ID" sz="1800" b="1" dirty="0" smtClean="0"/>
          </a:p>
        </p:txBody>
      </p:sp>
      <p:sp>
        <p:nvSpPr>
          <p:cNvPr id="4" name="Title 1"/>
          <p:cNvSpPr txBox="1">
            <a:spLocks/>
          </p:cNvSpPr>
          <p:nvPr/>
        </p:nvSpPr>
        <p:spPr bwMode="auto">
          <a:xfrm>
            <a:off x="428596" y="357166"/>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algn="ctr" fontAlgn="auto">
              <a:spcAft>
                <a:spcPts val="0"/>
              </a:spcAft>
              <a:defRPr/>
            </a:pPr>
            <a:r>
              <a:rPr lang="en-US" sz="4400" dirty="0">
                <a:solidFill>
                  <a:schemeClr val="tx1"/>
                </a:solidFill>
              </a:rPr>
              <a:t> </a:t>
            </a:r>
            <a:r>
              <a:rPr lang="en-US" sz="4000" dirty="0">
                <a:solidFill>
                  <a:schemeClr val="tx1"/>
                </a:solidFill>
              </a:rPr>
              <a:t>Currency </a:t>
            </a:r>
            <a:r>
              <a:rPr lang="id-ID" sz="4000" dirty="0" smtClean="0">
                <a:solidFill>
                  <a:schemeClr val="tx1"/>
                </a:solidFill>
              </a:rPr>
              <a:t>Option</a:t>
            </a:r>
            <a:endParaRPr lang="en-US" sz="4000" dirty="0">
              <a:solidFill>
                <a:schemeClr val="tx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054617"/>
          </a:xfrm>
        </p:spPr>
        <p:txBody>
          <a:bodyPr rtlCol="0">
            <a:noAutofit/>
          </a:bodyPr>
          <a:lstStyle/>
          <a:p>
            <a:pPr>
              <a:buNone/>
            </a:pPr>
            <a:r>
              <a:rPr lang="id-ID" sz="1800" b="1" dirty="0" smtClean="0"/>
              <a:t>Contoh :</a:t>
            </a:r>
          </a:p>
          <a:p>
            <a:pPr marL="0" indent="0">
              <a:buNone/>
            </a:pPr>
            <a:r>
              <a:rPr lang="id-ID" sz="1800" dirty="0" smtClean="0"/>
              <a:t>Perusahaan USA mempunyai tagihan sebesar GBP 31.250 yang akan jatuh tempo dalam tiga bulan mendatang, maka ia melakukan kontrak Put Option dengan asumsi sebagai berikut :</a:t>
            </a:r>
          </a:p>
          <a:p>
            <a:r>
              <a:rPr lang="id-ID" sz="1800" b="1" dirty="0" smtClean="0"/>
              <a:t>Exercise/strike price  = USD 1,400 GBP</a:t>
            </a:r>
          </a:p>
          <a:p>
            <a:r>
              <a:rPr lang="id-ID" sz="1800" b="1" dirty="0" smtClean="0"/>
              <a:t> Put Premium = USD 0,016 GBP</a:t>
            </a:r>
          </a:p>
          <a:p>
            <a:r>
              <a:rPr lang="id-ID" sz="1800" b="1" dirty="0" smtClean="0"/>
              <a:t>Future Spot Rate       = USD 1,300 GBP</a:t>
            </a:r>
          </a:p>
          <a:p>
            <a:pPr marL="0" indent="0">
              <a:buNone/>
            </a:pPr>
            <a:r>
              <a:rPr lang="id-ID" sz="1800" dirty="0" smtClean="0"/>
              <a:t>Standard unit kontrak untuk Currency Option adalah ½ dari Currency Future untuk GBP yaitu ½ x 62.500 = 31.250, oleh sebab itu diperlukan 1 unit Option Contract saja.</a:t>
            </a:r>
          </a:p>
          <a:p>
            <a:r>
              <a:rPr lang="id-ID" sz="1800" b="1" dirty="0" smtClean="0"/>
              <a:t>Biaya Premium = 1 x 31.250 x USD 0.016 = USD 500</a:t>
            </a:r>
          </a:p>
          <a:p>
            <a:r>
              <a:rPr lang="id-ID" sz="1800" b="1" dirty="0" smtClean="0"/>
              <a:t>Exercise Price = GBP 31.250 x USD 1.40 = USD 43.750</a:t>
            </a:r>
          </a:p>
          <a:p>
            <a:pPr>
              <a:buNone/>
            </a:pPr>
            <a:r>
              <a:rPr lang="id-ID" sz="1800" dirty="0" smtClean="0"/>
              <a:t>Jika asumsi Future Spot Rate menjadi kenyataaan maka </a:t>
            </a:r>
          </a:p>
          <a:p>
            <a:pPr>
              <a:buNone/>
            </a:pPr>
            <a:r>
              <a:rPr lang="id-ID" sz="1800" b="1" dirty="0" smtClean="0"/>
              <a:t>kebutuhan dana = GBP 31.250 x USD 1.30 = USD 40.625</a:t>
            </a:r>
          </a:p>
          <a:p>
            <a:pPr>
              <a:buNone/>
            </a:pPr>
            <a:r>
              <a:rPr lang="id-ID" sz="1800" dirty="0" smtClean="0"/>
              <a:t>Dengan melakukan Put Option ini, maka terhindar dari kerugian sebesar </a:t>
            </a:r>
          </a:p>
          <a:p>
            <a:pPr>
              <a:buNone/>
            </a:pPr>
            <a:r>
              <a:rPr lang="id-ID" sz="1800" b="1" dirty="0" smtClean="0"/>
              <a:t>( USD 43.750 – USD 500 )  - USD 40.625  = USD 2.625</a:t>
            </a:r>
          </a:p>
          <a:p>
            <a:pPr>
              <a:defRPr/>
            </a:pPr>
            <a:endParaRPr lang="id-ID" sz="1800" b="1" dirty="0" smtClean="0"/>
          </a:p>
        </p:txBody>
      </p:sp>
      <p:sp>
        <p:nvSpPr>
          <p:cNvPr id="4" name="Title 1"/>
          <p:cNvSpPr txBox="1">
            <a:spLocks/>
          </p:cNvSpPr>
          <p:nvPr/>
        </p:nvSpPr>
        <p:spPr bwMode="auto">
          <a:xfrm>
            <a:off x="428596" y="357166"/>
            <a:ext cx="8229600" cy="642942"/>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fontScale="92500" lnSpcReduction="20000"/>
          </a:bodyPr>
          <a:lstStyle/>
          <a:p>
            <a:pPr algn="ctr" fontAlgn="auto">
              <a:spcAft>
                <a:spcPts val="0"/>
              </a:spcAft>
              <a:defRPr/>
            </a:pPr>
            <a:r>
              <a:rPr lang="en-US" sz="4400" dirty="0">
                <a:solidFill>
                  <a:schemeClr val="tx1"/>
                </a:solidFill>
              </a:rPr>
              <a:t> </a:t>
            </a:r>
            <a:r>
              <a:rPr lang="en-US" sz="4000" dirty="0">
                <a:solidFill>
                  <a:schemeClr val="tx1"/>
                </a:solidFill>
              </a:rPr>
              <a:t>Currency </a:t>
            </a:r>
            <a:r>
              <a:rPr lang="id-ID" sz="4000" dirty="0" smtClean="0">
                <a:solidFill>
                  <a:schemeClr val="tx1"/>
                </a:solidFill>
              </a:rPr>
              <a:t>Option</a:t>
            </a:r>
            <a:endParaRPr lang="en-US" sz="4000" dirty="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Call Option</a:t>
            </a:r>
            <a:endParaRPr lang="en-US" dirty="0">
              <a:solidFill>
                <a:srgbClr val="C00000"/>
              </a:solidFill>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1412776"/>
            <a:ext cx="712879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8242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Currency</a:t>
            </a:r>
            <a:r>
              <a:rPr lang="en-US" b="1" dirty="0"/>
              <a:t> Future </a:t>
            </a:r>
            <a:r>
              <a:rPr lang="id-ID" b="1" dirty="0"/>
              <a:t>Contract</a:t>
            </a:r>
            <a:r>
              <a:rPr lang="en-US" b="1" dirty="0" smtClean="0"/>
              <a:t> </a:t>
            </a:r>
            <a:endParaRPr lang="en-US" b="1" dirty="0"/>
          </a:p>
        </p:txBody>
      </p:sp>
    </p:spTree>
    <p:extLst>
      <p:ext uri="{BB962C8B-B14F-4D97-AF65-F5344CB8AC3E}">
        <p14:creationId xmlns:p14="http://schemas.microsoft.com/office/powerpoint/2010/main" val="37356544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Call Option (Buyer)</a:t>
            </a:r>
            <a:endParaRPr lang="en-US" dirty="0">
              <a:solidFill>
                <a:srgbClr val="C00000"/>
              </a:solidFill>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7624" y="1484784"/>
            <a:ext cx="6984776"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46422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274638"/>
            <a:ext cx="4114800" cy="639762"/>
          </a:xfrm>
        </p:spPr>
        <p:txBody>
          <a:bodyPr/>
          <a:lstStyle/>
          <a:p>
            <a:pPr algn="l" eaLnBrk="1" hangingPunct="1">
              <a:defRPr/>
            </a:pPr>
            <a:r>
              <a:rPr lang="en-US" sz="3200" b="1" dirty="0" smtClean="0"/>
              <a:t>Call Option</a:t>
            </a:r>
            <a:endParaRPr lang="en-US" b="1" dirty="0" smtClean="0"/>
          </a:p>
        </p:txBody>
      </p:sp>
      <p:sp>
        <p:nvSpPr>
          <p:cNvPr id="25603" name="Content Placeholder 2"/>
          <p:cNvSpPr>
            <a:spLocks noGrp="1"/>
          </p:cNvSpPr>
          <p:nvPr>
            <p:ph idx="1"/>
          </p:nvPr>
        </p:nvSpPr>
        <p:spPr>
          <a:xfrm>
            <a:off x="457200" y="914400"/>
            <a:ext cx="8229600" cy="5410200"/>
          </a:xfrm>
        </p:spPr>
        <p:txBody>
          <a:bodyPr/>
          <a:lstStyle/>
          <a:p>
            <a:pPr marL="0" indent="0">
              <a:buFont typeface="Arial" charset="0"/>
              <a:buNone/>
              <a:defRPr/>
            </a:pPr>
            <a:r>
              <a:rPr lang="en-US" sz="2000" i="1" dirty="0" smtClean="0"/>
              <a:t>Call option</a:t>
            </a:r>
            <a:r>
              <a:rPr lang="en-US" sz="2000" dirty="0" smtClean="0"/>
              <a:t> </a:t>
            </a:r>
            <a:r>
              <a:rPr lang="en-US" sz="2000" dirty="0" err="1" smtClean="0"/>
              <a:t>bisa</a:t>
            </a:r>
            <a:r>
              <a:rPr lang="en-US" sz="2000" dirty="0" smtClean="0"/>
              <a:t> </a:t>
            </a:r>
            <a:r>
              <a:rPr lang="en-US" sz="2000" dirty="0" err="1" smtClean="0"/>
              <a:t>digunakan</a:t>
            </a:r>
            <a:r>
              <a:rPr lang="en-US" sz="2000" dirty="0" smtClean="0"/>
              <a:t> </a:t>
            </a:r>
            <a:r>
              <a:rPr lang="en-US" sz="2000" dirty="0" err="1" smtClean="0"/>
              <a:t>perusahaan</a:t>
            </a:r>
            <a:r>
              <a:rPr lang="en-US" sz="2000" dirty="0" smtClean="0"/>
              <a:t> </a:t>
            </a:r>
            <a:r>
              <a:rPr lang="en-US" sz="2000" dirty="0" err="1" smtClean="0"/>
              <a:t>untuk</a:t>
            </a:r>
            <a:r>
              <a:rPr lang="en-US" sz="2000" dirty="0" smtClean="0"/>
              <a:t> </a:t>
            </a:r>
            <a:r>
              <a:rPr lang="en-US" sz="2000" dirty="0" err="1" smtClean="0"/>
              <a:t>melindungi</a:t>
            </a:r>
            <a:r>
              <a:rPr lang="en-US" sz="2000" dirty="0" smtClean="0"/>
              <a:t> </a:t>
            </a:r>
            <a:r>
              <a:rPr lang="en-US" sz="2000" dirty="0" err="1" smtClean="0"/>
              <a:t>atau</a:t>
            </a:r>
            <a:r>
              <a:rPr lang="en-US" sz="2000" dirty="0" smtClean="0"/>
              <a:t> </a:t>
            </a:r>
            <a:r>
              <a:rPr lang="en-US" sz="2000" dirty="0" err="1" smtClean="0"/>
              <a:t>meng</a:t>
            </a:r>
            <a:r>
              <a:rPr lang="en-US" sz="2000" dirty="0" smtClean="0"/>
              <a:t>-</a:t>
            </a:r>
            <a:r>
              <a:rPr lang="en-US" sz="2000" i="1" dirty="0" smtClean="0"/>
              <a:t>cover open position</a:t>
            </a:r>
            <a:r>
              <a:rPr lang="en-US" sz="2000" dirty="0" smtClean="0"/>
              <a:t> </a:t>
            </a:r>
            <a:r>
              <a:rPr lang="en-US" sz="2000" dirty="0" err="1" smtClean="0"/>
              <a:t>dari</a:t>
            </a:r>
            <a:r>
              <a:rPr lang="en-US" sz="2000" dirty="0" smtClean="0"/>
              <a:t> payable.</a:t>
            </a:r>
          </a:p>
          <a:p>
            <a:pPr>
              <a:buFont typeface="Arial" charset="0"/>
              <a:buNone/>
              <a:defRPr/>
            </a:pPr>
            <a:endParaRPr lang="en-US" sz="900" dirty="0" smtClean="0"/>
          </a:p>
          <a:p>
            <a:pPr>
              <a:buFont typeface="Arial" charset="0"/>
              <a:buNone/>
              <a:defRPr/>
            </a:pPr>
            <a:r>
              <a:rPr lang="en-US" sz="1800" b="1" u="sng" dirty="0" err="1" smtClean="0"/>
              <a:t>Contoh</a:t>
            </a:r>
            <a:r>
              <a:rPr lang="en-US" sz="1800" b="1" u="sng" dirty="0" smtClean="0"/>
              <a:t> </a:t>
            </a:r>
            <a:r>
              <a:rPr lang="en-US" sz="1800" b="1" u="sng" dirty="0" err="1" smtClean="0"/>
              <a:t>Kasus</a:t>
            </a:r>
            <a:r>
              <a:rPr lang="en-US" sz="1800" b="1" u="sng" dirty="0" smtClean="0"/>
              <a:t> :</a:t>
            </a:r>
            <a:endParaRPr lang="en-US" u="sng" dirty="0" smtClean="0"/>
          </a:p>
          <a:p>
            <a:pPr marL="0" indent="0">
              <a:buFont typeface="Arial" charset="0"/>
              <a:buNone/>
              <a:defRPr/>
            </a:pPr>
            <a:r>
              <a:rPr lang="en-US" sz="1800" b="1" dirty="0" err="1" smtClean="0"/>
              <a:t>Sebuah</a:t>
            </a:r>
            <a:r>
              <a:rPr lang="en-US" sz="1800" b="1" dirty="0" smtClean="0"/>
              <a:t> </a:t>
            </a:r>
            <a:r>
              <a:rPr lang="en-US" sz="1800" b="1" dirty="0" err="1" smtClean="0"/>
              <a:t>perusahaan</a:t>
            </a:r>
            <a:r>
              <a:rPr lang="en-US" sz="1800" b="1" dirty="0" smtClean="0"/>
              <a:t> AS </a:t>
            </a:r>
            <a:r>
              <a:rPr lang="en-US" sz="1800" b="1" dirty="0" err="1" smtClean="0"/>
              <a:t>ikut</a:t>
            </a:r>
            <a:r>
              <a:rPr lang="en-US" sz="1800" b="1" dirty="0" smtClean="0"/>
              <a:t> tender </a:t>
            </a:r>
            <a:r>
              <a:rPr lang="en-US" sz="1800" b="1" dirty="0" err="1" smtClean="0"/>
              <a:t>proyek</a:t>
            </a:r>
            <a:r>
              <a:rPr lang="en-US" sz="1800" b="1" dirty="0" smtClean="0"/>
              <a:t> </a:t>
            </a:r>
            <a:r>
              <a:rPr lang="en-US" sz="1800" b="1" dirty="0" err="1" smtClean="0"/>
              <a:t>di</a:t>
            </a:r>
            <a:r>
              <a:rPr lang="en-US" sz="1800" b="1" dirty="0" smtClean="0"/>
              <a:t> </a:t>
            </a:r>
            <a:r>
              <a:rPr lang="en-US" sz="1800" b="1" dirty="0" err="1" smtClean="0"/>
              <a:t>Jerman</a:t>
            </a:r>
            <a:r>
              <a:rPr lang="en-US" sz="1800" b="1" dirty="0" smtClean="0"/>
              <a:t> </a:t>
            </a:r>
            <a:r>
              <a:rPr lang="en-US" sz="1800" b="1" dirty="0" err="1" smtClean="0"/>
              <a:t>senilai</a:t>
            </a:r>
            <a:r>
              <a:rPr lang="en-US" sz="1800" b="1" dirty="0" smtClean="0"/>
              <a:t> DEM 625,000 </a:t>
            </a:r>
            <a:r>
              <a:rPr lang="en-US" sz="1800" b="1" dirty="0" err="1" smtClean="0"/>
              <a:t>dalam</a:t>
            </a:r>
            <a:r>
              <a:rPr lang="en-US" sz="1800" b="1" dirty="0" smtClean="0"/>
              <a:t> </a:t>
            </a:r>
            <a:r>
              <a:rPr lang="en-US" sz="1800" b="1" dirty="0" err="1" smtClean="0"/>
              <a:t>waktu</a:t>
            </a:r>
            <a:r>
              <a:rPr lang="en-US" sz="1800" b="1" dirty="0" smtClean="0"/>
              <a:t> 3 </a:t>
            </a:r>
            <a:r>
              <a:rPr lang="en-US" sz="1800" b="1" dirty="0" err="1" smtClean="0"/>
              <a:t>bulan</a:t>
            </a:r>
            <a:r>
              <a:rPr lang="en-US" sz="1800" b="1" dirty="0" smtClean="0"/>
              <a:t>. </a:t>
            </a:r>
            <a:r>
              <a:rPr lang="en-US" sz="1800" b="1" dirty="0" err="1" smtClean="0"/>
              <a:t>Maka</a:t>
            </a:r>
            <a:r>
              <a:rPr lang="en-US" sz="1800" b="1" dirty="0" smtClean="0"/>
              <a:t> </a:t>
            </a:r>
            <a:r>
              <a:rPr lang="en-US" sz="1800" b="1" dirty="0" err="1" smtClean="0"/>
              <a:t>perusahaan</a:t>
            </a:r>
            <a:r>
              <a:rPr lang="en-US" sz="1800" b="1" dirty="0" smtClean="0"/>
              <a:t> </a:t>
            </a:r>
            <a:r>
              <a:rPr lang="en-US" sz="1800" b="1" dirty="0" err="1" smtClean="0"/>
              <a:t>tersebut</a:t>
            </a:r>
            <a:r>
              <a:rPr lang="en-US" sz="1800" b="1" dirty="0" smtClean="0"/>
              <a:t> </a:t>
            </a:r>
            <a:r>
              <a:rPr lang="en-US" sz="1800" b="1" dirty="0" err="1" smtClean="0"/>
              <a:t>dapat</a:t>
            </a:r>
            <a:r>
              <a:rPr lang="en-US" sz="1800" b="1" dirty="0" smtClean="0"/>
              <a:t> </a:t>
            </a:r>
            <a:r>
              <a:rPr lang="en-US" sz="1800" b="1" dirty="0" err="1" smtClean="0"/>
              <a:t>melakukan</a:t>
            </a:r>
            <a:r>
              <a:rPr lang="en-US" sz="1800" b="1" dirty="0" smtClean="0"/>
              <a:t> </a:t>
            </a:r>
            <a:r>
              <a:rPr lang="en-US" sz="1800" b="1" dirty="0" err="1" smtClean="0"/>
              <a:t>kontrak</a:t>
            </a:r>
            <a:r>
              <a:rPr lang="en-US" sz="1800" b="1" dirty="0" smtClean="0"/>
              <a:t> </a:t>
            </a:r>
            <a:r>
              <a:rPr lang="en-US" sz="1800" b="1" dirty="0" err="1" smtClean="0"/>
              <a:t>untuk</a:t>
            </a:r>
            <a:r>
              <a:rPr lang="en-US" sz="1800" b="1" dirty="0" smtClean="0"/>
              <a:t> DEM </a:t>
            </a:r>
            <a:r>
              <a:rPr lang="en-US" sz="1800" b="1" i="1" dirty="0" smtClean="0"/>
              <a:t>call option</a:t>
            </a:r>
            <a:r>
              <a:rPr lang="en-US" sz="1800" b="1" dirty="0" smtClean="0"/>
              <a:t> </a:t>
            </a:r>
            <a:r>
              <a:rPr lang="en-US" sz="1800" b="1" dirty="0" err="1" smtClean="0"/>
              <a:t>dengan</a:t>
            </a:r>
            <a:r>
              <a:rPr lang="en-US" sz="1800" b="1" dirty="0" smtClean="0"/>
              <a:t> </a:t>
            </a:r>
            <a:r>
              <a:rPr lang="en-US" sz="1800" b="1" dirty="0" err="1" smtClean="0"/>
              <a:t>asumsi</a:t>
            </a:r>
            <a:r>
              <a:rPr lang="en-US" sz="1800" b="1" dirty="0" smtClean="0"/>
              <a:t> :</a:t>
            </a:r>
          </a:p>
          <a:p>
            <a:pPr>
              <a:buFont typeface="Arial" charset="0"/>
              <a:buBlip>
                <a:blip r:embed="rId2"/>
              </a:buBlip>
              <a:defRPr/>
            </a:pPr>
            <a:r>
              <a:rPr lang="en-US" sz="1600" b="1" dirty="0" smtClean="0"/>
              <a:t>Exercise / strike price   =   USD 0.50 / DEM</a:t>
            </a:r>
          </a:p>
          <a:p>
            <a:pPr>
              <a:buFont typeface="Arial" charset="0"/>
              <a:buBlip>
                <a:blip r:embed="rId2"/>
              </a:buBlip>
              <a:defRPr/>
            </a:pPr>
            <a:r>
              <a:rPr lang="en-US" sz="1600" b="1" dirty="0" smtClean="0"/>
              <a:t>Call option premium    =   USD 0.02 / unit</a:t>
            </a:r>
          </a:p>
          <a:p>
            <a:pPr>
              <a:buFont typeface="Arial" charset="0"/>
              <a:buBlip>
                <a:blip r:embed="rId2"/>
              </a:buBlip>
              <a:defRPr/>
            </a:pPr>
            <a:r>
              <a:rPr lang="en-US" sz="1600" b="1" dirty="0" smtClean="0"/>
              <a:t>Future spot rate	         =   USD 0.53 / DEM</a:t>
            </a:r>
          </a:p>
          <a:p>
            <a:pPr>
              <a:defRPr/>
            </a:pPr>
            <a:endParaRPr lang="en-US" sz="1600" dirty="0" smtClean="0"/>
          </a:p>
          <a:p>
            <a:pPr>
              <a:buFont typeface="Arial" charset="0"/>
              <a:buNone/>
              <a:defRPr/>
            </a:pPr>
            <a:r>
              <a:rPr lang="en-US" sz="1800" b="1" u="sng" dirty="0" err="1" smtClean="0"/>
              <a:t>Jawaban</a:t>
            </a:r>
            <a:r>
              <a:rPr lang="en-US" sz="1800" b="1" u="sng" dirty="0" smtClean="0"/>
              <a:t> :</a:t>
            </a:r>
            <a:endParaRPr lang="en-US" sz="1600" dirty="0" smtClean="0"/>
          </a:p>
          <a:p>
            <a:pPr>
              <a:buFont typeface="Arial" charset="0"/>
              <a:buNone/>
              <a:defRPr/>
            </a:pPr>
            <a:r>
              <a:rPr lang="en-US" sz="1600" b="1" dirty="0" err="1" smtClean="0"/>
              <a:t>Standar</a:t>
            </a:r>
            <a:r>
              <a:rPr lang="en-US" sz="1600" b="1" dirty="0" smtClean="0"/>
              <a:t> unit </a:t>
            </a:r>
            <a:r>
              <a:rPr lang="en-US" sz="1600" b="1" dirty="0" err="1" smtClean="0"/>
              <a:t>kontrak</a:t>
            </a:r>
            <a:r>
              <a:rPr lang="en-US" sz="1600" b="1" dirty="0" smtClean="0"/>
              <a:t> </a:t>
            </a:r>
            <a:r>
              <a:rPr lang="en-US" sz="1600" b="1" i="1" dirty="0" smtClean="0"/>
              <a:t>currency option    </a:t>
            </a:r>
            <a:r>
              <a:rPr lang="en-US" sz="1600" b="1" dirty="0" smtClean="0"/>
              <a:t>=    ½  x  currency futures</a:t>
            </a:r>
          </a:p>
          <a:p>
            <a:pPr>
              <a:buFont typeface="Arial" charset="0"/>
              <a:buNone/>
              <a:defRPr/>
            </a:pPr>
            <a:r>
              <a:rPr lang="en-US" sz="1600" b="1" dirty="0" smtClean="0"/>
              <a:t>				            =    ½  x  125,00</a:t>
            </a:r>
          </a:p>
          <a:p>
            <a:pPr>
              <a:buFont typeface="Arial" charset="0"/>
              <a:buNone/>
              <a:defRPr/>
            </a:pPr>
            <a:r>
              <a:rPr lang="en-US" sz="1600" b="1" dirty="0" smtClean="0"/>
              <a:t>				            =    62,500 unit DEM</a:t>
            </a:r>
          </a:p>
          <a:p>
            <a:pPr>
              <a:buFont typeface="Arial" charset="0"/>
              <a:buNone/>
              <a:defRPr/>
            </a:pPr>
            <a:endParaRPr lang="en-US" sz="1600" dirty="0" smtClean="0"/>
          </a:p>
          <a:p>
            <a:pPr marL="0" indent="0">
              <a:buFont typeface="Arial" charset="0"/>
              <a:buNone/>
              <a:defRPr/>
            </a:pPr>
            <a:r>
              <a:rPr lang="en-US" sz="1600" b="1" dirty="0" err="1" smtClean="0"/>
              <a:t>Jadi</a:t>
            </a:r>
            <a:r>
              <a:rPr lang="en-US" sz="1600" b="1" dirty="0" smtClean="0"/>
              <a:t> </a:t>
            </a:r>
            <a:r>
              <a:rPr lang="en-US" sz="1600" b="1" dirty="0" err="1" smtClean="0"/>
              <a:t>untuk</a:t>
            </a:r>
            <a:r>
              <a:rPr lang="en-US" sz="1600" b="1" dirty="0" smtClean="0"/>
              <a:t> </a:t>
            </a:r>
            <a:r>
              <a:rPr lang="en-US" sz="1600" b="1" dirty="0" err="1" smtClean="0"/>
              <a:t>meng</a:t>
            </a:r>
            <a:r>
              <a:rPr lang="en-US" sz="1600" b="1" dirty="0" smtClean="0"/>
              <a:t>-cover DEM 625,000 </a:t>
            </a:r>
            <a:r>
              <a:rPr lang="en-US" sz="1600" b="1" dirty="0" err="1" smtClean="0"/>
              <a:t>diperlukan</a:t>
            </a:r>
            <a:r>
              <a:rPr lang="en-US" sz="1600" b="1" dirty="0" smtClean="0"/>
              <a:t> 10 option contract ( 625,000 </a:t>
            </a:r>
            <a:r>
              <a:rPr lang="en-US" sz="1600" b="1" dirty="0" err="1" smtClean="0"/>
              <a:t>dibagi</a:t>
            </a:r>
            <a:r>
              <a:rPr lang="en-US" sz="1600" b="1" dirty="0" smtClean="0"/>
              <a:t> 62,500 = 10 option).</a:t>
            </a:r>
          </a:p>
          <a:p>
            <a:pPr>
              <a:buFont typeface="Arial" charset="0"/>
              <a:buNone/>
              <a:defRPr/>
            </a:pPr>
            <a:endParaRPr lang="en-US" sz="16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idx="1"/>
          </p:nvPr>
        </p:nvSpPr>
        <p:spPr>
          <a:xfrm>
            <a:off x="457200" y="685800"/>
            <a:ext cx="8229600" cy="5562600"/>
          </a:xfrm>
        </p:spPr>
        <p:txBody>
          <a:bodyPr/>
          <a:lstStyle/>
          <a:p>
            <a:pPr marL="0" indent="0" eaLnBrk="1" hangingPunct="1">
              <a:buFont typeface="Arial" charset="0"/>
              <a:buNone/>
              <a:defRPr/>
            </a:pPr>
            <a:r>
              <a:rPr lang="en-US" sz="2000" b="1" u="sng" dirty="0" err="1" smtClean="0">
                <a:latin typeface="Calisto MT" pitchFamily="18" charset="0"/>
              </a:rPr>
              <a:t>Berdasarkan</a:t>
            </a:r>
            <a:r>
              <a:rPr lang="en-US" sz="2000" b="1" u="sng" dirty="0" smtClean="0">
                <a:latin typeface="Calisto MT" pitchFamily="18" charset="0"/>
              </a:rPr>
              <a:t> </a:t>
            </a:r>
            <a:r>
              <a:rPr lang="en-US" sz="2000" b="1" u="sng" dirty="0" err="1" smtClean="0">
                <a:latin typeface="Calisto MT" pitchFamily="18" charset="0"/>
              </a:rPr>
              <a:t>asumsi</a:t>
            </a:r>
            <a:r>
              <a:rPr lang="en-US" sz="2000" b="1" u="sng" dirty="0" smtClean="0">
                <a:latin typeface="Calisto MT" pitchFamily="18" charset="0"/>
              </a:rPr>
              <a:t> </a:t>
            </a:r>
            <a:r>
              <a:rPr lang="en-US" sz="2000" b="1" u="sng" dirty="0" err="1" smtClean="0">
                <a:latin typeface="Calisto MT" pitchFamily="18" charset="0"/>
              </a:rPr>
              <a:t>diatas</a:t>
            </a:r>
            <a:r>
              <a:rPr lang="en-US" sz="2000" b="1" u="sng" dirty="0" smtClean="0">
                <a:latin typeface="Calisto MT" pitchFamily="18" charset="0"/>
              </a:rPr>
              <a:t>, </a:t>
            </a:r>
            <a:r>
              <a:rPr lang="en-US" sz="2000" b="1" u="sng" dirty="0" err="1" smtClean="0">
                <a:latin typeface="Calisto MT" pitchFamily="18" charset="0"/>
              </a:rPr>
              <a:t>dana</a:t>
            </a:r>
            <a:r>
              <a:rPr lang="en-US" sz="2000" b="1" u="sng" dirty="0" smtClean="0">
                <a:latin typeface="Calisto MT" pitchFamily="18" charset="0"/>
              </a:rPr>
              <a:t> yang </a:t>
            </a:r>
            <a:r>
              <a:rPr lang="en-US" sz="2000" b="1" u="sng" dirty="0" err="1" smtClean="0">
                <a:latin typeface="Calisto MT" pitchFamily="18" charset="0"/>
              </a:rPr>
              <a:t>harus</a:t>
            </a:r>
            <a:r>
              <a:rPr lang="en-US" sz="2000" b="1" u="sng" dirty="0" smtClean="0">
                <a:latin typeface="Calisto MT" pitchFamily="18" charset="0"/>
              </a:rPr>
              <a:t> </a:t>
            </a:r>
            <a:r>
              <a:rPr lang="en-US" sz="2000" b="1" u="sng" dirty="0" err="1" smtClean="0">
                <a:latin typeface="Calisto MT" pitchFamily="18" charset="0"/>
              </a:rPr>
              <a:t>disediakan</a:t>
            </a:r>
            <a:r>
              <a:rPr lang="en-US" sz="2000" b="1" u="sng" dirty="0" smtClean="0">
                <a:latin typeface="Calisto MT" pitchFamily="18" charset="0"/>
              </a:rPr>
              <a:t> :</a:t>
            </a:r>
            <a:endParaRPr lang="en-US" sz="1800" b="1" u="sng" dirty="0" smtClean="0">
              <a:latin typeface="Calisto MT" pitchFamily="18" charset="0"/>
            </a:endParaRPr>
          </a:p>
          <a:p>
            <a:pPr marL="0" indent="0" eaLnBrk="1" hangingPunct="1">
              <a:buFont typeface="Arial" charset="0"/>
              <a:buNone/>
              <a:defRPr/>
            </a:pPr>
            <a:r>
              <a:rPr lang="en-US" sz="1800" b="1" dirty="0" smtClean="0">
                <a:latin typeface="Calisto MT" pitchFamily="18" charset="0"/>
              </a:rPr>
              <a:t/>
            </a:r>
            <a:br>
              <a:rPr lang="en-US" sz="1800" b="1" dirty="0" smtClean="0">
                <a:latin typeface="Calisto MT" pitchFamily="18" charset="0"/>
              </a:rPr>
            </a:br>
            <a:r>
              <a:rPr lang="en-US" sz="1800" b="1" dirty="0" smtClean="0">
                <a:latin typeface="Calisto MT" pitchFamily="18" charset="0"/>
              </a:rPr>
              <a:t>Strike price	=    DEM 625,000 x USD 0.50    =	USD312,500</a:t>
            </a:r>
            <a:br>
              <a:rPr lang="en-US" sz="1800" b="1" dirty="0" smtClean="0">
                <a:latin typeface="Calisto MT" pitchFamily="18" charset="0"/>
              </a:rPr>
            </a:br>
            <a:r>
              <a:rPr lang="en-US" sz="1800" b="1" dirty="0" err="1" smtClean="0">
                <a:latin typeface="Calisto MT" pitchFamily="18" charset="0"/>
              </a:rPr>
              <a:t>Biaya</a:t>
            </a:r>
            <a:r>
              <a:rPr lang="en-US" sz="1800" b="1" dirty="0" smtClean="0">
                <a:latin typeface="Calisto MT" pitchFamily="18" charset="0"/>
              </a:rPr>
              <a:t> premium	=    10  x  62,500  x USD 0.02      =	USD    2,500   +</a:t>
            </a:r>
            <a:br>
              <a:rPr lang="en-US" sz="1800" b="1" dirty="0" smtClean="0">
                <a:latin typeface="Calisto MT" pitchFamily="18" charset="0"/>
              </a:rPr>
            </a:br>
            <a:r>
              <a:rPr lang="en-US" sz="1800" b="1" dirty="0" smtClean="0">
                <a:latin typeface="Calisto MT" pitchFamily="18" charset="0"/>
              </a:rPr>
              <a:t>			   			USD325,000</a:t>
            </a:r>
            <a:br>
              <a:rPr lang="en-US" sz="1800" b="1" dirty="0" smtClean="0">
                <a:latin typeface="Calisto MT" pitchFamily="18" charset="0"/>
              </a:rPr>
            </a:br>
            <a:r>
              <a:rPr lang="en-US" sz="1800" b="1" dirty="0" smtClean="0">
                <a:latin typeface="Calisto MT" pitchFamily="18" charset="0"/>
              </a:rPr>
              <a:t> </a:t>
            </a:r>
            <a:br>
              <a:rPr lang="en-US" sz="1800" b="1" dirty="0" smtClean="0">
                <a:latin typeface="Calisto MT" pitchFamily="18" charset="0"/>
              </a:rPr>
            </a:br>
            <a:r>
              <a:rPr lang="en-US" sz="1800" b="1" dirty="0" err="1" smtClean="0">
                <a:latin typeface="Calisto MT" pitchFamily="18" charset="0"/>
              </a:rPr>
              <a:t>Apabila</a:t>
            </a:r>
            <a:r>
              <a:rPr lang="en-US" sz="1800" b="1" dirty="0" smtClean="0">
                <a:latin typeface="Calisto MT" pitchFamily="18" charset="0"/>
              </a:rPr>
              <a:t> </a:t>
            </a:r>
            <a:r>
              <a:rPr lang="en-US" sz="1800" b="1" dirty="0" err="1" smtClean="0">
                <a:latin typeface="Calisto MT" pitchFamily="18" charset="0"/>
              </a:rPr>
              <a:t>asumsi</a:t>
            </a:r>
            <a:r>
              <a:rPr lang="en-US" sz="1800" b="1" dirty="0" smtClean="0">
                <a:latin typeface="Calisto MT" pitchFamily="18" charset="0"/>
              </a:rPr>
              <a:t> </a:t>
            </a:r>
            <a:r>
              <a:rPr lang="en-US" sz="1800" b="1" i="1" dirty="0" smtClean="0">
                <a:latin typeface="Calisto MT" pitchFamily="18" charset="0"/>
              </a:rPr>
              <a:t>future spot rate</a:t>
            </a:r>
            <a:r>
              <a:rPr lang="en-US" sz="1800" b="1" dirty="0" smtClean="0">
                <a:latin typeface="Calisto MT" pitchFamily="18" charset="0"/>
              </a:rPr>
              <a:t> </a:t>
            </a:r>
            <a:r>
              <a:rPr lang="en-US" sz="1800" b="1" dirty="0" err="1" smtClean="0">
                <a:latin typeface="Calisto MT" pitchFamily="18" charset="0"/>
              </a:rPr>
              <a:t>jadi</a:t>
            </a:r>
            <a:r>
              <a:rPr lang="en-US" sz="1800" b="1" dirty="0" smtClean="0">
                <a:latin typeface="Calisto MT" pitchFamily="18" charset="0"/>
              </a:rPr>
              <a:t> </a:t>
            </a:r>
            <a:r>
              <a:rPr lang="en-US" sz="1800" b="1" dirty="0" err="1" smtClean="0">
                <a:latin typeface="Calisto MT" pitchFamily="18" charset="0"/>
              </a:rPr>
              <a:t>kenyataan</a:t>
            </a:r>
            <a:r>
              <a:rPr lang="en-US" sz="1800" b="1" dirty="0" smtClean="0">
                <a:latin typeface="Calisto MT" pitchFamily="18" charset="0"/>
              </a:rPr>
              <a:t> &amp; </a:t>
            </a:r>
            <a:r>
              <a:rPr lang="en-US" sz="1800" b="1" dirty="0" err="1" smtClean="0">
                <a:latin typeface="Calisto MT" pitchFamily="18" charset="0"/>
              </a:rPr>
              <a:t>perusahaan</a:t>
            </a:r>
            <a:r>
              <a:rPr lang="en-US" sz="1800" b="1" dirty="0" smtClean="0">
                <a:latin typeface="Calisto MT" pitchFamily="18" charset="0"/>
              </a:rPr>
              <a:t> </a:t>
            </a:r>
            <a:r>
              <a:rPr lang="en-US" sz="1800" b="1" dirty="0" err="1" smtClean="0">
                <a:latin typeface="Calisto MT" pitchFamily="18" charset="0"/>
              </a:rPr>
              <a:t>tidak</a:t>
            </a:r>
            <a:r>
              <a:rPr lang="en-US" sz="1800" b="1" dirty="0" smtClean="0">
                <a:latin typeface="Calisto MT" pitchFamily="18" charset="0"/>
              </a:rPr>
              <a:t> </a:t>
            </a:r>
            <a:r>
              <a:rPr lang="en-US" sz="1800" b="1" dirty="0" err="1" smtClean="0">
                <a:latin typeface="Calisto MT" pitchFamily="18" charset="0"/>
              </a:rPr>
              <a:t>meng</a:t>
            </a:r>
            <a:r>
              <a:rPr lang="en-US" sz="1800" b="1" dirty="0" smtClean="0">
                <a:latin typeface="Calisto MT" pitchFamily="18" charset="0"/>
              </a:rPr>
              <a:t>-</a:t>
            </a:r>
            <a:r>
              <a:rPr lang="en-US" sz="1800" b="1" i="1" dirty="0" smtClean="0">
                <a:latin typeface="Calisto MT" pitchFamily="18" charset="0"/>
              </a:rPr>
              <a:t>cover open position</a:t>
            </a:r>
            <a:r>
              <a:rPr lang="en-US" sz="1800" b="1" dirty="0" smtClean="0">
                <a:latin typeface="Calisto MT" pitchFamily="18" charset="0"/>
              </a:rPr>
              <a:t> </a:t>
            </a:r>
            <a:r>
              <a:rPr lang="en-US" sz="1800" b="1" dirty="0" err="1" smtClean="0">
                <a:latin typeface="Calisto MT" pitchFamily="18" charset="0"/>
              </a:rPr>
              <a:t>dengan</a:t>
            </a:r>
            <a:r>
              <a:rPr lang="en-US" sz="1800" b="1" dirty="0" smtClean="0">
                <a:latin typeface="Calisto MT" pitchFamily="18" charset="0"/>
              </a:rPr>
              <a:t> </a:t>
            </a:r>
            <a:r>
              <a:rPr lang="en-US" sz="1800" b="1" dirty="0" err="1" smtClean="0">
                <a:latin typeface="Calisto MT" pitchFamily="18" charset="0"/>
              </a:rPr>
              <a:t>beli</a:t>
            </a:r>
            <a:r>
              <a:rPr lang="en-US" sz="1800" b="1" dirty="0" smtClean="0">
                <a:latin typeface="Calisto MT" pitchFamily="18" charset="0"/>
              </a:rPr>
              <a:t> DEM </a:t>
            </a:r>
            <a:r>
              <a:rPr lang="en-US" sz="1800" b="1" i="1" dirty="0" smtClean="0">
                <a:latin typeface="Calisto MT" pitchFamily="18" charset="0"/>
              </a:rPr>
              <a:t>call option</a:t>
            </a:r>
            <a:r>
              <a:rPr lang="en-US" sz="1800" b="1" dirty="0" smtClean="0">
                <a:latin typeface="Calisto MT" pitchFamily="18" charset="0"/>
              </a:rPr>
              <a:t>, </a:t>
            </a:r>
            <a:r>
              <a:rPr lang="en-US" sz="1800" b="1" dirty="0" err="1" smtClean="0">
                <a:latin typeface="Calisto MT" pitchFamily="18" charset="0"/>
              </a:rPr>
              <a:t>maka</a:t>
            </a:r>
            <a:r>
              <a:rPr lang="en-US" sz="1800" b="1" dirty="0" smtClean="0">
                <a:latin typeface="Calisto MT" pitchFamily="18" charset="0"/>
              </a:rPr>
              <a:t> </a:t>
            </a:r>
            <a:r>
              <a:rPr lang="en-US" sz="1800" b="1" dirty="0" err="1" smtClean="0">
                <a:latin typeface="Calisto MT" pitchFamily="18" charset="0"/>
              </a:rPr>
              <a:t>perusahaan</a:t>
            </a:r>
            <a:r>
              <a:rPr lang="en-US" sz="1800" b="1" dirty="0" smtClean="0">
                <a:latin typeface="Calisto MT" pitchFamily="18" charset="0"/>
              </a:rPr>
              <a:t> </a:t>
            </a:r>
            <a:r>
              <a:rPr lang="en-US" sz="1800" b="1" dirty="0" err="1" smtClean="0">
                <a:latin typeface="Calisto MT" pitchFamily="18" charset="0"/>
              </a:rPr>
              <a:t>bayar</a:t>
            </a:r>
            <a:r>
              <a:rPr lang="en-US" sz="1800" b="1" dirty="0" smtClean="0">
                <a:latin typeface="Calisto MT" pitchFamily="18" charset="0"/>
              </a:rPr>
              <a:t> :	</a:t>
            </a:r>
          </a:p>
          <a:p>
            <a:pPr marL="0" indent="0" eaLnBrk="1" hangingPunct="1">
              <a:buFont typeface="Arial" charset="0"/>
              <a:buNone/>
              <a:defRPr/>
            </a:pPr>
            <a:r>
              <a:rPr lang="en-US" sz="1800" b="1" dirty="0" smtClean="0">
                <a:latin typeface="Calisto MT" pitchFamily="18" charset="0"/>
              </a:rPr>
              <a:t>	DEM 625,000 x USD 0.53/DEM     =      USD 331,250</a:t>
            </a:r>
            <a:br>
              <a:rPr lang="en-US" sz="1800" b="1" dirty="0" smtClean="0">
                <a:latin typeface="Calisto MT" pitchFamily="18" charset="0"/>
              </a:rPr>
            </a:br>
            <a:r>
              <a:rPr lang="en-US" sz="1800" b="1" dirty="0" smtClean="0">
                <a:latin typeface="Calisto MT" pitchFamily="18" charset="0"/>
              </a:rPr>
              <a:t> </a:t>
            </a:r>
            <a:br>
              <a:rPr lang="en-US" sz="1800" b="1" dirty="0" smtClean="0">
                <a:latin typeface="Calisto MT" pitchFamily="18" charset="0"/>
              </a:rPr>
            </a:br>
            <a:r>
              <a:rPr lang="en-US" sz="1800" b="1" dirty="0" err="1" smtClean="0">
                <a:latin typeface="Calisto MT" pitchFamily="18" charset="0"/>
              </a:rPr>
              <a:t>Dengan</a:t>
            </a:r>
            <a:r>
              <a:rPr lang="en-US" sz="1800" b="1" dirty="0" smtClean="0">
                <a:latin typeface="Calisto MT" pitchFamily="18" charset="0"/>
              </a:rPr>
              <a:t> </a:t>
            </a:r>
            <a:r>
              <a:rPr lang="en-US" sz="1800" b="1" dirty="0" err="1" smtClean="0">
                <a:latin typeface="Calisto MT" pitchFamily="18" charset="0"/>
              </a:rPr>
              <a:t>membeli</a:t>
            </a:r>
            <a:r>
              <a:rPr lang="en-US" sz="1800" b="1" dirty="0" smtClean="0">
                <a:latin typeface="Calisto MT" pitchFamily="18" charset="0"/>
              </a:rPr>
              <a:t> DEM call option </a:t>
            </a:r>
            <a:r>
              <a:rPr lang="en-US" sz="1800" b="1" dirty="0" err="1" smtClean="0">
                <a:latin typeface="Calisto MT" pitchFamily="18" charset="0"/>
              </a:rPr>
              <a:t>perusahaan</a:t>
            </a:r>
            <a:r>
              <a:rPr lang="en-US" sz="1800" b="1" dirty="0" smtClean="0">
                <a:latin typeface="Calisto MT" pitchFamily="18" charset="0"/>
              </a:rPr>
              <a:t> </a:t>
            </a:r>
            <a:r>
              <a:rPr lang="en-US" sz="1800" b="1" dirty="0" err="1" smtClean="0">
                <a:latin typeface="Calisto MT" pitchFamily="18" charset="0"/>
              </a:rPr>
              <a:t>untung</a:t>
            </a:r>
            <a:r>
              <a:rPr lang="en-US" sz="1800" b="1" dirty="0" smtClean="0">
                <a:latin typeface="Calisto MT" pitchFamily="18" charset="0"/>
              </a:rPr>
              <a:t> </a:t>
            </a:r>
            <a:r>
              <a:rPr lang="en-US" sz="1800" b="1" dirty="0" err="1" smtClean="0">
                <a:latin typeface="Calisto MT" pitchFamily="18" charset="0"/>
              </a:rPr>
              <a:t>sebesar</a:t>
            </a:r>
            <a:r>
              <a:rPr lang="en-US" sz="1800" b="1" dirty="0" smtClean="0">
                <a:latin typeface="Calisto MT" pitchFamily="18" charset="0"/>
              </a:rPr>
              <a:t> :</a:t>
            </a:r>
          </a:p>
          <a:p>
            <a:pPr>
              <a:defRPr/>
            </a:pPr>
            <a:r>
              <a:rPr lang="en-US" sz="1800" b="1" dirty="0" smtClean="0">
                <a:latin typeface="Calisto MT" pitchFamily="18" charset="0"/>
              </a:rPr>
              <a:t/>
            </a:r>
            <a:br>
              <a:rPr lang="en-US" sz="1800" b="1" dirty="0" smtClean="0">
                <a:latin typeface="Calisto MT" pitchFamily="18" charset="0"/>
              </a:rPr>
            </a:br>
            <a:r>
              <a:rPr lang="en-US" sz="1800" b="1" dirty="0" smtClean="0">
                <a:latin typeface="Calisto MT" pitchFamily="18" charset="0"/>
              </a:rPr>
              <a:t>	USD 331,250    -    USD 325,00   =    USD 6,250</a:t>
            </a:r>
          </a:p>
          <a:p>
            <a:pPr>
              <a:buFont typeface="Arial" charset="0"/>
              <a:buNone/>
              <a:defRPr/>
            </a:pPr>
            <a:endParaRPr lang="en-US" sz="1800" b="1" dirty="0" smtClean="0">
              <a:latin typeface="Calisto MT" pitchFamily="18" charset="0"/>
            </a:endParaRPr>
          </a:p>
          <a:p>
            <a:pPr>
              <a:buFont typeface="Arial" charset="0"/>
              <a:buNone/>
              <a:defRPr/>
            </a:pPr>
            <a:r>
              <a:rPr lang="en-US" sz="1400" b="1" dirty="0" err="1" smtClean="0">
                <a:latin typeface="Calisto MT" pitchFamily="18" charset="0"/>
              </a:rPr>
              <a:t>Catatan</a:t>
            </a:r>
            <a:r>
              <a:rPr lang="en-US" sz="1400" b="1" dirty="0" smtClean="0">
                <a:latin typeface="Calisto MT" pitchFamily="18" charset="0"/>
              </a:rPr>
              <a:t> :</a:t>
            </a:r>
          </a:p>
          <a:p>
            <a:pPr>
              <a:defRPr/>
            </a:pPr>
            <a:r>
              <a:rPr lang="en-US" sz="1400" i="1" dirty="0" smtClean="0">
                <a:latin typeface="Calisto MT" pitchFamily="18" charset="0"/>
              </a:rPr>
              <a:t>Break Event Point		Future Spot rate  =  strike price  +  call option</a:t>
            </a:r>
          </a:p>
          <a:p>
            <a:pPr>
              <a:defRPr/>
            </a:pPr>
            <a:r>
              <a:rPr lang="en-US" sz="1400" dirty="0" smtClean="0">
                <a:latin typeface="Calisto MT" pitchFamily="18" charset="0"/>
              </a:rPr>
              <a:t>Makin </a:t>
            </a:r>
            <a:r>
              <a:rPr lang="en-US" sz="1400" dirty="0" err="1" smtClean="0">
                <a:latin typeface="Calisto MT" pitchFamily="18" charset="0"/>
              </a:rPr>
              <a:t>tinggi</a:t>
            </a:r>
            <a:r>
              <a:rPr lang="en-US" sz="1400" dirty="0" smtClean="0">
                <a:latin typeface="Calisto MT" pitchFamily="18" charset="0"/>
              </a:rPr>
              <a:t> </a:t>
            </a:r>
            <a:r>
              <a:rPr lang="en-US" sz="1400" dirty="0" err="1" smtClean="0">
                <a:latin typeface="Calisto MT" pitchFamily="18" charset="0"/>
              </a:rPr>
              <a:t>apresiasi</a:t>
            </a:r>
            <a:r>
              <a:rPr lang="en-US" sz="1400" dirty="0" smtClean="0">
                <a:latin typeface="Calisto MT" pitchFamily="18" charset="0"/>
              </a:rPr>
              <a:t> FSR </a:t>
            </a:r>
            <a:r>
              <a:rPr lang="en-US" sz="1400" dirty="0" err="1" smtClean="0">
                <a:latin typeface="Calisto MT" pitchFamily="18" charset="0"/>
              </a:rPr>
              <a:t>terhadap</a:t>
            </a:r>
            <a:r>
              <a:rPr lang="en-US" sz="1400" dirty="0" smtClean="0">
                <a:latin typeface="Calisto MT" pitchFamily="18" charset="0"/>
              </a:rPr>
              <a:t> SP</a:t>
            </a:r>
            <a:r>
              <a:rPr lang="en-US" sz="1400" i="1" dirty="0" smtClean="0">
                <a:latin typeface="Calisto MT" pitchFamily="18" charset="0"/>
              </a:rPr>
              <a:t> (strike price),</a:t>
            </a:r>
            <a:r>
              <a:rPr lang="en-US" sz="1400" dirty="0" smtClean="0">
                <a:latin typeface="Calisto MT" pitchFamily="18" charset="0"/>
              </a:rPr>
              <a:t> </a:t>
            </a:r>
            <a:r>
              <a:rPr lang="en-US" sz="1400" dirty="0" err="1" smtClean="0">
                <a:latin typeface="Calisto MT" pitchFamily="18" charset="0"/>
              </a:rPr>
              <a:t>makin</a:t>
            </a:r>
            <a:r>
              <a:rPr lang="en-US" sz="1400" dirty="0" smtClean="0">
                <a:latin typeface="Calisto MT" pitchFamily="18" charset="0"/>
              </a:rPr>
              <a:t> </a:t>
            </a:r>
            <a:r>
              <a:rPr lang="en-US" sz="1400" dirty="0" err="1" smtClean="0">
                <a:latin typeface="Calisto MT" pitchFamily="18" charset="0"/>
              </a:rPr>
              <a:t>besar</a:t>
            </a:r>
            <a:r>
              <a:rPr lang="en-US" sz="1400" dirty="0" smtClean="0">
                <a:latin typeface="Calisto MT" pitchFamily="18" charset="0"/>
              </a:rPr>
              <a:t> </a:t>
            </a:r>
            <a:r>
              <a:rPr lang="en-US" sz="1400" i="1" dirty="0" smtClean="0">
                <a:latin typeface="Calisto MT" pitchFamily="18" charset="0"/>
              </a:rPr>
              <a:t>call option</a:t>
            </a:r>
            <a:r>
              <a:rPr lang="en-US" sz="1400" dirty="0" smtClean="0">
                <a:latin typeface="Calisto MT" pitchFamily="18" charset="0"/>
              </a:rPr>
              <a:t> </a:t>
            </a:r>
            <a:r>
              <a:rPr lang="en-US" sz="1400" dirty="0" err="1" smtClean="0">
                <a:latin typeface="Calisto MT" pitchFamily="18" charset="0"/>
              </a:rPr>
              <a:t>direalisasikan</a:t>
            </a:r>
            <a:r>
              <a:rPr lang="en-US" sz="1400" dirty="0" smtClean="0">
                <a:latin typeface="Calisto MT" pitchFamily="18" charset="0"/>
              </a:rPr>
              <a:t> </a:t>
            </a:r>
            <a:r>
              <a:rPr lang="en-US" sz="1400" dirty="0" err="1" smtClean="0">
                <a:latin typeface="Calisto MT" pitchFamily="18" charset="0"/>
              </a:rPr>
              <a:t>dengan</a:t>
            </a:r>
            <a:r>
              <a:rPr lang="en-US" sz="1400" dirty="0" smtClean="0">
                <a:latin typeface="Calisto MT" pitchFamily="18" charset="0"/>
              </a:rPr>
              <a:t> </a:t>
            </a:r>
            <a:r>
              <a:rPr lang="en-US" sz="1400" dirty="0" err="1" smtClean="0">
                <a:latin typeface="Calisto MT" pitchFamily="18" charset="0"/>
              </a:rPr>
              <a:t>dapat</a:t>
            </a:r>
            <a:r>
              <a:rPr lang="en-US" sz="1400" dirty="0" smtClean="0">
                <a:latin typeface="Calisto MT" pitchFamily="18" charset="0"/>
              </a:rPr>
              <a:t> </a:t>
            </a:r>
            <a:r>
              <a:rPr lang="en-US" sz="1400" dirty="0" err="1" smtClean="0">
                <a:latin typeface="Calisto MT" pitchFamily="18" charset="0"/>
              </a:rPr>
              <a:t>keuntungan</a:t>
            </a:r>
            <a:r>
              <a:rPr lang="en-US" sz="1400" dirty="0" smtClean="0">
                <a:latin typeface="Calisto MT" pitchFamily="18" charset="0"/>
              </a:rPr>
              <a:t>.</a:t>
            </a:r>
          </a:p>
          <a:p>
            <a:pPr>
              <a:defRPr/>
            </a:pPr>
            <a:r>
              <a:rPr lang="en-US" sz="1400" dirty="0" smtClean="0">
                <a:latin typeface="Calisto MT" pitchFamily="18" charset="0"/>
              </a:rPr>
              <a:t>Makin </a:t>
            </a:r>
            <a:r>
              <a:rPr lang="en-US" sz="1400" dirty="0" err="1" smtClean="0">
                <a:latin typeface="Calisto MT" pitchFamily="18" charset="0"/>
              </a:rPr>
              <a:t>rendah</a:t>
            </a:r>
            <a:r>
              <a:rPr lang="en-US" sz="1400" dirty="0" smtClean="0">
                <a:latin typeface="Calisto MT" pitchFamily="18" charset="0"/>
              </a:rPr>
              <a:t> FSR </a:t>
            </a:r>
            <a:r>
              <a:rPr lang="en-US" sz="1400" dirty="0" err="1" smtClean="0">
                <a:latin typeface="Calisto MT" pitchFamily="18" charset="0"/>
              </a:rPr>
              <a:t>terhadap</a:t>
            </a:r>
            <a:r>
              <a:rPr lang="en-US" sz="1400" dirty="0" smtClean="0">
                <a:latin typeface="Calisto MT" pitchFamily="18" charset="0"/>
              </a:rPr>
              <a:t> SP</a:t>
            </a:r>
            <a:r>
              <a:rPr lang="en-US" sz="1400" i="1" dirty="0" smtClean="0">
                <a:latin typeface="Calisto MT" pitchFamily="18" charset="0"/>
              </a:rPr>
              <a:t> (strike price), call option contract</a:t>
            </a:r>
            <a:r>
              <a:rPr lang="en-US" sz="1400" dirty="0" smtClean="0">
                <a:latin typeface="Calisto MT" pitchFamily="18" charset="0"/>
              </a:rPr>
              <a:t> </a:t>
            </a:r>
            <a:r>
              <a:rPr lang="en-US" sz="1400" dirty="0" err="1" smtClean="0">
                <a:latin typeface="Calisto MT" pitchFamily="18" charset="0"/>
              </a:rPr>
              <a:t>di</a:t>
            </a:r>
            <a:r>
              <a:rPr lang="en-US" sz="1400" dirty="0" smtClean="0">
                <a:latin typeface="Calisto MT" pitchFamily="18" charset="0"/>
              </a:rPr>
              <a:t> expired-</a:t>
            </a:r>
            <a:r>
              <a:rPr lang="en-US" sz="1400" dirty="0" err="1" smtClean="0">
                <a:latin typeface="Calisto MT" pitchFamily="18" charset="0"/>
              </a:rPr>
              <a:t>kan</a:t>
            </a:r>
            <a:endParaRPr lang="en-US" sz="1800" dirty="0" smtClean="0">
              <a:latin typeface="Calisto MT" pitchFamily="18" charset="0"/>
            </a:endParaRPr>
          </a:p>
          <a:p>
            <a:pPr marL="0" indent="0" eaLnBrk="1" hangingPunct="1">
              <a:buFont typeface="Arial" charset="0"/>
              <a:buNone/>
              <a:defRPr/>
            </a:pPr>
            <a:endParaRPr lang="en-US" sz="1800" dirty="0" smtClean="0">
              <a:latin typeface="Calisto MT" pitchFamily="18" charset="0"/>
            </a:endParaRPr>
          </a:p>
        </p:txBody>
      </p:sp>
      <p:cxnSp>
        <p:nvCxnSpPr>
          <p:cNvPr id="5" name="Straight Connector 4"/>
          <p:cNvCxnSpPr/>
          <p:nvPr/>
        </p:nvCxnSpPr>
        <p:spPr>
          <a:xfrm>
            <a:off x="6019800" y="1914525"/>
            <a:ext cx="152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Right Arrow 5"/>
          <p:cNvSpPr/>
          <p:nvPr/>
        </p:nvSpPr>
        <p:spPr>
          <a:xfrm>
            <a:off x="2449513" y="5203825"/>
            <a:ext cx="4572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Put Option (Buyer) </a:t>
            </a:r>
            <a:endParaRPr lang="en-US" dirty="0">
              <a:solidFill>
                <a:srgbClr val="C00000"/>
              </a:solidFill>
            </a:endParaRPr>
          </a:p>
        </p:txBody>
      </p:sp>
      <p:sp>
        <p:nvSpPr>
          <p:cNvPr id="3" name="Content Placeholder 2"/>
          <p:cNvSpPr>
            <a:spLocks noGrp="1"/>
          </p:cNvSpPr>
          <p:nvPr>
            <p:ph idx="1"/>
          </p:nvPr>
        </p:nvSpPr>
        <p:spPr>
          <a:xfrm>
            <a:off x="457200" y="1600200"/>
            <a:ext cx="8229600" cy="4709120"/>
          </a:xfrm>
        </p:spPr>
        <p:txBody>
          <a:bodyPr/>
          <a:lstStyle/>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556792"/>
            <a:ext cx="7992888"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55863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4638"/>
            <a:ext cx="8229600" cy="639762"/>
          </a:xfrm>
        </p:spPr>
        <p:txBody>
          <a:bodyPr>
            <a:normAutofit fontScale="90000"/>
          </a:bodyPr>
          <a:lstStyle/>
          <a:p>
            <a:pPr algn="l" eaLnBrk="1" hangingPunct="1"/>
            <a:r>
              <a:rPr lang="en-US" sz="3600" b="1" dirty="0" smtClean="0"/>
              <a:t>Put Option</a:t>
            </a:r>
            <a:endParaRPr lang="en-US" dirty="0" smtClean="0"/>
          </a:p>
        </p:txBody>
      </p:sp>
      <p:sp>
        <p:nvSpPr>
          <p:cNvPr id="27651" name="Content Placeholder 2"/>
          <p:cNvSpPr>
            <a:spLocks noGrp="1"/>
          </p:cNvSpPr>
          <p:nvPr>
            <p:ph idx="1"/>
          </p:nvPr>
        </p:nvSpPr>
        <p:spPr>
          <a:xfrm>
            <a:off x="457200" y="990600"/>
            <a:ext cx="8229600" cy="5334000"/>
          </a:xfrm>
        </p:spPr>
        <p:txBody>
          <a:bodyPr/>
          <a:lstStyle/>
          <a:p>
            <a:pPr marL="0" indent="0">
              <a:buFont typeface="Arial" charset="0"/>
              <a:buNone/>
              <a:defRPr/>
            </a:pPr>
            <a:r>
              <a:rPr lang="en-US" sz="2000" b="1" dirty="0" smtClean="0"/>
              <a:t>Put option </a:t>
            </a:r>
            <a:r>
              <a:rPr lang="en-US" sz="2000" b="1" dirty="0" err="1" smtClean="0"/>
              <a:t>bisa</a:t>
            </a:r>
            <a:r>
              <a:rPr lang="en-US" sz="2000" b="1" dirty="0" smtClean="0"/>
              <a:t> </a:t>
            </a:r>
            <a:r>
              <a:rPr lang="en-US" sz="2000" b="1" dirty="0" err="1" smtClean="0"/>
              <a:t>digunakan</a:t>
            </a:r>
            <a:r>
              <a:rPr lang="en-US" sz="2000" b="1" dirty="0" smtClean="0"/>
              <a:t> </a:t>
            </a:r>
            <a:r>
              <a:rPr lang="en-US" sz="2000" b="1" dirty="0" err="1" smtClean="0"/>
              <a:t>perusahaan</a:t>
            </a:r>
            <a:r>
              <a:rPr lang="en-US" sz="2000" b="1" dirty="0" smtClean="0"/>
              <a:t> </a:t>
            </a:r>
            <a:r>
              <a:rPr lang="en-US" sz="2000" b="1" dirty="0" err="1" smtClean="0"/>
              <a:t>untuk</a:t>
            </a:r>
            <a:r>
              <a:rPr lang="en-US" sz="2000" b="1" dirty="0" smtClean="0"/>
              <a:t> </a:t>
            </a:r>
            <a:r>
              <a:rPr lang="en-US" sz="2000" b="1" dirty="0" err="1" smtClean="0"/>
              <a:t>menghindari</a:t>
            </a:r>
            <a:r>
              <a:rPr lang="en-US" sz="2000" b="1" dirty="0" smtClean="0"/>
              <a:t> </a:t>
            </a:r>
            <a:r>
              <a:rPr lang="en-US" sz="2000" b="1" dirty="0" err="1" smtClean="0"/>
              <a:t>resiko</a:t>
            </a:r>
            <a:r>
              <a:rPr lang="en-US" sz="2000" b="1" dirty="0" smtClean="0"/>
              <a:t> </a:t>
            </a:r>
            <a:r>
              <a:rPr lang="en-US" sz="2000" b="1" dirty="0" err="1" smtClean="0"/>
              <a:t>kerugian</a:t>
            </a:r>
            <a:r>
              <a:rPr lang="en-US" sz="2000" b="1" dirty="0" smtClean="0"/>
              <a:t> </a:t>
            </a:r>
            <a:r>
              <a:rPr lang="en-US" sz="2000" b="1" dirty="0" err="1" smtClean="0"/>
              <a:t>atau</a:t>
            </a:r>
            <a:r>
              <a:rPr lang="en-US" sz="2000" b="1" dirty="0" smtClean="0"/>
              <a:t> </a:t>
            </a:r>
            <a:r>
              <a:rPr lang="en-US" sz="2000" b="1" dirty="0" err="1" smtClean="0"/>
              <a:t>meng</a:t>
            </a:r>
            <a:r>
              <a:rPr lang="en-US" sz="2000" b="1" dirty="0" smtClean="0"/>
              <a:t>-</a:t>
            </a:r>
            <a:r>
              <a:rPr lang="en-US" sz="2000" b="1" i="1" dirty="0" smtClean="0"/>
              <a:t>cover open position</a:t>
            </a:r>
            <a:r>
              <a:rPr lang="en-US" sz="2000" b="1" dirty="0" smtClean="0"/>
              <a:t> </a:t>
            </a:r>
            <a:r>
              <a:rPr lang="en-US" sz="2000" b="1" dirty="0" err="1" smtClean="0"/>
              <a:t>dari</a:t>
            </a:r>
            <a:r>
              <a:rPr lang="en-US" sz="2000" b="1" dirty="0" smtClean="0"/>
              <a:t> </a:t>
            </a:r>
            <a:r>
              <a:rPr lang="en-US" sz="2000" b="1" i="1" dirty="0" smtClean="0"/>
              <a:t>receivable.</a:t>
            </a:r>
          </a:p>
          <a:p>
            <a:pPr>
              <a:buFont typeface="Arial" charset="0"/>
              <a:buNone/>
              <a:defRPr/>
            </a:pPr>
            <a:endParaRPr lang="en-US" sz="1000" u="sng" dirty="0" smtClean="0"/>
          </a:p>
          <a:p>
            <a:pPr>
              <a:buFont typeface="Arial" charset="0"/>
              <a:buNone/>
              <a:defRPr/>
            </a:pPr>
            <a:r>
              <a:rPr lang="en-US" sz="2000" u="sng" dirty="0" err="1" smtClean="0"/>
              <a:t>Contoh</a:t>
            </a:r>
            <a:r>
              <a:rPr lang="en-US" sz="2000" u="sng" dirty="0" smtClean="0"/>
              <a:t> :</a:t>
            </a:r>
          </a:p>
          <a:p>
            <a:pPr marL="0" indent="0">
              <a:buFont typeface="Arial" charset="0"/>
              <a:buNone/>
              <a:defRPr/>
            </a:pPr>
            <a:r>
              <a:rPr lang="en-US" sz="2000" b="1" dirty="0" smtClean="0"/>
              <a:t>Perusahaan USA </a:t>
            </a:r>
            <a:r>
              <a:rPr lang="en-US" sz="2000" b="1" dirty="0" err="1" smtClean="0"/>
              <a:t>punya</a:t>
            </a:r>
            <a:r>
              <a:rPr lang="en-US" sz="2000" b="1" dirty="0" smtClean="0"/>
              <a:t> receivable : GBP 31,250 yang </a:t>
            </a:r>
            <a:r>
              <a:rPr lang="en-US" sz="2000" b="1" dirty="0" err="1" smtClean="0"/>
              <a:t>jatuh</a:t>
            </a:r>
            <a:r>
              <a:rPr lang="en-US" sz="2000" b="1" dirty="0" smtClean="0"/>
              <a:t> tempo 3 </a:t>
            </a:r>
            <a:r>
              <a:rPr lang="en-US" sz="2000" b="1" dirty="0" err="1" smtClean="0"/>
              <a:t>bulan</a:t>
            </a:r>
            <a:r>
              <a:rPr lang="en-US" sz="2000" b="1" dirty="0" smtClean="0"/>
              <a:t> </a:t>
            </a:r>
            <a:r>
              <a:rPr lang="en-US" sz="2000" b="1" dirty="0" err="1" smtClean="0"/>
              <a:t>dengan</a:t>
            </a:r>
            <a:r>
              <a:rPr lang="en-US" sz="2000" b="1" dirty="0" smtClean="0"/>
              <a:t> </a:t>
            </a:r>
            <a:r>
              <a:rPr lang="en-US" sz="2000" b="1" dirty="0" err="1" smtClean="0"/>
              <a:t>asumsi</a:t>
            </a:r>
            <a:r>
              <a:rPr lang="en-US" sz="2000" b="1" dirty="0" smtClean="0"/>
              <a:t> :</a:t>
            </a:r>
          </a:p>
          <a:p>
            <a:pPr marL="0" indent="0">
              <a:buFont typeface="Arial" charset="0"/>
              <a:buNone/>
              <a:defRPr/>
            </a:pPr>
            <a:endParaRPr lang="en-US" sz="1100" b="1" dirty="0" smtClean="0"/>
          </a:p>
          <a:p>
            <a:pPr>
              <a:spcBef>
                <a:spcPts val="0"/>
              </a:spcBef>
              <a:buFont typeface="Arial" charset="0"/>
              <a:buBlip>
                <a:blip r:embed="rId2"/>
              </a:buBlip>
              <a:defRPr/>
            </a:pPr>
            <a:r>
              <a:rPr lang="en-US" sz="2000" b="1" dirty="0" smtClean="0"/>
              <a:t>Strike price		=	USD 1.40 / GBP</a:t>
            </a:r>
          </a:p>
          <a:p>
            <a:pPr>
              <a:spcBef>
                <a:spcPts val="0"/>
              </a:spcBef>
              <a:buFont typeface="Arial" charset="0"/>
              <a:buBlip>
                <a:blip r:embed="rId2"/>
              </a:buBlip>
              <a:defRPr/>
            </a:pPr>
            <a:r>
              <a:rPr lang="en-US" sz="2000" b="1" dirty="0" smtClean="0"/>
              <a:t>Premium put option	=	USD 0.016 / unit</a:t>
            </a:r>
          </a:p>
          <a:p>
            <a:pPr>
              <a:spcBef>
                <a:spcPts val="0"/>
              </a:spcBef>
              <a:buFont typeface="Arial" charset="0"/>
              <a:buBlip>
                <a:blip r:embed="rId2"/>
              </a:buBlip>
              <a:defRPr/>
            </a:pPr>
            <a:r>
              <a:rPr lang="en-US" sz="2000" b="1" dirty="0" smtClean="0"/>
              <a:t>Future spot rate 3 </a:t>
            </a:r>
            <a:r>
              <a:rPr lang="en-US" sz="2000" b="1" dirty="0" err="1" smtClean="0"/>
              <a:t>bln</a:t>
            </a:r>
            <a:r>
              <a:rPr lang="en-US" sz="2000" b="1" dirty="0" smtClean="0"/>
              <a:t>	=	USD 1.30 / GBP</a:t>
            </a:r>
          </a:p>
          <a:p>
            <a:pPr>
              <a:buFont typeface="Arial" charset="0"/>
              <a:buNone/>
              <a:defRPr/>
            </a:pPr>
            <a:endParaRPr lang="en-US" sz="1200" dirty="0" smtClean="0"/>
          </a:p>
          <a:p>
            <a:pPr marL="0" indent="0">
              <a:buFont typeface="Arial" charset="0"/>
              <a:buNone/>
              <a:defRPr/>
            </a:pPr>
            <a:r>
              <a:rPr lang="en-US" sz="2000" dirty="0" err="1" smtClean="0"/>
              <a:t>Karena</a:t>
            </a:r>
            <a:r>
              <a:rPr lang="en-US" sz="2000" dirty="0" smtClean="0"/>
              <a:t> GBP </a:t>
            </a:r>
            <a:r>
              <a:rPr lang="en-US" sz="2000" dirty="0" err="1" smtClean="0"/>
              <a:t>diperkirakan</a:t>
            </a:r>
            <a:r>
              <a:rPr lang="en-US" sz="2000" dirty="0" smtClean="0"/>
              <a:t> </a:t>
            </a:r>
            <a:r>
              <a:rPr lang="en-US" sz="2000" dirty="0" err="1" smtClean="0"/>
              <a:t>akan</a:t>
            </a:r>
            <a:r>
              <a:rPr lang="en-US" sz="2000" dirty="0" smtClean="0"/>
              <a:t> </a:t>
            </a:r>
            <a:r>
              <a:rPr lang="en-US" sz="2000" dirty="0" err="1" smtClean="0"/>
              <a:t>depresiasi</a:t>
            </a:r>
            <a:r>
              <a:rPr lang="en-US" sz="2000" dirty="0" smtClean="0"/>
              <a:t>, </a:t>
            </a:r>
            <a:r>
              <a:rPr lang="en-US" sz="2000" dirty="0" err="1" smtClean="0"/>
              <a:t>maka</a:t>
            </a:r>
            <a:r>
              <a:rPr lang="en-US" sz="2000" dirty="0" smtClean="0"/>
              <a:t> </a:t>
            </a:r>
            <a:r>
              <a:rPr lang="en-US" sz="2000" dirty="0" err="1" smtClean="0"/>
              <a:t>perusahaan</a:t>
            </a:r>
            <a:r>
              <a:rPr lang="en-US" sz="2000" dirty="0" smtClean="0"/>
              <a:t> </a:t>
            </a:r>
            <a:r>
              <a:rPr lang="en-US" sz="2000" dirty="0" err="1" smtClean="0"/>
              <a:t>menutup</a:t>
            </a:r>
            <a:r>
              <a:rPr lang="en-US" sz="2000" dirty="0" smtClean="0"/>
              <a:t> </a:t>
            </a:r>
            <a:r>
              <a:rPr lang="en-US" sz="2000" dirty="0" err="1" smtClean="0"/>
              <a:t>kontrak</a:t>
            </a:r>
            <a:r>
              <a:rPr lang="en-US" sz="2000" dirty="0" smtClean="0"/>
              <a:t> put option </a:t>
            </a:r>
            <a:r>
              <a:rPr lang="en-US" sz="2000" dirty="0" err="1" smtClean="0"/>
              <a:t>untuk</a:t>
            </a:r>
            <a:r>
              <a:rPr lang="en-US" sz="2000" dirty="0" smtClean="0"/>
              <a:t> </a:t>
            </a:r>
            <a:r>
              <a:rPr lang="en-US" sz="2000" dirty="0" err="1" smtClean="0"/>
              <a:t>melindungi</a:t>
            </a:r>
            <a:r>
              <a:rPr lang="en-US" sz="2000" dirty="0" smtClean="0"/>
              <a:t> </a:t>
            </a:r>
            <a:r>
              <a:rPr lang="en-US" sz="2000" b="1" i="1" dirty="0" smtClean="0"/>
              <a:t>option position</a:t>
            </a:r>
            <a:r>
              <a:rPr lang="en-US" sz="2000" dirty="0" smtClean="0"/>
              <a:t> </a:t>
            </a:r>
            <a:r>
              <a:rPr lang="en-US" sz="2000" dirty="0" err="1" smtClean="0"/>
              <a:t>dengan</a:t>
            </a:r>
            <a:r>
              <a:rPr lang="en-US" sz="2000" dirty="0" smtClean="0"/>
              <a:t> </a:t>
            </a:r>
            <a:r>
              <a:rPr lang="en-US" sz="2000" dirty="0" err="1" smtClean="0"/>
              <a:t>perhitungan</a:t>
            </a:r>
            <a:r>
              <a:rPr lang="en-US" sz="2000" dirty="0" smtClean="0"/>
              <a:t> </a:t>
            </a:r>
            <a:r>
              <a:rPr lang="en-US" sz="2000" dirty="0" err="1" smtClean="0"/>
              <a:t>sbb</a:t>
            </a:r>
            <a:r>
              <a:rPr lang="en-US" sz="2000" dirty="0" smtClean="0"/>
              <a:t>:</a:t>
            </a:r>
          </a:p>
          <a:p>
            <a:pPr>
              <a:defRPr/>
            </a:pPr>
            <a:r>
              <a:rPr lang="en-US" sz="1800" b="1" dirty="0" smtClean="0"/>
              <a:t>Strike price	    =	31,250  x  USD 1.40</a:t>
            </a:r>
            <a:r>
              <a:rPr lang="id-ID" sz="1800" b="1" dirty="0" smtClean="0"/>
              <a:t>	</a:t>
            </a:r>
            <a:r>
              <a:rPr lang="en-US" sz="1800" b="1" dirty="0" smtClean="0"/>
              <a:t>	=    USD   43,750</a:t>
            </a:r>
          </a:p>
          <a:p>
            <a:pPr>
              <a:defRPr/>
            </a:pPr>
            <a:r>
              <a:rPr lang="en-US" sz="1800" b="1" dirty="0" err="1" smtClean="0"/>
              <a:t>Biaya</a:t>
            </a:r>
            <a:r>
              <a:rPr lang="en-US" sz="1800" b="1" dirty="0" smtClean="0"/>
              <a:t> Premium =	31,250  x  USD 0.016	=    USD	     500  -</a:t>
            </a:r>
          </a:p>
          <a:p>
            <a:pPr>
              <a:buFont typeface="Arial" charset="0"/>
              <a:buNone/>
              <a:defRPr/>
            </a:pPr>
            <a:r>
              <a:rPr lang="en-US" sz="1800" b="1" dirty="0" smtClean="0"/>
              <a:t>		Net income </a:t>
            </a:r>
            <a:r>
              <a:rPr lang="en-US" sz="1800" b="1" dirty="0" err="1" smtClean="0"/>
              <a:t>dengan</a:t>
            </a:r>
            <a:r>
              <a:rPr lang="en-US" sz="1800" b="1" dirty="0" smtClean="0"/>
              <a:t>  </a:t>
            </a:r>
            <a:r>
              <a:rPr lang="en-US" sz="1800" b="1" i="1" dirty="0" smtClean="0"/>
              <a:t>Put Option Contract</a:t>
            </a:r>
            <a:r>
              <a:rPr lang="en-US" sz="1800" b="1" dirty="0" smtClean="0"/>
              <a:t>	=    USD   43,250</a:t>
            </a:r>
            <a:endParaRPr lang="en-US" sz="2000" b="1" dirty="0" smtClean="0"/>
          </a:p>
        </p:txBody>
      </p:sp>
      <p:cxnSp>
        <p:nvCxnSpPr>
          <p:cNvPr id="5" name="Straight Connector 4"/>
          <p:cNvCxnSpPr/>
          <p:nvPr/>
        </p:nvCxnSpPr>
        <p:spPr>
          <a:xfrm>
            <a:off x="6334125" y="5988050"/>
            <a:ext cx="1447800" cy="1588"/>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Content Placeholder 2"/>
          <p:cNvSpPr>
            <a:spLocks noGrp="1"/>
          </p:cNvSpPr>
          <p:nvPr>
            <p:ph idx="1"/>
          </p:nvPr>
        </p:nvSpPr>
        <p:spPr>
          <a:xfrm>
            <a:off x="457200" y="609600"/>
            <a:ext cx="8229600" cy="4525963"/>
          </a:xfrm>
        </p:spPr>
        <p:txBody>
          <a:bodyPr/>
          <a:lstStyle/>
          <a:p>
            <a:pPr marL="0" indent="0">
              <a:buFont typeface="Arial" charset="0"/>
              <a:buNone/>
              <a:defRPr/>
            </a:pPr>
            <a:r>
              <a:rPr lang="en-US" sz="2000" dirty="0" err="1" smtClean="0">
                <a:latin typeface="Calisto MT" pitchFamily="18" charset="0"/>
              </a:rPr>
              <a:t>Kalau</a:t>
            </a:r>
            <a:r>
              <a:rPr lang="en-US" sz="2000" dirty="0" smtClean="0">
                <a:latin typeface="Calisto MT" pitchFamily="18" charset="0"/>
              </a:rPr>
              <a:t> </a:t>
            </a:r>
            <a:r>
              <a:rPr lang="en-US" sz="2000" dirty="0" err="1" smtClean="0">
                <a:latin typeface="Calisto MT" pitchFamily="18" charset="0"/>
              </a:rPr>
              <a:t>tidak</a:t>
            </a:r>
            <a:r>
              <a:rPr lang="en-US" sz="2000" dirty="0" smtClean="0">
                <a:latin typeface="Calisto MT" pitchFamily="18" charset="0"/>
              </a:rPr>
              <a:t> </a:t>
            </a:r>
            <a:r>
              <a:rPr lang="en-US" sz="2000" dirty="0" err="1" smtClean="0">
                <a:latin typeface="Calisto MT" pitchFamily="18" charset="0"/>
              </a:rPr>
              <a:t>melakukan</a:t>
            </a:r>
            <a:r>
              <a:rPr lang="en-US" sz="2000" dirty="0" smtClean="0">
                <a:latin typeface="Calisto MT" pitchFamily="18" charset="0"/>
              </a:rPr>
              <a:t> </a:t>
            </a:r>
            <a:r>
              <a:rPr lang="en-US" sz="2000" i="1" dirty="0" smtClean="0">
                <a:latin typeface="Calisto MT" pitchFamily="18" charset="0"/>
              </a:rPr>
              <a:t>Put option</a:t>
            </a:r>
            <a:r>
              <a:rPr lang="en-US" sz="2000" dirty="0" smtClean="0">
                <a:latin typeface="Calisto MT" pitchFamily="18" charset="0"/>
              </a:rPr>
              <a:t> contract </a:t>
            </a:r>
            <a:r>
              <a:rPr lang="en-US" sz="2000" dirty="0" err="1" smtClean="0">
                <a:latin typeface="Calisto MT" pitchFamily="18" charset="0"/>
              </a:rPr>
              <a:t>akan</a:t>
            </a:r>
            <a:r>
              <a:rPr lang="en-US" sz="2000" dirty="0" smtClean="0">
                <a:latin typeface="Calisto MT" pitchFamily="18" charset="0"/>
              </a:rPr>
              <a:t> </a:t>
            </a:r>
            <a:r>
              <a:rPr lang="en-US" sz="2000" dirty="0" err="1" smtClean="0">
                <a:latin typeface="Calisto MT" pitchFamily="18" charset="0"/>
              </a:rPr>
              <a:t>menerima</a:t>
            </a:r>
            <a:r>
              <a:rPr lang="en-US" sz="2000" dirty="0" smtClean="0">
                <a:latin typeface="Calisto MT" pitchFamily="18" charset="0"/>
              </a:rPr>
              <a:t> </a:t>
            </a:r>
            <a:r>
              <a:rPr lang="en-US" sz="2000" dirty="0" err="1" smtClean="0">
                <a:latin typeface="Calisto MT" pitchFamily="18" charset="0"/>
              </a:rPr>
              <a:t>sebesar</a:t>
            </a:r>
            <a:r>
              <a:rPr lang="en-US" sz="2000" dirty="0" smtClean="0">
                <a:latin typeface="Calisto MT" pitchFamily="18" charset="0"/>
              </a:rPr>
              <a:t> :</a:t>
            </a:r>
          </a:p>
          <a:p>
            <a:pPr marL="0" indent="0">
              <a:buFont typeface="Arial" charset="0"/>
              <a:buNone/>
              <a:defRPr/>
            </a:pPr>
            <a:endParaRPr lang="en-US" sz="1050" dirty="0" smtClean="0">
              <a:latin typeface="Calisto MT" pitchFamily="18" charset="0"/>
            </a:endParaRPr>
          </a:p>
          <a:p>
            <a:pPr>
              <a:buFont typeface="Arial" charset="0"/>
              <a:buNone/>
              <a:defRPr/>
            </a:pPr>
            <a:r>
              <a:rPr lang="en-US" sz="2000" dirty="0" smtClean="0">
                <a:latin typeface="Calisto MT" pitchFamily="18" charset="0"/>
              </a:rPr>
              <a:t>	31,250  x  USD 1.30		=    USD 40,625</a:t>
            </a:r>
          </a:p>
          <a:p>
            <a:pPr>
              <a:buFont typeface="Arial" charset="0"/>
              <a:buNone/>
              <a:defRPr/>
            </a:pPr>
            <a:endParaRPr lang="en-US" sz="2000" dirty="0" smtClean="0">
              <a:latin typeface="Calisto MT" pitchFamily="18" charset="0"/>
            </a:endParaRPr>
          </a:p>
          <a:p>
            <a:pPr>
              <a:buFont typeface="Arial" charset="0"/>
              <a:buNone/>
              <a:defRPr/>
            </a:pPr>
            <a:r>
              <a:rPr lang="en-US" sz="2000" dirty="0" err="1" smtClean="0">
                <a:latin typeface="Calisto MT" pitchFamily="18" charset="0"/>
              </a:rPr>
              <a:t>Resiko</a:t>
            </a:r>
            <a:r>
              <a:rPr lang="en-US" sz="2000" dirty="0" smtClean="0">
                <a:latin typeface="Calisto MT" pitchFamily="18" charset="0"/>
              </a:rPr>
              <a:t> </a:t>
            </a:r>
            <a:r>
              <a:rPr lang="en-US" sz="2000" dirty="0" err="1" smtClean="0">
                <a:latin typeface="Calisto MT" pitchFamily="18" charset="0"/>
              </a:rPr>
              <a:t>kerugian</a:t>
            </a:r>
            <a:r>
              <a:rPr lang="en-US" sz="2000" dirty="0" smtClean="0">
                <a:latin typeface="Calisto MT" pitchFamily="18" charset="0"/>
              </a:rPr>
              <a:t> yang </a:t>
            </a:r>
            <a:r>
              <a:rPr lang="en-US" sz="2000" dirty="0" err="1" smtClean="0">
                <a:latin typeface="Calisto MT" pitchFamily="18" charset="0"/>
              </a:rPr>
              <a:t>bisa</a:t>
            </a:r>
            <a:r>
              <a:rPr lang="en-US" sz="2000" dirty="0" smtClean="0">
                <a:latin typeface="Calisto MT" pitchFamily="18" charset="0"/>
              </a:rPr>
              <a:t> </a:t>
            </a:r>
            <a:r>
              <a:rPr lang="en-US" sz="2000" dirty="0" err="1" smtClean="0">
                <a:latin typeface="Calisto MT" pitchFamily="18" charset="0"/>
              </a:rPr>
              <a:t>dihindari</a:t>
            </a:r>
            <a:r>
              <a:rPr lang="en-US" sz="2000" dirty="0" smtClean="0">
                <a:latin typeface="Calisto MT" pitchFamily="18" charset="0"/>
              </a:rPr>
              <a:t> :</a:t>
            </a:r>
          </a:p>
          <a:p>
            <a:pPr>
              <a:buFont typeface="Arial" charset="0"/>
              <a:buNone/>
              <a:defRPr/>
            </a:pPr>
            <a:r>
              <a:rPr lang="en-US" sz="2000" dirty="0" smtClean="0">
                <a:latin typeface="Calisto MT" pitchFamily="18" charset="0"/>
              </a:rPr>
              <a:t>	USD 43,260  -  USD 40,625	=    USD 2,625</a:t>
            </a:r>
            <a:endParaRPr lang="en-US" sz="1800" dirty="0" smtClean="0">
              <a:latin typeface="Calisto MT" pitchFamily="18" charset="0"/>
            </a:endParaRPr>
          </a:p>
          <a:p>
            <a:pPr>
              <a:buFont typeface="Arial" charset="0"/>
              <a:buNone/>
              <a:defRPr/>
            </a:pPr>
            <a:endParaRPr lang="en-US" sz="1800" dirty="0" smtClean="0">
              <a:latin typeface="Calisto MT" pitchFamily="18" charset="0"/>
            </a:endParaRP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pPr>
              <a:defRPr/>
            </a:pPr>
            <a:r>
              <a:rPr lang="id-ID" sz="1800" dirty="0" smtClean="0"/>
              <a:t>Merupakan kontrak yang telah distandardisasi dan diperdagangkan pada pasar  </a:t>
            </a:r>
            <a:r>
              <a:rPr lang="id-ID" sz="1800" i="1" dirty="0" smtClean="0"/>
              <a:t>future</a:t>
            </a:r>
            <a:r>
              <a:rPr lang="id-ID" sz="1800" dirty="0" smtClean="0"/>
              <a:t> yang terorganisasir. Kontrak </a:t>
            </a:r>
            <a:r>
              <a:rPr lang="id-ID" sz="1800" i="1" dirty="0" smtClean="0"/>
              <a:t>Futures</a:t>
            </a:r>
            <a:r>
              <a:rPr lang="id-ID" sz="1800" dirty="0" smtClean="0"/>
              <a:t> mencantumkan suatu volume standar dari suatu mata uang yang diperdagangkan pada tanggal (</a:t>
            </a:r>
            <a:r>
              <a:rPr lang="id-ID" sz="1800" i="1" dirty="0" smtClean="0"/>
              <a:t>settlement date</a:t>
            </a:r>
            <a:r>
              <a:rPr lang="id-ID" sz="1800" dirty="0" smtClean="0"/>
              <a:t>) tertentu.</a:t>
            </a:r>
          </a:p>
          <a:p>
            <a:pPr>
              <a:defRPr/>
            </a:pPr>
            <a:r>
              <a:rPr lang="id-ID" sz="1800" dirty="0" smtClean="0"/>
              <a:t>Currency Futures adalah kontrak yang menetapkan penukaran suatu valuta dalam volume tertentu pada tanggal penyelesaian tertentu. </a:t>
            </a:r>
          </a:p>
          <a:p>
            <a:pPr>
              <a:defRPr/>
            </a:pPr>
            <a:r>
              <a:rPr lang="id-ID" sz="1800" b="1" dirty="0" smtClean="0">
                <a:solidFill>
                  <a:srgbClr val="C00000"/>
                </a:solidFill>
              </a:rPr>
              <a:t>Kontrak Futures serupa dengan kontrak Forward</a:t>
            </a:r>
            <a:r>
              <a:rPr lang="id-ID" sz="1800" dirty="0" smtClean="0"/>
              <a:t>, karena : “</a:t>
            </a:r>
            <a:r>
              <a:rPr lang="id-ID" sz="1800" b="1" dirty="0" smtClean="0"/>
              <a:t>Memungkinkan pembeli untuk menggunakan harga yang harus dibayarkan bagi suatu valuta tertentu pada suatu waktu di masa depan</a:t>
            </a:r>
            <a:r>
              <a:rPr lang="id-ID" sz="1800" dirty="0" smtClean="0"/>
              <a:t>”. </a:t>
            </a:r>
          </a:p>
          <a:p>
            <a:pPr>
              <a:defRPr/>
            </a:pPr>
            <a:r>
              <a:rPr lang="id-ID" sz="1800" dirty="0" smtClean="0"/>
              <a:t>Suatu kontrak Currency Futures menetapkan suatu volume standar dari suatu valuta tertentu yang akan dipertukarkan pada tanggal penyelesaian (settlement date) tertentu di masa depan.</a:t>
            </a:r>
            <a:endParaRPr lang="en-US" sz="1800" dirty="0" smtClean="0"/>
          </a:p>
        </p:txBody>
      </p:sp>
      <p:sp>
        <p:nvSpPr>
          <p:cNvPr id="4" name="Title 1"/>
          <p:cNvSpPr txBox="1">
            <a:spLocks/>
          </p:cNvSpPr>
          <p:nvPr/>
        </p:nvSpPr>
        <p:spPr bwMode="auto">
          <a:xfrm>
            <a:off x="457200" y="381000"/>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fontAlgn="auto">
              <a:spcAft>
                <a:spcPts val="0"/>
              </a:spcAft>
              <a:defRPr/>
            </a:pPr>
            <a:r>
              <a:rPr lang="en-US" sz="4400" dirty="0">
                <a:solidFill>
                  <a:schemeClr val="tx1"/>
                </a:solidFill>
              </a:rPr>
              <a:t> </a:t>
            </a:r>
            <a:r>
              <a:rPr lang="en-US" sz="4000" dirty="0">
                <a:solidFill>
                  <a:srgbClr val="C00000"/>
                </a:solidFill>
              </a:rPr>
              <a:t>Currency Future </a:t>
            </a:r>
            <a:r>
              <a:rPr lang="id-ID" sz="4000" dirty="0" smtClean="0">
                <a:solidFill>
                  <a:srgbClr val="C00000"/>
                </a:solidFill>
              </a:rPr>
              <a:t>Contract</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38800"/>
          </a:xfrm>
        </p:spPr>
        <p:txBody>
          <a:bodyPr rtlCol="0">
            <a:normAutofit fontScale="25000" lnSpcReduction="20000"/>
          </a:bodyPr>
          <a:lstStyle/>
          <a:p>
            <a:pPr algn="ctr" eaLnBrk="1" fontAlgn="auto" hangingPunct="1">
              <a:spcAft>
                <a:spcPts val="0"/>
              </a:spcAft>
              <a:buFont typeface="Arial" charset="0"/>
              <a:buNone/>
              <a:defRPr/>
            </a:pPr>
            <a:r>
              <a:rPr lang="en-US" sz="8000" dirty="0" smtClean="0">
                <a:latin typeface="+mj-lt"/>
              </a:rPr>
              <a:t>Mata </a:t>
            </a:r>
            <a:r>
              <a:rPr lang="en-US" sz="8000" dirty="0" err="1" smtClean="0">
                <a:latin typeface="+mj-lt"/>
              </a:rPr>
              <a:t>uang</a:t>
            </a:r>
            <a:r>
              <a:rPr lang="en-US" sz="8000" dirty="0" smtClean="0">
                <a:latin typeface="+mj-lt"/>
              </a:rPr>
              <a:t> </a:t>
            </a:r>
            <a:r>
              <a:rPr lang="en-US" sz="8000" dirty="0" err="1" smtClean="0">
                <a:latin typeface="+mj-lt"/>
              </a:rPr>
              <a:t>asing</a:t>
            </a:r>
            <a:r>
              <a:rPr lang="en-US" sz="8000" dirty="0" smtClean="0">
                <a:latin typeface="+mj-lt"/>
              </a:rPr>
              <a:t> yang </a:t>
            </a:r>
            <a:r>
              <a:rPr lang="en-US" sz="8000" dirty="0" err="1" smtClean="0">
                <a:latin typeface="+mj-lt"/>
              </a:rPr>
              <a:t>diperdagangkan</a:t>
            </a:r>
            <a:r>
              <a:rPr lang="en-US" sz="8000" dirty="0" smtClean="0">
                <a:latin typeface="+mj-lt"/>
              </a:rPr>
              <a:t> di</a:t>
            </a:r>
          </a:p>
          <a:p>
            <a:pPr algn="ctr" eaLnBrk="1" fontAlgn="auto" hangingPunct="1">
              <a:spcAft>
                <a:spcPts val="0"/>
              </a:spcAft>
              <a:buFont typeface="Arial" charset="0"/>
              <a:buNone/>
              <a:defRPr/>
            </a:pPr>
            <a:r>
              <a:rPr lang="en-US" sz="8000" dirty="0" smtClean="0">
                <a:latin typeface="+mj-lt"/>
              </a:rPr>
              <a:t> International </a:t>
            </a:r>
            <a:r>
              <a:rPr lang="en-US" sz="8000" dirty="0" err="1" smtClean="0">
                <a:latin typeface="+mj-lt"/>
              </a:rPr>
              <a:t>Monetery</a:t>
            </a:r>
            <a:r>
              <a:rPr lang="en-US" sz="8000" dirty="0" smtClean="0">
                <a:latin typeface="+mj-lt"/>
              </a:rPr>
              <a:t> Market (IMM)</a:t>
            </a:r>
          </a:p>
          <a:p>
            <a:pPr eaLnBrk="1" fontAlgn="auto" hangingPunct="1">
              <a:spcAft>
                <a:spcPts val="0"/>
              </a:spcAft>
              <a:buFont typeface="Arial" charset="0"/>
              <a:buNone/>
              <a:defRPr/>
            </a:pPr>
            <a:endParaRPr lang="en-US" sz="6400" dirty="0" smtClean="0">
              <a:latin typeface="+mj-lt"/>
            </a:endParaRPr>
          </a:p>
          <a:p>
            <a:pPr eaLnBrk="1" fontAlgn="auto" hangingPunct="1">
              <a:spcAft>
                <a:spcPts val="0"/>
              </a:spcAft>
              <a:buFont typeface="Arial" charset="0"/>
              <a:buNone/>
              <a:defRPr/>
            </a:pPr>
            <a:endParaRPr lang="en-US" sz="6400" dirty="0" smtClean="0">
              <a:latin typeface="+mj-lt"/>
            </a:endParaRPr>
          </a:p>
          <a:p>
            <a:pPr eaLnBrk="1" fontAlgn="auto" hangingPunct="1">
              <a:spcAft>
                <a:spcPts val="0"/>
              </a:spcAft>
              <a:buFont typeface="Arial" charset="0"/>
              <a:buNone/>
              <a:defRPr/>
            </a:pPr>
            <a:endParaRPr lang="en-US" sz="6400" dirty="0" smtClean="0">
              <a:latin typeface="+mj-lt"/>
            </a:endParaRPr>
          </a:p>
          <a:p>
            <a:pPr eaLnBrk="1" fontAlgn="auto" hangingPunct="1">
              <a:spcAft>
                <a:spcPts val="0"/>
              </a:spcAft>
              <a:buFont typeface="Arial" pitchFamily="34" charset="0"/>
              <a:buChar char="•"/>
              <a:defRPr/>
            </a:pPr>
            <a:endParaRPr lang="en-US" dirty="0" smtClean="0">
              <a:latin typeface="+mj-lt"/>
            </a:endParaRPr>
          </a:p>
          <a:p>
            <a:pPr eaLnBrk="1" fontAlgn="auto" hangingPunct="1">
              <a:spcAft>
                <a:spcPts val="0"/>
              </a:spcAft>
              <a:buFont typeface="Arial" charset="0"/>
              <a:buNone/>
              <a:defRPr/>
            </a:pPr>
            <a:endParaRPr lang="en-US" dirty="0" smtClean="0">
              <a:latin typeface="+mj-lt"/>
            </a:endParaRPr>
          </a:p>
          <a:p>
            <a:pPr eaLnBrk="1" fontAlgn="auto" hangingPunct="1">
              <a:spcAft>
                <a:spcPts val="0"/>
              </a:spcAft>
              <a:buFont typeface="Arial" charset="0"/>
              <a:buNone/>
              <a:defRPr/>
            </a:pPr>
            <a:endParaRPr lang="en-US" dirty="0" smtClean="0">
              <a:latin typeface="+mj-lt"/>
            </a:endParaRPr>
          </a:p>
          <a:p>
            <a:pPr eaLnBrk="1" fontAlgn="auto" hangingPunct="1">
              <a:spcAft>
                <a:spcPts val="0"/>
              </a:spcAft>
              <a:buFont typeface="Arial" charset="0"/>
              <a:buNone/>
              <a:defRPr/>
            </a:pPr>
            <a:endParaRPr lang="en-US" dirty="0" smtClean="0">
              <a:latin typeface="+mj-lt"/>
            </a:endParaRPr>
          </a:p>
          <a:p>
            <a:pPr eaLnBrk="1" fontAlgn="auto" hangingPunct="1">
              <a:spcAft>
                <a:spcPts val="0"/>
              </a:spcAft>
              <a:buFont typeface="Arial" charset="0"/>
              <a:buNone/>
              <a:defRPr/>
            </a:pPr>
            <a:endParaRPr lang="en-US" dirty="0" smtClean="0">
              <a:latin typeface="+mj-lt"/>
            </a:endParaRPr>
          </a:p>
          <a:p>
            <a:pPr eaLnBrk="1" fontAlgn="auto" hangingPunct="1">
              <a:spcAft>
                <a:spcPts val="0"/>
              </a:spcAft>
              <a:buFont typeface="Arial" charset="0"/>
              <a:buNone/>
              <a:defRPr/>
            </a:pPr>
            <a:endParaRPr lang="en-US" dirty="0" smtClean="0">
              <a:latin typeface="+mj-lt"/>
            </a:endParaRPr>
          </a:p>
          <a:p>
            <a:pPr eaLnBrk="1" fontAlgn="auto" hangingPunct="1">
              <a:spcAft>
                <a:spcPts val="0"/>
              </a:spcAft>
              <a:buFont typeface="Arial" charset="0"/>
              <a:buNone/>
              <a:defRPr/>
            </a:pPr>
            <a:endParaRPr lang="en-US" dirty="0" smtClean="0">
              <a:latin typeface="+mj-lt"/>
            </a:endParaRPr>
          </a:p>
          <a:p>
            <a:pPr eaLnBrk="1" fontAlgn="auto" hangingPunct="1">
              <a:spcAft>
                <a:spcPts val="0"/>
              </a:spcAft>
              <a:buFont typeface="Arial" charset="0"/>
              <a:buNone/>
              <a:defRPr/>
            </a:pPr>
            <a:endParaRPr lang="en-US" dirty="0" smtClean="0">
              <a:latin typeface="+mj-lt"/>
            </a:endParaRPr>
          </a:p>
          <a:p>
            <a:pPr eaLnBrk="1" fontAlgn="auto" hangingPunct="1">
              <a:spcAft>
                <a:spcPts val="0"/>
              </a:spcAft>
              <a:buFont typeface="Arial" charset="0"/>
              <a:buNone/>
              <a:defRPr/>
            </a:pPr>
            <a:endParaRPr lang="en-US" dirty="0" smtClean="0">
              <a:latin typeface="+mj-lt"/>
            </a:endParaRPr>
          </a:p>
          <a:p>
            <a:pPr eaLnBrk="1" fontAlgn="auto" hangingPunct="1">
              <a:spcAft>
                <a:spcPts val="0"/>
              </a:spcAft>
              <a:buFont typeface="Arial" charset="0"/>
              <a:buNone/>
              <a:defRPr/>
            </a:pPr>
            <a:endParaRPr lang="en-US" dirty="0" smtClean="0">
              <a:latin typeface="+mj-lt"/>
            </a:endParaRPr>
          </a:p>
          <a:p>
            <a:pPr eaLnBrk="1" fontAlgn="auto" hangingPunct="1">
              <a:spcAft>
                <a:spcPts val="0"/>
              </a:spcAft>
              <a:buFont typeface="Arial" charset="0"/>
              <a:buNone/>
              <a:defRPr/>
            </a:pPr>
            <a:endParaRPr lang="en-US" dirty="0" smtClean="0">
              <a:latin typeface="+mj-lt"/>
            </a:endParaRPr>
          </a:p>
          <a:p>
            <a:pPr eaLnBrk="1" fontAlgn="auto" hangingPunct="1">
              <a:spcAft>
                <a:spcPts val="0"/>
              </a:spcAft>
              <a:buFont typeface="Arial" charset="0"/>
              <a:buNone/>
              <a:defRPr/>
            </a:pPr>
            <a:endParaRPr lang="en-US" dirty="0" smtClean="0">
              <a:latin typeface="+mj-lt"/>
            </a:endParaRPr>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r>
              <a:rPr lang="en-US" dirty="0" smtClean="0"/>
              <a:t> </a:t>
            </a:r>
          </a:p>
          <a:p>
            <a:pPr marL="0" indent="0" eaLnBrk="1" fontAlgn="auto" hangingPunct="1">
              <a:spcAft>
                <a:spcPts val="0"/>
              </a:spcAft>
              <a:buFont typeface="Arial" charset="0"/>
              <a:buNone/>
              <a:defRPr/>
            </a:pPr>
            <a:endParaRPr lang="en-US" sz="7200" b="1" dirty="0" smtClean="0">
              <a:solidFill>
                <a:schemeClr val="accent1">
                  <a:lumMod val="75000"/>
                </a:schemeClr>
              </a:solidFill>
              <a:latin typeface="Maiandra GD" pitchFamily="34" charset="0"/>
            </a:endParaRPr>
          </a:p>
          <a:p>
            <a:pPr marL="0" indent="0" eaLnBrk="1" fontAlgn="auto" hangingPunct="1">
              <a:spcAft>
                <a:spcPts val="0"/>
              </a:spcAft>
              <a:buFont typeface="Arial" charset="0"/>
              <a:buNone/>
              <a:defRPr/>
            </a:pPr>
            <a:r>
              <a:rPr lang="en-US" sz="7200" dirty="0" err="1" smtClean="0"/>
              <a:t>Transaksi</a:t>
            </a:r>
            <a:r>
              <a:rPr lang="en-US" sz="7200" dirty="0" smtClean="0"/>
              <a:t> </a:t>
            </a:r>
            <a:r>
              <a:rPr lang="en-US" sz="7200" dirty="0" err="1" smtClean="0"/>
              <a:t>perdagangan</a:t>
            </a:r>
            <a:r>
              <a:rPr lang="en-US" sz="7200" dirty="0" smtClean="0"/>
              <a:t> CFC </a:t>
            </a:r>
            <a:r>
              <a:rPr lang="en-US" sz="7200" dirty="0" err="1" smtClean="0"/>
              <a:t>dilakukan</a:t>
            </a:r>
            <a:r>
              <a:rPr lang="en-US" sz="7200" dirty="0" smtClean="0"/>
              <a:t> </a:t>
            </a:r>
            <a:r>
              <a:rPr lang="en-US" sz="7200" dirty="0" err="1" smtClean="0"/>
              <a:t>dengan</a:t>
            </a:r>
            <a:r>
              <a:rPr lang="en-US" sz="7200" dirty="0" smtClean="0"/>
              <a:t> </a:t>
            </a:r>
            <a:r>
              <a:rPr lang="en-US" sz="7200" i="1" dirty="0" smtClean="0"/>
              <a:t>face to face</a:t>
            </a:r>
            <a:r>
              <a:rPr lang="en-US" sz="7200" dirty="0" smtClean="0"/>
              <a:t>  </a:t>
            </a:r>
            <a:r>
              <a:rPr lang="en-US" sz="7200" dirty="0" err="1" smtClean="0"/>
              <a:t>di</a:t>
            </a:r>
            <a:r>
              <a:rPr lang="en-US" sz="7200" dirty="0" smtClean="0"/>
              <a:t> trading floor yang </a:t>
            </a:r>
            <a:r>
              <a:rPr lang="en-US" sz="7200" dirty="0" err="1" smtClean="0"/>
              <a:t>disiapkan</a:t>
            </a:r>
            <a:r>
              <a:rPr lang="en-US" sz="7200" dirty="0" smtClean="0"/>
              <a:t> </a:t>
            </a:r>
            <a:r>
              <a:rPr lang="en-US" sz="7200" dirty="0" err="1" smtClean="0"/>
              <a:t>oleh</a:t>
            </a:r>
            <a:r>
              <a:rPr lang="en-US" sz="7200" dirty="0" smtClean="0"/>
              <a:t> IMM </a:t>
            </a:r>
            <a:r>
              <a:rPr lang="en-US" sz="7200" dirty="0" err="1" smtClean="0"/>
              <a:t>melalui</a:t>
            </a:r>
            <a:r>
              <a:rPr lang="en-US" sz="7200" dirty="0" smtClean="0"/>
              <a:t> broker yang </a:t>
            </a:r>
            <a:r>
              <a:rPr lang="en-US" sz="7200" dirty="0" err="1" smtClean="0"/>
              <a:t>berbeda</a:t>
            </a:r>
            <a:r>
              <a:rPr lang="en-US" sz="7200" dirty="0" smtClean="0"/>
              <a:t> </a:t>
            </a:r>
            <a:r>
              <a:rPr lang="en-US" sz="7200" dirty="0" err="1" smtClean="0"/>
              <a:t>dengan</a:t>
            </a:r>
            <a:r>
              <a:rPr lang="en-US" sz="7200" i="1" dirty="0" smtClean="0"/>
              <a:t> forward contract</a:t>
            </a:r>
            <a:r>
              <a:rPr lang="en-US" sz="7200" dirty="0" smtClean="0"/>
              <a:t>  yang </a:t>
            </a:r>
            <a:r>
              <a:rPr lang="en-US" sz="7200" dirty="0" err="1" smtClean="0"/>
              <a:t>dinegosiasikan</a:t>
            </a:r>
            <a:r>
              <a:rPr lang="en-US" sz="7200" dirty="0" smtClean="0"/>
              <a:t> </a:t>
            </a:r>
            <a:r>
              <a:rPr lang="en-US" sz="7200" dirty="0" err="1" smtClean="0"/>
              <a:t>melalui</a:t>
            </a:r>
            <a:r>
              <a:rPr lang="en-US" sz="7200" dirty="0" smtClean="0"/>
              <a:t> </a:t>
            </a:r>
            <a:r>
              <a:rPr lang="en-US" sz="7200" dirty="0" err="1" smtClean="0"/>
              <a:t>telepon</a:t>
            </a:r>
            <a:r>
              <a:rPr lang="en-US" sz="7200" dirty="0" smtClean="0"/>
              <a:t>.</a:t>
            </a:r>
          </a:p>
          <a:p>
            <a:pPr marL="0" indent="0" eaLnBrk="1" fontAlgn="auto" hangingPunct="1">
              <a:spcAft>
                <a:spcPts val="0"/>
              </a:spcAft>
              <a:buFont typeface="Arial" charset="0"/>
              <a:buNone/>
              <a:defRPr/>
            </a:pPr>
            <a:r>
              <a:rPr lang="en-US" sz="7200" dirty="0" err="1" smtClean="0"/>
              <a:t>Tanggal</a:t>
            </a:r>
            <a:r>
              <a:rPr lang="en-US" sz="7200" dirty="0" smtClean="0"/>
              <a:t> </a:t>
            </a:r>
            <a:r>
              <a:rPr lang="en-US" sz="7200" dirty="0" err="1" smtClean="0"/>
              <a:t>jatuh</a:t>
            </a:r>
            <a:r>
              <a:rPr lang="en-US" sz="7200" dirty="0" smtClean="0"/>
              <a:t> tempo </a:t>
            </a:r>
            <a:r>
              <a:rPr lang="en-US" sz="7200" i="1" dirty="0" smtClean="0"/>
              <a:t>currency futures contract</a:t>
            </a:r>
            <a:r>
              <a:rPr lang="en-US" sz="7200" dirty="0" smtClean="0"/>
              <a:t>  </a:t>
            </a:r>
            <a:r>
              <a:rPr lang="en-US" sz="7200" dirty="0" err="1" smtClean="0"/>
              <a:t>selalu</a:t>
            </a:r>
            <a:r>
              <a:rPr lang="en-US" sz="7200" dirty="0" smtClean="0"/>
              <a:t> </a:t>
            </a:r>
            <a:r>
              <a:rPr lang="en-US" sz="7200" dirty="0" err="1" smtClean="0"/>
              <a:t>pada</a:t>
            </a:r>
            <a:r>
              <a:rPr lang="en-US" sz="7200" dirty="0" smtClean="0"/>
              <a:t> </a:t>
            </a:r>
            <a:r>
              <a:rPr lang="en-US" sz="7200" dirty="0" err="1" smtClean="0"/>
              <a:t>setiap</a:t>
            </a:r>
            <a:r>
              <a:rPr lang="en-US" sz="7200" dirty="0" smtClean="0"/>
              <a:t> </a:t>
            </a:r>
            <a:r>
              <a:rPr lang="en-US" sz="7200" dirty="0" err="1" smtClean="0"/>
              <a:t>hari</a:t>
            </a:r>
            <a:r>
              <a:rPr lang="en-US" sz="7200" dirty="0" smtClean="0"/>
              <a:t> </a:t>
            </a:r>
            <a:r>
              <a:rPr lang="en-US" sz="7200" dirty="0" err="1" smtClean="0"/>
              <a:t>Rabu</a:t>
            </a:r>
            <a:r>
              <a:rPr lang="en-US" sz="7200" dirty="0" smtClean="0"/>
              <a:t> ke-3 </a:t>
            </a:r>
            <a:r>
              <a:rPr lang="en-US" sz="7200" dirty="0" err="1" smtClean="0"/>
              <a:t>bulan</a:t>
            </a:r>
            <a:r>
              <a:rPr lang="en-US" sz="7200" dirty="0" smtClean="0"/>
              <a:t> </a:t>
            </a:r>
            <a:r>
              <a:rPr lang="en-US" sz="7200" dirty="0" err="1" smtClean="0"/>
              <a:t>Maret</a:t>
            </a:r>
            <a:r>
              <a:rPr lang="en-US" sz="7200" dirty="0" smtClean="0"/>
              <a:t>, </a:t>
            </a:r>
            <a:r>
              <a:rPr lang="en-US" sz="7200" dirty="0" err="1" smtClean="0"/>
              <a:t>Juni</a:t>
            </a:r>
            <a:r>
              <a:rPr lang="en-US" sz="7200" dirty="0" smtClean="0"/>
              <a:t>, September </a:t>
            </a:r>
            <a:r>
              <a:rPr lang="en-US" sz="7200" dirty="0" err="1" smtClean="0"/>
              <a:t>dan</a:t>
            </a:r>
            <a:r>
              <a:rPr lang="en-US" sz="7200" dirty="0" smtClean="0"/>
              <a:t> </a:t>
            </a:r>
            <a:r>
              <a:rPr lang="en-US" sz="7200" dirty="0" err="1" smtClean="0"/>
              <a:t>Desember</a:t>
            </a:r>
            <a:r>
              <a:rPr lang="en-US" sz="7200" dirty="0" smtClean="0"/>
              <a:t>.</a:t>
            </a:r>
          </a:p>
        </p:txBody>
      </p:sp>
      <p:graphicFrame>
        <p:nvGraphicFramePr>
          <p:cNvPr id="4" name="Table 3"/>
          <p:cNvGraphicFramePr>
            <a:graphicFrameLocks noGrp="1"/>
          </p:cNvGraphicFramePr>
          <p:nvPr/>
        </p:nvGraphicFramePr>
        <p:xfrm>
          <a:off x="2357422" y="1357298"/>
          <a:ext cx="4267199" cy="2966720"/>
        </p:xfrm>
        <a:graphic>
          <a:graphicData uri="http://schemas.openxmlformats.org/drawingml/2006/table">
            <a:tbl>
              <a:tblPr firstRow="1" bandRow="1">
                <a:tableStyleId>{00A15C55-8517-42AA-B614-E9B94910E393}</a:tableStyleId>
              </a:tblPr>
              <a:tblGrid>
                <a:gridCol w="533400"/>
                <a:gridCol w="1333499"/>
                <a:gridCol w="2400300"/>
              </a:tblGrid>
              <a:tr h="370840">
                <a:tc>
                  <a:txBody>
                    <a:bodyPr/>
                    <a:lstStyle/>
                    <a:p>
                      <a:pPr algn="ctr"/>
                      <a:r>
                        <a:rPr lang="en-US" dirty="0" smtClean="0">
                          <a:solidFill>
                            <a:srgbClr val="FFC000"/>
                          </a:solidFill>
                        </a:rPr>
                        <a:t>NO</a:t>
                      </a:r>
                      <a:endParaRPr lang="en-US" dirty="0">
                        <a:solidFill>
                          <a:srgbClr val="FFC000"/>
                        </a:solidFill>
                      </a:endParaRPr>
                    </a:p>
                  </a:txBody>
                  <a:tcPr/>
                </a:tc>
                <a:tc>
                  <a:txBody>
                    <a:bodyPr/>
                    <a:lstStyle/>
                    <a:p>
                      <a:pPr algn="ctr"/>
                      <a:r>
                        <a:rPr lang="en-US" dirty="0" smtClean="0">
                          <a:solidFill>
                            <a:srgbClr val="FFC000"/>
                          </a:solidFill>
                        </a:rPr>
                        <a:t>CURRENCY</a:t>
                      </a:r>
                      <a:endParaRPr lang="en-US" dirty="0">
                        <a:solidFill>
                          <a:srgbClr val="FFC000"/>
                        </a:solidFill>
                      </a:endParaRPr>
                    </a:p>
                  </a:txBody>
                  <a:tcPr/>
                </a:tc>
                <a:tc>
                  <a:txBody>
                    <a:bodyPr/>
                    <a:lstStyle/>
                    <a:p>
                      <a:pPr algn="r"/>
                      <a:r>
                        <a:rPr lang="en-US" dirty="0" smtClean="0">
                          <a:solidFill>
                            <a:srgbClr val="FFC000"/>
                          </a:solidFill>
                        </a:rPr>
                        <a:t>Unit/ IMM contract</a:t>
                      </a:r>
                      <a:endParaRPr lang="en-US" dirty="0">
                        <a:solidFill>
                          <a:srgbClr val="FFC000"/>
                        </a:solidFill>
                      </a:endParaRPr>
                    </a:p>
                  </a:txBody>
                  <a:tcPr/>
                </a:tc>
              </a:tr>
              <a:tr h="370840">
                <a:tc>
                  <a:txBody>
                    <a:bodyPr/>
                    <a:lstStyle/>
                    <a:p>
                      <a:pPr algn="ctr"/>
                      <a:r>
                        <a:rPr lang="en-US" b="1" dirty="0" smtClean="0">
                          <a:latin typeface="Maiandra GD" pitchFamily="34" charset="0"/>
                        </a:rPr>
                        <a:t>1</a:t>
                      </a:r>
                      <a:endParaRPr lang="en-US" b="1" dirty="0">
                        <a:latin typeface="Maiandra GD" pitchFamily="34" charset="0"/>
                      </a:endParaRPr>
                    </a:p>
                  </a:txBody>
                  <a:tcPr/>
                </a:tc>
                <a:tc>
                  <a:txBody>
                    <a:bodyPr/>
                    <a:lstStyle/>
                    <a:p>
                      <a:pPr algn="ctr"/>
                      <a:r>
                        <a:rPr lang="en-US" b="1" dirty="0" smtClean="0">
                          <a:latin typeface="Maiandra GD" pitchFamily="34" charset="0"/>
                        </a:rPr>
                        <a:t>AUD</a:t>
                      </a:r>
                      <a:endParaRPr lang="en-US" b="1" dirty="0">
                        <a:latin typeface="Maiandra GD"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b="1" dirty="0" smtClean="0">
                          <a:latin typeface="Maiandra GD" pitchFamily="34" charset="0"/>
                        </a:rPr>
                        <a:t>100,000,-</a:t>
                      </a:r>
                    </a:p>
                  </a:txBody>
                  <a:tcPr/>
                </a:tc>
              </a:tr>
              <a:tr h="370840">
                <a:tc>
                  <a:txBody>
                    <a:bodyPr/>
                    <a:lstStyle/>
                    <a:p>
                      <a:pPr algn="ctr"/>
                      <a:r>
                        <a:rPr lang="en-US" b="1" dirty="0" smtClean="0">
                          <a:latin typeface="Maiandra GD" pitchFamily="34" charset="0"/>
                        </a:rPr>
                        <a:t>2</a:t>
                      </a:r>
                      <a:endParaRPr lang="en-US" b="1" dirty="0">
                        <a:latin typeface="Maiandra GD" pitchFamily="34" charset="0"/>
                      </a:endParaRPr>
                    </a:p>
                  </a:txBody>
                  <a:tcPr/>
                </a:tc>
                <a:tc>
                  <a:txBody>
                    <a:bodyPr/>
                    <a:lstStyle/>
                    <a:p>
                      <a:pPr algn="ctr"/>
                      <a:r>
                        <a:rPr lang="en-US" b="1" dirty="0" smtClean="0">
                          <a:latin typeface="Maiandra GD" pitchFamily="34" charset="0"/>
                        </a:rPr>
                        <a:t>GBP</a:t>
                      </a:r>
                      <a:endParaRPr lang="en-US" b="1" dirty="0">
                        <a:latin typeface="Maiandra GD" pitchFamily="34" charset="0"/>
                      </a:endParaRPr>
                    </a:p>
                  </a:txBody>
                  <a:tcPr/>
                </a:tc>
                <a:tc>
                  <a:txBody>
                    <a:bodyPr/>
                    <a:lstStyle/>
                    <a:p>
                      <a:pPr algn="r"/>
                      <a:r>
                        <a:rPr lang="en-US" b="1" dirty="0" smtClean="0">
                          <a:latin typeface="Maiandra GD" pitchFamily="34" charset="0"/>
                        </a:rPr>
                        <a:t>62,500,-</a:t>
                      </a:r>
                      <a:endParaRPr lang="en-US" b="1" dirty="0">
                        <a:latin typeface="Maiandra GD" pitchFamily="34" charset="0"/>
                      </a:endParaRPr>
                    </a:p>
                  </a:txBody>
                  <a:tcPr/>
                </a:tc>
              </a:tr>
              <a:tr h="370840">
                <a:tc>
                  <a:txBody>
                    <a:bodyPr/>
                    <a:lstStyle/>
                    <a:p>
                      <a:pPr algn="ctr"/>
                      <a:r>
                        <a:rPr lang="en-US" b="1" dirty="0" smtClean="0">
                          <a:latin typeface="Maiandra GD" pitchFamily="34" charset="0"/>
                        </a:rPr>
                        <a:t>3</a:t>
                      </a:r>
                      <a:endParaRPr lang="en-US" b="1" dirty="0">
                        <a:latin typeface="Maiandra GD" pitchFamily="34" charset="0"/>
                      </a:endParaRPr>
                    </a:p>
                  </a:txBody>
                  <a:tcPr/>
                </a:tc>
                <a:tc>
                  <a:txBody>
                    <a:bodyPr/>
                    <a:lstStyle/>
                    <a:p>
                      <a:pPr algn="ctr"/>
                      <a:r>
                        <a:rPr lang="en-US" b="1" dirty="0" smtClean="0">
                          <a:latin typeface="Maiandra GD" pitchFamily="34" charset="0"/>
                        </a:rPr>
                        <a:t>CAD</a:t>
                      </a:r>
                      <a:endParaRPr lang="en-US" b="1" dirty="0">
                        <a:latin typeface="Maiandra GD"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b="1" dirty="0" smtClean="0">
                          <a:latin typeface="Maiandra GD" pitchFamily="34" charset="0"/>
                        </a:rPr>
                        <a:t>100,000,-</a:t>
                      </a:r>
                    </a:p>
                  </a:txBody>
                  <a:tcPr/>
                </a:tc>
              </a:tr>
              <a:tr h="370840">
                <a:tc>
                  <a:txBody>
                    <a:bodyPr/>
                    <a:lstStyle/>
                    <a:p>
                      <a:pPr algn="ctr"/>
                      <a:r>
                        <a:rPr lang="en-US" b="1" dirty="0" smtClean="0">
                          <a:latin typeface="Maiandra GD" pitchFamily="34" charset="0"/>
                        </a:rPr>
                        <a:t>4</a:t>
                      </a:r>
                      <a:endParaRPr lang="en-US" b="1" dirty="0">
                        <a:latin typeface="Maiandra GD" pitchFamily="34" charset="0"/>
                      </a:endParaRPr>
                    </a:p>
                  </a:txBody>
                  <a:tcPr/>
                </a:tc>
                <a:tc>
                  <a:txBody>
                    <a:bodyPr/>
                    <a:lstStyle/>
                    <a:p>
                      <a:pPr algn="ctr"/>
                      <a:r>
                        <a:rPr lang="en-US" b="1" dirty="0" smtClean="0">
                          <a:latin typeface="Maiandra GD" pitchFamily="34" charset="0"/>
                        </a:rPr>
                        <a:t>FRF</a:t>
                      </a:r>
                      <a:endParaRPr lang="en-US" b="1" dirty="0">
                        <a:latin typeface="Maiandra GD"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b="1" dirty="0" smtClean="0">
                          <a:latin typeface="Maiandra GD" pitchFamily="34" charset="0"/>
                        </a:rPr>
                        <a:t>250,000,-</a:t>
                      </a:r>
                    </a:p>
                  </a:txBody>
                  <a:tcPr/>
                </a:tc>
              </a:tr>
              <a:tr h="370840">
                <a:tc>
                  <a:txBody>
                    <a:bodyPr/>
                    <a:lstStyle/>
                    <a:p>
                      <a:pPr algn="ctr"/>
                      <a:r>
                        <a:rPr lang="en-US" b="1" dirty="0" smtClean="0">
                          <a:latin typeface="Maiandra GD" pitchFamily="34" charset="0"/>
                        </a:rPr>
                        <a:t>5</a:t>
                      </a:r>
                      <a:endParaRPr lang="en-US" b="1" dirty="0">
                        <a:latin typeface="Maiandra GD" pitchFamily="34" charset="0"/>
                      </a:endParaRPr>
                    </a:p>
                  </a:txBody>
                  <a:tcPr/>
                </a:tc>
                <a:tc>
                  <a:txBody>
                    <a:bodyPr/>
                    <a:lstStyle/>
                    <a:p>
                      <a:pPr algn="ctr"/>
                      <a:r>
                        <a:rPr lang="en-US" b="1" dirty="0" smtClean="0">
                          <a:latin typeface="Maiandra GD" pitchFamily="34" charset="0"/>
                        </a:rPr>
                        <a:t>DEM</a:t>
                      </a:r>
                      <a:endParaRPr lang="en-US" b="1" dirty="0">
                        <a:latin typeface="Maiandra GD"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b="1" dirty="0" smtClean="0">
                          <a:latin typeface="Maiandra GD" pitchFamily="34" charset="0"/>
                        </a:rPr>
                        <a:t>125,000,-</a:t>
                      </a:r>
                    </a:p>
                  </a:txBody>
                  <a:tcPr/>
                </a:tc>
              </a:tr>
              <a:tr h="370840">
                <a:tc>
                  <a:txBody>
                    <a:bodyPr/>
                    <a:lstStyle/>
                    <a:p>
                      <a:pPr algn="ctr"/>
                      <a:r>
                        <a:rPr lang="en-US" b="1" dirty="0" smtClean="0">
                          <a:latin typeface="Maiandra GD" pitchFamily="34" charset="0"/>
                        </a:rPr>
                        <a:t>6</a:t>
                      </a:r>
                      <a:endParaRPr lang="en-US" b="1" dirty="0">
                        <a:latin typeface="Maiandra GD"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latin typeface="Maiandra GD" pitchFamily="34" charset="0"/>
                        </a:rPr>
                        <a:t>JPY</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b="1" dirty="0" smtClean="0">
                          <a:latin typeface="Maiandra GD" pitchFamily="34" charset="0"/>
                        </a:rPr>
                        <a:t>12,500,000,-</a:t>
                      </a:r>
                    </a:p>
                  </a:txBody>
                  <a:tcPr/>
                </a:tc>
              </a:tr>
              <a:tr h="370840">
                <a:tc>
                  <a:txBody>
                    <a:bodyPr/>
                    <a:lstStyle/>
                    <a:p>
                      <a:pPr algn="ctr"/>
                      <a:r>
                        <a:rPr lang="en-US" b="1" dirty="0" smtClean="0">
                          <a:latin typeface="Maiandra GD" pitchFamily="34" charset="0"/>
                        </a:rPr>
                        <a:t>7</a:t>
                      </a:r>
                      <a:endParaRPr lang="en-US" b="1" dirty="0">
                        <a:latin typeface="Maiandra GD"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latin typeface="Maiandra GD" pitchFamily="34" charset="0"/>
                        </a:rPr>
                        <a:t>CHF</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b="1" dirty="0" smtClean="0">
                          <a:latin typeface="Maiandra GD" pitchFamily="34" charset="0"/>
                        </a:rPr>
                        <a:t>125,000,-</a:t>
                      </a: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pPr>
              <a:defRPr/>
            </a:pPr>
            <a:r>
              <a:rPr lang="id-ID" sz="1800" b="1" dirty="0" smtClean="0"/>
              <a:t>Contoh: </a:t>
            </a:r>
            <a:r>
              <a:rPr lang="id-ID" sz="1800" dirty="0" smtClean="0"/>
              <a:t> </a:t>
            </a:r>
          </a:p>
          <a:p>
            <a:pPr>
              <a:buNone/>
              <a:defRPr/>
            </a:pPr>
            <a:r>
              <a:rPr lang="id-ID" sz="1800" dirty="0" smtClean="0"/>
              <a:t>	</a:t>
            </a:r>
            <a:r>
              <a:rPr lang="id-ID" sz="2000" dirty="0" smtClean="0"/>
              <a:t>transaksi futures yaitu sebuah korporasi AS, yang pada tanggal 2 Januari menyadari kebutuhan akan 450.000 mark untuk tanggal 11 Februari (40 hari kemudian). </a:t>
            </a:r>
          </a:p>
          <a:p>
            <a:pPr>
              <a:buNone/>
              <a:defRPr/>
            </a:pPr>
            <a:r>
              <a:rPr lang="id-ID" sz="2000" dirty="0" smtClean="0"/>
              <a:t>	Jika korporasi tersebut berupaya untuk mengunci harga pembelian mark di masa depan dengan kontrak futures, tanggal penyelesaian kontrak adalah hari Rabu ketiga bulan Maret. Selain itu, jumlah Mark yang dibutuhkan (450.000) lebih tinggi dari jumlah standarnya (125.000). Hal yang terbaik yang bisa dilakukan korporasi adalah membeli 3 kontrak futures-mark (dengan total 375.000 Mark) atau 4 kontrak futures-mark (500.000).</a:t>
            </a:r>
          </a:p>
          <a:p>
            <a:pPr>
              <a:buNone/>
              <a:defRPr/>
            </a:pPr>
            <a:r>
              <a:rPr lang="id-ID" sz="2000" dirty="0" smtClean="0"/>
              <a:t>	</a:t>
            </a:r>
          </a:p>
          <a:p>
            <a:pPr>
              <a:defRPr/>
            </a:pPr>
            <a:endParaRPr lang="en-US" sz="2000" dirty="0" smtClean="0"/>
          </a:p>
        </p:txBody>
      </p:sp>
      <p:sp>
        <p:nvSpPr>
          <p:cNvPr id="4" name="Title 1"/>
          <p:cNvSpPr txBox="1">
            <a:spLocks/>
          </p:cNvSpPr>
          <p:nvPr/>
        </p:nvSpPr>
        <p:spPr bwMode="auto">
          <a:xfrm>
            <a:off x="457200" y="381000"/>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fontAlgn="auto">
              <a:spcAft>
                <a:spcPts val="0"/>
              </a:spcAft>
              <a:defRPr/>
            </a:pPr>
            <a:r>
              <a:rPr lang="en-US" sz="4400" dirty="0">
                <a:solidFill>
                  <a:schemeClr val="tx1"/>
                </a:solidFill>
              </a:rPr>
              <a:t> </a:t>
            </a:r>
            <a:r>
              <a:rPr lang="en-US" sz="4000" dirty="0">
                <a:solidFill>
                  <a:srgbClr val="C00000"/>
                </a:solidFill>
              </a:rPr>
              <a:t>Currency Future </a:t>
            </a:r>
            <a:r>
              <a:rPr lang="id-ID" sz="4000" dirty="0" smtClean="0">
                <a:solidFill>
                  <a:srgbClr val="C00000"/>
                </a:solidFill>
              </a:rPr>
              <a:t>Contract</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pPr>
              <a:buNone/>
              <a:defRPr/>
            </a:pPr>
            <a:r>
              <a:rPr lang="id-ID" sz="2000" dirty="0" smtClean="0"/>
              <a:t>	Diasumsikan bahwa pada tanggal 11 February, harga futures-mark untuk bulan Maret adalah $0,5900. dengan membeli kontrak futures ini pada tanggal 2 Januari, perusahaan wajib membeli Mark seharga $0,5900 per Mark pada hari Rabu ketiga bulan Maret. Di lain pihak, siapa pun yng menjual kontrak futures ini pada tanggal 11 Januari wajib mengirimkan (menjual)</a:t>
            </a:r>
            <a:r>
              <a:rPr lang="en-US" sz="2000" dirty="0" smtClean="0"/>
              <a:t> </a:t>
            </a:r>
            <a:r>
              <a:rPr lang="id-ID" sz="2000" dirty="0" smtClean="0"/>
              <a:t>Mark dengan harga $0.5900 per Mark pada hari Rabu ketiga bulan Maret. Karena satu unit kontrak futures-mark bernilai $125.000 Mark, maka perusahaan harus membeli 3 atau 4 unit kontrak futures-mark. Maka jumlah Dolar yang dibutuhkan adalah $221.500 (3 unit kontrak futures-mark x $125.000 x $0,5900) atau 295.000 (4 unit kontrak futures-mark x $125.000 x $0,5900).</a:t>
            </a:r>
          </a:p>
          <a:p>
            <a:pPr>
              <a:buNone/>
              <a:defRPr/>
            </a:pPr>
            <a:endParaRPr lang="id-ID" sz="1800" dirty="0" smtClean="0"/>
          </a:p>
          <a:p>
            <a:pPr>
              <a:defRPr/>
            </a:pPr>
            <a:endParaRPr lang="en-US" sz="1800" dirty="0" smtClean="0"/>
          </a:p>
        </p:txBody>
      </p:sp>
      <p:sp>
        <p:nvSpPr>
          <p:cNvPr id="4" name="Title 1"/>
          <p:cNvSpPr txBox="1">
            <a:spLocks/>
          </p:cNvSpPr>
          <p:nvPr/>
        </p:nvSpPr>
        <p:spPr bwMode="auto">
          <a:xfrm>
            <a:off x="457200" y="381000"/>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fontAlgn="auto">
              <a:spcAft>
                <a:spcPts val="0"/>
              </a:spcAft>
              <a:defRPr/>
            </a:pPr>
            <a:r>
              <a:rPr lang="en-US" sz="4400" dirty="0">
                <a:solidFill>
                  <a:schemeClr val="tx1"/>
                </a:solidFill>
              </a:rPr>
              <a:t> </a:t>
            </a:r>
            <a:r>
              <a:rPr lang="en-US" sz="4000" dirty="0">
                <a:solidFill>
                  <a:srgbClr val="C00000"/>
                </a:solidFill>
              </a:rPr>
              <a:t>Currency Future </a:t>
            </a:r>
            <a:r>
              <a:rPr lang="id-ID" sz="4000" dirty="0" smtClean="0">
                <a:solidFill>
                  <a:srgbClr val="C00000"/>
                </a:solidFill>
              </a:rPr>
              <a:t>Contract</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r>
              <a:rPr lang="id-ID" sz="1800" b="1" dirty="0" smtClean="0"/>
              <a:t>Kelebihan dan Kekurangan Kontrak Futures</a:t>
            </a:r>
          </a:p>
          <a:p>
            <a:pPr lvl="0">
              <a:buNone/>
            </a:pPr>
            <a:r>
              <a:rPr lang="id-ID" sz="1800" dirty="0" smtClean="0"/>
              <a:t>1.    Kelebihan </a:t>
            </a:r>
          </a:p>
          <a:p>
            <a:pPr>
              <a:buNone/>
            </a:pPr>
            <a:r>
              <a:rPr lang="id-ID" sz="1800" dirty="0" smtClean="0"/>
              <a:t>	a.       Lebih kecilnya kontrak futures dan adanya kebebasan melikuidasi kontrak setiap waktu sebelum jatuh tempo.</a:t>
            </a:r>
          </a:p>
          <a:p>
            <a:pPr>
              <a:buNone/>
            </a:pPr>
            <a:r>
              <a:rPr lang="id-ID" sz="1800" dirty="0" smtClean="0"/>
              <a:t>	b.      Kontrak Futures yang diperdagangkan di pasar yang terorganisir dan jelas.</a:t>
            </a:r>
          </a:p>
          <a:p>
            <a:pPr lvl="0">
              <a:buNone/>
            </a:pPr>
            <a:r>
              <a:rPr lang="id-ID" sz="1800" dirty="0" smtClean="0"/>
              <a:t>2.    Kekurangan</a:t>
            </a:r>
            <a:r>
              <a:rPr lang="id-ID" sz="1800" b="1" dirty="0" smtClean="0"/>
              <a:t> </a:t>
            </a:r>
            <a:endParaRPr lang="id-ID" sz="1800" dirty="0" smtClean="0"/>
          </a:p>
          <a:p>
            <a:pPr lvl="0">
              <a:buNone/>
            </a:pPr>
            <a:r>
              <a:rPr lang="id-ID" sz="1800" dirty="0" smtClean="0"/>
              <a:t>	a.       Keterbatasan jumlah mata uang yang diperdagangkan.</a:t>
            </a:r>
          </a:p>
          <a:p>
            <a:pPr lvl="0">
              <a:buNone/>
            </a:pPr>
            <a:r>
              <a:rPr lang="id-ID" sz="1800" dirty="0" smtClean="0"/>
              <a:t>	b.      Terbatasnya tanggal penyerahan.</a:t>
            </a:r>
          </a:p>
          <a:p>
            <a:pPr lvl="0">
              <a:buNone/>
            </a:pPr>
            <a:r>
              <a:rPr lang="id-ID" sz="1800" dirty="0" smtClean="0"/>
              <a:t>	c.       Kakunya jumlah kontrak mata uang yang diserahkan.</a:t>
            </a:r>
          </a:p>
          <a:p>
            <a:pPr>
              <a:defRPr/>
            </a:pPr>
            <a:endParaRPr lang="en-US" sz="1800" dirty="0" smtClean="0"/>
          </a:p>
        </p:txBody>
      </p:sp>
      <p:sp>
        <p:nvSpPr>
          <p:cNvPr id="4" name="Title 1"/>
          <p:cNvSpPr txBox="1">
            <a:spLocks/>
          </p:cNvSpPr>
          <p:nvPr/>
        </p:nvSpPr>
        <p:spPr bwMode="auto">
          <a:xfrm>
            <a:off x="457200" y="381000"/>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fontAlgn="auto">
              <a:spcAft>
                <a:spcPts val="0"/>
              </a:spcAft>
              <a:defRPr/>
            </a:pPr>
            <a:r>
              <a:rPr lang="en-US" sz="4400" dirty="0">
                <a:solidFill>
                  <a:schemeClr val="tx1"/>
                </a:solidFill>
              </a:rPr>
              <a:t> </a:t>
            </a:r>
            <a:r>
              <a:rPr lang="en-US" sz="4000" dirty="0">
                <a:solidFill>
                  <a:srgbClr val="C00000"/>
                </a:solidFill>
              </a:rPr>
              <a:t>Currency Future </a:t>
            </a:r>
            <a:r>
              <a:rPr lang="id-ID" sz="4000" dirty="0" smtClean="0">
                <a:solidFill>
                  <a:srgbClr val="C00000"/>
                </a:solidFill>
              </a:rPr>
              <a:t>Contract</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rtlCol="0">
            <a:noAutofit/>
          </a:bodyPr>
          <a:lstStyle/>
          <a:p>
            <a:r>
              <a:rPr lang="id-ID" sz="2000" b="1" dirty="0" smtClean="0"/>
              <a:t>Karakteristik kontrak Futures berbeda dengan kontrak Forward, karena :</a:t>
            </a:r>
          </a:p>
          <a:p>
            <a:pPr>
              <a:buNone/>
            </a:pPr>
            <a:r>
              <a:rPr lang="id-ID" sz="2000" dirty="0" smtClean="0"/>
              <a:t>1.    </a:t>
            </a:r>
            <a:r>
              <a:rPr lang="id-ID" sz="2000" dirty="0" smtClean="0">
                <a:solidFill>
                  <a:srgbClr val="C00000"/>
                </a:solidFill>
              </a:rPr>
              <a:t>Kontrak Futures diperdagangkan langsung antara dua pihak yang saling bertemu</a:t>
            </a:r>
            <a:r>
              <a:rPr lang="id-ID" sz="2000" dirty="0" smtClean="0"/>
              <a:t>,     sedangkan kontrak Forward diperdagangkan melalui telepon. </a:t>
            </a:r>
          </a:p>
          <a:p>
            <a:pPr>
              <a:buNone/>
            </a:pPr>
            <a:r>
              <a:rPr lang="id-ID" sz="2000" dirty="0" smtClean="0"/>
              <a:t>2.   </a:t>
            </a:r>
            <a:r>
              <a:rPr lang="id-ID" sz="2000" dirty="0" smtClean="0">
                <a:solidFill>
                  <a:srgbClr val="C00000"/>
                </a:solidFill>
              </a:rPr>
              <a:t> Transaksi Futures dieksekusi oleh para pialang dan kontrak Futures harus terstandardisasi</a:t>
            </a:r>
            <a:r>
              <a:rPr lang="id-ID" sz="2000" dirty="0" smtClean="0"/>
              <a:t>, sedangkan kontrak forward dirancang sesuai keinginan pemesannya.</a:t>
            </a:r>
          </a:p>
          <a:p>
            <a:pPr>
              <a:defRPr/>
            </a:pPr>
            <a:endParaRPr lang="en-US" sz="1800" dirty="0" smtClean="0"/>
          </a:p>
        </p:txBody>
      </p:sp>
      <p:sp>
        <p:nvSpPr>
          <p:cNvPr id="4" name="Title 1"/>
          <p:cNvSpPr txBox="1">
            <a:spLocks/>
          </p:cNvSpPr>
          <p:nvPr/>
        </p:nvSpPr>
        <p:spPr bwMode="auto">
          <a:xfrm>
            <a:off x="457200" y="381000"/>
            <a:ext cx="8229600" cy="914400"/>
          </a:xfrm>
          <a:prstGeom prst="rect">
            <a:avLst/>
          </a:prstGeom>
          <a:noFill/>
          <a:ln w="9525">
            <a:noFill/>
            <a:miter lim="800000"/>
            <a:headEnd/>
            <a:tailEnd/>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rmAutofit/>
          </a:bodyPr>
          <a:lstStyle/>
          <a:p>
            <a:pPr fontAlgn="auto">
              <a:spcAft>
                <a:spcPts val="0"/>
              </a:spcAft>
              <a:defRPr/>
            </a:pPr>
            <a:r>
              <a:rPr lang="en-US" sz="4400" dirty="0">
                <a:solidFill>
                  <a:schemeClr val="tx1"/>
                </a:solidFill>
              </a:rPr>
              <a:t> </a:t>
            </a:r>
            <a:r>
              <a:rPr lang="en-US" sz="4000" dirty="0">
                <a:solidFill>
                  <a:srgbClr val="C00000"/>
                </a:solidFill>
              </a:rPr>
              <a:t>Currency Future </a:t>
            </a:r>
            <a:r>
              <a:rPr lang="id-ID" sz="4000" dirty="0" smtClean="0">
                <a:solidFill>
                  <a:srgbClr val="C00000"/>
                </a:solidFill>
              </a:rPr>
              <a:t>Contract</a:t>
            </a:r>
            <a:endParaRPr lang="en-US" sz="4000" dirty="0">
              <a:solidFill>
                <a:srgbClr val="C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6023</TotalTime>
  <Words>967</Words>
  <Application>Microsoft Office PowerPoint</Application>
  <PresentationFormat>On-screen Show (4:3)</PresentationFormat>
  <Paragraphs>263</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MANAJEMEN KEUANGAN INTERNASIONAL </vt:lpstr>
      <vt:lpstr>Currency Future Contract Currency Forward Contract Currency Option </vt:lpstr>
      <vt:lpstr>Currency Future Contract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Currency Forward Contract</vt:lpstr>
      <vt:lpstr>PowerPoint Presentation</vt:lpstr>
      <vt:lpstr>PowerPoint Presentation</vt:lpstr>
      <vt:lpstr>PowerPoint Presentation</vt:lpstr>
      <vt:lpstr>PowerPoint Presentation</vt:lpstr>
      <vt:lpstr>PowerPoint Presentation</vt:lpstr>
      <vt:lpstr>PowerPoint Presentation</vt:lpstr>
      <vt:lpstr>Currency Option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Call Option</vt:lpstr>
      <vt:lpstr>Call Option (Buyer)</vt:lpstr>
      <vt:lpstr>Call Option</vt:lpstr>
      <vt:lpstr>PowerPoint Presentation</vt:lpstr>
      <vt:lpstr>Put Option (Buyer) </vt:lpstr>
      <vt:lpstr>Put Option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KEUANGAN INTERNASIONAL</dc:title>
  <dc:creator>tevhnobrain</dc:creator>
  <cp:lastModifiedBy>STAFF</cp:lastModifiedBy>
  <cp:revision>93</cp:revision>
  <dcterms:created xsi:type="dcterms:W3CDTF">2017-09-18T15:11:31Z</dcterms:created>
  <dcterms:modified xsi:type="dcterms:W3CDTF">2019-10-04T06:07:01Z</dcterms:modified>
</cp:coreProperties>
</file>