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1" r:id="rId2"/>
    <p:sldId id="448" r:id="rId3"/>
    <p:sldId id="449" r:id="rId4"/>
    <p:sldId id="467" r:id="rId5"/>
    <p:sldId id="428" r:id="rId6"/>
    <p:sldId id="429" r:id="rId7"/>
    <p:sldId id="450" r:id="rId8"/>
    <p:sldId id="431" r:id="rId9"/>
    <p:sldId id="451" r:id="rId10"/>
    <p:sldId id="452" r:id="rId11"/>
    <p:sldId id="433" r:id="rId12"/>
    <p:sldId id="453" r:id="rId13"/>
    <p:sldId id="454" r:id="rId14"/>
    <p:sldId id="434" r:id="rId15"/>
    <p:sldId id="436" r:id="rId16"/>
    <p:sldId id="439" r:id="rId17"/>
    <p:sldId id="455" r:id="rId18"/>
    <p:sldId id="440" r:id="rId19"/>
    <p:sldId id="456" r:id="rId20"/>
    <p:sldId id="457" r:id="rId21"/>
    <p:sldId id="458" r:id="rId22"/>
    <p:sldId id="396" r:id="rId23"/>
    <p:sldId id="397" r:id="rId24"/>
    <p:sldId id="398" r:id="rId25"/>
    <p:sldId id="399" r:id="rId26"/>
    <p:sldId id="400" r:id="rId27"/>
    <p:sldId id="401" r:id="rId28"/>
    <p:sldId id="466" r:id="rId29"/>
    <p:sldId id="425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23C08-8EB9-4D7A-B56B-FF4CB6F7F53D}" v="4" dt="2020-07-20T10:50:28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1D123C08-8EB9-4D7A-B56B-FF4CB6F7F53D}"/>
    <pc:docChg chg="addSld modSld">
      <pc:chgData name="Safitri Mursyid" userId="a519e7d3bc7d4201" providerId="LiveId" clId="{1D123C08-8EB9-4D7A-B56B-FF4CB6F7F53D}" dt="2020-07-20T10:57:11.410" v="85" actId="1076"/>
      <pc:docMkLst>
        <pc:docMk/>
      </pc:docMkLst>
      <pc:sldChg chg="modSp mod">
        <pc:chgData name="Safitri Mursyid" userId="a519e7d3bc7d4201" providerId="LiveId" clId="{1D123C08-8EB9-4D7A-B56B-FF4CB6F7F53D}" dt="2020-07-19T20:28:38.364" v="2" actId="1076"/>
        <pc:sldMkLst>
          <pc:docMk/>
          <pc:sldMk cId="1184293102" sldId="454"/>
        </pc:sldMkLst>
        <pc:graphicFrameChg chg="mod">
          <ac:chgData name="Safitri Mursyid" userId="a519e7d3bc7d4201" providerId="LiveId" clId="{1D123C08-8EB9-4D7A-B56B-FF4CB6F7F53D}" dt="2020-07-19T20:19:07.647" v="1" actId="1076"/>
          <ac:graphicFrameMkLst>
            <pc:docMk/>
            <pc:sldMk cId="1184293102" sldId="454"/>
            <ac:graphicFrameMk id="5" creationId="{00000000-0000-0000-0000-000000000000}"/>
          </ac:graphicFrameMkLst>
        </pc:graphicFrameChg>
        <pc:picChg chg="mod">
          <ac:chgData name="Safitri Mursyid" userId="a519e7d3bc7d4201" providerId="LiveId" clId="{1D123C08-8EB9-4D7A-B56B-FF4CB6F7F53D}" dt="2020-07-19T20:28:38.364" v="2" actId="1076"/>
          <ac:picMkLst>
            <pc:docMk/>
            <pc:sldMk cId="1184293102" sldId="454"/>
            <ac:picMk id="6" creationId="{00000000-0000-0000-0000-000000000000}"/>
          </ac:picMkLst>
        </pc:picChg>
      </pc:sldChg>
      <pc:sldChg chg="modSp mod">
        <pc:chgData name="Safitri Mursyid" userId="a519e7d3bc7d4201" providerId="LiveId" clId="{1D123C08-8EB9-4D7A-B56B-FF4CB6F7F53D}" dt="2020-07-20T09:54:56.461" v="3" actId="14734"/>
        <pc:sldMkLst>
          <pc:docMk/>
          <pc:sldMk cId="3913719956" sldId="457"/>
        </pc:sldMkLst>
        <pc:graphicFrameChg chg="modGraphic">
          <ac:chgData name="Safitri Mursyid" userId="a519e7d3bc7d4201" providerId="LiveId" clId="{1D123C08-8EB9-4D7A-B56B-FF4CB6F7F53D}" dt="2020-07-20T09:54:56.461" v="3" actId="14734"/>
          <ac:graphicFrameMkLst>
            <pc:docMk/>
            <pc:sldMk cId="3913719956" sldId="457"/>
            <ac:graphicFrameMk id="5" creationId="{00000000-0000-0000-0000-000000000000}"/>
          </ac:graphicFrameMkLst>
        </pc:graphicFrameChg>
      </pc:sldChg>
      <pc:sldChg chg="modSp mod">
        <pc:chgData name="Safitri Mursyid" userId="a519e7d3bc7d4201" providerId="LiveId" clId="{1D123C08-8EB9-4D7A-B56B-FF4CB6F7F53D}" dt="2020-07-20T10:53:30.267" v="84" actId="20577"/>
        <pc:sldMkLst>
          <pc:docMk/>
          <pc:sldMk cId="2418183991" sldId="458"/>
        </pc:sldMkLst>
        <pc:spChg chg="mod">
          <ac:chgData name="Safitri Mursyid" userId="a519e7d3bc7d4201" providerId="LiveId" clId="{1D123C08-8EB9-4D7A-B56B-FF4CB6F7F53D}" dt="2020-07-20T10:50:14.386" v="4"/>
          <ac:spMkLst>
            <pc:docMk/>
            <pc:sldMk cId="2418183991" sldId="458"/>
            <ac:spMk id="3" creationId="{00000000-0000-0000-0000-000000000000}"/>
          </ac:spMkLst>
        </pc:spChg>
        <pc:spChg chg="mod">
          <ac:chgData name="Safitri Mursyid" userId="a519e7d3bc7d4201" providerId="LiveId" clId="{1D123C08-8EB9-4D7A-B56B-FF4CB6F7F53D}" dt="2020-07-20T10:53:30.267" v="84" actId="20577"/>
          <ac:spMkLst>
            <pc:docMk/>
            <pc:sldMk cId="2418183991" sldId="458"/>
            <ac:spMk id="4" creationId="{00000000-0000-0000-0000-000000000000}"/>
          </ac:spMkLst>
        </pc:spChg>
      </pc:sldChg>
      <pc:sldChg chg="modSp mod">
        <pc:chgData name="Safitri Mursyid" userId="a519e7d3bc7d4201" providerId="LiveId" clId="{1D123C08-8EB9-4D7A-B56B-FF4CB6F7F53D}" dt="2020-07-20T10:57:11.410" v="85" actId="1076"/>
        <pc:sldMkLst>
          <pc:docMk/>
          <pc:sldMk cId="1508180427" sldId="466"/>
        </pc:sldMkLst>
        <pc:spChg chg="mod">
          <ac:chgData name="Safitri Mursyid" userId="a519e7d3bc7d4201" providerId="LiveId" clId="{1D123C08-8EB9-4D7A-B56B-FF4CB6F7F53D}" dt="2020-07-20T10:57:11.410" v="85" actId="1076"/>
          <ac:spMkLst>
            <pc:docMk/>
            <pc:sldMk cId="1508180427" sldId="466"/>
            <ac:spMk id="3" creationId="{00000000-0000-0000-0000-000000000000}"/>
          </ac:spMkLst>
        </pc:spChg>
      </pc:sldChg>
      <pc:sldChg chg="new">
        <pc:chgData name="Safitri Mursyid" userId="a519e7d3bc7d4201" providerId="LiveId" clId="{1D123C08-8EB9-4D7A-B56B-FF4CB6F7F53D}" dt="2020-07-19T19:39:18.885" v="0" actId="680"/>
        <pc:sldMkLst>
          <pc:docMk/>
          <pc:sldMk cId="2598224887" sldId="4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D59E6-6B3D-47B4-A22F-948C5B74B7B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5AE356-E37C-4D00-B630-073FF02EBFD4}">
      <dgm:prSet phldrT="[Text]"/>
      <dgm:spPr/>
      <dgm:t>
        <a:bodyPr/>
        <a:lstStyle/>
        <a:p>
          <a:r>
            <a:rPr lang="en-US" dirty="0"/>
            <a:t>Median</a:t>
          </a:r>
        </a:p>
      </dgm:t>
    </dgm:pt>
    <dgm:pt modelId="{25E3707C-6689-41FA-8366-E0CC292F2D40}" type="parTrans" cxnId="{E46B7BDE-902C-479A-B1EA-4F329DA08EFD}">
      <dgm:prSet/>
      <dgm:spPr/>
      <dgm:t>
        <a:bodyPr/>
        <a:lstStyle/>
        <a:p>
          <a:endParaRPr lang="en-US"/>
        </a:p>
      </dgm:t>
    </dgm:pt>
    <dgm:pt modelId="{90D9E4B9-293B-473A-B71B-F14116208E7D}" type="sibTrans" cxnId="{E46B7BDE-902C-479A-B1EA-4F329DA08EFD}">
      <dgm:prSet/>
      <dgm:spPr/>
      <dgm:t>
        <a:bodyPr/>
        <a:lstStyle/>
        <a:p>
          <a:endParaRPr lang="en-US"/>
        </a:p>
      </dgm:t>
    </dgm:pt>
    <dgm:pt modelId="{040D3D5B-4D19-431B-A0E7-2AB4EBF4B240}">
      <dgm:prSet phldrT="[Text]"/>
      <dgm:spPr/>
      <dgm:t>
        <a:bodyPr/>
        <a:lstStyle/>
        <a:p>
          <a:r>
            <a:rPr lang="en-US" dirty="0"/>
            <a:t>Modus</a:t>
          </a:r>
        </a:p>
      </dgm:t>
    </dgm:pt>
    <dgm:pt modelId="{F4692AC0-54FD-471A-8290-FBAFE9562A30}" type="parTrans" cxnId="{10A1AC1B-D64D-4AEA-879D-FF1430AF0126}">
      <dgm:prSet/>
      <dgm:spPr/>
      <dgm:t>
        <a:bodyPr/>
        <a:lstStyle/>
        <a:p>
          <a:endParaRPr lang="en-US"/>
        </a:p>
      </dgm:t>
    </dgm:pt>
    <dgm:pt modelId="{C03DB8DE-0D87-4783-919F-3D4748B9B343}" type="sibTrans" cxnId="{10A1AC1B-D64D-4AEA-879D-FF1430AF0126}">
      <dgm:prSet/>
      <dgm:spPr/>
      <dgm:t>
        <a:bodyPr/>
        <a:lstStyle/>
        <a:p>
          <a:endParaRPr lang="en-US"/>
        </a:p>
      </dgm:t>
    </dgm:pt>
    <dgm:pt modelId="{DA9A94D3-D7A5-422D-B21F-72AC27DC5D31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Rata-rata</a:t>
          </a:r>
        </a:p>
      </dgm:t>
    </dgm:pt>
    <dgm:pt modelId="{7A118D6F-147D-4703-AD90-ED80FE43B420}" type="parTrans" cxnId="{93024942-B48F-4092-85B5-673E2A8BB6A8}">
      <dgm:prSet/>
      <dgm:spPr/>
      <dgm:t>
        <a:bodyPr/>
        <a:lstStyle/>
        <a:p>
          <a:endParaRPr lang="en-US"/>
        </a:p>
      </dgm:t>
    </dgm:pt>
    <dgm:pt modelId="{45068A0B-E649-4733-966E-58427CFFB7D9}" type="sibTrans" cxnId="{93024942-B48F-4092-85B5-673E2A8BB6A8}">
      <dgm:prSet/>
      <dgm:spPr/>
      <dgm:t>
        <a:bodyPr/>
        <a:lstStyle/>
        <a:p>
          <a:endParaRPr lang="en-US"/>
        </a:p>
      </dgm:t>
    </dgm:pt>
    <dgm:pt modelId="{D9B8B14C-40C2-4FC6-BCB1-BB3F33695C81}" type="pres">
      <dgm:prSet presAssocID="{1F8D59E6-6B3D-47B4-A22F-948C5B74B7B9}" presName="CompostProcess" presStyleCnt="0">
        <dgm:presLayoutVars>
          <dgm:dir/>
          <dgm:resizeHandles val="exact"/>
        </dgm:presLayoutVars>
      </dgm:prSet>
      <dgm:spPr/>
    </dgm:pt>
    <dgm:pt modelId="{EFF97BC0-8AA1-419D-9DCA-9BCB75AE8D72}" type="pres">
      <dgm:prSet presAssocID="{1F8D59E6-6B3D-47B4-A22F-948C5B74B7B9}" presName="arrow" presStyleLbl="bgShp" presStyleIdx="0" presStyleCnt="1"/>
      <dgm:spPr/>
    </dgm:pt>
    <dgm:pt modelId="{024C0CB8-E0C9-4248-9E94-67A5E357EBAC}" type="pres">
      <dgm:prSet presAssocID="{1F8D59E6-6B3D-47B4-A22F-948C5B74B7B9}" presName="linearProcess" presStyleCnt="0"/>
      <dgm:spPr/>
    </dgm:pt>
    <dgm:pt modelId="{425533D1-F010-4CE7-B392-CBD444711068}" type="pres">
      <dgm:prSet presAssocID="{DA9A94D3-D7A5-422D-B21F-72AC27DC5D31}" presName="textNode" presStyleLbl="node1" presStyleIdx="0" presStyleCnt="3">
        <dgm:presLayoutVars>
          <dgm:bulletEnabled val="1"/>
        </dgm:presLayoutVars>
      </dgm:prSet>
      <dgm:spPr/>
    </dgm:pt>
    <dgm:pt modelId="{8DA6340C-7A2B-4048-8130-9F05EF01F304}" type="pres">
      <dgm:prSet presAssocID="{45068A0B-E649-4733-966E-58427CFFB7D9}" presName="sibTrans" presStyleCnt="0"/>
      <dgm:spPr/>
    </dgm:pt>
    <dgm:pt modelId="{A4FC48CD-0719-4AB7-A9CF-0FB9AAE7AB0D}" type="pres">
      <dgm:prSet presAssocID="{4D5AE356-E37C-4D00-B630-073FF02EBFD4}" presName="textNode" presStyleLbl="node1" presStyleIdx="1" presStyleCnt="3">
        <dgm:presLayoutVars>
          <dgm:bulletEnabled val="1"/>
        </dgm:presLayoutVars>
      </dgm:prSet>
      <dgm:spPr/>
    </dgm:pt>
    <dgm:pt modelId="{18BDFCBB-874E-42A5-8997-2356EDD10699}" type="pres">
      <dgm:prSet presAssocID="{90D9E4B9-293B-473A-B71B-F14116208E7D}" presName="sibTrans" presStyleCnt="0"/>
      <dgm:spPr/>
    </dgm:pt>
    <dgm:pt modelId="{3420F4D4-A5AB-4CA7-A0D7-CE7B48F2DAF1}" type="pres">
      <dgm:prSet presAssocID="{040D3D5B-4D19-431B-A0E7-2AB4EBF4B24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0A1AC1B-D64D-4AEA-879D-FF1430AF0126}" srcId="{1F8D59E6-6B3D-47B4-A22F-948C5B74B7B9}" destId="{040D3D5B-4D19-431B-A0E7-2AB4EBF4B240}" srcOrd="2" destOrd="0" parTransId="{F4692AC0-54FD-471A-8290-FBAFE9562A30}" sibTransId="{C03DB8DE-0D87-4783-919F-3D4748B9B343}"/>
    <dgm:cxn modelId="{88D38039-8CE6-42C2-97D1-9B6D66DFBBF9}" type="presOf" srcId="{040D3D5B-4D19-431B-A0E7-2AB4EBF4B240}" destId="{3420F4D4-A5AB-4CA7-A0D7-CE7B48F2DAF1}" srcOrd="0" destOrd="0" presId="urn:microsoft.com/office/officeart/2005/8/layout/hProcess9"/>
    <dgm:cxn modelId="{93024942-B48F-4092-85B5-673E2A8BB6A8}" srcId="{1F8D59E6-6B3D-47B4-A22F-948C5B74B7B9}" destId="{DA9A94D3-D7A5-422D-B21F-72AC27DC5D31}" srcOrd="0" destOrd="0" parTransId="{7A118D6F-147D-4703-AD90-ED80FE43B420}" sibTransId="{45068A0B-E649-4733-966E-58427CFFB7D9}"/>
    <dgm:cxn modelId="{CF80164C-70FB-4532-BD0C-EEAF8ADBB9B2}" type="presOf" srcId="{1F8D59E6-6B3D-47B4-A22F-948C5B74B7B9}" destId="{D9B8B14C-40C2-4FC6-BCB1-BB3F33695C81}" srcOrd="0" destOrd="0" presId="urn:microsoft.com/office/officeart/2005/8/layout/hProcess9"/>
    <dgm:cxn modelId="{E46B7BDE-902C-479A-B1EA-4F329DA08EFD}" srcId="{1F8D59E6-6B3D-47B4-A22F-948C5B74B7B9}" destId="{4D5AE356-E37C-4D00-B630-073FF02EBFD4}" srcOrd="1" destOrd="0" parTransId="{25E3707C-6689-41FA-8366-E0CC292F2D40}" sibTransId="{90D9E4B9-293B-473A-B71B-F14116208E7D}"/>
    <dgm:cxn modelId="{9F9601E9-0752-47A6-8417-A29407F8E768}" type="presOf" srcId="{4D5AE356-E37C-4D00-B630-073FF02EBFD4}" destId="{A4FC48CD-0719-4AB7-A9CF-0FB9AAE7AB0D}" srcOrd="0" destOrd="0" presId="urn:microsoft.com/office/officeart/2005/8/layout/hProcess9"/>
    <dgm:cxn modelId="{A757C2F8-6479-43FF-9D3B-8D7A36C73085}" type="presOf" srcId="{DA9A94D3-D7A5-422D-B21F-72AC27DC5D31}" destId="{425533D1-F010-4CE7-B392-CBD444711068}" srcOrd="0" destOrd="0" presId="urn:microsoft.com/office/officeart/2005/8/layout/hProcess9"/>
    <dgm:cxn modelId="{70BFBAF1-D1DA-42F4-AEF3-1436827E8488}" type="presParOf" srcId="{D9B8B14C-40C2-4FC6-BCB1-BB3F33695C81}" destId="{EFF97BC0-8AA1-419D-9DCA-9BCB75AE8D72}" srcOrd="0" destOrd="0" presId="urn:microsoft.com/office/officeart/2005/8/layout/hProcess9"/>
    <dgm:cxn modelId="{5D70A52C-CC5D-460F-8CEA-7B4AB2455A14}" type="presParOf" srcId="{D9B8B14C-40C2-4FC6-BCB1-BB3F33695C81}" destId="{024C0CB8-E0C9-4248-9E94-67A5E357EBAC}" srcOrd="1" destOrd="0" presId="urn:microsoft.com/office/officeart/2005/8/layout/hProcess9"/>
    <dgm:cxn modelId="{39144C36-05E1-4D9F-914B-7DAE888E1EB5}" type="presParOf" srcId="{024C0CB8-E0C9-4248-9E94-67A5E357EBAC}" destId="{425533D1-F010-4CE7-B392-CBD444711068}" srcOrd="0" destOrd="0" presId="urn:microsoft.com/office/officeart/2005/8/layout/hProcess9"/>
    <dgm:cxn modelId="{A17F15D2-5BAA-4954-B3A4-83D1244A35F3}" type="presParOf" srcId="{024C0CB8-E0C9-4248-9E94-67A5E357EBAC}" destId="{8DA6340C-7A2B-4048-8130-9F05EF01F304}" srcOrd="1" destOrd="0" presId="urn:microsoft.com/office/officeart/2005/8/layout/hProcess9"/>
    <dgm:cxn modelId="{91F20590-1E8D-46F3-A653-70388BCC2D54}" type="presParOf" srcId="{024C0CB8-E0C9-4248-9E94-67A5E357EBAC}" destId="{A4FC48CD-0719-4AB7-A9CF-0FB9AAE7AB0D}" srcOrd="2" destOrd="0" presId="urn:microsoft.com/office/officeart/2005/8/layout/hProcess9"/>
    <dgm:cxn modelId="{6F6295E3-C8FF-4431-B3DF-A0D471B3AA38}" type="presParOf" srcId="{024C0CB8-E0C9-4248-9E94-67A5E357EBAC}" destId="{18BDFCBB-874E-42A5-8997-2356EDD10699}" srcOrd="3" destOrd="0" presId="urn:microsoft.com/office/officeart/2005/8/layout/hProcess9"/>
    <dgm:cxn modelId="{0F56243D-5990-46A5-A2AE-F9783D7ED511}" type="presParOf" srcId="{024C0CB8-E0C9-4248-9E94-67A5E357EBAC}" destId="{3420F4D4-A5AB-4CA7-A0D7-CE7B48F2DAF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97BC0-8AA1-419D-9DCA-9BCB75AE8D72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5533D1-F010-4CE7-B392-CBD444711068}">
      <dsp:nvSpPr>
        <dsp:cNvPr id="0" name=""/>
        <dsp:cNvSpPr/>
      </dsp:nvSpPr>
      <dsp:spPr>
        <a:xfrm>
          <a:off x="186" y="1219199"/>
          <a:ext cx="192948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bg1"/>
              </a:solidFill>
            </a:rPr>
            <a:t>Rata-rata</a:t>
          </a:r>
        </a:p>
      </dsp:txBody>
      <dsp:txXfrm>
        <a:off x="79541" y="1298554"/>
        <a:ext cx="1770772" cy="1466890"/>
      </dsp:txXfrm>
    </dsp:sp>
    <dsp:sp modelId="{A4FC48CD-0719-4AB7-A9CF-0FB9AAE7AB0D}">
      <dsp:nvSpPr>
        <dsp:cNvPr id="0" name=""/>
        <dsp:cNvSpPr/>
      </dsp:nvSpPr>
      <dsp:spPr>
        <a:xfrm>
          <a:off x="2083258" y="1219199"/>
          <a:ext cx="192948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Median</a:t>
          </a:r>
        </a:p>
      </dsp:txBody>
      <dsp:txXfrm>
        <a:off x="2162613" y="1298554"/>
        <a:ext cx="1770772" cy="1466890"/>
      </dsp:txXfrm>
    </dsp:sp>
    <dsp:sp modelId="{3420F4D4-A5AB-4CA7-A0D7-CE7B48F2DAF1}">
      <dsp:nvSpPr>
        <dsp:cNvPr id="0" name=""/>
        <dsp:cNvSpPr/>
      </dsp:nvSpPr>
      <dsp:spPr>
        <a:xfrm>
          <a:off x="4166331" y="1219199"/>
          <a:ext cx="192948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Modus</a:t>
          </a:r>
        </a:p>
      </dsp:txBody>
      <dsp:txXfrm>
        <a:off x="4245686" y="1298554"/>
        <a:ext cx="1770772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B2F56-3B81-46C4-83DC-F242D69E3A07}" type="datetimeFigureOut">
              <a:rPr lang="id-ID" smtClean="0"/>
              <a:pPr/>
              <a:t>20/07/2020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2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1.bp.blogspot.com/-MGQ3gt42ld0/UsUTrhy8D2I/AAAAAAAAAHA/Lcb06WkeJGo/s1600/mm.gif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2.bp.blogspot.com/-YYVJAKVmulc/UsUTR8QIrwI/AAAAAAAAAG4/ay0l5Ysvwb4/s1600/ukuran-pemusatan.png" TargetMode="Externa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UKURAN PEMUSATAN DATA</a:t>
            </a:r>
            <a:endParaRPr lang="id-ID" sz="3200" b="1" dirty="0">
              <a:ln w="18415" cmpd="sng">
                <a:solidFill>
                  <a:schemeClr val="bg1"/>
                </a:solidFill>
                <a:prstDash val="solid"/>
              </a:ln>
              <a:effectLst>
                <a:glow rad="101600">
                  <a:srgbClr val="FFFF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29684" cy="609600"/>
          </a:xfrm>
        </p:spPr>
        <p:txBody>
          <a:bodyPr/>
          <a:lstStyle/>
          <a:p>
            <a:pPr algn="l"/>
            <a:r>
              <a:rPr lang="en-ID" dirty="0" err="1"/>
              <a:t>Jawab</a:t>
            </a:r>
            <a:r>
              <a:rPr lang="en-ID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01135"/>
              </p:ext>
            </p:extLst>
          </p:nvPr>
        </p:nvGraphicFramePr>
        <p:xfrm>
          <a:off x="2438400" y="838200"/>
          <a:ext cx="3905250" cy="3654427"/>
        </p:xfrm>
        <a:graphic>
          <a:graphicData uri="http://schemas.openxmlformats.org/drawingml/2006/table">
            <a:tbl>
              <a:tblPr/>
              <a:tblGrid>
                <a:gridCol w="140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fi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fixi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414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1035</a:t>
                      </a:r>
                    </a:p>
                  </a:txBody>
                  <a:tcPr marL="97155" marR="97155" marT="78119" marB="7811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8" descr=" \overline{x}=\dfrac{{\Sigma f}_ix_i}{\Sigma f_i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0"/>
            <a:ext cx="1411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 \overline{x}=\dfrac{1035}{{\rm 16}}=64.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479535"/>
            <a:ext cx="21463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34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data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tabel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distribusi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frekuensi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832369"/>
              </p:ext>
            </p:extLst>
          </p:nvPr>
        </p:nvGraphicFramePr>
        <p:xfrm>
          <a:off x="1828800" y="1905000"/>
          <a:ext cx="5284788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463480" imgH="1066680" progId="Equation.3">
                  <p:embed/>
                </p:oleObj>
              </mc:Choice>
              <mc:Fallback>
                <p:oleObj name="Equation" r:id="rId3" imgW="2463480" imgH="1066680" progId="Equation.3">
                  <p:embed/>
                  <p:pic>
                    <p:nvPicPr>
                      <p:cNvPr id="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5284788" cy="229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53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8625" y="785813"/>
            <a:ext cx="4214813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dirty="0" err="1"/>
              <a:t>Contoh</a:t>
            </a:r>
            <a:r>
              <a:rPr lang="en-US" sz="2400" dirty="0"/>
              <a:t> 3: </a:t>
            </a:r>
          </a:p>
          <a:p>
            <a:pPr eaLnBrk="0" hangingPunct="0"/>
            <a:endParaRPr lang="en-US" sz="2400" dirty="0"/>
          </a:p>
          <a:p>
            <a:pPr algn="just" eaLnBrk="0" hangingPunct="0"/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disamping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 80 </a:t>
            </a:r>
            <a:r>
              <a:rPr lang="en-US" sz="2400" dirty="0" err="1"/>
              <a:t>mahasiswa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.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2,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ke-3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data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selang</a:t>
            </a:r>
            <a:r>
              <a:rPr lang="en-US" sz="2400" dirty="0"/>
              <a:t>/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(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= 7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= 10).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14938" y="1214438"/>
          <a:ext cx="3405187" cy="5064122"/>
        </p:xfrm>
        <a:graphic>
          <a:graphicData uri="http://schemas.openxmlformats.org/drawingml/2006/table">
            <a:tbl>
              <a:tblPr/>
              <a:tblGrid>
                <a:gridCol w="140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7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Nilai Ujian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fi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31 - 40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41 - 50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51 - 60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61 - 70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71 - 80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81 - 90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91 - 100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035">
                <a:tc>
                  <a:txBody>
                    <a:bodyPr/>
                    <a:lstStyle/>
                    <a:p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4" marR="97154" marT="78115" marB="7811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124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429684" cy="85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eaLnBrk="0" hangingPunct="0"/>
            <a:r>
              <a:rPr lang="en-US" sz="2400" dirty="0" err="1"/>
              <a:t>Jawab</a:t>
            </a:r>
            <a:r>
              <a:rPr lang="en-US" sz="2400" dirty="0"/>
              <a:t>: </a:t>
            </a:r>
            <a:r>
              <a:rPr lang="en-US" sz="2400" dirty="0" err="1"/>
              <a:t>Buat</a:t>
            </a:r>
            <a:r>
              <a:rPr lang="en-US" sz="2400" dirty="0"/>
              <a:t> </a:t>
            </a:r>
            <a:r>
              <a:rPr lang="en-US" sz="2400" dirty="0" err="1"/>
              <a:t>daftar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,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pewakilnya</a:t>
            </a:r>
            <a:r>
              <a:rPr lang="en-US" sz="2400" dirty="0"/>
              <a:t> (xi)</a:t>
            </a:r>
            <a:br>
              <a:rPr lang="en-US" sz="2400" dirty="0"/>
            </a:b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fixi</a:t>
            </a:r>
            <a:r>
              <a:rPr lang="en-US" sz="2400" dirty="0"/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54357"/>
              </p:ext>
            </p:extLst>
          </p:nvPr>
        </p:nvGraphicFramePr>
        <p:xfrm>
          <a:off x="520505" y="1779432"/>
          <a:ext cx="6096000" cy="4697568"/>
        </p:xfrm>
        <a:graphic>
          <a:graphicData uri="http://schemas.openxmlformats.org/drawingml/2006/table">
            <a:tbl>
              <a:tblPr/>
              <a:tblGrid>
                <a:gridCol w="1452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Nilai Ujian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fi 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xi 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fixi 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31 - 40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71.0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41 - 50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45.5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136.5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51 - 60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55.5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277.5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61 - 70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65.5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851.5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71 - 80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1812.0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81 - 90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85.5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1795.5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91 - 100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95.5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1146.0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935">
                <a:tc>
                  <a:txBody>
                    <a:bodyPr/>
                    <a:lstStyle/>
                    <a:p>
                      <a:endParaRPr lang="en-U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6090.0</a:t>
                      </a:r>
                    </a:p>
                  </a:txBody>
                  <a:tcPr marL="97155" marR="97155" marT="78096" marB="780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12" descr=" \overline{x}=\dfrac{{\Sigma f}_ix_i}{\Sigma f_i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525" y="2512227"/>
            <a:ext cx="1411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 \bar {x}=\dfrac{6090}{{\rm 80}}=76.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75"/>
            <a:ext cx="22558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293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Untuk</a:t>
            </a:r>
            <a:r>
              <a:rPr lang="en-US" sz="3200" dirty="0"/>
              <a:t> data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tabel</a:t>
            </a:r>
            <a:r>
              <a:rPr lang="en-US" sz="3200" dirty="0"/>
              <a:t> </a:t>
            </a: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pengkodean</a:t>
            </a:r>
            <a:br>
              <a:rPr lang="en-US" dirty="0"/>
            </a:br>
            <a:endParaRPr lang="en-US" dirty="0"/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816956"/>
              </p:ext>
            </p:extLst>
          </p:nvPr>
        </p:nvGraphicFramePr>
        <p:xfrm>
          <a:off x="1828800" y="2057400"/>
          <a:ext cx="5611813" cy="332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616120" imgH="1549080" progId="Equation.3">
                  <p:embed/>
                </p:oleObj>
              </mc:Choice>
              <mc:Fallback>
                <p:oleObj name="Equation" r:id="rId3" imgW="2616120" imgH="1549080" progId="Equation.3">
                  <p:embed/>
                  <p:pic>
                    <p:nvPicPr>
                      <p:cNvPr id="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57400"/>
                        <a:ext cx="5611813" cy="332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13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388608"/>
              </p:ext>
            </p:extLst>
          </p:nvPr>
        </p:nvGraphicFramePr>
        <p:xfrm>
          <a:off x="990600" y="1371600"/>
          <a:ext cx="7499350" cy="36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Nilai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f</a:t>
                      </a:r>
                      <a:r>
                        <a:rPr lang="en-US" i="1" baseline="-25000" dirty="0" err="1"/>
                        <a:t>i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Titik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tengah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kelas</a:t>
                      </a:r>
                      <a:r>
                        <a:rPr lang="en-US" dirty="0"/>
                        <a:t> (x</a:t>
                      </a:r>
                      <a:r>
                        <a:rPr lang="en-US" baseline="-25000" dirty="0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/>
                        <a:t>Kode</a:t>
                      </a:r>
                      <a:r>
                        <a:rPr lang="en-US" i="0" dirty="0"/>
                        <a:t> (</a:t>
                      </a:r>
                      <a:r>
                        <a:rPr lang="en-US" i="0" dirty="0" err="1"/>
                        <a:t>c</a:t>
                      </a:r>
                      <a:r>
                        <a:rPr lang="en-US" i="0" baseline="-25000" dirty="0" err="1"/>
                        <a:t>i</a:t>
                      </a:r>
                      <a:r>
                        <a:rPr lang="en-US" i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f</a:t>
                      </a:r>
                      <a:r>
                        <a:rPr lang="en-US" i="1" baseline="-25000" dirty="0" err="1"/>
                        <a:t>i</a:t>
                      </a:r>
                      <a:r>
                        <a:rPr lang="en-US" i="1" baseline="0" dirty="0"/>
                        <a:t> </a:t>
                      </a:r>
                      <a:r>
                        <a:rPr lang="en-US" i="1" baseline="0" dirty="0" err="1"/>
                        <a:t>c</a:t>
                      </a:r>
                      <a:r>
                        <a:rPr lang="en-US" i="1" baseline="-25000" dirty="0" err="1"/>
                        <a:t>i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31 – 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41 –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51 – 60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61 – 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71 –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81 – 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91 –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97321"/>
              </p:ext>
            </p:extLst>
          </p:nvPr>
        </p:nvGraphicFramePr>
        <p:xfrm>
          <a:off x="1219200" y="4800600"/>
          <a:ext cx="44767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625400" imgH="863280" progId="Equation.3">
                  <p:embed/>
                </p:oleObj>
              </mc:Choice>
              <mc:Fallback>
                <p:oleObj name="Equation" r:id="rId3" imgW="1625400" imgH="863280" progId="Equation.3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00600"/>
                        <a:ext cx="44767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729734"/>
            <a:ext cx="120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4 : </a:t>
            </a:r>
          </a:p>
        </p:txBody>
      </p:sp>
    </p:spTree>
    <p:extLst>
      <p:ext uri="{BB962C8B-B14F-4D97-AF65-F5344CB8AC3E}">
        <p14:creationId xmlns:p14="http://schemas.microsoft.com/office/powerpoint/2010/main" val="197643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Modus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solidFill>
                  <a:schemeClr val="tx1"/>
                </a:solidFill>
              </a:rPr>
              <a:t>Modus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sekumpulan</a:t>
            </a:r>
            <a:r>
              <a:rPr lang="en-US" sz="2800" dirty="0">
                <a:solidFill>
                  <a:schemeClr val="tx1"/>
                </a:solidFill>
              </a:rPr>
              <a:t> datum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datum yang paling </a:t>
            </a:r>
            <a:r>
              <a:rPr lang="en-US" sz="2800" dirty="0" err="1">
                <a:solidFill>
                  <a:schemeClr val="tx1"/>
                </a:solidFill>
              </a:rPr>
              <a:t>sering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muncul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datum yang </a:t>
            </a:r>
            <a:r>
              <a:rPr lang="en-US" sz="2800" dirty="0" err="1">
                <a:solidFill>
                  <a:schemeClr val="tx1"/>
                </a:solidFill>
              </a:rPr>
              <a:t>frekuensinya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tertinggi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data </a:t>
            </a:r>
            <a:r>
              <a:rPr lang="en-US" sz="2800" dirty="0" err="1">
                <a:solidFill>
                  <a:schemeClr val="tx1"/>
                </a:solidFill>
              </a:rPr>
              <a:t>bisa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satu</a:t>
            </a:r>
            <a:r>
              <a:rPr lang="en-US" sz="2800" dirty="0">
                <a:solidFill>
                  <a:schemeClr val="tx1"/>
                </a:solidFill>
              </a:rPr>
              <a:t> modus (</a:t>
            </a:r>
            <a:r>
              <a:rPr lang="en-US" sz="2800" dirty="0" err="1">
                <a:solidFill>
                  <a:schemeClr val="tx1"/>
                </a:solidFill>
              </a:rPr>
              <a:t>unimodus</a:t>
            </a:r>
            <a:r>
              <a:rPr lang="en-US" sz="2800" dirty="0">
                <a:solidFill>
                  <a:schemeClr val="tx1"/>
                </a:solidFill>
              </a:rPr>
              <a:t>), </a:t>
            </a:r>
            <a:r>
              <a:rPr lang="en-US" sz="2800" dirty="0" err="1">
                <a:solidFill>
                  <a:schemeClr val="tx1"/>
                </a:solidFill>
              </a:rPr>
              <a:t>dua</a:t>
            </a:r>
            <a:r>
              <a:rPr lang="en-US" sz="2800" dirty="0">
                <a:solidFill>
                  <a:schemeClr val="tx1"/>
                </a:solidFill>
              </a:rPr>
              <a:t> modus (</a:t>
            </a:r>
            <a:r>
              <a:rPr lang="en-US" sz="2800" dirty="0" err="1">
                <a:solidFill>
                  <a:schemeClr val="tx1"/>
                </a:solidFill>
              </a:rPr>
              <a:t>bimodus</a:t>
            </a:r>
            <a:r>
              <a:rPr lang="en-US" sz="2800" dirty="0">
                <a:solidFill>
                  <a:schemeClr val="tx1"/>
                </a:solidFill>
              </a:rPr>
              <a:t>), </a:t>
            </a:r>
            <a:r>
              <a:rPr lang="en-US" sz="2800" dirty="0" err="1">
                <a:solidFill>
                  <a:schemeClr val="tx1"/>
                </a:solidFill>
              </a:rPr>
              <a:t>lebih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dua</a:t>
            </a:r>
            <a:r>
              <a:rPr lang="en-US" sz="2800" dirty="0">
                <a:solidFill>
                  <a:schemeClr val="tx1"/>
                </a:solidFill>
              </a:rPr>
              <a:t> modus (</a:t>
            </a:r>
            <a:r>
              <a:rPr lang="en-US" sz="2800" dirty="0" err="1">
                <a:solidFill>
                  <a:schemeClr val="tx1"/>
                </a:solidFill>
              </a:rPr>
              <a:t>multimodus</a:t>
            </a:r>
            <a:r>
              <a:rPr lang="en-US" sz="2800" dirty="0">
                <a:solidFill>
                  <a:schemeClr val="tx1"/>
                </a:solidFill>
              </a:rPr>
              <a:t>),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sama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sekali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memiliki</a:t>
            </a:r>
            <a:r>
              <a:rPr lang="en-US" sz="2800" dirty="0">
                <a:solidFill>
                  <a:schemeClr val="tx1"/>
                </a:solidFill>
              </a:rPr>
              <a:t> modus.</a:t>
            </a:r>
          </a:p>
        </p:txBody>
      </p:sp>
    </p:spTree>
    <p:extLst>
      <p:ext uri="{BB962C8B-B14F-4D97-AF65-F5344CB8AC3E}">
        <p14:creationId xmlns:p14="http://schemas.microsoft.com/office/powerpoint/2010/main" val="3764304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Statistik UEU 2017</a:t>
            </a:r>
            <a:endParaRPr lang="id-ID"/>
          </a:p>
        </p:txBody>
      </p:sp>
      <p:pic>
        <p:nvPicPr>
          <p:cNvPr id="36869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642938" y="1000125"/>
            <a:ext cx="778668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Modus Data Tunggal:</a:t>
            </a:r>
          </a:p>
          <a:p>
            <a:r>
              <a:rPr lang="en-US" sz="2400" b="1" dirty="0" err="1"/>
              <a:t>Contoh</a:t>
            </a:r>
            <a:r>
              <a:rPr lang="en-US" sz="2400" b="1" dirty="0"/>
              <a:t> 7: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Modus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</a:p>
          <a:p>
            <a:r>
              <a:rPr lang="en-US" sz="2400" dirty="0"/>
              <a:t>a. 2, 4, 5, 6, 6, 7, 7, 7, 8, 9</a:t>
            </a:r>
          </a:p>
          <a:p>
            <a:r>
              <a:rPr lang="en-US" sz="2400" dirty="0"/>
              <a:t>b. 2, 4, 6, 6, 6, 7, 7, 7, 8, 9</a:t>
            </a:r>
          </a:p>
          <a:p>
            <a:r>
              <a:rPr lang="en-US" sz="2400" dirty="0"/>
              <a:t>c. 2, 4, 6, 6, 6, 7, 8, 8, 8, 9</a:t>
            </a:r>
          </a:p>
          <a:p>
            <a:r>
              <a:rPr lang="en-US" sz="2400" dirty="0"/>
              <a:t>d. 2, 4, 5, 5, 6, 7, 7, 8, 8, 9</a:t>
            </a:r>
          </a:p>
          <a:p>
            <a:r>
              <a:rPr lang="en-US" sz="2400" dirty="0"/>
              <a:t>e 1, 2, 3, 4, 5, 6, 7, 8, 9, 10</a:t>
            </a:r>
          </a:p>
          <a:p>
            <a:r>
              <a:rPr lang="en-US" sz="2400" b="1" dirty="0" err="1"/>
              <a:t>Jawab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a. 2, 4, 5, 6, 6, </a:t>
            </a:r>
            <a:r>
              <a:rPr lang="en-US" sz="2400" b="1" dirty="0"/>
              <a:t>7</a:t>
            </a:r>
            <a:r>
              <a:rPr lang="en-US" sz="2400" dirty="0"/>
              <a:t>, </a:t>
            </a:r>
            <a:r>
              <a:rPr lang="en-US" sz="2400" b="1" dirty="0"/>
              <a:t>7</a:t>
            </a:r>
            <a:r>
              <a:rPr lang="en-US" sz="2400" dirty="0"/>
              <a:t>, </a:t>
            </a:r>
            <a:r>
              <a:rPr lang="en-US" sz="2400" b="1" dirty="0"/>
              <a:t>7</a:t>
            </a:r>
            <a:r>
              <a:rPr lang="en-US" sz="2400" dirty="0"/>
              <a:t>, 8, 9→ (</a:t>
            </a:r>
            <a:r>
              <a:rPr lang="en-US" sz="2400" dirty="0" err="1"/>
              <a:t>fekuensi</a:t>
            </a:r>
            <a:r>
              <a:rPr lang="en-US" sz="2400" dirty="0"/>
              <a:t> </a:t>
            </a:r>
            <a:r>
              <a:rPr lang="en-US" sz="2400" dirty="0" err="1"/>
              <a:t>terbanyak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7 </a:t>
            </a:r>
            <a:r>
              <a:rPr lang="en-US" sz="2400" dirty="0" err="1"/>
              <a:t>yaitu</a:t>
            </a:r>
            <a:r>
              <a:rPr lang="en-US" sz="2400" dirty="0"/>
              <a:t> = 3), </a:t>
            </a:r>
            <a:r>
              <a:rPr lang="en-US" sz="2400" dirty="0" err="1"/>
              <a:t>sehingga</a:t>
            </a:r>
            <a:r>
              <a:rPr lang="en-US" sz="2400" dirty="0"/>
              <a:t> Modus (M) = 7</a:t>
            </a:r>
          </a:p>
        </p:txBody>
      </p:sp>
    </p:spTree>
    <p:extLst>
      <p:ext uri="{BB962C8B-B14F-4D97-AF65-F5344CB8AC3E}">
        <p14:creationId xmlns:p14="http://schemas.microsoft.com/office/powerpoint/2010/main" val="1945302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Modus data </a:t>
            </a:r>
            <a:r>
              <a:rPr lang="en-US" dirty="0" err="1"/>
              <a:t>kelompok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Jika</a:t>
            </a:r>
            <a:r>
              <a:rPr lang="en-US" sz="3200" dirty="0">
                <a:solidFill>
                  <a:schemeClr val="tx1"/>
                </a:solidFill>
              </a:rPr>
              <a:t> data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tabel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distribusi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frekuensi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maka</a:t>
            </a:r>
            <a:r>
              <a:rPr lang="en-US" sz="3200" dirty="0">
                <a:solidFill>
                  <a:schemeClr val="tx1"/>
                </a:solidFill>
              </a:rPr>
              <a:t> modus </a:t>
            </a:r>
            <a:r>
              <a:rPr lang="en-US" sz="3200" dirty="0" err="1">
                <a:solidFill>
                  <a:schemeClr val="tx1"/>
                </a:solidFill>
              </a:rPr>
              <a:t>sesungguhnya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dicari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Sehingga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ditetapkan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kelas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frekuensinya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tertinggi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disebut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kelas</a:t>
            </a:r>
            <a:r>
              <a:rPr lang="en-US" sz="3200" dirty="0">
                <a:solidFill>
                  <a:schemeClr val="tx1"/>
                </a:solidFill>
              </a:rPr>
              <a:t> modus.</a:t>
            </a:r>
          </a:p>
          <a:p>
            <a:pPr eaLnBrk="1" hangingPunct="1"/>
            <a:r>
              <a:rPr lang="en-US" sz="3200" dirty="0">
                <a:solidFill>
                  <a:schemeClr val="tx1"/>
                </a:solidFill>
              </a:rPr>
              <a:t>Modus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data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tabel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distribusi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frekuensi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bilangan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kelas</a:t>
            </a:r>
            <a:r>
              <a:rPr lang="en-US" sz="3200" dirty="0">
                <a:solidFill>
                  <a:schemeClr val="tx1"/>
                </a:solidFill>
              </a:rPr>
              <a:t> modus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rumus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97276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1" y="619125"/>
            <a:ext cx="8126186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496731" bIns="79350" anchor="ctr">
            <a:spAutoFit/>
          </a:bodyPr>
          <a:lstStyle/>
          <a:p>
            <a:pPr algn="just" eaLnBrk="0" hangingPunct="0"/>
            <a:r>
              <a:rPr lang="en-US" sz="2400" b="1" dirty="0">
                <a:latin typeface="Times New Roman" pitchFamily="18" charset="0"/>
              </a:rPr>
              <a:t>Modus </a:t>
            </a:r>
            <a:r>
              <a:rPr lang="id-ID" sz="2400" b="1" dirty="0">
                <a:latin typeface="Times New Roman" pitchFamily="18" charset="0"/>
              </a:rPr>
              <a:t> dalam Distribusi Frekuensi:</a:t>
            </a:r>
            <a:endParaRPr lang="id-ID" sz="2400" b="1" dirty="0">
              <a:latin typeface="Georgia" pitchFamily="18" charset="0"/>
            </a:endParaRPr>
          </a:p>
          <a:p>
            <a:pPr algn="just" eaLnBrk="0" fontAlgn="t" hangingPunct="0"/>
            <a:r>
              <a:rPr lang="id-ID" sz="2400" b="1" dirty="0">
                <a:latin typeface="Georgia" pitchFamily="18" charset="0"/>
                <a:hlinkClick r:id="rId2"/>
              </a:rPr>
              <a:t>  </a:t>
            </a:r>
            <a:endParaRPr lang="id-ID" sz="2400" dirty="0"/>
          </a:p>
          <a:p>
            <a:pPr algn="just" eaLnBrk="0" hangingPunct="0"/>
            <a:br>
              <a:rPr lang="id-ID" sz="2400" b="1" dirty="0">
                <a:latin typeface="Georgia" pitchFamily="18" charset="0"/>
              </a:rPr>
            </a:br>
            <a:r>
              <a:rPr lang="en-US" sz="2400" dirty="0">
                <a:latin typeface="Georgia" pitchFamily="18" charset="0"/>
              </a:rPr>
              <a:t>Mo=Lo + c (f1/ (f1+f2))</a:t>
            </a:r>
          </a:p>
          <a:p>
            <a:pPr algn="just" eaLnBrk="0" hangingPunct="0"/>
            <a:endParaRPr lang="id-ID" sz="2400" dirty="0">
              <a:latin typeface="Georgia" pitchFamily="18" charset="0"/>
            </a:endParaRP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 </a:t>
            </a:r>
            <a:r>
              <a:rPr lang="id-ID" sz="2400" dirty="0">
                <a:latin typeface="Georgia" pitchFamily="18" charset="0"/>
              </a:rPr>
              <a:t>dimana:</a:t>
            </a:r>
          </a:p>
          <a:p>
            <a:pPr algn="just" eaLnBrk="0" hangingPunct="0"/>
            <a:r>
              <a:rPr lang="id-ID" sz="2400" dirty="0">
                <a:latin typeface="Georgia" pitchFamily="18" charset="0"/>
              </a:rPr>
              <a:t>Mo = modal = kelas yang memuat modus </a:t>
            </a: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Lo</a:t>
            </a:r>
            <a:r>
              <a:rPr lang="id-ID" sz="2400" dirty="0">
                <a:latin typeface="Georgia" pitchFamily="18" charset="0"/>
              </a:rPr>
              <a:t> = batas bawah kelas modal </a:t>
            </a: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c</a:t>
            </a:r>
            <a:r>
              <a:rPr lang="id-ID" sz="2400" dirty="0">
                <a:latin typeface="Georgia" pitchFamily="18" charset="0"/>
              </a:rPr>
              <a:t> = panjang kelas modal </a:t>
            </a: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baseline="-30000" dirty="0">
                <a:latin typeface="Georgia" pitchFamily="18" charset="0"/>
              </a:rPr>
              <a:t>mo</a:t>
            </a:r>
            <a:r>
              <a:rPr lang="id-ID" sz="2400" dirty="0">
                <a:latin typeface="Georgia" pitchFamily="18" charset="0"/>
              </a:rPr>
              <a:t> = frekuensi dari kelas yang memuat modus (yang nilainya tertinggi) </a:t>
            </a: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dirty="0">
                <a:latin typeface="Georgia" pitchFamily="18" charset="0"/>
              </a:rPr>
              <a:t>1= </a:t>
            </a:r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baseline="-30000" dirty="0">
                <a:latin typeface="Georgia" pitchFamily="18" charset="0"/>
              </a:rPr>
              <a:t>mo</a:t>
            </a:r>
            <a:r>
              <a:rPr lang="id-ID" sz="2400" dirty="0">
                <a:latin typeface="Georgia" pitchFamily="18" charset="0"/>
              </a:rPr>
              <a:t> </a:t>
            </a:r>
            <a:r>
              <a:rPr lang="id-ID" sz="2400" dirty="0"/>
              <a:t>–</a:t>
            </a:r>
            <a:r>
              <a:rPr lang="id-ID" sz="2400" dirty="0">
                <a:latin typeface="Georgia" pitchFamily="18" charset="0"/>
              </a:rPr>
              <a:t> </a:t>
            </a:r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baseline="-30000" dirty="0">
                <a:latin typeface="Georgia" pitchFamily="18" charset="0"/>
              </a:rPr>
              <a:t>mo-1</a:t>
            </a:r>
            <a:r>
              <a:rPr lang="id-ID" sz="2400" dirty="0">
                <a:latin typeface="Georgia" pitchFamily="18" charset="0"/>
              </a:rPr>
              <a:t> = frekuensi kelas modal </a:t>
            </a:r>
            <a:r>
              <a:rPr lang="id-ID" sz="2400" dirty="0"/>
              <a:t>–</a:t>
            </a:r>
            <a:r>
              <a:rPr lang="id-ID" sz="2400" dirty="0">
                <a:latin typeface="Georgia" pitchFamily="18" charset="0"/>
              </a:rPr>
              <a:t> frekuensi kelas sebelumnya </a:t>
            </a:r>
          </a:p>
          <a:p>
            <a:pPr algn="just" eaLnBrk="0" hangingPunct="0"/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dirty="0">
                <a:latin typeface="Georgia" pitchFamily="18" charset="0"/>
              </a:rPr>
              <a:t>2 = </a:t>
            </a:r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baseline="-30000" dirty="0">
                <a:latin typeface="Georgia" pitchFamily="18" charset="0"/>
              </a:rPr>
              <a:t>mo</a:t>
            </a:r>
            <a:r>
              <a:rPr lang="id-ID" sz="2400" dirty="0">
                <a:latin typeface="Georgia" pitchFamily="18" charset="0"/>
              </a:rPr>
              <a:t> </a:t>
            </a:r>
            <a:r>
              <a:rPr lang="id-ID" sz="2400" dirty="0"/>
              <a:t>–</a:t>
            </a:r>
            <a:r>
              <a:rPr lang="id-ID" sz="2400" dirty="0">
                <a:latin typeface="Georgia" pitchFamily="18" charset="0"/>
              </a:rPr>
              <a:t> </a:t>
            </a:r>
            <a:r>
              <a:rPr lang="en-US" sz="2400" dirty="0">
                <a:latin typeface="Georgia" pitchFamily="18" charset="0"/>
              </a:rPr>
              <a:t>f</a:t>
            </a:r>
            <a:r>
              <a:rPr lang="id-ID" sz="2400" baseline="-30000" dirty="0">
                <a:latin typeface="Georgia" pitchFamily="18" charset="0"/>
              </a:rPr>
              <a:t>mo+1</a:t>
            </a:r>
            <a:r>
              <a:rPr lang="id-ID" sz="2400" dirty="0">
                <a:latin typeface="Georgia" pitchFamily="18" charset="0"/>
              </a:rPr>
              <a:t> = frekuensi kelas modal </a:t>
            </a:r>
            <a:r>
              <a:rPr lang="id-ID" sz="2400" dirty="0"/>
              <a:t>–</a:t>
            </a:r>
            <a:r>
              <a:rPr lang="id-ID" sz="2400" dirty="0">
                <a:latin typeface="Georgia" pitchFamily="18" charset="0"/>
              </a:rPr>
              <a:t> frekuensi kelas sesudahnya </a:t>
            </a:r>
          </a:p>
        </p:txBody>
      </p:sp>
    </p:spTree>
    <p:extLst>
      <p:ext uri="{BB962C8B-B14F-4D97-AF65-F5344CB8AC3E}">
        <p14:creationId xmlns:p14="http://schemas.microsoft.com/office/powerpoint/2010/main" val="75931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id-ID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</a:t>
            </a:r>
            <a:r>
              <a:rPr lang="en-US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dahuluan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600200"/>
            <a:ext cx="708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 typeface="Wingdings" pitchFamily="2" charset="2"/>
              <a:buChar char="§"/>
            </a:pPr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yang paling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data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data </a:t>
            </a:r>
            <a:r>
              <a:rPr lang="en-US" sz="2400" dirty="0" err="1"/>
              <a:t>pengamatan</a:t>
            </a:r>
            <a:r>
              <a:rPr lang="en-US" sz="2400" dirty="0"/>
              <a:t> (Central Tendency).</a:t>
            </a:r>
          </a:p>
          <a:p>
            <a:pPr marL="0" indent="0" algn="just" eaLnBrk="1" hangingPunct="1"/>
            <a:r>
              <a:rPr lang="en-US" sz="2400" dirty="0"/>
              <a:t> 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pengukuran</a:t>
            </a:r>
            <a:r>
              <a:rPr lang="en-US" sz="2400" dirty="0"/>
              <a:t> </a:t>
            </a:r>
            <a:r>
              <a:rPr lang="en-US" sz="2400" dirty="0" err="1"/>
              <a:t>aritmatika</a:t>
            </a:r>
            <a:r>
              <a:rPr lang="en-US" sz="2400" dirty="0"/>
              <a:t> yang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mewakili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sentral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gugus</a:t>
            </a:r>
            <a:r>
              <a:rPr lang="en-US" sz="2400" dirty="0"/>
              <a:t> data (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pengamatan</a:t>
            </a:r>
            <a:r>
              <a:rPr lang="en-US" sz="2400" dirty="0"/>
              <a:t>)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pemusatan</a:t>
            </a:r>
            <a:r>
              <a:rPr lang="en-US" sz="2400" dirty="0"/>
              <a:t> data (</a:t>
            </a:r>
            <a:r>
              <a:rPr lang="en-US" sz="2400" dirty="0" err="1"/>
              <a:t>tendensi</a:t>
            </a:r>
            <a:r>
              <a:rPr lang="en-US" sz="2400" dirty="0"/>
              <a:t> </a:t>
            </a:r>
            <a:r>
              <a:rPr lang="en-US" sz="2400" dirty="0" err="1"/>
              <a:t>sentral</a:t>
            </a:r>
            <a:r>
              <a:rPr lang="en-US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38158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609600" y="304800"/>
            <a:ext cx="82296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Contoh 8: </a:t>
            </a:r>
            <a:r>
              <a:rPr lang="it-IT" sz="2400" dirty="0">
                <a:solidFill>
                  <a:schemeClr val="tx1"/>
                </a:solidFill>
              </a:rPr>
              <a:t>Tentukan nilai median dari tabel distribusi frekuensi pada Contoh 3 di atas! </a:t>
            </a:r>
          </a:p>
          <a:p>
            <a:endParaRPr lang="it-IT" sz="24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097714"/>
              </p:ext>
            </p:extLst>
          </p:nvPr>
        </p:nvGraphicFramePr>
        <p:xfrm>
          <a:off x="990600" y="1143000"/>
          <a:ext cx="7391401" cy="5680380"/>
        </p:xfrm>
        <a:graphic>
          <a:graphicData uri="http://schemas.openxmlformats.org/drawingml/2006/table">
            <a:tbl>
              <a:tblPr/>
              <a:tblGrid>
                <a:gridCol w="1010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2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Ujian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fi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31 - 40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41 - 50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51 - 60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61 - 70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→ b1 = (24 – 13) = 11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3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71 - 80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←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modal (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frekuensinya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paling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besar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→ b2 =(24 – 21) =3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81 - 90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91 - 100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9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090" marB="7809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719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57250" y="1143000"/>
            <a:ext cx="635793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 =</a:t>
            </a:r>
            <a:r>
              <a:rPr lang="en-US" sz="2400" dirty="0" err="1"/>
              <a:t>kelas</a:t>
            </a:r>
            <a:r>
              <a:rPr lang="en-US" sz="2400" dirty="0"/>
              <a:t> ke-5</a:t>
            </a:r>
          </a:p>
          <a:p>
            <a:r>
              <a:rPr lang="en-US" sz="2400" dirty="0"/>
              <a:t>	Lo = 71-0.5 = 70.5</a:t>
            </a:r>
          </a:p>
          <a:p>
            <a:r>
              <a:rPr lang="en-US" sz="2400" dirty="0"/>
              <a:t>	f1 = 24 -13 = 11</a:t>
            </a:r>
          </a:p>
          <a:p>
            <a:r>
              <a:rPr lang="en-US" sz="2400" dirty="0"/>
              <a:t>	f2 = 24 – 21 = 3</a:t>
            </a:r>
          </a:p>
          <a:p>
            <a:r>
              <a:rPr lang="en-US" sz="2400" dirty="0"/>
              <a:t>	c = 10</a:t>
            </a:r>
          </a:p>
          <a:p>
            <a:endParaRPr lang="en-US" sz="2400" dirty="0"/>
          </a:p>
          <a:p>
            <a:r>
              <a:rPr lang="en-ID" sz="2400" dirty="0"/>
              <a:t>Mo =  70,5   + ( 11/11x3) 10</a:t>
            </a:r>
          </a:p>
          <a:p>
            <a:r>
              <a:rPr lang="en-ID" sz="2400" dirty="0"/>
              <a:t>      =  70,5 + 10/3</a:t>
            </a:r>
          </a:p>
          <a:p>
            <a:r>
              <a:rPr lang="en-ID" sz="2400" dirty="0"/>
              <a:t>      = 70,5 + 3,3</a:t>
            </a:r>
          </a:p>
          <a:p>
            <a:r>
              <a:rPr lang="en-ID" sz="2400" dirty="0"/>
              <a:t>      = 73,8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818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505461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7188" y="785813"/>
            <a:ext cx="85725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000" b="1" dirty="0">
                <a:latin typeface="Calibri" pitchFamily="34" charset="0"/>
              </a:rPr>
              <a:t>MEDIAN</a:t>
            </a:r>
            <a:r>
              <a:rPr lang="id-ID" sz="4000" dirty="0">
                <a:latin typeface="Calibri" pitchFamily="34" charset="0"/>
              </a:rPr>
              <a:t> </a:t>
            </a:r>
          </a:p>
          <a:p>
            <a:pPr>
              <a:defRPr/>
            </a:pPr>
            <a:endParaRPr lang="id-ID" sz="2400" dirty="0"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id-ID" sz="2400" dirty="0">
                <a:latin typeface="Calibri" pitchFamily="34" charset="0"/>
              </a:rPr>
              <a:t>Median adalah nilai tengah dari kelompok data yang telah diurutkan (membesar atau mengecil).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id-ID" sz="2400" dirty="0">
                <a:latin typeface="Calibri" pitchFamily="34" charset="0"/>
              </a:rPr>
              <a:t>Jika jumlah data ganjil, median = nilai paling tengah</a:t>
            </a:r>
          </a:p>
          <a:p>
            <a:pPr marL="914400" lvl="1" indent="-457200">
              <a:defRPr/>
            </a:pPr>
            <a:r>
              <a:rPr lang="id-ID" sz="2400" dirty="0">
                <a:latin typeface="Calibri" pitchFamily="34" charset="0"/>
              </a:rPr>
              <a:t>Jika jumlah data genap, median = rata-rata dari dua nilai tengah.</a:t>
            </a:r>
          </a:p>
          <a:p>
            <a:pPr marL="914400" lvl="1" indent="-457200">
              <a:defRPr/>
            </a:pPr>
            <a:r>
              <a:rPr lang="id-ID" sz="2400" dirty="0">
                <a:latin typeface="Calibri" pitchFamily="34" charset="0"/>
              </a:rPr>
              <a:t>Dengan kata lain, median terletak pada nilai ke: (n/2)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a. Median data </a:t>
            </a:r>
            <a:r>
              <a:rPr lang="en-US" sz="2400" dirty="0" err="1"/>
              <a:t>tunggal</a:t>
            </a:r>
            <a:r>
              <a:rPr lang="en-US" sz="2400" dirty="0"/>
              <a:t>:</a:t>
            </a:r>
          </a:p>
          <a:p>
            <a:pPr>
              <a:defRPr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data </a:t>
            </a:r>
            <a:r>
              <a:rPr lang="en-US" sz="2400" dirty="0" err="1"/>
              <a:t>tunggal</a:t>
            </a:r>
            <a:r>
              <a:rPr lang="en-US" sz="2400" dirty="0"/>
              <a:t>,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dulu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/</a:t>
            </a:r>
            <a:r>
              <a:rPr lang="en-US" sz="2400" dirty="0" err="1"/>
              <a:t>posisi</a:t>
            </a:r>
            <a:r>
              <a:rPr lang="en-US" sz="2400" dirty="0"/>
              <a:t> median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Posisi</a:t>
            </a:r>
            <a:r>
              <a:rPr lang="en-US" sz="2400" dirty="0"/>
              <a:t> median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formula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>
              <a:defRPr/>
            </a:pPr>
            <a:r>
              <a:rPr lang="en-US" sz="2400" dirty="0"/>
              <a:t>	Median = (n+1)/2</a:t>
            </a:r>
          </a:p>
          <a:p>
            <a:pPr>
              <a:defRPr/>
            </a:pPr>
            <a:r>
              <a:rPr lang="en-US" sz="2400" dirty="0"/>
              <a:t>		n = </a:t>
            </a:r>
            <a:r>
              <a:rPr lang="en-US" sz="2400" dirty="0" err="1"/>
              <a:t>banyaknya</a:t>
            </a:r>
            <a:r>
              <a:rPr lang="en-US" sz="2400" dirty="0"/>
              <a:t> data </a:t>
            </a:r>
            <a:r>
              <a:rPr lang="en-US" sz="2400" dirty="0" err="1"/>
              <a:t>pengamatan</a:t>
            </a:r>
            <a:r>
              <a:rPr lang="en-US" sz="2400" dirty="0"/>
              <a:t>. </a:t>
            </a:r>
          </a:p>
          <a:p>
            <a:pPr>
              <a:defRPr/>
            </a:pPr>
            <a:endParaRPr lang="id-ID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39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625" y="857250"/>
            <a:ext cx="835818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Median </a:t>
            </a:r>
            <a:r>
              <a:rPr lang="en-US" sz="2400" b="1" dirty="0" err="1"/>
              <a:t>apabila</a:t>
            </a:r>
            <a:r>
              <a:rPr lang="en-US" sz="2400" b="1" dirty="0"/>
              <a:t> n </a:t>
            </a:r>
            <a:r>
              <a:rPr lang="en-US" sz="2400" b="1" dirty="0" err="1"/>
              <a:t>ganjil</a:t>
            </a:r>
            <a:r>
              <a:rPr lang="en-US" sz="2400" b="1" dirty="0"/>
              <a:t>: </a:t>
            </a:r>
          </a:p>
          <a:p>
            <a:endParaRPr lang="en-US" sz="2400" dirty="0"/>
          </a:p>
          <a:p>
            <a:r>
              <a:rPr lang="en-US" sz="2400" b="1" dirty="0" err="1"/>
              <a:t>Contoh</a:t>
            </a:r>
            <a:r>
              <a:rPr lang="en-US" sz="2400" b="1" dirty="0"/>
              <a:t> 9: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Hitunglah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80; 40; 50; 60; 70; 60; 70; 70; 20; 90; 100 </a:t>
            </a:r>
          </a:p>
          <a:p>
            <a:r>
              <a:rPr lang="en-US" sz="2400" b="1" dirty="0" err="1"/>
              <a:t>Jawab</a:t>
            </a:r>
            <a:r>
              <a:rPr lang="en-US" sz="2400" b="1" dirty="0"/>
              <a:t>: </a:t>
            </a:r>
          </a:p>
          <a:p>
            <a:r>
              <a:rPr lang="en-US" sz="2400" dirty="0"/>
              <a:t>data: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diurutkan</a:t>
            </a:r>
            <a:r>
              <a:rPr lang="en-US" sz="2400" dirty="0"/>
              <a:t>: 20; 40; 50; 60; 60; 70; 70; 70; 80; 90; 100</a:t>
            </a:r>
          </a:p>
          <a:p>
            <a:r>
              <a:rPr lang="en-US" sz="2400" dirty="0" err="1"/>
              <a:t>banyaknya</a:t>
            </a:r>
            <a:r>
              <a:rPr lang="en-US" sz="2400" dirty="0"/>
              <a:t> data (n) = 11</a:t>
            </a:r>
          </a:p>
          <a:p>
            <a:r>
              <a:rPr lang="en-US" sz="2400" dirty="0" err="1"/>
              <a:t>posisi</a:t>
            </a:r>
            <a:r>
              <a:rPr lang="en-US" sz="2400" dirty="0"/>
              <a:t> Me = ½(11+1) = 6</a:t>
            </a:r>
          </a:p>
          <a:p>
            <a:r>
              <a:rPr lang="en-US" sz="2400" dirty="0" err="1"/>
              <a:t>jadi</a:t>
            </a:r>
            <a:r>
              <a:rPr lang="en-US" sz="2400" dirty="0"/>
              <a:t> Median = 70 (data yang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ke-6)</a:t>
            </a:r>
          </a:p>
          <a:p>
            <a:endParaRPr lang="id-ID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3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2938" y="685800"/>
            <a:ext cx="792956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Median </a:t>
            </a:r>
            <a:r>
              <a:rPr lang="en-US" sz="2400" b="1" dirty="0" err="1"/>
              <a:t>apabila</a:t>
            </a:r>
            <a:r>
              <a:rPr lang="en-US" sz="2400" b="1" dirty="0"/>
              <a:t> n </a:t>
            </a:r>
            <a:r>
              <a:rPr lang="en-US" sz="2400" b="1" dirty="0" err="1"/>
              <a:t>genap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</a:p>
          <a:p>
            <a:endParaRPr lang="en-US" sz="2400" b="1" dirty="0"/>
          </a:p>
          <a:p>
            <a:r>
              <a:rPr lang="en-US" sz="2400" b="1" dirty="0" err="1"/>
              <a:t>Contoh</a:t>
            </a:r>
            <a:r>
              <a:rPr lang="en-US" sz="2400" b="1" dirty="0"/>
              <a:t> 10: </a:t>
            </a:r>
            <a:endParaRPr lang="en-US" sz="2400" dirty="0"/>
          </a:p>
          <a:p>
            <a:r>
              <a:rPr lang="en-US" sz="2400" dirty="0" err="1"/>
              <a:t>Hitunglah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3 SMU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8; 4; 5; 6; 7; 6; 7; 7; 2; 9</a:t>
            </a:r>
          </a:p>
          <a:p>
            <a:endParaRPr lang="en-US" sz="2400" b="1" dirty="0"/>
          </a:p>
          <a:p>
            <a:r>
              <a:rPr lang="en-US" sz="2400" b="1" dirty="0" err="1"/>
              <a:t>Jawab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data: 8; 4; 5; 6; 7; 6; 7; 7; 2; 9</a:t>
            </a:r>
          </a:p>
          <a:p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diurutkan</a:t>
            </a:r>
            <a:r>
              <a:rPr lang="en-US" sz="2400" dirty="0"/>
              <a:t>: 2; 4; 5; 6; 6; 7; 7; 7; 8; 9</a:t>
            </a:r>
          </a:p>
          <a:p>
            <a:r>
              <a:rPr lang="en-US" sz="2400" dirty="0" err="1"/>
              <a:t>banyaknya</a:t>
            </a:r>
            <a:r>
              <a:rPr lang="en-US" sz="2400" dirty="0"/>
              <a:t> data (n) = 10</a:t>
            </a:r>
          </a:p>
          <a:p>
            <a:r>
              <a:rPr lang="en-US" sz="2400" dirty="0" err="1"/>
              <a:t>posisi</a:t>
            </a:r>
            <a:r>
              <a:rPr lang="en-US" sz="2400" dirty="0"/>
              <a:t> Me = ½(10+1) = 5.5</a:t>
            </a:r>
          </a:p>
          <a:p>
            <a:r>
              <a:rPr lang="en-US" sz="2400" dirty="0"/>
              <a:t>Data </a:t>
            </a:r>
            <a:r>
              <a:rPr lang="en-US" sz="2400" dirty="0" err="1"/>
              <a:t>tengahnya</a:t>
            </a:r>
            <a:r>
              <a:rPr lang="en-US" sz="2400" dirty="0"/>
              <a:t>: 6 </a:t>
            </a:r>
            <a:r>
              <a:rPr lang="en-US" sz="2400" dirty="0" err="1"/>
              <a:t>dan</a:t>
            </a:r>
            <a:r>
              <a:rPr lang="en-US" sz="2400" dirty="0"/>
              <a:t> 7</a:t>
            </a:r>
          </a:p>
          <a:p>
            <a:r>
              <a:rPr lang="en-US" sz="2400" dirty="0" err="1"/>
              <a:t>jadi</a:t>
            </a:r>
            <a:r>
              <a:rPr lang="en-US" sz="2400" dirty="0"/>
              <a:t> Median = ½ (6+7) = 6.5 (rata-rata </a:t>
            </a:r>
            <a:r>
              <a:rPr lang="en-US" sz="2400" dirty="0" err="1"/>
              <a:t>dari</a:t>
            </a:r>
            <a:r>
              <a:rPr lang="en-US" sz="2400" dirty="0"/>
              <a:t> 2 data yang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ke-5 </a:t>
            </a:r>
            <a:r>
              <a:rPr lang="en-US" sz="2400" dirty="0" err="1"/>
              <a:t>dan</a:t>
            </a:r>
            <a:r>
              <a:rPr lang="en-US" sz="2400" dirty="0"/>
              <a:t> ke-6)</a:t>
            </a:r>
          </a:p>
        </p:txBody>
      </p:sp>
    </p:spTree>
    <p:extLst>
      <p:ext uri="{BB962C8B-B14F-4D97-AF65-F5344CB8AC3E}">
        <p14:creationId xmlns:p14="http://schemas.microsoft.com/office/powerpoint/2010/main" val="76742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8625" y="1071563"/>
            <a:ext cx="828675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d-ID" sz="2400" b="1" dirty="0">
                <a:latin typeface="Calibri" pitchFamily="34" charset="0"/>
              </a:rPr>
              <a:t>Untuk data berkelompok yang dinyatakan dalam bentuk tabel distribusi frekuensi: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id-ID" sz="2400" dirty="0">
                <a:latin typeface="Calibri" pitchFamily="34" charset="0"/>
              </a:rPr>
              <a:t>Med = L</a:t>
            </a:r>
            <a:r>
              <a:rPr lang="en-US" sz="2400" dirty="0">
                <a:latin typeface="Calibri" pitchFamily="34" charset="0"/>
              </a:rPr>
              <a:t>o</a:t>
            </a:r>
            <a:r>
              <a:rPr lang="id-ID" sz="2400" dirty="0">
                <a:latin typeface="Calibri" pitchFamily="34" charset="0"/>
              </a:rPr>
              <a:t> + c ( ((n/2) – F)) / f )</a:t>
            </a:r>
          </a:p>
          <a:p>
            <a:r>
              <a:rPr lang="id-ID" sz="2400" dirty="0">
                <a:latin typeface="Calibri" pitchFamily="34" charset="0"/>
              </a:rPr>
              <a:t>Dimana</a:t>
            </a:r>
          </a:p>
          <a:p>
            <a:r>
              <a:rPr lang="id-ID" sz="2400" dirty="0">
                <a:latin typeface="Calibri" pitchFamily="34" charset="0"/>
              </a:rPr>
              <a:t>Med = median</a:t>
            </a:r>
          </a:p>
          <a:p>
            <a:r>
              <a:rPr lang="id-ID" sz="2400" dirty="0">
                <a:latin typeface="Calibri" pitchFamily="34" charset="0"/>
              </a:rPr>
              <a:t>L</a:t>
            </a:r>
            <a:r>
              <a:rPr lang="en-US" sz="2400" dirty="0">
                <a:latin typeface="Calibri" pitchFamily="34" charset="0"/>
              </a:rPr>
              <a:t>o</a:t>
            </a:r>
            <a:r>
              <a:rPr lang="id-ID" sz="2400" dirty="0">
                <a:latin typeface="Calibri" pitchFamily="34" charset="0"/>
              </a:rPr>
              <a:t> = batas bawah kelas median</a:t>
            </a:r>
          </a:p>
          <a:p>
            <a:r>
              <a:rPr lang="id-ID" sz="2400" dirty="0">
                <a:latin typeface="Calibri" pitchFamily="34" charset="0"/>
              </a:rPr>
              <a:t>c = lebar kelas</a:t>
            </a:r>
          </a:p>
          <a:p>
            <a:r>
              <a:rPr lang="id-ID" sz="2400" dirty="0">
                <a:latin typeface="Calibri" pitchFamily="34" charset="0"/>
              </a:rPr>
              <a:t>n = banyaknya data</a:t>
            </a:r>
          </a:p>
          <a:p>
            <a:r>
              <a:rPr lang="id-ID" sz="2400" dirty="0">
                <a:latin typeface="Calibri" pitchFamily="34" charset="0"/>
              </a:rPr>
              <a:t>F = jumlah frekuensi semua kelas sebelum kelas yang mengandung median</a:t>
            </a:r>
          </a:p>
          <a:p>
            <a:r>
              <a:rPr lang="id-ID" sz="2400" dirty="0">
                <a:latin typeface="Calibri" pitchFamily="34" charset="0"/>
              </a:rPr>
              <a:t>f = frekuensi kelas median</a:t>
            </a:r>
          </a:p>
          <a:p>
            <a:endParaRPr lang="id-ID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08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85750" y="714375"/>
            <a:ext cx="88582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11: </a:t>
            </a:r>
            <a:endParaRPr lang="en-US" sz="2400" dirty="0"/>
          </a:p>
          <a:p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3 di </a:t>
            </a:r>
            <a:r>
              <a:rPr lang="en-US" sz="2400" dirty="0" err="1"/>
              <a:t>atas</a:t>
            </a:r>
            <a:r>
              <a:rPr lang="en-US" sz="2400" dirty="0"/>
              <a:t>! </a:t>
            </a:r>
          </a:p>
          <a:p>
            <a:r>
              <a:rPr lang="en-US" sz="2400" b="1" dirty="0" err="1"/>
              <a:t>Jawab</a:t>
            </a:r>
            <a:r>
              <a:rPr lang="en-US" sz="2400" b="1" dirty="0"/>
              <a:t>: 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35405"/>
              </p:ext>
            </p:extLst>
          </p:nvPr>
        </p:nvGraphicFramePr>
        <p:xfrm>
          <a:off x="1524000" y="1905000"/>
          <a:ext cx="6781800" cy="4447876"/>
        </p:xfrm>
        <a:graphic>
          <a:graphicData uri="http://schemas.openxmlformats.org/drawingml/2006/table">
            <a:tbl>
              <a:tblPr/>
              <a:tblGrid>
                <a:gridCol w="1112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0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Ujian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fi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31 - 40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41 - 50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51 - 60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61 - 70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3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71 - 80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←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letak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kelas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median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81 - 90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91 - 100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7155" marR="97155" marT="78116" marB="781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705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00063" y="928688"/>
            <a:ext cx="81438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 err="1"/>
              <a:t>Letak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median: </a:t>
            </a:r>
          </a:p>
          <a:p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data = 40,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ke-5 (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71-80)</a:t>
            </a:r>
          </a:p>
          <a:p>
            <a:r>
              <a:rPr lang="en-US" sz="2400" dirty="0"/>
              <a:t>Lo = 70,5,      c = 10</a:t>
            </a:r>
          </a:p>
          <a:p>
            <a:r>
              <a:rPr lang="en-US" sz="2400" dirty="0"/>
              <a:t>n = 80, f = 24</a:t>
            </a:r>
          </a:p>
          <a:p>
            <a:r>
              <a:rPr lang="en-US" sz="2400" dirty="0"/>
              <a:t>f = 24 (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median)</a:t>
            </a:r>
          </a:p>
          <a:p>
            <a:r>
              <a:rPr lang="en-US" sz="2400" dirty="0"/>
              <a:t>F = 2 + 3 + 5 + 13 = 23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28625" y="4071938"/>
            <a:ext cx="8501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d-ID" sz="2400" dirty="0">
                <a:latin typeface="Calibri" pitchFamily="34" charset="0"/>
              </a:rPr>
              <a:t>Med = L</a:t>
            </a:r>
            <a:r>
              <a:rPr lang="en-US" sz="2400" dirty="0">
                <a:latin typeface="Calibri" pitchFamily="34" charset="0"/>
              </a:rPr>
              <a:t>o</a:t>
            </a:r>
            <a:r>
              <a:rPr lang="id-ID" sz="2400" dirty="0">
                <a:latin typeface="Calibri" pitchFamily="34" charset="0"/>
              </a:rPr>
              <a:t> + c ( ((n/2) – F)) / f )</a:t>
            </a:r>
            <a:r>
              <a:rPr lang="en-US" sz="2400" dirty="0">
                <a:latin typeface="Calibri" pitchFamily="34" charset="0"/>
              </a:rPr>
              <a:t> = 70,5 + 10 (((80/2)</a:t>
            </a:r>
            <a:r>
              <a:rPr lang="id-ID" sz="2400" dirty="0">
                <a:latin typeface="Calibri" pitchFamily="34" charset="0"/>
              </a:rPr>
              <a:t> – </a:t>
            </a:r>
            <a:r>
              <a:rPr lang="en-US" sz="2400" dirty="0">
                <a:latin typeface="Calibri" pitchFamily="34" charset="0"/>
              </a:rPr>
              <a:t>23))/24)= 77,58</a:t>
            </a:r>
            <a:endParaRPr lang="id-ID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818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46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http://2.bp.blogspot.com/-YYVJAKVmulc/UsUTR8QIrwI/AAAAAAAAAG4/ay0l5Ysvwb4/s1600/ukuran-pemusata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4945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180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71500" y="785813"/>
            <a:ext cx="8258175" cy="555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400" dirty="0" err="1">
                <a:latin typeface="+mn-lt"/>
                <a:cs typeface="+mn-cs"/>
              </a:rPr>
              <a:t>Kesimpulan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rata-rata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akurat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rata-rata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data </a:t>
            </a:r>
            <a:r>
              <a:rPr lang="en-US" sz="2400" dirty="0" err="1"/>
              <a:t>aktualnya</a:t>
            </a:r>
            <a:r>
              <a:rPr lang="en-US" sz="2400" dirty="0"/>
              <a:t>.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rata-rata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data </a:t>
            </a:r>
            <a:r>
              <a:rPr lang="en-US" sz="2400" dirty="0" err="1"/>
              <a:t>aslinya</a:t>
            </a:r>
            <a:r>
              <a:rPr lang="en-US" sz="2400" dirty="0"/>
              <a:t>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400" dirty="0"/>
              <a:t>Mean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yang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.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209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686800" cy="1143000"/>
          </a:xfrm>
        </p:spPr>
        <p:txBody>
          <a:bodyPr/>
          <a:lstStyle/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pemusatan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data </a:t>
            </a:r>
            <a:r>
              <a:rPr lang="en-US" dirty="0" err="1"/>
              <a:t>yaitu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4559317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840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C7C4A-2873-476E-A987-00C585AD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822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Rata-rata </a:t>
            </a:r>
            <a:r>
              <a:rPr lang="en-US" dirty="0" err="1">
                <a:solidFill>
                  <a:schemeClr val="tx2">
                    <a:satMod val="130000"/>
                  </a:schemeClr>
                </a:solidFill>
              </a:rPr>
              <a:t>hitung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algn="l"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tx1"/>
                </a:solidFill>
              </a:rPr>
              <a:t>Biasa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disebut</a:t>
            </a:r>
            <a:r>
              <a:rPr lang="en-US" sz="3200" dirty="0">
                <a:solidFill>
                  <a:schemeClr val="tx1"/>
                </a:solidFill>
              </a:rPr>
              <a:t> rata-rata </a:t>
            </a:r>
          </a:p>
          <a:p>
            <a:pPr marL="82296" algn="l" eaLnBrk="1" fontAlgn="auto" hangingPunct="1"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kehidupan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sehari-hari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rata-rata </a:t>
            </a:r>
            <a:r>
              <a:rPr lang="en-US" sz="3200" dirty="0" err="1">
                <a:solidFill>
                  <a:schemeClr val="tx1"/>
                </a:solidFill>
              </a:rPr>
              <a:t>hitung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82296" algn="l" eaLnBrk="1" fontAlgn="auto" hangingPunct="1"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marL="82296" algn="l"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Rata-rata </a:t>
            </a:r>
            <a:r>
              <a:rPr lang="en-US" sz="3200" dirty="0" err="1">
                <a:solidFill>
                  <a:schemeClr val="tx1"/>
                </a:solidFill>
              </a:rPr>
              <a:t>hitung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populasi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dinyatakan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lambang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dibaca</a:t>
            </a:r>
            <a:r>
              <a:rPr lang="en-US" sz="3200" dirty="0">
                <a:solidFill>
                  <a:schemeClr val="tx1"/>
                </a:solidFill>
              </a:rPr>
              <a:t> “m</a:t>
            </a:r>
            <a:r>
              <a:rPr lang="id-ID" sz="3200" dirty="0">
                <a:solidFill>
                  <a:schemeClr val="tx1"/>
                </a:solidFill>
              </a:rPr>
              <a:t>i</a:t>
            </a:r>
            <a:r>
              <a:rPr lang="en-US" sz="3200" dirty="0">
                <a:solidFill>
                  <a:schemeClr val="tx1"/>
                </a:solidFill>
              </a:rPr>
              <a:t>u”, </a:t>
            </a:r>
            <a:r>
              <a:rPr lang="en-US" sz="3200" dirty="0" err="1">
                <a:solidFill>
                  <a:schemeClr val="tx1"/>
                </a:solidFill>
              </a:rPr>
              <a:t>sedangkan</a:t>
            </a:r>
            <a:r>
              <a:rPr lang="en-US" sz="3200" dirty="0">
                <a:solidFill>
                  <a:schemeClr val="tx1"/>
                </a:solidFill>
              </a:rPr>
              <a:t> rata-rata </a:t>
            </a:r>
            <a:r>
              <a:rPr lang="en-US" sz="3200" dirty="0" err="1">
                <a:solidFill>
                  <a:schemeClr val="tx1"/>
                </a:solidFill>
              </a:rPr>
              <a:t>hitung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sampel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dinyatakan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lambang</a:t>
            </a:r>
            <a:r>
              <a:rPr lang="en-US" sz="3200" dirty="0">
                <a:solidFill>
                  <a:schemeClr val="tx1"/>
                </a:solidFill>
              </a:rPr>
              <a:t>     </a:t>
            </a:r>
            <a:r>
              <a:rPr lang="en-US" sz="3200" dirty="0" err="1">
                <a:solidFill>
                  <a:schemeClr val="tx1"/>
                </a:solidFill>
              </a:rPr>
              <a:t>dibaca</a:t>
            </a:r>
            <a:r>
              <a:rPr lang="en-US" sz="3200" dirty="0">
                <a:solidFill>
                  <a:schemeClr val="tx1"/>
                </a:solidFill>
              </a:rPr>
              <a:t> “x bar”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 dan lain-lain, </a:t>
            </a:r>
            <a:r>
              <a:rPr lang="en-US" sz="3200" dirty="0" err="1">
                <a:solidFill>
                  <a:schemeClr val="tx1"/>
                </a:solidFill>
              </a:rPr>
              <a:t>tergantung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lambang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digunakan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menyatakan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variabel</a:t>
            </a:r>
            <a:r>
              <a:rPr lang="en-US" sz="3200" dirty="0">
                <a:solidFill>
                  <a:schemeClr val="tx1"/>
                </a:solidFill>
              </a:rPr>
              <a:t>  yang </a:t>
            </a:r>
            <a:r>
              <a:rPr lang="en-US" sz="3200" dirty="0" err="1">
                <a:solidFill>
                  <a:schemeClr val="tx1"/>
                </a:solidFill>
              </a:rPr>
              <a:t>sedang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dicari</a:t>
            </a:r>
            <a:r>
              <a:rPr lang="en-US" sz="3200" dirty="0">
                <a:solidFill>
                  <a:schemeClr val="tx1"/>
                </a:solidFill>
              </a:rPr>
              <a:t> rata-</a:t>
            </a:r>
            <a:r>
              <a:rPr lang="en-US" sz="3200" dirty="0" err="1">
                <a:solidFill>
                  <a:schemeClr val="tx1"/>
                </a:solidFill>
              </a:rPr>
              <a:t>ratanya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365760" indent="-283464" algn="l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061" y="3581400"/>
            <a:ext cx="21357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70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</a:rPr>
              <a:t>Menghitung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Rata-rata </a:t>
            </a:r>
            <a:r>
              <a:rPr lang="en-US" dirty="0" err="1">
                <a:solidFill>
                  <a:schemeClr val="tx2">
                    <a:satMod val="130000"/>
                  </a:schemeClr>
                </a:solidFill>
              </a:rPr>
              <a:t>hitung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10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Dari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sampel</a:t>
            </a:r>
            <a:r>
              <a:rPr lang="en-US" sz="2400" dirty="0">
                <a:solidFill>
                  <a:schemeClr val="tx1"/>
                </a:solidFill>
              </a:rPr>
              <a:t>  ,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/>
            <a:endParaRPr lang="en-US" sz="24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rata-rata </a:t>
            </a:r>
            <a:r>
              <a:rPr lang="en-US" sz="2400" dirty="0" err="1">
                <a:solidFill>
                  <a:schemeClr val="tx1"/>
                </a:solidFill>
              </a:rPr>
              <a:t>hitungnya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pPr eaLnBrk="1" hangingPunct="1"/>
            <a:endParaRPr lang="en-US" sz="2400" dirty="0">
              <a:solidFill>
                <a:schemeClr val="tx1"/>
              </a:solidFill>
            </a:endParaRPr>
          </a:p>
          <a:p>
            <a:pPr eaLnBrk="1" hangingPunct="1"/>
            <a:endParaRPr lang="en-US" sz="24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ditulis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notasi</a:t>
            </a:r>
            <a:r>
              <a:rPr lang="en-US" sz="2400" dirty="0">
                <a:solidFill>
                  <a:schemeClr val="tx1"/>
                </a:solidFill>
              </a:rPr>
              <a:t> sigma </a:t>
            </a:r>
            <a:r>
              <a:rPr lang="en-US" sz="2400" dirty="0" err="1">
                <a:solidFill>
                  <a:schemeClr val="tx1"/>
                </a:solidFill>
              </a:rPr>
              <a:t>sebagai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</p:txBody>
      </p:sp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Gill Sans MT" pitchFamily="34" charset="0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Gill Sans MT" pitchFamily="34" charset="0"/>
            </a:endParaRP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Gill Sans MT" pitchFamily="34" charset="0"/>
            </a:endParaRP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796741"/>
              </p:ext>
            </p:extLst>
          </p:nvPr>
        </p:nvGraphicFramePr>
        <p:xfrm>
          <a:off x="2819400" y="2895600"/>
          <a:ext cx="31718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153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895600"/>
                        <a:ext cx="3171825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599977"/>
              </p:ext>
            </p:extLst>
          </p:nvPr>
        </p:nvGraphicFramePr>
        <p:xfrm>
          <a:off x="3352800" y="4114800"/>
          <a:ext cx="2928938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180800" imgH="634680" progId="Equation.3">
                  <p:embed/>
                </p:oleObj>
              </mc:Choice>
              <mc:Fallback>
                <p:oleObj name="Equation" r:id="rId5" imgW="1180800" imgH="634680" progId="Equation.3">
                  <p:embed/>
                  <p:pic>
                    <p:nvPicPr>
                      <p:cNvPr id="10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14800"/>
                        <a:ext cx="2928938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829382"/>
              </p:ext>
            </p:extLst>
          </p:nvPr>
        </p:nvGraphicFramePr>
        <p:xfrm>
          <a:off x="3496468" y="1447800"/>
          <a:ext cx="215106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698400" imgH="228600" progId="Equation.3">
                  <p:embed/>
                </p:oleObj>
              </mc:Choice>
              <mc:Fallback>
                <p:oleObj name="Equation" r:id="rId7" imgW="698400" imgH="228600" progId="Equation.3">
                  <p:embed/>
                  <p:pic>
                    <p:nvPicPr>
                      <p:cNvPr id="10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6468" y="1447800"/>
                        <a:ext cx="2151063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638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75" y="871352"/>
            <a:ext cx="7977188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 err="1"/>
              <a:t>Contoh</a:t>
            </a:r>
            <a:r>
              <a:rPr lang="en-US" sz="2400" b="1" dirty="0"/>
              <a:t> 1 : </a:t>
            </a:r>
          </a:p>
          <a:p>
            <a:pPr>
              <a:defRPr/>
            </a:pP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rata-rata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ujian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 </a:t>
            </a:r>
            <a:r>
              <a:rPr lang="en-US" sz="2400" dirty="0" err="1"/>
              <a:t>brikut</a:t>
            </a:r>
            <a:r>
              <a:rPr lang="en-US" sz="2400" dirty="0"/>
              <a:t> :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20; 40; 50; 60; 60; 70; 70; 70; 80; 90 </a:t>
            </a:r>
          </a:p>
          <a:p>
            <a:pPr>
              <a:defRPr/>
            </a:pPr>
            <a:r>
              <a:rPr lang="en-US" sz="2400" b="1" dirty="0" err="1"/>
              <a:t>Jawab</a:t>
            </a:r>
            <a:r>
              <a:rPr lang="en-US" sz="2400" b="1" dirty="0"/>
              <a:t>: </a:t>
            </a:r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/>
              <a:t>         </a:t>
            </a:r>
          </a:p>
          <a:p>
            <a:pPr>
              <a:defRPr/>
            </a:pPr>
            <a:r>
              <a:rPr lang="en-US" sz="2400" b="1" dirty="0"/>
              <a:t>    </a:t>
            </a:r>
          </a:p>
          <a:p>
            <a:pPr>
              <a:defRPr/>
            </a:pPr>
            <a:r>
              <a:rPr lang="en-US" sz="2400" b="1" dirty="0"/>
              <a:t>               = 61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800" dirty="0">
              <a:latin typeface="Tahoma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286125"/>
            <a:ext cx="52276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26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Rata-rata </a:t>
            </a:r>
            <a:r>
              <a:rPr lang="en-US" dirty="0" err="1"/>
              <a:t>hitung</a:t>
            </a:r>
            <a:r>
              <a:rPr lang="en-US" dirty="0"/>
              <a:t> data  </a:t>
            </a:r>
            <a:r>
              <a:rPr lang="en-US" dirty="0" err="1"/>
              <a:t>berkelompok</a:t>
            </a:r>
            <a:endParaRPr lang="en-US" dirty="0"/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21163"/>
          </a:xfrm>
        </p:spPr>
        <p:txBody>
          <a:bodyPr/>
          <a:lstStyle/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data </a:t>
            </a:r>
            <a:r>
              <a:rPr lang="en-US" sz="3200" dirty="0" err="1">
                <a:solidFill>
                  <a:schemeClr val="tx1"/>
                </a:solidFill>
              </a:rPr>
              <a:t>tunggal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berkelompok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529302"/>
              </p:ext>
            </p:extLst>
          </p:nvPr>
        </p:nvGraphicFramePr>
        <p:xfrm>
          <a:off x="1828800" y="2514600"/>
          <a:ext cx="5205413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425680" imgH="838080" progId="Equation.3">
                  <p:embed/>
                </p:oleObj>
              </mc:Choice>
              <mc:Fallback>
                <p:oleObj name="Equation" r:id="rId3" imgW="2425680" imgH="838080" progId="Equation.3">
                  <p:embed/>
                  <p:pic>
                    <p:nvPicPr>
                      <p:cNvPr id="153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14600"/>
                        <a:ext cx="5205413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895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2938" y="609600"/>
            <a:ext cx="821531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 err="1"/>
              <a:t>Contoh</a:t>
            </a:r>
            <a:r>
              <a:rPr lang="en-US" sz="2400" dirty="0"/>
              <a:t> 2: </a:t>
            </a:r>
          </a:p>
          <a:p>
            <a:pPr>
              <a:defRPr/>
            </a:pPr>
            <a:r>
              <a:rPr lang="en-US" sz="2400" dirty="0" err="1"/>
              <a:t>Berapa</a:t>
            </a:r>
            <a:r>
              <a:rPr lang="en-US" sz="2400" dirty="0"/>
              <a:t> rata-rata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(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data </a:t>
            </a:r>
            <a:r>
              <a:rPr lang="en-US" sz="2400" dirty="0" err="1"/>
              <a:t>tunggal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data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selang</a:t>
            </a:r>
            <a:r>
              <a:rPr lang="en-US" sz="2400" dirty="0"/>
              <a:t>/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):</a:t>
            </a:r>
          </a:p>
          <a:p>
            <a:pPr marL="338138" indent="-338138">
              <a:lnSpc>
                <a:spcPct val="90000"/>
              </a:lnSpc>
              <a:spcBef>
                <a:spcPct val="20000"/>
              </a:spcBef>
              <a:defRPr/>
            </a:pPr>
            <a:endParaRPr lang="en-US" sz="2400" dirty="0">
              <a:latin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00375" y="2928938"/>
          <a:ext cx="1857375" cy="3132138"/>
        </p:xfrm>
        <a:graphic>
          <a:graphicData uri="http://schemas.openxmlformats.org/drawingml/2006/table">
            <a:tbl>
              <a:tblPr/>
              <a:tblGrid>
                <a:gridCol w="100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xi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fi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7154" marR="97154" marT="78113" marB="7811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110832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1102</TotalTime>
  <Words>1598</Words>
  <Application>Microsoft Office PowerPoint</Application>
  <PresentationFormat>On-screen Show (4:3)</PresentationFormat>
  <Paragraphs>341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Calibri</vt:lpstr>
      <vt:lpstr>Courier New</vt:lpstr>
      <vt:lpstr>Georgia</vt:lpstr>
      <vt:lpstr>Gill Sans MT</vt:lpstr>
      <vt:lpstr>Segoe UI</vt:lpstr>
      <vt:lpstr>Tahoma</vt:lpstr>
      <vt:lpstr>Times New Roman</vt:lpstr>
      <vt:lpstr>Wingdings</vt:lpstr>
      <vt:lpstr>Wingdings 2</vt:lpstr>
      <vt:lpstr>0-Blanko-PPT-sesi-1 Baru (3)</vt:lpstr>
      <vt:lpstr>Equation</vt:lpstr>
      <vt:lpstr>Dra Safitri M  M.Si</vt:lpstr>
      <vt:lpstr>Pendahuluan</vt:lpstr>
      <vt:lpstr>Ukuran pemusatan suatu data yaitu  </vt:lpstr>
      <vt:lpstr>PowerPoint Presentation</vt:lpstr>
      <vt:lpstr>Rata-rata hitung </vt:lpstr>
      <vt:lpstr>Menghitung Rata-rata hitung </vt:lpstr>
      <vt:lpstr>PowerPoint Presentation</vt:lpstr>
      <vt:lpstr>Rata-rata hitung data  berkelompok</vt:lpstr>
      <vt:lpstr>PowerPoint Presentation</vt:lpstr>
      <vt:lpstr>Jawab:</vt:lpstr>
      <vt:lpstr>PowerPoint Presentation</vt:lpstr>
      <vt:lpstr>PowerPoint Presentation</vt:lpstr>
      <vt:lpstr>Jawab: Buat daftar tabel berikut, tentukan nilai pewakilnya (xi) dan hitung fixi.</vt:lpstr>
      <vt:lpstr>Untuk data dalam tabel distribusi frekuensi, dengan cara pengkodean </vt:lpstr>
      <vt:lpstr>PowerPoint Presentation</vt:lpstr>
      <vt:lpstr>Modus</vt:lpstr>
      <vt:lpstr>PowerPoint Presentation</vt:lpstr>
      <vt:lpstr>Modus data kelompok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21</cp:revision>
  <dcterms:created xsi:type="dcterms:W3CDTF">2019-09-17T08:27:08Z</dcterms:created>
  <dcterms:modified xsi:type="dcterms:W3CDTF">2020-07-20T10:57:42Z</dcterms:modified>
</cp:coreProperties>
</file>