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62" r:id="rId3"/>
    <p:sldId id="263" r:id="rId4"/>
    <p:sldId id="264" r:id="rId5"/>
    <p:sldId id="284" r:id="rId6"/>
    <p:sldId id="287" r:id="rId7"/>
    <p:sldId id="306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805254-7F30-4989-973E-03A9BB93E412}" v="1" dt="2020-07-18T13:56:18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6A805254-7F30-4989-973E-03A9BB93E412}"/>
    <pc:docChg chg="undo custSel addSld modSld sldOrd">
      <pc:chgData name="Safitri Mursyid" userId="a519e7d3bc7d4201" providerId="LiveId" clId="{6A805254-7F30-4989-973E-03A9BB93E412}" dt="2020-07-18T14:01:29.872" v="174" actId="20577"/>
      <pc:docMkLst>
        <pc:docMk/>
      </pc:docMkLst>
      <pc:sldChg chg="modSp mod">
        <pc:chgData name="Safitri Mursyid" userId="a519e7d3bc7d4201" providerId="LiveId" clId="{6A805254-7F30-4989-973E-03A9BB93E412}" dt="2020-07-18T13:44:33.970" v="50" actId="1076"/>
        <pc:sldMkLst>
          <pc:docMk/>
          <pc:sldMk cId="3688085825" sldId="261"/>
        </pc:sldMkLst>
        <pc:spChg chg="mod">
          <ac:chgData name="Safitri Mursyid" userId="a519e7d3bc7d4201" providerId="LiveId" clId="{6A805254-7F30-4989-973E-03A9BB93E412}" dt="2020-07-18T13:44:33.970" v="50" actId="1076"/>
          <ac:spMkLst>
            <pc:docMk/>
            <pc:sldMk cId="3688085825" sldId="261"/>
            <ac:spMk id="2" creationId="{00000000-0000-0000-0000-000000000000}"/>
          </ac:spMkLst>
        </pc:spChg>
      </pc:sldChg>
      <pc:sldChg chg="add">
        <pc:chgData name="Safitri Mursyid" userId="a519e7d3bc7d4201" providerId="LiveId" clId="{6A805254-7F30-4989-973E-03A9BB93E412}" dt="2020-07-18T13:56:18.956" v="51"/>
        <pc:sldMkLst>
          <pc:docMk/>
          <pc:sldMk cId="4042143023" sldId="262"/>
        </pc:sldMkLst>
      </pc:sldChg>
      <pc:sldChg chg="add ord">
        <pc:chgData name="Safitri Mursyid" userId="a519e7d3bc7d4201" providerId="LiveId" clId="{6A805254-7F30-4989-973E-03A9BB93E412}" dt="2020-07-18T14:00:03.715" v="90"/>
        <pc:sldMkLst>
          <pc:docMk/>
          <pc:sldMk cId="3209401092" sldId="263"/>
        </pc:sldMkLst>
      </pc:sldChg>
      <pc:sldChg chg="modSp add mod">
        <pc:chgData name="Safitri Mursyid" userId="a519e7d3bc7d4201" providerId="LiveId" clId="{6A805254-7F30-4989-973E-03A9BB93E412}" dt="2020-07-18T14:01:29.872" v="174" actId="20577"/>
        <pc:sldMkLst>
          <pc:docMk/>
          <pc:sldMk cId="1134351134" sldId="264"/>
        </pc:sldMkLst>
        <pc:spChg chg="mod">
          <ac:chgData name="Safitri Mursyid" userId="a519e7d3bc7d4201" providerId="LiveId" clId="{6A805254-7F30-4989-973E-03A9BB93E412}" dt="2020-07-18T14:01:29.872" v="174" actId="20577"/>
          <ac:spMkLst>
            <pc:docMk/>
            <pc:sldMk cId="1134351134" sldId="264"/>
            <ac:spMk id="3" creationId="{00000000-0000-0000-0000-000000000000}"/>
          </ac:spMkLst>
        </pc:spChg>
      </pc:sldChg>
      <pc:sldChg chg="modSp add mod">
        <pc:chgData name="Safitri Mursyid" userId="a519e7d3bc7d4201" providerId="LiveId" clId="{6A805254-7F30-4989-973E-03A9BB93E412}" dt="2020-07-18T13:58:18.359" v="88" actId="20577"/>
        <pc:sldMkLst>
          <pc:docMk/>
          <pc:sldMk cId="313911242" sldId="284"/>
        </pc:sldMkLst>
        <pc:spChg chg="mod">
          <ac:chgData name="Safitri Mursyid" userId="a519e7d3bc7d4201" providerId="LiveId" clId="{6A805254-7F30-4989-973E-03A9BB93E412}" dt="2020-07-18T13:58:18.359" v="88" actId="20577"/>
          <ac:spMkLst>
            <pc:docMk/>
            <pc:sldMk cId="313911242" sldId="284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DA322A-A232-48B7-BAB3-88B74504EF56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Statistics berasal dari</a:t>
            </a:r>
            <a:r>
              <a:rPr lang="en-US" baseline="0"/>
              <a:t> bahasa yunani “status” </a:t>
            </a:r>
            <a:r>
              <a:rPr lang="en-US" baseline="0">
                <a:sym typeface="Wingdings" pitchFamily="2" charset="2"/>
              </a:rPr>
              <a:t> state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Data Kulitatif : Bukan “angka”: nominal &amp; ordinal</a:t>
            </a:r>
          </a:p>
          <a:p>
            <a:r>
              <a:rPr lang="en-US"/>
              <a:t>Data Diskret</a:t>
            </a:r>
            <a:r>
              <a:rPr lang="en-US" baseline="0"/>
              <a:t> : data kuantitatif yang nilainya khusus dan merupakan hasil perhitungan serta biasanya berupa bilangan bulat (10 buah)</a:t>
            </a:r>
          </a:p>
          <a:p>
            <a:r>
              <a:rPr lang="en-US" baseline="0"/>
              <a:t>Data Kontinu : datanya menempati semua interval pengukuran dan merupakan hasil pengukuran (60,3 kg)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4486-BFF0-440D-9D3C-FC9C2D34501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1B2F56-3B81-46C4-83DC-F242D69E3A07}" type="datetimeFigureOut">
              <a:rPr lang="id-ID" smtClean="0"/>
              <a:pPr/>
              <a:t>18/07/2020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283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68553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96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604" y="1988840"/>
            <a:ext cx="6591396" cy="991344"/>
          </a:xfrm>
        </p:spPr>
        <p:txBody>
          <a:bodyPr/>
          <a:lstStyle/>
          <a:p>
            <a:pPr algn="l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Dra Safitri 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Aziz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Luthfi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M.Sc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b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PENGANTAR </a:t>
            </a:r>
            <a:r>
              <a:rPr lang="id-ID" sz="3200" b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ILMU </a:t>
            </a:r>
            <a:r>
              <a:rPr lang="id-ID" sz="3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STATISTIK</a:t>
            </a: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PENGGUNA STATISTIKA</a:t>
            </a:r>
          </a:p>
        </p:txBody>
      </p:sp>
      <p:graphicFrame>
        <p:nvGraphicFramePr>
          <p:cNvPr id="4" name="Group 59"/>
          <p:cNvGraphicFramePr>
            <a:graphicFrameLocks noGrp="1"/>
          </p:cNvGraphicFramePr>
          <p:nvPr/>
        </p:nvGraphicFramePr>
        <p:xfrm>
          <a:off x="370656" y="1628800"/>
          <a:ext cx="8305800" cy="4200144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Statistika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9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Pemasaran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Penelitian dan pengembangan produk.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potensi pasar, segmentasi pasar, dan diskriminasi pasar.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Ramalan penjualan.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Efektivitas kegiatan promosi penjualan.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8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Keuangan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Potensi peluang kenaikan dan penurunan harga saham, suku bunga, dan reksadana.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Tingkat pengembalian investasi beberapa sektor ekonomi.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pertumbuhan laba dan cadangan usaha.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Analisis resiko setiap usaha.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201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PENGGUNA STATISTIKA</a:t>
            </a:r>
          </a:p>
        </p:txBody>
      </p:sp>
      <p:graphicFrame>
        <p:nvGraphicFramePr>
          <p:cNvPr id="5" name="Group 44"/>
          <p:cNvGraphicFramePr>
            <a:graphicFrameLocks noGrp="1"/>
          </p:cNvGraphicFramePr>
          <p:nvPr/>
        </p:nvGraphicFramePr>
        <p:xfrm>
          <a:off x="457200" y="1588295"/>
          <a:ext cx="8305800" cy="4000945"/>
        </p:xfrm>
        <a:graphic>
          <a:graphicData uri="http://schemas.openxmlformats.org/drawingml/2006/table">
            <a:tbl>
              <a:tblPr/>
              <a:tblGrid>
                <a:gridCol w="267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Ekonomi Pembangunan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1. Analisis pertumbuhan ekonomi, inflasi, dan suku bunga.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2. Pertumbuhan penduduk dan tingkat pengangguran serta kemiskinan.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   3. Indeks harga konsumen dan perdagangan besar.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Agribisnis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1. Analisis produksi tanaman, ternak, ikan, dan kehutanan.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2. Kelayakan usaha dan skala ekonomi.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3. Manajemen produksi agribisnis.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   4. Analisis ekspor dan impor produk pertanian.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451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TAHAPAN STATISTIKA</a:t>
            </a:r>
          </a:p>
        </p:txBody>
      </p:sp>
      <p:sp>
        <p:nvSpPr>
          <p:cNvPr id="5" name="Oval 4"/>
          <p:cNvSpPr/>
          <p:nvPr/>
        </p:nvSpPr>
        <p:spPr>
          <a:xfrm>
            <a:off x="571472" y="1064240"/>
            <a:ext cx="3240000" cy="540000"/>
          </a:xfrm>
          <a:prstGeom prst="ellipse">
            <a:avLst/>
          </a:prstGeom>
          <a:gradFill>
            <a:gsLst>
              <a:gs pos="0">
                <a:srgbClr val="006600"/>
              </a:gs>
              <a:gs pos="50000">
                <a:srgbClr val="003300"/>
              </a:gs>
              <a:gs pos="100000">
                <a:srgbClr val="00B050"/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START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1472" y="1643050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Collection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4348" y="2428868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Organization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7224" y="3214686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Presentation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74810" y="4000504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Analysis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80000" y="2675810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Editing</a:t>
            </a:r>
            <a:r>
              <a:rPr lang="id-ID">
                <a:solidFill>
                  <a:prstClr val="black"/>
                </a:solidFill>
              </a:rPr>
              <a:t>, </a:t>
            </a:r>
            <a:r>
              <a:rPr lang="en-US">
                <a:solidFill>
                  <a:prstClr val="black"/>
                </a:solidFill>
              </a:rPr>
              <a:t>Classification</a:t>
            </a:r>
            <a:r>
              <a:rPr lang="id-ID">
                <a:solidFill>
                  <a:prstClr val="black"/>
                </a:solidFill>
              </a:rPr>
              <a:t>, </a:t>
            </a:r>
            <a:r>
              <a:rPr lang="en-US">
                <a:solidFill>
                  <a:prstClr val="black"/>
                </a:solidFill>
              </a:rPr>
              <a:t>Tabulation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17686" y="4786322"/>
            <a:ext cx="3240000" cy="936000"/>
          </a:xfrm>
          <a:prstGeom prst="roundRect">
            <a:avLst>
              <a:gd name="adj" fmla="val 7852"/>
            </a:avLst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rgbClr val="002060"/>
              </a:gs>
            </a:gsLst>
            <a:path path="rect">
              <a:fillToRect t="100000" r="100000"/>
            </a:path>
            <a:tileRect l="-100000" b="-100000"/>
          </a:gradFill>
          <a:ln w="12700"/>
          <a:effectLst>
            <a:outerShdw blurRad="50800" dist="101600" dir="8100000" algn="tr" rotWithShape="0">
              <a:srgbClr val="F54D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Interprestation of Data</a:t>
            </a:r>
            <a:endParaRPr lang="id-ID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17686" y="5817958"/>
            <a:ext cx="3240000" cy="540000"/>
          </a:xfrm>
          <a:prstGeom prst="ellipse">
            <a:avLst/>
          </a:prstGeom>
          <a:gradFill>
            <a:gsLst>
              <a:gs pos="0">
                <a:srgbClr val="800000"/>
              </a:gs>
              <a:gs pos="50000">
                <a:srgbClr val="C00000"/>
              </a:gs>
              <a:gs pos="100000">
                <a:schemeClr val="accent2">
                  <a:lumMod val="50000"/>
                </a:schemeClr>
              </a:gs>
            </a:gsLst>
            <a:path path="rect">
              <a:fillToRect t="100000" r="100000"/>
            </a:path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80000" y="1818554"/>
            <a:ext cx="4140000" cy="396000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Sensus</a:t>
            </a:r>
            <a:r>
              <a:rPr lang="id-ID">
                <a:solidFill>
                  <a:prstClr val="black"/>
                </a:solidFill>
              </a:rPr>
              <a:t>, </a:t>
            </a:r>
            <a:r>
              <a:rPr lang="en-US">
                <a:solidFill>
                  <a:prstClr val="black"/>
                </a:solidFill>
              </a:rPr>
              <a:t>Sampel (Sampling</a:t>
            </a:r>
            <a:r>
              <a:rPr lang="id-ID">
                <a:solidFill>
                  <a:prstClr val="black"/>
                </a:solidFill>
              </a:rPr>
              <a:t>)</a:t>
            </a:r>
            <a:endParaRPr lang="id-ID"/>
          </a:p>
        </p:txBody>
      </p:sp>
      <p:sp>
        <p:nvSpPr>
          <p:cNvPr id="15" name="Rectangle 14"/>
          <p:cNvSpPr/>
          <p:nvPr/>
        </p:nvSpPr>
        <p:spPr>
          <a:xfrm>
            <a:off x="4680000" y="1130842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I</a:t>
            </a:r>
            <a:r>
              <a:rPr lang="id-ID">
                <a:solidFill>
                  <a:prstClr val="black"/>
                </a:solidFill>
              </a:rPr>
              <a:t>ndentification of problem/possibility</a:t>
            </a:r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4680000" y="346162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V</a:t>
            </a:r>
            <a:r>
              <a:rPr lang="id-ID">
                <a:solidFill>
                  <a:prstClr val="black"/>
                </a:solidFill>
              </a:rPr>
              <a:t>isual (table, graph, diagram)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000" y="4286256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D</a:t>
            </a:r>
            <a:r>
              <a:rPr lang="id-ID">
                <a:solidFill>
                  <a:prstClr val="black"/>
                </a:solidFill>
              </a:rPr>
              <a:t>escribing hole data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80000" y="5131370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C</a:t>
            </a:r>
            <a:r>
              <a:rPr lang="id-ID">
                <a:solidFill>
                  <a:prstClr val="black"/>
                </a:solidFill>
              </a:rPr>
              <a:t>lear intreprestation 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80000" y="5917188"/>
            <a:ext cx="4140000" cy="369332"/>
          </a:xfrm>
          <a:prstGeom prst="rect">
            <a:avLst/>
          </a:prstGeom>
          <a:ln w="63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marL="0" lvl="1" indent="-285750">
              <a:spcBef>
                <a:spcPct val="20000"/>
              </a:spcBef>
              <a:buFont typeface="Wingdings" pitchFamily="2" charset="2"/>
              <a:buChar char="ü"/>
            </a:pPr>
            <a:r>
              <a:rPr lang="en-US">
                <a:solidFill>
                  <a:prstClr val="black"/>
                </a:solidFill>
              </a:rPr>
              <a:t>C</a:t>
            </a:r>
            <a:r>
              <a:rPr lang="id-ID">
                <a:solidFill>
                  <a:prstClr val="black"/>
                </a:solidFill>
              </a:rPr>
              <a:t>onclusion / decision</a:t>
            </a: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9005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1" grpId="0" animBg="1"/>
      <p:bldP spid="11" grpId="1" animBg="1"/>
      <p:bldP spid="11" grpId="2" animBg="1"/>
      <p:bldP spid="13" grpId="0" animBg="1"/>
      <p:bldP spid="13" grpId="1" animBg="1"/>
      <p:bldP spid="13" grpId="2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JENIS-JENIS STATISTIKA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214282" y="3214686"/>
            <a:ext cx="2133600" cy="6429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 Rounded MT Bold" pitchFamily="34" charset="0"/>
              </a:rPr>
              <a:t>STATISTIKA</a:t>
            </a:r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1524000" y="1357306"/>
            <a:ext cx="3219872" cy="1143000"/>
          </a:xfrm>
          <a:prstGeom prst="ellipse">
            <a:avLst/>
          </a:prstGeom>
          <a:solidFill>
            <a:srgbClr val="002060"/>
          </a:solidFill>
          <a:ln w="19050">
            <a:solidFill>
              <a:srgbClr val="FF4C0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Deskriptif</a:t>
            </a: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1524000" y="4500578"/>
            <a:ext cx="3219872" cy="1143000"/>
          </a:xfrm>
          <a:prstGeom prst="ellipse">
            <a:avLst/>
          </a:prstGeom>
          <a:solidFill>
            <a:srgbClr val="0066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</a:rPr>
              <a:t>Statistika Inferensi</a:t>
            </a:r>
          </a:p>
        </p:txBody>
      </p:sp>
      <p:cxnSp>
        <p:nvCxnSpPr>
          <p:cNvPr id="9" name="Elbow Connector 8"/>
          <p:cNvCxnSpPr>
            <a:stCxn id="5" idx="0"/>
            <a:endCxn id="6" idx="2"/>
          </p:cNvCxnSpPr>
          <p:nvPr/>
        </p:nvCxnSpPr>
        <p:spPr>
          <a:xfrm rot="5400000" flipH="1" flipV="1">
            <a:off x="759601" y="2450287"/>
            <a:ext cx="128588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8"/>
          <p:cNvCxnSpPr>
            <a:stCxn id="5" idx="2"/>
            <a:endCxn id="7" idx="2"/>
          </p:cNvCxnSpPr>
          <p:nvPr/>
        </p:nvCxnSpPr>
        <p:spPr>
          <a:xfrm rot="16200000" flipH="1">
            <a:off x="795316" y="4343394"/>
            <a:ext cx="1214450" cy="242918"/>
          </a:xfrm>
          <a:prstGeom prst="bentConnector2">
            <a:avLst/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76056" y="1296650"/>
            <a:ext cx="3744416" cy="1446550"/>
          </a:xfrm>
          <a:prstGeom prst="rect">
            <a:avLst/>
          </a:prstGeom>
          <a:ln>
            <a:solidFill>
              <a:srgbClr val="0166FF"/>
            </a:solidFill>
          </a:ln>
        </p:spPr>
        <p:txBody>
          <a:bodyPr wrap="square">
            <a:spAutoFit/>
          </a:bodyPr>
          <a:lstStyle/>
          <a:p>
            <a:r>
              <a:rPr lang="en-US" sz="2200">
                <a:latin typeface="Segoe Print" pitchFamily="2" charset="0"/>
              </a:rPr>
              <a:t>Serangkaian teknik yang meliput teknik </a:t>
            </a:r>
            <a:r>
              <a:rPr lang="en-US" sz="2200" b="1">
                <a:latin typeface="Segoe Print" pitchFamily="2" charset="0"/>
              </a:rPr>
              <a:t>pengumpulan</a:t>
            </a:r>
            <a:r>
              <a:rPr lang="en-US" sz="2200">
                <a:latin typeface="Segoe Print" pitchFamily="2" charset="0"/>
              </a:rPr>
              <a:t>, </a:t>
            </a:r>
            <a:r>
              <a:rPr lang="en-US" sz="2200" b="1">
                <a:latin typeface="Segoe Print" pitchFamily="2" charset="0"/>
              </a:rPr>
              <a:t>penyajian</a:t>
            </a:r>
            <a:r>
              <a:rPr lang="en-US" sz="2200">
                <a:latin typeface="Segoe Print" pitchFamily="2" charset="0"/>
              </a:rPr>
              <a:t> dan </a:t>
            </a:r>
            <a:r>
              <a:rPr lang="en-US" sz="2200" b="1">
                <a:latin typeface="Segoe Print" pitchFamily="2" charset="0"/>
              </a:rPr>
              <a:t>peringkasan</a:t>
            </a:r>
            <a:r>
              <a:rPr lang="en-US" sz="2200">
                <a:latin typeface="Segoe Print" pitchFamily="2" charset="0"/>
              </a:rPr>
              <a:t> data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76056" y="3185279"/>
            <a:ext cx="3744416" cy="3139321"/>
          </a:xfrm>
          <a:prstGeom prst="rect">
            <a:avLst/>
          </a:prstGeom>
          <a:ln>
            <a:solidFill>
              <a:srgbClr val="006600"/>
            </a:solidFill>
          </a:ln>
        </p:spPr>
        <p:txBody>
          <a:bodyPr wrap="square">
            <a:spAutoFit/>
          </a:bodyPr>
          <a:lstStyle/>
          <a:p>
            <a:r>
              <a:rPr lang="en-US" sz="2200">
                <a:latin typeface="Segoe Print" pitchFamily="2" charset="0"/>
              </a:rPr>
              <a:t>Serangkaian teknik yang digunakan untuk mengkaji, menaksir dan mengambil kesimpulan sebagian data (data sampel) yang dipilih secara acak dari seluruh data yang menjadi subjek kajian (populasi)</a:t>
            </a:r>
          </a:p>
        </p:txBody>
      </p:sp>
      <p:cxnSp>
        <p:nvCxnSpPr>
          <p:cNvPr id="18" name="Elbow Connector 17"/>
          <p:cNvCxnSpPr>
            <a:stCxn id="6" idx="6"/>
            <a:endCxn id="15" idx="1"/>
          </p:cNvCxnSpPr>
          <p:nvPr/>
        </p:nvCxnSpPr>
        <p:spPr>
          <a:xfrm>
            <a:off x="4743872" y="1928806"/>
            <a:ext cx="332184" cy="91119"/>
          </a:xfrm>
          <a:prstGeom prst="bentConnector3">
            <a:avLst>
              <a:gd name="adj1" fmla="val 50000"/>
            </a:avLst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7" idx="6"/>
            <a:endCxn id="16" idx="1"/>
          </p:cNvCxnSpPr>
          <p:nvPr/>
        </p:nvCxnSpPr>
        <p:spPr>
          <a:xfrm flipV="1">
            <a:off x="4743872" y="4754940"/>
            <a:ext cx="332184" cy="317138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13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Populasi dan Sampel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17563" y="1066800"/>
            <a:ext cx="7793037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Kristen ITC" pitchFamily="66" charset="0"/>
                <a:ea typeface="+mj-ea"/>
                <a:cs typeface="+mj-cs"/>
              </a:rPr>
            </a:b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Kristen ITC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43608" y="1412776"/>
            <a:ext cx="3810000" cy="1735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itchFamily="66" charset="0"/>
              </a:rPr>
              <a:t>POPULASI 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Sebuah kumpulan dari semua kemungkinan orang-orang, benda-benda dan ukuran lain dari objek yang menjadi perhatian.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56163" y="1700808"/>
            <a:ext cx="3602037" cy="182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SAMPEL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Suatu bagian dari populasi tertentu yang menjadi perhatian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Print" pitchFamily="2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40"/>
          <p:cNvGrpSpPr/>
          <p:nvPr/>
        </p:nvGrpSpPr>
        <p:grpSpPr>
          <a:xfrm>
            <a:off x="1066800" y="3645024"/>
            <a:ext cx="3048000" cy="2157413"/>
            <a:chOff x="1066800" y="3645024"/>
            <a:chExt cx="3048000" cy="2157413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066800" y="3645024"/>
              <a:ext cx="3048000" cy="2157413"/>
            </a:xfrm>
            <a:prstGeom prst="rect">
              <a:avLst/>
            </a:prstGeom>
            <a:noFill/>
            <a:ln w="57150">
              <a:solidFill>
                <a:srgbClr val="0033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0" name="Oval 6"/>
            <p:cNvSpPr>
              <a:spLocks noChangeArrowheads="1"/>
            </p:cNvSpPr>
            <p:nvPr/>
          </p:nvSpPr>
          <p:spPr bwMode="auto">
            <a:xfrm>
              <a:off x="1600200" y="3873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" name="Oval 7"/>
            <p:cNvSpPr>
              <a:spLocks noChangeArrowheads="1"/>
            </p:cNvSpPr>
            <p:nvPr/>
          </p:nvSpPr>
          <p:spPr bwMode="auto">
            <a:xfrm>
              <a:off x="2133600" y="4102224"/>
              <a:ext cx="533400" cy="4572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3505200" y="44070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2286000" y="4635624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47800" y="4788024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2438400" y="5245224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828800" y="52452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219200" y="4178424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743200" y="4254624"/>
              <a:ext cx="381000" cy="3810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3048000" y="5169024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2819400" y="4711824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048000" y="3873624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7" name="Group 41"/>
          <p:cNvGrpSpPr/>
          <p:nvPr/>
        </p:nvGrpSpPr>
        <p:grpSpPr>
          <a:xfrm>
            <a:off x="5196408" y="3935883"/>
            <a:ext cx="3048000" cy="2157413"/>
            <a:chOff x="5196408" y="3935883"/>
            <a:chExt cx="3048000" cy="2157413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5196408" y="3935883"/>
              <a:ext cx="3048000" cy="2157413"/>
            </a:xfrm>
            <a:prstGeom prst="rect">
              <a:avLst/>
            </a:prstGeom>
            <a:noFill/>
            <a:ln w="57150">
              <a:solidFill>
                <a:srgbClr val="92D05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7634808" y="4697883"/>
              <a:ext cx="381000" cy="381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2" name="Oval 9"/>
            <p:cNvSpPr>
              <a:spLocks noChangeArrowheads="1"/>
            </p:cNvSpPr>
            <p:nvPr/>
          </p:nvSpPr>
          <p:spPr bwMode="auto">
            <a:xfrm>
              <a:off x="6415608" y="4926483"/>
              <a:ext cx="381000" cy="381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" name="Oval 10"/>
            <p:cNvSpPr>
              <a:spLocks noChangeArrowheads="1"/>
            </p:cNvSpPr>
            <p:nvPr/>
          </p:nvSpPr>
          <p:spPr bwMode="auto">
            <a:xfrm>
              <a:off x="5577408" y="5078883"/>
              <a:ext cx="304800" cy="228600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6568008" y="5536083"/>
              <a:ext cx="381000" cy="381000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Oval 13"/>
            <p:cNvSpPr>
              <a:spLocks noChangeArrowheads="1"/>
            </p:cNvSpPr>
            <p:nvPr/>
          </p:nvSpPr>
          <p:spPr bwMode="auto">
            <a:xfrm>
              <a:off x="5348808" y="4469283"/>
              <a:ext cx="381000" cy="381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7177608" y="5459883"/>
              <a:ext cx="609600" cy="5334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0" name="Oval 17"/>
            <p:cNvSpPr>
              <a:spLocks noChangeArrowheads="1"/>
            </p:cNvSpPr>
            <p:nvPr/>
          </p:nvSpPr>
          <p:spPr bwMode="auto">
            <a:xfrm>
              <a:off x="7177608" y="4164483"/>
              <a:ext cx="381000" cy="381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99242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057400"/>
            <a:ext cx="6705600" cy="1200329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/>
              <a:t>Kumpulan suatu keterangan mengenai keadaan, kejadian atau gejala tertentu baik yang berbentuk angka maupun yang tidak berbentuk angka. </a:t>
            </a:r>
          </a:p>
        </p:txBody>
      </p:sp>
      <p:sp>
        <p:nvSpPr>
          <p:cNvPr id="7" name="Oval 6"/>
          <p:cNvSpPr/>
          <p:nvPr/>
        </p:nvSpPr>
        <p:spPr>
          <a:xfrm rot="19796179">
            <a:off x="332155" y="1367335"/>
            <a:ext cx="2495511" cy="929023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/>
              <a:t>Data Statistika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76600" y="3962401"/>
            <a:ext cx="2019300" cy="1752599"/>
          </a:xfrm>
          <a:prstGeom prst="flowChartMultidocument">
            <a:avLst/>
          </a:prstGeom>
          <a:gradFill rotWithShape="1"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INFORMASI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553200" y="4114800"/>
            <a:ext cx="2209800" cy="1676400"/>
          </a:xfrm>
          <a:prstGeom prst="foldedCorner">
            <a:avLst>
              <a:gd name="adj" fmla="val 27376"/>
            </a:avLst>
          </a:prstGeom>
          <a:gradFill rotWithShape="1">
            <a:gsLst>
              <a:gs pos="0">
                <a:schemeClr val="bg2">
                  <a:lumMod val="25000"/>
                </a:schemeClr>
              </a:gs>
              <a:gs pos="100000">
                <a:schemeClr val="bg2">
                  <a:lumMod val="10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FAKTA /</a:t>
            </a:r>
          </a:p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PENGETAHUAN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63588" y="3962400"/>
            <a:ext cx="1223962" cy="1676400"/>
          </a:xfrm>
          <a:prstGeom prst="flowChartMagneticDisk">
            <a:avLst/>
          </a:prstGeom>
          <a:gradFill rotWithShape="1">
            <a:gsLst>
              <a:gs pos="0">
                <a:srgbClr val="339933"/>
              </a:gs>
              <a:gs pos="100000">
                <a:srgbClr val="0066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DATA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133600" y="46482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486400" y="4572000"/>
            <a:ext cx="990600" cy="685800"/>
          </a:xfrm>
          <a:prstGeom prst="rightArrow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962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8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PEMBAGIAN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28596" y="3571876"/>
            <a:ext cx="1714512" cy="642942"/>
          </a:xfrm>
          <a:prstGeom prst="roundRect">
            <a:avLst>
              <a:gd name="adj" fmla="val 5354"/>
            </a:avLst>
          </a:prstGeom>
          <a:solidFill>
            <a:schemeClr val="bg1"/>
          </a:solidFill>
          <a:ln w="12700">
            <a:solidFill>
              <a:srgbClr val="002060"/>
            </a:solidFill>
          </a:ln>
          <a:effectLst>
            <a:outerShdw blurRad="50800" dist="127000" dir="13500000" algn="br" rotWithShape="0">
              <a:srgbClr val="00206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>
                <a:solidFill>
                  <a:srgbClr val="800000"/>
                </a:solidFill>
                <a:latin typeface="Comic Sans MS" pitchFamily="66" charset="0"/>
              </a:rPr>
              <a:t>D A T 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00364" y="1571612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>
                <a:solidFill>
                  <a:schemeClr val="bg1"/>
                </a:solidFill>
                <a:latin typeface="Candara" pitchFamily="34" charset="0"/>
              </a:rPr>
              <a:t>SIFAT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00364" y="285749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>
                <a:solidFill>
                  <a:schemeClr val="bg1"/>
                </a:solidFill>
                <a:latin typeface="Candara" pitchFamily="34" charset="0"/>
              </a:rPr>
              <a:t>SUMBER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00364" y="4286256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>
                <a:solidFill>
                  <a:schemeClr val="bg1"/>
                </a:solidFill>
                <a:latin typeface="Candara" pitchFamily="34" charset="0"/>
              </a:rPr>
              <a:t>CARA</a:t>
            </a:r>
          </a:p>
          <a:p>
            <a:pPr algn="ctr"/>
            <a:r>
              <a:rPr lang="id-ID" b="1">
                <a:solidFill>
                  <a:schemeClr val="bg1"/>
                </a:solidFill>
                <a:latin typeface="Candara" pitchFamily="34" charset="0"/>
              </a:rPr>
              <a:t>(memperoleh)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000364" y="5572140"/>
            <a:ext cx="2214578" cy="642942"/>
          </a:xfrm>
          <a:prstGeom prst="roundRect">
            <a:avLst>
              <a:gd name="adj" fmla="val 5354"/>
            </a:avLst>
          </a:prstGeom>
          <a:solidFill>
            <a:srgbClr val="003300"/>
          </a:solidFill>
          <a:ln w="12700">
            <a:solidFill>
              <a:srgbClr val="006600"/>
            </a:solidFill>
          </a:ln>
          <a:effectLst>
            <a:outerShdw blurRad="50800" dist="127000" dir="13500000" algn="br" rotWithShape="0">
              <a:schemeClr val="accent3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>
                <a:solidFill>
                  <a:schemeClr val="bg1"/>
                </a:solidFill>
                <a:latin typeface="Candara" pitchFamily="34" charset="0"/>
              </a:rPr>
              <a:t>WAKTU</a:t>
            </a:r>
          </a:p>
          <a:p>
            <a:pPr algn="ctr"/>
            <a:r>
              <a:rPr lang="id-ID" b="1">
                <a:solidFill>
                  <a:schemeClr val="bg1"/>
                </a:solidFill>
                <a:latin typeface="Candara" pitchFamily="34" charset="0"/>
              </a:rPr>
              <a:t>(pengumpulan)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72198" y="1357298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Kualitatif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72198" y="192880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Kuantitatif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72198" y="264318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Internal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72198" y="321468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Eksternal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72198" y="4071942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Primer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072198" y="464344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bg2">
              <a:lumMod val="9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Sekunder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072198" y="5357826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 Series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072198" y="5929330"/>
            <a:ext cx="2286016" cy="500066"/>
          </a:xfrm>
          <a:prstGeom prst="roundRect">
            <a:avLst>
              <a:gd name="adj" fmla="val 5354"/>
            </a:avLst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bg2">
                <a:lumMod val="25000"/>
              </a:schemeClr>
            </a:solidFill>
          </a:ln>
          <a:effectLst>
            <a:outerShdw blurRad="50800" dist="63500" dir="13500000" algn="br" rotWithShape="0">
              <a:schemeClr val="bg2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Cross Section</a:t>
            </a:r>
          </a:p>
        </p:txBody>
      </p:sp>
      <p:cxnSp>
        <p:nvCxnSpPr>
          <p:cNvPr id="21" name="Elbow Connector 20"/>
          <p:cNvCxnSpPr>
            <a:stCxn id="6" idx="3"/>
            <a:endCxn id="8" idx="1"/>
          </p:cNvCxnSpPr>
          <p:nvPr/>
        </p:nvCxnSpPr>
        <p:spPr>
          <a:xfrm flipV="1">
            <a:off x="2143108" y="1893083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9" idx="1"/>
          </p:cNvCxnSpPr>
          <p:nvPr/>
        </p:nvCxnSpPr>
        <p:spPr>
          <a:xfrm flipV="1">
            <a:off x="2143108" y="3178967"/>
            <a:ext cx="857256" cy="714380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6" idx="3"/>
          </p:cNvCxnSpPr>
          <p:nvPr/>
        </p:nvCxnSpPr>
        <p:spPr>
          <a:xfrm>
            <a:off x="2143108" y="3893347"/>
            <a:ext cx="857256" cy="607223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3"/>
            <a:endCxn id="11" idx="1"/>
          </p:cNvCxnSpPr>
          <p:nvPr/>
        </p:nvCxnSpPr>
        <p:spPr>
          <a:xfrm>
            <a:off x="2143108" y="3893347"/>
            <a:ext cx="857256" cy="2000264"/>
          </a:xfrm>
          <a:prstGeom prst="bentConnector3">
            <a:avLst>
              <a:gd name="adj1" fmla="val 50000"/>
            </a:avLst>
          </a:prstGeom>
          <a:ln w="25400">
            <a:solidFill>
              <a:srgbClr val="8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8" idx="3"/>
            <a:endCxn id="12" idx="1"/>
          </p:cNvCxnSpPr>
          <p:nvPr/>
        </p:nvCxnSpPr>
        <p:spPr>
          <a:xfrm flipV="1">
            <a:off x="5214942" y="160733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8" idx="3"/>
            <a:endCxn id="13" idx="1"/>
          </p:cNvCxnSpPr>
          <p:nvPr/>
        </p:nvCxnSpPr>
        <p:spPr>
          <a:xfrm>
            <a:off x="5214942" y="1893083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" idx="3"/>
            <a:endCxn id="14" idx="1"/>
          </p:cNvCxnSpPr>
          <p:nvPr/>
        </p:nvCxnSpPr>
        <p:spPr>
          <a:xfrm flipV="1">
            <a:off x="5214942" y="289321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9" idx="3"/>
            <a:endCxn id="15" idx="1"/>
          </p:cNvCxnSpPr>
          <p:nvPr/>
        </p:nvCxnSpPr>
        <p:spPr>
          <a:xfrm>
            <a:off x="5214942" y="317896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10" idx="3"/>
            <a:endCxn id="16" idx="1"/>
          </p:cNvCxnSpPr>
          <p:nvPr/>
        </p:nvCxnSpPr>
        <p:spPr>
          <a:xfrm flipV="1">
            <a:off x="5214942" y="4321975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0" idx="3"/>
            <a:endCxn id="17" idx="1"/>
          </p:cNvCxnSpPr>
          <p:nvPr/>
        </p:nvCxnSpPr>
        <p:spPr>
          <a:xfrm>
            <a:off x="5214942" y="4607727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1" idx="3"/>
            <a:endCxn id="18" idx="1"/>
          </p:cNvCxnSpPr>
          <p:nvPr/>
        </p:nvCxnSpPr>
        <p:spPr>
          <a:xfrm flipV="1">
            <a:off x="5214942" y="5607859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1" idx="3"/>
            <a:endCxn id="19" idx="1"/>
          </p:cNvCxnSpPr>
          <p:nvPr/>
        </p:nvCxnSpPr>
        <p:spPr>
          <a:xfrm>
            <a:off x="5214942" y="5893611"/>
            <a:ext cx="857256" cy="285752"/>
          </a:xfrm>
          <a:prstGeom prst="bentConnector3">
            <a:avLst>
              <a:gd name="adj1" fmla="val 50000"/>
            </a:avLst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3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Sifat</a:t>
            </a:r>
            <a:r>
              <a:rPr lang="en-US"/>
              <a:t> Data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31304" y="2873152"/>
            <a:ext cx="1676400" cy="914400"/>
          </a:xfrm>
          <a:prstGeom prst="ellipse">
            <a:avLst/>
          </a:prstGeom>
          <a:solidFill>
            <a:srgbClr val="8000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Kristen ITC" pitchFamily="66" charset="0"/>
              </a:rPr>
              <a:t>DATA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403649" y="1956098"/>
            <a:ext cx="2268000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Kualitatif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447800" y="4066884"/>
            <a:ext cx="2266689" cy="64800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Comic Sans MS" pitchFamily="66" charset="0"/>
              </a:rPr>
              <a:t>Data Kuantitatif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270471" y="3424504"/>
            <a:ext cx="2007096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Diskret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4270472" y="4786322"/>
            <a:ext cx="2016040" cy="576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latin typeface="Tahoma" pitchFamily="34" charset="0"/>
              </a:rPr>
              <a:t>Data Kontinu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410200" y="1196752"/>
            <a:ext cx="327660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i="1"/>
              <a:t>- Jenis kelamin</a:t>
            </a:r>
          </a:p>
          <a:p>
            <a:pPr marL="457200" indent="-457200" eaLnBrk="1" hangingPunct="1"/>
            <a:r>
              <a:rPr lang="en-US" i="1"/>
              <a:t>- Warna kesayangan</a:t>
            </a:r>
          </a:p>
          <a:p>
            <a:pPr marL="457200" indent="-457200" eaLnBrk="1" hangingPunct="1"/>
            <a:r>
              <a:rPr lang="en-US" i="1"/>
              <a:t>- Asal suku, dan lain-lain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929454" y="2786058"/>
            <a:ext cx="1710546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/>
              <a:t>- Jumlah mobil</a:t>
            </a:r>
          </a:p>
          <a:p>
            <a:pPr marL="457200" indent="-457200" eaLnBrk="1" hangingPunct="1"/>
            <a:r>
              <a:rPr lang="en-US" i="1"/>
              <a:t>- Jumlah staf</a:t>
            </a:r>
          </a:p>
          <a:p>
            <a:pPr marL="457200" indent="-457200" eaLnBrk="1" hangingPunct="1"/>
            <a:r>
              <a:rPr lang="en-US" i="1"/>
              <a:t>- Jumlah TV,</a:t>
            </a:r>
            <a:r>
              <a:rPr lang="id-ID" i="1"/>
              <a:t> dll</a:t>
            </a:r>
            <a:endParaRPr lang="en-US" i="1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929454" y="4716000"/>
            <a:ext cx="1710546" cy="1200329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n-US" i="1"/>
              <a:t>- Berat badan</a:t>
            </a:r>
          </a:p>
          <a:p>
            <a:pPr marL="457200" indent="-457200" eaLnBrk="1" hangingPunct="1"/>
            <a:r>
              <a:rPr lang="en-US" i="1"/>
              <a:t>- Jarak kota</a:t>
            </a:r>
          </a:p>
          <a:p>
            <a:pPr marL="457200" indent="-457200" eaLnBrk="1" hangingPunct="1"/>
            <a:r>
              <a:rPr lang="en-US" i="1"/>
              <a:t>- Luas rumah, </a:t>
            </a:r>
            <a:r>
              <a:rPr lang="id-ID" i="1"/>
              <a:t>dll</a:t>
            </a:r>
            <a:endParaRPr lang="en-US" i="1"/>
          </a:p>
        </p:txBody>
      </p:sp>
      <p:cxnSp>
        <p:nvCxnSpPr>
          <p:cNvPr id="23" name="Elbow Connector 22"/>
          <p:cNvCxnSpPr>
            <a:stCxn id="7" idx="0"/>
          </p:cNvCxnSpPr>
          <p:nvPr/>
        </p:nvCxnSpPr>
        <p:spPr>
          <a:xfrm rot="5400000" flipH="1" flipV="1">
            <a:off x="958069" y="2427573"/>
            <a:ext cx="557014" cy="334144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2"/>
          <p:cNvCxnSpPr>
            <a:stCxn id="7" idx="4"/>
          </p:cNvCxnSpPr>
          <p:nvPr/>
        </p:nvCxnSpPr>
        <p:spPr>
          <a:xfrm rot="16200000" flipH="1">
            <a:off x="953852" y="3903204"/>
            <a:ext cx="609600" cy="378296"/>
          </a:xfrm>
          <a:prstGeom prst="bentConnector2">
            <a:avLst/>
          </a:prstGeom>
          <a:ln w="127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22"/>
          <p:cNvCxnSpPr>
            <a:stCxn id="8" idx="3"/>
            <a:endCxn id="12" idx="1"/>
          </p:cNvCxnSpPr>
          <p:nvPr/>
        </p:nvCxnSpPr>
        <p:spPr>
          <a:xfrm flipV="1">
            <a:off x="3671649" y="1658417"/>
            <a:ext cx="1738551" cy="621681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22"/>
          <p:cNvCxnSpPr>
            <a:stCxn id="9" idx="3"/>
            <a:endCxn id="10" idx="1"/>
          </p:cNvCxnSpPr>
          <p:nvPr/>
        </p:nvCxnSpPr>
        <p:spPr>
          <a:xfrm flipV="1">
            <a:off x="3714489" y="3712504"/>
            <a:ext cx="555982" cy="678380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22"/>
          <p:cNvCxnSpPr>
            <a:stCxn id="9" idx="3"/>
            <a:endCxn id="11" idx="1"/>
          </p:cNvCxnSpPr>
          <p:nvPr/>
        </p:nvCxnSpPr>
        <p:spPr>
          <a:xfrm>
            <a:off x="3714489" y="4390884"/>
            <a:ext cx="555983" cy="683438"/>
          </a:xfrm>
          <a:prstGeom prst="bentConnector3">
            <a:avLst>
              <a:gd name="adj1" fmla="val 50000"/>
            </a:avLst>
          </a:prstGeom>
          <a:ln w="127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22"/>
          <p:cNvCxnSpPr>
            <a:stCxn id="10" idx="3"/>
            <a:endCxn id="13" idx="1"/>
          </p:cNvCxnSpPr>
          <p:nvPr/>
        </p:nvCxnSpPr>
        <p:spPr>
          <a:xfrm flipV="1">
            <a:off x="6277567" y="3247723"/>
            <a:ext cx="651887" cy="464781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22"/>
          <p:cNvCxnSpPr>
            <a:stCxn id="11" idx="3"/>
            <a:endCxn id="14" idx="1"/>
          </p:cNvCxnSpPr>
          <p:nvPr/>
        </p:nvCxnSpPr>
        <p:spPr>
          <a:xfrm>
            <a:off x="6286512" y="5074322"/>
            <a:ext cx="642942" cy="241843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1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Cara Memperoleh</a:t>
            </a:r>
            <a:r>
              <a:rPr lang="en-US"/>
              <a:t> Data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81000" y="2780928"/>
            <a:ext cx="1516092" cy="8382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+mj-lt"/>
              </a:rPr>
              <a:t>DATA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577915" y="1628800"/>
            <a:ext cx="2713008" cy="9144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Primer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48455" y="1124744"/>
            <a:ext cx="3590745" cy="101566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Wawancara tidak langsung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Pengisian kuisioner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1577915" y="4071392"/>
            <a:ext cx="2713008" cy="914400"/>
          </a:xfrm>
          <a:prstGeom prst="roundRect">
            <a:avLst/>
          </a:prstGeom>
          <a:solidFill>
            <a:srgbClr val="0066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Data Sekunder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248455" y="4016598"/>
            <a:ext cx="3590745" cy="164465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/>
            <a:r>
              <a:rPr lang="en-US" sz="2000">
                <a:latin typeface="+mj-lt"/>
              </a:rPr>
              <a:t>Data dari pihak lain: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BPS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Bank Indonesia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World Bank, IMF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n-US" sz="2000">
                <a:latin typeface="+mj-lt"/>
              </a:rPr>
              <a:t>FAO dan lain-lain</a:t>
            </a:r>
          </a:p>
        </p:txBody>
      </p:sp>
      <p:cxnSp>
        <p:nvCxnSpPr>
          <p:cNvPr id="14" name="Elbow Connector 22"/>
          <p:cNvCxnSpPr>
            <a:stCxn id="5" idx="0"/>
          </p:cNvCxnSpPr>
          <p:nvPr/>
        </p:nvCxnSpPr>
        <p:spPr>
          <a:xfrm rot="5400000" flipH="1" flipV="1">
            <a:off x="1011016" y="2214030"/>
            <a:ext cx="694928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22"/>
          <p:cNvCxnSpPr>
            <a:endCxn id="7" idx="1"/>
          </p:cNvCxnSpPr>
          <p:nvPr/>
        </p:nvCxnSpPr>
        <p:spPr>
          <a:xfrm flipV="1">
            <a:off x="4290923" y="1632576"/>
            <a:ext cx="957532" cy="453424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2"/>
          <p:cNvCxnSpPr>
            <a:stCxn id="5" idx="4"/>
          </p:cNvCxnSpPr>
          <p:nvPr/>
        </p:nvCxnSpPr>
        <p:spPr>
          <a:xfrm rot="16200000" flipH="1">
            <a:off x="903748" y="3854425"/>
            <a:ext cx="909464" cy="438869"/>
          </a:xfrm>
          <a:prstGeom prst="bentConnector2">
            <a:avLst/>
          </a:prstGeom>
          <a:ln w="25400">
            <a:solidFill>
              <a:srgbClr val="8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2"/>
          <p:cNvCxnSpPr>
            <a:endCxn id="9" idx="1"/>
          </p:cNvCxnSpPr>
          <p:nvPr/>
        </p:nvCxnSpPr>
        <p:spPr>
          <a:xfrm>
            <a:off x="4290923" y="4528592"/>
            <a:ext cx="957532" cy="310331"/>
          </a:xfrm>
          <a:prstGeom prst="bentConnector3">
            <a:avLst>
              <a:gd name="adj1" fmla="val 50000"/>
            </a:avLst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6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Skala Pengukuran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 rot="20467798">
            <a:off x="614516" y="1774664"/>
            <a:ext cx="2713008" cy="9144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Nominal</a:t>
            </a:r>
          </a:p>
        </p:txBody>
      </p:sp>
      <p:sp>
        <p:nvSpPr>
          <p:cNvPr id="5" name="Rectangle 4"/>
          <p:cNvSpPr/>
          <p:nvPr/>
        </p:nvSpPr>
        <p:spPr>
          <a:xfrm>
            <a:off x="2915816" y="2256546"/>
            <a:ext cx="5688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prstClr val="black"/>
                </a:solidFill>
              </a:rPr>
              <a:t>Angka yang diberikan hanya sebagai label saja dan tidak menunjukkan tingkatan tertentu (klasifikasi).</a:t>
            </a:r>
          </a:p>
          <a:p>
            <a:r>
              <a:rPr lang="en-US" sz="2000" i="1">
                <a:solidFill>
                  <a:srgbClr val="00589A"/>
                </a:solidFill>
              </a:rPr>
              <a:t>Contoh: pria = 1, wanita = 2, dan waria = 3.</a:t>
            </a:r>
          </a:p>
          <a:p>
            <a:r>
              <a:rPr lang="en-US" sz="2000">
                <a:solidFill>
                  <a:prstClr val="black"/>
                </a:solidFill>
              </a:rPr>
              <a:t>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11760" y="4573577"/>
            <a:ext cx="60486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>
                <a:solidFill>
                  <a:prstClr val="black"/>
                </a:solidFill>
              </a:rPr>
              <a:t>Angka mengandung pengertian tingkatan. </a:t>
            </a:r>
          </a:p>
          <a:p>
            <a:pPr lvl="0"/>
            <a:r>
              <a:rPr lang="en-US" sz="2000" i="1">
                <a:solidFill>
                  <a:srgbClr val="006600"/>
                </a:solidFill>
              </a:rPr>
              <a:t>Contoh: ranking 1, 2, dan 3</a:t>
            </a:r>
          </a:p>
          <a:p>
            <a:pPr lvl="0"/>
            <a:r>
              <a:rPr lang="en-US" sz="2000" i="1">
                <a:solidFill>
                  <a:prstClr val="black"/>
                </a:solidFill>
              </a:rPr>
              <a:t>Ranking 1 menunjukkan lebih tinggi dari ranking 2 dan 3.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rot="20467798">
            <a:off x="398491" y="3934902"/>
            <a:ext cx="2713008" cy="914400"/>
          </a:xfrm>
          <a:prstGeom prst="ellipse">
            <a:avLst/>
          </a:prstGeom>
          <a:solidFill>
            <a:srgbClr val="0066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Ordinal</a:t>
            </a:r>
          </a:p>
        </p:txBody>
      </p:sp>
    </p:spTree>
    <p:extLst>
      <p:ext uri="{BB962C8B-B14F-4D97-AF65-F5344CB8AC3E}">
        <p14:creationId xmlns:p14="http://schemas.microsoft.com/office/powerpoint/2010/main" val="343390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755650" y="836613"/>
            <a:ext cx="7848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sv-SE" sz="3200" dirty="0">
                <a:solidFill>
                  <a:srgbClr val="2B67A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</a:t>
            </a:r>
          </a:p>
          <a:p>
            <a:pPr fontAlgn="auto">
              <a:spcAft>
                <a:spcPts val="0"/>
              </a:spcAft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Menjadi perguruan tinggi kelas dunia berbasis intelektualitas, kreatifitas dan kewirausahaan, yang unggul dalam mutu pengelolaan dan hasil pelaksanaan Tridarma Perguruan Tinggi.</a:t>
            </a:r>
          </a:p>
          <a:p>
            <a:pPr marL="533400" indent="-533400" fontAlgn="auto">
              <a:spcAft>
                <a:spcPts val="0"/>
              </a:spcAft>
              <a:buFontTx/>
              <a:buNone/>
              <a:defRPr/>
            </a:pPr>
            <a:r>
              <a:rPr lang="sv-SE" sz="32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MISI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Menyelenggarakan pendidikan tinggi yang bermutu dan relevan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Menciptakan suasana akademik yang kondusif</a:t>
            </a:r>
          </a:p>
          <a:p>
            <a:pPr marL="457200" indent="-45720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Memberikan pelayanan prima kepada seluruh pemangku kepentingan</a:t>
            </a:r>
          </a:p>
        </p:txBody>
      </p:sp>
    </p:spTree>
    <p:extLst>
      <p:ext uri="{BB962C8B-B14F-4D97-AF65-F5344CB8AC3E}">
        <p14:creationId xmlns:p14="http://schemas.microsoft.com/office/powerpoint/2010/main" val="4042143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Skala Pengukuran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 rot="20467798">
            <a:off x="614516" y="1465400"/>
            <a:ext cx="2713008" cy="9144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Interval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5816" y="1947282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/>
              <a:t>Angka mengandung sifat ordinal dan mempunyai jarak atau interval. </a:t>
            </a:r>
          </a:p>
          <a:p>
            <a:r>
              <a:rPr lang="en-US" sz="2000" i="1">
                <a:solidFill>
                  <a:schemeClr val="accent6">
                    <a:lumMod val="50000"/>
                  </a:schemeClr>
                </a:solidFill>
              </a:rPr>
              <a:t>Contoh:  Berat yang diperkenankan 5-7 kg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11760" y="4634805"/>
            <a:ext cx="6048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/>
              <a:t>Angka mempunyai sifat nominal, ordinal dan interval serta mempunyai nilai absolut dari objek yang diukur.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000" i="1">
                <a:solidFill>
                  <a:schemeClr val="tx1">
                    <a:lumMod val="65000"/>
                    <a:lumOff val="35000"/>
                  </a:schemeClr>
                </a:solidFill>
              </a:rPr>
              <a:t>Contoh: bunga BCA 7% dan bunga Mandiri 14%, maka bunga Mandiri 2 kali bunga BCA.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 rot="20467798">
            <a:off x="398491" y="3996130"/>
            <a:ext cx="2713008" cy="9144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>
                <a:solidFill>
                  <a:schemeClr val="bg1"/>
                </a:solidFill>
              </a:rPr>
              <a:t>Rasio</a:t>
            </a:r>
          </a:p>
        </p:txBody>
      </p:sp>
    </p:spTree>
    <p:extLst>
      <p:ext uri="{BB962C8B-B14F-4D97-AF65-F5344CB8AC3E}">
        <p14:creationId xmlns:p14="http://schemas.microsoft.com/office/powerpoint/2010/main" val="349587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D" sz="4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 SEBELUM UTS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075613" cy="4281488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DEFINISI STATISTIKA DAN DATA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PENGUMPULAN DAN PENGOLAHAN DATA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PENYAJIAN DATA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DISTRIBUSI FREKUENSI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UKURAN PEMUSATAN DATA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UKURAN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LETAK DATA</a:t>
            </a: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UKURAN SEBARAN DATA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0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D" sz="40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TOPIK SETELAH UTS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4675"/>
            <a:ext cx="8075613" cy="4281488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8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UJI HIPOTESA</a:t>
            </a:r>
            <a:endParaRPr lang="en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 startAt="8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UJI BEDA</a:t>
            </a:r>
            <a:endParaRPr lang="en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 startAt="8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 KUADRAT</a:t>
            </a:r>
          </a:p>
          <a:p>
            <a:pPr marL="514350" indent="-514350" algn="l">
              <a:buFont typeface="+mj-lt"/>
              <a:buAutoNum type="arabicPeriod" startAt="8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KORELASI</a:t>
            </a:r>
            <a:endParaRPr lang="en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+mj-lt"/>
              <a:buAutoNum type="arabicPeriod" startAt="8"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REGRESI LINIER &amp; GANDA</a:t>
            </a:r>
          </a:p>
          <a:p>
            <a:pPr algn="l"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13. ANOVA</a:t>
            </a:r>
          </a:p>
          <a:p>
            <a:pPr algn="l"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14. NON PARAMETRIK</a:t>
            </a:r>
            <a:endParaRPr lang="en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ID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  <a:cs typeface="Arial" charset="0"/>
              </a:rPr>
              <a:t>PENILAIAN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802642"/>
            <a:ext cx="296908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Kelas Reguler:</a:t>
            </a: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Absensi	: 10% 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Tugas	         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0%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UTS		: 30%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UAS		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0%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1802642"/>
            <a:ext cx="38924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>
                <a:latin typeface="Times New Roman" pitchFamily="18" charset="0"/>
                <a:cs typeface="Times New Roman" pitchFamily="18" charset="0"/>
              </a:rPr>
              <a:t>Kelas Paralel:</a:t>
            </a:r>
          </a:p>
          <a:p>
            <a:endParaRPr lang="id-ID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Kuis online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Absen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0% 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Tugas Online	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0%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UTS		        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UAS		        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1391124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APA ITU STATISTIK ???</a:t>
            </a:r>
          </a:p>
        </p:txBody>
      </p:sp>
      <p:sp>
        <p:nvSpPr>
          <p:cNvPr id="4" name="TextBox 3"/>
          <p:cNvSpPr txBox="1"/>
          <p:nvPr/>
        </p:nvSpPr>
        <p:spPr>
          <a:xfrm rot="17930979">
            <a:off x="-522048" y="2775609"/>
            <a:ext cx="44971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2060"/>
                </a:solidFill>
                <a:latin typeface="Segoe Print" pitchFamily="2" charset="0"/>
              </a:rPr>
              <a:t>Sepanjang hidup kita menerka jawaban berdasarkan</a:t>
            </a:r>
            <a:r>
              <a:rPr lang="en-US" sz="2000">
                <a:latin typeface="Segoe Print" pitchFamily="2" charset="0"/>
              </a:rPr>
              <a:t> </a:t>
            </a:r>
            <a:r>
              <a:rPr lang="en-US" sz="2400" b="1">
                <a:solidFill>
                  <a:srgbClr val="800000"/>
                </a:solidFill>
                <a:latin typeface="Segoe Print" pitchFamily="2" charset="0"/>
              </a:rPr>
              <a:t>informasi yang tak lengkap</a:t>
            </a:r>
          </a:p>
        </p:txBody>
      </p:sp>
      <p:pic>
        <p:nvPicPr>
          <p:cNvPr id="5" name="Picture 4" descr="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066800"/>
            <a:ext cx="607578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2640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STATISTIKA?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chemeClr val="tx1"/>
                </a:solidFill>
              </a:rPr>
              <a:t>   </a:t>
            </a:r>
            <a:r>
              <a:rPr lang="en-US" sz="2800" dirty="0" err="1">
                <a:solidFill>
                  <a:schemeClr val="tx1"/>
                </a:solidFill>
              </a:rPr>
              <a:t>Statistika</a:t>
            </a:r>
            <a:r>
              <a:rPr lang="en-US" sz="2800" dirty="0">
                <a:solidFill>
                  <a:schemeClr val="tx1"/>
                </a:solidFill>
              </a:rPr>
              <a:t> (Statistics)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ilmu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metoda-metoda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berkaitan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dengan</a:t>
            </a:r>
            <a:r>
              <a:rPr lang="en-US" sz="2800" dirty="0">
                <a:solidFill>
                  <a:schemeClr val="tx1"/>
                </a:solidFill>
              </a:rPr>
              <a:t>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   1. </a:t>
            </a:r>
            <a:r>
              <a:rPr lang="en-US" sz="2800" dirty="0" err="1">
                <a:solidFill>
                  <a:schemeClr val="tx1"/>
                </a:solidFill>
              </a:rPr>
              <a:t>Pengumpulan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pengolahan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penyajian</a:t>
            </a:r>
            <a:r>
              <a:rPr lang="en-US" sz="2800" dirty="0">
                <a:solidFill>
                  <a:schemeClr val="tx1"/>
                </a:solidFill>
              </a:rPr>
              <a:t>    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analisa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deskriptif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suatu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gugus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data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sehingga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memberikan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informasi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berguna</a:t>
            </a:r>
            <a:r>
              <a:rPr lang="en-US" sz="2800" dirty="0">
                <a:solidFill>
                  <a:schemeClr val="tx1"/>
                </a:solidFill>
              </a:rPr>
              <a:t> ( </a:t>
            </a:r>
            <a:r>
              <a:rPr lang="en-US" sz="2800" dirty="0" err="1">
                <a:solidFill>
                  <a:schemeClr val="tx1"/>
                </a:solidFill>
              </a:rPr>
              <a:t>Statistika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Deskriptif</a:t>
            </a:r>
            <a:r>
              <a:rPr lang="en-US" sz="2800" dirty="0">
                <a:solidFill>
                  <a:schemeClr val="tx1"/>
                </a:solidFill>
              </a:rPr>
              <a:t>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   2. </a:t>
            </a:r>
            <a:r>
              <a:rPr lang="en-US" sz="2800" dirty="0" err="1">
                <a:solidFill>
                  <a:schemeClr val="tx1"/>
                </a:solidFill>
              </a:rPr>
              <a:t>Analisa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sebagian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data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melakukan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generalisasi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peramalan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atau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penarikan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kesimpulan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mengenai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keseluruhan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gugus</a:t>
            </a:r>
            <a:r>
              <a:rPr lang="en-US" sz="2800" dirty="0">
                <a:solidFill>
                  <a:schemeClr val="tx1"/>
                </a:solidFill>
              </a:rPr>
              <a:t> data </a:t>
            </a:r>
            <a:r>
              <a:rPr lang="en-US" sz="2800" dirty="0" err="1">
                <a:solidFill>
                  <a:schemeClr val="tx1"/>
                </a:solidFill>
              </a:rPr>
              <a:t>induknya</a:t>
            </a:r>
            <a:r>
              <a:rPr lang="en-US" sz="2800" dirty="0">
                <a:solidFill>
                  <a:schemeClr val="tx1"/>
                </a:solidFill>
              </a:rPr>
              <a:t> ( </a:t>
            </a:r>
            <a:r>
              <a:rPr lang="en-US" sz="2800" dirty="0" err="1">
                <a:solidFill>
                  <a:schemeClr val="tx1"/>
                </a:solidFill>
              </a:rPr>
              <a:t>Statistika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Induktif</a:t>
            </a:r>
            <a:r>
              <a:rPr lang="en-US" sz="2800" dirty="0">
                <a:solidFill>
                  <a:schemeClr val="tx1"/>
                </a:solidFill>
              </a:rPr>
              <a:t> / </a:t>
            </a:r>
            <a:r>
              <a:rPr lang="en-US" sz="2800" dirty="0" err="1">
                <a:solidFill>
                  <a:schemeClr val="tx1"/>
                </a:solidFill>
              </a:rPr>
              <a:t>Infernsia</a:t>
            </a:r>
            <a:r>
              <a:rPr lang="en-US" sz="2800" dirty="0">
                <a:solidFill>
                  <a:schemeClr val="tx1"/>
                </a:solidFill>
              </a:rPr>
              <a:t>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71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>
                <a:cs typeface="Arial" charset="0"/>
              </a:rPr>
              <a:t>PERANAN &amp; PERKEMBANGAN STATISTIKA</a:t>
            </a:r>
            <a:endParaRPr lang="en-US" sz="2800"/>
          </a:p>
        </p:txBody>
      </p:sp>
      <p:sp>
        <p:nvSpPr>
          <p:cNvPr id="5" name="Rectangle 4"/>
          <p:cNvSpPr/>
          <p:nvPr/>
        </p:nvSpPr>
        <p:spPr>
          <a:xfrm>
            <a:off x="642910" y="1071546"/>
            <a:ext cx="800105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id-ID" sz="2400"/>
              <a:t>A</a:t>
            </a:r>
            <a:r>
              <a:rPr lang="en-US" sz="2400"/>
              <a:t>walnya digunakan </a:t>
            </a:r>
            <a:r>
              <a:rPr lang="en-US" sz="2400">
                <a:solidFill>
                  <a:srgbClr val="C00000"/>
                </a:solidFill>
              </a:rPr>
              <a:t>kepentingan pemerintahan</a:t>
            </a:r>
            <a:r>
              <a:rPr lang="en-US" sz="2400"/>
              <a:t>, </a:t>
            </a:r>
            <a:r>
              <a:rPr lang="en-US" sz="2400" i="1"/>
              <a:t>seperti</a:t>
            </a:r>
            <a:r>
              <a:rPr lang="en-US" sz="2400"/>
              <a:t> :</a:t>
            </a:r>
          </a:p>
          <a:p>
            <a:pPr marL="916686" lvl="1" indent="-514350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n-US" sz="2000" i="1"/>
              <a:t>Pendataan jumlah penduduk, perpajakan, pencatatan personil militer, dsb.</a:t>
            </a:r>
            <a:endParaRPr lang="id-ID" sz="2000" i="1"/>
          </a:p>
          <a:p>
            <a:pPr marL="916686" lvl="1" indent="-514350">
              <a:buClr>
                <a:schemeClr val="bg2">
                  <a:lumMod val="25000"/>
                </a:schemeClr>
              </a:buClr>
              <a:defRPr/>
            </a:pPr>
            <a:endParaRPr lang="id-ID" sz="1200" i="1">
              <a:solidFill>
                <a:srgbClr val="00660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id-ID" sz="2400"/>
              <a:t>P</a:t>
            </a:r>
            <a:r>
              <a:rPr lang="en-US" sz="2400"/>
              <a:t>enggunaan statistika semakin berkembang dan meluas di </a:t>
            </a:r>
            <a:r>
              <a:rPr lang="en-US" sz="2400">
                <a:solidFill>
                  <a:srgbClr val="C00000"/>
                </a:solidFill>
              </a:rPr>
              <a:t>berbagai bidang kegiatan </a:t>
            </a:r>
            <a:r>
              <a:rPr lang="en-US" sz="2400"/>
              <a:t>seperti 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>
                <a:solidFill>
                  <a:srgbClr val="006600"/>
                </a:solidFill>
              </a:rPr>
              <a:t>Bidang bisnis dan industri.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>
                <a:solidFill>
                  <a:srgbClr val="006600"/>
                </a:solidFill>
              </a:rPr>
              <a:t>Bidang pendidikan.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>
                <a:solidFill>
                  <a:srgbClr val="006600"/>
                </a:solidFill>
              </a:rPr>
              <a:t>Bidang politik.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>
                <a:solidFill>
                  <a:srgbClr val="006600"/>
                </a:solidFill>
              </a:rPr>
              <a:t>Bidang kesehatan.</a:t>
            </a:r>
          </a:p>
          <a:p>
            <a:pPr marL="916686" lvl="1" indent="-514350">
              <a:buClr>
                <a:schemeClr val="bg2">
                  <a:lumMod val="10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i="1">
                <a:solidFill>
                  <a:srgbClr val="006600"/>
                </a:solidFill>
              </a:rPr>
              <a:t>Bidang hukum, </a:t>
            </a:r>
            <a:r>
              <a:rPr lang="id-ID" sz="2000" i="1">
                <a:solidFill>
                  <a:srgbClr val="006600"/>
                </a:solidFill>
              </a:rPr>
              <a:t>d</a:t>
            </a:r>
            <a:r>
              <a:rPr lang="en-US" sz="2000" i="1">
                <a:solidFill>
                  <a:srgbClr val="006600"/>
                </a:solidFill>
              </a:rPr>
              <a:t>sb.</a:t>
            </a:r>
            <a:endParaRPr lang="id-ID" sz="2000" i="1">
              <a:solidFill>
                <a:srgbClr val="006600"/>
              </a:solidFill>
            </a:endParaRPr>
          </a:p>
          <a:p>
            <a:pPr marL="916686" lvl="1" indent="-514350">
              <a:buClr>
                <a:schemeClr val="bg2">
                  <a:lumMod val="10000"/>
                </a:schemeClr>
              </a:buClr>
              <a:defRPr/>
            </a:pPr>
            <a:endParaRPr lang="id-ID" sz="1200">
              <a:solidFill>
                <a:srgbClr val="006600"/>
              </a:solidFill>
            </a:endParaRPr>
          </a:p>
          <a:p>
            <a:pPr marL="365760" lvl="0" indent="-283464">
              <a:buFont typeface="Wingdings 2"/>
              <a:buChar char=""/>
              <a:defRPr/>
            </a:pPr>
            <a:r>
              <a:rPr lang="en-US" sz="2400"/>
              <a:t>Statistics and Science</a:t>
            </a:r>
            <a:r>
              <a:rPr lang="id-ID" sz="2400"/>
              <a:t>,</a:t>
            </a:r>
            <a:endParaRPr lang="en-US" sz="2400"/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>
                <a:solidFill>
                  <a:srgbClr val="002060"/>
                </a:solidFill>
              </a:rPr>
              <a:t>Economic = Econometrics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>
                <a:solidFill>
                  <a:srgbClr val="002060"/>
                </a:solidFill>
              </a:rPr>
              <a:t>Biology = Biometrics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>
                <a:solidFill>
                  <a:srgbClr val="002060"/>
                </a:solidFill>
              </a:rPr>
              <a:t>Psychology = Psychometrics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>
                <a:solidFill>
                  <a:srgbClr val="002060"/>
                </a:solidFill>
              </a:rPr>
              <a:t>Technology = Technimetrics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i="1">
                <a:solidFill>
                  <a:srgbClr val="002060"/>
                </a:solidFill>
              </a:rPr>
              <a:t>Sociology = Sociometrists</a:t>
            </a:r>
          </a:p>
        </p:txBody>
      </p:sp>
    </p:spTree>
    <p:extLst>
      <p:ext uri="{BB962C8B-B14F-4D97-AF65-F5344CB8AC3E}">
        <p14:creationId xmlns:p14="http://schemas.microsoft.com/office/powerpoint/2010/main" val="3005394005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PENGGUNA STATISTIKA</a:t>
            </a:r>
          </a:p>
        </p:txBody>
      </p:sp>
      <p:graphicFrame>
        <p:nvGraphicFramePr>
          <p:cNvPr id="5" name="Group 132"/>
          <p:cNvGraphicFramePr>
            <a:graphicFrameLocks noGrp="1"/>
          </p:cNvGraphicFramePr>
          <p:nvPr/>
        </p:nvGraphicFramePr>
        <p:xfrm>
          <a:off x="381000" y="1632560"/>
          <a:ext cx="8305800" cy="3596640"/>
        </p:xfrm>
        <a:graphic>
          <a:graphicData uri="http://schemas.openxmlformats.org/drawingml/2006/table">
            <a:tbl>
              <a:tblPr/>
              <a:tblGrid>
                <a:gridCol w="267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Pengguna Statistika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Masalah yang Dihadapi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Manajemen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struktur gaji, pesangon, dan tunjangan karyawan.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jumlah persediaan barang, barang dalam proses, dan barang jadi.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Evaluasi produktivitas karyawan.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Evaluasi kinerja perusahaan.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Akuntansi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standar audit barang dan jasa.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Penentuan depresiasi dan apresiasi barang dan jasa.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Analisis rasio keuangan perusahaan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9327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9027</TotalTime>
  <Words>986</Words>
  <Application>Microsoft Office PowerPoint</Application>
  <PresentationFormat>On-screen Show (4:3)</PresentationFormat>
  <Paragraphs>211</Paragraphs>
  <Slides>21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Arial Rounded MT Bold</vt:lpstr>
      <vt:lpstr>Calibri</vt:lpstr>
      <vt:lpstr>Candara</vt:lpstr>
      <vt:lpstr>Comic Sans MS</vt:lpstr>
      <vt:lpstr>Courier New</vt:lpstr>
      <vt:lpstr>Kristen ITC</vt:lpstr>
      <vt:lpstr>Segoe Print</vt:lpstr>
      <vt:lpstr>Tahoma</vt:lpstr>
      <vt:lpstr>Times New Roman</vt:lpstr>
      <vt:lpstr>Wingdings</vt:lpstr>
      <vt:lpstr>Wingdings 2</vt:lpstr>
      <vt:lpstr>0-Blanko-PPT-sesi-1 Baru (3)</vt:lpstr>
      <vt:lpstr>Dra Safitri M M.Si   Ir Aziz Luthfi M.Sc</vt:lpstr>
      <vt:lpstr>PowerPoint Presentation</vt:lpstr>
      <vt:lpstr>TOPIK SEBELUM UTS</vt:lpstr>
      <vt:lpstr>TOPIK SETELAH UTS</vt:lpstr>
      <vt:lpstr>PENILAIAN</vt:lpstr>
      <vt:lpstr>APA ITU STATISTIK ???</vt:lpstr>
      <vt:lpstr>STATISTIKA?</vt:lpstr>
      <vt:lpstr>PERANAN &amp; PERKEMBANGAN STATISTIKA</vt:lpstr>
      <vt:lpstr>PENGGUNA STATISTIKA</vt:lpstr>
      <vt:lpstr>PENGGUNA STATISTIKA</vt:lpstr>
      <vt:lpstr>PENGGUNA STATISTIKA</vt:lpstr>
      <vt:lpstr>TAHAPAN STATISTIKA</vt:lpstr>
      <vt:lpstr>JENIS-JENIS STATISTIKA</vt:lpstr>
      <vt:lpstr>Populasi dan Sampel</vt:lpstr>
      <vt:lpstr>Definisi DATA</vt:lpstr>
      <vt:lpstr>PEMBAGIAN DATA</vt:lpstr>
      <vt:lpstr>Sifat Data</vt:lpstr>
      <vt:lpstr>Cara Memperoleh Data</vt:lpstr>
      <vt:lpstr>Skala Pengukuran</vt:lpstr>
      <vt:lpstr>Skala Pengukuran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21</cp:revision>
  <dcterms:created xsi:type="dcterms:W3CDTF">2019-09-17T08:27:08Z</dcterms:created>
  <dcterms:modified xsi:type="dcterms:W3CDTF">2020-07-18T14:01:45Z</dcterms:modified>
</cp:coreProperties>
</file>