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16" r:id="rId2"/>
    <p:sldId id="378" r:id="rId3"/>
    <p:sldId id="379" r:id="rId4"/>
    <p:sldId id="380" r:id="rId5"/>
    <p:sldId id="382" r:id="rId6"/>
    <p:sldId id="383" r:id="rId7"/>
    <p:sldId id="257" r:id="rId8"/>
    <p:sldId id="364" r:id="rId9"/>
    <p:sldId id="416" r:id="rId10"/>
    <p:sldId id="366" r:id="rId11"/>
    <p:sldId id="417" r:id="rId12"/>
    <p:sldId id="369" r:id="rId13"/>
    <p:sldId id="370" r:id="rId14"/>
    <p:sldId id="418" r:id="rId15"/>
    <p:sldId id="420" r:id="rId16"/>
    <p:sldId id="414" r:id="rId17"/>
    <p:sldId id="365" r:id="rId18"/>
    <p:sldId id="399" r:id="rId19"/>
    <p:sldId id="400" r:id="rId20"/>
    <p:sldId id="401" r:id="rId21"/>
    <p:sldId id="367" r:id="rId22"/>
    <p:sldId id="368" r:id="rId23"/>
    <p:sldId id="402" r:id="rId24"/>
    <p:sldId id="403" r:id="rId25"/>
    <p:sldId id="404" r:id="rId26"/>
    <p:sldId id="371" r:id="rId27"/>
    <p:sldId id="372" r:id="rId28"/>
    <p:sldId id="406" r:id="rId29"/>
    <p:sldId id="407" r:id="rId30"/>
    <p:sldId id="408" r:id="rId31"/>
    <p:sldId id="405" r:id="rId32"/>
    <p:sldId id="409" r:id="rId33"/>
    <p:sldId id="410" r:id="rId34"/>
    <p:sldId id="373" r:id="rId35"/>
    <p:sldId id="412" r:id="rId36"/>
    <p:sldId id="413" r:id="rId37"/>
    <p:sldId id="411" r:id="rId38"/>
    <p:sldId id="375" r:id="rId39"/>
    <p:sldId id="376" r:id="rId40"/>
    <p:sldId id="384" r:id="rId41"/>
    <p:sldId id="385" r:id="rId42"/>
    <p:sldId id="386" r:id="rId43"/>
    <p:sldId id="387" r:id="rId44"/>
    <p:sldId id="389" r:id="rId45"/>
    <p:sldId id="388" r:id="rId46"/>
    <p:sldId id="390" r:id="rId47"/>
    <p:sldId id="391" r:id="rId48"/>
    <p:sldId id="393" r:id="rId49"/>
    <p:sldId id="392" r:id="rId50"/>
    <p:sldId id="394" r:id="rId51"/>
    <p:sldId id="396" r:id="rId52"/>
    <p:sldId id="395" r:id="rId53"/>
    <p:sldId id="397" r:id="rId54"/>
    <p:sldId id="398"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D6F"/>
    <a:srgbClr val="AD1D87"/>
    <a:srgbClr val="9139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22" autoAdjust="0"/>
    <p:restoredTop sz="91921" autoAdjust="0"/>
  </p:normalViewPr>
  <p:slideViewPr>
    <p:cSldViewPr>
      <p:cViewPr varScale="1">
        <p:scale>
          <a:sx n="57" d="100"/>
          <a:sy n="57" d="100"/>
        </p:scale>
        <p:origin x="10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D819C73-F68C-46FF-A18F-9CEEBA2EE043}" type="datetimeFigureOut">
              <a:rPr lang="id-ID"/>
              <a:pPr>
                <a:defRPr/>
              </a:pPr>
              <a:t>05/09/2018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F65DA14-524D-4D3C-94D3-84B5847265F9}" type="slidenum">
              <a:rPr lang="id-ID"/>
              <a:pPr/>
              <a:t>‹#›</a:t>
            </a:fld>
            <a:endParaRPr lang="id-ID"/>
          </a:p>
        </p:txBody>
      </p:sp>
    </p:spTree>
    <p:extLst>
      <p:ext uri="{BB962C8B-B14F-4D97-AF65-F5344CB8AC3E}">
        <p14:creationId xmlns:p14="http://schemas.microsoft.com/office/powerpoint/2010/main" val="3831691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AED2DE-C783-4C5F-B828-10BB41E5172C}" type="slidenum">
              <a:rPr lang="id-ID">
                <a:latin typeface="Calibri" panose="020F0502020204030204" pitchFamily="34" charset="0"/>
              </a:rPr>
              <a:pPr eaLnBrk="1" hangingPunct="1"/>
              <a:t>2</a:t>
            </a:fld>
            <a:endParaRPr lang="id-ID">
              <a:latin typeface="Calibri" panose="020F0502020204030204" pitchFamily="34" charset="0"/>
            </a:endParaRPr>
          </a:p>
        </p:txBody>
      </p:sp>
    </p:spTree>
    <p:extLst>
      <p:ext uri="{BB962C8B-B14F-4D97-AF65-F5344CB8AC3E}">
        <p14:creationId xmlns:p14="http://schemas.microsoft.com/office/powerpoint/2010/main" val="343180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FB946FD-352C-4039-A1BE-758F6E70F2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1E76D361-FE33-4EDB-AA71-08CF5281A6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a:p>
        </p:txBody>
      </p:sp>
      <p:sp>
        <p:nvSpPr>
          <p:cNvPr id="31748" name="Slide Number Placeholder 3">
            <a:extLst>
              <a:ext uri="{FF2B5EF4-FFF2-40B4-BE49-F238E27FC236}">
                <a16:creationId xmlns:a16="http://schemas.microsoft.com/office/drawing/2014/main" id="{85261657-165D-47AE-88A4-E9C4C242BD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628F21-18FA-4B29-8002-A2D4D5622635}" type="slidenum">
              <a:rPr lang="id-ID" altLang="en-US">
                <a:latin typeface="Calibri" panose="020F0502020204030204" pitchFamily="34" charset="0"/>
              </a:rPr>
              <a:pPr/>
              <a:t>11</a:t>
            </a:fld>
            <a:endParaRPr lang="id-ID"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3FBF21C-014B-42CD-A915-A5796899E8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96EA43C-D86D-4637-8C90-EBD08DE0B3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a:p>
        </p:txBody>
      </p:sp>
      <p:sp>
        <p:nvSpPr>
          <p:cNvPr id="32772" name="Slide Number Placeholder 3">
            <a:extLst>
              <a:ext uri="{FF2B5EF4-FFF2-40B4-BE49-F238E27FC236}">
                <a16:creationId xmlns:a16="http://schemas.microsoft.com/office/drawing/2014/main" id="{B8AE4377-DE0E-4F84-BD6D-46DC5396C3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5CED93-0E5E-4164-B55D-E8CAA360510E}" type="slidenum">
              <a:rPr lang="id-ID" altLang="en-US">
                <a:latin typeface="Calibri" panose="020F0502020204030204" pitchFamily="34" charset="0"/>
              </a:rPr>
              <a:pPr/>
              <a:t>12</a:t>
            </a:fld>
            <a:endParaRPr lang="id-ID"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F9EE464-CA57-4065-AFF4-9A67A87343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4D8307F2-00B3-4577-8F84-48DD603BEA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a:p>
        </p:txBody>
      </p:sp>
      <p:sp>
        <p:nvSpPr>
          <p:cNvPr id="33796" name="Slide Number Placeholder 3">
            <a:extLst>
              <a:ext uri="{FF2B5EF4-FFF2-40B4-BE49-F238E27FC236}">
                <a16:creationId xmlns:a16="http://schemas.microsoft.com/office/drawing/2014/main" id="{AA6875AE-59AE-4B6B-9F06-8A474A73A7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8A7952-DBBA-4932-99FC-6A5577E35DCB}" type="slidenum">
              <a:rPr lang="id-ID" altLang="en-US">
                <a:latin typeface="Calibri" panose="020F0502020204030204" pitchFamily="34" charset="0"/>
              </a:rPr>
              <a:pPr/>
              <a:t>13</a:t>
            </a:fld>
            <a:endParaRPr lang="id-ID"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AA4327A-ADFA-4435-898D-3F097FFF6B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7DD824EE-D568-4DAE-9A3E-304986D51C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a:p>
        </p:txBody>
      </p:sp>
      <p:sp>
        <p:nvSpPr>
          <p:cNvPr id="34820" name="Slide Number Placeholder 3">
            <a:extLst>
              <a:ext uri="{FF2B5EF4-FFF2-40B4-BE49-F238E27FC236}">
                <a16:creationId xmlns:a16="http://schemas.microsoft.com/office/drawing/2014/main" id="{17237D04-1001-442C-AF3B-261005394F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CC43D6-2192-4716-B132-5B008046A46F}" type="slidenum">
              <a:rPr lang="id-ID" altLang="en-US">
                <a:latin typeface="Calibri" panose="020F0502020204030204" pitchFamily="34" charset="0"/>
              </a:rPr>
              <a:pPr/>
              <a:t>14</a:t>
            </a:fld>
            <a:endParaRPr lang="id-ID"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FE29FD1-6F72-4C5F-B418-681A2836C7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385F5104-137B-4D98-8B8F-55F1D67CEB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a:p>
        </p:txBody>
      </p:sp>
      <p:sp>
        <p:nvSpPr>
          <p:cNvPr id="35844" name="Slide Number Placeholder 3">
            <a:extLst>
              <a:ext uri="{FF2B5EF4-FFF2-40B4-BE49-F238E27FC236}">
                <a16:creationId xmlns:a16="http://schemas.microsoft.com/office/drawing/2014/main" id="{497B2592-B1F1-4827-A2BD-9960DAD9E2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C84B8A-332D-4902-9F3A-B071317F753E}" type="slidenum">
              <a:rPr lang="id-ID" altLang="en-US">
                <a:latin typeface="Calibri" panose="020F0502020204030204" pitchFamily="34" charset="0"/>
              </a:rPr>
              <a:pPr/>
              <a:t>15</a:t>
            </a:fld>
            <a:endParaRPr lang="id-ID"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4C32B-3208-459B-898D-7B5E980657A1}" type="slidenum">
              <a:rPr lang="id-ID">
                <a:latin typeface="Calibri" panose="020F0502020204030204" pitchFamily="34" charset="0"/>
              </a:rPr>
              <a:pPr eaLnBrk="1" hangingPunct="1"/>
              <a:t>16</a:t>
            </a:fld>
            <a:endParaRPr lang="id-ID">
              <a:latin typeface="Calibri" panose="020F0502020204030204" pitchFamily="34" charset="0"/>
            </a:endParaRPr>
          </a:p>
        </p:txBody>
      </p:sp>
    </p:spTree>
    <p:extLst>
      <p:ext uri="{BB962C8B-B14F-4D97-AF65-F5344CB8AC3E}">
        <p14:creationId xmlns:p14="http://schemas.microsoft.com/office/powerpoint/2010/main" val="3580719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4C32B-3208-459B-898D-7B5E980657A1}" type="slidenum">
              <a:rPr lang="id-ID">
                <a:latin typeface="Calibri" panose="020F0502020204030204" pitchFamily="34" charset="0"/>
              </a:rPr>
              <a:pPr eaLnBrk="1" hangingPunct="1"/>
              <a:t>17</a:t>
            </a:fld>
            <a:endParaRPr lang="id-ID">
              <a:latin typeface="Calibri" panose="020F0502020204030204" pitchFamily="34" charset="0"/>
            </a:endParaRPr>
          </a:p>
        </p:txBody>
      </p:sp>
    </p:spTree>
    <p:extLst>
      <p:ext uri="{BB962C8B-B14F-4D97-AF65-F5344CB8AC3E}">
        <p14:creationId xmlns:p14="http://schemas.microsoft.com/office/powerpoint/2010/main" val="165268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4C32B-3208-459B-898D-7B5E980657A1}" type="slidenum">
              <a:rPr lang="id-ID">
                <a:latin typeface="Calibri" panose="020F0502020204030204" pitchFamily="34" charset="0"/>
              </a:rPr>
              <a:pPr eaLnBrk="1" hangingPunct="1"/>
              <a:t>18</a:t>
            </a:fld>
            <a:endParaRPr lang="id-ID">
              <a:latin typeface="Calibri" panose="020F0502020204030204" pitchFamily="34" charset="0"/>
            </a:endParaRPr>
          </a:p>
        </p:txBody>
      </p:sp>
    </p:spTree>
    <p:extLst>
      <p:ext uri="{BB962C8B-B14F-4D97-AF65-F5344CB8AC3E}">
        <p14:creationId xmlns:p14="http://schemas.microsoft.com/office/powerpoint/2010/main" val="854739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4C32B-3208-459B-898D-7B5E980657A1}" type="slidenum">
              <a:rPr lang="id-ID">
                <a:latin typeface="Calibri" panose="020F0502020204030204" pitchFamily="34" charset="0"/>
              </a:rPr>
              <a:pPr eaLnBrk="1" hangingPunct="1"/>
              <a:t>19</a:t>
            </a:fld>
            <a:endParaRPr lang="id-ID">
              <a:latin typeface="Calibri" panose="020F0502020204030204" pitchFamily="34" charset="0"/>
            </a:endParaRPr>
          </a:p>
        </p:txBody>
      </p:sp>
    </p:spTree>
    <p:extLst>
      <p:ext uri="{BB962C8B-B14F-4D97-AF65-F5344CB8AC3E}">
        <p14:creationId xmlns:p14="http://schemas.microsoft.com/office/powerpoint/2010/main" val="3962430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Care summary for referral (</a:t>
            </a:r>
            <a:r>
              <a:rPr lang="en-US" dirty="0" err="1"/>
              <a:t>ringkasan</a:t>
            </a:r>
            <a:r>
              <a:rPr lang="en-US" dirty="0"/>
              <a:t> </a:t>
            </a:r>
            <a:r>
              <a:rPr lang="en-US" dirty="0" err="1"/>
              <a:t>rujukan</a:t>
            </a:r>
            <a:r>
              <a:rPr lang="en-US" dirty="0"/>
              <a:t>)</a:t>
            </a:r>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4C32B-3208-459B-898D-7B5E980657A1}" type="slidenum">
              <a:rPr lang="id-ID">
                <a:latin typeface="Calibri" panose="020F0502020204030204" pitchFamily="34" charset="0"/>
              </a:rPr>
              <a:pPr eaLnBrk="1" hangingPunct="1"/>
              <a:t>20</a:t>
            </a:fld>
            <a:endParaRPr lang="id-ID">
              <a:latin typeface="Calibri" panose="020F0502020204030204" pitchFamily="34" charset="0"/>
            </a:endParaRPr>
          </a:p>
        </p:txBody>
      </p:sp>
    </p:spTree>
    <p:extLst>
      <p:ext uri="{BB962C8B-B14F-4D97-AF65-F5344CB8AC3E}">
        <p14:creationId xmlns:p14="http://schemas.microsoft.com/office/powerpoint/2010/main" val="257511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DA43DD-ECF9-4AF8-A481-3858471E1A2C}" type="slidenum">
              <a:rPr lang="id-ID">
                <a:latin typeface="Calibri" panose="020F0502020204030204" pitchFamily="34" charset="0"/>
              </a:rPr>
              <a:pPr eaLnBrk="1" hangingPunct="1"/>
              <a:t>3</a:t>
            </a:fld>
            <a:endParaRPr lang="id-ID">
              <a:latin typeface="Calibri" panose="020F0502020204030204" pitchFamily="34" charset="0"/>
            </a:endParaRPr>
          </a:p>
        </p:txBody>
      </p:sp>
    </p:spTree>
    <p:extLst>
      <p:ext uri="{BB962C8B-B14F-4D97-AF65-F5344CB8AC3E}">
        <p14:creationId xmlns:p14="http://schemas.microsoft.com/office/powerpoint/2010/main" val="1688205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A2BE2E-BD07-40F8-88C7-7B8E3D154999}" type="slidenum">
              <a:rPr lang="id-ID">
                <a:latin typeface="Calibri" panose="020F0502020204030204" pitchFamily="34" charset="0"/>
              </a:rPr>
              <a:pPr eaLnBrk="1" hangingPunct="1"/>
              <a:t>21</a:t>
            </a:fld>
            <a:endParaRPr lang="id-ID">
              <a:latin typeface="Calibri" panose="020F0502020204030204" pitchFamily="34" charset="0"/>
            </a:endParaRPr>
          </a:p>
        </p:txBody>
      </p:sp>
    </p:spTree>
    <p:extLst>
      <p:ext uri="{BB962C8B-B14F-4D97-AF65-F5344CB8AC3E}">
        <p14:creationId xmlns:p14="http://schemas.microsoft.com/office/powerpoint/2010/main" val="292593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1A2EF9-B8E5-41E9-AC62-B2F4B7226C3B}" type="slidenum">
              <a:rPr lang="id-ID">
                <a:latin typeface="Calibri" panose="020F0502020204030204" pitchFamily="34" charset="0"/>
              </a:rPr>
              <a:pPr eaLnBrk="1" hangingPunct="1"/>
              <a:t>22</a:t>
            </a:fld>
            <a:endParaRPr lang="id-ID">
              <a:latin typeface="Calibri" panose="020F0502020204030204" pitchFamily="34" charset="0"/>
            </a:endParaRPr>
          </a:p>
        </p:txBody>
      </p:sp>
    </p:spTree>
    <p:extLst>
      <p:ext uri="{BB962C8B-B14F-4D97-AF65-F5344CB8AC3E}">
        <p14:creationId xmlns:p14="http://schemas.microsoft.com/office/powerpoint/2010/main" val="3407235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1A2EF9-B8E5-41E9-AC62-B2F4B7226C3B}" type="slidenum">
              <a:rPr lang="id-ID">
                <a:latin typeface="Calibri" panose="020F0502020204030204" pitchFamily="34" charset="0"/>
              </a:rPr>
              <a:pPr eaLnBrk="1" hangingPunct="1"/>
              <a:t>23</a:t>
            </a:fld>
            <a:endParaRPr lang="id-ID">
              <a:latin typeface="Calibri" panose="020F0502020204030204" pitchFamily="34" charset="0"/>
            </a:endParaRPr>
          </a:p>
        </p:txBody>
      </p:sp>
    </p:spTree>
    <p:extLst>
      <p:ext uri="{BB962C8B-B14F-4D97-AF65-F5344CB8AC3E}">
        <p14:creationId xmlns:p14="http://schemas.microsoft.com/office/powerpoint/2010/main" val="3966332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1A2EF9-B8E5-41E9-AC62-B2F4B7226C3B}" type="slidenum">
              <a:rPr lang="id-ID">
                <a:latin typeface="Calibri" panose="020F0502020204030204" pitchFamily="34" charset="0"/>
              </a:rPr>
              <a:pPr eaLnBrk="1" hangingPunct="1"/>
              <a:t>24</a:t>
            </a:fld>
            <a:endParaRPr lang="id-ID">
              <a:latin typeface="Calibri" panose="020F0502020204030204" pitchFamily="34" charset="0"/>
            </a:endParaRPr>
          </a:p>
        </p:txBody>
      </p:sp>
    </p:spTree>
    <p:extLst>
      <p:ext uri="{BB962C8B-B14F-4D97-AF65-F5344CB8AC3E}">
        <p14:creationId xmlns:p14="http://schemas.microsoft.com/office/powerpoint/2010/main" val="2401183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1A2EF9-B8E5-41E9-AC62-B2F4B7226C3B}" type="slidenum">
              <a:rPr lang="id-ID">
                <a:latin typeface="Calibri" panose="020F0502020204030204" pitchFamily="34" charset="0"/>
              </a:rPr>
              <a:pPr eaLnBrk="1" hangingPunct="1"/>
              <a:t>25</a:t>
            </a:fld>
            <a:endParaRPr lang="id-ID">
              <a:latin typeface="Calibri" panose="020F0502020204030204" pitchFamily="34" charset="0"/>
            </a:endParaRPr>
          </a:p>
        </p:txBody>
      </p:sp>
    </p:spTree>
    <p:extLst>
      <p:ext uri="{BB962C8B-B14F-4D97-AF65-F5344CB8AC3E}">
        <p14:creationId xmlns:p14="http://schemas.microsoft.com/office/powerpoint/2010/main" val="1570030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E27FCA-AD22-4210-B913-BADB876E7702}" type="slidenum">
              <a:rPr lang="id-ID">
                <a:latin typeface="Calibri" panose="020F0502020204030204" pitchFamily="34" charset="0"/>
              </a:rPr>
              <a:pPr eaLnBrk="1" hangingPunct="1"/>
              <a:t>26</a:t>
            </a:fld>
            <a:endParaRPr lang="id-ID">
              <a:latin typeface="Calibri" panose="020F0502020204030204" pitchFamily="34" charset="0"/>
            </a:endParaRPr>
          </a:p>
        </p:txBody>
      </p:sp>
    </p:spTree>
    <p:extLst>
      <p:ext uri="{BB962C8B-B14F-4D97-AF65-F5344CB8AC3E}">
        <p14:creationId xmlns:p14="http://schemas.microsoft.com/office/powerpoint/2010/main" val="2504743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B40E58-4ED5-4956-AB3C-2192B2ACC805}" type="slidenum">
              <a:rPr lang="id-ID">
                <a:latin typeface="Calibri" panose="020F0502020204030204" pitchFamily="34" charset="0"/>
              </a:rPr>
              <a:pPr eaLnBrk="1" hangingPunct="1"/>
              <a:t>27</a:t>
            </a:fld>
            <a:endParaRPr lang="id-ID">
              <a:latin typeface="Calibri" panose="020F0502020204030204" pitchFamily="34" charset="0"/>
            </a:endParaRPr>
          </a:p>
        </p:txBody>
      </p:sp>
    </p:spTree>
    <p:extLst>
      <p:ext uri="{BB962C8B-B14F-4D97-AF65-F5344CB8AC3E}">
        <p14:creationId xmlns:p14="http://schemas.microsoft.com/office/powerpoint/2010/main" val="4293217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Care coordination = </a:t>
            </a:r>
            <a:r>
              <a:rPr lang="en-US" sz="1200" kern="1200" dirty="0" err="1">
                <a:solidFill>
                  <a:schemeClr val="tx1"/>
                </a:solidFill>
                <a:effectLst/>
                <a:latin typeface="+mn-lt"/>
                <a:ea typeface="+mn-ea"/>
                <a:cs typeface="+mn-cs"/>
              </a:rPr>
              <a:t>koordinasi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keperawatan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your consent = </a:t>
            </a:r>
            <a:r>
              <a:rPr lang="en-US" sz="1200" kern="1200" dirty="0" err="1">
                <a:solidFill>
                  <a:schemeClr val="tx1"/>
                </a:solidFill>
                <a:effectLst/>
                <a:latin typeface="+mn-lt"/>
                <a:ea typeface="+mn-ea"/>
                <a:cs typeface="+mn-cs"/>
              </a:rPr>
              <a:t>dengan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persetujuan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anda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matter where the data was collected = </a:t>
            </a:r>
            <a:r>
              <a:rPr lang="en-US" sz="1200" kern="1200" dirty="0" err="1">
                <a:solidFill>
                  <a:schemeClr val="tx1"/>
                </a:solidFill>
                <a:effectLst/>
                <a:latin typeface="+mn-lt"/>
                <a:ea typeface="+mn-ea"/>
                <a:cs typeface="+mn-cs"/>
              </a:rPr>
              <a:t>Tidak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masalah</a:t>
            </a:r>
            <a:r>
              <a:rPr lang="en-US" sz="1200" kern="1200" dirty="0">
                <a:solidFill>
                  <a:schemeClr val="tx1"/>
                </a:solidFill>
                <a:effectLst/>
                <a:latin typeface="+mn-lt"/>
                <a:ea typeface="+mn-ea"/>
                <a:cs typeface="+mn-cs"/>
              </a:rPr>
              <a:t> data </a:t>
            </a:r>
            <a:r>
              <a:rPr lang="en-US" sz="1200" kern="1200" dirty="0" err="1">
                <a:solidFill>
                  <a:schemeClr val="tx1"/>
                </a:solidFill>
                <a:effectLst/>
                <a:latin typeface="+mn-lt"/>
                <a:ea typeface="+mn-ea"/>
                <a:cs typeface="+mn-cs"/>
              </a:rPr>
              <a:t>dikumpulkan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data spanned the continuum of your care = Data </a:t>
            </a:r>
            <a:r>
              <a:rPr lang="en-US" sz="1200" kern="1200" dirty="0" err="1">
                <a:solidFill>
                  <a:schemeClr val="tx1"/>
                </a:solidFill>
                <a:effectLst/>
                <a:latin typeface="+mn-lt"/>
                <a:ea typeface="+mn-ea"/>
                <a:cs typeface="+mn-cs"/>
              </a:rPr>
              <a:t>tentang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perawatan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anda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provider was delayed or held up your care = </a:t>
            </a:r>
            <a:r>
              <a:rPr lang="en-US" sz="1200" kern="1200" dirty="0" err="1">
                <a:solidFill>
                  <a:schemeClr val="tx1"/>
                </a:solidFill>
                <a:effectLst/>
                <a:latin typeface="+mn-lt"/>
                <a:ea typeface="+mn-ea"/>
                <a:cs typeface="+mn-cs"/>
              </a:rPr>
              <a:t>Tidak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ada</a:t>
            </a:r>
            <a:r>
              <a:rPr lang="en-US" sz="1200" kern="1200" dirty="0">
                <a:solidFill>
                  <a:schemeClr val="tx1"/>
                </a:solidFill>
                <a:effectLst/>
                <a:latin typeface="+mn-lt"/>
                <a:ea typeface="+mn-ea"/>
                <a:cs typeface="+mn-cs"/>
              </a:rPr>
              <a:t> provider yang </a:t>
            </a:r>
            <a:r>
              <a:rPr lang="en-US" sz="1200" kern="1200" dirty="0" err="1">
                <a:solidFill>
                  <a:schemeClr val="tx1"/>
                </a:solidFill>
                <a:effectLst/>
                <a:latin typeface="+mn-lt"/>
                <a:ea typeface="+mn-ea"/>
                <a:cs typeface="+mn-cs"/>
              </a:rPr>
              <a:t>telat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mencabut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perawatan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anda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 technology helped providers communicate and collaborate = </a:t>
            </a:r>
            <a:r>
              <a:rPr lang="en-US" sz="1200" kern="1200" dirty="0" err="1">
                <a:solidFill>
                  <a:schemeClr val="tx1"/>
                </a:solidFill>
                <a:effectLst/>
                <a:latin typeface="+mn-lt"/>
                <a:ea typeface="+mn-ea"/>
                <a:cs typeface="+mn-cs"/>
              </a:rPr>
              <a:t>dimana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teknologi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membantu</a:t>
            </a:r>
            <a:r>
              <a:rPr lang="en-US" sz="1200" kern="1200" dirty="0">
                <a:solidFill>
                  <a:schemeClr val="tx1"/>
                </a:solidFill>
                <a:effectLst/>
                <a:latin typeface="+mn-lt"/>
                <a:ea typeface="+mn-ea"/>
                <a:cs typeface="+mn-cs"/>
              </a:rPr>
              <a:t> provider </a:t>
            </a:r>
            <a:r>
              <a:rPr lang="en-US" sz="1200" kern="1200" dirty="0" err="1">
                <a:solidFill>
                  <a:schemeClr val="tx1"/>
                </a:solidFill>
                <a:effectLst/>
                <a:latin typeface="+mn-lt"/>
                <a:ea typeface="+mn-ea"/>
                <a:cs typeface="+mn-cs"/>
              </a:rPr>
              <a:t>berkomunikasi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berkolaborasi</a:t>
            </a:r>
            <a:endParaRPr lang="en-US" sz="1200" kern="1200" dirty="0">
              <a:solidFill>
                <a:schemeClr val="tx1"/>
              </a:solidFill>
              <a:effectLst/>
              <a:latin typeface="+mn-lt"/>
              <a:ea typeface="+mn-ea"/>
              <a:cs typeface="+mn-cs"/>
            </a:endParaRPr>
          </a:p>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B40E58-4ED5-4956-AB3C-2192B2ACC805}" type="slidenum">
              <a:rPr lang="id-ID">
                <a:latin typeface="Calibri" panose="020F0502020204030204" pitchFamily="34" charset="0"/>
              </a:rPr>
              <a:pPr eaLnBrk="1" hangingPunct="1"/>
              <a:t>28</a:t>
            </a:fld>
            <a:endParaRPr lang="id-ID">
              <a:latin typeface="Calibri" panose="020F0502020204030204" pitchFamily="34" charset="0"/>
            </a:endParaRPr>
          </a:p>
        </p:txBody>
      </p:sp>
    </p:spTree>
    <p:extLst>
      <p:ext uri="{BB962C8B-B14F-4D97-AF65-F5344CB8AC3E}">
        <p14:creationId xmlns:p14="http://schemas.microsoft.com/office/powerpoint/2010/main" val="1928084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B40E58-4ED5-4956-AB3C-2192B2ACC805}" type="slidenum">
              <a:rPr lang="id-ID">
                <a:latin typeface="Calibri" panose="020F0502020204030204" pitchFamily="34" charset="0"/>
              </a:rPr>
              <a:pPr eaLnBrk="1" hangingPunct="1"/>
              <a:t>29</a:t>
            </a:fld>
            <a:endParaRPr lang="id-ID">
              <a:latin typeface="Calibri" panose="020F0502020204030204" pitchFamily="34" charset="0"/>
            </a:endParaRPr>
          </a:p>
        </p:txBody>
      </p:sp>
    </p:spTree>
    <p:extLst>
      <p:ext uri="{BB962C8B-B14F-4D97-AF65-F5344CB8AC3E}">
        <p14:creationId xmlns:p14="http://schemas.microsoft.com/office/powerpoint/2010/main" val="1122268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B40E58-4ED5-4956-AB3C-2192B2ACC805}" type="slidenum">
              <a:rPr lang="id-ID">
                <a:latin typeface="Calibri" panose="020F0502020204030204" pitchFamily="34" charset="0"/>
              </a:rPr>
              <a:pPr eaLnBrk="1" hangingPunct="1"/>
              <a:t>30</a:t>
            </a:fld>
            <a:endParaRPr lang="id-ID">
              <a:latin typeface="Calibri" panose="020F0502020204030204" pitchFamily="34" charset="0"/>
            </a:endParaRPr>
          </a:p>
        </p:txBody>
      </p:sp>
    </p:spTree>
    <p:extLst>
      <p:ext uri="{BB962C8B-B14F-4D97-AF65-F5344CB8AC3E}">
        <p14:creationId xmlns:p14="http://schemas.microsoft.com/office/powerpoint/2010/main" val="3384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4F6AFB-5AF7-430A-B9C3-803BCB3B613E}" type="slidenum">
              <a:rPr lang="id-ID">
                <a:latin typeface="Calibri" panose="020F0502020204030204" pitchFamily="34" charset="0"/>
              </a:rPr>
              <a:pPr eaLnBrk="1" hangingPunct="1"/>
              <a:t>4</a:t>
            </a:fld>
            <a:endParaRPr lang="id-ID">
              <a:latin typeface="Calibri" panose="020F0502020204030204" pitchFamily="34" charset="0"/>
            </a:endParaRPr>
          </a:p>
        </p:txBody>
      </p:sp>
    </p:spTree>
    <p:extLst>
      <p:ext uri="{BB962C8B-B14F-4D97-AF65-F5344CB8AC3E}">
        <p14:creationId xmlns:p14="http://schemas.microsoft.com/office/powerpoint/2010/main" val="3712069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B40E58-4ED5-4956-AB3C-2192B2ACC805}" type="slidenum">
              <a:rPr lang="id-ID">
                <a:latin typeface="Calibri" panose="020F0502020204030204" pitchFamily="34" charset="0"/>
              </a:rPr>
              <a:pPr eaLnBrk="1" hangingPunct="1"/>
              <a:t>31</a:t>
            </a:fld>
            <a:endParaRPr lang="id-ID">
              <a:latin typeface="Calibri" panose="020F0502020204030204" pitchFamily="34" charset="0"/>
            </a:endParaRPr>
          </a:p>
        </p:txBody>
      </p:sp>
    </p:spTree>
    <p:extLst>
      <p:ext uri="{BB962C8B-B14F-4D97-AF65-F5344CB8AC3E}">
        <p14:creationId xmlns:p14="http://schemas.microsoft.com/office/powerpoint/2010/main" val="3051559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HIPAA (Health Insurance Portability and Accountability Act) </a:t>
            </a:r>
          </a:p>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B40E58-4ED5-4956-AB3C-2192B2ACC805}" type="slidenum">
              <a:rPr lang="id-ID">
                <a:latin typeface="Calibri" panose="020F0502020204030204" pitchFamily="34" charset="0"/>
              </a:rPr>
              <a:pPr eaLnBrk="1" hangingPunct="1"/>
              <a:t>32</a:t>
            </a:fld>
            <a:endParaRPr lang="id-ID">
              <a:latin typeface="Calibri" panose="020F0502020204030204" pitchFamily="34" charset="0"/>
            </a:endParaRPr>
          </a:p>
        </p:txBody>
      </p:sp>
    </p:spTree>
    <p:extLst>
      <p:ext uri="{BB962C8B-B14F-4D97-AF65-F5344CB8AC3E}">
        <p14:creationId xmlns:p14="http://schemas.microsoft.com/office/powerpoint/2010/main" val="3081666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HIPAA (Health Insurance Portability and Accountability Act) </a:t>
            </a:r>
          </a:p>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B40E58-4ED5-4956-AB3C-2192B2ACC805}" type="slidenum">
              <a:rPr lang="id-ID">
                <a:latin typeface="Calibri" panose="020F0502020204030204" pitchFamily="34" charset="0"/>
              </a:rPr>
              <a:pPr eaLnBrk="1" hangingPunct="1"/>
              <a:t>33</a:t>
            </a:fld>
            <a:endParaRPr lang="id-ID">
              <a:latin typeface="Calibri" panose="020F0502020204030204" pitchFamily="34" charset="0"/>
            </a:endParaRPr>
          </a:p>
        </p:txBody>
      </p:sp>
    </p:spTree>
    <p:extLst>
      <p:ext uri="{BB962C8B-B14F-4D97-AF65-F5344CB8AC3E}">
        <p14:creationId xmlns:p14="http://schemas.microsoft.com/office/powerpoint/2010/main" val="1684184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2AFA01-214F-4EC6-9FC8-6F3C1753A1A3}" type="slidenum">
              <a:rPr lang="id-ID">
                <a:latin typeface="Calibri" panose="020F0502020204030204" pitchFamily="34" charset="0"/>
              </a:rPr>
              <a:pPr eaLnBrk="1" hangingPunct="1"/>
              <a:t>34</a:t>
            </a:fld>
            <a:endParaRPr lang="id-ID">
              <a:latin typeface="Calibri" panose="020F0502020204030204" pitchFamily="34" charset="0"/>
            </a:endParaRPr>
          </a:p>
        </p:txBody>
      </p:sp>
    </p:spTree>
    <p:extLst>
      <p:ext uri="{BB962C8B-B14F-4D97-AF65-F5344CB8AC3E}">
        <p14:creationId xmlns:p14="http://schemas.microsoft.com/office/powerpoint/2010/main" val="3616684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2AFA01-214F-4EC6-9FC8-6F3C1753A1A3}" type="slidenum">
              <a:rPr lang="id-ID">
                <a:latin typeface="Calibri" panose="020F0502020204030204" pitchFamily="34" charset="0"/>
              </a:rPr>
              <a:pPr eaLnBrk="1" hangingPunct="1"/>
              <a:t>35</a:t>
            </a:fld>
            <a:endParaRPr lang="id-ID">
              <a:latin typeface="Calibri" panose="020F0502020204030204" pitchFamily="34" charset="0"/>
            </a:endParaRPr>
          </a:p>
        </p:txBody>
      </p:sp>
    </p:spTree>
    <p:extLst>
      <p:ext uri="{BB962C8B-B14F-4D97-AF65-F5344CB8AC3E}">
        <p14:creationId xmlns:p14="http://schemas.microsoft.com/office/powerpoint/2010/main" val="2329965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2AFA01-214F-4EC6-9FC8-6F3C1753A1A3}" type="slidenum">
              <a:rPr lang="id-ID">
                <a:latin typeface="Calibri" panose="020F0502020204030204" pitchFamily="34" charset="0"/>
              </a:rPr>
              <a:pPr eaLnBrk="1" hangingPunct="1"/>
              <a:t>36</a:t>
            </a:fld>
            <a:endParaRPr lang="id-ID">
              <a:latin typeface="Calibri" panose="020F0502020204030204" pitchFamily="34" charset="0"/>
            </a:endParaRPr>
          </a:p>
        </p:txBody>
      </p:sp>
    </p:spTree>
    <p:extLst>
      <p:ext uri="{BB962C8B-B14F-4D97-AF65-F5344CB8AC3E}">
        <p14:creationId xmlns:p14="http://schemas.microsoft.com/office/powerpoint/2010/main" val="2511507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2AFA01-214F-4EC6-9FC8-6F3C1753A1A3}" type="slidenum">
              <a:rPr lang="id-ID">
                <a:latin typeface="Calibri" panose="020F0502020204030204" pitchFamily="34" charset="0"/>
              </a:rPr>
              <a:pPr eaLnBrk="1" hangingPunct="1"/>
              <a:t>37</a:t>
            </a:fld>
            <a:endParaRPr lang="id-ID">
              <a:latin typeface="Calibri" panose="020F0502020204030204" pitchFamily="34" charset="0"/>
            </a:endParaRPr>
          </a:p>
        </p:txBody>
      </p:sp>
    </p:spTree>
    <p:extLst>
      <p:ext uri="{BB962C8B-B14F-4D97-AF65-F5344CB8AC3E}">
        <p14:creationId xmlns:p14="http://schemas.microsoft.com/office/powerpoint/2010/main" val="310676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9D5580-71A3-487C-ABDC-4B75644DF916}" type="slidenum">
              <a:rPr lang="id-ID">
                <a:latin typeface="Calibri" panose="020F0502020204030204" pitchFamily="34" charset="0"/>
              </a:rPr>
              <a:pPr eaLnBrk="1" hangingPunct="1"/>
              <a:t>38</a:t>
            </a:fld>
            <a:endParaRPr lang="id-ID">
              <a:latin typeface="Calibri" panose="020F0502020204030204" pitchFamily="34" charset="0"/>
            </a:endParaRPr>
          </a:p>
        </p:txBody>
      </p:sp>
    </p:spTree>
    <p:extLst>
      <p:ext uri="{BB962C8B-B14F-4D97-AF65-F5344CB8AC3E}">
        <p14:creationId xmlns:p14="http://schemas.microsoft.com/office/powerpoint/2010/main" val="1999164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39</a:t>
            </a:fld>
            <a:endParaRPr lang="id-ID">
              <a:latin typeface="Calibri" panose="020F0502020204030204" pitchFamily="34" charset="0"/>
            </a:endParaRPr>
          </a:p>
        </p:txBody>
      </p:sp>
    </p:spTree>
    <p:extLst>
      <p:ext uri="{BB962C8B-B14F-4D97-AF65-F5344CB8AC3E}">
        <p14:creationId xmlns:p14="http://schemas.microsoft.com/office/powerpoint/2010/main" val="2511934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40</a:t>
            </a:fld>
            <a:endParaRPr lang="id-ID">
              <a:latin typeface="Calibri" panose="020F0502020204030204" pitchFamily="34" charset="0"/>
            </a:endParaRPr>
          </a:p>
        </p:txBody>
      </p:sp>
    </p:spTree>
    <p:extLst>
      <p:ext uri="{BB962C8B-B14F-4D97-AF65-F5344CB8AC3E}">
        <p14:creationId xmlns:p14="http://schemas.microsoft.com/office/powerpoint/2010/main" val="353688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3B37F9-4D08-4A3D-9C12-2D803F590310}" type="slidenum">
              <a:rPr lang="id-ID">
                <a:latin typeface="Calibri" panose="020F0502020204030204" pitchFamily="34" charset="0"/>
              </a:rPr>
              <a:pPr eaLnBrk="1" hangingPunct="1"/>
              <a:t>5</a:t>
            </a:fld>
            <a:endParaRPr lang="id-ID">
              <a:latin typeface="Calibri" panose="020F0502020204030204" pitchFamily="34" charset="0"/>
            </a:endParaRPr>
          </a:p>
        </p:txBody>
      </p:sp>
    </p:spTree>
    <p:extLst>
      <p:ext uri="{BB962C8B-B14F-4D97-AF65-F5344CB8AC3E}">
        <p14:creationId xmlns:p14="http://schemas.microsoft.com/office/powerpoint/2010/main" val="1182003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41</a:t>
            </a:fld>
            <a:endParaRPr lang="id-ID">
              <a:latin typeface="Calibri" panose="020F0502020204030204" pitchFamily="34" charset="0"/>
            </a:endParaRPr>
          </a:p>
        </p:txBody>
      </p:sp>
    </p:spTree>
    <p:extLst>
      <p:ext uri="{BB962C8B-B14F-4D97-AF65-F5344CB8AC3E}">
        <p14:creationId xmlns:p14="http://schemas.microsoft.com/office/powerpoint/2010/main" val="122589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42</a:t>
            </a:fld>
            <a:endParaRPr lang="id-ID">
              <a:latin typeface="Calibri" panose="020F0502020204030204" pitchFamily="34" charset="0"/>
            </a:endParaRPr>
          </a:p>
        </p:txBody>
      </p:sp>
    </p:spTree>
    <p:extLst>
      <p:ext uri="{BB962C8B-B14F-4D97-AF65-F5344CB8AC3E}">
        <p14:creationId xmlns:p14="http://schemas.microsoft.com/office/powerpoint/2010/main" val="12778905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43</a:t>
            </a:fld>
            <a:endParaRPr lang="id-ID">
              <a:latin typeface="Calibri" panose="020F0502020204030204" pitchFamily="34" charset="0"/>
            </a:endParaRPr>
          </a:p>
        </p:txBody>
      </p:sp>
    </p:spTree>
    <p:extLst>
      <p:ext uri="{BB962C8B-B14F-4D97-AF65-F5344CB8AC3E}">
        <p14:creationId xmlns:p14="http://schemas.microsoft.com/office/powerpoint/2010/main" val="2730766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44</a:t>
            </a:fld>
            <a:endParaRPr lang="id-ID">
              <a:latin typeface="Calibri" panose="020F0502020204030204" pitchFamily="34" charset="0"/>
            </a:endParaRPr>
          </a:p>
        </p:txBody>
      </p:sp>
    </p:spTree>
    <p:extLst>
      <p:ext uri="{BB962C8B-B14F-4D97-AF65-F5344CB8AC3E}">
        <p14:creationId xmlns:p14="http://schemas.microsoft.com/office/powerpoint/2010/main" val="17778873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SPARC</a:t>
            </a:r>
            <a:r>
              <a:rPr lang="en-US" baseline="0" dirty="0"/>
              <a:t> (Scalable Processor Architecture) -&gt; microprocessor </a:t>
            </a:r>
            <a:r>
              <a:rPr lang="en-US" baseline="0" dirty="0" err="1"/>
              <a:t>berasitektur</a:t>
            </a:r>
            <a:r>
              <a:rPr lang="en-US" baseline="0" dirty="0"/>
              <a:t> RISC (Reduced Instruction Set Computer) yang di </a:t>
            </a:r>
            <a:r>
              <a:rPr lang="en-US" baseline="0" dirty="0" err="1"/>
              <a:t>desain</a:t>
            </a:r>
            <a:r>
              <a:rPr lang="en-US" baseline="0" dirty="0"/>
              <a:t> </a:t>
            </a:r>
            <a:r>
              <a:rPr lang="en-US" baseline="0" dirty="0" err="1"/>
              <a:t>oleh</a:t>
            </a:r>
            <a:r>
              <a:rPr lang="en-US" baseline="0" dirty="0"/>
              <a:t> SUN Microsystem </a:t>
            </a:r>
            <a:r>
              <a:rPr lang="en-US" baseline="0" dirty="0" err="1"/>
              <a:t>tahun</a:t>
            </a:r>
            <a:r>
              <a:rPr lang="en-US" baseline="0" dirty="0"/>
              <a:t> 1985.</a:t>
            </a:r>
          </a:p>
          <a:p>
            <a:r>
              <a:rPr lang="en-US" baseline="0" dirty="0"/>
              <a:t>ANSI -&gt; </a:t>
            </a:r>
            <a:r>
              <a:rPr lang="en-US" baseline="0" dirty="0" err="1"/>
              <a:t>Sebuah</a:t>
            </a:r>
            <a:r>
              <a:rPr lang="en-US" baseline="0" dirty="0"/>
              <a:t> </a:t>
            </a:r>
            <a:r>
              <a:rPr lang="en-US" baseline="0" dirty="0" err="1"/>
              <a:t>lembaga</a:t>
            </a:r>
            <a:r>
              <a:rPr lang="en-US" baseline="0" dirty="0"/>
              <a:t> </a:t>
            </a:r>
            <a:r>
              <a:rPr lang="en-US" baseline="0" dirty="0" err="1"/>
              <a:t>nirlaba</a:t>
            </a:r>
            <a:r>
              <a:rPr lang="en-US" baseline="0" dirty="0"/>
              <a:t> </a:t>
            </a:r>
            <a:r>
              <a:rPr lang="en-US" baseline="0" dirty="0" err="1"/>
              <a:t>swasta</a:t>
            </a:r>
            <a:r>
              <a:rPr lang="en-US" baseline="0" dirty="0"/>
              <a:t> yang </a:t>
            </a:r>
            <a:r>
              <a:rPr lang="en-US" baseline="0" dirty="0" err="1"/>
              <a:t>mengawasi</a:t>
            </a:r>
            <a:r>
              <a:rPr lang="en-US" baseline="0" dirty="0"/>
              <a:t> </a:t>
            </a:r>
            <a:r>
              <a:rPr lang="en-US" baseline="0" dirty="0" err="1"/>
              <a:t>pengembangan</a:t>
            </a:r>
            <a:r>
              <a:rPr lang="en-US" baseline="0" dirty="0"/>
              <a:t> </a:t>
            </a:r>
            <a:r>
              <a:rPr lang="en-US" baseline="0" dirty="0" err="1"/>
              <a:t>standar</a:t>
            </a:r>
            <a:r>
              <a:rPr lang="en-US" baseline="0" dirty="0"/>
              <a:t> consensus </a:t>
            </a:r>
            <a:r>
              <a:rPr lang="en-US" baseline="0" dirty="0" err="1"/>
              <a:t>sukarela</a:t>
            </a:r>
            <a:r>
              <a:rPr lang="en-US" baseline="0" dirty="0"/>
              <a:t> </a:t>
            </a:r>
            <a:r>
              <a:rPr lang="en-US" baseline="0" dirty="0" err="1"/>
              <a:t>untuk</a:t>
            </a:r>
            <a:r>
              <a:rPr lang="en-US" baseline="0" dirty="0"/>
              <a:t> </a:t>
            </a:r>
            <a:r>
              <a:rPr lang="en-US" baseline="0" dirty="0" err="1"/>
              <a:t>produk</a:t>
            </a:r>
            <a:r>
              <a:rPr lang="en-US" baseline="0" dirty="0"/>
              <a:t>, </a:t>
            </a:r>
            <a:r>
              <a:rPr lang="en-US" baseline="0" dirty="0" err="1"/>
              <a:t>jasa</a:t>
            </a:r>
            <a:r>
              <a:rPr lang="en-US" baseline="0" dirty="0"/>
              <a:t>, proses, </a:t>
            </a:r>
            <a:r>
              <a:rPr lang="en-US" baseline="0" dirty="0" err="1"/>
              <a:t>sistem</a:t>
            </a:r>
            <a:r>
              <a:rPr lang="en-US" baseline="0" dirty="0"/>
              <a:t> </a:t>
            </a:r>
            <a:r>
              <a:rPr lang="en-US" baseline="0" dirty="0" err="1"/>
              <a:t>dan</a:t>
            </a:r>
            <a:r>
              <a:rPr lang="en-US" baseline="0" dirty="0"/>
              <a:t> </a:t>
            </a:r>
            <a:r>
              <a:rPr lang="en-US" baseline="0" dirty="0" err="1"/>
              <a:t>personel</a:t>
            </a:r>
            <a:r>
              <a:rPr lang="en-US" baseline="0" dirty="0"/>
              <a:t> di USA</a:t>
            </a:r>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45</a:t>
            </a:fld>
            <a:endParaRPr lang="id-ID">
              <a:latin typeface="Calibri" panose="020F0502020204030204" pitchFamily="34" charset="0"/>
            </a:endParaRPr>
          </a:p>
        </p:txBody>
      </p:sp>
    </p:spTree>
    <p:extLst>
      <p:ext uri="{BB962C8B-B14F-4D97-AF65-F5344CB8AC3E}">
        <p14:creationId xmlns:p14="http://schemas.microsoft.com/office/powerpoint/2010/main" val="2439774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46</a:t>
            </a:fld>
            <a:endParaRPr lang="id-ID">
              <a:latin typeface="Calibri" panose="020F0502020204030204" pitchFamily="34" charset="0"/>
            </a:endParaRPr>
          </a:p>
        </p:txBody>
      </p:sp>
    </p:spTree>
    <p:extLst>
      <p:ext uri="{BB962C8B-B14F-4D97-AF65-F5344CB8AC3E}">
        <p14:creationId xmlns:p14="http://schemas.microsoft.com/office/powerpoint/2010/main" val="33671821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47</a:t>
            </a:fld>
            <a:endParaRPr lang="id-ID">
              <a:latin typeface="Calibri" panose="020F0502020204030204" pitchFamily="34" charset="0"/>
            </a:endParaRPr>
          </a:p>
        </p:txBody>
      </p:sp>
    </p:spTree>
    <p:extLst>
      <p:ext uri="{BB962C8B-B14F-4D97-AF65-F5344CB8AC3E}">
        <p14:creationId xmlns:p14="http://schemas.microsoft.com/office/powerpoint/2010/main" val="4348254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48</a:t>
            </a:fld>
            <a:endParaRPr lang="id-ID">
              <a:latin typeface="Calibri" panose="020F0502020204030204" pitchFamily="34" charset="0"/>
            </a:endParaRPr>
          </a:p>
        </p:txBody>
      </p:sp>
    </p:spTree>
    <p:extLst>
      <p:ext uri="{BB962C8B-B14F-4D97-AF65-F5344CB8AC3E}">
        <p14:creationId xmlns:p14="http://schemas.microsoft.com/office/powerpoint/2010/main" val="3403832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49</a:t>
            </a:fld>
            <a:endParaRPr lang="id-ID">
              <a:latin typeface="Calibri" panose="020F0502020204030204" pitchFamily="34" charset="0"/>
            </a:endParaRPr>
          </a:p>
        </p:txBody>
      </p:sp>
    </p:spTree>
    <p:extLst>
      <p:ext uri="{BB962C8B-B14F-4D97-AF65-F5344CB8AC3E}">
        <p14:creationId xmlns:p14="http://schemas.microsoft.com/office/powerpoint/2010/main" val="23043931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50</a:t>
            </a:fld>
            <a:endParaRPr lang="id-ID">
              <a:latin typeface="Calibri" panose="020F0502020204030204" pitchFamily="34" charset="0"/>
            </a:endParaRPr>
          </a:p>
        </p:txBody>
      </p:sp>
    </p:spTree>
    <p:extLst>
      <p:ext uri="{BB962C8B-B14F-4D97-AF65-F5344CB8AC3E}">
        <p14:creationId xmlns:p14="http://schemas.microsoft.com/office/powerpoint/2010/main" val="259485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FBA1E2-0A39-40B5-9DFF-681A7860AEB5}" type="slidenum">
              <a:rPr lang="id-ID">
                <a:latin typeface="Calibri" panose="020F0502020204030204" pitchFamily="34" charset="0"/>
              </a:rPr>
              <a:pPr eaLnBrk="1" hangingPunct="1"/>
              <a:t>6</a:t>
            </a:fld>
            <a:endParaRPr lang="id-ID">
              <a:latin typeface="Calibri" panose="020F0502020204030204" pitchFamily="34" charset="0"/>
            </a:endParaRPr>
          </a:p>
        </p:txBody>
      </p:sp>
    </p:spTree>
    <p:extLst>
      <p:ext uri="{BB962C8B-B14F-4D97-AF65-F5344CB8AC3E}">
        <p14:creationId xmlns:p14="http://schemas.microsoft.com/office/powerpoint/2010/main" val="33170727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51</a:t>
            </a:fld>
            <a:endParaRPr lang="id-ID">
              <a:latin typeface="Calibri" panose="020F0502020204030204" pitchFamily="34" charset="0"/>
            </a:endParaRPr>
          </a:p>
        </p:txBody>
      </p:sp>
    </p:spTree>
    <p:extLst>
      <p:ext uri="{BB962C8B-B14F-4D97-AF65-F5344CB8AC3E}">
        <p14:creationId xmlns:p14="http://schemas.microsoft.com/office/powerpoint/2010/main" val="23381260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52</a:t>
            </a:fld>
            <a:endParaRPr lang="id-ID">
              <a:latin typeface="Calibri" panose="020F0502020204030204" pitchFamily="34" charset="0"/>
            </a:endParaRPr>
          </a:p>
        </p:txBody>
      </p:sp>
    </p:spTree>
    <p:extLst>
      <p:ext uri="{BB962C8B-B14F-4D97-AF65-F5344CB8AC3E}">
        <p14:creationId xmlns:p14="http://schemas.microsoft.com/office/powerpoint/2010/main" val="23860502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53</a:t>
            </a:fld>
            <a:endParaRPr lang="id-ID">
              <a:latin typeface="Calibri" panose="020F0502020204030204" pitchFamily="34" charset="0"/>
            </a:endParaRPr>
          </a:p>
        </p:txBody>
      </p:sp>
    </p:spTree>
    <p:extLst>
      <p:ext uri="{BB962C8B-B14F-4D97-AF65-F5344CB8AC3E}">
        <p14:creationId xmlns:p14="http://schemas.microsoft.com/office/powerpoint/2010/main" val="34191924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54</a:t>
            </a:fld>
            <a:endParaRPr lang="id-ID">
              <a:latin typeface="Calibri" panose="020F0502020204030204" pitchFamily="34" charset="0"/>
            </a:endParaRPr>
          </a:p>
        </p:txBody>
      </p:sp>
    </p:spTree>
    <p:extLst>
      <p:ext uri="{BB962C8B-B14F-4D97-AF65-F5344CB8AC3E}">
        <p14:creationId xmlns:p14="http://schemas.microsoft.com/office/powerpoint/2010/main" val="2773978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3. Healthcare Information technology (</a:t>
            </a:r>
            <a:r>
              <a:rPr lang="en-US" dirty="0" err="1"/>
              <a:t>Halaman</a:t>
            </a:r>
            <a:r>
              <a:rPr lang="en-US" dirty="0"/>
              <a:t> 7 – 15, 22</a:t>
            </a:r>
            <a:r>
              <a:rPr lang="en-US" baseline="0" dirty="0"/>
              <a:t> – 23, 36-50)</a:t>
            </a:r>
          </a:p>
          <a:p>
            <a:pPr eaLnBrk="1" hangingPunct="1">
              <a:spcBef>
                <a:spcPct val="0"/>
              </a:spcBef>
            </a:pPr>
            <a:r>
              <a:rPr lang="en-US" baseline="0" dirty="0"/>
              <a:t>4. Healthcare Standards Landscape (</a:t>
            </a:r>
            <a:r>
              <a:rPr lang="en-US" baseline="0" dirty="0" err="1"/>
              <a:t>Halaman</a:t>
            </a:r>
            <a:r>
              <a:rPr lang="en-US" baseline="0" dirty="0"/>
              <a:t> 78-79)</a:t>
            </a:r>
          </a:p>
          <a:p>
            <a:pPr eaLnBrk="1" hangingPunct="1">
              <a:spcBef>
                <a:spcPct val="0"/>
              </a:spcBef>
            </a:pPr>
            <a:r>
              <a:rPr lang="en-US" baseline="0" dirty="0"/>
              <a:t>5. Healthcare Data Exchange Standards – HL7 V2.x (</a:t>
            </a:r>
            <a:r>
              <a:rPr lang="en-US" baseline="0" dirty="0" err="1"/>
              <a:t>Halaman</a:t>
            </a:r>
            <a:r>
              <a:rPr lang="en-US" baseline="0" dirty="0"/>
              <a:t> 106 – 123)</a:t>
            </a:r>
          </a:p>
          <a:p>
            <a:pPr eaLnBrk="1" hangingPunct="1">
              <a:spcBef>
                <a:spcPct val="0"/>
              </a:spcBef>
            </a:pPr>
            <a:r>
              <a:rPr lang="en-US" baseline="0" dirty="0"/>
              <a:t>6. FHIR (HL7) (</a:t>
            </a:r>
            <a:r>
              <a:rPr lang="en-US" baseline="0" dirty="0" err="1"/>
              <a:t>Halaman</a:t>
            </a:r>
            <a:r>
              <a:rPr lang="en-US" baseline="0" dirty="0"/>
              <a:t> 123 – 139)</a:t>
            </a:r>
            <a:endParaRPr lang="en-US" dirty="0"/>
          </a:p>
        </p:txBody>
      </p:sp>
      <p:sp>
        <p:nvSpPr>
          <p:cNvPr id="6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5D9CA5-A384-4EDF-88C0-0DE70E3FED0D}" type="slidenum">
              <a:rPr lang="id-ID">
                <a:latin typeface="Calibri" panose="020F0502020204030204" pitchFamily="34" charset="0"/>
              </a:rPr>
              <a:pPr eaLnBrk="1" hangingPunct="1"/>
              <a:t>7</a:t>
            </a:fld>
            <a:endParaRPr lang="id-ID">
              <a:latin typeface="Calibri" panose="020F0502020204030204" pitchFamily="34" charset="0"/>
            </a:endParaRPr>
          </a:p>
        </p:txBody>
      </p:sp>
    </p:spTree>
    <p:extLst>
      <p:ext uri="{BB962C8B-B14F-4D97-AF65-F5344CB8AC3E}">
        <p14:creationId xmlns:p14="http://schemas.microsoft.com/office/powerpoint/2010/main" val="176265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8. Data Structures and Data type (</a:t>
            </a:r>
            <a:r>
              <a:rPr lang="en-US" dirty="0" err="1"/>
              <a:t>Halaman</a:t>
            </a:r>
            <a:r>
              <a:rPr lang="en-US" dirty="0"/>
              <a:t> 166 - 171)</a:t>
            </a:r>
          </a:p>
          <a:p>
            <a:pPr eaLnBrk="1" hangingPunct="1">
              <a:spcBef>
                <a:spcPct val="0"/>
              </a:spcBef>
            </a:pPr>
            <a:r>
              <a:rPr lang="en-US" dirty="0"/>
              <a:t>9. Conformance (</a:t>
            </a:r>
            <a:r>
              <a:rPr lang="en-US" dirty="0" err="1"/>
              <a:t>kesesuaian</a:t>
            </a:r>
            <a:r>
              <a:rPr lang="en-US" dirty="0"/>
              <a:t>)</a:t>
            </a:r>
            <a:r>
              <a:rPr lang="en-US" baseline="0" dirty="0"/>
              <a:t> keyword, claim, requirement (</a:t>
            </a:r>
            <a:r>
              <a:rPr lang="en-US" baseline="0" dirty="0" err="1"/>
              <a:t>Halaman</a:t>
            </a:r>
            <a:r>
              <a:rPr lang="en-US" baseline="0" dirty="0"/>
              <a:t> 226 – 239)</a:t>
            </a:r>
          </a:p>
          <a:p>
            <a:pPr eaLnBrk="1" hangingPunct="1">
              <a:spcBef>
                <a:spcPct val="0"/>
              </a:spcBef>
            </a:pPr>
            <a:r>
              <a:rPr lang="en-US" baseline="0" dirty="0"/>
              <a:t>10. Data Semantic</a:t>
            </a:r>
          </a:p>
          <a:p>
            <a:pPr eaLnBrk="1" hangingPunct="1">
              <a:spcBef>
                <a:spcPct val="0"/>
              </a:spcBef>
            </a:pPr>
            <a:r>
              <a:rPr lang="en-US" baseline="0" dirty="0"/>
              <a:t>11. Refinement of a standard (</a:t>
            </a:r>
            <a:r>
              <a:rPr lang="en-US" baseline="0" dirty="0" err="1"/>
              <a:t>halaman</a:t>
            </a:r>
            <a:r>
              <a:rPr lang="en-US" baseline="0" dirty="0"/>
              <a:t> 251 – 267)</a:t>
            </a:r>
          </a:p>
          <a:p>
            <a:pPr eaLnBrk="1" hangingPunct="1">
              <a:spcBef>
                <a:spcPct val="0"/>
              </a:spcBef>
            </a:pPr>
            <a:r>
              <a:rPr lang="en-US" baseline="0" dirty="0"/>
              <a:t>12. </a:t>
            </a:r>
            <a:r>
              <a:rPr lang="en-US" dirty="0"/>
              <a:t>Conformance testing (</a:t>
            </a:r>
            <a:r>
              <a:rPr lang="en-US" dirty="0" err="1"/>
              <a:t>halaman</a:t>
            </a:r>
            <a:r>
              <a:rPr lang="en-US" dirty="0"/>
              <a:t> 383 - 395)</a:t>
            </a:r>
          </a:p>
          <a:p>
            <a:pPr eaLnBrk="1" hangingPunct="1">
              <a:spcBef>
                <a:spcPct val="0"/>
              </a:spcBef>
            </a:pPr>
            <a:r>
              <a:rPr lang="en-US" dirty="0"/>
              <a:t>13. Testing in Practice (</a:t>
            </a:r>
            <a:r>
              <a:rPr lang="en-US" dirty="0" err="1"/>
              <a:t>halaman</a:t>
            </a:r>
            <a:r>
              <a:rPr lang="en-US" dirty="0"/>
              <a:t> 397 – 430)</a:t>
            </a:r>
          </a:p>
        </p:txBody>
      </p:sp>
      <p:sp>
        <p:nvSpPr>
          <p:cNvPr id="6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8FF5CF-7D9E-417C-8382-E3619A1336E8}" type="slidenum">
              <a:rPr lang="id-ID">
                <a:latin typeface="Calibri" panose="020F0502020204030204" pitchFamily="34" charset="0"/>
              </a:rPr>
              <a:pPr eaLnBrk="1" hangingPunct="1"/>
              <a:t>8</a:t>
            </a:fld>
            <a:endParaRPr lang="id-ID">
              <a:latin typeface="Calibri" panose="020F0502020204030204" pitchFamily="34" charset="0"/>
            </a:endParaRPr>
          </a:p>
        </p:txBody>
      </p:sp>
    </p:spTree>
    <p:extLst>
      <p:ext uri="{BB962C8B-B14F-4D97-AF65-F5344CB8AC3E}">
        <p14:creationId xmlns:p14="http://schemas.microsoft.com/office/powerpoint/2010/main" val="3187740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C23047F-BDE8-49C7-91F9-F3E043A49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D7F7E830-DAA7-4A80-9C61-57BDDF13C7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a:p>
        </p:txBody>
      </p:sp>
      <p:sp>
        <p:nvSpPr>
          <p:cNvPr id="29700" name="Slide Number Placeholder 3">
            <a:extLst>
              <a:ext uri="{FF2B5EF4-FFF2-40B4-BE49-F238E27FC236}">
                <a16:creationId xmlns:a16="http://schemas.microsoft.com/office/drawing/2014/main" id="{7A18735D-DE5E-4A9C-B64F-F561338821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913FAB-59C8-472A-A0B8-AD40CD1BE76B}" type="slidenum">
              <a:rPr lang="id-ID" altLang="en-US">
                <a:latin typeface="Calibri" panose="020F0502020204030204" pitchFamily="34" charset="0"/>
              </a:rPr>
              <a:pPr/>
              <a:t>9</a:t>
            </a:fld>
            <a:endParaRPr lang="id-ID"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42098A9-3DB1-411F-BD45-39BA597DAC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DBB9A901-542B-466B-B8BC-EE180158F0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a:p>
        </p:txBody>
      </p:sp>
      <p:sp>
        <p:nvSpPr>
          <p:cNvPr id="30724" name="Slide Number Placeholder 3">
            <a:extLst>
              <a:ext uri="{FF2B5EF4-FFF2-40B4-BE49-F238E27FC236}">
                <a16:creationId xmlns:a16="http://schemas.microsoft.com/office/drawing/2014/main" id="{011D88EB-10E6-4A94-AC42-566F95BFC4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2784B5-A7F2-408B-AE3A-160AFC772EB8}" type="slidenum">
              <a:rPr lang="id-ID" altLang="en-US">
                <a:latin typeface="Calibri" panose="020F0502020204030204" pitchFamily="34" charset="0"/>
              </a:rPr>
              <a:pPr/>
              <a:t>10</a:t>
            </a:fld>
            <a:endParaRPr lang="id-ID"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2CF6D6-876B-472C-8498-97C9D73B8194}" type="datetime1">
              <a:rPr lang="en-US"/>
              <a:pPr>
                <a:defRPr/>
              </a:pPr>
              <a:t>9/5/2018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7B01993-30AB-4069-A158-BE1B48D12105}" type="slidenum">
              <a:rPr lang="en-US"/>
              <a:pPr/>
              <a:t>‹#›</a:t>
            </a:fld>
            <a:endParaRPr lang="en-US"/>
          </a:p>
        </p:txBody>
      </p:sp>
    </p:spTree>
    <p:extLst>
      <p:ext uri="{BB962C8B-B14F-4D97-AF65-F5344CB8AC3E}">
        <p14:creationId xmlns:p14="http://schemas.microsoft.com/office/powerpoint/2010/main" val="520278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35A71AA-4813-4029-AB31-EDF6014ED1C7}" type="datetime1">
              <a:rPr lang="en-US"/>
              <a:pPr>
                <a:defRPr/>
              </a:pPr>
              <a:t>9/5/2018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1062424-CDDC-4521-B5A7-D4ED24E5C9FC}" type="slidenum">
              <a:rPr lang="en-US"/>
              <a:pPr/>
              <a:t>‹#›</a:t>
            </a:fld>
            <a:endParaRPr lang="en-US"/>
          </a:p>
        </p:txBody>
      </p:sp>
    </p:spTree>
    <p:extLst>
      <p:ext uri="{BB962C8B-B14F-4D97-AF65-F5344CB8AC3E}">
        <p14:creationId xmlns:p14="http://schemas.microsoft.com/office/powerpoint/2010/main" val="215189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BB247E-A167-445A-93EA-ED6193F904C6}" type="datetime1">
              <a:rPr lang="en-US"/>
              <a:pPr>
                <a:defRPr/>
              </a:pPr>
              <a:t>9/5/2018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2DDCCAF-5C3C-4606-BDB6-B6310311B2A6}" type="slidenum">
              <a:rPr lang="en-US"/>
              <a:pPr/>
              <a:t>‹#›</a:t>
            </a:fld>
            <a:endParaRPr lang="en-US"/>
          </a:p>
        </p:txBody>
      </p:sp>
    </p:spTree>
    <p:extLst>
      <p:ext uri="{BB962C8B-B14F-4D97-AF65-F5344CB8AC3E}">
        <p14:creationId xmlns:p14="http://schemas.microsoft.com/office/powerpoint/2010/main" val="363785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01D9C0-D693-429C-B2B0-6764721BF523}" type="datetime1">
              <a:rPr lang="en-US"/>
              <a:pPr>
                <a:defRPr/>
              </a:pPr>
              <a:t>9/5/2018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BD5F6F-0A6D-4CB9-9C7B-FD87250DAD50}" type="slidenum">
              <a:rPr lang="en-US"/>
              <a:pPr/>
              <a:t>‹#›</a:t>
            </a:fld>
            <a:endParaRPr lang="en-US"/>
          </a:p>
        </p:txBody>
      </p:sp>
    </p:spTree>
    <p:extLst>
      <p:ext uri="{BB962C8B-B14F-4D97-AF65-F5344CB8AC3E}">
        <p14:creationId xmlns:p14="http://schemas.microsoft.com/office/powerpoint/2010/main" val="74131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5E560FE-C961-4BC0-B6F2-32F926D41B3D}" type="datetime1">
              <a:rPr lang="en-US"/>
              <a:pPr>
                <a:defRPr/>
              </a:pPr>
              <a:t>9/5/2018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5DED97F-4673-4FF2-9D1C-97E887A60329}" type="slidenum">
              <a:rPr lang="en-US"/>
              <a:pPr/>
              <a:t>‹#›</a:t>
            </a:fld>
            <a:endParaRPr lang="en-US"/>
          </a:p>
        </p:txBody>
      </p:sp>
    </p:spTree>
    <p:extLst>
      <p:ext uri="{BB962C8B-B14F-4D97-AF65-F5344CB8AC3E}">
        <p14:creationId xmlns:p14="http://schemas.microsoft.com/office/powerpoint/2010/main" val="117851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3B68DA0-08CC-491A-8E2C-2F87B6520FB1}" type="datetime1">
              <a:rPr lang="en-US"/>
              <a:pPr>
                <a:defRPr/>
              </a:pPr>
              <a:t>9/5/2018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1342D4D-E228-449B-8290-9C19190F8D51}" type="slidenum">
              <a:rPr lang="en-US"/>
              <a:pPr/>
              <a:t>‹#›</a:t>
            </a:fld>
            <a:endParaRPr lang="en-US"/>
          </a:p>
        </p:txBody>
      </p:sp>
    </p:spTree>
    <p:extLst>
      <p:ext uri="{BB962C8B-B14F-4D97-AF65-F5344CB8AC3E}">
        <p14:creationId xmlns:p14="http://schemas.microsoft.com/office/powerpoint/2010/main" val="223265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EDC3687-EDA0-40B8-A4CD-59B7A58B45B8}" type="datetime1">
              <a:rPr lang="en-US"/>
              <a:pPr>
                <a:defRPr/>
              </a:pPr>
              <a:t>9/5/2018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1929461-3FB6-4042-891B-67531E327275}" type="slidenum">
              <a:rPr lang="en-US"/>
              <a:pPr/>
              <a:t>‹#›</a:t>
            </a:fld>
            <a:endParaRPr lang="en-US"/>
          </a:p>
        </p:txBody>
      </p:sp>
    </p:spTree>
    <p:extLst>
      <p:ext uri="{BB962C8B-B14F-4D97-AF65-F5344CB8AC3E}">
        <p14:creationId xmlns:p14="http://schemas.microsoft.com/office/powerpoint/2010/main" val="213946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36C0C9-945B-4E75-96AD-8F82CF54A1DC}" type="datetime1">
              <a:rPr lang="en-US"/>
              <a:pPr>
                <a:defRPr/>
              </a:pPr>
              <a:t>9/5/2018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6C7A587-A198-4907-908F-43CC52E2BEFD}" type="slidenum">
              <a:rPr lang="en-US"/>
              <a:pPr/>
              <a:t>‹#›</a:t>
            </a:fld>
            <a:endParaRPr lang="en-US"/>
          </a:p>
        </p:txBody>
      </p:sp>
    </p:spTree>
    <p:extLst>
      <p:ext uri="{BB962C8B-B14F-4D97-AF65-F5344CB8AC3E}">
        <p14:creationId xmlns:p14="http://schemas.microsoft.com/office/powerpoint/2010/main" val="82093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8B2AC0-A6F7-434C-A322-28DCF98BFE87}" type="datetime1">
              <a:rPr lang="en-US"/>
              <a:pPr>
                <a:defRPr/>
              </a:pPr>
              <a:t>9/5/2018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ADDA34E-F86E-41FF-B2AD-0E34D08632F9}" type="slidenum">
              <a:rPr lang="en-US"/>
              <a:pPr/>
              <a:t>‹#›</a:t>
            </a:fld>
            <a:endParaRPr lang="en-US"/>
          </a:p>
        </p:txBody>
      </p:sp>
    </p:spTree>
    <p:extLst>
      <p:ext uri="{BB962C8B-B14F-4D97-AF65-F5344CB8AC3E}">
        <p14:creationId xmlns:p14="http://schemas.microsoft.com/office/powerpoint/2010/main" val="394700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E39904-8F64-46E5-8A66-D4CB23FA871B}" type="datetime1">
              <a:rPr lang="en-US"/>
              <a:pPr>
                <a:defRPr/>
              </a:pPr>
              <a:t>9/5/2018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F69721F-F753-4004-8149-90E0D3A2376D}" type="slidenum">
              <a:rPr lang="en-US"/>
              <a:pPr/>
              <a:t>‹#›</a:t>
            </a:fld>
            <a:endParaRPr lang="en-US"/>
          </a:p>
        </p:txBody>
      </p:sp>
    </p:spTree>
    <p:extLst>
      <p:ext uri="{BB962C8B-B14F-4D97-AF65-F5344CB8AC3E}">
        <p14:creationId xmlns:p14="http://schemas.microsoft.com/office/powerpoint/2010/main" val="29051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A73EECA-1187-430B-A54D-C38A3FF6A6B1}" type="datetime1">
              <a:rPr lang="en-US"/>
              <a:pPr>
                <a:defRPr/>
              </a:pPr>
              <a:t>9/5/2018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1D4D736-AA8D-4CAC-9DD5-D8F91BF30B5F}" type="slidenum">
              <a:rPr lang="en-US"/>
              <a:pPr/>
              <a:t>‹#›</a:t>
            </a:fld>
            <a:endParaRPr lang="en-US"/>
          </a:p>
        </p:txBody>
      </p:sp>
    </p:spTree>
    <p:extLst>
      <p:ext uri="{BB962C8B-B14F-4D97-AF65-F5344CB8AC3E}">
        <p14:creationId xmlns:p14="http://schemas.microsoft.com/office/powerpoint/2010/main" val="340268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7B2A3CE-936F-4BF0-8FF4-D425E1AFAF74}" type="datetime1">
              <a:rPr lang="en-US"/>
              <a:pPr>
                <a:defRPr/>
              </a:pPr>
              <a:t>9/5/2018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547E185F-3764-4913-91BA-B1DBA32249E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76600" y="3505200"/>
            <a:ext cx="563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dirty="0">
                <a:solidFill>
                  <a:schemeClr val="bg1"/>
                </a:solidFill>
              </a:rPr>
              <a:t>STANDARISASI DATA DAN INTEROPERABILITAS</a:t>
            </a:r>
          </a:p>
          <a:p>
            <a:pPr algn="ctr" eaLnBrk="1" hangingPunct="1"/>
            <a:r>
              <a:rPr lang="en-US" b="1" dirty="0">
                <a:solidFill>
                  <a:schemeClr val="bg1"/>
                </a:solidFill>
              </a:rPr>
              <a:t>PERTEMUAN-1 </a:t>
            </a:r>
          </a:p>
          <a:p>
            <a:pPr algn="ctr" eaLnBrk="1" hangingPunct="1"/>
            <a:r>
              <a:rPr lang="en-US" b="1" dirty="0">
                <a:solidFill>
                  <a:schemeClr val="bg1"/>
                </a:solidFill>
              </a:rPr>
              <a:t>SYEFIRA SALSABILA</a:t>
            </a:r>
          </a:p>
          <a:p>
            <a:pPr algn="ctr" eaLnBrk="1" hangingPunct="1"/>
            <a:r>
              <a:rPr lang="en-US" b="1" dirty="0">
                <a:solidFill>
                  <a:schemeClr val="bg1"/>
                </a:solidFill>
              </a:rPr>
              <a:t>PRODI MIK | FAKULTAS ILMU-ILMU KESEHATAN</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a:extLst>
              <a:ext uri="{FF2B5EF4-FFF2-40B4-BE49-F238E27FC236}">
                <a16:creationId xmlns:a16="http://schemas.microsoft.com/office/drawing/2014/main" id="{AC174DE1-690F-471C-9234-9FFB7BE00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5">
            <a:extLst>
              <a:ext uri="{FF2B5EF4-FFF2-40B4-BE49-F238E27FC236}">
                <a16:creationId xmlns:a16="http://schemas.microsoft.com/office/drawing/2014/main" id="{37C4759B-7960-410E-96FB-F2B4B2EBCA56}"/>
              </a:ext>
            </a:extLst>
          </p:cNvPr>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50000"/>
              </a:spcBef>
            </a:pPr>
            <a:r>
              <a:rPr lang="en-US" altLang="en-US" sz="3200">
                <a:latin typeface="Arial" panose="020B0604020202020204" pitchFamily="34" charset="0"/>
                <a:cs typeface="Arial" panose="020B0604020202020204" pitchFamily="34" charset="0"/>
              </a:rPr>
              <a:t>Bobot Penilian Mata Kuliah</a:t>
            </a:r>
          </a:p>
        </p:txBody>
      </p:sp>
      <p:sp>
        <p:nvSpPr>
          <p:cNvPr id="18436" name="Content Placeholder 5">
            <a:extLst>
              <a:ext uri="{FF2B5EF4-FFF2-40B4-BE49-F238E27FC236}">
                <a16:creationId xmlns:a16="http://schemas.microsoft.com/office/drawing/2014/main" id="{FBE39A75-E9AE-45A0-861B-3A1CFB4FEA3A}"/>
              </a:ext>
            </a:extLst>
          </p:cNvPr>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latin typeface="Arial" panose="020B0604020202020204" pitchFamily="34" charset="0"/>
                <a:cs typeface="Arial" panose="020B0604020202020204" pitchFamily="34" charset="0"/>
              </a:rPr>
              <a:t>Absensi 10%</a:t>
            </a:r>
          </a:p>
          <a:p>
            <a:pPr eaLnBrk="1" hangingPunct="1"/>
            <a:r>
              <a:rPr lang="en-US" altLang="en-US" sz="4000">
                <a:latin typeface="Arial" panose="020B0604020202020204" pitchFamily="34" charset="0"/>
                <a:cs typeface="Arial" panose="020B0604020202020204" pitchFamily="34" charset="0"/>
              </a:rPr>
              <a:t>Tugas 30 %</a:t>
            </a:r>
          </a:p>
          <a:p>
            <a:pPr eaLnBrk="1" hangingPunct="1"/>
            <a:r>
              <a:rPr lang="en-US" altLang="en-US" sz="4000">
                <a:latin typeface="Arial" panose="020B0604020202020204" pitchFamily="34" charset="0"/>
                <a:cs typeface="Arial" panose="020B0604020202020204" pitchFamily="34" charset="0"/>
              </a:rPr>
              <a:t>UTS 30%</a:t>
            </a:r>
          </a:p>
          <a:p>
            <a:pPr eaLnBrk="1" hangingPunct="1"/>
            <a:r>
              <a:rPr lang="en-US" altLang="en-US" sz="4000">
                <a:latin typeface="Arial" panose="020B0604020202020204" pitchFamily="34" charset="0"/>
                <a:cs typeface="Arial" panose="020B0604020202020204" pitchFamily="34" charset="0"/>
              </a:rPr>
              <a:t>UAS 30%</a:t>
            </a:r>
            <a:endParaRPr lang="id-ID" altLang="en-US" sz="4000">
              <a:latin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rsil\Desktop\Smartcreative2.jpg">
            <a:extLst>
              <a:ext uri="{FF2B5EF4-FFF2-40B4-BE49-F238E27FC236}">
                <a16:creationId xmlns:a16="http://schemas.microsoft.com/office/drawing/2014/main" id="{4DDC2911-B3C4-4A2F-8078-40A7390CA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5">
            <a:extLst>
              <a:ext uri="{FF2B5EF4-FFF2-40B4-BE49-F238E27FC236}">
                <a16:creationId xmlns:a16="http://schemas.microsoft.com/office/drawing/2014/main" id="{ADB94E69-6CEE-4C0F-973B-67E1B87FA9DA}"/>
              </a:ext>
            </a:extLst>
          </p:cNvPr>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50000"/>
              </a:spcBef>
            </a:pPr>
            <a:r>
              <a:rPr lang="en-US" altLang="en-US" sz="3200">
                <a:latin typeface="Arial" panose="020B0604020202020204" pitchFamily="34" charset="0"/>
                <a:cs typeface="Arial" panose="020B0604020202020204" pitchFamily="34" charset="0"/>
              </a:rPr>
              <a:t>Bentuk &amp; Metode Pembelajaran</a:t>
            </a:r>
          </a:p>
        </p:txBody>
      </p:sp>
      <p:sp>
        <p:nvSpPr>
          <p:cNvPr id="19460" name="Content Placeholder 5">
            <a:extLst>
              <a:ext uri="{FF2B5EF4-FFF2-40B4-BE49-F238E27FC236}">
                <a16:creationId xmlns:a16="http://schemas.microsoft.com/office/drawing/2014/main" id="{7E515718-6276-4094-8AC9-5D521BB1FB55}"/>
              </a:ext>
            </a:extLst>
          </p:cNvPr>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200">
                <a:latin typeface="Arial" panose="020B0604020202020204" pitchFamily="34" charset="0"/>
                <a:cs typeface="Arial" panose="020B0604020202020204" pitchFamily="34" charset="0"/>
              </a:rPr>
              <a:t>Metoda Belajar:</a:t>
            </a:r>
          </a:p>
          <a:p>
            <a:pPr lvl="1" eaLnBrk="1" hangingPunct="1"/>
            <a:r>
              <a:rPr lang="en-US" altLang="en-US" sz="1800">
                <a:latin typeface="Arial" panose="020B0604020202020204" pitchFamily="34" charset="0"/>
                <a:cs typeface="Arial" panose="020B0604020202020204" pitchFamily="34" charset="0"/>
              </a:rPr>
              <a:t>Student Centered Learning (SCL)</a:t>
            </a:r>
          </a:p>
          <a:p>
            <a:pPr lvl="1" eaLnBrk="1" hangingPunct="1"/>
            <a:r>
              <a:rPr lang="en-US" altLang="en-US" sz="1800">
                <a:latin typeface="Arial" panose="020B0604020202020204" pitchFamily="34" charset="0"/>
                <a:cs typeface="Arial" panose="020B0604020202020204" pitchFamily="34" charset="0"/>
              </a:rPr>
              <a:t>Small Group Discussion</a:t>
            </a:r>
          </a:p>
          <a:p>
            <a:pPr lvl="1" eaLnBrk="1" hangingPunct="1"/>
            <a:r>
              <a:rPr lang="en-US" altLang="en-US" sz="1800">
                <a:latin typeface="Arial" panose="020B0604020202020204" pitchFamily="34" charset="0"/>
                <a:cs typeface="Arial" panose="020B0604020202020204" pitchFamily="34" charset="0"/>
              </a:rPr>
              <a:t>Simulasi Kasus</a:t>
            </a:r>
          </a:p>
          <a:p>
            <a:pPr eaLnBrk="1" hangingPunct="1"/>
            <a:r>
              <a:rPr lang="en-US" altLang="en-US" sz="2200">
                <a:latin typeface="Arial" panose="020B0604020202020204" pitchFamily="34" charset="0"/>
                <a:cs typeface="Arial" panose="020B0604020202020204" pitchFamily="34" charset="0"/>
              </a:rPr>
              <a:t>Penilaian:</a:t>
            </a:r>
          </a:p>
          <a:p>
            <a:pPr lvl="1" eaLnBrk="1" hangingPunct="1"/>
            <a:r>
              <a:rPr lang="en-US" altLang="en-US" sz="1800">
                <a:latin typeface="Arial" panose="020B0604020202020204" pitchFamily="34" charset="0"/>
                <a:cs typeface="Arial" panose="020B0604020202020204" pitchFamily="34" charset="0"/>
              </a:rPr>
              <a:t>Gabungan semua komponen yang dievaluasi yaitu: Kehadiran + UTS + UAS + Tugas</a:t>
            </a:r>
            <a:br>
              <a:rPr lang="en-US" altLang="en-US" sz="1400">
                <a:latin typeface="Arial" panose="020B0604020202020204" pitchFamily="34" charset="0"/>
                <a:cs typeface="Arial" panose="020B0604020202020204" pitchFamily="34" charset="0"/>
              </a:rPr>
            </a:br>
            <a:endParaRPr lang="en-US" altLang="en-US" sz="1400">
              <a:latin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rsil\Desktop\Smartcreative2.jpg">
            <a:extLst>
              <a:ext uri="{FF2B5EF4-FFF2-40B4-BE49-F238E27FC236}">
                <a16:creationId xmlns:a16="http://schemas.microsoft.com/office/drawing/2014/main" id="{D8B29A4A-D560-4A01-B8B3-2F5077A31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5">
            <a:extLst>
              <a:ext uri="{FF2B5EF4-FFF2-40B4-BE49-F238E27FC236}">
                <a16:creationId xmlns:a16="http://schemas.microsoft.com/office/drawing/2014/main" id="{0D05D36D-8518-491B-B9FD-AE80FCA1C0BF}"/>
              </a:ext>
            </a:extLst>
          </p:cNvPr>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50000"/>
              </a:spcBef>
            </a:pPr>
            <a:r>
              <a:rPr lang="en-US" altLang="en-US" sz="3200">
                <a:latin typeface="Arial" panose="020B0604020202020204" pitchFamily="34" charset="0"/>
                <a:cs typeface="Arial" panose="020B0604020202020204" pitchFamily="34" charset="0"/>
              </a:rPr>
              <a:t>Bentuk Evaluasi</a:t>
            </a:r>
          </a:p>
        </p:txBody>
      </p:sp>
      <p:sp>
        <p:nvSpPr>
          <p:cNvPr id="20484" name="Content Placeholder 5">
            <a:extLst>
              <a:ext uri="{FF2B5EF4-FFF2-40B4-BE49-F238E27FC236}">
                <a16:creationId xmlns:a16="http://schemas.microsoft.com/office/drawing/2014/main" id="{0F1A10CA-E9DE-4BC6-BC06-EE3338555BF3}"/>
              </a:ext>
            </a:extLst>
          </p:cNvPr>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200">
                <a:latin typeface="Arial" panose="020B0604020202020204" pitchFamily="34" charset="0"/>
                <a:cs typeface="Arial" panose="020B0604020202020204" pitchFamily="34" charset="0"/>
              </a:rPr>
              <a:t>UTS : Model UTS berbentuk Essay, dengan ketentuan bahwa tidak ada ujian susulan kecuali mahasiswa dirawat di RS, terdapat keluarga yang meninggal dunia, acara lamaran dan menikah, kedinasan (dibuktikan dengan adanya surat dinas yang resmi)</a:t>
            </a:r>
          </a:p>
          <a:p>
            <a:pPr eaLnBrk="1" hangingPunct="1"/>
            <a:r>
              <a:rPr lang="en-US" altLang="en-US" sz="2200">
                <a:latin typeface="Arial" panose="020B0604020202020204" pitchFamily="34" charset="0"/>
                <a:cs typeface="Arial" panose="020B0604020202020204" pitchFamily="34" charset="0"/>
              </a:rPr>
              <a:t>UAS : Kesepakatan bersama.</a:t>
            </a:r>
          </a:p>
          <a:p>
            <a:pPr eaLnBrk="1" hangingPunct="1"/>
            <a:r>
              <a:rPr lang="en-US" altLang="en-US" sz="2200">
                <a:latin typeface="Arial" panose="020B0604020202020204" pitchFamily="34" charset="0"/>
                <a:cs typeface="Arial" panose="020B0604020202020204" pitchFamily="34" charset="0"/>
              </a:rPr>
              <a:t>Catatan: </a:t>
            </a:r>
            <a:r>
              <a:rPr lang="en-US" altLang="en-US" sz="2200">
                <a:solidFill>
                  <a:srgbClr val="FF0000"/>
                </a:solidFill>
                <a:latin typeface="Arial" panose="020B0604020202020204" pitchFamily="34" charset="0"/>
                <a:cs typeface="Arial" panose="020B0604020202020204" pitchFamily="34" charset="0"/>
              </a:rPr>
              <a:t>Tidak ada remedial / perbaikan nilai dalam bentuk apapun</a:t>
            </a:r>
            <a:endParaRPr lang="id-ID" altLang="en-US" sz="2200">
              <a:solidFill>
                <a:srgbClr val="FF0000"/>
              </a:solidFill>
              <a:latin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rsil\Desktop\Smartcreative2.jpg">
            <a:extLst>
              <a:ext uri="{FF2B5EF4-FFF2-40B4-BE49-F238E27FC236}">
                <a16:creationId xmlns:a16="http://schemas.microsoft.com/office/drawing/2014/main" id="{8A1FEE46-68B4-4ABB-88CD-915AF2F64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5">
            <a:extLst>
              <a:ext uri="{FF2B5EF4-FFF2-40B4-BE49-F238E27FC236}">
                <a16:creationId xmlns:a16="http://schemas.microsoft.com/office/drawing/2014/main" id="{9346907B-7762-4161-A6B5-6CE209C52EE4}"/>
              </a:ext>
            </a:extLst>
          </p:cNvPr>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50000"/>
              </a:spcBef>
            </a:pPr>
            <a:r>
              <a:rPr lang="en-US" altLang="en-US" sz="3200">
                <a:latin typeface="Arial" panose="020B0604020202020204" pitchFamily="34" charset="0"/>
                <a:cs typeface="Arial" panose="020B0604020202020204" pitchFamily="34" charset="0"/>
              </a:rPr>
              <a:t>Peraturan Perkuliahan</a:t>
            </a:r>
          </a:p>
        </p:txBody>
      </p:sp>
      <p:sp>
        <p:nvSpPr>
          <p:cNvPr id="21508" name="Content Placeholder 5">
            <a:extLst>
              <a:ext uri="{FF2B5EF4-FFF2-40B4-BE49-F238E27FC236}">
                <a16:creationId xmlns:a16="http://schemas.microsoft.com/office/drawing/2014/main" id="{F21AAADC-2E8F-43D3-B12F-02AB03445443}"/>
              </a:ext>
            </a:extLst>
          </p:cNvPr>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a:latin typeface="Arial" panose="020B0604020202020204" pitchFamily="34" charset="0"/>
                <a:cs typeface="Arial" panose="020B0604020202020204" pitchFamily="34" charset="0"/>
              </a:rPr>
              <a:t>Tapping Card di awal Perkuliahan (</a:t>
            </a:r>
            <a:r>
              <a:rPr lang="en-US" altLang="en-US" sz="2000">
                <a:solidFill>
                  <a:srgbClr val="FF0000"/>
                </a:solidFill>
                <a:latin typeface="Arial" panose="020B0604020202020204" pitchFamily="34" charset="0"/>
                <a:cs typeface="Arial" panose="020B0604020202020204" pitchFamily="34" charset="0"/>
              </a:rPr>
              <a:t>Dilarang titip absen. Jika Kedapatan Titip Absen Mahasiswa yang Menitip dan dititipi akan dikenakan sanksi absen menjadi ALPA)</a:t>
            </a:r>
          </a:p>
          <a:p>
            <a:pPr eaLnBrk="1" hangingPunct="1"/>
            <a:r>
              <a:rPr lang="en-US" altLang="en-US" sz="2000">
                <a:latin typeface="Arial" panose="020B0604020202020204" pitchFamily="34" charset="0"/>
                <a:cs typeface="Arial" panose="020B0604020202020204" pitchFamily="34" charset="0"/>
              </a:rPr>
              <a:t>Tugas dikerjakan di dalam kelas (diskusi kelompok)dikumpulkan ke Ketua Kelas dan Ketua kelas Meng-email Ke dosen dalam bentuk .rar atau Zip</a:t>
            </a:r>
          </a:p>
          <a:p>
            <a:pPr eaLnBrk="1" hangingPunct="1"/>
            <a:r>
              <a:rPr lang="en-US" altLang="en-US" sz="2000">
                <a:solidFill>
                  <a:srgbClr val="FF0000"/>
                </a:solidFill>
                <a:latin typeface="Arial" panose="020B0604020202020204" pitchFamily="34" charset="0"/>
                <a:cs typeface="Arial" panose="020B0604020202020204" pitchFamily="34" charset="0"/>
              </a:rPr>
              <a:t>Tugas yang di ecer Tidak diterima</a:t>
            </a:r>
          </a:p>
          <a:p>
            <a:pPr eaLnBrk="1" hangingPunct="1"/>
            <a:r>
              <a:rPr lang="en-US" altLang="en-US" sz="2000">
                <a:latin typeface="Arial" panose="020B0604020202020204" pitchFamily="34" charset="0"/>
                <a:cs typeface="Arial" panose="020B0604020202020204" pitchFamily="34" charset="0"/>
              </a:rPr>
              <a:t>Kehadiran Minimal 75% dan tidak boleh absen 2x Berturut Turut</a:t>
            </a:r>
          </a:p>
          <a:p>
            <a:pPr eaLnBrk="1" hangingPunct="1"/>
            <a:r>
              <a:rPr lang="en-US" altLang="en-US" sz="2000">
                <a:latin typeface="Arial" panose="020B0604020202020204" pitchFamily="34" charset="0"/>
                <a:cs typeface="Arial" panose="020B0604020202020204" pitchFamily="34" charset="0"/>
              </a:rPr>
              <a:t>Mengikuti Aturan Resmi dari Univ. Esa Unggul</a:t>
            </a:r>
          </a:p>
          <a:p>
            <a:pPr eaLnBrk="1" hangingPunct="1"/>
            <a:r>
              <a:rPr lang="en-US" altLang="en-US" sz="2000">
                <a:solidFill>
                  <a:srgbClr val="FF0000"/>
                </a:solidFill>
                <a:latin typeface="Arial" panose="020B0604020202020204" pitchFamily="34" charset="0"/>
                <a:cs typeface="Arial" panose="020B0604020202020204" pitchFamily="34" charset="0"/>
              </a:rPr>
              <a:t>Mahasiswa dilarang keras memainkan HP atau perangkat lainnya didalam kelas, jika kedapatan bermain HP di dalam kelas maka absen dari mahasiswa tersebut akan di alpakan selama 1 semester</a:t>
            </a:r>
          </a:p>
          <a:p>
            <a:pPr eaLnBrk="1" hangingPunct="1"/>
            <a:r>
              <a:rPr lang="en-US" altLang="en-US" sz="2000">
                <a:solidFill>
                  <a:srgbClr val="FF0000"/>
                </a:solidFill>
                <a:latin typeface="Arial" panose="020B0604020202020204" pitchFamily="34" charset="0"/>
                <a:cs typeface="Arial" panose="020B0604020202020204" pitchFamily="34" charset="0"/>
              </a:rPr>
              <a:t>Tidak diperbolehkan makan/minum saat kuliah berjalan</a:t>
            </a:r>
          </a:p>
          <a:p>
            <a:pPr eaLnBrk="1" hangingPunct="1"/>
            <a:r>
              <a:rPr lang="en-US" altLang="en-US" sz="2000" b="1">
                <a:latin typeface="Arial" panose="020B0604020202020204" pitchFamily="34" charset="0"/>
                <a:cs typeface="Arial" panose="020B0604020202020204" pitchFamily="34" charset="0"/>
              </a:rPr>
              <a:t>Akan disediakan waktu istirahat 15 menit </a:t>
            </a:r>
            <a:endParaRPr lang="id-ID" altLang="en-US" sz="2000" b="1">
              <a:latin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a:extLst>
              <a:ext uri="{FF2B5EF4-FFF2-40B4-BE49-F238E27FC236}">
                <a16:creationId xmlns:a16="http://schemas.microsoft.com/office/drawing/2014/main" id="{78A389E7-3FD7-4D58-9474-871E37240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5">
            <a:extLst>
              <a:ext uri="{FF2B5EF4-FFF2-40B4-BE49-F238E27FC236}">
                <a16:creationId xmlns:a16="http://schemas.microsoft.com/office/drawing/2014/main" id="{E6B55135-8A3B-4B33-9ACE-F37FECD642F8}"/>
              </a:ext>
            </a:extLst>
          </p:cNvPr>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50000"/>
              </a:spcBef>
            </a:pPr>
            <a:r>
              <a:rPr lang="en-US" altLang="en-US" sz="3200">
                <a:latin typeface="Arial" panose="020B0604020202020204" pitchFamily="34" charset="0"/>
                <a:cs typeface="Arial" panose="020B0604020202020204" pitchFamily="34" charset="0"/>
              </a:rPr>
              <a:t>Peraturan Ujian</a:t>
            </a:r>
          </a:p>
        </p:txBody>
      </p:sp>
      <p:sp>
        <p:nvSpPr>
          <p:cNvPr id="22532" name="Content Placeholder 5">
            <a:extLst>
              <a:ext uri="{FF2B5EF4-FFF2-40B4-BE49-F238E27FC236}">
                <a16:creationId xmlns:a16="http://schemas.microsoft.com/office/drawing/2014/main" id="{2005547A-08CB-4920-A4C1-1A9109ED01E9}"/>
              </a:ext>
            </a:extLst>
          </p:cNvPr>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200">
                <a:latin typeface="Arial" panose="020B0604020202020204" pitchFamily="34" charset="0"/>
                <a:cs typeface="Arial" panose="020B0604020202020204" pitchFamily="34" charset="0"/>
              </a:rPr>
              <a:t>Mahasiswa dilarang mencotek kepada temannya. Jika ditemukan jawaban yang sama banget akan dikurangi nilainya sebesar 30% bagi yang memberi dan meminta jawaban</a:t>
            </a:r>
          </a:p>
          <a:p>
            <a:pPr eaLnBrk="1" hangingPunct="1"/>
            <a:r>
              <a:rPr lang="en-US" altLang="en-US" sz="2200">
                <a:latin typeface="Arial" panose="020B0604020202020204" pitchFamily="34" charset="0"/>
                <a:cs typeface="Arial" panose="020B0604020202020204" pitchFamily="34" charset="0"/>
              </a:rPr>
              <a:t>Mahasiswa dilarang menyalin jawaban dari Google. Jika kedapatan ditemukan jawaban yang sama dengan yang di google maka akan dikurangkan nilainya sebesar 50%</a:t>
            </a:r>
            <a:endParaRPr lang="id-ID" altLang="en-US" sz="2200">
              <a:latin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rsil\Desktop\Smartcreative2.jpg">
            <a:extLst>
              <a:ext uri="{FF2B5EF4-FFF2-40B4-BE49-F238E27FC236}">
                <a16:creationId xmlns:a16="http://schemas.microsoft.com/office/drawing/2014/main" id="{D56CB15E-3B89-4E54-A16E-5993324E5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5">
            <a:extLst>
              <a:ext uri="{FF2B5EF4-FFF2-40B4-BE49-F238E27FC236}">
                <a16:creationId xmlns:a16="http://schemas.microsoft.com/office/drawing/2014/main" id="{CE0B21CA-1165-400F-AC44-D2056E2D42EC}"/>
              </a:ext>
            </a:extLst>
          </p:cNvPr>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50000"/>
              </a:spcBef>
            </a:pPr>
            <a:r>
              <a:rPr lang="en-US" altLang="en-US" sz="3200">
                <a:latin typeface="Arial" panose="020B0604020202020204" pitchFamily="34" charset="0"/>
                <a:cs typeface="Arial" panose="020B0604020202020204" pitchFamily="34" charset="0"/>
              </a:rPr>
              <a:t>Referensi</a:t>
            </a:r>
          </a:p>
        </p:txBody>
      </p:sp>
      <p:sp>
        <p:nvSpPr>
          <p:cNvPr id="33796" name="Content Placeholder 5">
            <a:extLst>
              <a:ext uri="{FF2B5EF4-FFF2-40B4-BE49-F238E27FC236}">
                <a16:creationId xmlns:a16="http://schemas.microsoft.com/office/drawing/2014/main" id="{6AB4A7A4-1C6B-48C7-BB2A-DE2D81E430FD}"/>
              </a:ext>
            </a:extLst>
          </p:cNvPr>
          <p:cNvSpPr>
            <a:spLocks noGrp="1"/>
          </p:cNvSpPr>
          <p:nvPr>
            <p:ph idx="1"/>
          </p:nvPr>
        </p:nvSpPr>
        <p:spPr bwMode="auto">
          <a:xfrm>
            <a:off x="457200" y="1524000"/>
            <a:ext cx="8229600" cy="460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4488" lvl="1" eaLnBrk="1" hangingPunct="1">
              <a:buFont typeface="Arial" panose="020B0604020202020204" pitchFamily="34" charset="0"/>
              <a:buChar char="•"/>
              <a:defRPr/>
            </a:pPr>
            <a:r>
              <a:rPr lang="en-US" sz="2400" dirty="0"/>
              <a:t>Benson, T. and Grieve, G., 2016. </a:t>
            </a:r>
            <a:r>
              <a:rPr lang="en-US" sz="2400" i="1" dirty="0"/>
              <a:t>Principles of Health Interoperability</a:t>
            </a:r>
            <a:r>
              <a:rPr lang="en-US" sz="2400" dirty="0"/>
              <a:t>. Springer.</a:t>
            </a:r>
          </a:p>
          <a:p>
            <a:pPr marL="344488" lvl="1" eaLnBrk="1" hangingPunct="1">
              <a:buFont typeface="Arial" panose="020B0604020202020204" pitchFamily="34" charset="0"/>
              <a:buChar char="•"/>
              <a:defRPr/>
            </a:pPr>
            <a:r>
              <a:rPr lang="id-ID" sz="2400" dirty="0"/>
              <a:t>Oemig F, Snelick R. 2016. Healthcare Interoperability Standards Compliance Handbook. Springer.</a:t>
            </a:r>
            <a:endParaRPr lang="en-US" sz="2400" dirty="0"/>
          </a:p>
          <a:p>
            <a:pPr marL="344488" lvl="1" eaLnBrk="1" hangingPunct="1">
              <a:buFont typeface="Arial" panose="020B0604020202020204" pitchFamily="34" charset="0"/>
              <a:buChar char="•"/>
              <a:defRPr/>
            </a:pPr>
            <a:r>
              <a:rPr lang="en-US" sz="2400" dirty="0"/>
              <a:t>https://www.healthit.gov/topic/about-onc</a:t>
            </a:r>
          </a:p>
          <a:p>
            <a:pPr marL="344488" lvl="1" eaLnBrk="1" hangingPunct="1">
              <a:buFont typeface="Arial" panose="020B0604020202020204" pitchFamily="34" charset="0"/>
              <a:buChar char="•"/>
              <a:defRPr/>
            </a:pPr>
            <a:endParaRPr lang="en-US" sz="2400" b="1" dirty="0"/>
          </a:p>
          <a:p>
            <a:pPr marL="344488" lvl="1" eaLnBrk="1" hangingPunct="1">
              <a:buFont typeface="Arial" panose="020B0604020202020204" pitchFamily="34" charset="0"/>
              <a:buChar char="•"/>
              <a:defRPr/>
            </a:pPr>
            <a:endParaRPr lang="en-US" altLang="en-US" sz="1800" dirty="0">
              <a:latin typeface="Arial" pitchFamily="34" charset="0"/>
              <a:cs typeface="Arial" pitchFamily="34" charset="0"/>
            </a:endParaRPr>
          </a:p>
          <a:p>
            <a:pPr marL="457200" lvl="1" indent="0" eaLnBrk="1" hangingPunct="1">
              <a:buFont typeface="Arial" panose="020B0604020202020204" pitchFamily="34" charset="0"/>
              <a:buNone/>
              <a:defRPr/>
            </a:pPr>
            <a:endParaRPr lang="en-US" altLang="en-US" sz="1800" dirty="0">
              <a:solidFill>
                <a:srgbClr val="FF0000"/>
              </a:solidFill>
              <a:latin typeface="Arial" pitchFamily="34" charset="0"/>
              <a:cs typeface="Arial" pitchFamily="34" charset="0"/>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5"/>
          <p:cNvSpPr>
            <a:spLocks noGrp="1"/>
          </p:cNvSpPr>
          <p:nvPr>
            <p:ph type="title"/>
          </p:nvPr>
        </p:nvSpPr>
        <p:spPr>
          <a:xfrm>
            <a:off x="533400" y="685800"/>
            <a:ext cx="8229600" cy="685800"/>
          </a:xfrm>
        </p:spPr>
        <p:txBody>
          <a:bodyPr/>
          <a:lstStyle/>
          <a:p>
            <a:pPr>
              <a:spcBef>
                <a:spcPct val="50000"/>
              </a:spcBef>
            </a:pPr>
            <a:r>
              <a:rPr lang="en-US" sz="3200" dirty="0" err="1">
                <a:latin typeface="Arial" panose="020B0604020202020204" pitchFamily="34" charset="0"/>
                <a:cs typeface="Arial" panose="020B0604020202020204" pitchFamily="34" charset="0"/>
              </a:rPr>
              <a:t>Konsep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Dasar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Interoperabilitas</a:t>
            </a:r>
            <a:endParaRPr lang="en-US" sz="3200" dirty="0">
              <a:latin typeface="Arial" panose="020B0604020202020204" pitchFamily="34" charset="0"/>
              <a:cs typeface="Arial" panose="020B0604020202020204" pitchFamily="34" charset="0"/>
            </a:endParaRPr>
          </a:p>
        </p:txBody>
      </p:sp>
      <p:sp>
        <p:nvSpPr>
          <p:cNvPr id="11268" name="Content Placeholder 5"/>
          <p:cNvSpPr>
            <a:spLocks noGrp="1"/>
          </p:cNvSpPr>
          <p:nvPr>
            <p:ph idx="1"/>
          </p:nvPr>
        </p:nvSpPr>
        <p:spPr>
          <a:xfrm>
            <a:off x="457200" y="1524001"/>
            <a:ext cx="8229600" cy="762000"/>
          </a:xfrm>
        </p:spPr>
        <p:txBody>
          <a:bodyPr/>
          <a:lstStyle/>
          <a:p>
            <a:pPr marL="0" indent="0" algn="ctr">
              <a:spcBef>
                <a:spcPts val="0"/>
              </a:spcBef>
              <a:buNone/>
            </a:pPr>
            <a:r>
              <a:rPr lang="en-US" sz="2200" dirty="0">
                <a:latin typeface="Arial" panose="020B0604020202020204" pitchFamily="34" charset="0"/>
                <a:cs typeface="Arial" panose="020B0604020202020204" pitchFamily="34" charset="0"/>
              </a:rPr>
              <a:t>What is health care interoperability?</a:t>
            </a:r>
          </a:p>
          <a:p>
            <a:pPr marL="0" indent="0" algn="ctr">
              <a:spcBef>
                <a:spcPts val="0"/>
              </a:spcBef>
              <a:buNone/>
            </a:pPr>
            <a:r>
              <a:rPr lang="en-US" sz="2200" dirty="0">
                <a:latin typeface="Arial" panose="020B0604020202020204" pitchFamily="34" charset="0"/>
                <a:cs typeface="Arial" panose="020B0604020202020204" pitchFamily="34" charset="0"/>
              </a:rPr>
              <a:t>Office of National Coordinator (ONC) definition</a:t>
            </a:r>
            <a:endParaRPr lang="id-ID" sz="2200" dirty="0">
              <a:latin typeface="Arial" panose="020B0604020202020204" pitchFamily="34" charset="0"/>
              <a:cs typeface="Arial" panose="020B0604020202020204" pitchFamily="34" charset="0"/>
            </a:endParaRPr>
          </a:p>
        </p:txBody>
      </p:sp>
      <p:sp>
        <p:nvSpPr>
          <p:cNvPr id="6" name="TextBox 5"/>
          <p:cNvSpPr txBox="1"/>
          <p:nvPr/>
        </p:nvSpPr>
        <p:spPr>
          <a:xfrm>
            <a:off x="762000" y="2465802"/>
            <a:ext cx="7772400" cy="2308324"/>
          </a:xfrm>
          <a:prstGeom prst="rect">
            <a:avLst/>
          </a:prstGeom>
          <a:noFill/>
        </p:spPr>
        <p:txBody>
          <a:bodyPr wrap="square" rtlCol="0">
            <a:spAutoFit/>
          </a:bodyPr>
          <a:lstStyle/>
          <a:p>
            <a:pPr marL="233363" indent="-233363">
              <a:buFont typeface="+mj-lt"/>
              <a:buAutoNum type="arabicPeriod"/>
            </a:pPr>
            <a:r>
              <a:rPr lang="en-US" dirty="0"/>
              <a:t>The ability of a system to exchange electronic health information with and use electronic health information from other systems without effort on the part of the user</a:t>
            </a:r>
          </a:p>
          <a:p>
            <a:pPr marL="233363" indent="-233363">
              <a:buFont typeface="+mj-lt"/>
              <a:buAutoNum type="arabicPeriod"/>
            </a:pPr>
            <a:endParaRPr lang="en-US" dirty="0"/>
          </a:p>
          <a:p>
            <a:pPr marL="233363" indent="-233363">
              <a:buFont typeface="+mj-lt"/>
              <a:buAutoNum type="arabicPeriod"/>
            </a:pPr>
            <a:r>
              <a:rPr lang="en-US" dirty="0"/>
              <a:t>Means “</a:t>
            </a:r>
            <a:r>
              <a:rPr lang="id-ID" dirty="0"/>
              <a:t>Membuat informasi kesehatan elektronik yang benar tersedia bagi orang yang tepat pada waktu yang tepat di seluruh produk dan organisasi, dengan cara yang dapat diandalkan dan digunakan secara bermakna oleh penerima</a:t>
            </a:r>
          </a:p>
        </p:txBody>
      </p:sp>
    </p:spTree>
    <p:extLst>
      <p:ext uri="{BB962C8B-B14F-4D97-AF65-F5344CB8AC3E}">
        <p14:creationId xmlns:p14="http://schemas.microsoft.com/office/powerpoint/2010/main" val="2693095311"/>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5"/>
          <p:cNvSpPr>
            <a:spLocks noGrp="1"/>
          </p:cNvSpPr>
          <p:nvPr>
            <p:ph type="title"/>
          </p:nvPr>
        </p:nvSpPr>
        <p:spPr>
          <a:xfrm>
            <a:off x="533400" y="685800"/>
            <a:ext cx="8229600" cy="685800"/>
          </a:xfrm>
        </p:spPr>
        <p:txBody>
          <a:bodyPr/>
          <a:lstStyle/>
          <a:p>
            <a:pPr>
              <a:spcBef>
                <a:spcPct val="50000"/>
              </a:spcBef>
            </a:pPr>
            <a:r>
              <a:rPr lang="en-US" sz="3200" dirty="0">
                <a:latin typeface="Arial" panose="020B0604020202020204" pitchFamily="34" charset="0"/>
                <a:cs typeface="Arial" panose="020B0604020202020204" pitchFamily="34" charset="0"/>
              </a:rPr>
              <a:t>Layers of Interoperability</a:t>
            </a:r>
          </a:p>
        </p:txBody>
      </p:sp>
      <p:pic>
        <p:nvPicPr>
          <p:cNvPr id="38" name="Picture 37"/>
          <p:cNvPicPr/>
          <p:nvPr/>
        </p:nvPicPr>
        <p:blipFill rotWithShape="1">
          <a:blip r:embed="rId4"/>
          <a:srcRect l="21315" t="27353" r="30833" b="14330"/>
          <a:stretch/>
        </p:blipFill>
        <p:spPr bwMode="auto">
          <a:xfrm>
            <a:off x="533400" y="1371600"/>
            <a:ext cx="8229600" cy="46482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838200" y="5971401"/>
            <a:ext cx="7735259" cy="276999"/>
          </a:xfrm>
          <a:prstGeom prst="rect">
            <a:avLst/>
          </a:prstGeom>
          <a:noFill/>
        </p:spPr>
        <p:txBody>
          <a:bodyPr wrap="none" rtlCol="0">
            <a:spAutoFit/>
          </a:bodyPr>
          <a:lstStyle/>
          <a:p>
            <a:r>
              <a:rPr lang="en-US" sz="1200" dirty="0" err="1">
                <a:solidFill>
                  <a:srgbClr val="FF0000"/>
                </a:solidFill>
              </a:rPr>
              <a:t>Sumber</a:t>
            </a:r>
            <a:r>
              <a:rPr lang="en-US" sz="1200" dirty="0">
                <a:solidFill>
                  <a:srgbClr val="FF0000"/>
                </a:solidFill>
              </a:rPr>
              <a:t>: Principles of Health Interoperability </a:t>
            </a:r>
            <a:r>
              <a:rPr lang="en-US" sz="1200" dirty="0" err="1">
                <a:solidFill>
                  <a:srgbClr val="FF0000"/>
                </a:solidFill>
              </a:rPr>
              <a:t>Snomed</a:t>
            </a:r>
            <a:r>
              <a:rPr lang="en-US" sz="1200" dirty="0">
                <a:solidFill>
                  <a:srgbClr val="FF0000"/>
                </a:solidFill>
              </a:rPr>
              <a:t> CT, HL7 and FHIR, Benson, T, Grahame, G, Third Edition</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Content Placeholder 5"/>
          <p:cNvSpPr>
            <a:spLocks noGrp="1"/>
          </p:cNvSpPr>
          <p:nvPr>
            <p:ph idx="1"/>
          </p:nvPr>
        </p:nvSpPr>
        <p:spPr>
          <a:xfrm>
            <a:off x="471487" y="1143000"/>
            <a:ext cx="8229600" cy="838200"/>
          </a:xfrm>
        </p:spPr>
        <p:txBody>
          <a:bodyPr/>
          <a:lstStyle/>
          <a:p>
            <a:pPr marL="0" indent="0" algn="ctr">
              <a:spcBef>
                <a:spcPts val="0"/>
              </a:spcBef>
              <a:buNone/>
            </a:pPr>
            <a:r>
              <a:rPr lang="en-US" sz="2200" dirty="0">
                <a:latin typeface="Arial" panose="020B0604020202020204" pitchFamily="34" charset="0"/>
                <a:cs typeface="Arial" panose="020B0604020202020204" pitchFamily="34" charset="0"/>
              </a:rPr>
              <a:t>What is health care interoperability?</a:t>
            </a:r>
          </a:p>
          <a:p>
            <a:pPr marL="0" indent="0" algn="ctr">
              <a:spcBef>
                <a:spcPts val="0"/>
              </a:spcBef>
              <a:buNone/>
            </a:pPr>
            <a:r>
              <a:rPr lang="en-US" sz="2000" dirty="0">
                <a:latin typeface="Arial" panose="020B0604020202020204" pitchFamily="34" charset="0"/>
                <a:cs typeface="Arial" panose="020B0604020202020204" pitchFamily="34" charset="0"/>
              </a:rPr>
              <a:t>Health Information Management Systems Society (HIMSS) definition</a:t>
            </a:r>
            <a:endParaRPr lang="id-ID" sz="2000" dirty="0">
              <a:latin typeface="Arial" panose="020B0604020202020204" pitchFamily="34" charset="0"/>
              <a:cs typeface="Arial" panose="020B0604020202020204" pitchFamily="34" charset="0"/>
            </a:endParaRPr>
          </a:p>
        </p:txBody>
      </p:sp>
      <p:sp>
        <p:nvSpPr>
          <p:cNvPr id="6" name="TextBox 5"/>
          <p:cNvSpPr txBox="1"/>
          <p:nvPr/>
        </p:nvSpPr>
        <p:spPr>
          <a:xfrm>
            <a:off x="762000" y="2465802"/>
            <a:ext cx="7772400" cy="2308324"/>
          </a:xfrm>
          <a:prstGeom prst="rect">
            <a:avLst/>
          </a:prstGeom>
          <a:noFill/>
        </p:spPr>
        <p:txBody>
          <a:bodyPr wrap="square" rtlCol="0">
            <a:spAutoFit/>
          </a:bodyPr>
          <a:lstStyle/>
          <a:p>
            <a:pPr marL="233363" indent="-233363">
              <a:buFont typeface="+mj-lt"/>
              <a:buAutoNum type="arabicPeriod"/>
            </a:pPr>
            <a:r>
              <a:rPr lang="en-US" dirty="0"/>
              <a:t>In health care, Interoperability is the ability of different information technology systems and software application to communicate, exchange data, and use the information that has been exchanged</a:t>
            </a:r>
          </a:p>
          <a:p>
            <a:pPr marL="233363" indent="-233363">
              <a:buFont typeface="+mj-lt"/>
              <a:buAutoNum type="arabicPeriod"/>
            </a:pPr>
            <a:endParaRPr lang="en-US" dirty="0"/>
          </a:p>
          <a:p>
            <a:pPr marL="233363" indent="-233363">
              <a:buFont typeface="+mj-lt"/>
              <a:buAutoNum type="arabicPeriod"/>
            </a:pPr>
            <a:r>
              <a:rPr lang="id-ID" dirty="0"/>
              <a:t>Interoperabilitas berarti kemampuan sistem informasi kesehatan untuk bekerja sama dalam dan lintas batas organisasi untuk memajukan penyampaian layanan kesehatan yang efektif bagi individu dan masyarakat.</a:t>
            </a:r>
            <a:endParaRPr lang="en-US" dirty="0"/>
          </a:p>
        </p:txBody>
      </p:sp>
    </p:spTree>
    <p:extLst>
      <p:ext uri="{BB962C8B-B14F-4D97-AF65-F5344CB8AC3E}">
        <p14:creationId xmlns:p14="http://schemas.microsoft.com/office/powerpoint/2010/main" val="774349858"/>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Content Placeholder 5"/>
          <p:cNvSpPr>
            <a:spLocks noGrp="1"/>
          </p:cNvSpPr>
          <p:nvPr>
            <p:ph idx="1"/>
          </p:nvPr>
        </p:nvSpPr>
        <p:spPr>
          <a:xfrm>
            <a:off x="471487" y="1143000"/>
            <a:ext cx="8229600" cy="533400"/>
          </a:xfrm>
        </p:spPr>
        <p:txBody>
          <a:bodyPr/>
          <a:lstStyle/>
          <a:p>
            <a:pPr marL="0" indent="0" algn="ctr">
              <a:spcBef>
                <a:spcPts val="0"/>
              </a:spcBef>
              <a:buNone/>
            </a:pPr>
            <a:r>
              <a:rPr lang="en-US" sz="2200" dirty="0">
                <a:latin typeface="Arial" panose="020B0604020202020204" pitchFamily="34" charset="0"/>
                <a:cs typeface="Arial" panose="020B0604020202020204" pitchFamily="34" charset="0"/>
              </a:rPr>
              <a:t>Interoperability within an organization</a:t>
            </a:r>
            <a:endParaRPr lang="id-ID"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2675" y="1981200"/>
            <a:ext cx="3733725" cy="3733725"/>
          </a:xfrm>
          <a:prstGeom prst="rect">
            <a:avLst/>
          </a:prstGeom>
        </p:spPr>
      </p:pic>
      <p:sp>
        <p:nvSpPr>
          <p:cNvPr id="6" name="TextBox 5"/>
          <p:cNvSpPr txBox="1"/>
          <p:nvPr/>
        </p:nvSpPr>
        <p:spPr>
          <a:xfrm>
            <a:off x="471487" y="2364938"/>
            <a:ext cx="5091113" cy="2585323"/>
          </a:xfrm>
          <a:prstGeom prst="rect">
            <a:avLst/>
          </a:prstGeom>
          <a:noFill/>
        </p:spPr>
        <p:txBody>
          <a:bodyPr wrap="square" rtlCol="0">
            <a:spAutoFit/>
          </a:bodyPr>
          <a:lstStyle/>
          <a:p>
            <a:pPr marL="285750" indent="-285750">
              <a:buFont typeface="Arial" panose="020B0604020202020204" pitchFamily="34" charset="0"/>
              <a:buChar char="•"/>
            </a:pPr>
            <a:r>
              <a:rPr lang="id-ID" dirty="0"/>
              <a:t>Banyak sistem kesehatan TI berkomunikasi dalam sebuah organisasi untuk berbagi data guna meningkatkan perawatan dan efisiensi</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id-ID" dirty="0"/>
              <a:t>Contoh pesan</a:t>
            </a:r>
            <a:endParaRPr lang="en-US" dirty="0"/>
          </a:p>
          <a:p>
            <a:pPr marL="573088" indent="-285750">
              <a:buFont typeface="Wingdings" panose="05000000000000000000" pitchFamily="2" charset="2"/>
              <a:buChar char="ü"/>
            </a:pPr>
            <a:r>
              <a:rPr lang="id-ID" dirty="0"/>
              <a:t>Penerimaan pasien</a:t>
            </a:r>
            <a:endParaRPr lang="en-US" dirty="0"/>
          </a:p>
          <a:p>
            <a:pPr marL="573088" indent="-285750">
              <a:buFont typeface="Wingdings" panose="05000000000000000000" pitchFamily="2" charset="2"/>
              <a:buChar char="ü"/>
            </a:pPr>
            <a:r>
              <a:rPr lang="en-US" dirty="0"/>
              <a:t>P</a:t>
            </a:r>
            <a:r>
              <a:rPr lang="id-ID" dirty="0"/>
              <a:t>emesanan tes laboratorium</a:t>
            </a:r>
            <a:endParaRPr lang="en-US" dirty="0"/>
          </a:p>
          <a:p>
            <a:pPr marL="573088" indent="-285750">
              <a:buFont typeface="Wingdings" panose="05000000000000000000" pitchFamily="2" charset="2"/>
              <a:buChar char="ü"/>
            </a:pPr>
            <a:r>
              <a:rPr lang="id-ID" dirty="0"/>
              <a:t>Pemesanan obat</a:t>
            </a:r>
            <a:endParaRPr lang="en-US" dirty="0"/>
          </a:p>
          <a:p>
            <a:pPr marL="573088" indent="-285750">
              <a:buFont typeface="Wingdings" panose="05000000000000000000" pitchFamily="2" charset="2"/>
              <a:buChar char="ü"/>
            </a:pPr>
            <a:r>
              <a:rPr lang="id-ID" dirty="0"/>
              <a:t>Ketersediaan hasil lab</a:t>
            </a:r>
            <a:endParaRPr lang="en-US" dirty="0"/>
          </a:p>
        </p:txBody>
      </p:sp>
    </p:spTree>
    <p:extLst>
      <p:ext uri="{BB962C8B-B14F-4D97-AF65-F5344CB8AC3E}">
        <p14:creationId xmlns:p14="http://schemas.microsoft.com/office/powerpoint/2010/main" val="42009833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UNIVERSITAS ESA UNGGUL</a:t>
            </a:r>
          </a:p>
        </p:txBody>
      </p:sp>
      <p:sp>
        <p:nvSpPr>
          <p:cNvPr id="3078" name="Content Placeholder 2"/>
          <p:cNvSpPr>
            <a:spLocks noGrp="1"/>
          </p:cNvSpPr>
          <p:nvPr>
            <p:ph idx="1"/>
          </p:nvPr>
        </p:nvSpPr>
        <p:spPr>
          <a:xfrm>
            <a:off x="609600" y="1752600"/>
            <a:ext cx="8077200" cy="4373563"/>
          </a:xfrm>
        </p:spPr>
        <p:txBody>
          <a:bodyPr/>
          <a:lstStyle/>
          <a:p>
            <a:pPr marL="0" indent="0">
              <a:buFont typeface="Arial" panose="020B0604020202020204" pitchFamily="34" charset="0"/>
              <a:buNone/>
            </a:pPr>
            <a:r>
              <a:rPr lang="en-US" sz="4000"/>
              <a:t>Menjadi perguruan tinggi </a:t>
            </a:r>
            <a:r>
              <a:rPr lang="en-US" sz="4000" b="1"/>
              <a:t>kelas dunia </a:t>
            </a:r>
            <a:r>
              <a:rPr lang="en-US" sz="4000"/>
              <a:t>berbasis </a:t>
            </a:r>
            <a:r>
              <a:rPr lang="en-US" sz="4000" b="1"/>
              <a:t>intelektualitas, kreatifitas dan kewirausahaan</a:t>
            </a:r>
            <a:r>
              <a:rPr lang="en-US" sz="4000"/>
              <a:t>, yang unggul dalam mutu pengelolaan dan hasil pelaksanaan Tridarma Perguruan Tinggi</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rotWithShape="1">
          <a:blip r:embed="rId4"/>
          <a:srcRect l="16026" t="22804" r="16666" b="3935"/>
          <a:stretch/>
        </p:blipFill>
        <p:spPr bwMode="auto">
          <a:xfrm>
            <a:off x="304800" y="1295400"/>
            <a:ext cx="8534400" cy="4724399"/>
          </a:xfrm>
          <a:prstGeom prst="rect">
            <a:avLst/>
          </a:prstGeom>
          <a:ln>
            <a:noFill/>
          </a:ln>
          <a:extLst>
            <a:ext uri="{53640926-AAD7-44D8-BBD7-CCE9431645EC}">
              <a14:shadowObscured xmlns:a14="http://schemas.microsoft.com/office/drawing/2010/main"/>
            </a:ext>
          </a:extLst>
        </p:spPr>
      </p:pic>
      <p:sp>
        <p:nvSpPr>
          <p:cNvPr id="8" name="Content Placeholder 5"/>
          <p:cNvSpPr>
            <a:spLocks noGrp="1"/>
          </p:cNvSpPr>
          <p:nvPr>
            <p:ph idx="1"/>
          </p:nvPr>
        </p:nvSpPr>
        <p:spPr>
          <a:xfrm>
            <a:off x="471487" y="838200"/>
            <a:ext cx="8229600" cy="533400"/>
          </a:xfrm>
        </p:spPr>
        <p:txBody>
          <a:bodyPr/>
          <a:lstStyle/>
          <a:p>
            <a:pPr marL="0" indent="0" algn="ctr">
              <a:spcBef>
                <a:spcPts val="0"/>
              </a:spcBef>
              <a:buNone/>
            </a:pPr>
            <a:r>
              <a:rPr lang="en-US" sz="2200" dirty="0">
                <a:latin typeface="Arial" panose="020B0604020202020204" pitchFamily="34" charset="0"/>
                <a:cs typeface="Arial" panose="020B0604020202020204" pitchFamily="34" charset="0"/>
              </a:rPr>
              <a:t>Interoperability between organizations</a:t>
            </a:r>
            <a:endParaRPr lang="id-ID"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959670"/>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5"/>
          <p:cNvSpPr>
            <a:spLocks noGrp="1"/>
          </p:cNvSpPr>
          <p:nvPr>
            <p:ph type="title"/>
          </p:nvPr>
        </p:nvSpPr>
        <p:spPr>
          <a:xfrm>
            <a:off x="533400" y="685800"/>
            <a:ext cx="8229600" cy="685800"/>
          </a:xfrm>
        </p:spPr>
        <p:txBody>
          <a:bodyPr/>
          <a:lstStyle/>
          <a:p>
            <a:pPr>
              <a:spcBef>
                <a:spcPct val="50000"/>
              </a:spcBef>
            </a:pPr>
            <a:r>
              <a:rPr lang="en-US" sz="3200" dirty="0" err="1">
                <a:latin typeface="Arial" panose="020B0604020202020204" pitchFamily="34" charset="0"/>
                <a:cs typeface="Arial" panose="020B0604020202020204" pitchFamily="34" charset="0"/>
              </a:rPr>
              <a:t>Permasalahan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Interoperabilitas</a:t>
            </a:r>
            <a:endParaRPr lang="en-US" sz="3200" dirty="0">
              <a:latin typeface="Arial" panose="020B0604020202020204" pitchFamily="34" charset="0"/>
              <a:cs typeface="Arial" panose="020B0604020202020204" pitchFamily="34" charset="0"/>
            </a:endParaRPr>
          </a:p>
        </p:txBody>
      </p:sp>
      <p:sp>
        <p:nvSpPr>
          <p:cNvPr id="13316" name="Content Placeholder 5"/>
          <p:cNvSpPr>
            <a:spLocks noGrp="1"/>
          </p:cNvSpPr>
          <p:nvPr>
            <p:ph idx="1"/>
          </p:nvPr>
        </p:nvSpPr>
        <p:spPr>
          <a:xfrm>
            <a:off x="457200" y="1524000"/>
            <a:ext cx="8229600" cy="4602163"/>
          </a:xfrm>
        </p:spPr>
        <p:txBody>
          <a:bodyPr/>
          <a:lstStyle/>
          <a:p>
            <a:pPr>
              <a:tabLst>
                <a:tab pos="963613" algn="l"/>
              </a:tabLst>
            </a:pPr>
            <a:r>
              <a:rPr lang="en-US" sz="2000" dirty="0" err="1">
                <a:latin typeface="Arial" panose="020B0604020202020204" pitchFamily="34" charset="0"/>
                <a:cs typeface="Arial" panose="020B0604020202020204" pitchFamily="34" charset="0"/>
              </a:rPr>
              <a:t>Belum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adanya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standar</a:t>
            </a:r>
            <a:r>
              <a:rPr lang="en-US" sz="2000" dirty="0">
                <a:latin typeface="Arial" panose="020B0604020202020204" pitchFamily="34" charset="0"/>
                <a:cs typeface="Arial" panose="020B0604020202020204" pitchFamily="34" charset="0"/>
              </a:rPr>
              <a:t> yang </a:t>
            </a:r>
            <a:r>
              <a:rPr lang="en-US" sz="2000" dirty="0" err="1">
                <a:latin typeface="Arial" panose="020B0604020202020204" pitchFamily="34" charset="0"/>
                <a:cs typeface="Arial" panose="020B0604020202020204" pitchFamily="34" charset="0"/>
              </a:rPr>
              <a:t>sama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dalam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menerapkan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sistem</a:t>
            </a:r>
            <a:r>
              <a:rPr lang="en-US" sz="2000" dirty="0">
                <a:latin typeface="Arial" panose="020B0604020202020204" pitchFamily="34" charset="0"/>
                <a:cs typeface="Arial" panose="020B0604020202020204" pitchFamily="34" charset="0"/>
              </a:rPr>
              <a:t> yang </a:t>
            </a:r>
            <a:r>
              <a:rPr lang="en-US" sz="2000" dirty="0" err="1">
                <a:latin typeface="Arial" panose="020B0604020202020204" pitchFamily="34" charset="0"/>
                <a:cs typeface="Arial" panose="020B0604020202020204" pitchFamily="34" charset="0"/>
              </a:rPr>
              <a:t>mendukung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interoperabilitas</a:t>
            </a:r>
            <a:endParaRPr lang="en-US" sz="2000" dirty="0">
              <a:latin typeface="Arial" panose="020B0604020202020204" pitchFamily="34" charset="0"/>
              <a:cs typeface="Arial" panose="020B0604020202020204" pitchFamily="34" charset="0"/>
            </a:endParaRPr>
          </a:p>
          <a:p>
            <a:pPr>
              <a:tabLst>
                <a:tab pos="963613" algn="l"/>
              </a:tabLst>
            </a:pPr>
            <a:r>
              <a:rPr lang="en-US" sz="2000" dirty="0" err="1">
                <a:latin typeface="Arial" panose="020B0604020202020204" pitchFamily="34" charset="0"/>
                <a:cs typeface="Arial" panose="020B0604020202020204" pitchFamily="34" charset="0"/>
              </a:rPr>
              <a:t>Belum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adanya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aplikasi-aplikasi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sistem</a:t>
            </a:r>
            <a:r>
              <a:rPr lang="en-US" sz="2000" dirty="0">
                <a:latin typeface="Arial" panose="020B0604020202020204" pitchFamily="34" charset="0"/>
                <a:cs typeface="Arial" panose="020B0604020202020204" pitchFamily="34" charset="0"/>
              </a:rPr>
              <a:t> yang </a:t>
            </a:r>
            <a:r>
              <a:rPr lang="en-US" sz="2000" dirty="0" err="1">
                <a:latin typeface="Arial" panose="020B0604020202020204" pitchFamily="34" charset="0"/>
                <a:cs typeface="Arial" panose="020B0604020202020204" pitchFamily="34" charset="0"/>
              </a:rPr>
              <a:t>mendukung</a:t>
            </a:r>
            <a:r>
              <a:rPr lang="en-US" sz="2000" dirty="0">
                <a:latin typeface="Arial" panose="020B0604020202020204" pitchFamily="34" charset="0"/>
                <a:cs typeface="Arial" panose="020B0604020202020204" pitchFamily="34" charset="0"/>
              </a:rPr>
              <a:t> proses </a:t>
            </a:r>
            <a:r>
              <a:rPr lang="en-US" sz="2000" dirty="0" err="1">
                <a:latin typeface="Arial" panose="020B0604020202020204" pitchFamily="34" charset="0"/>
                <a:cs typeface="Arial" panose="020B0604020202020204" pitchFamily="34" charset="0"/>
              </a:rPr>
              <a:t>interoperabilitas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sehingga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sulitnya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mengintegrasikan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seluruh</a:t>
            </a:r>
            <a:r>
              <a:rPr lang="en-US" sz="2000" dirty="0">
                <a:latin typeface="Arial" panose="020B0604020202020204" pitchFamily="34" charset="0"/>
                <a:cs typeface="Arial" panose="020B0604020202020204" pitchFamily="34" charset="0"/>
              </a:rPr>
              <a:t> basis data</a:t>
            </a:r>
            <a:r>
              <a:rPr lang="en-US" sz="2000" dirty="0"/>
              <a:t> </a:t>
            </a:r>
          </a:p>
          <a:p>
            <a:endParaRPr lang="en-US" sz="2200" dirty="0">
              <a:latin typeface="Arial" panose="020B0604020202020204" pitchFamily="34" charset="0"/>
              <a:cs typeface="Arial" panose="020B0604020202020204" pitchFamily="34" charset="0"/>
            </a:endParaRPr>
          </a:p>
          <a:p>
            <a:pPr marL="0" indent="0">
              <a:buNone/>
            </a:pPr>
            <a:endParaRPr lang="id-ID" sz="2200" dirty="0">
              <a:latin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ontent Placeholder 5"/>
          <p:cNvSpPr>
            <a:spLocks noGrp="1"/>
          </p:cNvSpPr>
          <p:nvPr>
            <p:ph idx="1"/>
          </p:nvPr>
        </p:nvSpPr>
        <p:spPr>
          <a:xfrm>
            <a:off x="457200" y="808037"/>
            <a:ext cx="8229600" cy="563563"/>
          </a:xfrm>
        </p:spPr>
        <p:txBody>
          <a:bodyPr/>
          <a:lstStyle/>
          <a:p>
            <a:pPr marL="0" indent="0" algn="ctr">
              <a:buNone/>
            </a:pPr>
            <a:r>
              <a:rPr lang="en-US" sz="2200" dirty="0">
                <a:latin typeface="Arial" panose="020B0604020202020204" pitchFamily="34" charset="0"/>
                <a:cs typeface="Arial" panose="020B0604020202020204" pitchFamily="34" charset="0"/>
              </a:rPr>
              <a:t>Model-model </a:t>
            </a:r>
            <a:r>
              <a:rPr lang="en-US" sz="2200" dirty="0" err="1">
                <a:latin typeface="Arial" panose="020B0604020202020204" pitchFamily="34" charset="0"/>
                <a:cs typeface="Arial" panose="020B0604020202020204" pitchFamily="34" charset="0"/>
              </a:rPr>
              <a:t>Pengukuran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Iteroperabilitas</a:t>
            </a:r>
            <a:endParaRPr lang="id-ID" sz="22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49846441"/>
              </p:ext>
            </p:extLst>
          </p:nvPr>
        </p:nvGraphicFramePr>
        <p:xfrm>
          <a:off x="457200" y="1409700"/>
          <a:ext cx="8229600" cy="4480560"/>
        </p:xfrm>
        <a:graphic>
          <a:graphicData uri="http://schemas.openxmlformats.org/drawingml/2006/table">
            <a:tbl>
              <a:tblPr firstRow="1" bandRow="1">
                <a:tableStyleId>{912C8C85-51F0-491E-9774-3900AFEF0FD7}</a:tableStyleId>
              </a:tblPr>
              <a:tblGrid>
                <a:gridCol w="3200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279400">
                <a:tc>
                  <a:txBody>
                    <a:bodyPr/>
                    <a:lstStyle/>
                    <a:p>
                      <a:r>
                        <a:rPr lang="en-US" sz="1800" b="0" dirty="0" err="1">
                          <a:latin typeface="Arial" panose="020B0604020202020204" pitchFamily="34" charset="0"/>
                          <a:cs typeface="Arial" panose="020B0604020202020204" pitchFamily="34" charset="0"/>
                        </a:rPr>
                        <a:t>Peneliti</a:t>
                      </a:r>
                      <a:r>
                        <a:rPr lang="en-US" sz="1800" b="0" dirty="0">
                          <a:latin typeface="Arial" panose="020B0604020202020204" pitchFamily="34" charset="0"/>
                          <a:cs typeface="Arial" panose="020B0604020202020204" pitchFamily="34" charset="0"/>
                        </a:rPr>
                        <a:t>/</a:t>
                      </a:r>
                      <a:r>
                        <a:rPr lang="en-US" sz="1800" b="0" dirty="0" err="1">
                          <a:latin typeface="Arial" panose="020B0604020202020204" pitchFamily="34" charset="0"/>
                          <a:cs typeface="Arial" panose="020B0604020202020204" pitchFamily="34" charset="0"/>
                        </a:rPr>
                        <a:t>Organisasi</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err="1">
                          <a:latin typeface="Arial" panose="020B0604020202020204" pitchFamily="34" charset="0"/>
                          <a:cs typeface="Arial" panose="020B0604020202020204" pitchFamily="34" charset="0"/>
                        </a:rPr>
                        <a:t>Tahun</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err="1">
                          <a:latin typeface="Arial" panose="020B0604020202020204" pitchFamily="34" charset="0"/>
                          <a:cs typeface="Arial" panose="020B0604020202020204" pitchFamily="34" charset="0"/>
                        </a:rPr>
                        <a:t>Nama</a:t>
                      </a:r>
                      <a:r>
                        <a:rPr lang="en-US" sz="1800" b="0" dirty="0">
                          <a:latin typeface="Arial" panose="020B0604020202020204" pitchFamily="34" charset="0"/>
                          <a:cs typeface="Arial" panose="020B0604020202020204" pitchFamily="34" charset="0"/>
                        </a:rPr>
                        <a:t> Model</a:t>
                      </a:r>
                    </a:p>
                  </a:txBody>
                  <a:tcPr/>
                </a:tc>
                <a:extLst>
                  <a:ext uri="{0D108BD9-81ED-4DB2-BD59-A6C34878D82A}">
                    <a16:rowId xmlns:a16="http://schemas.microsoft.com/office/drawing/2014/main" val="10000"/>
                  </a:ext>
                </a:extLst>
              </a:tr>
              <a:tr h="279400">
                <a:tc>
                  <a:txBody>
                    <a:bodyPr/>
                    <a:lstStyle/>
                    <a:p>
                      <a:r>
                        <a:rPr lang="en-US" sz="1800" b="0" dirty="0" err="1">
                          <a:latin typeface="Arial" panose="020B0604020202020204" pitchFamily="34" charset="0"/>
                          <a:cs typeface="Arial" panose="020B0604020202020204" pitchFamily="34" charset="0"/>
                        </a:rPr>
                        <a:t>Lavean</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1980</a:t>
                      </a:r>
                    </a:p>
                  </a:txBody>
                  <a:tcPr/>
                </a:tc>
                <a:tc>
                  <a:txBody>
                    <a:bodyPr/>
                    <a:lstStyle/>
                    <a:p>
                      <a:r>
                        <a:rPr lang="en-US" sz="1800" b="0" dirty="0" err="1">
                          <a:latin typeface="Arial" panose="020B0604020202020204" pitchFamily="34" charset="0"/>
                          <a:cs typeface="Arial" panose="020B0604020202020204" pitchFamily="34" charset="0"/>
                        </a:rPr>
                        <a:t>Spektrum</a:t>
                      </a:r>
                      <a:r>
                        <a:rPr lang="en-US" sz="1800" b="0" dirty="0">
                          <a:latin typeface="Arial" panose="020B0604020202020204" pitchFamily="34" charset="0"/>
                          <a:cs typeface="Arial" panose="020B0604020202020204" pitchFamily="34" charset="0"/>
                        </a:rPr>
                        <a:t> of Interoperability</a:t>
                      </a:r>
                    </a:p>
                  </a:txBody>
                  <a:tcPr/>
                </a:tc>
                <a:extLst>
                  <a:ext uri="{0D108BD9-81ED-4DB2-BD59-A6C34878D82A}">
                    <a16:rowId xmlns:a16="http://schemas.microsoft.com/office/drawing/2014/main" val="10001"/>
                  </a:ext>
                </a:extLst>
              </a:tr>
              <a:tr h="279400">
                <a:tc>
                  <a:txBody>
                    <a:bodyPr/>
                    <a:lstStyle/>
                    <a:p>
                      <a:r>
                        <a:rPr lang="en-US" sz="1800" b="0" dirty="0" err="1">
                          <a:latin typeface="Arial" panose="020B0604020202020204" pitchFamily="34" charset="0"/>
                          <a:cs typeface="Arial" panose="020B0604020202020204" pitchFamily="34" charset="0"/>
                        </a:rPr>
                        <a:t>Amanowicz</a:t>
                      </a:r>
                      <a:r>
                        <a:rPr lang="en-US" sz="1800" b="0" baseline="0" dirty="0">
                          <a:latin typeface="Arial" panose="020B0604020202020204" pitchFamily="34" charset="0"/>
                          <a:cs typeface="Arial" panose="020B0604020202020204" pitchFamily="34" charset="0"/>
                        </a:rPr>
                        <a:t> </a:t>
                      </a:r>
                      <a:r>
                        <a:rPr lang="en-US" sz="1800" b="0" baseline="0" dirty="0" err="1">
                          <a:latin typeface="Arial" panose="020B0604020202020204" pitchFamily="34" charset="0"/>
                          <a:cs typeface="Arial" panose="020B0604020202020204" pitchFamily="34" charset="0"/>
                        </a:rPr>
                        <a:t>dan</a:t>
                      </a:r>
                      <a:r>
                        <a:rPr lang="en-US" sz="1800" b="0" baseline="0" dirty="0">
                          <a:latin typeface="Arial" panose="020B0604020202020204" pitchFamily="34" charset="0"/>
                          <a:cs typeface="Arial" panose="020B0604020202020204" pitchFamily="34" charset="0"/>
                        </a:rPr>
                        <a:t> </a:t>
                      </a:r>
                      <a:r>
                        <a:rPr lang="en-US" sz="1800" b="0" baseline="0" dirty="0" err="1">
                          <a:latin typeface="Arial" panose="020B0604020202020204" pitchFamily="34" charset="0"/>
                          <a:cs typeface="Arial" panose="020B0604020202020204" pitchFamily="34" charset="0"/>
                        </a:rPr>
                        <a:t>Gajewski</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1996</a:t>
                      </a:r>
                    </a:p>
                  </a:txBody>
                  <a:tcPr/>
                </a:tc>
                <a:tc>
                  <a:txBody>
                    <a:bodyPr/>
                    <a:lstStyle/>
                    <a:p>
                      <a:r>
                        <a:rPr lang="en-US" sz="1800" b="0" dirty="0">
                          <a:latin typeface="Arial" panose="020B0604020202020204" pitchFamily="34" charset="0"/>
                          <a:cs typeface="Arial" panose="020B0604020202020204" pitchFamily="34" charset="0"/>
                        </a:rPr>
                        <a:t>Military communication and information systems interoperability</a:t>
                      </a:r>
                    </a:p>
                  </a:txBody>
                  <a:tcPr/>
                </a:tc>
                <a:extLst>
                  <a:ext uri="{0D108BD9-81ED-4DB2-BD59-A6C34878D82A}">
                    <a16:rowId xmlns:a16="http://schemas.microsoft.com/office/drawing/2014/main" val="10002"/>
                  </a:ext>
                </a:extLst>
              </a:tr>
              <a:tr h="279400">
                <a:tc>
                  <a:txBody>
                    <a:bodyPr/>
                    <a:lstStyle/>
                    <a:p>
                      <a:r>
                        <a:rPr lang="en-US" sz="1800" b="0" dirty="0" err="1">
                          <a:latin typeface="Arial" panose="020B0604020202020204" pitchFamily="34" charset="0"/>
                          <a:cs typeface="Arial" panose="020B0604020202020204" pitchFamily="34" charset="0"/>
                        </a:rPr>
                        <a:t>Mensh</a:t>
                      </a:r>
                      <a:r>
                        <a:rPr lang="en-US" sz="1800" b="0" dirty="0">
                          <a:latin typeface="Arial" panose="020B0604020202020204" pitchFamily="34" charset="0"/>
                          <a:cs typeface="Arial" panose="020B0604020202020204" pitchFamily="34" charset="0"/>
                        </a:rPr>
                        <a:t> </a:t>
                      </a:r>
                      <a:r>
                        <a:rPr lang="en-US" sz="1800" b="0" i="1" dirty="0">
                          <a:latin typeface="Arial" panose="020B0604020202020204" pitchFamily="34" charset="0"/>
                          <a:cs typeface="Arial" panose="020B0604020202020204" pitchFamily="34" charset="0"/>
                        </a:rPr>
                        <a:t>et al. </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1998</a:t>
                      </a:r>
                    </a:p>
                  </a:txBody>
                  <a:tcPr/>
                </a:tc>
                <a:tc>
                  <a:txBody>
                    <a:bodyPr/>
                    <a:lstStyle/>
                    <a:p>
                      <a:r>
                        <a:rPr lang="en-US" sz="1800" b="0" dirty="0">
                          <a:latin typeface="Arial" panose="020B0604020202020204" pitchFamily="34" charset="0"/>
                          <a:cs typeface="Arial" panose="020B0604020202020204" pitchFamily="34" charset="0"/>
                        </a:rPr>
                        <a:t>Quantification of Interoperability methodology</a:t>
                      </a:r>
                    </a:p>
                  </a:txBody>
                  <a:tcPr/>
                </a:tc>
                <a:extLst>
                  <a:ext uri="{0D108BD9-81ED-4DB2-BD59-A6C34878D82A}">
                    <a16:rowId xmlns:a16="http://schemas.microsoft.com/office/drawing/2014/main" val="10003"/>
                  </a:ext>
                </a:extLst>
              </a:tr>
              <a:tr h="279400">
                <a:tc>
                  <a:txBody>
                    <a:bodyPr/>
                    <a:lstStyle/>
                    <a:p>
                      <a:r>
                        <a:rPr lang="en-US" sz="1800" b="0" dirty="0">
                          <a:latin typeface="Arial" panose="020B0604020202020204" pitchFamily="34" charset="0"/>
                          <a:cs typeface="Arial" panose="020B0604020202020204" pitchFamily="34" charset="0"/>
                        </a:rPr>
                        <a:t>The</a:t>
                      </a:r>
                      <a:r>
                        <a:rPr lang="en-US" sz="1800" b="0" baseline="0" dirty="0">
                          <a:latin typeface="Arial" panose="020B0604020202020204" pitchFamily="34" charset="0"/>
                          <a:cs typeface="Arial" panose="020B0604020202020204" pitchFamily="34" charset="0"/>
                        </a:rPr>
                        <a:t> US Department of Defense C4ISR Working Group</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1998</a:t>
                      </a:r>
                    </a:p>
                  </a:txBody>
                  <a:tcPr/>
                </a:tc>
                <a:tc>
                  <a:txBody>
                    <a:bodyPr/>
                    <a:lstStyle/>
                    <a:p>
                      <a:r>
                        <a:rPr lang="en-US" sz="1800" b="0" dirty="0">
                          <a:latin typeface="Arial" panose="020B0604020202020204" pitchFamily="34" charset="0"/>
                          <a:cs typeface="Arial" panose="020B0604020202020204" pitchFamily="34" charset="0"/>
                        </a:rPr>
                        <a:t>Levels of </a:t>
                      </a:r>
                      <a:r>
                        <a:rPr lang="en-US" sz="1800" b="0" dirty="0" err="1">
                          <a:latin typeface="Arial" panose="020B0604020202020204" pitchFamily="34" charset="0"/>
                          <a:cs typeface="Arial" panose="020B0604020202020204" pitchFamily="34" charset="0"/>
                        </a:rPr>
                        <a:t>Informastion</a:t>
                      </a:r>
                      <a:r>
                        <a:rPr lang="en-US" sz="1800" b="0" dirty="0">
                          <a:latin typeface="Arial" panose="020B0604020202020204" pitchFamily="34" charset="0"/>
                          <a:cs typeface="Arial" panose="020B0604020202020204" pitchFamily="34" charset="0"/>
                        </a:rPr>
                        <a:t> systems</a:t>
                      </a:r>
                      <a:r>
                        <a:rPr lang="en-US" sz="1800" b="0" baseline="0" dirty="0">
                          <a:latin typeface="Arial" panose="020B0604020202020204" pitchFamily="34" charset="0"/>
                          <a:cs typeface="Arial" panose="020B0604020202020204" pitchFamily="34" charset="0"/>
                        </a:rPr>
                        <a:t> interoperability </a:t>
                      </a:r>
                      <a:endParaRPr lang="en-US"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79400">
                <a:tc>
                  <a:txBody>
                    <a:bodyPr/>
                    <a:lstStyle/>
                    <a:p>
                      <a:r>
                        <a:rPr lang="en-US" sz="1800" b="0" dirty="0">
                          <a:latin typeface="Arial" panose="020B0604020202020204" pitchFamily="34" charset="0"/>
                          <a:cs typeface="Arial" panose="020B0604020202020204" pitchFamily="34" charset="0"/>
                        </a:rPr>
                        <a:t>Clark </a:t>
                      </a:r>
                      <a:r>
                        <a:rPr lang="en-US" sz="1800" b="0" dirty="0" err="1">
                          <a:latin typeface="Arial" panose="020B0604020202020204" pitchFamily="34" charset="0"/>
                          <a:cs typeface="Arial" panose="020B0604020202020204" pitchFamily="34" charset="0"/>
                        </a:rPr>
                        <a:t>dan</a:t>
                      </a:r>
                      <a:r>
                        <a:rPr lang="en-US" sz="1800" b="0" dirty="0">
                          <a:latin typeface="Arial" panose="020B0604020202020204" pitchFamily="34" charset="0"/>
                          <a:cs typeface="Arial" panose="020B0604020202020204" pitchFamily="34" charset="0"/>
                        </a:rPr>
                        <a:t> Jones</a:t>
                      </a:r>
                    </a:p>
                  </a:txBody>
                  <a:tcPr/>
                </a:tc>
                <a:tc>
                  <a:txBody>
                    <a:bodyPr/>
                    <a:lstStyle/>
                    <a:p>
                      <a:r>
                        <a:rPr lang="en-US" sz="1800" b="0" dirty="0">
                          <a:latin typeface="Arial" panose="020B0604020202020204" pitchFamily="34" charset="0"/>
                          <a:cs typeface="Arial" panose="020B0604020202020204" pitchFamily="34" charset="0"/>
                        </a:rPr>
                        <a:t>1998</a:t>
                      </a:r>
                    </a:p>
                  </a:txBody>
                  <a:tcPr/>
                </a:tc>
                <a:tc>
                  <a:txBody>
                    <a:bodyPr/>
                    <a:lstStyle/>
                    <a:p>
                      <a:r>
                        <a:rPr lang="en-US" sz="1800" b="0" dirty="0">
                          <a:latin typeface="Arial" panose="020B0604020202020204" pitchFamily="34" charset="0"/>
                          <a:cs typeface="Arial" panose="020B0604020202020204" pitchFamily="34" charset="0"/>
                        </a:rPr>
                        <a:t>Organizational</a:t>
                      </a:r>
                      <a:r>
                        <a:rPr lang="en-US" sz="1800" b="0" baseline="0" dirty="0">
                          <a:latin typeface="Arial" panose="020B0604020202020204" pitchFamily="34" charset="0"/>
                          <a:cs typeface="Arial" panose="020B0604020202020204" pitchFamily="34" charset="0"/>
                        </a:rPr>
                        <a:t> Interoperability maturity model for c2</a:t>
                      </a:r>
                      <a:endParaRPr lang="en-US"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9400">
                <a:tc>
                  <a:txBody>
                    <a:bodyPr/>
                    <a:lstStyle/>
                    <a:p>
                      <a:r>
                        <a:rPr lang="en-US" sz="1800" b="0" dirty="0" err="1">
                          <a:latin typeface="Arial" panose="020B0604020202020204" pitchFamily="34" charset="0"/>
                          <a:cs typeface="Arial" panose="020B0604020202020204" pitchFamily="34" charset="0"/>
                        </a:rPr>
                        <a:t>Leite</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1998</a:t>
                      </a:r>
                    </a:p>
                  </a:txBody>
                  <a:tcPr/>
                </a:tc>
                <a:tc>
                  <a:txBody>
                    <a:bodyPr/>
                    <a:lstStyle/>
                    <a:p>
                      <a:r>
                        <a:rPr lang="en-US" sz="1800" b="0" dirty="0">
                          <a:latin typeface="Arial" panose="020B0604020202020204" pitchFamily="34" charset="0"/>
                          <a:cs typeface="Arial" panose="020B0604020202020204" pitchFamily="34" charset="0"/>
                        </a:rPr>
                        <a:t>Interoperability assessment methodology</a:t>
                      </a:r>
                    </a:p>
                  </a:txBody>
                  <a:tcPr/>
                </a:tc>
                <a:extLst>
                  <a:ext uri="{0D108BD9-81ED-4DB2-BD59-A6C34878D82A}">
                    <a16:rowId xmlns:a16="http://schemas.microsoft.com/office/drawing/2014/main" val="10006"/>
                  </a:ext>
                </a:extLst>
              </a:tr>
            </a:tbl>
          </a:graphicData>
        </a:graphic>
      </p:graphicFrame>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ontent Placeholder 5"/>
          <p:cNvSpPr>
            <a:spLocks noGrp="1"/>
          </p:cNvSpPr>
          <p:nvPr>
            <p:ph idx="1"/>
          </p:nvPr>
        </p:nvSpPr>
        <p:spPr>
          <a:xfrm>
            <a:off x="457200" y="808037"/>
            <a:ext cx="8229600" cy="563563"/>
          </a:xfrm>
        </p:spPr>
        <p:txBody>
          <a:bodyPr/>
          <a:lstStyle/>
          <a:p>
            <a:pPr marL="0" indent="0" algn="ctr">
              <a:buNone/>
            </a:pPr>
            <a:r>
              <a:rPr lang="en-US" sz="2200" dirty="0">
                <a:latin typeface="Arial" panose="020B0604020202020204" pitchFamily="34" charset="0"/>
                <a:cs typeface="Arial" panose="020B0604020202020204" pitchFamily="34" charset="0"/>
              </a:rPr>
              <a:t>Model-model </a:t>
            </a:r>
            <a:r>
              <a:rPr lang="en-US" sz="2200" dirty="0" err="1">
                <a:latin typeface="Arial" panose="020B0604020202020204" pitchFamily="34" charset="0"/>
                <a:cs typeface="Arial" panose="020B0604020202020204" pitchFamily="34" charset="0"/>
              </a:rPr>
              <a:t>Pengukuran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Iteroperabilitas</a:t>
            </a:r>
            <a:endParaRPr lang="id-ID" sz="22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6947515"/>
              </p:ext>
            </p:extLst>
          </p:nvPr>
        </p:nvGraphicFramePr>
        <p:xfrm>
          <a:off x="457200" y="1409700"/>
          <a:ext cx="8229600" cy="4480560"/>
        </p:xfrm>
        <a:graphic>
          <a:graphicData uri="http://schemas.openxmlformats.org/drawingml/2006/table">
            <a:tbl>
              <a:tblPr firstRow="1" bandRow="1">
                <a:tableStyleId>{912C8C85-51F0-491E-9774-3900AFEF0FD7}</a:tableStyleId>
              </a:tblPr>
              <a:tblGrid>
                <a:gridCol w="3200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279400">
                <a:tc>
                  <a:txBody>
                    <a:bodyPr/>
                    <a:lstStyle/>
                    <a:p>
                      <a:r>
                        <a:rPr lang="en-US" sz="1800" b="0" dirty="0" err="1">
                          <a:latin typeface="Arial" panose="020B0604020202020204" pitchFamily="34" charset="0"/>
                          <a:cs typeface="Arial" panose="020B0604020202020204" pitchFamily="34" charset="0"/>
                        </a:rPr>
                        <a:t>Peneliti</a:t>
                      </a:r>
                      <a:r>
                        <a:rPr lang="en-US" sz="1800" b="0" dirty="0">
                          <a:latin typeface="Arial" panose="020B0604020202020204" pitchFamily="34" charset="0"/>
                          <a:cs typeface="Arial" panose="020B0604020202020204" pitchFamily="34" charset="0"/>
                        </a:rPr>
                        <a:t>/</a:t>
                      </a:r>
                      <a:r>
                        <a:rPr lang="en-US" sz="1800" b="0" dirty="0" err="1">
                          <a:latin typeface="Arial" panose="020B0604020202020204" pitchFamily="34" charset="0"/>
                          <a:cs typeface="Arial" panose="020B0604020202020204" pitchFamily="34" charset="0"/>
                        </a:rPr>
                        <a:t>Organisasi</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err="1">
                          <a:latin typeface="Arial" panose="020B0604020202020204" pitchFamily="34" charset="0"/>
                          <a:cs typeface="Arial" panose="020B0604020202020204" pitchFamily="34" charset="0"/>
                        </a:rPr>
                        <a:t>Tahun</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err="1">
                          <a:latin typeface="Arial" panose="020B0604020202020204" pitchFamily="34" charset="0"/>
                          <a:cs typeface="Arial" panose="020B0604020202020204" pitchFamily="34" charset="0"/>
                        </a:rPr>
                        <a:t>Nama</a:t>
                      </a:r>
                      <a:r>
                        <a:rPr lang="en-US" sz="1800" b="0" dirty="0">
                          <a:latin typeface="Arial" panose="020B0604020202020204" pitchFamily="34" charset="0"/>
                          <a:cs typeface="Arial" panose="020B0604020202020204" pitchFamily="34" charset="0"/>
                        </a:rPr>
                        <a:t> Model</a:t>
                      </a:r>
                    </a:p>
                  </a:txBody>
                  <a:tcPr/>
                </a:tc>
                <a:extLst>
                  <a:ext uri="{0D108BD9-81ED-4DB2-BD59-A6C34878D82A}">
                    <a16:rowId xmlns:a16="http://schemas.microsoft.com/office/drawing/2014/main" val="10000"/>
                  </a:ext>
                </a:extLst>
              </a:tr>
              <a:tr h="279400">
                <a:tc>
                  <a:txBody>
                    <a:bodyPr/>
                    <a:lstStyle/>
                    <a:p>
                      <a:r>
                        <a:rPr lang="en-US" sz="1800" b="0" dirty="0">
                          <a:latin typeface="Arial" panose="020B0604020202020204" pitchFamily="34" charset="0"/>
                          <a:cs typeface="Arial" panose="020B0604020202020204" pitchFamily="34" charset="0"/>
                        </a:rPr>
                        <a:t>Hamilton </a:t>
                      </a:r>
                      <a:r>
                        <a:rPr lang="en-US" sz="1800" b="0" i="1" dirty="0">
                          <a:latin typeface="Arial" panose="020B0604020202020204" pitchFamily="34" charset="0"/>
                          <a:cs typeface="Arial" panose="020B0604020202020204" pitchFamily="34" charset="0"/>
                        </a:rPr>
                        <a:t>et al.</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2002</a:t>
                      </a:r>
                    </a:p>
                  </a:txBody>
                  <a:tcPr/>
                </a:tc>
                <a:tc>
                  <a:txBody>
                    <a:bodyPr/>
                    <a:lstStyle/>
                    <a:p>
                      <a:r>
                        <a:rPr lang="en-US" sz="1800" b="0" dirty="0">
                          <a:latin typeface="Arial" panose="020B0604020202020204" pitchFamily="34" charset="0"/>
                          <a:cs typeface="Arial" panose="020B0604020202020204" pitchFamily="34" charset="0"/>
                        </a:rPr>
                        <a:t>Stoplight</a:t>
                      </a:r>
                    </a:p>
                  </a:txBody>
                  <a:tcPr/>
                </a:tc>
                <a:extLst>
                  <a:ext uri="{0D108BD9-81ED-4DB2-BD59-A6C34878D82A}">
                    <a16:rowId xmlns:a16="http://schemas.microsoft.com/office/drawing/2014/main" val="10001"/>
                  </a:ext>
                </a:extLst>
              </a:tr>
              <a:tr h="279400">
                <a:tc>
                  <a:txBody>
                    <a:bodyPr/>
                    <a:lstStyle/>
                    <a:p>
                      <a:r>
                        <a:rPr lang="en-US" sz="1800" b="0" dirty="0">
                          <a:latin typeface="Arial" panose="020B0604020202020204" pitchFamily="34" charset="0"/>
                          <a:cs typeface="Arial" panose="020B0604020202020204" pitchFamily="34" charset="0"/>
                        </a:rPr>
                        <a:t>NATO</a:t>
                      </a:r>
                    </a:p>
                  </a:txBody>
                  <a:tcPr/>
                </a:tc>
                <a:tc>
                  <a:txBody>
                    <a:bodyPr/>
                    <a:lstStyle/>
                    <a:p>
                      <a:r>
                        <a:rPr lang="en-US" sz="1800" b="0" dirty="0">
                          <a:latin typeface="Arial" panose="020B0604020202020204" pitchFamily="34" charset="0"/>
                          <a:cs typeface="Arial" panose="020B0604020202020204" pitchFamily="34" charset="0"/>
                        </a:rPr>
                        <a:t>2003</a:t>
                      </a:r>
                    </a:p>
                  </a:txBody>
                  <a:tcPr/>
                </a:tc>
                <a:tc>
                  <a:txBody>
                    <a:bodyPr/>
                    <a:lstStyle/>
                    <a:p>
                      <a:r>
                        <a:rPr lang="en-US" sz="1800" b="0" dirty="0">
                          <a:latin typeface="Arial" panose="020B0604020202020204" pitchFamily="34" charset="0"/>
                          <a:cs typeface="Arial" panose="020B0604020202020204" pitchFamily="34" charset="0"/>
                        </a:rPr>
                        <a:t>NATO</a:t>
                      </a:r>
                      <a:r>
                        <a:rPr lang="en-US" sz="1800" b="0" baseline="0" dirty="0">
                          <a:latin typeface="Arial" panose="020B0604020202020204" pitchFamily="34" charset="0"/>
                          <a:cs typeface="Arial" panose="020B0604020202020204" pitchFamily="34" charset="0"/>
                        </a:rPr>
                        <a:t> C3 Technical architecture reference model for interoperability </a:t>
                      </a:r>
                      <a:endParaRPr lang="en-US"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79400">
                <a:tc>
                  <a:txBody>
                    <a:bodyPr/>
                    <a:lstStyle/>
                    <a:p>
                      <a:r>
                        <a:rPr lang="en-US" sz="1800" b="0" dirty="0">
                          <a:latin typeface="Arial" panose="020B0604020202020204" pitchFamily="34" charset="0"/>
                          <a:cs typeface="Arial" panose="020B0604020202020204" pitchFamily="34" charset="0"/>
                        </a:rPr>
                        <a:t>Andreas </a:t>
                      </a:r>
                      <a:r>
                        <a:rPr lang="en-US" sz="1800" b="0" dirty="0" err="1">
                          <a:latin typeface="Arial" panose="020B0604020202020204" pitchFamily="34" charset="0"/>
                          <a:cs typeface="Arial" panose="020B0604020202020204" pitchFamily="34" charset="0"/>
                        </a:rPr>
                        <a:t>tolk</a:t>
                      </a:r>
                      <a:r>
                        <a:rPr lang="en-US" sz="1800" b="0" baseline="0" dirty="0">
                          <a:latin typeface="Arial" panose="020B0604020202020204" pitchFamily="34" charset="0"/>
                          <a:cs typeface="Arial" panose="020B0604020202020204" pitchFamily="34" charset="0"/>
                        </a:rPr>
                        <a:t> </a:t>
                      </a:r>
                      <a:r>
                        <a:rPr lang="en-US" sz="1800" b="0" baseline="0" dirty="0" err="1">
                          <a:latin typeface="Arial" panose="020B0604020202020204" pitchFamily="34" charset="0"/>
                          <a:cs typeface="Arial" panose="020B0604020202020204" pitchFamily="34" charset="0"/>
                        </a:rPr>
                        <a:t>dan</a:t>
                      </a:r>
                      <a:r>
                        <a:rPr lang="en-US" sz="1800" b="0" baseline="0" dirty="0">
                          <a:latin typeface="Arial" panose="020B0604020202020204" pitchFamily="34" charset="0"/>
                          <a:cs typeface="Arial" panose="020B0604020202020204" pitchFamily="34" charset="0"/>
                        </a:rPr>
                        <a:t> James </a:t>
                      </a:r>
                      <a:r>
                        <a:rPr lang="en-US" sz="1800" b="0" baseline="0" dirty="0" err="1">
                          <a:latin typeface="Arial" panose="020B0604020202020204" pitchFamily="34" charset="0"/>
                          <a:cs typeface="Arial" panose="020B0604020202020204" pitchFamily="34" charset="0"/>
                        </a:rPr>
                        <a:t>Muguira</a:t>
                      </a:r>
                      <a:r>
                        <a:rPr lang="en-US" sz="1800" b="0" baseline="0" dirty="0">
                          <a:latin typeface="Arial" panose="020B0604020202020204" pitchFamily="34" charset="0"/>
                          <a:cs typeface="Arial" panose="020B0604020202020204" pitchFamily="34" charset="0"/>
                        </a:rPr>
                        <a:t> </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2003</a:t>
                      </a:r>
                    </a:p>
                  </a:txBody>
                  <a:tcPr/>
                </a:tc>
                <a:tc>
                  <a:txBody>
                    <a:bodyPr/>
                    <a:lstStyle/>
                    <a:p>
                      <a:r>
                        <a:rPr lang="en-US" sz="1800" b="0" dirty="0">
                          <a:latin typeface="Arial" panose="020B0604020202020204" pitchFamily="34" charset="0"/>
                          <a:cs typeface="Arial" panose="020B0604020202020204" pitchFamily="34" charset="0"/>
                        </a:rPr>
                        <a:t>Levels of Conceptual Interoperability Model</a:t>
                      </a:r>
                    </a:p>
                  </a:txBody>
                  <a:tcPr/>
                </a:tc>
                <a:extLst>
                  <a:ext uri="{0D108BD9-81ED-4DB2-BD59-A6C34878D82A}">
                    <a16:rowId xmlns:a16="http://schemas.microsoft.com/office/drawing/2014/main" val="10003"/>
                  </a:ext>
                </a:extLst>
              </a:tr>
              <a:tr h="279400">
                <a:tc>
                  <a:txBody>
                    <a:bodyPr/>
                    <a:lstStyle/>
                    <a:p>
                      <a:r>
                        <a:rPr lang="en-US" sz="1800" b="0" dirty="0">
                          <a:latin typeface="Arial" panose="020B0604020202020204" pitchFamily="34" charset="0"/>
                          <a:cs typeface="Arial" panose="020B0604020202020204" pitchFamily="34" charset="0"/>
                        </a:rPr>
                        <a:t>Andreas </a:t>
                      </a:r>
                      <a:r>
                        <a:rPr lang="en-US" sz="1800" b="0" dirty="0" err="1">
                          <a:latin typeface="Arial" panose="020B0604020202020204" pitchFamily="34" charset="0"/>
                          <a:cs typeface="Arial" panose="020B0604020202020204" pitchFamily="34" charset="0"/>
                        </a:rPr>
                        <a:t>Tolk</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2003</a:t>
                      </a:r>
                    </a:p>
                  </a:txBody>
                  <a:tcPr/>
                </a:tc>
                <a:tc>
                  <a:txBody>
                    <a:bodyPr/>
                    <a:lstStyle/>
                    <a:p>
                      <a:r>
                        <a:rPr lang="en-US" sz="1800" b="0" dirty="0">
                          <a:latin typeface="Arial" panose="020B0604020202020204" pitchFamily="34" charset="0"/>
                          <a:cs typeface="Arial" panose="020B0604020202020204" pitchFamily="34" charset="0"/>
                        </a:rPr>
                        <a:t>Layers of Coalition Interoperability </a:t>
                      </a:r>
                    </a:p>
                  </a:txBody>
                  <a:tcPr/>
                </a:tc>
                <a:extLst>
                  <a:ext uri="{0D108BD9-81ED-4DB2-BD59-A6C34878D82A}">
                    <a16:rowId xmlns:a16="http://schemas.microsoft.com/office/drawing/2014/main" val="10004"/>
                  </a:ext>
                </a:extLst>
              </a:tr>
              <a:tr h="279400">
                <a:tc>
                  <a:txBody>
                    <a:bodyPr/>
                    <a:lstStyle/>
                    <a:p>
                      <a:r>
                        <a:rPr lang="en-US" sz="1800" b="0" dirty="0">
                          <a:latin typeface="Arial" panose="020B0604020202020204" pitchFamily="34" charset="0"/>
                          <a:cs typeface="Arial" panose="020B0604020202020204" pitchFamily="34" charset="0"/>
                        </a:rPr>
                        <a:t>Carnegie Mellon University Software Engineering Institute</a:t>
                      </a:r>
                    </a:p>
                  </a:txBody>
                  <a:tcPr/>
                </a:tc>
                <a:tc>
                  <a:txBody>
                    <a:bodyPr/>
                    <a:lstStyle/>
                    <a:p>
                      <a:r>
                        <a:rPr lang="en-US" sz="1800" b="0" dirty="0">
                          <a:latin typeface="Arial" panose="020B0604020202020204" pitchFamily="34" charset="0"/>
                          <a:cs typeface="Arial" panose="020B0604020202020204" pitchFamily="34" charset="0"/>
                        </a:rPr>
                        <a:t>2004</a:t>
                      </a:r>
                    </a:p>
                  </a:txBody>
                  <a:tcPr/>
                </a:tc>
                <a:tc>
                  <a:txBody>
                    <a:bodyPr/>
                    <a:lstStyle/>
                    <a:p>
                      <a:r>
                        <a:rPr lang="en-US" sz="1800" b="0" dirty="0">
                          <a:latin typeface="Arial" panose="020B0604020202020204" pitchFamily="34" charset="0"/>
                          <a:cs typeface="Arial" panose="020B0604020202020204" pitchFamily="34" charset="0"/>
                        </a:rPr>
                        <a:t>System of Systems Interoperability </a:t>
                      </a:r>
                    </a:p>
                  </a:txBody>
                  <a:tcPr/>
                </a:tc>
                <a:extLst>
                  <a:ext uri="{0D108BD9-81ED-4DB2-BD59-A6C34878D82A}">
                    <a16:rowId xmlns:a16="http://schemas.microsoft.com/office/drawing/2014/main" val="10005"/>
                  </a:ext>
                </a:extLst>
              </a:tr>
              <a:tr h="279400">
                <a:tc>
                  <a:txBody>
                    <a:bodyPr/>
                    <a:lstStyle/>
                    <a:p>
                      <a:r>
                        <a:rPr lang="en-US" sz="1800" b="0" dirty="0">
                          <a:latin typeface="Arial" panose="020B0604020202020204" pitchFamily="34" charset="0"/>
                          <a:cs typeface="Arial" panose="020B0604020202020204" pitchFamily="34" charset="0"/>
                        </a:rPr>
                        <a:t>Stewart</a:t>
                      </a:r>
                      <a:r>
                        <a:rPr lang="en-US" sz="1800" b="0" baseline="0" dirty="0">
                          <a:latin typeface="Arial" panose="020B0604020202020204" pitchFamily="34" charset="0"/>
                          <a:cs typeface="Arial" panose="020B0604020202020204" pitchFamily="34" charset="0"/>
                        </a:rPr>
                        <a:t> </a:t>
                      </a:r>
                      <a:r>
                        <a:rPr lang="en-US" sz="1800" b="0" i="1" baseline="0" dirty="0">
                          <a:latin typeface="Arial" panose="020B0604020202020204" pitchFamily="34" charset="0"/>
                          <a:cs typeface="Arial" panose="020B0604020202020204" pitchFamily="34" charset="0"/>
                        </a:rPr>
                        <a:t>et al.</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2004</a:t>
                      </a:r>
                    </a:p>
                  </a:txBody>
                  <a:tcPr/>
                </a:tc>
                <a:tc>
                  <a:txBody>
                    <a:bodyPr/>
                    <a:lstStyle/>
                    <a:p>
                      <a:r>
                        <a:rPr lang="en-US" sz="1800" b="0" dirty="0">
                          <a:latin typeface="Arial" panose="020B0604020202020204" pitchFamily="34" charset="0"/>
                          <a:cs typeface="Arial" panose="020B0604020202020204" pitchFamily="34" charset="0"/>
                        </a:rPr>
                        <a:t>Non Technical </a:t>
                      </a:r>
                      <a:r>
                        <a:rPr lang="en-US" sz="1800" b="0" dirty="0" err="1">
                          <a:latin typeface="Arial" panose="020B0604020202020204" pitchFamily="34" charset="0"/>
                          <a:cs typeface="Arial" panose="020B0604020202020204" pitchFamily="34" charset="0"/>
                        </a:rPr>
                        <a:t>Inteoperability</a:t>
                      </a:r>
                      <a:r>
                        <a:rPr lang="en-US" sz="1800" b="0" dirty="0">
                          <a:latin typeface="Arial" panose="020B0604020202020204" pitchFamily="34" charset="0"/>
                          <a:cs typeface="Arial" panose="020B0604020202020204" pitchFamily="34" charset="0"/>
                        </a:rPr>
                        <a:t> framework</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79015017"/>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ontent Placeholder 5"/>
          <p:cNvSpPr>
            <a:spLocks noGrp="1"/>
          </p:cNvSpPr>
          <p:nvPr>
            <p:ph idx="1"/>
          </p:nvPr>
        </p:nvSpPr>
        <p:spPr>
          <a:xfrm>
            <a:off x="457200" y="808037"/>
            <a:ext cx="8229600" cy="563563"/>
          </a:xfrm>
        </p:spPr>
        <p:txBody>
          <a:bodyPr/>
          <a:lstStyle/>
          <a:p>
            <a:pPr marL="0" indent="0" algn="ctr">
              <a:buNone/>
            </a:pPr>
            <a:r>
              <a:rPr lang="en-US" sz="2200" dirty="0">
                <a:latin typeface="Arial" panose="020B0604020202020204" pitchFamily="34" charset="0"/>
                <a:cs typeface="Arial" panose="020B0604020202020204" pitchFamily="34" charset="0"/>
              </a:rPr>
              <a:t>Model-model </a:t>
            </a:r>
            <a:r>
              <a:rPr lang="en-US" sz="2200" dirty="0" err="1">
                <a:latin typeface="Arial" panose="020B0604020202020204" pitchFamily="34" charset="0"/>
                <a:cs typeface="Arial" panose="020B0604020202020204" pitchFamily="34" charset="0"/>
              </a:rPr>
              <a:t>Pengukuran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Iteroperabilitas</a:t>
            </a:r>
            <a:endParaRPr lang="id-ID" sz="22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80097725"/>
              </p:ext>
            </p:extLst>
          </p:nvPr>
        </p:nvGraphicFramePr>
        <p:xfrm>
          <a:off x="457200" y="1409700"/>
          <a:ext cx="8229600" cy="4480560"/>
        </p:xfrm>
        <a:graphic>
          <a:graphicData uri="http://schemas.openxmlformats.org/drawingml/2006/table">
            <a:tbl>
              <a:tblPr firstRow="1" bandRow="1">
                <a:tableStyleId>{912C8C85-51F0-491E-9774-3900AFEF0FD7}</a:tableStyleId>
              </a:tblPr>
              <a:tblGrid>
                <a:gridCol w="3200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279400">
                <a:tc>
                  <a:txBody>
                    <a:bodyPr/>
                    <a:lstStyle/>
                    <a:p>
                      <a:r>
                        <a:rPr lang="en-US" sz="1800" b="0" dirty="0" err="1">
                          <a:latin typeface="Arial" panose="020B0604020202020204" pitchFamily="34" charset="0"/>
                          <a:cs typeface="Arial" panose="020B0604020202020204" pitchFamily="34" charset="0"/>
                        </a:rPr>
                        <a:t>Peneliti</a:t>
                      </a:r>
                      <a:r>
                        <a:rPr lang="en-US" sz="1800" b="0" dirty="0">
                          <a:latin typeface="Arial" panose="020B0604020202020204" pitchFamily="34" charset="0"/>
                          <a:cs typeface="Arial" panose="020B0604020202020204" pitchFamily="34" charset="0"/>
                        </a:rPr>
                        <a:t>/</a:t>
                      </a:r>
                      <a:r>
                        <a:rPr lang="en-US" sz="1800" b="0" dirty="0" err="1">
                          <a:latin typeface="Arial" panose="020B0604020202020204" pitchFamily="34" charset="0"/>
                          <a:cs typeface="Arial" panose="020B0604020202020204" pitchFamily="34" charset="0"/>
                        </a:rPr>
                        <a:t>Organisasi</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err="1">
                          <a:latin typeface="Arial" panose="020B0604020202020204" pitchFamily="34" charset="0"/>
                          <a:cs typeface="Arial" panose="020B0604020202020204" pitchFamily="34" charset="0"/>
                        </a:rPr>
                        <a:t>Tahun</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err="1">
                          <a:latin typeface="Arial" panose="020B0604020202020204" pitchFamily="34" charset="0"/>
                          <a:cs typeface="Arial" panose="020B0604020202020204" pitchFamily="34" charset="0"/>
                        </a:rPr>
                        <a:t>Nama</a:t>
                      </a:r>
                      <a:r>
                        <a:rPr lang="en-US" sz="1800" b="0" dirty="0">
                          <a:latin typeface="Arial" panose="020B0604020202020204" pitchFamily="34" charset="0"/>
                          <a:cs typeface="Arial" panose="020B0604020202020204" pitchFamily="34" charset="0"/>
                        </a:rPr>
                        <a:t> Model</a:t>
                      </a:r>
                    </a:p>
                  </a:txBody>
                  <a:tcPr/>
                </a:tc>
                <a:extLst>
                  <a:ext uri="{0D108BD9-81ED-4DB2-BD59-A6C34878D82A}">
                    <a16:rowId xmlns:a16="http://schemas.microsoft.com/office/drawing/2014/main" val="10000"/>
                  </a:ext>
                </a:extLst>
              </a:tr>
              <a:tr h="279400">
                <a:tc>
                  <a:txBody>
                    <a:bodyPr/>
                    <a:lstStyle/>
                    <a:p>
                      <a:r>
                        <a:rPr lang="en-US" sz="1800" b="0" dirty="0">
                          <a:latin typeface="Arial" panose="020B0604020202020204" pitchFamily="34" charset="0"/>
                          <a:cs typeface="Arial" panose="020B0604020202020204" pitchFamily="34" charset="0"/>
                        </a:rPr>
                        <a:t>The European </a:t>
                      </a:r>
                      <a:r>
                        <a:rPr lang="en-US" sz="1800" b="0" dirty="0" err="1">
                          <a:latin typeface="Arial" panose="020B0604020202020204" pitchFamily="34" charset="0"/>
                          <a:cs typeface="Arial" panose="020B0604020202020204" pitchFamily="34" charset="0"/>
                        </a:rPr>
                        <a:t>Commision</a:t>
                      </a:r>
                      <a:r>
                        <a:rPr lang="en-US" sz="1800" b="0" dirty="0">
                          <a:latin typeface="Arial" panose="020B0604020202020204" pitchFamily="34" charset="0"/>
                          <a:cs typeface="Arial" panose="020B0604020202020204" pitchFamily="34" charset="0"/>
                        </a:rPr>
                        <a:t> </a:t>
                      </a:r>
                    </a:p>
                  </a:txBody>
                  <a:tcPr/>
                </a:tc>
                <a:tc>
                  <a:txBody>
                    <a:bodyPr/>
                    <a:lstStyle/>
                    <a:p>
                      <a:r>
                        <a:rPr lang="en-US" sz="1800" b="0" dirty="0">
                          <a:latin typeface="Arial" panose="020B0604020202020204" pitchFamily="34" charset="0"/>
                          <a:cs typeface="Arial" panose="020B0604020202020204" pitchFamily="34" charset="0"/>
                        </a:rPr>
                        <a:t>2005</a:t>
                      </a:r>
                    </a:p>
                  </a:txBody>
                  <a:tcPr/>
                </a:tc>
                <a:tc>
                  <a:txBody>
                    <a:bodyPr/>
                    <a:lstStyle/>
                    <a:p>
                      <a:r>
                        <a:rPr lang="en-US" sz="1800" b="0" dirty="0">
                          <a:latin typeface="Arial" panose="020B0604020202020204" pitchFamily="34" charset="0"/>
                          <a:cs typeface="Arial" panose="020B0604020202020204" pitchFamily="34" charset="0"/>
                        </a:rPr>
                        <a:t>Enterprise Interoperability maturity model </a:t>
                      </a:r>
                    </a:p>
                  </a:txBody>
                  <a:tcPr/>
                </a:tc>
                <a:extLst>
                  <a:ext uri="{0D108BD9-81ED-4DB2-BD59-A6C34878D82A}">
                    <a16:rowId xmlns:a16="http://schemas.microsoft.com/office/drawing/2014/main" val="10001"/>
                  </a:ext>
                </a:extLst>
              </a:tr>
              <a:tr h="279400">
                <a:tc>
                  <a:txBody>
                    <a:bodyPr/>
                    <a:lstStyle/>
                    <a:p>
                      <a:r>
                        <a:rPr lang="en-US" sz="1800" b="0" dirty="0">
                          <a:latin typeface="Arial" panose="020B0604020202020204" pitchFamily="34" charset="0"/>
                          <a:cs typeface="Arial" panose="020B0604020202020204" pitchFamily="34" charset="0"/>
                        </a:rPr>
                        <a:t>Kingston </a:t>
                      </a:r>
                      <a:r>
                        <a:rPr lang="en-US" sz="1800" b="0" i="1" dirty="0">
                          <a:latin typeface="Arial" panose="020B0604020202020204" pitchFamily="34" charset="0"/>
                          <a:cs typeface="Arial" panose="020B0604020202020204" pitchFamily="34" charset="0"/>
                        </a:rPr>
                        <a:t>et al. </a:t>
                      </a:r>
                      <a:r>
                        <a:rPr lang="en-US" sz="1800" b="0" i="0" dirty="0" err="1">
                          <a:latin typeface="Arial" panose="020B0604020202020204" pitchFamily="34" charset="0"/>
                          <a:cs typeface="Arial" panose="020B0604020202020204" pitchFamily="34" charset="0"/>
                        </a:rPr>
                        <a:t>dari</a:t>
                      </a:r>
                      <a:r>
                        <a:rPr lang="en-US" sz="1800" b="0" i="0" dirty="0">
                          <a:latin typeface="Arial" panose="020B0604020202020204" pitchFamily="34" charset="0"/>
                          <a:cs typeface="Arial" panose="020B0604020202020204" pitchFamily="34" charset="0"/>
                        </a:rPr>
                        <a:t> Australian </a:t>
                      </a:r>
                      <a:r>
                        <a:rPr lang="en-US" sz="1800" b="0" i="0" dirty="0" err="1">
                          <a:latin typeface="Arial" panose="020B0604020202020204" pitchFamily="34" charset="0"/>
                          <a:cs typeface="Arial" panose="020B0604020202020204" pitchFamily="34" charset="0"/>
                        </a:rPr>
                        <a:t>defence</a:t>
                      </a:r>
                      <a:r>
                        <a:rPr lang="en-US" sz="1800" b="0" i="0" dirty="0">
                          <a:latin typeface="Arial" panose="020B0604020202020204" pitchFamily="34" charset="0"/>
                          <a:cs typeface="Arial" panose="020B0604020202020204" pitchFamily="34" charset="0"/>
                        </a:rPr>
                        <a:t> science and technology</a:t>
                      </a:r>
                      <a:r>
                        <a:rPr lang="en-US" sz="1800" b="0" i="0" baseline="0" dirty="0">
                          <a:latin typeface="Arial" panose="020B0604020202020204" pitchFamily="34" charset="0"/>
                          <a:cs typeface="Arial" panose="020B0604020202020204" pitchFamily="34" charset="0"/>
                        </a:rPr>
                        <a:t> organization </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2005</a:t>
                      </a:r>
                    </a:p>
                  </a:txBody>
                  <a:tcPr/>
                </a:tc>
                <a:tc>
                  <a:txBody>
                    <a:bodyPr/>
                    <a:lstStyle/>
                    <a:p>
                      <a:r>
                        <a:rPr lang="en-US" sz="1800" b="0" dirty="0" err="1">
                          <a:latin typeface="Arial" panose="020B0604020202020204" pitchFamily="34" charset="0"/>
                          <a:cs typeface="Arial" panose="020B0604020202020204" pitchFamily="34" charset="0"/>
                        </a:rPr>
                        <a:t>Organisational</a:t>
                      </a:r>
                      <a:r>
                        <a:rPr lang="en-US" sz="1800" b="0" dirty="0">
                          <a:latin typeface="Arial" panose="020B0604020202020204" pitchFamily="34" charset="0"/>
                          <a:cs typeface="Arial" panose="020B0604020202020204" pitchFamily="34" charset="0"/>
                        </a:rPr>
                        <a:t> interoperability agility model </a:t>
                      </a:r>
                    </a:p>
                  </a:txBody>
                  <a:tcPr/>
                </a:tc>
                <a:extLst>
                  <a:ext uri="{0D108BD9-81ED-4DB2-BD59-A6C34878D82A}">
                    <a16:rowId xmlns:a16="http://schemas.microsoft.com/office/drawing/2014/main" val="10002"/>
                  </a:ext>
                </a:extLst>
              </a:tr>
              <a:tr h="279400">
                <a:tc>
                  <a:txBody>
                    <a:bodyPr/>
                    <a:lstStyle/>
                    <a:p>
                      <a:r>
                        <a:rPr lang="en-US" sz="1800" b="0" dirty="0">
                          <a:latin typeface="Arial" panose="020B0604020202020204" pitchFamily="34" charset="0"/>
                          <a:cs typeface="Arial" panose="020B0604020202020204" pitchFamily="34" charset="0"/>
                        </a:rPr>
                        <a:t>Ford </a:t>
                      </a:r>
                      <a:r>
                        <a:rPr lang="en-US" sz="1800" b="0" i="1" dirty="0">
                          <a:latin typeface="Arial" panose="020B0604020202020204" pitchFamily="34" charset="0"/>
                          <a:cs typeface="Arial" panose="020B0604020202020204" pitchFamily="34" charset="0"/>
                        </a:rPr>
                        <a:t>et al. </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2007</a:t>
                      </a:r>
                    </a:p>
                  </a:txBody>
                  <a:tcPr/>
                </a:tc>
                <a:tc>
                  <a:txBody>
                    <a:bodyPr/>
                    <a:lstStyle/>
                    <a:p>
                      <a:r>
                        <a:rPr lang="en-US" sz="1800" b="0" dirty="0">
                          <a:latin typeface="Arial" panose="020B0604020202020204" pitchFamily="34" charset="0"/>
                          <a:cs typeface="Arial" panose="020B0604020202020204" pitchFamily="34" charset="0"/>
                        </a:rPr>
                        <a:t>The layered interoperability score</a:t>
                      </a:r>
                    </a:p>
                  </a:txBody>
                  <a:tcPr/>
                </a:tc>
                <a:extLst>
                  <a:ext uri="{0D108BD9-81ED-4DB2-BD59-A6C34878D82A}">
                    <a16:rowId xmlns:a16="http://schemas.microsoft.com/office/drawing/2014/main" val="10003"/>
                  </a:ext>
                </a:extLst>
              </a:tr>
              <a:tr h="279400">
                <a:tc>
                  <a:txBody>
                    <a:bodyPr/>
                    <a:lstStyle/>
                    <a:p>
                      <a:r>
                        <a:rPr lang="en-US" sz="1800" b="0" dirty="0" err="1">
                          <a:latin typeface="Arial" panose="020B0604020202020204" pitchFamily="34" charset="0"/>
                          <a:cs typeface="Arial" panose="020B0604020202020204" pitchFamily="34" charset="0"/>
                        </a:rPr>
                        <a:t>Sarantis</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2008</a:t>
                      </a:r>
                    </a:p>
                  </a:txBody>
                  <a:tcPr/>
                </a:tc>
                <a:tc>
                  <a:txBody>
                    <a:bodyPr/>
                    <a:lstStyle/>
                    <a:p>
                      <a:r>
                        <a:rPr lang="en-US" sz="1800" b="0" dirty="0">
                          <a:latin typeface="Arial" panose="020B0604020202020204" pitchFamily="34" charset="0"/>
                          <a:cs typeface="Arial" panose="020B0604020202020204" pitchFamily="34" charset="0"/>
                        </a:rPr>
                        <a:t>Government interoperability maturity matrix</a:t>
                      </a:r>
                    </a:p>
                  </a:txBody>
                  <a:tcPr/>
                </a:tc>
                <a:extLst>
                  <a:ext uri="{0D108BD9-81ED-4DB2-BD59-A6C34878D82A}">
                    <a16:rowId xmlns:a16="http://schemas.microsoft.com/office/drawing/2014/main" val="10004"/>
                  </a:ext>
                </a:extLst>
              </a:tr>
              <a:tr h="279400">
                <a:tc>
                  <a:txBody>
                    <a:bodyPr/>
                    <a:lstStyle/>
                    <a:p>
                      <a:r>
                        <a:rPr lang="en-US" sz="1800" b="0" dirty="0" err="1">
                          <a:latin typeface="Arial" panose="020B0604020202020204" pitchFamily="34" charset="0"/>
                          <a:cs typeface="Arial" panose="020B0604020202020204" pitchFamily="34" charset="0"/>
                        </a:rPr>
                        <a:t>Wided</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2009</a:t>
                      </a:r>
                    </a:p>
                  </a:txBody>
                  <a:tcPr/>
                </a:tc>
                <a:tc>
                  <a:txBody>
                    <a:bodyPr/>
                    <a:lstStyle/>
                    <a:p>
                      <a:r>
                        <a:rPr lang="en-US" sz="1800" b="0" dirty="0" err="1">
                          <a:latin typeface="Arial" panose="020B0604020202020204" pitchFamily="34" charset="0"/>
                          <a:cs typeface="Arial" panose="020B0604020202020204" pitchFamily="34" charset="0"/>
                        </a:rPr>
                        <a:t>Maturirty</a:t>
                      </a:r>
                      <a:r>
                        <a:rPr lang="en-US" sz="1800" b="0" baseline="0" dirty="0">
                          <a:latin typeface="Arial" panose="020B0604020202020204" pitchFamily="34" charset="0"/>
                          <a:cs typeface="Arial" panose="020B0604020202020204" pitchFamily="34" charset="0"/>
                        </a:rPr>
                        <a:t> model for enterprise interoperability </a:t>
                      </a:r>
                      <a:endParaRPr lang="en-US"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9400">
                <a:tc>
                  <a:txBody>
                    <a:bodyPr/>
                    <a:lstStyle/>
                    <a:p>
                      <a:r>
                        <a:rPr lang="en-US" sz="1800" b="0" dirty="0" err="1">
                          <a:latin typeface="Arial" panose="020B0604020202020204" pitchFamily="34" charset="0"/>
                          <a:cs typeface="Arial" panose="020B0604020202020204" pitchFamily="34" charset="0"/>
                        </a:rPr>
                        <a:t>Stefanus</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dan</a:t>
                      </a:r>
                      <a:r>
                        <a:rPr lang="en-US" sz="1800" b="0" dirty="0">
                          <a:latin typeface="Arial" panose="020B0604020202020204" pitchFamily="34" charset="0"/>
                          <a:cs typeface="Arial" panose="020B0604020202020204" pitchFamily="34" charset="0"/>
                        </a:rPr>
                        <a:t> Jameson</a:t>
                      </a:r>
                    </a:p>
                  </a:txBody>
                  <a:tcPr/>
                </a:tc>
                <a:tc>
                  <a:txBody>
                    <a:bodyPr/>
                    <a:lstStyle/>
                    <a:p>
                      <a:r>
                        <a:rPr lang="en-US" sz="1800" b="0" dirty="0">
                          <a:latin typeface="Arial" panose="020B0604020202020204" pitchFamily="34" charset="0"/>
                          <a:cs typeface="Arial" panose="020B0604020202020204" pitchFamily="34" charset="0"/>
                        </a:rPr>
                        <a:t>2010</a:t>
                      </a:r>
                    </a:p>
                  </a:txBody>
                  <a:tcPr/>
                </a:tc>
                <a:tc>
                  <a:txBody>
                    <a:bodyPr/>
                    <a:lstStyle/>
                    <a:p>
                      <a:r>
                        <a:rPr lang="en-US" sz="1800" b="0" dirty="0">
                          <a:latin typeface="Arial" panose="020B0604020202020204" pitchFamily="34" charset="0"/>
                          <a:cs typeface="Arial" panose="020B0604020202020204" pitchFamily="34" charset="0"/>
                        </a:rPr>
                        <a:t>Smart Grid Interoperability maturity model </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63178058"/>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ontent Placeholder 5"/>
          <p:cNvSpPr>
            <a:spLocks noGrp="1"/>
          </p:cNvSpPr>
          <p:nvPr>
            <p:ph idx="1"/>
          </p:nvPr>
        </p:nvSpPr>
        <p:spPr>
          <a:xfrm>
            <a:off x="457200" y="808037"/>
            <a:ext cx="8229600" cy="563563"/>
          </a:xfrm>
        </p:spPr>
        <p:txBody>
          <a:bodyPr/>
          <a:lstStyle/>
          <a:p>
            <a:pPr marL="0" indent="0" algn="ctr">
              <a:buNone/>
            </a:pPr>
            <a:r>
              <a:rPr lang="en-US" sz="2200" dirty="0">
                <a:latin typeface="Arial" panose="020B0604020202020204" pitchFamily="34" charset="0"/>
                <a:cs typeface="Arial" panose="020B0604020202020204" pitchFamily="34" charset="0"/>
              </a:rPr>
              <a:t>Model-model </a:t>
            </a:r>
            <a:r>
              <a:rPr lang="en-US" sz="2200" dirty="0" err="1">
                <a:latin typeface="Arial" panose="020B0604020202020204" pitchFamily="34" charset="0"/>
                <a:cs typeface="Arial" panose="020B0604020202020204" pitchFamily="34" charset="0"/>
              </a:rPr>
              <a:t>Pengukuran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Iteroperabilitas</a:t>
            </a:r>
            <a:endParaRPr lang="id-ID" sz="22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84975878"/>
              </p:ext>
            </p:extLst>
          </p:nvPr>
        </p:nvGraphicFramePr>
        <p:xfrm>
          <a:off x="457200" y="1409700"/>
          <a:ext cx="8229600" cy="3200400"/>
        </p:xfrm>
        <a:graphic>
          <a:graphicData uri="http://schemas.openxmlformats.org/drawingml/2006/table">
            <a:tbl>
              <a:tblPr firstRow="1" bandRow="1">
                <a:tableStyleId>{912C8C85-51F0-491E-9774-3900AFEF0FD7}</a:tableStyleId>
              </a:tblPr>
              <a:tblGrid>
                <a:gridCol w="3200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279400">
                <a:tc>
                  <a:txBody>
                    <a:bodyPr/>
                    <a:lstStyle/>
                    <a:p>
                      <a:r>
                        <a:rPr lang="en-US" sz="1800" b="0" dirty="0" err="1">
                          <a:latin typeface="Arial" panose="020B0604020202020204" pitchFamily="34" charset="0"/>
                          <a:cs typeface="Arial" panose="020B0604020202020204" pitchFamily="34" charset="0"/>
                        </a:rPr>
                        <a:t>Peneliti</a:t>
                      </a:r>
                      <a:r>
                        <a:rPr lang="en-US" sz="1800" b="0" dirty="0">
                          <a:latin typeface="Arial" panose="020B0604020202020204" pitchFamily="34" charset="0"/>
                          <a:cs typeface="Arial" panose="020B0604020202020204" pitchFamily="34" charset="0"/>
                        </a:rPr>
                        <a:t>/</a:t>
                      </a:r>
                      <a:r>
                        <a:rPr lang="en-US" sz="1800" b="0" dirty="0" err="1">
                          <a:latin typeface="Arial" panose="020B0604020202020204" pitchFamily="34" charset="0"/>
                          <a:cs typeface="Arial" panose="020B0604020202020204" pitchFamily="34" charset="0"/>
                        </a:rPr>
                        <a:t>Organisasi</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err="1">
                          <a:latin typeface="Arial" panose="020B0604020202020204" pitchFamily="34" charset="0"/>
                          <a:cs typeface="Arial" panose="020B0604020202020204" pitchFamily="34" charset="0"/>
                        </a:rPr>
                        <a:t>Tahun</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err="1">
                          <a:latin typeface="Arial" panose="020B0604020202020204" pitchFamily="34" charset="0"/>
                          <a:cs typeface="Arial" panose="020B0604020202020204" pitchFamily="34" charset="0"/>
                        </a:rPr>
                        <a:t>Nama</a:t>
                      </a:r>
                      <a:r>
                        <a:rPr lang="en-US" sz="1800" b="0" dirty="0">
                          <a:latin typeface="Arial" panose="020B0604020202020204" pitchFamily="34" charset="0"/>
                          <a:cs typeface="Arial" panose="020B0604020202020204" pitchFamily="34" charset="0"/>
                        </a:rPr>
                        <a:t> Model</a:t>
                      </a:r>
                    </a:p>
                  </a:txBody>
                  <a:tcPr/>
                </a:tc>
                <a:extLst>
                  <a:ext uri="{0D108BD9-81ED-4DB2-BD59-A6C34878D82A}">
                    <a16:rowId xmlns:a16="http://schemas.microsoft.com/office/drawing/2014/main" val="10000"/>
                  </a:ext>
                </a:extLst>
              </a:tr>
              <a:tr h="279400">
                <a:tc>
                  <a:txBody>
                    <a:bodyPr/>
                    <a:lstStyle/>
                    <a:p>
                      <a:r>
                        <a:rPr lang="en-US" sz="1800" b="0" dirty="0" err="1">
                          <a:latin typeface="Arial" panose="020B0604020202020204" pitchFamily="34" charset="0"/>
                          <a:cs typeface="Arial" panose="020B0604020202020204" pitchFamily="34" charset="0"/>
                        </a:rPr>
                        <a:t>Widergren</a:t>
                      </a:r>
                      <a:r>
                        <a:rPr lang="en-US" sz="1800" b="0" dirty="0">
                          <a:latin typeface="Arial" panose="020B0604020202020204" pitchFamily="34" charset="0"/>
                          <a:cs typeface="Arial" panose="020B0604020202020204" pitchFamily="34" charset="0"/>
                        </a:rPr>
                        <a:t> </a:t>
                      </a:r>
                      <a:r>
                        <a:rPr lang="en-US" sz="1800" b="0" i="1" dirty="0">
                          <a:latin typeface="Arial" panose="020B0604020202020204" pitchFamily="34" charset="0"/>
                          <a:cs typeface="Arial" panose="020B0604020202020204" pitchFamily="34" charset="0"/>
                        </a:rPr>
                        <a:t>et al.</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2010</a:t>
                      </a:r>
                    </a:p>
                  </a:txBody>
                  <a:tcPr/>
                </a:tc>
                <a:tc>
                  <a:txBody>
                    <a:bodyPr/>
                    <a:lstStyle/>
                    <a:p>
                      <a:r>
                        <a:rPr lang="en-US" sz="1800" b="0" dirty="0">
                          <a:latin typeface="Arial" panose="020B0604020202020204" pitchFamily="34" charset="0"/>
                          <a:cs typeface="Arial" panose="020B0604020202020204" pitchFamily="34" charset="0"/>
                        </a:rPr>
                        <a:t>Smart grid interoperability maturity model </a:t>
                      </a:r>
                    </a:p>
                  </a:txBody>
                  <a:tcPr/>
                </a:tc>
                <a:extLst>
                  <a:ext uri="{0D108BD9-81ED-4DB2-BD59-A6C34878D82A}">
                    <a16:rowId xmlns:a16="http://schemas.microsoft.com/office/drawing/2014/main" val="10001"/>
                  </a:ext>
                </a:extLst>
              </a:tr>
              <a:tr h="279400">
                <a:tc>
                  <a:txBody>
                    <a:bodyPr/>
                    <a:lstStyle/>
                    <a:p>
                      <a:r>
                        <a:rPr lang="en-US" sz="1800" b="0" dirty="0" err="1">
                          <a:latin typeface="Arial" panose="020B0604020202020204" pitchFamily="34" charset="0"/>
                          <a:cs typeface="Arial" panose="020B0604020202020204" pitchFamily="34" charset="0"/>
                        </a:rPr>
                        <a:t>Guo</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dan</a:t>
                      </a:r>
                      <a:r>
                        <a:rPr lang="en-US" sz="1800" b="0" dirty="0">
                          <a:latin typeface="Arial" panose="020B0604020202020204" pitchFamily="34" charset="0"/>
                          <a:cs typeface="Arial" panose="020B0604020202020204" pitchFamily="34" charset="0"/>
                        </a:rPr>
                        <a:t> Wang </a:t>
                      </a:r>
                    </a:p>
                  </a:txBody>
                  <a:tcPr/>
                </a:tc>
                <a:tc>
                  <a:txBody>
                    <a:bodyPr/>
                    <a:lstStyle/>
                    <a:p>
                      <a:r>
                        <a:rPr lang="en-US" sz="1800" b="0" dirty="0">
                          <a:latin typeface="Arial" panose="020B0604020202020204" pitchFamily="34" charset="0"/>
                          <a:cs typeface="Arial" panose="020B0604020202020204" pitchFamily="34" charset="0"/>
                        </a:rPr>
                        <a:t>2012 </a:t>
                      </a:r>
                    </a:p>
                  </a:txBody>
                  <a:tcPr/>
                </a:tc>
                <a:tc>
                  <a:txBody>
                    <a:bodyPr/>
                    <a:lstStyle/>
                    <a:p>
                      <a:r>
                        <a:rPr lang="en-US" sz="1800" b="0" dirty="0">
                          <a:latin typeface="Arial" panose="020B0604020202020204" pitchFamily="34" charset="0"/>
                          <a:cs typeface="Arial" panose="020B0604020202020204" pitchFamily="34" charset="0"/>
                        </a:rPr>
                        <a:t>Quantitative measurement of interoperability by using petri net</a:t>
                      </a:r>
                    </a:p>
                  </a:txBody>
                  <a:tcPr/>
                </a:tc>
                <a:extLst>
                  <a:ext uri="{0D108BD9-81ED-4DB2-BD59-A6C34878D82A}">
                    <a16:rowId xmlns:a16="http://schemas.microsoft.com/office/drawing/2014/main" val="10002"/>
                  </a:ext>
                </a:extLst>
              </a:tr>
              <a:tr h="279400">
                <a:tc>
                  <a:txBody>
                    <a:bodyPr/>
                    <a:lstStyle/>
                    <a:p>
                      <a:r>
                        <a:rPr lang="en-US" sz="1800" b="0" dirty="0">
                          <a:latin typeface="Arial" panose="020B0604020202020204" pitchFamily="34" charset="0"/>
                          <a:cs typeface="Arial" panose="020B0604020202020204" pitchFamily="34" charset="0"/>
                        </a:rPr>
                        <a:t>Knight</a:t>
                      </a:r>
                      <a:r>
                        <a:rPr lang="en-US" sz="1800" b="0" baseline="0" dirty="0">
                          <a:latin typeface="Arial" panose="020B0604020202020204" pitchFamily="34" charset="0"/>
                          <a:cs typeface="Arial" panose="020B0604020202020204" pitchFamily="34" charset="0"/>
                        </a:rPr>
                        <a:t> </a:t>
                      </a:r>
                      <a:r>
                        <a:rPr lang="en-US" sz="1800" b="0" i="1" baseline="0" dirty="0">
                          <a:latin typeface="Arial" panose="020B0604020202020204" pitchFamily="34" charset="0"/>
                          <a:cs typeface="Arial" panose="020B0604020202020204" pitchFamily="34" charset="0"/>
                        </a:rPr>
                        <a:t>et al.</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2013</a:t>
                      </a:r>
                    </a:p>
                  </a:txBody>
                  <a:tcPr/>
                </a:tc>
                <a:tc>
                  <a:txBody>
                    <a:bodyPr/>
                    <a:lstStyle/>
                    <a:p>
                      <a:r>
                        <a:rPr lang="en-US" sz="1800" b="0" dirty="0">
                          <a:latin typeface="Arial" panose="020B0604020202020204" pitchFamily="34" charset="0"/>
                          <a:cs typeface="Arial" panose="020B0604020202020204" pitchFamily="34" charset="0"/>
                        </a:rPr>
                        <a:t>Maturity model for advancing smart grid interoperability</a:t>
                      </a:r>
                    </a:p>
                  </a:txBody>
                  <a:tcPr/>
                </a:tc>
                <a:extLst>
                  <a:ext uri="{0D108BD9-81ED-4DB2-BD59-A6C34878D82A}">
                    <a16:rowId xmlns:a16="http://schemas.microsoft.com/office/drawing/2014/main" val="10003"/>
                  </a:ext>
                </a:extLst>
              </a:tr>
              <a:tr h="279400">
                <a:tc>
                  <a:txBody>
                    <a:bodyPr/>
                    <a:lstStyle/>
                    <a:p>
                      <a:r>
                        <a:rPr lang="en-US" sz="1800" b="0" dirty="0" err="1">
                          <a:latin typeface="Arial" panose="020B0604020202020204" pitchFamily="34" charset="0"/>
                          <a:cs typeface="Arial" panose="020B0604020202020204" pitchFamily="34" charset="0"/>
                        </a:rPr>
                        <a:t>Rezaei</a:t>
                      </a:r>
                      <a:r>
                        <a:rPr lang="en-US" sz="1800" b="0" dirty="0">
                          <a:latin typeface="Arial" panose="020B0604020202020204" pitchFamily="34" charset="0"/>
                          <a:cs typeface="Arial" panose="020B0604020202020204" pitchFamily="34" charset="0"/>
                        </a:rPr>
                        <a:t> </a:t>
                      </a:r>
                      <a:r>
                        <a:rPr lang="en-US" sz="1800" b="0" i="1" dirty="0">
                          <a:latin typeface="Arial" panose="020B0604020202020204" pitchFamily="34" charset="0"/>
                          <a:cs typeface="Arial" panose="020B0604020202020204" pitchFamily="34" charset="0"/>
                        </a:rPr>
                        <a:t>et al</a:t>
                      </a:r>
                      <a:endParaRPr lang="en-US" sz="1800" b="0" dirty="0">
                        <a:latin typeface="Arial" panose="020B0604020202020204" pitchFamily="34" charset="0"/>
                        <a:cs typeface="Arial" panose="020B0604020202020204" pitchFamily="34" charset="0"/>
                      </a:endParaRPr>
                    </a:p>
                  </a:txBody>
                  <a:tcPr/>
                </a:tc>
                <a:tc>
                  <a:txBody>
                    <a:bodyPr/>
                    <a:lstStyle/>
                    <a:p>
                      <a:r>
                        <a:rPr lang="en-US" sz="1800" b="0" dirty="0">
                          <a:latin typeface="Arial" panose="020B0604020202020204" pitchFamily="34" charset="0"/>
                          <a:cs typeface="Arial" panose="020B0604020202020204" pitchFamily="34" charset="0"/>
                        </a:rPr>
                        <a:t>2013</a:t>
                      </a:r>
                    </a:p>
                  </a:txBody>
                  <a:tcPr/>
                </a:tc>
                <a:tc>
                  <a:txBody>
                    <a:bodyPr/>
                    <a:lstStyle/>
                    <a:p>
                      <a:r>
                        <a:rPr lang="en-US" sz="1800" b="0" dirty="0">
                          <a:latin typeface="Arial" panose="020B0604020202020204" pitchFamily="34" charset="0"/>
                          <a:cs typeface="Arial" panose="020B0604020202020204" pitchFamily="34" charset="0"/>
                        </a:rPr>
                        <a:t>An interoperability model for ultra large scale systems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61283116"/>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5"/>
          <p:cNvSpPr>
            <a:spLocks noGrp="1"/>
          </p:cNvSpPr>
          <p:nvPr>
            <p:ph type="title"/>
          </p:nvPr>
        </p:nvSpPr>
        <p:spPr>
          <a:xfrm>
            <a:off x="533400" y="685800"/>
            <a:ext cx="8229600" cy="685800"/>
          </a:xfrm>
        </p:spPr>
        <p:txBody>
          <a:bodyPr/>
          <a:lstStyle/>
          <a:p>
            <a:pPr>
              <a:spcBef>
                <a:spcPct val="50000"/>
              </a:spcBef>
            </a:pPr>
            <a:r>
              <a:rPr lang="en-US" sz="3200" dirty="0" err="1">
                <a:latin typeface="Arial" panose="020B0604020202020204" pitchFamily="34" charset="0"/>
                <a:cs typeface="Arial" panose="020B0604020202020204" pitchFamily="34" charset="0"/>
              </a:rPr>
              <a:t>Manfaat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Interoperabilitas</a:t>
            </a:r>
            <a:r>
              <a:rPr lang="en-US" sz="3200" dirty="0">
                <a:latin typeface="Arial" panose="020B0604020202020204" pitchFamily="34" charset="0"/>
                <a:cs typeface="Arial" panose="020B0604020202020204" pitchFamily="34" charset="0"/>
              </a:rPr>
              <a:t> di </a:t>
            </a:r>
            <a:r>
              <a:rPr lang="en-US" sz="3200" i="1" dirty="0">
                <a:latin typeface="Arial" panose="020B0604020202020204" pitchFamily="34" charset="0"/>
                <a:cs typeface="Arial" panose="020B0604020202020204" pitchFamily="34" charset="0"/>
              </a:rPr>
              <a:t>e-Government</a:t>
            </a:r>
            <a:endParaRPr lang="en-US" sz="3200" dirty="0">
              <a:latin typeface="Arial" panose="020B0604020202020204" pitchFamily="34" charset="0"/>
              <a:cs typeface="Arial" panose="020B0604020202020204" pitchFamily="34" charset="0"/>
            </a:endParaRPr>
          </a:p>
        </p:txBody>
      </p:sp>
      <p:sp>
        <p:nvSpPr>
          <p:cNvPr id="5" name="Content Placeholder 4"/>
          <p:cNvSpPr txBox="1">
            <a:spLocks noGrp="1"/>
          </p:cNvSpPr>
          <p:nvPr>
            <p:ph idx="1"/>
          </p:nvPr>
        </p:nvSpPr>
        <p:spPr>
          <a:xfrm>
            <a:off x="700087" y="1828800"/>
            <a:ext cx="8062913" cy="2862322"/>
          </a:xfrm>
          <a:prstGeom prst="rect">
            <a:avLst/>
          </a:prstGeom>
          <a:noFill/>
        </p:spPr>
        <p:txBody>
          <a:bodyPr wrap="square" rtlCol="0">
            <a:spAutoFit/>
          </a:bodyPr>
          <a:lstStyle/>
          <a:p>
            <a:pPr>
              <a:buFont typeface="Wingdings" panose="05000000000000000000" pitchFamily="2" charset="2"/>
              <a:buChar char="q"/>
            </a:pPr>
            <a:r>
              <a:rPr lang="en-US" sz="2000" dirty="0" err="1">
                <a:latin typeface="Arial" panose="020B0604020202020204" pitchFamily="34" charset="0"/>
                <a:cs typeface="Arial" panose="020B0604020202020204" pitchFamily="34" charset="0"/>
              </a:rPr>
              <a:t>Pemerintah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dapat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lebih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mudah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dalam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pengelolaan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pengaksesan</a:t>
            </a:r>
            <a:r>
              <a:rPr lang="en-US" sz="2000" dirty="0">
                <a:latin typeface="Arial" panose="020B0604020202020204" pitchFamily="34" charset="0"/>
                <a:cs typeface="Arial" panose="020B0604020202020204" pitchFamily="34" charset="0"/>
              </a:rPr>
              <a:t> data. </a:t>
            </a:r>
          </a:p>
          <a:p>
            <a:pPr>
              <a:buFont typeface="Wingdings" panose="05000000000000000000" pitchFamily="2" charset="2"/>
              <a:buChar char="q"/>
            </a:pPr>
            <a:r>
              <a:rPr lang="en-US" sz="2000" dirty="0" err="1">
                <a:latin typeface="Arial" panose="020B0604020202020204" pitchFamily="34" charset="0"/>
                <a:cs typeface="Arial" panose="020B0604020202020204" pitchFamily="34" charset="0"/>
              </a:rPr>
              <a:t>Pelayanan</a:t>
            </a:r>
            <a:r>
              <a:rPr lang="en-US" sz="2000" dirty="0">
                <a:latin typeface="Arial" panose="020B0604020202020204" pitchFamily="34" charset="0"/>
                <a:cs typeface="Arial" panose="020B0604020202020204" pitchFamily="34" charset="0"/>
              </a:rPr>
              <a:t> public </a:t>
            </a:r>
            <a:r>
              <a:rPr lang="en-US" sz="2000" dirty="0" err="1">
                <a:latin typeface="Arial" panose="020B0604020202020204" pitchFamily="34" charset="0"/>
                <a:cs typeface="Arial" panose="020B0604020202020204" pitchFamily="34" charset="0"/>
              </a:rPr>
              <a:t>bagi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masyarakat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menjadi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lebih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efektif</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efisien</a:t>
            </a: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dirty="0" err="1">
                <a:latin typeface="Arial" panose="020B0604020202020204" pitchFamily="34" charset="0"/>
                <a:cs typeface="Arial" panose="020B0604020202020204" pitchFamily="34" charset="0"/>
              </a:rPr>
              <a:t>Pengambilan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keputusan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oleh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pemerintah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menjadi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lebih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baik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relevan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akurat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tepat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waktu</a:t>
            </a:r>
            <a:r>
              <a:rPr lang="en-US" sz="2000" dirty="0">
                <a:latin typeface="Arial" panose="020B0604020202020204" pitchFamily="34" charset="0"/>
                <a:cs typeface="Arial" panose="020B0604020202020204" pitchFamily="34" charset="0"/>
              </a:rPr>
              <a:t> </a:t>
            </a:r>
          </a:p>
          <a:p>
            <a:pPr>
              <a:buFont typeface="Wingdings" panose="05000000000000000000" pitchFamily="2" charset="2"/>
              <a:buChar char="q"/>
            </a:pPr>
            <a:r>
              <a:rPr lang="en-US" sz="2000" i="1" dirty="0">
                <a:latin typeface="Arial" panose="020B0604020202020204" pitchFamily="34" charset="0"/>
                <a:cs typeface="Arial" panose="020B0604020202020204" pitchFamily="34" charset="0"/>
              </a:rPr>
              <a:t>Sharing </a:t>
            </a:r>
            <a:r>
              <a:rPr lang="en-US" sz="2000" dirty="0" err="1">
                <a:latin typeface="Arial" panose="020B0604020202020204" pitchFamily="34" charset="0"/>
                <a:cs typeface="Arial" panose="020B0604020202020204" pitchFamily="34" charset="0"/>
              </a:rPr>
              <a:t>informasi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memudahkan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koordinasi</a:t>
            </a:r>
            <a:r>
              <a:rPr lang="en-US" sz="2000" dirty="0">
                <a:latin typeface="Arial" panose="020B0604020202020204" pitchFamily="34" charset="0"/>
                <a:cs typeface="Arial" panose="020B0604020202020204" pitchFamily="34" charset="0"/>
              </a:rPr>
              <a:t> program </a:t>
            </a:r>
            <a:r>
              <a:rPr lang="en-US" sz="2000" dirty="0" err="1">
                <a:latin typeface="Arial" panose="020B0604020202020204" pitchFamily="34" charset="0"/>
                <a:cs typeface="Arial" panose="020B0604020202020204" pitchFamily="34" charset="0"/>
              </a:rPr>
              <a:t>antar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institusi</a:t>
            </a:r>
            <a:r>
              <a:rPr lang="en-US" sz="2000" dirty="0">
                <a:latin typeface="Arial" panose="020B0604020202020204" pitchFamily="34" charset="0"/>
                <a:cs typeface="Arial" panose="020B0604020202020204" pitchFamily="34" charset="0"/>
              </a:rPr>
              <a:t> </a:t>
            </a:r>
          </a:p>
          <a:p>
            <a:pPr>
              <a:buFont typeface="Wingdings" panose="05000000000000000000" pitchFamily="2" charset="2"/>
              <a:buChar char="q"/>
            </a:pPr>
            <a:r>
              <a:rPr lang="en-US" sz="2000" dirty="0" err="1">
                <a:latin typeface="Arial" panose="020B0604020202020204" pitchFamily="34" charset="0"/>
                <a:cs typeface="Arial" panose="020B0604020202020204" pitchFamily="34" charset="0"/>
              </a:rPr>
              <a:t>Informasi</a:t>
            </a:r>
            <a:r>
              <a:rPr lang="en-US" sz="2000" dirty="0">
                <a:latin typeface="Arial" panose="020B0604020202020204" pitchFamily="34" charset="0"/>
                <a:cs typeface="Arial" panose="020B0604020202020204" pitchFamily="34" charset="0"/>
              </a:rPr>
              <a:t> yang </a:t>
            </a:r>
            <a:r>
              <a:rPr lang="en-US" sz="2000" dirty="0" err="1">
                <a:latin typeface="Arial" panose="020B0604020202020204" pitchFamily="34" charset="0"/>
                <a:cs typeface="Arial" panose="020B0604020202020204" pitchFamily="34" charset="0"/>
              </a:rPr>
              <a:t>diberikan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lebih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baik</a:t>
            </a: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dirty="0" err="1">
                <a:latin typeface="Arial" panose="020B0604020202020204" pitchFamily="34" charset="0"/>
                <a:cs typeface="Arial" panose="020B0604020202020204" pitchFamily="34" charset="0"/>
              </a:rPr>
              <a:t>Menciptakan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iklim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demokrasi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lebih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baik</a:t>
            </a:r>
            <a:endParaRPr lang="en-US" sz="2000" dirty="0">
              <a:latin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5"/>
          <p:cNvSpPr>
            <a:spLocks noGrp="1"/>
          </p:cNvSpPr>
          <p:nvPr>
            <p:ph type="title"/>
          </p:nvPr>
        </p:nvSpPr>
        <p:spPr>
          <a:xfrm>
            <a:off x="533400" y="838200"/>
            <a:ext cx="8229600" cy="685800"/>
          </a:xfrm>
        </p:spPr>
        <p:txBody>
          <a:bodyPr/>
          <a:lstStyle/>
          <a:p>
            <a:pPr>
              <a:spcBef>
                <a:spcPct val="50000"/>
              </a:spcBef>
            </a:pPr>
            <a:r>
              <a:rPr lang="en-US" sz="3200" dirty="0" err="1">
                <a:latin typeface="Arial" panose="020B0604020202020204" pitchFamily="34" charset="0"/>
                <a:cs typeface="Arial" panose="020B0604020202020204" pitchFamily="34" charset="0"/>
              </a:rPr>
              <a:t>Pendekatan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Interoperabilitas</a:t>
            </a:r>
            <a:br>
              <a:rPr lang="en-US" sz="3200" dirty="0">
                <a:latin typeface="Arial" panose="020B0604020202020204" pitchFamily="34" charset="0"/>
                <a:cs typeface="Arial" panose="020B0604020202020204" pitchFamily="34" charset="0"/>
              </a:rPr>
            </a:br>
            <a:r>
              <a:rPr lang="en-US" sz="3200" dirty="0" err="1">
                <a:latin typeface="Arial" panose="020B0604020202020204" pitchFamily="34" charset="0"/>
                <a:cs typeface="Arial" panose="020B0604020202020204" pitchFamily="34" charset="0"/>
              </a:rPr>
              <a:t>dan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Integrasi</a:t>
            </a:r>
            <a:endParaRPr lang="en-US" sz="3200" dirty="0">
              <a:latin typeface="Arial" panose="020B0604020202020204" pitchFamily="34" charset="0"/>
              <a:cs typeface="Arial" panose="020B0604020202020204" pitchFamily="34" charset="0"/>
            </a:endParaRPr>
          </a:p>
        </p:txBody>
      </p:sp>
      <p:sp>
        <p:nvSpPr>
          <p:cNvPr id="18436" name="Content Placeholder 5"/>
          <p:cNvSpPr>
            <a:spLocks noGrp="1"/>
          </p:cNvSpPr>
          <p:nvPr>
            <p:ph idx="1"/>
          </p:nvPr>
        </p:nvSpPr>
        <p:spPr>
          <a:xfrm>
            <a:off x="457200" y="1828800"/>
            <a:ext cx="8229600" cy="4297363"/>
          </a:xfrm>
        </p:spPr>
        <p:txBody>
          <a:bodyPr/>
          <a:lstStyle/>
          <a:p>
            <a:r>
              <a:rPr lang="en-US" sz="2200" dirty="0" err="1">
                <a:latin typeface="Arial" panose="020B0604020202020204" pitchFamily="34" charset="0"/>
                <a:cs typeface="Arial" panose="020B0604020202020204" pitchFamily="34" charset="0"/>
              </a:rPr>
              <a:t>Membantu</a:t>
            </a:r>
            <a:r>
              <a:rPr lang="en-US" sz="22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user </a:t>
            </a:r>
            <a:r>
              <a:rPr lang="en-US" sz="2200" dirty="0" err="1">
                <a:latin typeface="Arial" panose="020B0604020202020204" pitchFamily="34" charset="0"/>
                <a:cs typeface="Arial" panose="020B0604020202020204" pitchFamily="34" charset="0"/>
              </a:rPr>
              <a:t>dalam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setiap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aktivitasnya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sehingga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dapat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meningkatkan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kecepatan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kualitas</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kerja</a:t>
            </a: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r>
              <a:rPr lang="en-US" sz="2200" dirty="0" err="1">
                <a:latin typeface="Arial" panose="020B0604020202020204" pitchFamily="34" charset="0"/>
                <a:cs typeface="Arial" panose="020B0604020202020204" pitchFamily="34" charset="0"/>
              </a:rPr>
              <a:t>Meningkatkan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unjuk</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kerja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sistem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ketersediaan</a:t>
            </a:r>
            <a:r>
              <a:rPr lang="en-US" sz="2200" dirty="0">
                <a:latin typeface="Arial" panose="020B0604020202020204" pitchFamily="34" charset="0"/>
                <a:cs typeface="Arial" panose="020B0604020202020204" pitchFamily="34" charset="0"/>
              </a:rPr>
              <a:t> data yang </a:t>
            </a:r>
            <a:r>
              <a:rPr lang="en-US" sz="2200" dirty="0" err="1">
                <a:latin typeface="Arial" panose="020B0604020202020204" pitchFamily="34" charset="0"/>
                <a:cs typeface="Arial" panose="020B0604020202020204" pitchFamily="34" charset="0"/>
              </a:rPr>
              <a:t>memperhatikan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faktor</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kebersamaan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keamanan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dalam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motivasi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terdistribusi</a:t>
            </a:r>
            <a:endParaRPr lang="id-ID" sz="2200" dirty="0">
              <a:latin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rotWithShape="1">
          <a:blip r:embed="rId4"/>
          <a:srcRect l="14423" r="13141"/>
          <a:stretch/>
        </p:blipFill>
        <p:spPr bwMode="auto">
          <a:xfrm>
            <a:off x="-1" y="609600"/>
            <a:ext cx="9172575" cy="5715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9551206"/>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p:nvPr/>
        </p:nvPicPr>
        <p:blipFill rotWithShape="1">
          <a:blip r:embed="rId4"/>
          <a:srcRect l="13622" t="2566" r="13782" b="2224"/>
          <a:stretch/>
        </p:blipFill>
        <p:spPr bwMode="auto">
          <a:xfrm>
            <a:off x="0" y="609600"/>
            <a:ext cx="9172575" cy="5715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612474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a:solidFill>
            <a:srgbClr val="AD1D6F"/>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PS MIK UNIVERSITAS ESA UNGGUL</a:t>
            </a:r>
          </a:p>
        </p:txBody>
      </p:sp>
      <p:sp>
        <p:nvSpPr>
          <p:cNvPr id="4102" name="Content Placeholder 2"/>
          <p:cNvSpPr>
            <a:spLocks noGrp="1"/>
          </p:cNvSpPr>
          <p:nvPr>
            <p:ph idx="1"/>
          </p:nvPr>
        </p:nvSpPr>
        <p:spPr>
          <a:xfrm>
            <a:off x="609600" y="1752600"/>
            <a:ext cx="8077200" cy="4373563"/>
          </a:xfrm>
        </p:spPr>
        <p:txBody>
          <a:bodyPr/>
          <a:lstStyle/>
          <a:p>
            <a:pPr marL="0" indent="0">
              <a:buFont typeface="Arial" panose="020B0604020202020204" pitchFamily="34" charset="0"/>
              <a:buNone/>
            </a:pPr>
            <a:r>
              <a:rPr lang="en-US" sz="3800"/>
              <a:t>Menjadi penyelenggara Program Studi Manajemen Informasi Kesehatan berbasis </a:t>
            </a:r>
            <a:r>
              <a:rPr lang="en-US" sz="3800" b="1"/>
              <a:t>intelektualitas, kreatifitas dan kewirausahaan</a:t>
            </a:r>
            <a:r>
              <a:rPr lang="en-US" sz="3800"/>
              <a:t>, yang unggul dalam mutu pengelolaan dan hasil pelaksanaan Tridarma Perguruan Tinggi</a:t>
            </a:r>
            <a:r>
              <a:rPr lang="en-US" sz="4000"/>
              <a:t>.</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rotWithShape="1">
          <a:blip r:embed="rId4"/>
          <a:srcRect l="13462" t="2566" r="13462" b="2224"/>
          <a:stretch/>
        </p:blipFill>
        <p:spPr bwMode="auto">
          <a:xfrm>
            <a:off x="0" y="609600"/>
            <a:ext cx="9172575" cy="5791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5063858"/>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Content Placeholder 5"/>
          <p:cNvSpPr>
            <a:spLocks noGrp="1"/>
          </p:cNvSpPr>
          <p:nvPr>
            <p:ph idx="1"/>
          </p:nvPr>
        </p:nvSpPr>
        <p:spPr>
          <a:xfrm>
            <a:off x="457200" y="1828801"/>
            <a:ext cx="8229600" cy="3429000"/>
          </a:xfrm>
        </p:spPr>
        <p:txBody>
          <a:bodyPr/>
          <a:lstStyle/>
          <a:p>
            <a:pPr marL="457200" indent="-457200">
              <a:buFont typeface="Wingdings" panose="05000000000000000000" pitchFamily="2" charset="2"/>
              <a:buChar char="q"/>
            </a:pPr>
            <a:r>
              <a:rPr lang="en-US" sz="1800" dirty="0">
                <a:latin typeface="Arial" panose="020B0604020202020204" pitchFamily="34" charset="0"/>
                <a:cs typeface="Arial" panose="020B0604020202020204" pitchFamily="34" charset="0"/>
              </a:rPr>
              <a:t>Learning Health System </a:t>
            </a:r>
            <a:r>
              <a:rPr lang="id-ID" sz="1800" dirty="0">
                <a:latin typeface="Arial" panose="020B0604020202020204" pitchFamily="34" charset="0"/>
                <a:cs typeface="Arial" panose="020B0604020202020204" pitchFamily="34" charset="0"/>
              </a:rPr>
              <a:t>adalah ekosistem dimana semua </a:t>
            </a:r>
            <a:r>
              <a:rPr lang="en-US" sz="1800" dirty="0">
                <a:latin typeface="Arial" panose="020B0604020202020204" pitchFamily="34" charset="0"/>
                <a:cs typeface="Arial" panose="020B0604020202020204" pitchFamily="34" charset="0"/>
              </a:rPr>
              <a:t>stakeholder</a:t>
            </a:r>
            <a:r>
              <a:rPr lang="id-ID" sz="1800" dirty="0">
                <a:latin typeface="Arial" panose="020B0604020202020204" pitchFamily="34" charset="0"/>
                <a:cs typeface="Arial" panose="020B0604020202020204" pitchFamily="34" charset="0"/>
              </a:rPr>
              <a:t> dapat secara aman, efektif, dan efisien berkontribusi, berbagi dan menganalisis data</a:t>
            </a: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1800" dirty="0">
                <a:latin typeface="Arial" panose="020B0604020202020204" pitchFamily="34" charset="0"/>
                <a:cs typeface="Arial" panose="020B0604020202020204" pitchFamily="34" charset="0"/>
              </a:rPr>
              <a:t>S</a:t>
            </a:r>
            <a:r>
              <a:rPr lang="id-ID" sz="1800" dirty="0">
                <a:latin typeface="Arial" panose="020B0604020202020204" pitchFamily="34" charset="0"/>
                <a:cs typeface="Arial" panose="020B0604020202020204" pitchFamily="34" charset="0"/>
              </a:rPr>
              <a:t>istem kesehatan belajar ditandai dengan siklus belajar yang terus-menerus, yang mendorong terciptanya pengetahuan baru yang dapat dikonsumsi oleh berbagai macam sistem informasi kesehatan elektronik.</a:t>
            </a: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id-ID" sz="1800" dirty="0">
                <a:latin typeface="Arial" panose="020B0604020202020204" pitchFamily="34" charset="0"/>
                <a:cs typeface="Arial" panose="020B0604020202020204" pitchFamily="34" charset="0"/>
              </a:rPr>
              <a:t>Pengetahuan ini dapat mendukung pengambilan keputusan yang efektif dan menghasilkan hasil yang lebih baik</a:t>
            </a:r>
          </a:p>
        </p:txBody>
      </p:sp>
      <p:sp>
        <p:nvSpPr>
          <p:cNvPr id="2" name="Title 1"/>
          <p:cNvSpPr>
            <a:spLocks noGrp="1"/>
          </p:cNvSpPr>
          <p:nvPr>
            <p:ph type="title"/>
          </p:nvPr>
        </p:nvSpPr>
        <p:spPr>
          <a:xfrm>
            <a:off x="471487" y="381000"/>
            <a:ext cx="8229600" cy="1143000"/>
          </a:xfrm>
        </p:spPr>
        <p:txBody>
          <a:bodyPr/>
          <a:lstStyle/>
          <a:p>
            <a:r>
              <a:rPr lang="en-US" sz="3500" dirty="0"/>
              <a:t>ONC’s Definition of Learning Health System</a:t>
            </a:r>
          </a:p>
        </p:txBody>
      </p:sp>
    </p:spTree>
    <p:extLst>
      <p:ext uri="{BB962C8B-B14F-4D97-AF65-F5344CB8AC3E}">
        <p14:creationId xmlns:p14="http://schemas.microsoft.com/office/powerpoint/2010/main" val="3168792495"/>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7" y="381000"/>
            <a:ext cx="8229600" cy="1143000"/>
          </a:xfrm>
        </p:spPr>
        <p:txBody>
          <a:bodyPr/>
          <a:lstStyle/>
          <a:p>
            <a:r>
              <a:rPr lang="en-US" sz="3500" dirty="0"/>
              <a:t>Low Confidence in Interoperability Goals</a:t>
            </a:r>
          </a:p>
        </p:txBody>
      </p:sp>
      <p:pic>
        <p:nvPicPr>
          <p:cNvPr id="5" name="Picture 4"/>
          <p:cNvPicPr>
            <a:picLocks noChangeAspect="1"/>
          </p:cNvPicPr>
          <p:nvPr/>
        </p:nvPicPr>
        <p:blipFill rotWithShape="1">
          <a:blip r:embed="rId4"/>
          <a:srcRect l="37253" t="21875" r="28269" b="17708"/>
          <a:stretch/>
        </p:blipFill>
        <p:spPr>
          <a:xfrm>
            <a:off x="76200" y="1295400"/>
            <a:ext cx="8991600" cy="4572000"/>
          </a:xfrm>
          <a:prstGeom prst="rect">
            <a:avLst/>
          </a:prstGeom>
        </p:spPr>
      </p:pic>
      <p:sp>
        <p:nvSpPr>
          <p:cNvPr id="6" name="Rectangle 5"/>
          <p:cNvSpPr/>
          <p:nvPr/>
        </p:nvSpPr>
        <p:spPr>
          <a:xfrm>
            <a:off x="3369645" y="5867400"/>
            <a:ext cx="3531736" cy="369332"/>
          </a:xfrm>
          <a:prstGeom prst="rect">
            <a:avLst/>
          </a:prstGeom>
        </p:spPr>
        <p:txBody>
          <a:bodyPr wrap="none">
            <a:spAutoFit/>
          </a:bodyPr>
          <a:lstStyle/>
          <a:p>
            <a:r>
              <a:rPr lang="en-US" dirty="0" err="1"/>
              <a:t>Sumber</a:t>
            </a:r>
            <a:r>
              <a:rPr lang="en-US" dirty="0"/>
              <a:t>: H</a:t>
            </a:r>
            <a:r>
              <a:rPr lang="id-ID" dirty="0"/>
              <a:t>ealthmanagement.org</a:t>
            </a:r>
          </a:p>
        </p:txBody>
      </p:sp>
    </p:spTree>
    <p:extLst>
      <p:ext uri="{BB962C8B-B14F-4D97-AF65-F5344CB8AC3E}">
        <p14:creationId xmlns:p14="http://schemas.microsoft.com/office/powerpoint/2010/main" val="3641767723"/>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rotWithShape="1">
          <a:blip r:embed="rId4"/>
          <a:srcRect l="13621" t="3991" r="13944" b="2794"/>
          <a:stretch/>
        </p:blipFill>
        <p:spPr bwMode="auto">
          <a:xfrm>
            <a:off x="228600" y="838200"/>
            <a:ext cx="8686800" cy="533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5026125"/>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5"/>
          <p:cNvSpPr>
            <a:spLocks noGrp="1"/>
          </p:cNvSpPr>
          <p:nvPr>
            <p:ph type="title"/>
          </p:nvPr>
        </p:nvSpPr>
        <p:spPr>
          <a:xfrm>
            <a:off x="533400" y="685800"/>
            <a:ext cx="8229600" cy="685800"/>
          </a:xfrm>
        </p:spPr>
        <p:txBody>
          <a:bodyPr/>
          <a:lstStyle/>
          <a:p>
            <a:pPr>
              <a:spcBef>
                <a:spcPct val="50000"/>
              </a:spcBef>
            </a:pPr>
            <a:r>
              <a:rPr lang="en-US" sz="3200" dirty="0">
                <a:latin typeface="Arial" panose="020B0604020202020204" pitchFamily="34" charset="0"/>
                <a:cs typeface="Arial" panose="020B0604020202020204" pitchFamily="34" charset="0"/>
              </a:rPr>
              <a:t>Benefit of Interoperability</a:t>
            </a:r>
          </a:p>
        </p:txBody>
      </p:sp>
      <p:sp>
        <p:nvSpPr>
          <p:cNvPr id="3" name="Rectangle 2"/>
          <p:cNvSpPr/>
          <p:nvPr/>
        </p:nvSpPr>
        <p:spPr>
          <a:xfrm>
            <a:off x="514350" y="1600200"/>
            <a:ext cx="8382000" cy="4247317"/>
          </a:xfrm>
          <a:prstGeom prst="rect">
            <a:avLst/>
          </a:prstGeom>
        </p:spPr>
        <p:txBody>
          <a:bodyPr wrap="square">
            <a:spAutoFit/>
          </a:bodyPr>
          <a:lstStyle/>
          <a:p>
            <a:pPr marL="285750" indent="-285750">
              <a:buFont typeface="Wingdings" panose="05000000000000000000" pitchFamily="2" charset="2"/>
              <a:buChar char="q"/>
            </a:pPr>
            <a:r>
              <a:rPr lang="en-US" dirty="0"/>
              <a:t>I</a:t>
            </a:r>
            <a:r>
              <a:rPr lang="id-ID" dirty="0"/>
              <a:t>nformasi yang tersedia mendukung perawatan yang lebih baik</a:t>
            </a:r>
            <a:br>
              <a:rPr lang="id-ID" dirty="0"/>
            </a:br>
            <a:r>
              <a:rPr lang="id-ID" dirty="0"/>
              <a:t> Koordinasi yang lebih baik antar wali</a:t>
            </a:r>
            <a:br>
              <a:rPr lang="id-ID" dirty="0"/>
            </a:br>
            <a:r>
              <a:rPr lang="id-ID" dirty="0"/>
              <a:t> Data lebih lengkap tersedia lebih awal untuk membantu keputusan dokter</a:t>
            </a:r>
            <a:br>
              <a:rPr lang="id-ID" dirty="0"/>
            </a:br>
            <a:r>
              <a:rPr lang="id-ID" dirty="0"/>
              <a:t> Data tersedia bagi lebih banyak peserta dalam proses perawatan</a:t>
            </a: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id-ID" dirty="0"/>
              <a:t>Keterlibatan pasien dan pengasuh</a:t>
            </a:r>
            <a:br>
              <a:rPr lang="id-ID" dirty="0"/>
            </a:br>
            <a:r>
              <a:rPr lang="id-ID" dirty="0"/>
              <a:t> Akses tepat waktu ke data</a:t>
            </a:r>
            <a:br>
              <a:rPr lang="id-ID" dirty="0"/>
            </a:br>
            <a:r>
              <a:rPr lang="id-ID" dirty="0"/>
              <a:t> Mampu menyumbangkan data</a:t>
            </a:r>
            <a:br>
              <a:rPr lang="id-ID" dirty="0"/>
            </a:br>
            <a:r>
              <a:rPr lang="id-ID" dirty="0"/>
              <a:t> Mampu berkomunikasi</a:t>
            </a: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id-ID" dirty="0"/>
              <a:t>Perawatan lebih efisien, lebih bernilai</a:t>
            </a:r>
            <a:br>
              <a:rPr lang="id-ID" dirty="0"/>
            </a:br>
            <a:r>
              <a:rPr lang="id-ID" dirty="0"/>
              <a:t> Alur kerja yang lebih halus, sedikit penundaan</a:t>
            </a:r>
            <a:br>
              <a:rPr lang="id-ID" dirty="0"/>
            </a:br>
            <a:r>
              <a:rPr lang="id-ID" dirty="0"/>
              <a:t> Kurang banyak pekerjaan</a:t>
            </a: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D</a:t>
            </a:r>
            <a:r>
              <a:rPr lang="id-ID" dirty="0"/>
              <a:t>ata tersedia untuk meningkatkan populasi dan kesehatan masyarakat</a:t>
            </a:r>
            <a:endParaRPr lang="en-US" dirty="0"/>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45330" y="1874341"/>
            <a:ext cx="7681913" cy="4031873"/>
          </a:xfrm>
          <a:prstGeom prst="rect">
            <a:avLst/>
          </a:prstGeom>
        </p:spPr>
        <p:txBody>
          <a:bodyPr wrap="square">
            <a:spAutoFit/>
          </a:bodyPr>
          <a:lstStyle/>
          <a:p>
            <a:pPr marL="571500" indent="-285750">
              <a:spcAft>
                <a:spcPts val="800"/>
              </a:spcAft>
              <a:buFont typeface="Wingdings" panose="05000000000000000000" pitchFamily="2" charset="2"/>
              <a:buChar char="q"/>
            </a:pPr>
            <a:r>
              <a:rPr lang="id-ID" dirty="0"/>
              <a:t>Data capture untuk digunakan oleh klinisi dan orang lain di tempat perawatan</a:t>
            </a:r>
            <a:endParaRPr lang="en-US" dirty="0"/>
          </a:p>
          <a:p>
            <a:pPr marL="571500" indent="-285750">
              <a:spcAft>
                <a:spcPts val="800"/>
              </a:spcAft>
              <a:buFont typeface="Wingdings" panose="05000000000000000000" pitchFamily="2" charset="2"/>
              <a:buChar char="q"/>
            </a:pPr>
            <a:r>
              <a:rPr lang="id-ID" dirty="0"/>
              <a:t>Teknologi untuk terus menganalisa apa yang terjadi kapan dan dimana (memungkinkan untuk optimasi)</a:t>
            </a:r>
            <a:endParaRPr lang="en-US" dirty="0"/>
          </a:p>
          <a:p>
            <a:pPr marL="571500" indent="-285750">
              <a:spcAft>
                <a:spcPts val="800"/>
              </a:spcAft>
              <a:buFont typeface="Wingdings" panose="05000000000000000000" pitchFamily="2" charset="2"/>
              <a:buChar char="q"/>
            </a:pPr>
            <a:r>
              <a:rPr lang="id-ID" dirty="0"/>
              <a:t>Dukungan keputusan dengan peringatan otomatis dan pemberitahuan</a:t>
            </a:r>
            <a:endParaRPr lang="en-US" dirty="0"/>
          </a:p>
          <a:p>
            <a:pPr marL="571500" indent="-285750">
              <a:spcAft>
                <a:spcPts val="800"/>
              </a:spcAft>
              <a:buFont typeface="Wingdings" panose="05000000000000000000" pitchFamily="2" charset="2"/>
              <a:buChar char="q"/>
            </a:pPr>
            <a:r>
              <a:rPr lang="id-ID" dirty="0"/>
              <a:t>Transfer informasi yang tidak sempurna antara dan di dalam setting perawatan</a:t>
            </a:r>
            <a:endParaRPr lang="en-US" dirty="0"/>
          </a:p>
          <a:p>
            <a:pPr marL="571500" indent="-285750">
              <a:spcAft>
                <a:spcPts val="800"/>
              </a:spcAft>
              <a:buFont typeface="Wingdings" panose="05000000000000000000" pitchFamily="2" charset="2"/>
              <a:buChar char="q"/>
            </a:pPr>
            <a:r>
              <a:rPr lang="id-ID" dirty="0"/>
              <a:t>Bantuan bagi penyedia layanan untuk mengikuti pasien mereka selama perawatan mereka</a:t>
            </a:r>
            <a:endParaRPr lang="en-US" dirty="0"/>
          </a:p>
          <a:p>
            <a:pPr marL="571500" indent="-285750">
              <a:spcAft>
                <a:spcPts val="800"/>
              </a:spcAft>
              <a:buFont typeface="Wingdings" panose="05000000000000000000" pitchFamily="2" charset="2"/>
              <a:buChar char="q"/>
            </a:pPr>
            <a:r>
              <a:rPr lang="id-ID" dirty="0"/>
              <a:t>Remote pengiriman perawatan</a:t>
            </a:r>
            <a:endParaRPr lang="en-US" dirty="0"/>
          </a:p>
          <a:p>
            <a:pPr marL="571500" indent="-285750">
              <a:spcAft>
                <a:spcPts val="800"/>
              </a:spcAft>
              <a:buFont typeface="Wingdings" panose="05000000000000000000" pitchFamily="2" charset="2"/>
              <a:buChar char="q"/>
            </a:pPr>
            <a:r>
              <a:rPr lang="id-ID" dirty="0"/>
              <a:t>Dukungan analisis data untuk kepentingan populasi yang lebih luas</a:t>
            </a:r>
            <a:endParaRPr lang="en-US" dirty="0"/>
          </a:p>
        </p:txBody>
      </p:sp>
      <p:sp>
        <p:nvSpPr>
          <p:cNvPr id="5" name="Rectangle 4"/>
          <p:cNvSpPr/>
          <p:nvPr/>
        </p:nvSpPr>
        <p:spPr>
          <a:xfrm>
            <a:off x="533400" y="1066800"/>
            <a:ext cx="7848600" cy="769441"/>
          </a:xfrm>
          <a:prstGeom prst="rect">
            <a:avLst/>
          </a:prstGeom>
        </p:spPr>
        <p:txBody>
          <a:bodyPr wrap="square">
            <a:spAutoFit/>
          </a:bodyPr>
          <a:lstStyle/>
          <a:p>
            <a:pPr>
              <a:spcAft>
                <a:spcPts val="800"/>
              </a:spcAft>
            </a:pPr>
            <a:r>
              <a:rPr lang="id-ID" sz="2200" dirty="0"/>
              <a:t>Dari perspektif penyedia, interoperabilitas memberikan kemampuan penting:</a:t>
            </a:r>
            <a:endParaRPr lang="en-US" sz="2200" dirty="0"/>
          </a:p>
        </p:txBody>
      </p:sp>
    </p:spTree>
    <p:extLst>
      <p:ext uri="{BB962C8B-B14F-4D97-AF65-F5344CB8AC3E}">
        <p14:creationId xmlns:p14="http://schemas.microsoft.com/office/powerpoint/2010/main" val="2335244790"/>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3400" y="1066800"/>
            <a:ext cx="7848600" cy="430887"/>
          </a:xfrm>
          <a:prstGeom prst="rect">
            <a:avLst/>
          </a:prstGeom>
        </p:spPr>
        <p:txBody>
          <a:bodyPr wrap="square">
            <a:spAutoFit/>
          </a:bodyPr>
          <a:lstStyle/>
          <a:p>
            <a:pPr algn="ctr">
              <a:spcAft>
                <a:spcPts val="800"/>
              </a:spcAft>
            </a:pPr>
            <a:r>
              <a:rPr lang="en-US" sz="2200" dirty="0"/>
              <a:t>Benefits of Interoperability: Patient perspective </a:t>
            </a:r>
          </a:p>
        </p:txBody>
      </p:sp>
      <p:sp>
        <p:nvSpPr>
          <p:cNvPr id="2" name="Rectangle 1"/>
          <p:cNvSpPr/>
          <p:nvPr/>
        </p:nvSpPr>
        <p:spPr>
          <a:xfrm>
            <a:off x="533399" y="1676400"/>
            <a:ext cx="8358187" cy="3970318"/>
          </a:xfrm>
          <a:prstGeom prst="rect">
            <a:avLst/>
          </a:prstGeom>
        </p:spPr>
        <p:txBody>
          <a:bodyPr wrap="square">
            <a:spAutoFit/>
          </a:bodyPr>
          <a:lstStyle/>
          <a:p>
            <a:pPr marL="342900" indent="-342900">
              <a:buAutoNum type="arabicPeriod"/>
            </a:pPr>
            <a:r>
              <a:rPr lang="id-ID" dirty="0"/>
              <a:t>Masa depan: perawatan kesehatan di dunia interoperabel</a:t>
            </a:r>
            <a:endParaRPr lang="en-US" dirty="0"/>
          </a:p>
          <a:p>
            <a:pPr marL="342900" indent="-342900">
              <a:buAutoNum type="arabicPeriod"/>
            </a:pPr>
            <a:r>
              <a:rPr lang="id-ID" dirty="0"/>
              <a:t>Dengan persetujuan </a:t>
            </a:r>
            <a:r>
              <a:rPr lang="en-US" dirty="0" err="1"/>
              <a:t>pasien</a:t>
            </a:r>
            <a:r>
              <a:rPr lang="id-ID" dirty="0"/>
              <a:t>, informasi perawatan kesehatan akan dipertukarkan dengan mulus dan aman antara dan di antara beragam sistem</a:t>
            </a:r>
            <a:endParaRPr lang="en-US" dirty="0"/>
          </a:p>
          <a:p>
            <a:pPr marL="342900" indent="-342900">
              <a:buAutoNum type="arabicPeriod"/>
            </a:pPr>
            <a:r>
              <a:rPr lang="id-ID" dirty="0"/>
              <a:t>Diadaptasi dari panel standar teknologi informasi kesehatan</a:t>
            </a:r>
            <a:endParaRPr lang="en-US" dirty="0"/>
          </a:p>
          <a:p>
            <a:pPr marL="342900" indent="-342900">
              <a:buAutoNum type="arabicPeriod"/>
            </a:pPr>
            <a:r>
              <a:rPr lang="id-ID" dirty="0"/>
              <a:t>Penyedia perawatan akan memiliki akses instan ke data dari penyedia layanan dan pengaturan perawatan lainnya, termasuk:</a:t>
            </a:r>
            <a:r>
              <a:rPr lang="en-US" dirty="0"/>
              <a:t>	</a:t>
            </a:r>
          </a:p>
          <a:p>
            <a:pPr marL="862013" indent="-342900">
              <a:buFont typeface="Arial" panose="020B0604020202020204" pitchFamily="34" charset="0"/>
              <a:buChar char="•"/>
            </a:pPr>
            <a:r>
              <a:rPr lang="id-ID" dirty="0"/>
              <a:t>Daftar obat aktif dan masa lalu</a:t>
            </a:r>
            <a:endParaRPr lang="en-US" dirty="0"/>
          </a:p>
          <a:p>
            <a:pPr marL="862013" indent="-342900">
              <a:buFont typeface="Arial" panose="020B0604020202020204" pitchFamily="34" charset="0"/>
              <a:buChar char="•"/>
            </a:pPr>
            <a:r>
              <a:rPr lang="id-ID" dirty="0"/>
              <a:t>Alergi</a:t>
            </a:r>
            <a:endParaRPr lang="en-US" dirty="0"/>
          </a:p>
          <a:p>
            <a:pPr marL="862013" indent="-342900">
              <a:buFont typeface="Arial" panose="020B0604020202020204" pitchFamily="34" charset="0"/>
              <a:buChar char="•"/>
            </a:pPr>
            <a:r>
              <a:rPr lang="id-ID" dirty="0"/>
              <a:t>Masalah dan diagnosis terkini dan sebelumnya</a:t>
            </a:r>
            <a:endParaRPr lang="en-US" dirty="0"/>
          </a:p>
          <a:p>
            <a:pPr marL="862013" indent="-342900">
              <a:buFont typeface="Arial" panose="020B0604020202020204" pitchFamily="34" charset="0"/>
              <a:buChar char="•"/>
            </a:pPr>
            <a:r>
              <a:rPr lang="id-ID" dirty="0"/>
              <a:t>Discharge dan ringkasan kunjungan</a:t>
            </a:r>
            <a:endParaRPr lang="en-US" dirty="0"/>
          </a:p>
          <a:p>
            <a:pPr marL="862013" indent="-342900">
              <a:buFont typeface="Arial" panose="020B0604020202020204" pitchFamily="34" charset="0"/>
              <a:buChar char="•"/>
            </a:pPr>
            <a:r>
              <a:rPr lang="id-ID" dirty="0"/>
              <a:t>Hasil lab dan hasil tes lainnya, termasuk gambar</a:t>
            </a:r>
            <a:endParaRPr lang="en-US" dirty="0"/>
          </a:p>
          <a:p>
            <a:pPr marL="862013" indent="-342900">
              <a:buFont typeface="Arial" panose="020B0604020202020204" pitchFamily="34" charset="0"/>
              <a:buChar char="•"/>
            </a:pPr>
            <a:r>
              <a:rPr lang="id-ID" dirty="0"/>
              <a:t>Pendaftaran dan informasi asuransi</a:t>
            </a:r>
            <a:endParaRPr lang="en-US" dirty="0"/>
          </a:p>
          <a:p>
            <a:pPr marL="342900" indent="-342900">
              <a:buAutoNum type="arabicPeriod" startAt="5"/>
            </a:pPr>
            <a:r>
              <a:rPr lang="en-US" dirty="0" err="1"/>
              <a:t>Pasien</a:t>
            </a:r>
            <a:r>
              <a:rPr lang="en-US" dirty="0"/>
              <a:t> </a:t>
            </a:r>
            <a:r>
              <a:rPr lang="id-ID" dirty="0"/>
              <a:t>juga bisa merekam temuannya sendiri dan membagikannya secara elektronik bersama dokternya</a:t>
            </a:r>
            <a:endParaRPr lang="en-US" dirty="0"/>
          </a:p>
        </p:txBody>
      </p:sp>
    </p:spTree>
    <p:extLst>
      <p:ext uri="{BB962C8B-B14F-4D97-AF65-F5344CB8AC3E}">
        <p14:creationId xmlns:p14="http://schemas.microsoft.com/office/powerpoint/2010/main" val="3143303410"/>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5"/>
          <p:cNvSpPr>
            <a:spLocks noGrp="1"/>
          </p:cNvSpPr>
          <p:nvPr>
            <p:ph type="title"/>
          </p:nvPr>
        </p:nvSpPr>
        <p:spPr>
          <a:xfrm>
            <a:off x="533400" y="685800"/>
            <a:ext cx="8229600" cy="685800"/>
          </a:xfrm>
        </p:spPr>
        <p:txBody>
          <a:bodyPr/>
          <a:lstStyle/>
          <a:p>
            <a:pPr>
              <a:spcBef>
                <a:spcPct val="50000"/>
              </a:spcBef>
            </a:pPr>
            <a:r>
              <a:rPr lang="en-US" sz="3200" dirty="0">
                <a:latin typeface="Arial" panose="020B0604020202020204" pitchFamily="34" charset="0"/>
                <a:cs typeface="Arial" panose="020B0604020202020204" pitchFamily="34" charset="0"/>
              </a:rPr>
              <a:t>Model </a:t>
            </a:r>
            <a:r>
              <a:rPr lang="en-US" sz="3200" dirty="0" err="1">
                <a:latin typeface="Arial" panose="020B0604020202020204" pitchFamily="34" charset="0"/>
                <a:cs typeface="Arial" panose="020B0604020202020204" pitchFamily="34" charset="0"/>
              </a:rPr>
              <a:t>Organisasi</a:t>
            </a:r>
            <a:endParaRPr lang="en-US" sz="3200" dirty="0">
              <a:latin typeface="Arial" panose="020B0604020202020204" pitchFamily="34" charset="0"/>
              <a:cs typeface="Arial" panose="020B0604020202020204" pitchFamily="34" charset="0"/>
            </a:endParaRPr>
          </a:p>
        </p:txBody>
      </p:sp>
      <p:sp>
        <p:nvSpPr>
          <p:cNvPr id="19460" name="Content Placeholder 5"/>
          <p:cNvSpPr>
            <a:spLocks noGrp="1"/>
          </p:cNvSpPr>
          <p:nvPr>
            <p:ph idx="1"/>
          </p:nvPr>
        </p:nvSpPr>
        <p:spPr>
          <a:xfrm>
            <a:off x="457200" y="1524000"/>
            <a:ext cx="8229600" cy="4602163"/>
          </a:xfrm>
        </p:spPr>
        <p:txBody>
          <a:bodyPr/>
          <a:lstStyle/>
          <a:p>
            <a:pPr>
              <a:tabLst>
                <a:tab pos="342900" algn="l"/>
              </a:tabLst>
            </a:pPr>
            <a:r>
              <a:rPr lang="en-US" sz="2200" dirty="0">
                <a:solidFill>
                  <a:srgbClr val="FF0000"/>
                </a:solidFill>
                <a:latin typeface="Arial" panose="020B0604020202020204" pitchFamily="34" charset="0"/>
                <a:cs typeface="Arial" panose="020B0604020202020204" pitchFamily="34" charset="0"/>
              </a:rPr>
              <a:t>Model </a:t>
            </a:r>
            <a:r>
              <a:rPr lang="en-US" sz="2200" dirty="0" err="1">
                <a:solidFill>
                  <a:srgbClr val="FF0000"/>
                </a:solidFill>
                <a:latin typeface="Arial" panose="020B0604020202020204" pitchFamily="34" charset="0"/>
                <a:cs typeface="Arial" panose="020B0604020202020204" pitchFamily="34" charset="0"/>
              </a:rPr>
              <a:t>organisasi</a:t>
            </a:r>
            <a:r>
              <a:rPr lang="en-US" sz="2200" dirty="0">
                <a:solidFill>
                  <a:srgbClr val="FF0000"/>
                </a:solidFill>
                <a:latin typeface="Arial" panose="020B0604020202020204" pitchFamily="34" charset="0"/>
                <a:cs typeface="Arial" panose="020B0604020202020204" pitchFamily="34" charset="0"/>
              </a:rPr>
              <a:t> data </a:t>
            </a:r>
            <a:r>
              <a:rPr lang="en-US" sz="2200" dirty="0" err="1">
                <a:solidFill>
                  <a:srgbClr val="FF0000"/>
                </a:solidFill>
                <a:latin typeface="Arial" panose="020B0604020202020204" pitchFamily="34" charset="0"/>
                <a:cs typeface="Arial" panose="020B0604020202020204" pitchFamily="34" charset="0"/>
              </a:rPr>
              <a:t>tersentralisasi</a:t>
            </a:r>
            <a:r>
              <a:rPr lang="en-US" sz="2200" dirty="0">
                <a:solidFill>
                  <a:srgbClr val="FF0000"/>
                </a:solidFill>
                <a:latin typeface="Arial" panose="020B0604020202020204" pitchFamily="34" charset="0"/>
                <a:cs typeface="Arial" panose="020B0604020202020204" pitchFamily="34" charset="0"/>
              </a:rPr>
              <a:t> </a:t>
            </a:r>
          </a:p>
          <a:p>
            <a:pPr marL="0" indent="0">
              <a:buNone/>
              <a:tabLst>
                <a:tab pos="342900" algn="l"/>
              </a:tabLst>
            </a:pP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Memberikan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kemudahan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dalam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pengembangan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dan</a:t>
            </a:r>
            <a:r>
              <a:rPr lang="en-US" sz="2200" dirty="0">
                <a:latin typeface="Arial" panose="020B0604020202020204" pitchFamily="34" charset="0"/>
                <a:cs typeface="Arial" panose="020B0604020202020204" pitchFamily="34" charset="0"/>
              </a:rPr>
              <a:t> </a:t>
            </a:r>
          </a:p>
          <a:p>
            <a:pPr marL="0" indent="0">
              <a:buNone/>
              <a:tabLst>
                <a:tab pos="342900" algn="l"/>
              </a:tabLst>
            </a:pP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pemeliharaan</a:t>
            </a:r>
            <a:endParaRPr lang="en-US" sz="2200" dirty="0">
              <a:latin typeface="Arial" panose="020B0604020202020204" pitchFamily="34" charset="0"/>
              <a:cs typeface="Arial" panose="020B0604020202020204" pitchFamily="34" charset="0"/>
            </a:endParaRPr>
          </a:p>
          <a:p>
            <a:pPr marL="0" indent="0">
              <a:buNone/>
              <a:tabLst>
                <a:tab pos="342900" algn="l"/>
              </a:tabLst>
            </a:pPr>
            <a:r>
              <a:rPr lang="en-US" sz="2200" dirty="0">
                <a:latin typeface="Arial" panose="020B0604020202020204" pitchFamily="34" charset="0"/>
                <a:cs typeface="Arial" panose="020B0604020202020204" pitchFamily="34" charset="0"/>
              </a:rPr>
              <a:t> </a:t>
            </a:r>
          </a:p>
          <a:p>
            <a:pPr>
              <a:tabLst>
                <a:tab pos="342900" algn="l"/>
              </a:tabLst>
            </a:pPr>
            <a:r>
              <a:rPr lang="en-US" sz="2200" dirty="0">
                <a:solidFill>
                  <a:srgbClr val="FF0000"/>
                </a:solidFill>
                <a:latin typeface="Arial" panose="020B0604020202020204" pitchFamily="34" charset="0"/>
                <a:cs typeface="Arial" panose="020B0604020202020204" pitchFamily="34" charset="0"/>
              </a:rPr>
              <a:t>Model </a:t>
            </a:r>
            <a:r>
              <a:rPr lang="en-US" sz="2200" dirty="0" err="1">
                <a:solidFill>
                  <a:srgbClr val="FF0000"/>
                </a:solidFill>
                <a:latin typeface="Arial" panose="020B0604020202020204" pitchFamily="34" charset="0"/>
                <a:cs typeface="Arial" panose="020B0604020202020204" pitchFamily="34" charset="0"/>
              </a:rPr>
              <a:t>organisasi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terdistribusi</a:t>
            </a:r>
            <a:endParaRPr lang="en-US" sz="1800" dirty="0">
              <a:solidFill>
                <a:srgbClr val="FF0000"/>
              </a:solidFill>
              <a:latin typeface="Arial" panose="020B0604020202020204" pitchFamily="34" charset="0"/>
              <a:cs typeface="Arial" panose="020B0604020202020204" pitchFamily="34" charset="0"/>
            </a:endParaRPr>
          </a:p>
          <a:p>
            <a:pPr marL="0" indent="0">
              <a:buNone/>
              <a:tabLst>
                <a:tab pos="342900" algn="l"/>
              </a:tabLst>
            </a:pPr>
            <a:r>
              <a:rPr lang="en-US" sz="18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Mudahnya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mengembangkan</a:t>
            </a:r>
            <a:r>
              <a:rPr lang="en-US" sz="22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database. </a:t>
            </a:r>
            <a:r>
              <a:rPr lang="en-US" sz="2200" dirty="0" err="1">
                <a:latin typeface="Arial" panose="020B0604020202020204" pitchFamily="34" charset="0"/>
                <a:cs typeface="Arial" panose="020B0604020202020204" pitchFamily="34" charset="0"/>
              </a:rPr>
              <a:t>Dampak</a:t>
            </a:r>
            <a:r>
              <a:rPr lang="en-US" sz="2200" dirty="0">
                <a:latin typeface="Arial" panose="020B0604020202020204" pitchFamily="34" charset="0"/>
                <a:cs typeface="Arial" panose="020B0604020202020204" pitchFamily="34" charset="0"/>
              </a:rPr>
              <a:t> model </a:t>
            </a:r>
          </a:p>
          <a:p>
            <a:pPr marL="0" indent="0">
              <a:buNone/>
              <a:tabLst>
                <a:tab pos="342900" algn="l"/>
              </a:tabLst>
            </a:pP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organisasi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terdistribusi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adalah</a:t>
            </a:r>
            <a:r>
              <a:rPr lang="en-US" sz="2200" dirty="0">
                <a:latin typeface="Arial" panose="020B0604020202020204" pitchFamily="34" charset="0"/>
                <a:cs typeface="Arial" panose="020B0604020202020204" pitchFamily="34" charset="0"/>
              </a:rPr>
              <a:t>:</a:t>
            </a:r>
          </a:p>
          <a:p>
            <a:pPr marL="0" indent="0">
              <a:buNone/>
              <a:tabLst>
                <a:tab pos="342900" algn="l"/>
                <a:tab pos="857250" algn="l"/>
              </a:tabLst>
            </a:pPr>
            <a:r>
              <a:rPr lang="en-US" sz="2200" dirty="0">
                <a:latin typeface="Arial" panose="020B0604020202020204" pitchFamily="34" charset="0"/>
                <a:cs typeface="Arial" panose="020B0604020202020204" pitchFamily="34" charset="0"/>
              </a:rPr>
              <a:t>		1.  </a:t>
            </a:r>
            <a:r>
              <a:rPr lang="en-US" sz="2200" dirty="0" err="1">
                <a:latin typeface="Arial" panose="020B0604020202020204" pitchFamily="34" charset="0"/>
                <a:cs typeface="Arial" panose="020B0604020202020204" pitchFamily="34" charset="0"/>
              </a:rPr>
              <a:t>Menghasilkan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keragaman</a:t>
            </a:r>
            <a:r>
              <a:rPr lang="en-US" sz="2200" dirty="0">
                <a:latin typeface="Arial" panose="020B0604020202020204" pitchFamily="34" charset="0"/>
                <a:cs typeface="Arial" panose="020B0604020202020204" pitchFamily="34" charset="0"/>
              </a:rPr>
              <a:t> data</a:t>
            </a:r>
          </a:p>
          <a:p>
            <a:pPr marL="0" indent="0">
              <a:buNone/>
              <a:tabLst>
                <a:tab pos="342900" algn="l"/>
                <a:tab pos="857250" algn="l"/>
              </a:tabLst>
            </a:pPr>
            <a:r>
              <a:rPr lang="en-US" sz="2200" dirty="0">
                <a:latin typeface="Arial" panose="020B0604020202020204" pitchFamily="34" charset="0"/>
                <a:cs typeface="Arial" panose="020B0604020202020204" pitchFamily="34" charset="0"/>
              </a:rPr>
              <a:t>		2.  </a:t>
            </a:r>
            <a:r>
              <a:rPr lang="en-US" sz="2200" dirty="0" err="1">
                <a:latin typeface="Arial" panose="020B0604020202020204" pitchFamily="34" charset="0"/>
                <a:cs typeface="Arial" panose="020B0604020202020204" pitchFamily="34" charset="0"/>
              </a:rPr>
              <a:t>Dinamis</a:t>
            </a:r>
            <a:endParaRPr lang="en-US" sz="2200" dirty="0">
              <a:latin typeface="Arial" panose="020B0604020202020204" pitchFamily="34" charset="0"/>
              <a:cs typeface="Arial" panose="020B0604020202020204" pitchFamily="34" charset="0"/>
            </a:endParaRPr>
          </a:p>
          <a:p>
            <a:pPr marL="0" indent="0">
              <a:buNone/>
              <a:tabLst>
                <a:tab pos="342900" algn="l"/>
                <a:tab pos="857250" algn="l"/>
              </a:tabLst>
            </a:pPr>
            <a:r>
              <a:rPr lang="en-US" sz="2200" dirty="0">
                <a:latin typeface="Arial" panose="020B0604020202020204" pitchFamily="34" charset="0"/>
                <a:cs typeface="Arial" panose="020B0604020202020204" pitchFamily="34" charset="0"/>
              </a:rPr>
              <a:t>		3.  </a:t>
            </a:r>
            <a:r>
              <a:rPr lang="en-US" sz="2200" dirty="0" err="1">
                <a:latin typeface="Arial" panose="020B0604020202020204" pitchFamily="34" charset="0"/>
                <a:cs typeface="Arial" panose="020B0604020202020204" pitchFamily="34" charset="0"/>
              </a:rPr>
              <a:t>Kepercayaan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kesesuaian</a:t>
            </a:r>
            <a:r>
              <a:rPr lang="en-US" sz="2200" dirty="0">
                <a:latin typeface="Arial" panose="020B0604020202020204" pitchFamily="34" charset="0"/>
                <a:cs typeface="Arial" panose="020B0604020202020204" pitchFamily="34" charset="0"/>
              </a:rPr>
              <a:t> data</a:t>
            </a:r>
          </a:p>
          <a:p>
            <a:pPr marL="0" indent="0">
              <a:buNone/>
              <a:tabLst>
                <a:tab pos="342900" algn="l"/>
                <a:tab pos="857250" algn="l"/>
              </a:tabLst>
            </a:pPr>
            <a:r>
              <a:rPr lang="en-US"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72031806"/>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5"/>
          <p:cNvSpPr>
            <a:spLocks noGrp="1"/>
          </p:cNvSpPr>
          <p:nvPr>
            <p:ph type="title"/>
          </p:nvPr>
        </p:nvSpPr>
        <p:spPr>
          <a:xfrm>
            <a:off x="471487" y="838200"/>
            <a:ext cx="8229600" cy="685800"/>
          </a:xfrm>
        </p:spPr>
        <p:txBody>
          <a:bodyPr/>
          <a:lstStyle/>
          <a:p>
            <a:pPr>
              <a:spcBef>
                <a:spcPct val="50000"/>
              </a:spcBef>
            </a:pPr>
            <a:r>
              <a:rPr lang="en-US" sz="3200" dirty="0" err="1">
                <a:latin typeface="Arial" panose="020B0604020202020204" pitchFamily="34" charset="0"/>
                <a:cs typeface="Arial" panose="020B0604020202020204" pitchFamily="34" charset="0"/>
              </a:rPr>
              <a:t>Masalah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keragaman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interoperabilitas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terjadi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pada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berbagai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jenis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yaitu</a:t>
            </a:r>
            <a:r>
              <a:rPr lang="en-US" sz="3200" dirty="0">
                <a:latin typeface="Arial" panose="020B0604020202020204" pitchFamily="34" charset="0"/>
                <a:cs typeface="Arial" panose="020B0604020202020204" pitchFamily="34" charset="0"/>
              </a:rPr>
              <a:t>:</a:t>
            </a:r>
          </a:p>
        </p:txBody>
      </p:sp>
      <p:sp>
        <p:nvSpPr>
          <p:cNvPr id="21508" name="Content Placeholder 5"/>
          <p:cNvSpPr>
            <a:spLocks noGrp="1"/>
          </p:cNvSpPr>
          <p:nvPr>
            <p:ph idx="1"/>
          </p:nvPr>
        </p:nvSpPr>
        <p:spPr>
          <a:xfrm>
            <a:off x="457200" y="1828800"/>
            <a:ext cx="8229600" cy="4297363"/>
          </a:xfrm>
        </p:spPr>
        <p:txBody>
          <a:bodyPr/>
          <a:lstStyle/>
          <a:p>
            <a:pPr>
              <a:tabLst>
                <a:tab pos="342900" algn="l"/>
              </a:tabLst>
            </a:pPr>
            <a:r>
              <a:rPr lang="en-US" sz="2200" dirty="0" err="1">
                <a:latin typeface="Arial" panose="020B0604020202020204" pitchFamily="34" charset="0"/>
                <a:cs typeface="Arial" panose="020B0604020202020204" pitchFamily="34" charset="0"/>
              </a:rPr>
              <a:t>Keragaman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Informasi</a:t>
            </a:r>
            <a:endParaRPr lang="en-US" sz="2200" dirty="0">
              <a:latin typeface="Arial" panose="020B0604020202020204" pitchFamily="34" charset="0"/>
              <a:cs typeface="Arial" panose="020B0604020202020204" pitchFamily="34" charset="0"/>
            </a:endParaRPr>
          </a:p>
          <a:p>
            <a:pPr marL="685800">
              <a:buFont typeface="Wingdings" panose="05000000000000000000" pitchFamily="2" charset="2"/>
              <a:buChar char="ü"/>
            </a:pPr>
            <a:r>
              <a:rPr lang="en-US" sz="2200" i="1" dirty="0" err="1">
                <a:solidFill>
                  <a:srgbClr val="FF0000"/>
                </a:solidFill>
                <a:latin typeface="Arial" panose="020B0604020202020204" pitchFamily="34" charset="0"/>
                <a:cs typeface="Arial" panose="020B0604020202020204" pitchFamily="34" charset="0"/>
              </a:rPr>
              <a:t>Syntatic</a:t>
            </a:r>
            <a:r>
              <a:rPr lang="en-US" sz="2200" i="1" dirty="0">
                <a:solidFill>
                  <a:srgbClr val="FF0000"/>
                </a:solidFill>
                <a:latin typeface="Arial" panose="020B0604020202020204" pitchFamily="34" charset="0"/>
                <a:cs typeface="Arial" panose="020B0604020202020204" pitchFamily="34" charset="0"/>
              </a:rPr>
              <a:t> Interoperability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nama</a:t>
            </a:r>
            <a:r>
              <a:rPr lang="en-US" sz="2200" dirty="0">
                <a:latin typeface="Arial" panose="020B0604020202020204" pitchFamily="34" charset="0"/>
                <a:cs typeface="Arial" panose="020B0604020202020204" pitchFamily="34" charset="0"/>
              </a:rPr>
              <a:t>, attribute, format</a:t>
            </a:r>
            <a:endParaRPr lang="en-US" sz="2200" i="1" dirty="0">
              <a:latin typeface="Arial" panose="020B0604020202020204" pitchFamily="34" charset="0"/>
              <a:cs typeface="Arial" panose="020B0604020202020204" pitchFamily="34" charset="0"/>
            </a:endParaRPr>
          </a:p>
          <a:p>
            <a:pPr marL="685800">
              <a:buFont typeface="Wingdings" panose="05000000000000000000" pitchFamily="2" charset="2"/>
              <a:buChar char="ü"/>
            </a:pPr>
            <a:r>
              <a:rPr lang="en-US" sz="2200" i="1" dirty="0">
                <a:solidFill>
                  <a:srgbClr val="FF0000"/>
                </a:solidFill>
                <a:latin typeface="Arial" panose="020B0604020202020204" pitchFamily="34" charset="0"/>
                <a:cs typeface="Arial" panose="020B0604020202020204" pitchFamily="34" charset="0"/>
              </a:rPr>
              <a:t>Structural Interoperability</a:t>
            </a:r>
            <a:r>
              <a:rPr lang="en-US" sz="2200" i="1"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struktur</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skema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informasi</a:t>
            </a:r>
            <a:endParaRPr lang="en-US" sz="2200" i="1" dirty="0">
              <a:latin typeface="Arial" panose="020B0604020202020204" pitchFamily="34" charset="0"/>
              <a:cs typeface="Arial" panose="020B0604020202020204" pitchFamily="34" charset="0"/>
            </a:endParaRPr>
          </a:p>
          <a:p>
            <a:pPr marL="685800">
              <a:buFont typeface="Wingdings" panose="05000000000000000000" pitchFamily="2" charset="2"/>
              <a:buChar char="ü"/>
            </a:pPr>
            <a:r>
              <a:rPr lang="en-US" sz="2200" i="1" dirty="0">
                <a:solidFill>
                  <a:srgbClr val="FF0000"/>
                </a:solidFill>
                <a:latin typeface="Arial" panose="020B0604020202020204" pitchFamily="34" charset="0"/>
                <a:cs typeface="Arial" panose="020B0604020202020204" pitchFamily="34" charset="0"/>
              </a:rPr>
              <a:t>Sematic Interoperability</a:t>
            </a:r>
            <a:r>
              <a:rPr lang="en-US" sz="2200" i="1"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sematik</a:t>
            </a:r>
            <a:r>
              <a:rPr lang="en-US" sz="2200" dirty="0">
                <a:latin typeface="Arial" panose="020B0604020202020204" pitchFamily="34" charset="0"/>
                <a:cs typeface="Arial" panose="020B0604020202020204" pitchFamily="34" charset="0"/>
              </a:rPr>
              <a:t>/</a:t>
            </a:r>
            <a:r>
              <a:rPr lang="en-US" sz="2200" dirty="0" err="1">
                <a:latin typeface="Arial" panose="020B0604020202020204" pitchFamily="34" charset="0"/>
                <a:cs typeface="Arial" panose="020B0604020202020204" pitchFamily="34" charset="0"/>
              </a:rPr>
              <a:t>arti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konsep</a:t>
            </a:r>
            <a:endParaRPr lang="en-US" sz="2200" i="1" dirty="0">
              <a:latin typeface="Arial" panose="020B0604020202020204" pitchFamily="34" charset="0"/>
              <a:cs typeface="Arial" panose="020B0604020202020204" pitchFamily="34" charset="0"/>
            </a:endParaRPr>
          </a:p>
          <a:p>
            <a:pPr>
              <a:tabLst>
                <a:tab pos="342900" algn="l"/>
              </a:tabLst>
            </a:pPr>
            <a:r>
              <a:rPr lang="en-US" sz="2200" dirty="0" err="1">
                <a:latin typeface="Arial" panose="020B0604020202020204" pitchFamily="34" charset="0"/>
                <a:cs typeface="Arial" panose="020B0604020202020204" pitchFamily="34" charset="0"/>
              </a:rPr>
              <a:t>Keragaman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Sistem</a:t>
            </a:r>
            <a:r>
              <a:rPr lang="en-US" sz="2200" dirty="0">
                <a:latin typeface="Arial" panose="020B0604020202020204" pitchFamily="34" charset="0"/>
                <a:cs typeface="Arial" panose="020B0604020202020204" pitchFamily="34" charset="0"/>
              </a:rPr>
              <a:t>	</a:t>
            </a:r>
          </a:p>
          <a:p>
            <a:pPr marL="685800">
              <a:buFont typeface="Wingdings" panose="05000000000000000000" pitchFamily="2" charset="2"/>
              <a:buChar char="ü"/>
            </a:pPr>
            <a:r>
              <a:rPr lang="en-US" sz="2200" i="1" dirty="0">
                <a:latin typeface="Arial" panose="020B0604020202020204" pitchFamily="34" charset="0"/>
                <a:cs typeface="Arial" panose="020B0604020202020204" pitchFamily="34" charset="0"/>
              </a:rPr>
              <a:t>Digital Media Repository Management System</a:t>
            </a:r>
          </a:p>
          <a:p>
            <a:pPr marL="685800">
              <a:buFont typeface="Wingdings" panose="05000000000000000000" pitchFamily="2" charset="2"/>
              <a:buChar char="ü"/>
            </a:pPr>
            <a:r>
              <a:rPr lang="en-US" sz="2200" i="1" dirty="0">
                <a:latin typeface="Arial" panose="020B0604020202020204" pitchFamily="34" charset="0"/>
                <a:cs typeface="Arial" panose="020B0604020202020204" pitchFamily="34" charset="0"/>
              </a:rPr>
              <a:t>Database Management System </a:t>
            </a:r>
          </a:p>
          <a:p>
            <a:pPr marL="685800">
              <a:buFont typeface="Wingdings" panose="05000000000000000000" pitchFamily="2" charset="2"/>
              <a:buChar char="ü"/>
            </a:pPr>
            <a:r>
              <a:rPr lang="en-US" sz="2200" i="1" dirty="0">
                <a:latin typeface="Arial" panose="020B0604020202020204" pitchFamily="34" charset="0"/>
                <a:cs typeface="Arial" panose="020B0604020202020204" pitchFamily="34" charset="0"/>
              </a:rPr>
              <a:t>Operating System </a:t>
            </a:r>
          </a:p>
          <a:p>
            <a:pPr marL="685800">
              <a:buFont typeface="Wingdings" panose="05000000000000000000" pitchFamily="2" charset="2"/>
              <a:buChar char="ü"/>
            </a:pPr>
            <a:r>
              <a:rPr lang="en-US" sz="2200" i="1" dirty="0">
                <a:latin typeface="Arial" panose="020B0604020202020204" pitchFamily="34" charset="0"/>
                <a:cs typeface="Arial" panose="020B0604020202020204" pitchFamily="34" charset="0"/>
              </a:rPr>
              <a:t>Hardware</a:t>
            </a:r>
            <a:endParaRPr lang="id-ID" sz="2200" i="1" dirty="0">
              <a:latin typeface="Arial" panose="020B0604020202020204" pitchFamily="34" charset="0"/>
              <a:cs typeface="Arial" panose="020B0604020202020204" pitchFamily="34" charset="0"/>
            </a:endParaRP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5"/>
          <p:cNvSpPr>
            <a:spLocks noGrp="1"/>
          </p:cNvSpPr>
          <p:nvPr>
            <p:ph type="title"/>
          </p:nvPr>
        </p:nvSpPr>
        <p:spPr>
          <a:xfrm>
            <a:off x="533400" y="685800"/>
            <a:ext cx="8229600" cy="685800"/>
          </a:xfrm>
        </p:spPr>
        <p:txBody>
          <a:bodyPr/>
          <a:lstStyle/>
          <a:p>
            <a:pPr>
              <a:spcBef>
                <a:spcPct val="50000"/>
              </a:spcBef>
            </a:pPr>
            <a:r>
              <a:rPr lang="en-US" sz="3200" dirty="0" err="1">
                <a:latin typeface="Arial" panose="020B0604020202020204" pitchFamily="34" charset="0"/>
                <a:cs typeface="Arial" panose="020B0604020202020204" pitchFamily="34" charset="0"/>
              </a:rPr>
              <a:t>Generasi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Sistem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Interoperabilitas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Informasi</a:t>
            </a:r>
            <a:endParaRPr lang="en-US" sz="3200" dirty="0">
              <a:latin typeface="Arial" panose="020B0604020202020204" pitchFamily="34" charset="0"/>
              <a:cs typeface="Arial" panose="020B0604020202020204" pitchFamily="34" charset="0"/>
            </a:endParaRPr>
          </a:p>
        </p:txBody>
      </p:sp>
      <p:grpSp>
        <p:nvGrpSpPr>
          <p:cNvPr id="5" name="Group 4"/>
          <p:cNvGrpSpPr/>
          <p:nvPr/>
        </p:nvGrpSpPr>
        <p:grpSpPr>
          <a:xfrm>
            <a:off x="533400" y="1600200"/>
            <a:ext cx="8153400" cy="3935916"/>
            <a:chOff x="526569" y="1300580"/>
            <a:chExt cx="10487680" cy="4216814"/>
          </a:xfrm>
        </p:grpSpPr>
        <p:sp>
          <p:nvSpPr>
            <p:cNvPr id="6" name="Rectangle: Rounded Corners 28"/>
            <p:cNvSpPr/>
            <p:nvPr/>
          </p:nvSpPr>
          <p:spPr>
            <a:xfrm>
              <a:off x="6637309" y="2966705"/>
              <a:ext cx="4376940" cy="811865"/>
            </a:xfrm>
            <a:prstGeom prst="roundRect">
              <a:avLst/>
            </a:prstGeom>
            <a:gradFill flip="none" rotWithShape="1">
              <a:gsLst>
                <a:gs pos="0">
                  <a:srgbClr val="FF61A1"/>
                </a:gs>
                <a:gs pos="39000">
                  <a:srgbClr val="FFA3C8"/>
                </a:gs>
                <a:gs pos="100000">
                  <a:srgbClr val="FF006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29"/>
            <p:cNvSpPr/>
            <p:nvPr/>
          </p:nvSpPr>
          <p:spPr>
            <a:xfrm>
              <a:off x="4670858" y="4480162"/>
              <a:ext cx="5469066" cy="811865"/>
            </a:xfrm>
            <a:prstGeom prst="roundRect">
              <a:avLst/>
            </a:prstGeom>
            <a:gradFill flip="none" rotWithShape="1">
              <a:gsLst>
                <a:gs pos="0">
                  <a:srgbClr val="3BCCFF"/>
                </a:gs>
                <a:gs pos="39000">
                  <a:srgbClr val="00B0F0"/>
                </a:gs>
                <a:gs pos="100000">
                  <a:srgbClr val="00B0F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1"/>
            <p:cNvSpPr/>
            <p:nvPr/>
          </p:nvSpPr>
          <p:spPr>
            <a:xfrm>
              <a:off x="4660458" y="1512289"/>
              <a:ext cx="5479467" cy="811865"/>
            </a:xfrm>
            <a:prstGeom prst="roundRect">
              <a:avLst/>
            </a:prstGeom>
            <a:gradFill>
              <a:gsLst>
                <a:gs pos="0">
                  <a:srgbClr val="CFFF47"/>
                </a:gs>
                <a:gs pos="39000">
                  <a:srgbClr val="C5FF21"/>
                </a:gs>
                <a:gs pos="100000">
                  <a:srgbClr val="99CC00"/>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672667" y="2968204"/>
              <a:ext cx="3315178" cy="839690"/>
              <a:chOff x="3927987" y="2993880"/>
              <a:chExt cx="4336026" cy="870240"/>
            </a:xfrm>
          </p:grpSpPr>
          <p:sp>
            <p:nvSpPr>
              <p:cNvPr id="32" name="Freeform: Shape 22"/>
              <p:cNvSpPr/>
              <p:nvPr/>
            </p:nvSpPr>
            <p:spPr>
              <a:xfrm>
                <a:off x="3927987" y="2993880"/>
                <a:ext cx="4336026" cy="435120"/>
              </a:xfrm>
              <a:custGeom>
                <a:avLst/>
                <a:gdLst>
                  <a:gd name="connsiteX0" fmla="*/ 0 w 4336026"/>
                  <a:gd name="connsiteY0" fmla="*/ 0 h 435120"/>
                  <a:gd name="connsiteX1" fmla="*/ 60866 w 4336026"/>
                  <a:gd name="connsiteY1" fmla="*/ 16089 h 435120"/>
                  <a:gd name="connsiteX2" fmla="*/ 2170471 w 4336026"/>
                  <a:gd name="connsiteY2" fmla="*/ 177024 h 435120"/>
                  <a:gd name="connsiteX3" fmla="*/ 4280076 w 4336026"/>
                  <a:gd name="connsiteY3" fmla="*/ 16089 h 435120"/>
                  <a:gd name="connsiteX4" fmla="*/ 4336026 w 4336026"/>
                  <a:gd name="connsiteY4" fmla="*/ 1299 h 435120"/>
                  <a:gd name="connsiteX5" fmla="*/ 4336026 w 4336026"/>
                  <a:gd name="connsiteY5" fmla="*/ 435120 h 435120"/>
                  <a:gd name="connsiteX6" fmla="*/ 0 w 4336026"/>
                  <a:gd name="connsiteY6" fmla="*/ 435120 h 43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6026" h="435120">
                    <a:moveTo>
                      <a:pt x="0" y="0"/>
                    </a:moveTo>
                    <a:lnTo>
                      <a:pt x="60866" y="16089"/>
                    </a:lnTo>
                    <a:cubicBezTo>
                      <a:pt x="518059" y="113186"/>
                      <a:pt x="1292305" y="177024"/>
                      <a:pt x="2170471" y="177024"/>
                    </a:cubicBezTo>
                    <a:cubicBezTo>
                      <a:pt x="3048638" y="177024"/>
                      <a:pt x="3822884" y="113186"/>
                      <a:pt x="4280076" y="16089"/>
                    </a:cubicBezTo>
                    <a:lnTo>
                      <a:pt x="4336026" y="1299"/>
                    </a:lnTo>
                    <a:lnTo>
                      <a:pt x="4336026" y="435120"/>
                    </a:lnTo>
                    <a:lnTo>
                      <a:pt x="0" y="435120"/>
                    </a:ln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3"/>
              <p:cNvSpPr/>
              <p:nvPr/>
            </p:nvSpPr>
            <p:spPr>
              <a:xfrm flipV="1">
                <a:off x="3927987" y="3429000"/>
                <a:ext cx="4336026" cy="435120"/>
              </a:xfrm>
              <a:custGeom>
                <a:avLst/>
                <a:gdLst>
                  <a:gd name="connsiteX0" fmla="*/ 0 w 4336026"/>
                  <a:gd name="connsiteY0" fmla="*/ 0 h 435120"/>
                  <a:gd name="connsiteX1" fmla="*/ 60866 w 4336026"/>
                  <a:gd name="connsiteY1" fmla="*/ 16089 h 435120"/>
                  <a:gd name="connsiteX2" fmla="*/ 2170471 w 4336026"/>
                  <a:gd name="connsiteY2" fmla="*/ 177024 h 435120"/>
                  <a:gd name="connsiteX3" fmla="*/ 4280076 w 4336026"/>
                  <a:gd name="connsiteY3" fmla="*/ 16089 h 435120"/>
                  <a:gd name="connsiteX4" fmla="*/ 4336026 w 4336026"/>
                  <a:gd name="connsiteY4" fmla="*/ 1299 h 435120"/>
                  <a:gd name="connsiteX5" fmla="*/ 4336026 w 4336026"/>
                  <a:gd name="connsiteY5" fmla="*/ 435120 h 435120"/>
                  <a:gd name="connsiteX6" fmla="*/ 0 w 4336026"/>
                  <a:gd name="connsiteY6" fmla="*/ 435120 h 43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6026" h="435120">
                    <a:moveTo>
                      <a:pt x="0" y="0"/>
                    </a:moveTo>
                    <a:lnTo>
                      <a:pt x="60866" y="16089"/>
                    </a:lnTo>
                    <a:cubicBezTo>
                      <a:pt x="518059" y="113186"/>
                      <a:pt x="1292305" y="177024"/>
                      <a:pt x="2170471" y="177024"/>
                    </a:cubicBezTo>
                    <a:cubicBezTo>
                      <a:pt x="3048638" y="177024"/>
                      <a:pt x="3822884" y="113186"/>
                      <a:pt x="4280076" y="16089"/>
                    </a:cubicBezTo>
                    <a:lnTo>
                      <a:pt x="4336026" y="1299"/>
                    </a:lnTo>
                    <a:lnTo>
                      <a:pt x="4336026" y="435120"/>
                    </a:lnTo>
                    <a:lnTo>
                      <a:pt x="0" y="435120"/>
                    </a:lnTo>
                    <a:close/>
                  </a:path>
                </a:pathLst>
              </a:custGeom>
              <a:solidFill>
                <a:srgbClr val="9E0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rot="8793220">
              <a:off x="1367240" y="2501119"/>
              <a:ext cx="2737177" cy="839690"/>
              <a:chOff x="3927987" y="2993880"/>
              <a:chExt cx="4336026" cy="870240"/>
            </a:xfrm>
          </p:grpSpPr>
          <p:sp>
            <p:nvSpPr>
              <p:cNvPr id="30" name="Freeform: Shape 16"/>
              <p:cNvSpPr/>
              <p:nvPr/>
            </p:nvSpPr>
            <p:spPr>
              <a:xfrm>
                <a:off x="3927987" y="2993880"/>
                <a:ext cx="4336026" cy="435120"/>
              </a:xfrm>
              <a:custGeom>
                <a:avLst/>
                <a:gdLst>
                  <a:gd name="connsiteX0" fmla="*/ 0 w 4336026"/>
                  <a:gd name="connsiteY0" fmla="*/ 0 h 435120"/>
                  <a:gd name="connsiteX1" fmla="*/ 60866 w 4336026"/>
                  <a:gd name="connsiteY1" fmla="*/ 16089 h 435120"/>
                  <a:gd name="connsiteX2" fmla="*/ 2170471 w 4336026"/>
                  <a:gd name="connsiteY2" fmla="*/ 177024 h 435120"/>
                  <a:gd name="connsiteX3" fmla="*/ 4280076 w 4336026"/>
                  <a:gd name="connsiteY3" fmla="*/ 16089 h 435120"/>
                  <a:gd name="connsiteX4" fmla="*/ 4336026 w 4336026"/>
                  <a:gd name="connsiteY4" fmla="*/ 1299 h 435120"/>
                  <a:gd name="connsiteX5" fmla="*/ 4336026 w 4336026"/>
                  <a:gd name="connsiteY5" fmla="*/ 435120 h 435120"/>
                  <a:gd name="connsiteX6" fmla="*/ 0 w 4336026"/>
                  <a:gd name="connsiteY6" fmla="*/ 435120 h 43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6026" h="435120">
                    <a:moveTo>
                      <a:pt x="0" y="0"/>
                    </a:moveTo>
                    <a:lnTo>
                      <a:pt x="60866" y="16089"/>
                    </a:lnTo>
                    <a:cubicBezTo>
                      <a:pt x="518059" y="113186"/>
                      <a:pt x="1292305" y="177024"/>
                      <a:pt x="2170471" y="177024"/>
                    </a:cubicBezTo>
                    <a:cubicBezTo>
                      <a:pt x="3048638" y="177024"/>
                      <a:pt x="3822884" y="113186"/>
                      <a:pt x="4280076" y="16089"/>
                    </a:cubicBezTo>
                    <a:lnTo>
                      <a:pt x="4336026" y="1299"/>
                    </a:lnTo>
                    <a:lnTo>
                      <a:pt x="4336026" y="435120"/>
                    </a:lnTo>
                    <a:lnTo>
                      <a:pt x="0" y="435120"/>
                    </a:lnTo>
                    <a:close/>
                  </a:path>
                </a:pathLst>
              </a:custGeom>
              <a:solidFill>
                <a:srgbClr val="D9E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7"/>
              <p:cNvSpPr/>
              <p:nvPr/>
            </p:nvSpPr>
            <p:spPr>
              <a:xfrm flipV="1">
                <a:off x="3927987" y="3429000"/>
                <a:ext cx="4336026" cy="435120"/>
              </a:xfrm>
              <a:custGeom>
                <a:avLst/>
                <a:gdLst>
                  <a:gd name="connsiteX0" fmla="*/ 0 w 4336026"/>
                  <a:gd name="connsiteY0" fmla="*/ 0 h 435120"/>
                  <a:gd name="connsiteX1" fmla="*/ 60866 w 4336026"/>
                  <a:gd name="connsiteY1" fmla="*/ 16089 h 435120"/>
                  <a:gd name="connsiteX2" fmla="*/ 2170471 w 4336026"/>
                  <a:gd name="connsiteY2" fmla="*/ 177024 h 435120"/>
                  <a:gd name="connsiteX3" fmla="*/ 4280076 w 4336026"/>
                  <a:gd name="connsiteY3" fmla="*/ 16089 h 435120"/>
                  <a:gd name="connsiteX4" fmla="*/ 4336026 w 4336026"/>
                  <a:gd name="connsiteY4" fmla="*/ 1299 h 435120"/>
                  <a:gd name="connsiteX5" fmla="*/ 4336026 w 4336026"/>
                  <a:gd name="connsiteY5" fmla="*/ 435120 h 435120"/>
                  <a:gd name="connsiteX6" fmla="*/ 0 w 4336026"/>
                  <a:gd name="connsiteY6" fmla="*/ 435120 h 43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6026" h="435120">
                    <a:moveTo>
                      <a:pt x="0" y="0"/>
                    </a:moveTo>
                    <a:lnTo>
                      <a:pt x="60866" y="16089"/>
                    </a:lnTo>
                    <a:cubicBezTo>
                      <a:pt x="518059" y="113186"/>
                      <a:pt x="1292305" y="177024"/>
                      <a:pt x="2170471" y="177024"/>
                    </a:cubicBezTo>
                    <a:cubicBezTo>
                      <a:pt x="3048638" y="177024"/>
                      <a:pt x="3822884" y="113186"/>
                      <a:pt x="4280076" y="16089"/>
                    </a:cubicBezTo>
                    <a:lnTo>
                      <a:pt x="4336026" y="1299"/>
                    </a:lnTo>
                    <a:lnTo>
                      <a:pt x="4336026" y="435120"/>
                    </a:lnTo>
                    <a:lnTo>
                      <a:pt x="0" y="435120"/>
                    </a:lnTo>
                    <a:close/>
                  </a:path>
                </a:pathLst>
              </a:custGeom>
              <a:solidFill>
                <a:srgbClr val="B9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rot="13059645">
              <a:off x="982601" y="3255801"/>
              <a:ext cx="3230176" cy="762445"/>
              <a:chOff x="3927987" y="2993880"/>
              <a:chExt cx="4336026" cy="870240"/>
            </a:xfrm>
          </p:grpSpPr>
          <p:sp>
            <p:nvSpPr>
              <p:cNvPr id="28" name="Freeform: Shape 14"/>
              <p:cNvSpPr/>
              <p:nvPr/>
            </p:nvSpPr>
            <p:spPr>
              <a:xfrm>
                <a:off x="3927987" y="2993880"/>
                <a:ext cx="4336026" cy="435120"/>
              </a:xfrm>
              <a:custGeom>
                <a:avLst/>
                <a:gdLst>
                  <a:gd name="connsiteX0" fmla="*/ 0 w 4336026"/>
                  <a:gd name="connsiteY0" fmla="*/ 0 h 435120"/>
                  <a:gd name="connsiteX1" fmla="*/ 60866 w 4336026"/>
                  <a:gd name="connsiteY1" fmla="*/ 16089 h 435120"/>
                  <a:gd name="connsiteX2" fmla="*/ 2170471 w 4336026"/>
                  <a:gd name="connsiteY2" fmla="*/ 177024 h 435120"/>
                  <a:gd name="connsiteX3" fmla="*/ 4280076 w 4336026"/>
                  <a:gd name="connsiteY3" fmla="*/ 16089 h 435120"/>
                  <a:gd name="connsiteX4" fmla="*/ 4336026 w 4336026"/>
                  <a:gd name="connsiteY4" fmla="*/ 1299 h 435120"/>
                  <a:gd name="connsiteX5" fmla="*/ 4336026 w 4336026"/>
                  <a:gd name="connsiteY5" fmla="*/ 435120 h 435120"/>
                  <a:gd name="connsiteX6" fmla="*/ 0 w 4336026"/>
                  <a:gd name="connsiteY6" fmla="*/ 435120 h 43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6026" h="435120">
                    <a:moveTo>
                      <a:pt x="0" y="0"/>
                    </a:moveTo>
                    <a:lnTo>
                      <a:pt x="60866" y="16089"/>
                    </a:lnTo>
                    <a:cubicBezTo>
                      <a:pt x="518059" y="113186"/>
                      <a:pt x="1292305" y="177024"/>
                      <a:pt x="2170471" y="177024"/>
                    </a:cubicBezTo>
                    <a:cubicBezTo>
                      <a:pt x="3048638" y="177024"/>
                      <a:pt x="3822884" y="113186"/>
                      <a:pt x="4280076" y="16089"/>
                    </a:cubicBezTo>
                    <a:lnTo>
                      <a:pt x="4336026" y="1299"/>
                    </a:lnTo>
                    <a:lnTo>
                      <a:pt x="4336026" y="435120"/>
                    </a:lnTo>
                    <a:lnTo>
                      <a:pt x="0" y="435120"/>
                    </a:lnTo>
                    <a:close/>
                  </a:path>
                </a:pathLst>
              </a:custGeom>
              <a:solidFill>
                <a:srgbClr val="3FB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5"/>
              <p:cNvSpPr/>
              <p:nvPr/>
            </p:nvSpPr>
            <p:spPr>
              <a:xfrm flipV="1">
                <a:off x="3927987" y="3429000"/>
                <a:ext cx="4336026" cy="435120"/>
              </a:xfrm>
              <a:custGeom>
                <a:avLst/>
                <a:gdLst>
                  <a:gd name="connsiteX0" fmla="*/ 0 w 4336026"/>
                  <a:gd name="connsiteY0" fmla="*/ 0 h 435120"/>
                  <a:gd name="connsiteX1" fmla="*/ 60866 w 4336026"/>
                  <a:gd name="connsiteY1" fmla="*/ 16089 h 435120"/>
                  <a:gd name="connsiteX2" fmla="*/ 2170471 w 4336026"/>
                  <a:gd name="connsiteY2" fmla="*/ 177024 h 435120"/>
                  <a:gd name="connsiteX3" fmla="*/ 4280076 w 4336026"/>
                  <a:gd name="connsiteY3" fmla="*/ 16089 h 435120"/>
                  <a:gd name="connsiteX4" fmla="*/ 4336026 w 4336026"/>
                  <a:gd name="connsiteY4" fmla="*/ 1299 h 435120"/>
                  <a:gd name="connsiteX5" fmla="*/ 4336026 w 4336026"/>
                  <a:gd name="connsiteY5" fmla="*/ 435120 h 435120"/>
                  <a:gd name="connsiteX6" fmla="*/ 0 w 4336026"/>
                  <a:gd name="connsiteY6" fmla="*/ 435120 h 43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6026" h="435120">
                    <a:moveTo>
                      <a:pt x="0" y="0"/>
                    </a:moveTo>
                    <a:lnTo>
                      <a:pt x="60866" y="16089"/>
                    </a:lnTo>
                    <a:cubicBezTo>
                      <a:pt x="518059" y="113186"/>
                      <a:pt x="1292305" y="177024"/>
                      <a:pt x="2170471" y="177024"/>
                    </a:cubicBezTo>
                    <a:cubicBezTo>
                      <a:pt x="3048638" y="177024"/>
                      <a:pt x="3822884" y="113186"/>
                      <a:pt x="4280076" y="16089"/>
                    </a:cubicBezTo>
                    <a:lnTo>
                      <a:pt x="4336026" y="1299"/>
                    </a:lnTo>
                    <a:lnTo>
                      <a:pt x="4336026" y="435120"/>
                    </a:lnTo>
                    <a:lnTo>
                      <a:pt x="0" y="435120"/>
                    </a:lnTo>
                    <a:close/>
                  </a:path>
                </a:pathLst>
              </a:custGeom>
              <a:solidFill>
                <a:srgbClr val="34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731801" y="2316199"/>
              <a:ext cx="2351314" cy="2220686"/>
            </a:xfrm>
            <a:prstGeom prst="ellipse">
              <a:avLst/>
            </a:prstGeom>
            <a:solidFill>
              <a:schemeClr val="bg1">
                <a:lumMod val="50000"/>
              </a:schemeClr>
            </a:solidFill>
            <a:ln>
              <a:noFill/>
            </a:ln>
            <a:effectLst>
              <a:outerShdw blurRad="508000" dist="38100" dir="864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545424" y="4203109"/>
              <a:ext cx="1342805" cy="1314285"/>
            </a:xfrm>
            <a:prstGeom prst="ellipse">
              <a:avLst/>
            </a:prstGeom>
            <a:solidFill>
              <a:schemeClr val="bg1"/>
            </a:solidFill>
            <a:ln>
              <a:noFill/>
            </a:ln>
            <a:effectLst>
              <a:outerShdw blurRad="508000" dist="38100" dir="864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727320" y="4414502"/>
              <a:ext cx="969179" cy="896414"/>
            </a:xfrm>
            <a:prstGeom prst="ellipse">
              <a:avLst/>
            </a:prstGeom>
            <a:gradFill>
              <a:gsLst>
                <a:gs pos="0">
                  <a:srgbClr val="3498A2"/>
                </a:gs>
                <a:gs pos="35000">
                  <a:srgbClr val="3498A2"/>
                </a:gs>
                <a:gs pos="100000">
                  <a:srgbClr val="3FB5C1"/>
                </a:gs>
              </a:gsLst>
              <a:path path="circle">
                <a:fillToRect l="50000" t="-80000" r="50000" b="180000"/>
              </a:path>
            </a:gradFill>
            <a:ln>
              <a:noFill/>
            </a:ln>
            <a:effectLst>
              <a:outerShdw blurRad="508000" dist="38100" dir="864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519784" y="1300580"/>
              <a:ext cx="1342805" cy="1314285"/>
            </a:xfrm>
            <a:prstGeom prst="ellipse">
              <a:avLst/>
            </a:prstGeom>
            <a:solidFill>
              <a:schemeClr val="bg1"/>
            </a:solidFill>
            <a:ln>
              <a:noFill/>
            </a:ln>
            <a:effectLst>
              <a:outerShdw blurRad="508000" dist="38100" dir="864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701680" y="1511973"/>
              <a:ext cx="969179" cy="896414"/>
            </a:xfrm>
            <a:prstGeom prst="ellipse">
              <a:avLst/>
            </a:prstGeom>
            <a:gradFill flip="none" rotWithShape="1">
              <a:gsLst>
                <a:gs pos="0">
                  <a:srgbClr val="D9EF07"/>
                </a:gs>
                <a:gs pos="35000">
                  <a:srgbClr val="D9EF07"/>
                </a:gs>
                <a:gs pos="100000">
                  <a:srgbClr val="B9CC06"/>
                </a:gs>
              </a:gsLst>
              <a:path path="circle">
                <a:fillToRect l="50000" t="-80000" r="50000" b="180000"/>
              </a:path>
              <a:tileRect/>
            </a:gradFill>
            <a:ln>
              <a:noFill/>
            </a:ln>
            <a:effectLst>
              <a:outerShdw blurRad="508000" dist="38100" dir="864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2"/>
            <p:cNvSpPr/>
            <p:nvPr/>
          </p:nvSpPr>
          <p:spPr>
            <a:xfrm rot="3982628">
              <a:off x="249402" y="3744333"/>
              <a:ext cx="881580" cy="287215"/>
            </a:xfrm>
            <a:custGeom>
              <a:avLst/>
              <a:gdLst>
                <a:gd name="connsiteX0" fmla="*/ 79825 w 881580"/>
                <a:gd name="connsiteY0" fmla="*/ 0 h 287215"/>
                <a:gd name="connsiteX1" fmla="*/ 191201 w 881580"/>
                <a:gd name="connsiteY1" fmla="*/ 28211 h 287215"/>
                <a:gd name="connsiteX2" fmla="*/ 440790 w 881580"/>
                <a:gd name="connsiteY2" fmla="*/ 52997 h 287215"/>
                <a:gd name="connsiteX3" fmla="*/ 690380 w 881580"/>
                <a:gd name="connsiteY3" fmla="*/ 28211 h 287215"/>
                <a:gd name="connsiteX4" fmla="*/ 801755 w 881580"/>
                <a:gd name="connsiteY4" fmla="*/ 0 h 287215"/>
                <a:gd name="connsiteX5" fmla="*/ 881580 w 881580"/>
                <a:gd name="connsiteY5" fmla="*/ 220801 h 287215"/>
                <a:gd name="connsiteX6" fmla="*/ 878716 w 881580"/>
                <a:gd name="connsiteY6" fmla="*/ 221836 h 287215"/>
                <a:gd name="connsiteX7" fmla="*/ 440791 w 881580"/>
                <a:gd name="connsiteY7" fmla="*/ 287215 h 287215"/>
                <a:gd name="connsiteX8" fmla="*/ 2867 w 881580"/>
                <a:gd name="connsiteY8" fmla="*/ 221836 h 287215"/>
                <a:gd name="connsiteX9" fmla="*/ 0 w 881580"/>
                <a:gd name="connsiteY9" fmla="*/ 220800 h 28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1580" h="287215">
                  <a:moveTo>
                    <a:pt x="79825" y="0"/>
                  </a:moveTo>
                  <a:lnTo>
                    <a:pt x="191201" y="28211"/>
                  </a:lnTo>
                  <a:cubicBezTo>
                    <a:pt x="271821" y="44463"/>
                    <a:pt x="355294" y="52997"/>
                    <a:pt x="440790" y="52997"/>
                  </a:cubicBezTo>
                  <a:cubicBezTo>
                    <a:pt x="526287" y="52997"/>
                    <a:pt x="609760" y="44463"/>
                    <a:pt x="690380" y="28211"/>
                  </a:cubicBezTo>
                  <a:lnTo>
                    <a:pt x="801755" y="0"/>
                  </a:lnTo>
                  <a:lnTo>
                    <a:pt x="881580" y="220801"/>
                  </a:lnTo>
                  <a:lnTo>
                    <a:pt x="878716" y="221836"/>
                  </a:lnTo>
                  <a:cubicBezTo>
                    <a:pt x="740375" y="264326"/>
                    <a:pt x="593290" y="287215"/>
                    <a:pt x="440791" y="287215"/>
                  </a:cubicBezTo>
                  <a:cubicBezTo>
                    <a:pt x="288292" y="287215"/>
                    <a:pt x="141207" y="264326"/>
                    <a:pt x="2867" y="221836"/>
                  </a:cubicBezTo>
                  <a:lnTo>
                    <a:pt x="0" y="220800"/>
                  </a:lnTo>
                  <a:close/>
                </a:path>
              </a:pathLst>
            </a:custGeom>
            <a:solidFill>
              <a:srgbClr val="B9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3"/>
            <p:cNvSpPr/>
            <p:nvPr/>
          </p:nvSpPr>
          <p:spPr>
            <a:xfrm rot="7028999">
              <a:off x="237824" y="2836727"/>
              <a:ext cx="912058" cy="334567"/>
            </a:xfrm>
            <a:custGeom>
              <a:avLst/>
              <a:gdLst>
                <a:gd name="connsiteX0" fmla="*/ 80221 w 912058"/>
                <a:gd name="connsiteY0" fmla="*/ 70422 h 334567"/>
                <a:gd name="connsiteX1" fmla="*/ 137886 w 912058"/>
                <a:gd name="connsiteY1" fmla="*/ 83053 h 334567"/>
                <a:gd name="connsiteX2" fmla="*/ 724115 w 912058"/>
                <a:gd name="connsiteY2" fmla="*/ 40765 h 334567"/>
                <a:gd name="connsiteX3" fmla="*/ 832481 w 912058"/>
                <a:gd name="connsiteY3" fmla="*/ 0 h 334567"/>
                <a:gd name="connsiteX4" fmla="*/ 912058 w 912058"/>
                <a:gd name="connsiteY4" fmla="*/ 220113 h 334567"/>
                <a:gd name="connsiteX5" fmla="*/ 794726 w 912058"/>
                <a:gd name="connsiteY5" fmla="*/ 264149 h 334567"/>
                <a:gd name="connsiteX6" fmla="*/ 96982 w 912058"/>
                <a:gd name="connsiteY6" fmla="*/ 313678 h 334567"/>
                <a:gd name="connsiteX7" fmla="*/ 0 w 912058"/>
                <a:gd name="connsiteY7" fmla="*/ 292316 h 33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058" h="334567">
                  <a:moveTo>
                    <a:pt x="80221" y="70422"/>
                  </a:moveTo>
                  <a:lnTo>
                    <a:pt x="137886" y="83053"/>
                  </a:lnTo>
                  <a:cubicBezTo>
                    <a:pt x="331642" y="115835"/>
                    <a:pt x="533104" y="102176"/>
                    <a:pt x="724115" y="40765"/>
                  </a:cubicBezTo>
                  <a:lnTo>
                    <a:pt x="832481" y="0"/>
                  </a:lnTo>
                  <a:lnTo>
                    <a:pt x="912058" y="220113"/>
                  </a:lnTo>
                  <a:lnTo>
                    <a:pt x="794726" y="264149"/>
                  </a:lnTo>
                  <a:cubicBezTo>
                    <a:pt x="567447" y="337006"/>
                    <a:pt x="327660" y="352987"/>
                    <a:pt x="96982" y="313678"/>
                  </a:cubicBezTo>
                  <a:lnTo>
                    <a:pt x="0" y="292316"/>
                  </a:lnTo>
                  <a:close/>
                </a:path>
              </a:pathLst>
            </a:custGeom>
            <a:solidFill>
              <a:srgbClr val="34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08536" y="2762853"/>
              <a:ext cx="2397852" cy="1285994"/>
            </a:xfrm>
            <a:prstGeom prst="rect">
              <a:avLst/>
            </a:prstGeom>
            <a:noFill/>
          </p:spPr>
          <p:txBody>
            <a:bodyPr wrap="none" rtlCol="0">
              <a:spAutoFit/>
            </a:bodyPr>
            <a:lstStyle/>
            <a:p>
              <a:pPr algn="ctr"/>
              <a:r>
                <a:rPr lang="en-US" dirty="0" err="1">
                  <a:solidFill>
                    <a:schemeClr val="bg1"/>
                  </a:solidFill>
                  <a:cs typeface="Arial" panose="020B0604020202020204" pitchFamily="34" charset="0"/>
                </a:rPr>
                <a:t>Generasi</a:t>
              </a:r>
              <a:endParaRPr lang="en-US" dirty="0">
                <a:solidFill>
                  <a:schemeClr val="bg1"/>
                </a:solidFill>
                <a:cs typeface="Arial" panose="020B0604020202020204" pitchFamily="34" charset="0"/>
              </a:endParaRPr>
            </a:p>
            <a:p>
              <a:pPr algn="ctr"/>
              <a:r>
                <a:rPr lang="en-US" dirty="0" err="1">
                  <a:solidFill>
                    <a:schemeClr val="bg1"/>
                  </a:solidFill>
                  <a:cs typeface="Arial" panose="020B0604020202020204" pitchFamily="34" charset="0"/>
                </a:rPr>
                <a:t>Sistem</a:t>
              </a:r>
              <a:r>
                <a:rPr lang="en-US" dirty="0">
                  <a:solidFill>
                    <a:schemeClr val="bg1"/>
                  </a:solidFill>
                  <a:cs typeface="Arial" panose="020B0604020202020204" pitchFamily="34" charset="0"/>
                </a:rPr>
                <a:t> </a:t>
              </a:r>
            </a:p>
            <a:p>
              <a:pPr algn="ctr"/>
              <a:r>
                <a:rPr lang="en-US" dirty="0" err="1">
                  <a:solidFill>
                    <a:schemeClr val="bg1"/>
                  </a:solidFill>
                  <a:cs typeface="Arial" panose="020B0604020202020204" pitchFamily="34" charset="0"/>
                </a:rPr>
                <a:t>Interoperabilitas</a:t>
              </a:r>
              <a:endParaRPr lang="en-US" dirty="0">
                <a:solidFill>
                  <a:schemeClr val="bg1"/>
                </a:solidFill>
                <a:cs typeface="Arial" panose="020B0604020202020204" pitchFamily="34" charset="0"/>
              </a:endParaRPr>
            </a:p>
            <a:p>
              <a:pPr algn="ctr"/>
              <a:r>
                <a:rPr lang="en-US" dirty="0" err="1">
                  <a:solidFill>
                    <a:schemeClr val="bg1"/>
                  </a:solidFill>
                  <a:cs typeface="Arial" panose="020B0604020202020204" pitchFamily="34" charset="0"/>
                </a:rPr>
                <a:t>Informasi</a:t>
              </a:r>
              <a:endParaRPr lang="en-US" dirty="0">
                <a:solidFill>
                  <a:schemeClr val="bg1"/>
                </a:solidFill>
                <a:cs typeface="Arial" panose="020B0604020202020204" pitchFamily="34" charset="0"/>
              </a:endParaRPr>
            </a:p>
          </p:txBody>
        </p:sp>
        <p:sp>
          <p:nvSpPr>
            <p:cNvPr id="20" name="TextBox 19"/>
            <p:cNvSpPr txBox="1"/>
            <p:nvPr/>
          </p:nvSpPr>
          <p:spPr>
            <a:xfrm>
              <a:off x="3491544" y="1728996"/>
              <a:ext cx="1411366" cy="395690"/>
            </a:xfrm>
            <a:prstGeom prst="rect">
              <a:avLst/>
            </a:prstGeom>
            <a:noFill/>
          </p:spPr>
          <p:txBody>
            <a:bodyPr wrap="square" rtlCol="0">
              <a:spAutoFit/>
            </a:bodyPr>
            <a:lstStyle/>
            <a:p>
              <a:pPr algn="ctr"/>
              <a:r>
                <a:rPr lang="en-US" b="1" dirty="0">
                  <a:solidFill>
                    <a:schemeClr val="bg1"/>
                  </a:solidFill>
                  <a:cs typeface="Arial" panose="020B0604020202020204" pitchFamily="34" charset="0"/>
                </a:rPr>
                <a:t>70’an</a:t>
              </a:r>
            </a:p>
          </p:txBody>
        </p:sp>
        <p:sp>
          <p:nvSpPr>
            <p:cNvPr id="22" name="Oval 21"/>
            <p:cNvSpPr/>
            <p:nvPr/>
          </p:nvSpPr>
          <p:spPr>
            <a:xfrm>
              <a:off x="5486235" y="2708258"/>
              <a:ext cx="1342805" cy="1314285"/>
            </a:xfrm>
            <a:prstGeom prst="ellipse">
              <a:avLst/>
            </a:prstGeom>
            <a:solidFill>
              <a:schemeClr val="bg1"/>
            </a:solidFill>
            <a:ln>
              <a:noFill/>
            </a:ln>
            <a:effectLst>
              <a:outerShdw blurRad="508000" dist="38100" dir="864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668131" y="2919651"/>
              <a:ext cx="969179" cy="896414"/>
            </a:xfrm>
            <a:prstGeom prst="ellipse">
              <a:avLst/>
            </a:prstGeom>
            <a:gradFill flip="none" rotWithShape="1">
              <a:gsLst>
                <a:gs pos="0">
                  <a:srgbClr val="FF0066"/>
                </a:gs>
                <a:gs pos="39000">
                  <a:srgbClr val="FF4B94"/>
                </a:gs>
                <a:gs pos="100000">
                  <a:srgbClr val="FF0066"/>
                </a:gs>
              </a:gsLst>
              <a:path path="circle">
                <a:fillToRect l="50000" t="-80000" r="50000" b="180000"/>
              </a:path>
              <a:tileRect/>
            </a:gradFill>
            <a:ln>
              <a:noFill/>
            </a:ln>
            <a:effectLst>
              <a:outerShdw blurRad="508000" dist="38100" dir="864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889817" y="1556613"/>
              <a:ext cx="5240840" cy="626509"/>
            </a:xfrm>
            <a:prstGeom prst="rect">
              <a:avLst/>
            </a:prstGeom>
            <a:noFill/>
          </p:spPr>
          <p:txBody>
            <a:bodyPr wrap="square" rtlCol="0">
              <a:spAutoFit/>
            </a:bodyPr>
            <a:lstStyle/>
            <a:p>
              <a:r>
                <a:rPr lang="en-US" sz="1600" b="1" dirty="0" err="1">
                  <a:solidFill>
                    <a:schemeClr val="bg1"/>
                  </a:solidFill>
                  <a:cs typeface="Arial" panose="020B0604020202020204" pitchFamily="34" charset="0"/>
                </a:rPr>
                <a:t>Keragaman</a:t>
              </a:r>
              <a:r>
                <a:rPr lang="en-US" sz="1600" b="1" dirty="0">
                  <a:solidFill>
                    <a:schemeClr val="bg1"/>
                  </a:solidFill>
                  <a:cs typeface="Arial" panose="020B0604020202020204" pitchFamily="34" charset="0"/>
                </a:rPr>
                <a:t> </a:t>
              </a:r>
              <a:r>
                <a:rPr lang="en-US" sz="1600" b="1" i="1" dirty="0">
                  <a:solidFill>
                    <a:schemeClr val="bg1"/>
                  </a:solidFill>
                  <a:cs typeface="Arial" panose="020B0604020202020204" pitchFamily="34" charset="0"/>
                </a:rPr>
                <a:t>Hardware, OS </a:t>
              </a:r>
              <a:r>
                <a:rPr lang="en-US" sz="1600" b="1" dirty="0" err="1">
                  <a:solidFill>
                    <a:schemeClr val="bg1"/>
                  </a:solidFill>
                  <a:cs typeface="Arial" panose="020B0604020202020204" pitchFamily="34" charset="0"/>
                </a:rPr>
                <a:t>dan</a:t>
              </a:r>
              <a:r>
                <a:rPr lang="en-US" sz="1600" b="1" dirty="0">
                  <a:solidFill>
                    <a:schemeClr val="bg1"/>
                  </a:solidFill>
                  <a:cs typeface="Arial" panose="020B0604020202020204" pitchFamily="34" charset="0"/>
                </a:rPr>
                <a:t> </a:t>
              </a:r>
              <a:r>
                <a:rPr lang="en-US" sz="1600" b="1" dirty="0" err="1">
                  <a:solidFill>
                    <a:schemeClr val="bg1"/>
                  </a:solidFill>
                  <a:cs typeface="Arial" panose="020B0604020202020204" pitchFamily="34" charset="0"/>
                </a:rPr>
                <a:t>Komunikasi</a:t>
              </a:r>
              <a:r>
                <a:rPr lang="en-US" sz="1600" b="1" dirty="0">
                  <a:solidFill>
                    <a:schemeClr val="bg1"/>
                  </a:solidFill>
                  <a:cs typeface="Arial" panose="020B0604020202020204" pitchFamily="34" charset="0"/>
                </a:rPr>
                <a:t>, </a:t>
              </a:r>
              <a:r>
                <a:rPr lang="en-US" sz="1600" b="1" dirty="0" err="1">
                  <a:solidFill>
                    <a:schemeClr val="bg1"/>
                  </a:solidFill>
                  <a:cs typeface="Arial" panose="020B0604020202020204" pitchFamily="34" charset="0"/>
                </a:rPr>
                <a:t>merupakan</a:t>
              </a:r>
              <a:r>
                <a:rPr lang="en-US" sz="1600" b="1" dirty="0">
                  <a:solidFill>
                    <a:schemeClr val="bg1"/>
                  </a:solidFill>
                  <a:cs typeface="Arial" panose="020B0604020202020204" pitchFamily="34" charset="0"/>
                </a:rPr>
                <a:t> </a:t>
              </a:r>
              <a:r>
                <a:rPr lang="en-US" sz="1600" b="1" dirty="0" err="1">
                  <a:solidFill>
                    <a:schemeClr val="bg1"/>
                  </a:solidFill>
                  <a:cs typeface="Arial" panose="020B0604020202020204" pitchFamily="34" charset="0"/>
                </a:rPr>
                <a:t>maslah</a:t>
              </a:r>
              <a:r>
                <a:rPr lang="en-US" sz="1600" b="1" dirty="0">
                  <a:solidFill>
                    <a:schemeClr val="bg1"/>
                  </a:solidFill>
                  <a:cs typeface="Arial" panose="020B0604020202020204" pitchFamily="34" charset="0"/>
                </a:rPr>
                <a:t> </a:t>
              </a:r>
              <a:r>
                <a:rPr lang="en-US" sz="1600" b="1" dirty="0" err="1">
                  <a:solidFill>
                    <a:schemeClr val="bg1"/>
                  </a:solidFill>
                  <a:cs typeface="Arial" panose="020B0604020202020204" pitchFamily="34" charset="0"/>
                </a:rPr>
                <a:t>utama</a:t>
              </a:r>
              <a:endParaRPr lang="en-US" sz="1600" b="1" i="1" dirty="0">
                <a:solidFill>
                  <a:schemeClr val="bg1"/>
                </a:solidFill>
                <a:cs typeface="Arial" panose="020B0604020202020204" pitchFamily="34" charset="0"/>
              </a:endParaRPr>
            </a:p>
          </p:txBody>
        </p:sp>
        <p:sp>
          <p:nvSpPr>
            <p:cNvPr id="26" name="TextBox 25"/>
            <p:cNvSpPr txBox="1"/>
            <p:nvPr/>
          </p:nvSpPr>
          <p:spPr>
            <a:xfrm>
              <a:off x="6829040" y="2956071"/>
              <a:ext cx="4185209" cy="890303"/>
            </a:xfrm>
            <a:prstGeom prst="rect">
              <a:avLst/>
            </a:prstGeom>
            <a:noFill/>
          </p:spPr>
          <p:txBody>
            <a:bodyPr wrap="square" rtlCol="0">
              <a:spAutoFit/>
            </a:bodyPr>
            <a:lstStyle/>
            <a:p>
              <a:r>
                <a:rPr lang="en-US" sz="1600" b="1" dirty="0" err="1">
                  <a:solidFill>
                    <a:schemeClr val="bg1"/>
                  </a:solidFill>
                  <a:cs typeface="Arial" panose="020B0604020202020204" pitchFamily="34" charset="0"/>
                </a:rPr>
                <a:t>Keragaman</a:t>
              </a:r>
              <a:r>
                <a:rPr lang="en-US" sz="1600" b="1" dirty="0">
                  <a:solidFill>
                    <a:schemeClr val="bg1"/>
                  </a:solidFill>
                  <a:cs typeface="Arial" panose="020B0604020202020204" pitchFamily="34" charset="0"/>
                </a:rPr>
                <a:t> model </a:t>
              </a:r>
              <a:r>
                <a:rPr lang="en-US" sz="1600" b="1" dirty="0" err="1">
                  <a:solidFill>
                    <a:schemeClr val="bg1"/>
                  </a:solidFill>
                  <a:cs typeface="Arial" panose="020B0604020202020204" pitchFamily="34" charset="0"/>
                </a:rPr>
                <a:t>dalam</a:t>
              </a:r>
              <a:r>
                <a:rPr lang="en-US" sz="1600" b="1" dirty="0">
                  <a:solidFill>
                    <a:schemeClr val="bg1"/>
                  </a:solidFill>
                  <a:cs typeface="Arial" panose="020B0604020202020204" pitchFamily="34" charset="0"/>
                </a:rPr>
                <a:t> </a:t>
              </a:r>
              <a:r>
                <a:rPr lang="en-US" sz="1600" b="1" dirty="0" err="1">
                  <a:solidFill>
                    <a:schemeClr val="bg1"/>
                  </a:solidFill>
                  <a:cs typeface="Arial" panose="020B0604020202020204" pitchFamily="34" charset="0"/>
                </a:rPr>
                <a:t>tahap</a:t>
              </a:r>
              <a:r>
                <a:rPr lang="en-US" sz="1600" b="1" dirty="0">
                  <a:solidFill>
                    <a:schemeClr val="bg1"/>
                  </a:solidFill>
                  <a:cs typeface="Arial" panose="020B0604020202020204" pitchFamily="34" charset="0"/>
                </a:rPr>
                <a:t> </a:t>
              </a:r>
              <a:r>
                <a:rPr lang="en-US" sz="1600" b="1" dirty="0" err="1">
                  <a:solidFill>
                    <a:schemeClr val="bg1"/>
                  </a:solidFill>
                  <a:cs typeface="Arial" panose="020B0604020202020204" pitchFamily="34" charset="0"/>
                </a:rPr>
                <a:t>sematik</a:t>
              </a:r>
              <a:r>
                <a:rPr lang="en-US" sz="1600" b="1" dirty="0">
                  <a:solidFill>
                    <a:schemeClr val="bg1"/>
                  </a:solidFill>
                  <a:cs typeface="Arial" panose="020B0604020202020204" pitchFamily="34" charset="0"/>
                </a:rPr>
                <a:t> (</a:t>
              </a:r>
              <a:r>
                <a:rPr lang="en-US" sz="1600" b="1" i="1" dirty="0">
                  <a:solidFill>
                    <a:schemeClr val="bg1"/>
                  </a:solidFill>
                  <a:cs typeface="Arial" panose="020B0604020202020204" pitchFamily="34" charset="0"/>
                </a:rPr>
                <a:t>Query, Concurrency, Control</a:t>
              </a:r>
              <a:r>
                <a:rPr lang="en-US" sz="1600" b="1" dirty="0">
                  <a:solidFill>
                    <a:schemeClr val="bg1"/>
                  </a:solidFill>
                  <a:cs typeface="Arial" panose="020B0604020202020204" pitchFamily="34" charset="0"/>
                </a:rPr>
                <a:t>)</a:t>
              </a:r>
              <a:endParaRPr lang="en-US" sz="1600" b="1" i="1" dirty="0">
                <a:solidFill>
                  <a:schemeClr val="bg1"/>
                </a:solidFill>
                <a:cs typeface="Arial" panose="020B0604020202020204" pitchFamily="34" charset="0"/>
              </a:endParaRPr>
            </a:p>
          </p:txBody>
        </p:sp>
        <p:sp>
          <p:nvSpPr>
            <p:cNvPr id="27" name="TextBox 26"/>
            <p:cNvSpPr txBox="1"/>
            <p:nvPr/>
          </p:nvSpPr>
          <p:spPr>
            <a:xfrm>
              <a:off x="4958924" y="4511068"/>
              <a:ext cx="4977152" cy="626509"/>
            </a:xfrm>
            <a:prstGeom prst="rect">
              <a:avLst/>
            </a:prstGeom>
            <a:noFill/>
          </p:spPr>
          <p:txBody>
            <a:bodyPr wrap="square" rtlCol="0">
              <a:spAutoFit/>
            </a:bodyPr>
            <a:lstStyle/>
            <a:p>
              <a:r>
                <a:rPr lang="en-US" sz="1600" b="1" dirty="0" err="1">
                  <a:solidFill>
                    <a:schemeClr val="bg1"/>
                  </a:solidFill>
                  <a:cs typeface="Arial" panose="020B0604020202020204" pitchFamily="34" charset="0"/>
                </a:rPr>
                <a:t>Isu</a:t>
              </a:r>
              <a:r>
                <a:rPr lang="en-US" sz="1600" b="1" dirty="0">
                  <a:solidFill>
                    <a:schemeClr val="bg1"/>
                  </a:solidFill>
                  <a:cs typeface="Arial" panose="020B0604020202020204" pitchFamily="34" charset="0"/>
                </a:rPr>
                <a:t> semantic </a:t>
              </a:r>
              <a:r>
                <a:rPr lang="en-US" sz="1600" b="1" dirty="0" err="1">
                  <a:solidFill>
                    <a:schemeClr val="bg1"/>
                  </a:solidFill>
                  <a:cs typeface="Arial" panose="020B0604020202020204" pitchFamily="34" charset="0"/>
                </a:rPr>
                <a:t>menjadi</a:t>
              </a:r>
              <a:r>
                <a:rPr lang="en-US" sz="1600" b="1" dirty="0">
                  <a:solidFill>
                    <a:schemeClr val="bg1"/>
                  </a:solidFill>
                  <a:cs typeface="Arial" panose="020B0604020202020204" pitchFamily="34" charset="0"/>
                </a:rPr>
                <a:t> </a:t>
              </a:r>
              <a:r>
                <a:rPr lang="en-US" sz="1600" b="1" dirty="0" err="1">
                  <a:solidFill>
                    <a:schemeClr val="bg1"/>
                  </a:solidFill>
                  <a:cs typeface="Arial" panose="020B0604020202020204" pitchFamily="34" charset="0"/>
                </a:rPr>
                <a:t>perhatian</a:t>
              </a:r>
              <a:r>
                <a:rPr lang="en-US" sz="1600" b="1" dirty="0">
                  <a:solidFill>
                    <a:schemeClr val="bg1"/>
                  </a:solidFill>
                  <a:cs typeface="Arial" panose="020B0604020202020204" pitchFamily="34" charset="0"/>
                </a:rPr>
                <a:t> </a:t>
              </a:r>
              <a:r>
                <a:rPr lang="en-US" sz="1600" b="1" dirty="0" err="1">
                  <a:solidFill>
                    <a:schemeClr val="bg1"/>
                  </a:solidFill>
                  <a:cs typeface="Arial" panose="020B0604020202020204" pitchFamily="34" charset="0"/>
                </a:rPr>
                <a:t>dikarenakan</a:t>
              </a:r>
              <a:r>
                <a:rPr lang="en-US" sz="1600" b="1" dirty="0">
                  <a:solidFill>
                    <a:schemeClr val="bg1"/>
                  </a:solidFill>
                  <a:cs typeface="Arial" panose="020B0604020202020204" pitchFamily="34" charset="0"/>
                </a:rPr>
                <a:t> </a:t>
              </a:r>
              <a:r>
                <a:rPr lang="en-US" sz="1600" b="1" dirty="0" err="1">
                  <a:solidFill>
                    <a:schemeClr val="bg1"/>
                  </a:solidFill>
                  <a:cs typeface="Arial" panose="020B0604020202020204" pitchFamily="34" charset="0"/>
                </a:rPr>
                <a:t>besar</a:t>
              </a:r>
              <a:r>
                <a:rPr lang="en-US" sz="1600" b="1" dirty="0">
                  <a:solidFill>
                    <a:schemeClr val="bg1"/>
                  </a:solidFill>
                  <a:cs typeface="Arial" panose="020B0604020202020204" pitchFamily="34" charset="0"/>
                </a:rPr>
                <a:t> </a:t>
              </a:r>
              <a:r>
                <a:rPr lang="en-US" sz="1600" b="1" dirty="0" err="1">
                  <a:solidFill>
                    <a:schemeClr val="bg1"/>
                  </a:solidFill>
                  <a:cs typeface="Arial" panose="020B0604020202020204" pitchFamily="34" charset="0"/>
                </a:rPr>
                <a:t>sumber</a:t>
              </a:r>
              <a:r>
                <a:rPr lang="en-US" sz="1600" b="1" dirty="0">
                  <a:solidFill>
                    <a:schemeClr val="bg1"/>
                  </a:solidFill>
                  <a:cs typeface="Arial" panose="020B0604020202020204" pitchFamily="34" charset="0"/>
                </a:rPr>
                <a:t> </a:t>
              </a:r>
              <a:r>
                <a:rPr lang="en-US" sz="1600" b="1" dirty="0" err="1">
                  <a:solidFill>
                    <a:schemeClr val="bg1"/>
                  </a:solidFill>
                  <a:cs typeface="Arial" panose="020B0604020202020204" pitchFamily="34" charset="0"/>
                </a:rPr>
                <a:t>informasi</a:t>
              </a:r>
              <a:r>
                <a:rPr lang="en-US" sz="1600" b="1" dirty="0">
                  <a:solidFill>
                    <a:schemeClr val="bg1"/>
                  </a:solidFill>
                  <a:cs typeface="Arial" panose="020B0604020202020204" pitchFamily="34" charset="0"/>
                </a:rPr>
                <a:t> </a:t>
              </a:r>
            </a:p>
          </p:txBody>
        </p:sp>
      </p:grpSp>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80’an</a:t>
            </a:r>
          </a:p>
        </p:txBody>
      </p:sp>
      <p:sp>
        <p:nvSpPr>
          <p:cNvPr id="36" name="TextBox 35"/>
          <p:cNvSpPr txBox="1"/>
          <p:nvPr/>
        </p:nvSpPr>
        <p:spPr>
          <a:xfrm>
            <a:off x="2865167" y="4720411"/>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90’an</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a:solidFill>
            <a:srgbClr val="AD1D6F"/>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MISI PS MIK UNIVERSITAS ESA UNGGUL</a:t>
            </a:r>
          </a:p>
        </p:txBody>
      </p:sp>
      <p:sp>
        <p:nvSpPr>
          <p:cNvPr id="5126" name="Content Placeholder 2"/>
          <p:cNvSpPr>
            <a:spLocks noGrp="1"/>
          </p:cNvSpPr>
          <p:nvPr>
            <p:ph idx="1"/>
          </p:nvPr>
        </p:nvSpPr>
        <p:spPr>
          <a:xfrm>
            <a:off x="609600" y="1798638"/>
            <a:ext cx="8305800" cy="4373562"/>
          </a:xfrm>
        </p:spPr>
        <p:txBody>
          <a:bodyPr/>
          <a:lstStyle/>
          <a:p>
            <a:pPr marL="457200" indent="-457200">
              <a:buFont typeface="Calibri" panose="020F0502020204030204" pitchFamily="34" charset="0"/>
              <a:buAutoNum type="arabicPeriod"/>
            </a:pPr>
            <a:r>
              <a:rPr lang="en-US" sz="2400"/>
              <a:t>Menghasilkan Sarjana Manajemen Informasi Kesehatan dengan keunggulan prodi yang professional, bermoral tinggi, mandiri, inovatif dan mampu berkontribusi dalam pengembangan teknologi informasi dan komunikasi bidang kesehatan.</a:t>
            </a:r>
          </a:p>
          <a:p>
            <a:pPr marL="457200" indent="-457200">
              <a:buFont typeface="Calibri" panose="020F0502020204030204" pitchFamily="34" charset="0"/>
              <a:buAutoNum type="arabicPeriod"/>
            </a:pPr>
            <a:r>
              <a:rPr lang="en-US" sz="2400"/>
              <a:t>Menyelenggarakan proses belajar mengajar yang bermutu, efektif, efisien, akuntabel dan berkelanjutan berbasis teknologi informasi dan komunikasi.</a:t>
            </a:r>
          </a:p>
          <a:p>
            <a:pPr marL="457200" indent="-457200">
              <a:buFont typeface="Calibri" panose="020F0502020204030204" pitchFamily="34" charset="0"/>
              <a:buAutoNum type="arabicPeriod"/>
            </a:pPr>
            <a:r>
              <a:rPr lang="en-US" sz="2400"/>
              <a:t>Menyelenggarakan Tri Dharma perguruan tinggi yang berkualitas.</a:t>
            </a: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5"/>
          <p:cNvSpPr>
            <a:spLocks noGrp="1"/>
          </p:cNvSpPr>
          <p:nvPr>
            <p:ph type="title"/>
          </p:nvPr>
        </p:nvSpPr>
        <p:spPr>
          <a:xfrm>
            <a:off x="533400" y="685800"/>
            <a:ext cx="8229600" cy="685800"/>
          </a:xfrm>
        </p:spPr>
        <p:txBody>
          <a:bodyPr/>
          <a:lstStyle/>
          <a:p>
            <a:pPr>
              <a:spcBef>
                <a:spcPct val="50000"/>
              </a:spcBef>
            </a:pPr>
            <a:r>
              <a:rPr lang="en-US" sz="3200" dirty="0" err="1">
                <a:latin typeface="Arial" panose="020B0604020202020204" pitchFamily="34" charset="0"/>
                <a:cs typeface="Arial" panose="020B0604020202020204" pitchFamily="34" charset="0"/>
              </a:rPr>
              <a:t>Generasi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Sistem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Interoperabilitas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Informasi</a:t>
            </a:r>
            <a:endParaRPr lang="en-US" sz="3200" dirty="0">
              <a:latin typeface="Arial" panose="020B0604020202020204" pitchFamily="34" charset="0"/>
              <a:cs typeface="Arial" panose="020B0604020202020204" pitchFamily="34" charset="0"/>
            </a:endParaRPr>
          </a:p>
        </p:txBody>
      </p:sp>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80’an</a:t>
            </a:r>
          </a:p>
        </p:txBody>
      </p:sp>
      <p:sp>
        <p:nvSpPr>
          <p:cNvPr id="36" name="TextBox 35"/>
          <p:cNvSpPr txBox="1"/>
          <p:nvPr/>
        </p:nvSpPr>
        <p:spPr>
          <a:xfrm>
            <a:off x="2865167" y="4720411"/>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90’an</a:t>
            </a:r>
          </a:p>
        </p:txBody>
      </p:sp>
      <p:graphicFrame>
        <p:nvGraphicFramePr>
          <p:cNvPr id="2" name="Table 1"/>
          <p:cNvGraphicFramePr>
            <a:graphicFrameLocks noGrp="1"/>
          </p:cNvGraphicFramePr>
          <p:nvPr>
            <p:extLst>
              <p:ext uri="{D42A27DB-BD31-4B8C-83A1-F6EECF244321}">
                <p14:modId xmlns:p14="http://schemas.microsoft.com/office/powerpoint/2010/main" val="2531597568"/>
              </p:ext>
            </p:extLst>
          </p:nvPr>
        </p:nvGraphicFramePr>
        <p:xfrm>
          <a:off x="304800" y="1584960"/>
          <a:ext cx="8458200" cy="3840480"/>
        </p:xfrm>
        <a:graphic>
          <a:graphicData uri="http://schemas.openxmlformats.org/drawingml/2006/table">
            <a:tbl>
              <a:tblPr firstRow="1" bandRow="1">
                <a:tableStyleId>{912C8C85-51F0-491E-9774-3900AFEF0FD7}</a:tableStyleId>
              </a:tblPr>
              <a:tblGrid>
                <a:gridCol w="211455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tblGrid>
              <a:tr h="370840">
                <a:tc>
                  <a:txBody>
                    <a:bodyPr/>
                    <a:lstStyle/>
                    <a:p>
                      <a:r>
                        <a:rPr lang="en-US" sz="1800" dirty="0" err="1">
                          <a:latin typeface="Arial" panose="020B0604020202020204" pitchFamily="34" charset="0"/>
                          <a:cs typeface="Arial" panose="020B0604020202020204" pitchFamily="34" charset="0"/>
                        </a:rPr>
                        <a:t>Uraian</a:t>
                      </a:r>
                      <a:endParaRPr lang="en-US" sz="1800" dirty="0">
                        <a:latin typeface="Arial" panose="020B0604020202020204" pitchFamily="34" charset="0"/>
                        <a:cs typeface="Arial" panose="020B0604020202020204" pitchFamily="34" charset="0"/>
                      </a:endParaRPr>
                    </a:p>
                  </a:txBody>
                  <a:tcPr/>
                </a:tc>
                <a:tc>
                  <a:txBody>
                    <a:bodyPr/>
                    <a:lstStyle/>
                    <a:p>
                      <a:r>
                        <a:rPr lang="en-US" sz="1800" dirty="0" err="1">
                          <a:latin typeface="Arial" panose="020B0604020202020204" pitchFamily="34" charset="0"/>
                          <a:cs typeface="Arial" panose="020B0604020202020204" pitchFamily="34" charset="0"/>
                        </a:rPr>
                        <a:t>Generasi</a:t>
                      </a:r>
                      <a:r>
                        <a:rPr lang="en-US" sz="1800" dirty="0">
                          <a:latin typeface="Arial" panose="020B0604020202020204" pitchFamily="34" charset="0"/>
                          <a:cs typeface="Arial" panose="020B0604020202020204" pitchFamily="34" charset="0"/>
                        </a:rPr>
                        <a:t> 1</a:t>
                      </a:r>
                    </a:p>
                    <a:p>
                      <a:r>
                        <a:rPr lang="en-US" sz="18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 - 1985)</a:t>
                      </a:r>
                      <a:endParaRPr lang="en-US" sz="1800" dirty="0">
                        <a:latin typeface="Arial" panose="020B0604020202020204" pitchFamily="34" charset="0"/>
                        <a:cs typeface="Arial" panose="020B0604020202020204" pitchFamily="34" charset="0"/>
                      </a:endParaRPr>
                    </a:p>
                  </a:txBody>
                  <a:tcPr/>
                </a:tc>
                <a:tc>
                  <a:txBody>
                    <a:bodyPr/>
                    <a:lstStyle/>
                    <a:p>
                      <a:r>
                        <a:rPr lang="en-US" sz="1800" dirty="0" err="1">
                          <a:latin typeface="Arial" panose="020B0604020202020204" pitchFamily="34" charset="0"/>
                          <a:cs typeface="Arial" panose="020B0604020202020204" pitchFamily="34" charset="0"/>
                        </a:rPr>
                        <a:t>Generasi</a:t>
                      </a:r>
                      <a:r>
                        <a:rPr lang="en-US" sz="1800" dirty="0">
                          <a:latin typeface="Arial" panose="020B0604020202020204" pitchFamily="34" charset="0"/>
                          <a:cs typeface="Arial" panose="020B0604020202020204" pitchFamily="34" charset="0"/>
                        </a:rPr>
                        <a:t> 2</a:t>
                      </a:r>
                    </a:p>
                    <a:p>
                      <a:r>
                        <a:rPr lang="en-US" sz="1800" dirty="0">
                          <a:latin typeface="Arial" panose="020B0604020202020204" pitchFamily="34" charset="0"/>
                          <a:cs typeface="Arial" panose="020B0604020202020204" pitchFamily="34" charset="0"/>
                        </a:rPr>
                        <a:t>(1986 – 1995)</a:t>
                      </a:r>
                    </a:p>
                  </a:txBody>
                  <a:tcPr/>
                </a:tc>
                <a:tc>
                  <a:txBody>
                    <a:bodyPr/>
                    <a:lstStyle/>
                    <a:p>
                      <a:r>
                        <a:rPr lang="en-US" sz="1800" dirty="0" err="1">
                          <a:latin typeface="Arial" panose="020B0604020202020204" pitchFamily="34" charset="0"/>
                          <a:cs typeface="Arial" panose="020B0604020202020204" pitchFamily="34" charset="0"/>
                        </a:rPr>
                        <a:t>Generasi</a:t>
                      </a:r>
                      <a:r>
                        <a:rPr lang="en-US" sz="1800" dirty="0">
                          <a:latin typeface="Arial" panose="020B0604020202020204" pitchFamily="34" charset="0"/>
                          <a:cs typeface="Arial" panose="020B0604020202020204" pitchFamily="34" charset="0"/>
                        </a:rPr>
                        <a:t> 3</a:t>
                      </a:r>
                    </a:p>
                    <a:p>
                      <a:r>
                        <a:rPr lang="en-US" sz="1800" dirty="0">
                          <a:latin typeface="Arial" panose="020B0604020202020204" pitchFamily="34" charset="0"/>
                          <a:cs typeface="Arial" panose="020B0604020202020204" pitchFamily="34" charset="0"/>
                        </a:rPr>
                        <a:t>(1996 - …)</a:t>
                      </a:r>
                    </a:p>
                  </a:txBody>
                  <a:tcPr/>
                </a:tc>
                <a:extLst>
                  <a:ext uri="{0D108BD9-81ED-4DB2-BD59-A6C34878D82A}">
                    <a16:rowId xmlns:a16="http://schemas.microsoft.com/office/drawing/2014/main" val="10000"/>
                  </a:ext>
                </a:extLst>
              </a:tr>
              <a:tr h="370840">
                <a:tc>
                  <a:txBody>
                    <a:bodyPr/>
                    <a:lstStyle/>
                    <a:p>
                      <a:r>
                        <a:rPr lang="en-US" sz="1600" dirty="0">
                          <a:latin typeface="Arial" panose="020B0604020202020204" pitchFamily="34" charset="0"/>
                          <a:cs typeface="Arial" panose="020B0604020202020204" pitchFamily="34" charset="0"/>
                        </a:rPr>
                        <a:t>Tingkat </a:t>
                      </a:r>
                      <a:r>
                        <a:rPr lang="en-US" sz="1600" dirty="0" err="1">
                          <a:latin typeface="Arial" panose="020B0604020202020204" pitchFamily="34" charset="0"/>
                          <a:cs typeface="Arial" panose="020B0604020202020204" pitchFamily="34" charset="0"/>
                        </a:rPr>
                        <a:t>interoperabilitas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menitikberatkan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pada</a:t>
                      </a:r>
                      <a:endParaRPr lang="en-US" sz="1600" baseline="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txBody>
                  <a:tcPr/>
                </a:tc>
                <a:tc>
                  <a:txBody>
                    <a:bodyPr/>
                    <a:lstStyle/>
                    <a:p>
                      <a:r>
                        <a:rPr lang="en-US" sz="1600" dirty="0" err="1">
                          <a:latin typeface="Arial" panose="020B0604020202020204" pitchFamily="34" charset="0"/>
                          <a:cs typeface="Arial" panose="020B0604020202020204" pitchFamily="34" charset="0"/>
                        </a:rPr>
                        <a:t>Sistem</a:t>
                      </a:r>
                      <a:r>
                        <a:rPr lang="en-US" sz="1600" dirty="0">
                          <a:latin typeface="Arial" panose="020B0604020202020204" pitchFamily="34" charset="0"/>
                          <a:cs typeface="Arial" panose="020B0604020202020204" pitchFamily="34" charset="0"/>
                        </a:rPr>
                        <a:t>, data</a:t>
                      </a:r>
                    </a:p>
                  </a:txBody>
                  <a:tcPr/>
                </a:tc>
                <a:tc>
                  <a:txBody>
                    <a:bodyPr/>
                    <a:lstStyle/>
                    <a:p>
                      <a:r>
                        <a:rPr lang="en-US" sz="1600" dirty="0" err="1">
                          <a:latin typeface="Arial" panose="020B0604020202020204" pitchFamily="34" charset="0"/>
                          <a:cs typeface="Arial" panose="020B0604020202020204" pitchFamily="34" charset="0"/>
                        </a:rPr>
                        <a:t>Sistem</a:t>
                      </a:r>
                      <a:r>
                        <a:rPr lang="en-US" sz="1600" dirty="0">
                          <a:latin typeface="Arial" panose="020B0604020202020204" pitchFamily="34" charset="0"/>
                          <a:cs typeface="Arial" panose="020B0604020202020204" pitchFamily="34" charset="0"/>
                        </a:rPr>
                        <a:t>, data, </a:t>
                      </a:r>
                      <a:r>
                        <a:rPr lang="en-US" sz="1600" dirty="0" err="1">
                          <a:latin typeface="Arial" panose="020B0604020202020204" pitchFamily="34" charset="0"/>
                          <a:cs typeface="Arial" panose="020B0604020202020204" pitchFamily="34" charset="0"/>
                        </a:rPr>
                        <a:t>informasi</a:t>
                      </a:r>
                      <a:endParaRPr lang="en-US" sz="1600" dirty="0">
                        <a:latin typeface="Arial" panose="020B0604020202020204" pitchFamily="34" charset="0"/>
                        <a:cs typeface="Arial" panose="020B0604020202020204" pitchFamily="34" charset="0"/>
                      </a:endParaRPr>
                    </a:p>
                  </a:txBody>
                  <a:tcPr/>
                </a:tc>
                <a:tc>
                  <a:txBody>
                    <a:bodyPr/>
                    <a:lstStyle/>
                    <a:p>
                      <a:r>
                        <a:rPr lang="en-US" sz="1600" dirty="0" err="1">
                          <a:latin typeface="Arial" panose="020B0604020202020204" pitchFamily="34" charset="0"/>
                          <a:cs typeface="Arial" panose="020B0604020202020204" pitchFamily="34" charset="0"/>
                        </a:rPr>
                        <a:t>Sistem</a:t>
                      </a:r>
                      <a:r>
                        <a:rPr lang="en-US" sz="1600" dirty="0">
                          <a:latin typeface="Arial" panose="020B0604020202020204" pitchFamily="34" charset="0"/>
                          <a:cs typeface="Arial" panose="020B0604020202020204" pitchFamily="34" charset="0"/>
                        </a:rPr>
                        <a:t>, data, </a:t>
                      </a:r>
                      <a:r>
                        <a:rPr lang="en-US" sz="1600" dirty="0" err="1">
                          <a:latin typeface="Arial" panose="020B0604020202020204" pitchFamily="34" charset="0"/>
                          <a:cs typeface="Arial" panose="020B0604020202020204" pitchFamily="34" charset="0"/>
                        </a:rPr>
                        <a:t>informasi</a:t>
                      </a:r>
                      <a:r>
                        <a:rPr lang="en-US" sz="1600" dirty="0">
                          <a:latin typeface="Arial" panose="020B0604020202020204" pitchFamily="34" charset="0"/>
                          <a:cs typeface="Arial" panose="020B0604020202020204" pitchFamily="34" charset="0"/>
                        </a:rPr>
                        <a:t>, knowledge</a:t>
                      </a:r>
                    </a:p>
                  </a:txBody>
                  <a:tcPr/>
                </a:tc>
                <a:extLst>
                  <a:ext uri="{0D108BD9-81ED-4DB2-BD59-A6C34878D82A}">
                    <a16:rowId xmlns:a16="http://schemas.microsoft.com/office/drawing/2014/main" val="10001"/>
                  </a:ext>
                </a:extLst>
              </a:tr>
              <a:tr h="370840">
                <a:tc>
                  <a:txBody>
                    <a:bodyPr/>
                    <a:lstStyle/>
                    <a:p>
                      <a:r>
                        <a:rPr lang="en-US" sz="1600" dirty="0" err="1">
                          <a:latin typeface="Arial" panose="020B0604020202020204" pitchFamily="34" charset="0"/>
                          <a:cs typeface="Arial" panose="020B0604020202020204" pitchFamily="34" charset="0"/>
                        </a:rPr>
                        <a:t>Tipe</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interoperabilitas</a:t>
                      </a:r>
                      <a:endParaRPr lang="en-US" sz="1600" dirty="0">
                        <a:latin typeface="Arial" panose="020B0604020202020204" pitchFamily="34" charset="0"/>
                        <a:cs typeface="Arial" panose="020B0604020202020204" pitchFamily="34" charset="0"/>
                      </a:endParaRPr>
                    </a:p>
                  </a:txBody>
                  <a:tcPr/>
                </a:tc>
                <a:tc>
                  <a:txBody>
                    <a:bodyPr/>
                    <a:lstStyle/>
                    <a:p>
                      <a:r>
                        <a:rPr lang="en-US" sz="1600" dirty="0" err="1">
                          <a:latin typeface="Arial" panose="020B0604020202020204" pitchFamily="34" charset="0"/>
                          <a:cs typeface="Arial" panose="020B0604020202020204" pitchFamily="34" charset="0"/>
                        </a:rPr>
                        <a:t>Komputer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komunikasi</a:t>
                      </a:r>
                      <a:r>
                        <a:rPr lang="en-US" sz="1600" dirty="0">
                          <a:latin typeface="Arial" panose="020B0604020202020204" pitchFamily="34" charset="0"/>
                          <a:cs typeface="Arial" panose="020B0604020202020204" pitchFamily="34" charset="0"/>
                        </a:rPr>
                        <a:t>,</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bahasa</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lokasi</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distribusi</a:t>
                      </a:r>
                      <a:r>
                        <a:rPr lang="en-US" sz="1600" baseline="0" dirty="0">
                          <a:latin typeface="Arial" panose="020B0604020202020204" pitchFamily="34" charset="0"/>
                          <a:cs typeface="Arial" panose="020B0604020202020204" pitchFamily="34" charset="0"/>
                        </a:rPr>
                        <a:t>, model</a:t>
                      </a:r>
                    </a:p>
                    <a:p>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syntax</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tipe</a:t>
                      </a:r>
                      <a:r>
                        <a:rPr lang="en-US" sz="1600" baseline="0" dirty="0">
                          <a:latin typeface="Arial" panose="020B0604020202020204" pitchFamily="34" charset="0"/>
                          <a:cs typeface="Arial" panose="020B0604020202020204" pitchFamily="34" charset="0"/>
                        </a:rPr>
                        <a:t> data </a:t>
                      </a:r>
                      <a:r>
                        <a:rPr lang="en-US" sz="1600" baseline="0" dirty="0" err="1">
                          <a:latin typeface="Arial" panose="020B0604020202020204" pitchFamily="34" charset="0"/>
                          <a:cs typeface="Arial" panose="020B0604020202020204" pitchFamily="34" charset="0"/>
                        </a:rPr>
                        <a:t>dan</a:t>
                      </a:r>
                      <a:r>
                        <a:rPr lang="en-US" sz="1600" baseline="0" dirty="0">
                          <a:latin typeface="Arial" panose="020B0604020202020204" pitchFamily="34" charset="0"/>
                          <a:cs typeface="Arial" panose="020B0604020202020204" pitchFamily="34" charset="0"/>
                        </a:rPr>
                        <a:t> format), </a:t>
                      </a:r>
                      <a:r>
                        <a:rPr lang="en-US" sz="1600" baseline="0" dirty="0" err="1">
                          <a:latin typeface="Arial" panose="020B0604020202020204" pitchFamily="34" charset="0"/>
                          <a:cs typeface="Arial" panose="020B0604020202020204" pitchFamily="34" charset="0"/>
                        </a:rPr>
                        <a:t>struktur</a:t>
                      </a:r>
                      <a:r>
                        <a:rPr lang="en-US" sz="1600" baseline="0" dirty="0">
                          <a:latin typeface="Arial" panose="020B0604020202020204" pitchFamily="34" charset="0"/>
                          <a:cs typeface="Arial" panose="020B0604020202020204" pitchFamily="34" charset="0"/>
                        </a:rPr>
                        <a:t> (semantic, query language, interface)</a:t>
                      </a:r>
                      <a:endParaRPr lang="en-US" sz="1600" dirty="0">
                        <a:latin typeface="Arial" panose="020B0604020202020204" pitchFamily="34" charset="0"/>
                        <a:cs typeface="Arial" panose="020B0604020202020204" pitchFamily="34" charset="0"/>
                      </a:endParaRPr>
                    </a:p>
                  </a:txBody>
                  <a:tcPr/>
                </a:tc>
                <a:tc>
                  <a:txBody>
                    <a:bodyPr/>
                    <a:lstStyle/>
                    <a:p>
                      <a:r>
                        <a:rPr lang="en-US" sz="1600" dirty="0" err="1">
                          <a:latin typeface="Arial" panose="020B0604020202020204" pitchFamily="34" charset="0"/>
                          <a:cs typeface="Arial" panose="020B0604020202020204" pitchFamily="34" charset="0"/>
                        </a:rPr>
                        <a:t>Semantik</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meningkatnya</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spesifikasi</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pada</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sebuah</a:t>
                      </a:r>
                      <a:r>
                        <a:rPr lang="en-US" sz="1600" baseline="0" dirty="0">
                          <a:latin typeface="Arial" panose="020B0604020202020204" pitchFamily="34" charset="0"/>
                          <a:cs typeface="Arial" panose="020B0604020202020204" pitchFamily="34" charset="0"/>
                        </a:rPr>
                        <a:t> domain</a:t>
                      </a:r>
                      <a:r>
                        <a:rPr lang="en-US" sz="16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2"/>
                  </a:ext>
                </a:extLst>
              </a:tr>
              <a:tr h="370840">
                <a:tc>
                  <a:txBody>
                    <a:bodyPr/>
                    <a:lstStyle/>
                    <a:p>
                      <a:r>
                        <a:rPr lang="en-US" sz="1600" dirty="0">
                          <a:latin typeface="Arial" panose="020B0604020202020204" pitchFamily="34" charset="0"/>
                          <a:cs typeface="Arial" panose="020B0604020202020204" pitchFamily="34" charset="0"/>
                        </a:rPr>
                        <a:t>Domain </a:t>
                      </a:r>
                      <a:r>
                        <a:rPr lang="en-US" sz="1600" dirty="0" err="1">
                          <a:latin typeface="Arial" panose="020B0604020202020204" pitchFamily="34" charset="0"/>
                          <a:cs typeface="Arial" panose="020B0604020202020204" pitchFamily="34" charset="0"/>
                        </a:rPr>
                        <a:t>arsitektur</a:t>
                      </a:r>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Multi database </a:t>
                      </a:r>
                      <a:r>
                        <a:rPr lang="en-US" sz="1600" dirty="0" err="1">
                          <a:latin typeface="Arial" panose="020B0604020202020204" pitchFamily="34" charset="0"/>
                          <a:cs typeface="Arial" panose="020B0604020202020204" pitchFamily="34" charset="0"/>
                        </a:rPr>
                        <a:t>atau</a:t>
                      </a:r>
                      <a:r>
                        <a:rPr lang="en-US" sz="1600" dirty="0">
                          <a:latin typeface="Arial" panose="020B0604020202020204" pitchFamily="34" charset="0"/>
                          <a:cs typeface="Arial" panose="020B0604020202020204" pitchFamily="34" charset="0"/>
                        </a:rPr>
                        <a:t> federated database</a:t>
                      </a:r>
                    </a:p>
                  </a:txBody>
                  <a:tcPr/>
                </a:tc>
                <a:tc>
                  <a:txBody>
                    <a:bodyPr/>
                    <a:lstStyle/>
                    <a:p>
                      <a:r>
                        <a:rPr lang="en-US" sz="1600" dirty="0">
                          <a:latin typeface="Arial" panose="020B0604020202020204" pitchFamily="34" charset="0"/>
                          <a:cs typeface="Arial" panose="020B0604020202020204" pitchFamily="34" charset="0"/>
                        </a:rPr>
                        <a:t>Federated </a:t>
                      </a:r>
                      <a:r>
                        <a:rPr lang="en-US" sz="1600" dirty="0" err="1">
                          <a:latin typeface="Arial" panose="020B0604020202020204" pitchFamily="34" charset="0"/>
                          <a:cs typeface="Arial" panose="020B0604020202020204" pitchFamily="34" charset="0"/>
                        </a:rPr>
                        <a:t>informasi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dengan</a:t>
                      </a:r>
                      <a:r>
                        <a:rPr lang="en-US" sz="1600" dirty="0">
                          <a:latin typeface="Arial" panose="020B0604020202020204" pitchFamily="34" charset="0"/>
                          <a:cs typeface="Arial" panose="020B0604020202020204" pitchFamily="34" charset="0"/>
                        </a:rPr>
                        <a:t> mediator</a:t>
                      </a:r>
                    </a:p>
                  </a:txBody>
                  <a:tcPr/>
                </a:tc>
                <a:tc>
                  <a:txBody>
                    <a:bodyPr/>
                    <a:lstStyle/>
                    <a:p>
                      <a:r>
                        <a:rPr lang="en-US" sz="1600" dirty="0">
                          <a:latin typeface="Arial" panose="020B0604020202020204" pitchFamily="34" charset="0"/>
                          <a:cs typeface="Arial" panose="020B0604020202020204" pitchFamily="34" charset="0"/>
                        </a:rPr>
                        <a:t>Mediator </a:t>
                      </a:r>
                      <a:r>
                        <a:rPr lang="en-US" sz="1600" dirty="0" err="1">
                          <a:latin typeface="Arial" panose="020B0604020202020204" pitchFamily="34" charset="0"/>
                          <a:cs typeface="Arial" panose="020B0604020202020204" pitchFamily="34" charset="0"/>
                        </a:rPr>
                        <a:t>informasi</a:t>
                      </a:r>
                      <a:r>
                        <a:rPr lang="en-US" sz="1600" dirty="0">
                          <a:latin typeface="Arial" panose="020B0604020202020204" pitchFamily="34" charset="0"/>
                          <a:cs typeface="Arial" panose="020B0604020202020204" pitchFamily="34" charset="0"/>
                        </a:rPr>
                        <a:t> brokering</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87322987"/>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5"/>
          <p:cNvSpPr>
            <a:spLocks noGrp="1"/>
          </p:cNvSpPr>
          <p:nvPr>
            <p:ph type="title"/>
          </p:nvPr>
        </p:nvSpPr>
        <p:spPr>
          <a:xfrm>
            <a:off x="533400" y="685800"/>
            <a:ext cx="8229600" cy="685800"/>
          </a:xfrm>
        </p:spPr>
        <p:txBody>
          <a:bodyPr/>
          <a:lstStyle/>
          <a:p>
            <a:pPr>
              <a:spcBef>
                <a:spcPct val="50000"/>
              </a:spcBef>
            </a:pPr>
            <a:r>
              <a:rPr lang="en-US" sz="3200" dirty="0" err="1">
                <a:latin typeface="Arial" panose="020B0604020202020204" pitchFamily="34" charset="0"/>
                <a:cs typeface="Arial" panose="020B0604020202020204" pitchFamily="34" charset="0"/>
              </a:rPr>
              <a:t>Lanjut</a:t>
            </a:r>
            <a:r>
              <a:rPr lang="en-US" sz="3200" dirty="0">
                <a:latin typeface="Arial" panose="020B0604020202020204" pitchFamily="34" charset="0"/>
                <a:cs typeface="Arial" panose="020B0604020202020204" pitchFamily="34" charset="0"/>
              </a:rPr>
              <a:t> &gt;&gt;</a:t>
            </a:r>
          </a:p>
        </p:txBody>
      </p:sp>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80’an</a:t>
            </a:r>
          </a:p>
        </p:txBody>
      </p:sp>
      <p:sp>
        <p:nvSpPr>
          <p:cNvPr id="36" name="TextBox 35"/>
          <p:cNvSpPr txBox="1"/>
          <p:nvPr/>
        </p:nvSpPr>
        <p:spPr>
          <a:xfrm>
            <a:off x="2865167" y="4720411"/>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90’an</a:t>
            </a:r>
          </a:p>
        </p:txBody>
      </p:sp>
      <p:graphicFrame>
        <p:nvGraphicFramePr>
          <p:cNvPr id="2" name="Table 1"/>
          <p:cNvGraphicFramePr>
            <a:graphicFrameLocks noGrp="1"/>
          </p:cNvGraphicFramePr>
          <p:nvPr>
            <p:extLst>
              <p:ext uri="{D42A27DB-BD31-4B8C-83A1-F6EECF244321}">
                <p14:modId xmlns:p14="http://schemas.microsoft.com/office/powerpoint/2010/main" val="319108249"/>
              </p:ext>
            </p:extLst>
          </p:nvPr>
        </p:nvGraphicFramePr>
        <p:xfrm>
          <a:off x="381000" y="1447800"/>
          <a:ext cx="8458200" cy="4328160"/>
        </p:xfrm>
        <a:graphic>
          <a:graphicData uri="http://schemas.openxmlformats.org/drawingml/2006/table">
            <a:tbl>
              <a:tblPr firstRow="1" bandRow="1">
                <a:tableStyleId>{912C8C85-51F0-491E-9774-3900AFEF0FD7}</a:tableStyleId>
              </a:tblPr>
              <a:tblGrid>
                <a:gridCol w="211455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tblGrid>
              <a:tr h="370840">
                <a:tc>
                  <a:txBody>
                    <a:bodyPr/>
                    <a:lstStyle/>
                    <a:p>
                      <a:r>
                        <a:rPr lang="en-US" sz="1800" dirty="0" err="1">
                          <a:latin typeface="Arial" panose="020B0604020202020204" pitchFamily="34" charset="0"/>
                          <a:cs typeface="Arial" panose="020B0604020202020204" pitchFamily="34" charset="0"/>
                        </a:rPr>
                        <a:t>Uraian</a:t>
                      </a:r>
                      <a:endParaRPr lang="en-US" sz="1800" dirty="0">
                        <a:latin typeface="Arial" panose="020B0604020202020204" pitchFamily="34" charset="0"/>
                        <a:cs typeface="Arial" panose="020B0604020202020204" pitchFamily="34" charset="0"/>
                      </a:endParaRPr>
                    </a:p>
                  </a:txBody>
                  <a:tcPr/>
                </a:tc>
                <a:tc>
                  <a:txBody>
                    <a:bodyPr/>
                    <a:lstStyle/>
                    <a:p>
                      <a:r>
                        <a:rPr lang="en-US" sz="1800" dirty="0" err="1">
                          <a:latin typeface="Arial" panose="020B0604020202020204" pitchFamily="34" charset="0"/>
                          <a:cs typeface="Arial" panose="020B0604020202020204" pitchFamily="34" charset="0"/>
                        </a:rPr>
                        <a:t>Generasi</a:t>
                      </a:r>
                      <a:r>
                        <a:rPr lang="en-US" sz="1800" dirty="0">
                          <a:latin typeface="Arial" panose="020B0604020202020204" pitchFamily="34" charset="0"/>
                          <a:cs typeface="Arial" panose="020B0604020202020204" pitchFamily="34" charset="0"/>
                        </a:rPr>
                        <a:t> 1</a:t>
                      </a:r>
                    </a:p>
                    <a:p>
                      <a:r>
                        <a:rPr lang="en-US" sz="18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 - 1985)</a:t>
                      </a:r>
                      <a:endParaRPr lang="en-US" sz="1800" dirty="0">
                        <a:latin typeface="Arial" panose="020B0604020202020204" pitchFamily="34" charset="0"/>
                        <a:cs typeface="Arial" panose="020B0604020202020204" pitchFamily="34" charset="0"/>
                      </a:endParaRPr>
                    </a:p>
                  </a:txBody>
                  <a:tcPr/>
                </a:tc>
                <a:tc>
                  <a:txBody>
                    <a:bodyPr/>
                    <a:lstStyle/>
                    <a:p>
                      <a:r>
                        <a:rPr lang="en-US" sz="1800" dirty="0" err="1">
                          <a:latin typeface="Arial" panose="020B0604020202020204" pitchFamily="34" charset="0"/>
                          <a:cs typeface="Arial" panose="020B0604020202020204" pitchFamily="34" charset="0"/>
                        </a:rPr>
                        <a:t>Generasi</a:t>
                      </a:r>
                      <a:r>
                        <a:rPr lang="en-US" sz="1800" dirty="0">
                          <a:latin typeface="Arial" panose="020B0604020202020204" pitchFamily="34" charset="0"/>
                          <a:cs typeface="Arial" panose="020B0604020202020204" pitchFamily="34" charset="0"/>
                        </a:rPr>
                        <a:t> 2</a:t>
                      </a:r>
                    </a:p>
                    <a:p>
                      <a:r>
                        <a:rPr lang="en-US" sz="1800" dirty="0">
                          <a:latin typeface="Arial" panose="020B0604020202020204" pitchFamily="34" charset="0"/>
                          <a:cs typeface="Arial" panose="020B0604020202020204" pitchFamily="34" charset="0"/>
                        </a:rPr>
                        <a:t>(1986 – 1995)</a:t>
                      </a:r>
                    </a:p>
                  </a:txBody>
                  <a:tcPr/>
                </a:tc>
                <a:tc>
                  <a:txBody>
                    <a:bodyPr/>
                    <a:lstStyle/>
                    <a:p>
                      <a:r>
                        <a:rPr lang="en-US" sz="1800" dirty="0" err="1">
                          <a:latin typeface="Arial" panose="020B0604020202020204" pitchFamily="34" charset="0"/>
                          <a:cs typeface="Arial" panose="020B0604020202020204" pitchFamily="34" charset="0"/>
                        </a:rPr>
                        <a:t>Generasi</a:t>
                      </a:r>
                      <a:r>
                        <a:rPr lang="en-US" sz="1800" dirty="0">
                          <a:latin typeface="Arial" panose="020B0604020202020204" pitchFamily="34" charset="0"/>
                          <a:cs typeface="Arial" panose="020B0604020202020204" pitchFamily="34" charset="0"/>
                        </a:rPr>
                        <a:t> 3</a:t>
                      </a:r>
                    </a:p>
                    <a:p>
                      <a:r>
                        <a:rPr lang="en-US" sz="1800" dirty="0">
                          <a:latin typeface="Arial" panose="020B0604020202020204" pitchFamily="34" charset="0"/>
                          <a:cs typeface="Arial" panose="020B0604020202020204" pitchFamily="34" charset="0"/>
                        </a:rPr>
                        <a:t>(1996 - …)</a:t>
                      </a:r>
                    </a:p>
                  </a:txBody>
                  <a:tcPr/>
                </a:tc>
                <a:extLst>
                  <a:ext uri="{0D108BD9-81ED-4DB2-BD59-A6C34878D82A}">
                    <a16:rowId xmlns:a16="http://schemas.microsoft.com/office/drawing/2014/main" val="10000"/>
                  </a:ext>
                </a:extLst>
              </a:tr>
              <a:tr h="370840">
                <a:tc>
                  <a:txBody>
                    <a:bodyPr/>
                    <a:lstStyle/>
                    <a:p>
                      <a:r>
                        <a:rPr lang="en-US" sz="1600" dirty="0" err="1">
                          <a:latin typeface="Arial" panose="020B0604020202020204" pitchFamily="34" charset="0"/>
                          <a:cs typeface="Arial" panose="020B0604020202020204" pitchFamily="34" charset="0"/>
                        </a:rPr>
                        <a:t>Cakupan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sistem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interoperabillitas</a:t>
                      </a:r>
                      <a:r>
                        <a:rPr lang="en-US" sz="1600" dirty="0">
                          <a:latin typeface="Arial" panose="020B0604020202020204" pitchFamily="34" charset="0"/>
                          <a:cs typeface="Arial" panose="020B0604020202020204" pitchFamily="34" charset="0"/>
                        </a:rPr>
                        <a:t> </a:t>
                      </a:r>
                    </a:p>
                  </a:txBody>
                  <a:tcPr/>
                </a:tc>
                <a:tc>
                  <a:txBody>
                    <a:bodyPr/>
                    <a:lstStyle/>
                    <a:p>
                      <a:r>
                        <a:rPr lang="en-US" sz="1600" dirty="0" err="1">
                          <a:latin typeface="Arial" panose="020B0604020202020204" pitchFamily="34" charset="0"/>
                          <a:cs typeface="Arial" panose="020B0604020202020204" pitchFamily="34" charset="0"/>
                        </a:rPr>
                        <a:t>Handfull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interkoneksi</a:t>
                      </a:r>
                      <a:r>
                        <a:rPr lang="en-US" sz="1600" dirty="0">
                          <a:latin typeface="Arial" panose="020B0604020202020204" pitchFamily="34" charset="0"/>
                          <a:cs typeface="Arial" panose="020B0604020202020204" pitchFamily="34" charset="0"/>
                        </a:rPr>
                        <a:t> database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komputer</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txBody>
                  <a:tcPr/>
                </a:tc>
                <a:tc>
                  <a:txBody>
                    <a:bodyPr/>
                    <a:lstStyle/>
                    <a:p>
                      <a:r>
                        <a:rPr lang="en-US" sz="1600" dirty="0" err="1">
                          <a:latin typeface="Arial" panose="020B0604020202020204" pitchFamily="34" charset="0"/>
                          <a:cs typeface="Arial" panose="020B0604020202020204" pitchFamily="34" charset="0"/>
                        </a:rPr>
                        <a:t>Puluhan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sistem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pada</a:t>
                      </a:r>
                      <a:r>
                        <a:rPr lang="en-US" sz="1600" dirty="0">
                          <a:latin typeface="Arial" panose="020B0604020202020204" pitchFamily="34" charset="0"/>
                          <a:cs typeface="Arial" panose="020B0604020202020204" pitchFamily="34" charset="0"/>
                        </a:rPr>
                        <a:t> LAN </a:t>
                      </a:r>
                    </a:p>
                  </a:txBody>
                  <a:tcPr/>
                </a:tc>
                <a:tc>
                  <a:txBody>
                    <a:bodyPr/>
                    <a:lstStyle/>
                    <a:p>
                      <a:r>
                        <a:rPr lang="en-US" sz="1600" dirty="0">
                          <a:latin typeface="Arial" panose="020B0604020202020204" pitchFamily="34" charset="0"/>
                          <a:cs typeface="Arial" panose="020B0604020202020204" pitchFamily="34" charset="0"/>
                        </a:rPr>
                        <a:t>Enterprise-wide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cakupan</a:t>
                      </a:r>
                      <a:r>
                        <a:rPr lang="en-US" sz="1600" dirty="0">
                          <a:latin typeface="Arial" panose="020B0604020202020204" pitchFamily="34" charset="0"/>
                          <a:cs typeface="Arial" panose="020B0604020202020204" pitchFamily="34" charset="0"/>
                        </a:rPr>
                        <a:t> global</a:t>
                      </a:r>
                    </a:p>
                  </a:txBody>
                  <a:tcPr/>
                </a:tc>
                <a:extLst>
                  <a:ext uri="{0D108BD9-81ED-4DB2-BD59-A6C34878D82A}">
                    <a16:rowId xmlns:a16="http://schemas.microsoft.com/office/drawing/2014/main" val="10001"/>
                  </a:ext>
                </a:extLst>
              </a:tr>
              <a:tr h="370840">
                <a:tc>
                  <a:txBody>
                    <a:bodyPr/>
                    <a:lstStyle/>
                    <a:p>
                      <a:r>
                        <a:rPr lang="en-US" sz="1600" dirty="0" err="1">
                          <a:latin typeface="Arial" panose="020B0604020202020204" pitchFamily="34" charset="0"/>
                          <a:cs typeface="Arial" panose="020B0604020202020204" pitchFamily="34" charset="0"/>
                        </a:rPr>
                        <a:t>Infrastruktur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komunikasi</a:t>
                      </a:r>
                      <a:r>
                        <a:rPr lang="en-US" sz="1600" dirty="0">
                          <a:latin typeface="Arial" panose="020B0604020202020204" pitchFamily="34" charset="0"/>
                          <a:cs typeface="Arial" panose="020B0604020202020204" pitchFamily="34" charset="0"/>
                        </a:rPr>
                        <a:t> </a:t>
                      </a:r>
                    </a:p>
                  </a:txBody>
                  <a:tcPr/>
                </a:tc>
                <a:tc>
                  <a:txBody>
                    <a:bodyPr/>
                    <a:lstStyle/>
                    <a:p>
                      <a:r>
                        <a:rPr lang="en-US" sz="1600" dirty="0">
                          <a:latin typeface="Arial" panose="020B0604020202020204" pitchFamily="34" charset="0"/>
                          <a:cs typeface="Arial" panose="020B0604020202020204" pitchFamily="34" charset="0"/>
                        </a:rPr>
                        <a:t>Proprietary (</a:t>
                      </a:r>
                      <a:r>
                        <a:rPr lang="en-US" sz="1600" dirty="0" err="1">
                          <a:latin typeface="Arial" panose="020B0604020202020204" pitchFamily="34" charset="0"/>
                          <a:cs typeface="Arial" panose="020B0604020202020204" pitchFamily="34" charset="0"/>
                        </a:rPr>
                        <a:t>dominasi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oleh</a:t>
                      </a:r>
                      <a:r>
                        <a:rPr lang="en-US" sz="1600" dirty="0">
                          <a:latin typeface="Arial" panose="020B0604020202020204" pitchFamily="34" charset="0"/>
                          <a:cs typeface="Arial" panose="020B0604020202020204" pitchFamily="34" charset="0"/>
                        </a:rPr>
                        <a:t> IBM)</a:t>
                      </a:r>
                    </a:p>
                  </a:txBody>
                  <a:tcPr/>
                </a:tc>
                <a:tc>
                  <a:txBody>
                    <a:bodyPr/>
                    <a:lstStyle/>
                    <a:p>
                      <a:r>
                        <a:rPr lang="en-US" sz="1600" dirty="0">
                          <a:latin typeface="Arial" panose="020B0604020202020204" pitchFamily="34" charset="0"/>
                          <a:cs typeface="Arial" panose="020B0604020202020204" pitchFamily="34" charset="0"/>
                        </a:rPr>
                        <a:t>TCP/IP,</a:t>
                      </a:r>
                      <a:r>
                        <a:rPr lang="en-US" sz="1600" baseline="0" dirty="0">
                          <a:latin typeface="Arial" panose="020B0604020202020204" pitchFamily="34" charset="0"/>
                          <a:cs typeface="Arial" panose="020B0604020202020204" pitchFamily="34" charset="0"/>
                        </a:rPr>
                        <a:t> http, CORBA</a:t>
                      </a:r>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Internet, web, java, distributed object, multi agent, mobile</a:t>
                      </a:r>
                    </a:p>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1600" dirty="0" err="1">
                          <a:latin typeface="Arial" panose="020B0604020202020204" pitchFamily="34" charset="0"/>
                          <a:cs typeface="Arial" panose="020B0604020202020204" pitchFamily="34" charset="0"/>
                        </a:rPr>
                        <a:t>Tipe</a:t>
                      </a:r>
                      <a:r>
                        <a:rPr lang="en-US" sz="1600" baseline="0" dirty="0">
                          <a:latin typeface="Arial" panose="020B0604020202020204" pitchFamily="34" charset="0"/>
                          <a:cs typeface="Arial" panose="020B0604020202020204" pitchFamily="34" charset="0"/>
                        </a:rPr>
                        <a:t> data</a:t>
                      </a:r>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Database structured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file</a:t>
                      </a:r>
                    </a:p>
                  </a:txBody>
                  <a:tcPr/>
                </a:tc>
                <a:tc>
                  <a:txBody>
                    <a:bodyPr/>
                    <a:lstStyle/>
                    <a:p>
                      <a:r>
                        <a:rPr lang="en-US" sz="1600" dirty="0">
                          <a:latin typeface="Arial" panose="020B0604020202020204" pitchFamily="34" charset="0"/>
                          <a:cs typeface="Arial" panose="020B0604020202020204" pitchFamily="34" charset="0"/>
                        </a:rPr>
                        <a:t>Database structured, text, repositories, semi structured </a:t>
                      </a:r>
                      <a:r>
                        <a:rPr lang="en-US" sz="1600" dirty="0" err="1">
                          <a:latin typeface="Arial" panose="020B0604020202020204" pitchFamily="34" charset="0"/>
                          <a:cs typeface="Arial" panose="020B0604020202020204" pitchFamily="34" charset="0"/>
                        </a:rPr>
                        <a:t>dan</a:t>
                      </a:r>
                      <a:r>
                        <a:rPr lang="en-US" sz="1600" dirty="0">
                          <a:latin typeface="Arial" panose="020B0604020202020204" pitchFamily="34" charset="0"/>
                          <a:cs typeface="Arial" panose="020B0604020202020204" pitchFamily="34" charset="0"/>
                        </a:rPr>
                        <a:t> specific formats</a:t>
                      </a:r>
                    </a:p>
                  </a:txBody>
                  <a:tcPr/>
                </a:tc>
                <a:tc>
                  <a:txBody>
                    <a:bodyPr/>
                    <a:lstStyle/>
                    <a:p>
                      <a:r>
                        <a:rPr lang="en-US" sz="1600" dirty="0" err="1">
                          <a:latin typeface="Arial" panose="020B0604020202020204" pitchFamily="34" charset="0"/>
                          <a:cs typeface="Arial" panose="020B0604020202020204" pitchFamily="34" charset="0"/>
                        </a:rPr>
                        <a:t>Semua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bentuk</a:t>
                      </a:r>
                      <a:r>
                        <a:rPr lang="en-US" sz="1600" dirty="0">
                          <a:latin typeface="Arial" panose="020B0604020202020204" pitchFamily="34" charset="0"/>
                          <a:cs typeface="Arial" panose="020B0604020202020204" pitchFamily="34" charset="0"/>
                        </a:rPr>
                        <a:t> media digital </a:t>
                      </a:r>
                      <a:r>
                        <a:rPr lang="en-US" sz="1600" dirty="0" err="1">
                          <a:latin typeface="Arial" panose="020B0604020202020204" pitchFamily="34" charset="0"/>
                          <a:cs typeface="Arial" panose="020B0604020202020204" pitchFamily="34" charset="0"/>
                        </a:rPr>
                        <a:t>termasuk</a:t>
                      </a:r>
                      <a:r>
                        <a:rPr lang="en-US" sz="1600" dirty="0">
                          <a:latin typeface="Arial" panose="020B0604020202020204" pitchFamily="34" charset="0"/>
                          <a:cs typeface="Arial" panose="020B0604020202020204" pitchFamily="34" charset="0"/>
                        </a:rPr>
                        <a:t> visual/</a:t>
                      </a:r>
                      <a:r>
                        <a:rPr lang="en-US" sz="1600" dirty="0" err="1">
                          <a:latin typeface="Arial" panose="020B0604020202020204" pitchFamily="34" charset="0"/>
                          <a:cs typeface="Arial" panose="020B0604020202020204" pitchFamily="34" charset="0"/>
                        </a:rPr>
                        <a:t>spatio</a:t>
                      </a:r>
                      <a:r>
                        <a:rPr lang="en-US" sz="1600" dirty="0">
                          <a:latin typeface="Arial" panose="020B0604020202020204" pitchFamily="34" charset="0"/>
                          <a:cs typeface="Arial" panose="020B0604020202020204" pitchFamily="34" charset="0"/>
                        </a:rPr>
                        <a:t>-temporal/</a:t>
                      </a:r>
                      <a:r>
                        <a:rPr lang="en-US" sz="1600" baseline="0" dirty="0">
                          <a:latin typeface="Arial" panose="020B0604020202020204" pitchFamily="34" charset="0"/>
                          <a:cs typeface="Arial" panose="020B0604020202020204" pitchFamily="34" charset="0"/>
                        </a:rPr>
                        <a:t> scientific/engineering data</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46439493"/>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5"/>
          <p:cNvSpPr>
            <a:spLocks noGrp="1"/>
          </p:cNvSpPr>
          <p:nvPr>
            <p:ph type="title"/>
          </p:nvPr>
        </p:nvSpPr>
        <p:spPr>
          <a:xfrm>
            <a:off x="533400" y="685800"/>
            <a:ext cx="8229600" cy="685800"/>
          </a:xfrm>
        </p:spPr>
        <p:txBody>
          <a:bodyPr/>
          <a:lstStyle/>
          <a:p>
            <a:pPr>
              <a:spcBef>
                <a:spcPct val="50000"/>
              </a:spcBef>
            </a:pPr>
            <a:r>
              <a:rPr lang="en-US" sz="3200" dirty="0" err="1">
                <a:latin typeface="Arial" panose="020B0604020202020204" pitchFamily="34" charset="0"/>
                <a:cs typeface="Arial" panose="020B0604020202020204" pitchFamily="34" charset="0"/>
              </a:rPr>
              <a:t>Lanjut</a:t>
            </a:r>
            <a:r>
              <a:rPr lang="en-US" sz="3200" dirty="0">
                <a:latin typeface="Arial" panose="020B0604020202020204" pitchFamily="34" charset="0"/>
                <a:cs typeface="Arial" panose="020B0604020202020204" pitchFamily="34" charset="0"/>
              </a:rPr>
              <a:t> &gt;&gt;</a:t>
            </a:r>
          </a:p>
        </p:txBody>
      </p:sp>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80’an</a:t>
            </a:r>
          </a:p>
        </p:txBody>
      </p:sp>
      <p:sp>
        <p:nvSpPr>
          <p:cNvPr id="36" name="TextBox 35"/>
          <p:cNvSpPr txBox="1"/>
          <p:nvPr/>
        </p:nvSpPr>
        <p:spPr>
          <a:xfrm>
            <a:off x="2865167" y="4720411"/>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90’an</a:t>
            </a:r>
          </a:p>
        </p:txBody>
      </p:sp>
      <p:graphicFrame>
        <p:nvGraphicFramePr>
          <p:cNvPr id="2" name="Table 1"/>
          <p:cNvGraphicFramePr>
            <a:graphicFrameLocks noGrp="1"/>
          </p:cNvGraphicFramePr>
          <p:nvPr>
            <p:extLst>
              <p:ext uri="{D42A27DB-BD31-4B8C-83A1-F6EECF244321}">
                <p14:modId xmlns:p14="http://schemas.microsoft.com/office/powerpoint/2010/main" val="1401855919"/>
              </p:ext>
            </p:extLst>
          </p:nvPr>
        </p:nvGraphicFramePr>
        <p:xfrm>
          <a:off x="304800" y="1584960"/>
          <a:ext cx="8458200" cy="3505200"/>
        </p:xfrm>
        <a:graphic>
          <a:graphicData uri="http://schemas.openxmlformats.org/drawingml/2006/table">
            <a:tbl>
              <a:tblPr firstRow="1" bandRow="1">
                <a:tableStyleId>{912C8C85-51F0-491E-9774-3900AFEF0FD7}</a:tableStyleId>
              </a:tblPr>
              <a:tblGrid>
                <a:gridCol w="211455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tblGrid>
              <a:tr h="370840">
                <a:tc>
                  <a:txBody>
                    <a:bodyPr/>
                    <a:lstStyle/>
                    <a:p>
                      <a:r>
                        <a:rPr lang="en-US" sz="1800" dirty="0" err="1">
                          <a:latin typeface="Arial" panose="020B0604020202020204" pitchFamily="34" charset="0"/>
                          <a:cs typeface="Arial" panose="020B0604020202020204" pitchFamily="34" charset="0"/>
                        </a:rPr>
                        <a:t>Uraian</a:t>
                      </a:r>
                      <a:endParaRPr lang="en-US" sz="1800" dirty="0">
                        <a:latin typeface="Arial" panose="020B0604020202020204" pitchFamily="34" charset="0"/>
                        <a:cs typeface="Arial" panose="020B0604020202020204" pitchFamily="34" charset="0"/>
                      </a:endParaRPr>
                    </a:p>
                  </a:txBody>
                  <a:tcPr/>
                </a:tc>
                <a:tc>
                  <a:txBody>
                    <a:bodyPr/>
                    <a:lstStyle/>
                    <a:p>
                      <a:r>
                        <a:rPr lang="en-US" sz="1800" dirty="0" err="1">
                          <a:latin typeface="Arial" panose="020B0604020202020204" pitchFamily="34" charset="0"/>
                          <a:cs typeface="Arial" panose="020B0604020202020204" pitchFamily="34" charset="0"/>
                        </a:rPr>
                        <a:t>Generasi</a:t>
                      </a:r>
                      <a:r>
                        <a:rPr lang="en-US" sz="1800" dirty="0">
                          <a:latin typeface="Arial" panose="020B0604020202020204" pitchFamily="34" charset="0"/>
                          <a:cs typeface="Arial" panose="020B0604020202020204" pitchFamily="34" charset="0"/>
                        </a:rPr>
                        <a:t> 1</a:t>
                      </a:r>
                    </a:p>
                    <a:p>
                      <a:r>
                        <a:rPr lang="en-US" sz="18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 - 1985)</a:t>
                      </a:r>
                      <a:endParaRPr lang="en-US" sz="1800" dirty="0">
                        <a:latin typeface="Arial" panose="020B0604020202020204" pitchFamily="34" charset="0"/>
                        <a:cs typeface="Arial" panose="020B0604020202020204" pitchFamily="34" charset="0"/>
                      </a:endParaRPr>
                    </a:p>
                  </a:txBody>
                  <a:tcPr/>
                </a:tc>
                <a:tc>
                  <a:txBody>
                    <a:bodyPr/>
                    <a:lstStyle/>
                    <a:p>
                      <a:r>
                        <a:rPr lang="en-US" sz="1800" dirty="0" err="1">
                          <a:latin typeface="Arial" panose="020B0604020202020204" pitchFamily="34" charset="0"/>
                          <a:cs typeface="Arial" panose="020B0604020202020204" pitchFamily="34" charset="0"/>
                        </a:rPr>
                        <a:t>Generasi</a:t>
                      </a:r>
                      <a:r>
                        <a:rPr lang="en-US" sz="1800" dirty="0">
                          <a:latin typeface="Arial" panose="020B0604020202020204" pitchFamily="34" charset="0"/>
                          <a:cs typeface="Arial" panose="020B0604020202020204" pitchFamily="34" charset="0"/>
                        </a:rPr>
                        <a:t> 2</a:t>
                      </a:r>
                    </a:p>
                    <a:p>
                      <a:r>
                        <a:rPr lang="en-US" sz="1800" dirty="0">
                          <a:latin typeface="Arial" panose="020B0604020202020204" pitchFamily="34" charset="0"/>
                          <a:cs typeface="Arial" panose="020B0604020202020204" pitchFamily="34" charset="0"/>
                        </a:rPr>
                        <a:t>(1986 – 1995)</a:t>
                      </a:r>
                    </a:p>
                  </a:txBody>
                  <a:tcPr/>
                </a:tc>
                <a:tc>
                  <a:txBody>
                    <a:bodyPr/>
                    <a:lstStyle/>
                    <a:p>
                      <a:r>
                        <a:rPr lang="en-US" sz="1800" dirty="0" err="1">
                          <a:latin typeface="Arial" panose="020B0604020202020204" pitchFamily="34" charset="0"/>
                          <a:cs typeface="Arial" panose="020B0604020202020204" pitchFamily="34" charset="0"/>
                        </a:rPr>
                        <a:t>Generasi</a:t>
                      </a:r>
                      <a:r>
                        <a:rPr lang="en-US" sz="1800" dirty="0">
                          <a:latin typeface="Arial" panose="020B0604020202020204" pitchFamily="34" charset="0"/>
                          <a:cs typeface="Arial" panose="020B0604020202020204" pitchFamily="34" charset="0"/>
                        </a:rPr>
                        <a:t> 3</a:t>
                      </a:r>
                    </a:p>
                    <a:p>
                      <a:r>
                        <a:rPr lang="en-US" sz="1800" dirty="0">
                          <a:latin typeface="Arial" panose="020B0604020202020204" pitchFamily="34" charset="0"/>
                          <a:cs typeface="Arial" panose="020B0604020202020204" pitchFamily="34" charset="0"/>
                        </a:rPr>
                        <a:t>(1996 - …)</a:t>
                      </a:r>
                    </a:p>
                  </a:txBody>
                  <a:tcPr/>
                </a:tc>
                <a:extLst>
                  <a:ext uri="{0D108BD9-81ED-4DB2-BD59-A6C34878D82A}">
                    <a16:rowId xmlns:a16="http://schemas.microsoft.com/office/drawing/2014/main" val="10000"/>
                  </a:ext>
                </a:extLst>
              </a:tr>
              <a:tr h="370840">
                <a:tc>
                  <a:txBody>
                    <a:bodyPr/>
                    <a:lstStyle/>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Dominan</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data</a:t>
                      </a:r>
                    </a:p>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model</a:t>
                      </a:r>
                      <a:endParaRPr lang="en-US" sz="1600" b="0" dirty="0">
                        <a:latin typeface="Arial" panose="020B0604020202020204" pitchFamily="34" charset="0"/>
                        <a:cs typeface="Arial" panose="020B0604020202020204" pitchFamily="34" charset="0"/>
                      </a:endParaRPr>
                    </a:p>
                  </a:txBody>
                  <a:tcPr/>
                </a:tc>
                <a:tc>
                  <a:txBody>
                    <a:bodyPr/>
                    <a:lstStyle/>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relational </a:t>
                      </a:r>
                      <a:r>
                        <a:rPr lang="en-US" sz="1600" b="0" i="1" u="none" strike="noStrike" kern="1200" baseline="0" dirty="0" err="1">
                          <a:solidFill>
                            <a:schemeClr val="tx1"/>
                          </a:solidFill>
                          <a:latin typeface="Arial" panose="020B0604020202020204" pitchFamily="34" charset="0"/>
                          <a:ea typeface="+mn-ea"/>
                          <a:cs typeface="Arial" panose="020B0604020202020204" pitchFamily="34" charset="0"/>
                        </a:rPr>
                        <a:t>dan</a:t>
                      </a:r>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 E-R</a:t>
                      </a:r>
                      <a:endParaRPr lang="en-US" sz="1600" b="0" dirty="0">
                        <a:latin typeface="Arial" panose="020B0604020202020204" pitchFamily="34" charset="0"/>
                        <a:cs typeface="Arial" panose="020B0604020202020204" pitchFamily="34" charset="0"/>
                      </a:endParaRPr>
                    </a:p>
                  </a:txBody>
                  <a:tcPr/>
                </a:tc>
                <a:tc>
                  <a:txBody>
                    <a:bodyPr/>
                    <a:lstStyle/>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object oriented</a:t>
                      </a:r>
                      <a:endParaRPr lang="en-US" sz="1600" b="0" dirty="0">
                        <a:latin typeface="Arial" panose="020B0604020202020204" pitchFamily="34" charset="0"/>
                        <a:cs typeface="Arial" panose="020B0604020202020204" pitchFamily="34" charset="0"/>
                      </a:endParaRPr>
                    </a:p>
                  </a:txBody>
                  <a:tcPr/>
                </a:tc>
                <a:tc>
                  <a:txBody>
                    <a:bodyPr/>
                    <a:lstStyle/>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Component</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based, multi</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Modal</a:t>
                      </a:r>
                    </a:p>
                    <a:p>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Pendekatan</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Interoperabilitas</a:t>
                      </a:r>
                      <a:endParaRPr lang="en-US" sz="1600" b="0" dirty="0">
                        <a:latin typeface="Arial" panose="020B0604020202020204" pitchFamily="34" charset="0"/>
                        <a:cs typeface="Arial" panose="020B0604020202020204" pitchFamily="34" charset="0"/>
                      </a:endParaRPr>
                    </a:p>
                  </a:txBody>
                  <a:tcPr/>
                </a:tc>
                <a:tc>
                  <a:txBody>
                    <a:bodyPr/>
                    <a:lstStyle/>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structural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dan</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data model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data</a:t>
                      </a: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representasi</a:t>
                      </a:r>
                      <a:endParaRPr lang="en-US" sz="1600" b="0" dirty="0">
                        <a:latin typeface="Arial" panose="020B0604020202020204" pitchFamily="34" charset="0"/>
                        <a:cs typeface="Arial" panose="020B0604020202020204" pitchFamily="34" charset="0"/>
                      </a:endParaRPr>
                    </a:p>
                  </a:txBody>
                  <a:tcPr/>
                </a:tc>
                <a:tc>
                  <a:txBody>
                    <a:bodyPr/>
                    <a:lstStyle/>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pemahaman</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akan</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keragaman</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metadata,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dan</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skema</a:t>
                      </a:r>
                      <a:endParaRPr lang="en-US" sz="1600" b="0" dirty="0">
                        <a:latin typeface="Arial" panose="020B0604020202020204" pitchFamily="34" charset="0"/>
                        <a:cs typeface="Arial" panose="020B0604020202020204" pitchFamily="34" charset="0"/>
                      </a:endParaRPr>
                    </a:p>
                  </a:txBody>
                  <a:tcPr/>
                </a:tc>
                <a:tc>
                  <a:txBody>
                    <a:bodyPr/>
                    <a:lstStyle/>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secara</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komprehensif</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menggunakan</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metadata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dengan</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penekanan</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pada</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semantik</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dan</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ontologi</a:t>
                      </a:r>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24092164"/>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5"/>
          <p:cNvSpPr>
            <a:spLocks noGrp="1"/>
          </p:cNvSpPr>
          <p:nvPr>
            <p:ph type="title"/>
          </p:nvPr>
        </p:nvSpPr>
        <p:spPr>
          <a:xfrm>
            <a:off x="533400" y="685800"/>
            <a:ext cx="8229600" cy="685800"/>
          </a:xfrm>
        </p:spPr>
        <p:txBody>
          <a:bodyPr/>
          <a:lstStyle/>
          <a:p>
            <a:pPr>
              <a:spcBef>
                <a:spcPct val="50000"/>
              </a:spcBef>
            </a:pPr>
            <a:r>
              <a:rPr lang="en-US" sz="3200" dirty="0" err="1">
                <a:latin typeface="Arial" panose="020B0604020202020204" pitchFamily="34" charset="0"/>
                <a:cs typeface="Arial" panose="020B0604020202020204" pitchFamily="34" charset="0"/>
              </a:rPr>
              <a:t>Lanjut</a:t>
            </a:r>
            <a:r>
              <a:rPr lang="en-US" sz="3200" dirty="0">
                <a:latin typeface="Arial" panose="020B0604020202020204" pitchFamily="34" charset="0"/>
                <a:cs typeface="Arial" panose="020B0604020202020204" pitchFamily="34" charset="0"/>
              </a:rPr>
              <a:t> &gt;&gt;</a:t>
            </a:r>
          </a:p>
        </p:txBody>
      </p:sp>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80’an</a:t>
            </a:r>
          </a:p>
        </p:txBody>
      </p:sp>
      <p:sp>
        <p:nvSpPr>
          <p:cNvPr id="36" name="TextBox 35"/>
          <p:cNvSpPr txBox="1"/>
          <p:nvPr/>
        </p:nvSpPr>
        <p:spPr>
          <a:xfrm>
            <a:off x="2865167" y="4720411"/>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90’an</a:t>
            </a:r>
          </a:p>
        </p:txBody>
      </p:sp>
      <p:graphicFrame>
        <p:nvGraphicFramePr>
          <p:cNvPr id="2" name="Table 1"/>
          <p:cNvGraphicFramePr>
            <a:graphicFrameLocks noGrp="1"/>
          </p:cNvGraphicFramePr>
          <p:nvPr>
            <p:extLst>
              <p:ext uri="{D42A27DB-BD31-4B8C-83A1-F6EECF244321}">
                <p14:modId xmlns:p14="http://schemas.microsoft.com/office/powerpoint/2010/main" val="4211606067"/>
              </p:ext>
            </p:extLst>
          </p:nvPr>
        </p:nvGraphicFramePr>
        <p:xfrm>
          <a:off x="304800" y="1447800"/>
          <a:ext cx="8458200" cy="4724400"/>
        </p:xfrm>
        <a:graphic>
          <a:graphicData uri="http://schemas.openxmlformats.org/drawingml/2006/table">
            <a:tbl>
              <a:tblPr firstRow="1" bandRow="1">
                <a:tableStyleId>{912C8C85-51F0-491E-9774-3900AFEF0FD7}</a:tableStyleId>
              </a:tblPr>
              <a:tblGrid>
                <a:gridCol w="211455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tblGrid>
              <a:tr h="370840">
                <a:tc>
                  <a:txBody>
                    <a:bodyPr/>
                    <a:lstStyle/>
                    <a:p>
                      <a:r>
                        <a:rPr lang="en-US" sz="1800" dirty="0" err="1">
                          <a:latin typeface="Arial" panose="020B0604020202020204" pitchFamily="34" charset="0"/>
                          <a:cs typeface="Arial" panose="020B0604020202020204" pitchFamily="34" charset="0"/>
                        </a:rPr>
                        <a:t>Uraian</a:t>
                      </a:r>
                      <a:endParaRPr lang="en-US" sz="1800" dirty="0">
                        <a:latin typeface="Arial" panose="020B0604020202020204" pitchFamily="34" charset="0"/>
                        <a:cs typeface="Arial" panose="020B0604020202020204" pitchFamily="34" charset="0"/>
                      </a:endParaRPr>
                    </a:p>
                  </a:txBody>
                  <a:tcPr/>
                </a:tc>
                <a:tc>
                  <a:txBody>
                    <a:bodyPr/>
                    <a:lstStyle/>
                    <a:p>
                      <a:r>
                        <a:rPr lang="en-US" sz="1800" dirty="0" err="1">
                          <a:latin typeface="Arial" panose="020B0604020202020204" pitchFamily="34" charset="0"/>
                          <a:cs typeface="Arial" panose="020B0604020202020204" pitchFamily="34" charset="0"/>
                        </a:rPr>
                        <a:t>Generasi</a:t>
                      </a:r>
                      <a:r>
                        <a:rPr lang="en-US" sz="1800" dirty="0">
                          <a:latin typeface="Arial" panose="020B0604020202020204" pitchFamily="34" charset="0"/>
                          <a:cs typeface="Arial" panose="020B0604020202020204" pitchFamily="34" charset="0"/>
                        </a:rPr>
                        <a:t> 1</a:t>
                      </a:r>
                    </a:p>
                    <a:p>
                      <a:r>
                        <a:rPr lang="en-US" sz="18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 - 1985)</a:t>
                      </a:r>
                      <a:endParaRPr lang="en-US" sz="1800" dirty="0">
                        <a:latin typeface="Arial" panose="020B0604020202020204" pitchFamily="34" charset="0"/>
                        <a:cs typeface="Arial" panose="020B0604020202020204" pitchFamily="34" charset="0"/>
                      </a:endParaRPr>
                    </a:p>
                  </a:txBody>
                  <a:tcPr/>
                </a:tc>
                <a:tc>
                  <a:txBody>
                    <a:bodyPr/>
                    <a:lstStyle/>
                    <a:p>
                      <a:r>
                        <a:rPr lang="en-US" sz="1800" dirty="0" err="1">
                          <a:latin typeface="Arial" panose="020B0604020202020204" pitchFamily="34" charset="0"/>
                          <a:cs typeface="Arial" panose="020B0604020202020204" pitchFamily="34" charset="0"/>
                        </a:rPr>
                        <a:t>Generasi</a:t>
                      </a:r>
                      <a:r>
                        <a:rPr lang="en-US" sz="1800" dirty="0">
                          <a:latin typeface="Arial" panose="020B0604020202020204" pitchFamily="34" charset="0"/>
                          <a:cs typeface="Arial" panose="020B0604020202020204" pitchFamily="34" charset="0"/>
                        </a:rPr>
                        <a:t> 2</a:t>
                      </a:r>
                    </a:p>
                    <a:p>
                      <a:r>
                        <a:rPr lang="en-US" sz="1800" dirty="0">
                          <a:latin typeface="Arial" panose="020B0604020202020204" pitchFamily="34" charset="0"/>
                          <a:cs typeface="Arial" panose="020B0604020202020204" pitchFamily="34" charset="0"/>
                        </a:rPr>
                        <a:t>(1986 – 1995)</a:t>
                      </a:r>
                    </a:p>
                  </a:txBody>
                  <a:tcPr/>
                </a:tc>
                <a:tc>
                  <a:txBody>
                    <a:bodyPr/>
                    <a:lstStyle/>
                    <a:p>
                      <a:r>
                        <a:rPr lang="en-US" sz="1800" dirty="0" err="1">
                          <a:latin typeface="Arial" panose="020B0604020202020204" pitchFamily="34" charset="0"/>
                          <a:cs typeface="Arial" panose="020B0604020202020204" pitchFamily="34" charset="0"/>
                        </a:rPr>
                        <a:t>Generasi</a:t>
                      </a:r>
                      <a:r>
                        <a:rPr lang="en-US" sz="1800" dirty="0">
                          <a:latin typeface="Arial" panose="020B0604020202020204" pitchFamily="34" charset="0"/>
                          <a:cs typeface="Arial" panose="020B0604020202020204" pitchFamily="34" charset="0"/>
                        </a:rPr>
                        <a:t> 3</a:t>
                      </a:r>
                    </a:p>
                    <a:p>
                      <a:r>
                        <a:rPr lang="en-US" sz="1800" dirty="0">
                          <a:latin typeface="Arial" panose="020B0604020202020204" pitchFamily="34" charset="0"/>
                          <a:cs typeface="Arial" panose="020B0604020202020204" pitchFamily="34" charset="0"/>
                        </a:rPr>
                        <a:t>(1996 - …)</a:t>
                      </a:r>
                    </a:p>
                  </a:txBody>
                  <a:tcPr/>
                </a:tc>
                <a:extLst>
                  <a:ext uri="{0D108BD9-81ED-4DB2-BD59-A6C34878D82A}">
                    <a16:rowId xmlns:a16="http://schemas.microsoft.com/office/drawing/2014/main" val="10000"/>
                  </a:ext>
                </a:extLst>
              </a:tr>
              <a:tr h="370840">
                <a:tc>
                  <a:txBody>
                    <a:bodyPr/>
                    <a:lstStyle/>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Teknik</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interoperabilitas</a:t>
                      </a:r>
                      <a:endParaRPr lang="en-US" sz="1600" b="0" dirty="0">
                        <a:latin typeface="Arial" panose="020B0604020202020204" pitchFamily="34" charset="0"/>
                        <a:cs typeface="Arial" panose="020B0604020202020204" pitchFamily="34" charset="0"/>
                      </a:endParaRPr>
                    </a:p>
                  </a:txBody>
                  <a:tcPr/>
                </a:tc>
                <a:tc>
                  <a:txBody>
                    <a:bodyPr/>
                    <a:lstStyle/>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data level</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relationships,</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common data</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model, mappings,</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database exchange,</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remote database</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interface, query</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transformation ,</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schema translation,</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schema integration</a:t>
                      </a:r>
                      <a:endParaRPr lang="en-US" sz="1600" b="0" dirty="0">
                        <a:latin typeface="Arial" panose="020B0604020202020204" pitchFamily="34" charset="0"/>
                        <a:cs typeface="Arial" panose="020B0604020202020204" pitchFamily="34" charset="0"/>
                      </a:endParaRPr>
                    </a:p>
                  </a:txBody>
                  <a:tcPr/>
                </a:tc>
                <a:tc>
                  <a:txBody>
                    <a:bodyPr/>
                    <a:lstStyle/>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schematic </a:t>
                      </a:r>
                      <a:r>
                        <a:rPr lang="en-US" sz="1600" b="0" i="1" u="none" strike="noStrike" kern="1200" baseline="0" dirty="0" err="1">
                          <a:solidFill>
                            <a:schemeClr val="tx1"/>
                          </a:solidFill>
                          <a:latin typeface="Arial" panose="020B0604020202020204" pitchFamily="34" charset="0"/>
                          <a:ea typeface="+mn-ea"/>
                          <a:cs typeface="Arial" panose="020B0604020202020204" pitchFamily="34" charset="0"/>
                        </a:rPr>
                        <a:t>dan</a:t>
                      </a:r>
                      <a:endParaRPr lang="en-US" sz="1600" b="0" i="1"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metadata level</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relationships,</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wrapper,</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extractor,</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single ontology,</a:t>
                      </a:r>
                    </a:p>
                    <a:p>
                      <a:r>
                        <a:rPr lang="en-US" sz="1600" b="0" i="1" u="none" strike="noStrike" kern="1200" baseline="0" dirty="0" err="1">
                          <a:solidFill>
                            <a:schemeClr val="tx1"/>
                          </a:solidFill>
                          <a:latin typeface="Arial" panose="020B0604020202020204" pitchFamily="34" charset="0"/>
                          <a:ea typeface="+mn-ea"/>
                          <a:cs typeface="Arial" panose="020B0604020202020204" pitchFamily="34" charset="0"/>
                        </a:rPr>
                        <a:t>metadatabase</a:t>
                      </a:r>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a:t>
                      </a:r>
                    </a:p>
                    <a:p>
                      <a:r>
                        <a:rPr lang="en-US" sz="1600" b="0" i="1" u="none" strike="noStrike" kern="1200" baseline="0" dirty="0" err="1">
                          <a:solidFill>
                            <a:schemeClr val="tx1"/>
                          </a:solidFill>
                          <a:latin typeface="Arial" panose="020B0604020202020204" pitchFamily="34" charset="0"/>
                          <a:ea typeface="+mn-ea"/>
                          <a:cs typeface="Arial" panose="020B0604020202020204" pitchFamily="34" charset="0"/>
                        </a:rPr>
                        <a:t>keragaman</a:t>
                      </a:r>
                      <a:endParaRPr lang="en-US" sz="1600" b="0" i="1"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1" u="none" strike="noStrike" kern="1200" baseline="0" dirty="0" err="1">
                          <a:solidFill>
                            <a:schemeClr val="tx1"/>
                          </a:solidFill>
                          <a:latin typeface="Arial" panose="020B0604020202020204" pitchFamily="34" charset="0"/>
                          <a:ea typeface="+mn-ea"/>
                          <a:cs typeface="Arial" panose="020B0604020202020204" pitchFamily="34" charset="0"/>
                        </a:rPr>
                        <a:t>skema</a:t>
                      </a:r>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 mediator</a:t>
                      </a:r>
                      <a:endParaRPr lang="en-US" sz="1600" b="0" dirty="0">
                        <a:latin typeface="Arial" panose="020B0604020202020204" pitchFamily="34" charset="0"/>
                        <a:cs typeface="Arial" panose="020B0604020202020204" pitchFamily="34" charset="0"/>
                      </a:endParaRPr>
                    </a:p>
                  </a:txBody>
                  <a:tcPr/>
                </a:tc>
                <a:tc>
                  <a:txBody>
                    <a:bodyPr/>
                    <a:lstStyle/>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multiple</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ontologies,</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semantic level</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relationships,</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context, media</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independent</a:t>
                      </a:r>
                    </a:p>
                    <a:p>
                      <a:r>
                        <a:rPr lang="en-US" sz="1600" b="0" i="1" u="none" strike="noStrike" kern="1200" baseline="0" dirty="0" err="1">
                          <a:solidFill>
                            <a:schemeClr val="tx1"/>
                          </a:solidFill>
                          <a:latin typeface="Arial" panose="020B0604020202020204" pitchFamily="34" charset="0"/>
                          <a:ea typeface="+mn-ea"/>
                          <a:cs typeface="Arial" panose="020B0604020202020204" pitchFamily="34" charset="0"/>
                        </a:rPr>
                        <a:t>ifnormation</a:t>
                      </a:r>
                      <a:endParaRPr lang="en-US" sz="1600" b="0" i="1"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correlation,</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metadata</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consistency</a:t>
                      </a:r>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Person yang</a:t>
                      </a: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terlibat</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dalam</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interoperabilitas</a:t>
                      </a:r>
                      <a:endParaRPr lang="en-US" sz="1600" b="0" dirty="0">
                        <a:latin typeface="Arial" panose="020B0604020202020204" pitchFamily="34" charset="0"/>
                        <a:cs typeface="Arial" panose="020B0604020202020204" pitchFamily="34" charset="0"/>
                      </a:endParaRPr>
                    </a:p>
                  </a:txBody>
                  <a:tcPr/>
                </a:tc>
                <a:tc>
                  <a:txBody>
                    <a:bodyPr/>
                    <a:lstStyle/>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database</a:t>
                      </a:r>
                    </a:p>
                    <a:p>
                      <a:r>
                        <a:rPr lang="en-US" sz="1600" b="0" i="1" u="none" strike="noStrike" kern="1200" baseline="0" dirty="0" err="1">
                          <a:solidFill>
                            <a:schemeClr val="tx1"/>
                          </a:solidFill>
                          <a:latin typeface="Arial" panose="020B0604020202020204" pitchFamily="34" charset="0"/>
                          <a:ea typeface="+mn-ea"/>
                          <a:cs typeface="Arial" panose="020B0604020202020204" pitchFamily="34" charset="0"/>
                        </a:rPr>
                        <a:t>administator</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t>
                      </a: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pengguna</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yang</a:t>
                      </a: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berpengalaman</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programmer</a:t>
                      </a:r>
                      <a:endParaRPr lang="en-US" sz="1600" b="0" dirty="0">
                        <a:latin typeface="Arial" panose="020B0604020202020204" pitchFamily="34" charset="0"/>
                        <a:cs typeface="Arial" panose="020B0604020202020204" pitchFamily="34" charset="0"/>
                      </a:endParaRPr>
                    </a:p>
                  </a:txBody>
                  <a:tcPr/>
                </a:tc>
                <a:tc>
                  <a:txBody>
                    <a:bodyPr/>
                    <a:lstStyle/>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software</a:t>
                      </a: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developer</a:t>
                      </a: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utuk</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membuat</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wrapper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dan</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mediator</a:t>
                      </a:r>
                      <a:endParaRPr lang="en-US" sz="1600" b="0" dirty="0">
                        <a:latin typeface="Arial" panose="020B0604020202020204" pitchFamily="34" charset="0"/>
                        <a:cs typeface="Arial" panose="020B0604020202020204" pitchFamily="34" charset="0"/>
                      </a:endParaRPr>
                    </a:p>
                  </a:txBody>
                  <a:tcPr/>
                </a:tc>
                <a:tc>
                  <a:txBody>
                    <a:bodyPr/>
                    <a:lstStyle/>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expert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pada</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domain yang</a:t>
                      </a: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bersangkutan</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untuk</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membuat</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ontologi</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dan</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korelasi</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informasi</a:t>
                      </a:r>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45861435"/>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5"/>
          <p:cNvSpPr>
            <a:spLocks noGrp="1"/>
          </p:cNvSpPr>
          <p:nvPr>
            <p:ph type="title"/>
          </p:nvPr>
        </p:nvSpPr>
        <p:spPr>
          <a:xfrm>
            <a:off x="533400" y="685800"/>
            <a:ext cx="8229600" cy="685800"/>
          </a:xfrm>
        </p:spPr>
        <p:txBody>
          <a:bodyPr/>
          <a:lstStyle/>
          <a:p>
            <a:pPr>
              <a:spcBef>
                <a:spcPct val="50000"/>
              </a:spcBef>
            </a:pPr>
            <a:r>
              <a:rPr lang="en-US" sz="3200" dirty="0" err="1">
                <a:latin typeface="Arial" panose="020B0604020202020204" pitchFamily="34" charset="0"/>
                <a:cs typeface="Arial" panose="020B0604020202020204" pitchFamily="34" charset="0"/>
              </a:rPr>
              <a:t>Lanjut</a:t>
            </a:r>
            <a:r>
              <a:rPr lang="en-US" sz="3200" dirty="0">
                <a:latin typeface="Arial" panose="020B0604020202020204" pitchFamily="34" charset="0"/>
                <a:cs typeface="Arial" panose="020B0604020202020204" pitchFamily="34" charset="0"/>
              </a:rPr>
              <a:t> &gt;&gt;</a:t>
            </a:r>
          </a:p>
        </p:txBody>
      </p:sp>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80’an</a:t>
            </a:r>
          </a:p>
        </p:txBody>
      </p:sp>
      <p:sp>
        <p:nvSpPr>
          <p:cNvPr id="36" name="TextBox 35"/>
          <p:cNvSpPr txBox="1"/>
          <p:nvPr/>
        </p:nvSpPr>
        <p:spPr>
          <a:xfrm>
            <a:off x="2865167" y="4720411"/>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90’an</a:t>
            </a:r>
          </a:p>
        </p:txBody>
      </p:sp>
      <p:graphicFrame>
        <p:nvGraphicFramePr>
          <p:cNvPr id="2" name="Table 1"/>
          <p:cNvGraphicFramePr>
            <a:graphicFrameLocks noGrp="1"/>
          </p:cNvGraphicFramePr>
          <p:nvPr>
            <p:extLst>
              <p:ext uri="{D42A27DB-BD31-4B8C-83A1-F6EECF244321}">
                <p14:modId xmlns:p14="http://schemas.microsoft.com/office/powerpoint/2010/main" val="1857307860"/>
              </p:ext>
            </p:extLst>
          </p:nvPr>
        </p:nvGraphicFramePr>
        <p:xfrm>
          <a:off x="304800" y="1584960"/>
          <a:ext cx="8458200" cy="2926080"/>
        </p:xfrm>
        <a:graphic>
          <a:graphicData uri="http://schemas.openxmlformats.org/drawingml/2006/table">
            <a:tbl>
              <a:tblPr firstRow="1" bandRow="1">
                <a:tableStyleId>{912C8C85-51F0-491E-9774-3900AFEF0FD7}</a:tableStyleId>
              </a:tblPr>
              <a:tblGrid>
                <a:gridCol w="211455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tblGrid>
              <a:tr h="370840">
                <a:tc>
                  <a:txBody>
                    <a:bodyPr/>
                    <a:lstStyle/>
                    <a:p>
                      <a:r>
                        <a:rPr lang="en-US" sz="1800" dirty="0" err="1">
                          <a:latin typeface="Arial" panose="020B0604020202020204" pitchFamily="34" charset="0"/>
                          <a:cs typeface="Arial" panose="020B0604020202020204" pitchFamily="34" charset="0"/>
                        </a:rPr>
                        <a:t>Uraian</a:t>
                      </a:r>
                      <a:endParaRPr lang="en-US" sz="1800" dirty="0">
                        <a:latin typeface="Arial" panose="020B0604020202020204" pitchFamily="34" charset="0"/>
                        <a:cs typeface="Arial" panose="020B0604020202020204" pitchFamily="34" charset="0"/>
                      </a:endParaRPr>
                    </a:p>
                  </a:txBody>
                  <a:tcPr/>
                </a:tc>
                <a:tc>
                  <a:txBody>
                    <a:bodyPr/>
                    <a:lstStyle/>
                    <a:p>
                      <a:r>
                        <a:rPr lang="en-US" sz="1800" dirty="0" err="1">
                          <a:latin typeface="Arial" panose="020B0604020202020204" pitchFamily="34" charset="0"/>
                          <a:cs typeface="Arial" panose="020B0604020202020204" pitchFamily="34" charset="0"/>
                        </a:rPr>
                        <a:t>Generasi</a:t>
                      </a:r>
                      <a:r>
                        <a:rPr lang="en-US" sz="1800" dirty="0">
                          <a:latin typeface="Arial" panose="020B0604020202020204" pitchFamily="34" charset="0"/>
                          <a:cs typeface="Arial" panose="020B0604020202020204" pitchFamily="34" charset="0"/>
                        </a:rPr>
                        <a:t> 1</a:t>
                      </a:r>
                    </a:p>
                    <a:p>
                      <a:r>
                        <a:rPr lang="en-US" sz="1800" dirty="0">
                          <a:latin typeface="Arial" panose="020B0604020202020204" pitchFamily="34" charset="0"/>
                          <a:cs typeface="Arial" panose="020B0604020202020204" pitchFamily="34" charset="0"/>
                        </a:rPr>
                        <a:t>(…</a:t>
                      </a:r>
                      <a:r>
                        <a:rPr lang="en-US" sz="1800" baseline="0" dirty="0">
                          <a:latin typeface="Arial" panose="020B0604020202020204" pitchFamily="34" charset="0"/>
                          <a:cs typeface="Arial" panose="020B0604020202020204" pitchFamily="34" charset="0"/>
                        </a:rPr>
                        <a:t> - 1985)</a:t>
                      </a:r>
                      <a:endParaRPr lang="en-US" sz="1800" dirty="0">
                        <a:latin typeface="Arial" panose="020B0604020202020204" pitchFamily="34" charset="0"/>
                        <a:cs typeface="Arial" panose="020B0604020202020204" pitchFamily="34" charset="0"/>
                      </a:endParaRPr>
                    </a:p>
                  </a:txBody>
                  <a:tcPr/>
                </a:tc>
                <a:tc>
                  <a:txBody>
                    <a:bodyPr/>
                    <a:lstStyle/>
                    <a:p>
                      <a:r>
                        <a:rPr lang="en-US" sz="1800" dirty="0" err="1">
                          <a:latin typeface="Arial" panose="020B0604020202020204" pitchFamily="34" charset="0"/>
                          <a:cs typeface="Arial" panose="020B0604020202020204" pitchFamily="34" charset="0"/>
                        </a:rPr>
                        <a:t>Generasi</a:t>
                      </a:r>
                      <a:r>
                        <a:rPr lang="en-US" sz="1800" dirty="0">
                          <a:latin typeface="Arial" panose="020B0604020202020204" pitchFamily="34" charset="0"/>
                          <a:cs typeface="Arial" panose="020B0604020202020204" pitchFamily="34" charset="0"/>
                        </a:rPr>
                        <a:t> 2</a:t>
                      </a:r>
                    </a:p>
                    <a:p>
                      <a:r>
                        <a:rPr lang="en-US" sz="1800" dirty="0">
                          <a:latin typeface="Arial" panose="020B0604020202020204" pitchFamily="34" charset="0"/>
                          <a:cs typeface="Arial" panose="020B0604020202020204" pitchFamily="34" charset="0"/>
                        </a:rPr>
                        <a:t>(1986 – 1995)</a:t>
                      </a:r>
                    </a:p>
                  </a:txBody>
                  <a:tcPr/>
                </a:tc>
                <a:tc>
                  <a:txBody>
                    <a:bodyPr/>
                    <a:lstStyle/>
                    <a:p>
                      <a:r>
                        <a:rPr lang="en-US" sz="1800" dirty="0" err="1">
                          <a:latin typeface="Arial" panose="020B0604020202020204" pitchFamily="34" charset="0"/>
                          <a:cs typeface="Arial" panose="020B0604020202020204" pitchFamily="34" charset="0"/>
                        </a:rPr>
                        <a:t>Generasi</a:t>
                      </a:r>
                      <a:r>
                        <a:rPr lang="en-US" sz="1800" dirty="0">
                          <a:latin typeface="Arial" panose="020B0604020202020204" pitchFamily="34" charset="0"/>
                          <a:cs typeface="Arial" panose="020B0604020202020204" pitchFamily="34" charset="0"/>
                        </a:rPr>
                        <a:t> 3</a:t>
                      </a:r>
                    </a:p>
                    <a:p>
                      <a:r>
                        <a:rPr lang="en-US" sz="1800" dirty="0">
                          <a:latin typeface="Arial" panose="020B0604020202020204" pitchFamily="34" charset="0"/>
                          <a:cs typeface="Arial" panose="020B0604020202020204" pitchFamily="34" charset="0"/>
                        </a:rPr>
                        <a:t>(1996 - …)</a:t>
                      </a:r>
                    </a:p>
                  </a:txBody>
                  <a:tcPr/>
                </a:tc>
                <a:extLst>
                  <a:ext uri="{0D108BD9-81ED-4DB2-BD59-A6C34878D82A}">
                    <a16:rowId xmlns:a16="http://schemas.microsoft.com/office/drawing/2014/main" val="10000"/>
                  </a:ext>
                </a:extLst>
              </a:tr>
              <a:tr h="370840">
                <a:tc>
                  <a:txBody>
                    <a:bodyPr/>
                    <a:lstStyle/>
                    <a:p>
                      <a:r>
                        <a:rPr lang="en-US" sz="1800" b="1" i="0" u="none" strike="noStrike" kern="1200" baseline="0" dirty="0" err="1">
                          <a:solidFill>
                            <a:schemeClr val="tx1"/>
                          </a:solidFill>
                          <a:latin typeface="+mn-lt"/>
                          <a:ea typeface="+mn-ea"/>
                          <a:cs typeface="+mn-cs"/>
                        </a:rPr>
                        <a:t>Opsi</a:t>
                      </a:r>
                      <a:r>
                        <a:rPr lang="en-US" sz="1800" b="1" i="0" u="none" strike="noStrike" kern="1200" baseline="0" dirty="0">
                          <a:solidFill>
                            <a:schemeClr val="tx1"/>
                          </a:solidFill>
                          <a:latin typeface="+mn-lt"/>
                          <a:ea typeface="+mn-ea"/>
                          <a:cs typeface="+mn-cs"/>
                        </a:rPr>
                        <a:t> </a:t>
                      </a:r>
                      <a:r>
                        <a:rPr lang="en-US" sz="1800" b="1" i="0" u="none" strike="noStrike" kern="1200" baseline="0" dirty="0" err="1">
                          <a:solidFill>
                            <a:schemeClr val="tx1"/>
                          </a:solidFill>
                          <a:latin typeface="+mn-lt"/>
                          <a:ea typeface="+mn-ea"/>
                          <a:cs typeface="+mn-cs"/>
                        </a:rPr>
                        <a:t>untuk</a:t>
                      </a:r>
                      <a:r>
                        <a:rPr lang="en-US" sz="1800" b="1" i="0" u="none" strike="noStrike" kern="1200" baseline="0" dirty="0">
                          <a:solidFill>
                            <a:schemeClr val="tx1"/>
                          </a:solidFill>
                          <a:latin typeface="+mn-lt"/>
                          <a:ea typeface="+mn-ea"/>
                          <a:cs typeface="+mn-cs"/>
                        </a:rPr>
                        <a:t> </a:t>
                      </a:r>
                      <a:r>
                        <a:rPr lang="en-US" sz="1800" b="1" i="0" u="none" strike="noStrike" kern="1200" baseline="0" dirty="0" err="1">
                          <a:solidFill>
                            <a:schemeClr val="tx1"/>
                          </a:solidFill>
                          <a:latin typeface="+mn-lt"/>
                          <a:ea typeface="+mn-ea"/>
                          <a:cs typeface="+mn-cs"/>
                        </a:rPr>
                        <a:t>akses</a:t>
                      </a:r>
                      <a:endParaRPr lang="en-US" sz="1600" b="0" dirty="0">
                        <a:latin typeface="Arial" panose="020B0604020202020204" pitchFamily="34" charset="0"/>
                        <a:cs typeface="Arial" panose="020B0604020202020204" pitchFamily="34" charset="0"/>
                      </a:endParaRPr>
                    </a:p>
                  </a:txBody>
                  <a:tcPr/>
                </a:tc>
                <a:tc>
                  <a:txBody>
                    <a:bodyPr/>
                    <a:lstStyle/>
                    <a:p>
                      <a:r>
                        <a:rPr lang="en-US" sz="1800" b="0" i="1" u="none" strike="noStrike" kern="1200" baseline="0" dirty="0">
                          <a:solidFill>
                            <a:schemeClr val="tx1"/>
                          </a:solidFill>
                          <a:latin typeface="+mn-lt"/>
                          <a:ea typeface="+mn-ea"/>
                          <a:cs typeface="+mn-cs"/>
                        </a:rPr>
                        <a:t>database query</a:t>
                      </a:r>
                    </a:p>
                    <a:p>
                      <a:r>
                        <a:rPr lang="en-US" sz="1800" b="0" i="1" u="none" strike="noStrike" kern="1200" baseline="0" dirty="0">
                          <a:solidFill>
                            <a:schemeClr val="tx1"/>
                          </a:solidFill>
                          <a:latin typeface="+mn-lt"/>
                          <a:ea typeface="+mn-ea"/>
                          <a:cs typeface="+mn-cs"/>
                        </a:rPr>
                        <a:t>language, keyword</a:t>
                      </a:r>
                    </a:p>
                    <a:p>
                      <a:r>
                        <a:rPr lang="en-US" sz="1800" b="0" i="0" u="none" strike="noStrike" kern="1200" baseline="0" dirty="0" err="1">
                          <a:solidFill>
                            <a:schemeClr val="tx1"/>
                          </a:solidFill>
                          <a:latin typeface="+mn-lt"/>
                          <a:ea typeface="+mn-ea"/>
                          <a:cs typeface="+mn-cs"/>
                        </a:rPr>
                        <a:t>untuk</a:t>
                      </a:r>
                      <a:r>
                        <a:rPr lang="en-US" sz="1800" b="0" i="0" u="none" strike="noStrike" kern="1200" baseline="0" dirty="0">
                          <a:solidFill>
                            <a:schemeClr val="tx1"/>
                          </a:solidFill>
                          <a:latin typeface="+mn-lt"/>
                          <a:ea typeface="+mn-ea"/>
                          <a:cs typeface="+mn-cs"/>
                        </a:rPr>
                        <a:t> text data.</a:t>
                      </a:r>
                      <a:endParaRPr lang="en-US" sz="1600" b="0" dirty="0">
                        <a:latin typeface="Arial" panose="020B0604020202020204" pitchFamily="34" charset="0"/>
                        <a:cs typeface="Arial" panose="020B0604020202020204" pitchFamily="34" charset="0"/>
                      </a:endParaRPr>
                    </a:p>
                  </a:txBody>
                  <a:tcPr/>
                </a:tc>
                <a:tc>
                  <a:txBody>
                    <a:bodyPr/>
                    <a:lstStyle/>
                    <a:p>
                      <a:r>
                        <a:rPr lang="en-US" sz="1800" b="0" i="1" u="none" strike="noStrike" kern="1200" baseline="0" dirty="0" err="1">
                          <a:solidFill>
                            <a:schemeClr val="tx1"/>
                          </a:solidFill>
                          <a:latin typeface="+mn-lt"/>
                          <a:ea typeface="+mn-ea"/>
                          <a:cs typeface="+mn-cs"/>
                        </a:rPr>
                        <a:t>keywordbased</a:t>
                      </a:r>
                      <a:endParaRPr lang="en-US" sz="1800" b="0" i="1" u="none" strike="noStrike" kern="1200" baseline="0" dirty="0">
                        <a:solidFill>
                          <a:schemeClr val="tx1"/>
                        </a:solidFill>
                        <a:latin typeface="+mn-lt"/>
                        <a:ea typeface="+mn-ea"/>
                        <a:cs typeface="+mn-cs"/>
                      </a:endParaRPr>
                    </a:p>
                    <a:p>
                      <a:r>
                        <a:rPr lang="en-US" sz="1800" b="0" i="1" u="none" strike="noStrike" kern="1200" baseline="0" dirty="0" err="1">
                          <a:solidFill>
                            <a:schemeClr val="tx1"/>
                          </a:solidFill>
                          <a:latin typeface="+mn-lt"/>
                          <a:ea typeface="+mn-ea"/>
                          <a:cs typeface="+mn-cs"/>
                        </a:rPr>
                        <a:t>attribuet</a:t>
                      </a:r>
                      <a:endParaRPr lang="en-US" sz="1800" b="0" i="1" u="none" strike="noStrike" kern="1200" baseline="0" dirty="0">
                        <a:solidFill>
                          <a:schemeClr val="tx1"/>
                        </a:solidFill>
                        <a:latin typeface="+mn-lt"/>
                        <a:ea typeface="+mn-ea"/>
                        <a:cs typeface="+mn-cs"/>
                      </a:endParaRPr>
                    </a:p>
                    <a:p>
                      <a:r>
                        <a:rPr lang="en-US" sz="1800" b="0" i="1" u="none" strike="noStrike" kern="1200" baseline="0" dirty="0">
                          <a:solidFill>
                            <a:schemeClr val="tx1"/>
                          </a:solidFill>
                          <a:latin typeface="+mn-lt"/>
                          <a:ea typeface="+mn-ea"/>
                          <a:cs typeface="+mn-cs"/>
                        </a:rPr>
                        <a:t>(limited),</a:t>
                      </a:r>
                    </a:p>
                    <a:p>
                      <a:r>
                        <a:rPr lang="en-US" sz="1800" b="0" i="1" u="none" strike="noStrike" kern="1200" baseline="0" dirty="0">
                          <a:solidFill>
                            <a:schemeClr val="tx1"/>
                          </a:solidFill>
                          <a:latin typeface="+mn-lt"/>
                          <a:ea typeface="+mn-ea"/>
                          <a:cs typeface="+mn-cs"/>
                        </a:rPr>
                        <a:t>content based</a:t>
                      </a:r>
                    </a:p>
                    <a:p>
                      <a:r>
                        <a:rPr lang="en-US" sz="1800" b="0" i="1" u="none" strike="noStrike" kern="1200" baseline="0" dirty="0">
                          <a:solidFill>
                            <a:schemeClr val="tx1"/>
                          </a:solidFill>
                          <a:latin typeface="+mn-lt"/>
                          <a:ea typeface="+mn-ea"/>
                          <a:cs typeface="+mn-cs"/>
                        </a:rPr>
                        <a:t>access (limited,</a:t>
                      </a:r>
                    </a:p>
                    <a:p>
                      <a:r>
                        <a:rPr lang="en-US" sz="1800" b="0" i="1" u="none" strike="noStrike" kern="1200" baseline="0" dirty="0">
                          <a:solidFill>
                            <a:schemeClr val="tx1"/>
                          </a:solidFill>
                          <a:latin typeface="+mn-lt"/>
                          <a:ea typeface="+mn-ea"/>
                          <a:cs typeface="+mn-cs"/>
                        </a:rPr>
                        <a:t>ontology based</a:t>
                      </a:r>
                    </a:p>
                    <a:p>
                      <a:r>
                        <a:rPr lang="en-US" sz="1800" b="0" i="1" u="none" strike="noStrike" kern="1200" baseline="0" dirty="0">
                          <a:solidFill>
                            <a:schemeClr val="tx1"/>
                          </a:solidFill>
                          <a:latin typeface="+mn-lt"/>
                          <a:ea typeface="+mn-ea"/>
                          <a:cs typeface="+mn-cs"/>
                        </a:rPr>
                        <a:t>access</a:t>
                      </a:r>
                      <a:endParaRPr lang="en-US" sz="1600" b="0" dirty="0">
                        <a:latin typeface="Arial" panose="020B0604020202020204" pitchFamily="34" charset="0"/>
                        <a:cs typeface="Arial" panose="020B0604020202020204" pitchFamily="34" charset="0"/>
                      </a:endParaRPr>
                    </a:p>
                  </a:txBody>
                  <a:tcPr/>
                </a:tc>
                <a:tc>
                  <a:txBody>
                    <a:bodyPr/>
                    <a:lstStyle/>
                    <a:p>
                      <a:r>
                        <a:rPr lang="en-US" sz="1800" b="0" i="1" u="none" strike="noStrike" kern="1200" baseline="0" dirty="0">
                          <a:solidFill>
                            <a:schemeClr val="tx1"/>
                          </a:solidFill>
                          <a:latin typeface="+mn-lt"/>
                          <a:ea typeface="+mn-ea"/>
                          <a:cs typeface="+mn-cs"/>
                        </a:rPr>
                        <a:t>Multimedia views,</a:t>
                      </a:r>
                    </a:p>
                    <a:p>
                      <a:r>
                        <a:rPr lang="en-US" sz="1800" b="0" i="1" u="none" strike="noStrike" kern="1200" baseline="0" dirty="0">
                          <a:solidFill>
                            <a:schemeClr val="tx1"/>
                          </a:solidFill>
                          <a:latin typeface="+mn-lt"/>
                          <a:ea typeface="+mn-ea"/>
                          <a:cs typeface="+mn-cs"/>
                        </a:rPr>
                        <a:t>visual interfaces,</a:t>
                      </a:r>
                    </a:p>
                    <a:p>
                      <a:r>
                        <a:rPr lang="en-US" sz="1800" b="0" i="1" u="none" strike="noStrike" kern="1200" baseline="0" dirty="0" err="1">
                          <a:solidFill>
                            <a:schemeClr val="tx1"/>
                          </a:solidFill>
                          <a:latin typeface="+mn-lt"/>
                          <a:ea typeface="+mn-ea"/>
                          <a:cs typeface="+mn-cs"/>
                        </a:rPr>
                        <a:t>informatin</a:t>
                      </a:r>
                      <a:endParaRPr lang="en-US" sz="1800" b="0" i="1" u="none" strike="noStrike" kern="1200" baseline="0" dirty="0">
                        <a:solidFill>
                          <a:schemeClr val="tx1"/>
                        </a:solidFill>
                        <a:latin typeface="+mn-lt"/>
                        <a:ea typeface="+mn-ea"/>
                        <a:cs typeface="+mn-cs"/>
                      </a:endParaRPr>
                    </a:p>
                    <a:p>
                      <a:r>
                        <a:rPr lang="en-US" sz="1800" b="0" i="1" u="none" strike="noStrike" kern="1200" baseline="0" dirty="0">
                          <a:solidFill>
                            <a:schemeClr val="tx1"/>
                          </a:solidFill>
                          <a:latin typeface="+mn-lt"/>
                          <a:ea typeface="+mn-ea"/>
                          <a:cs typeface="+mn-cs"/>
                        </a:rPr>
                        <a:t>request, multi</a:t>
                      </a:r>
                    </a:p>
                    <a:p>
                      <a:r>
                        <a:rPr lang="en-US" sz="1800" b="0" i="1" u="none" strike="noStrike" kern="1200" baseline="0" dirty="0">
                          <a:solidFill>
                            <a:schemeClr val="tx1"/>
                          </a:solidFill>
                          <a:latin typeface="+mn-lt"/>
                          <a:ea typeface="+mn-ea"/>
                          <a:cs typeface="+mn-cs"/>
                        </a:rPr>
                        <a:t>ontology based,</a:t>
                      </a:r>
                    </a:p>
                    <a:p>
                      <a:r>
                        <a:rPr lang="en-US" sz="1800" b="0" i="1" u="none" strike="noStrike" kern="1200" baseline="0" dirty="0">
                          <a:solidFill>
                            <a:schemeClr val="tx1"/>
                          </a:solidFill>
                          <a:latin typeface="+mn-lt"/>
                          <a:ea typeface="+mn-ea"/>
                          <a:cs typeface="+mn-cs"/>
                        </a:rPr>
                        <a:t>context sensitive</a:t>
                      </a:r>
                    </a:p>
                    <a:p>
                      <a:r>
                        <a:rPr lang="en-US" sz="1800" b="0" i="1" u="none" strike="noStrike" kern="1200" baseline="0" dirty="0" err="1">
                          <a:solidFill>
                            <a:schemeClr val="tx1"/>
                          </a:solidFill>
                          <a:latin typeface="+mn-lt"/>
                          <a:ea typeface="+mn-ea"/>
                          <a:cs typeface="+mn-cs"/>
                        </a:rPr>
                        <a:t>dengan</a:t>
                      </a:r>
                      <a:r>
                        <a:rPr lang="en-US" sz="1800" b="0" i="1" u="none" strike="noStrike" kern="1200" baseline="0" dirty="0">
                          <a:solidFill>
                            <a:schemeClr val="tx1"/>
                          </a:solidFill>
                          <a:latin typeface="+mn-lt"/>
                          <a:ea typeface="+mn-ea"/>
                          <a:cs typeface="+mn-cs"/>
                        </a:rPr>
                        <a:t> domain</a:t>
                      </a:r>
                    </a:p>
                    <a:p>
                      <a:r>
                        <a:rPr lang="en-US" sz="1800" b="0" i="1" u="none" strike="noStrike" kern="1200" baseline="0" dirty="0">
                          <a:solidFill>
                            <a:schemeClr val="tx1"/>
                          </a:solidFill>
                          <a:latin typeface="+mn-lt"/>
                          <a:ea typeface="+mn-ea"/>
                          <a:cs typeface="+mn-cs"/>
                        </a:rPr>
                        <a:t>specific</a:t>
                      </a:r>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62162660"/>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5"/>
          <p:cNvSpPr>
            <a:spLocks noGrp="1"/>
          </p:cNvSpPr>
          <p:nvPr>
            <p:ph type="title"/>
          </p:nvPr>
        </p:nvSpPr>
        <p:spPr>
          <a:xfrm>
            <a:off x="533400" y="685800"/>
            <a:ext cx="8229600" cy="685800"/>
          </a:xfrm>
        </p:spPr>
        <p:txBody>
          <a:bodyPr/>
          <a:lstStyle/>
          <a:p>
            <a:pPr>
              <a:spcBef>
                <a:spcPct val="50000"/>
              </a:spcBef>
            </a:pPr>
            <a:r>
              <a:rPr lang="en-US" sz="3200" dirty="0" err="1">
                <a:latin typeface="Arial" panose="020B0604020202020204" pitchFamily="34" charset="0"/>
                <a:cs typeface="Arial" panose="020B0604020202020204" pitchFamily="34" charset="0"/>
              </a:rPr>
              <a:t>Beberapa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Arsitektur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Interoperabilitas</a:t>
            </a:r>
            <a:endParaRPr lang="en-US" sz="3200" dirty="0">
              <a:latin typeface="Arial" panose="020B0604020202020204" pitchFamily="34" charset="0"/>
              <a:cs typeface="Arial" panose="020B0604020202020204" pitchFamily="34" charset="0"/>
            </a:endParaRPr>
          </a:p>
        </p:txBody>
      </p:sp>
      <p:sp>
        <p:nvSpPr>
          <p:cNvPr id="35" name="TextBox 34"/>
          <p:cNvSpPr txBox="1"/>
          <p:nvPr/>
        </p:nvSpPr>
        <p:spPr>
          <a:xfrm>
            <a:off x="4343400" y="3124200"/>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80’an</a:t>
            </a:r>
          </a:p>
        </p:txBody>
      </p:sp>
      <p:sp>
        <p:nvSpPr>
          <p:cNvPr id="36" name="TextBox 35"/>
          <p:cNvSpPr txBox="1"/>
          <p:nvPr/>
        </p:nvSpPr>
        <p:spPr>
          <a:xfrm>
            <a:off x="2865167" y="4532962"/>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90’an</a:t>
            </a:r>
          </a:p>
        </p:txBody>
      </p:sp>
      <p:sp>
        <p:nvSpPr>
          <p:cNvPr id="3" name="Rectangle 2"/>
          <p:cNvSpPr/>
          <p:nvPr/>
        </p:nvSpPr>
        <p:spPr>
          <a:xfrm>
            <a:off x="838200" y="3276600"/>
            <a:ext cx="7618142" cy="1754326"/>
          </a:xfrm>
          <a:prstGeom prst="rect">
            <a:avLst/>
          </a:prstGeom>
        </p:spPr>
        <p:txBody>
          <a:bodyPr wrap="square">
            <a:spAutoFit/>
          </a:bodyPr>
          <a:lstStyle/>
          <a:p>
            <a:pPr marL="285750" indent="-285750">
              <a:buFont typeface="Wingdings" panose="05000000000000000000" pitchFamily="2" charset="2"/>
              <a:buChar char="q"/>
              <a:tabLst>
                <a:tab pos="285750" algn="l"/>
              </a:tabLst>
            </a:pPr>
            <a:r>
              <a:rPr lang="en-US" b="0" i="0" u="none" strike="noStrike" baseline="0" dirty="0">
                <a:cs typeface="Arial" panose="020B0604020202020204" pitchFamily="34" charset="0"/>
              </a:rPr>
              <a:t>ANSI/SPARC</a:t>
            </a:r>
          </a:p>
          <a:p>
            <a:pPr>
              <a:tabLst>
                <a:tab pos="285750" algn="l"/>
              </a:tabLst>
            </a:pP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Mengatasi</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keragaman</a:t>
            </a:r>
            <a:r>
              <a:rPr lang="en-US" b="0" i="0" u="none" strike="noStrike" baseline="0" dirty="0">
                <a:cs typeface="Arial" panose="020B0604020202020204" pitchFamily="34" charset="0"/>
              </a:rPr>
              <a:t> database,</a:t>
            </a:r>
            <a:r>
              <a:rPr lang="en-US" b="0" i="0" u="none" strike="noStrike" dirty="0">
                <a:cs typeface="Arial" panose="020B0604020202020204" pitchFamily="34" charset="0"/>
              </a:rPr>
              <a:t> yang </a:t>
            </a:r>
            <a:r>
              <a:rPr lang="en-US" b="0" i="0" u="none" strike="noStrike" dirty="0" err="1">
                <a:cs typeface="Arial" panose="020B0604020202020204" pitchFamily="34" charset="0"/>
              </a:rPr>
              <a:t>terdiri</a:t>
            </a:r>
            <a:r>
              <a:rPr lang="en-US" b="0" i="0" u="none" strike="noStrike" dirty="0">
                <a:cs typeface="Arial" panose="020B0604020202020204" pitchFamily="34" charset="0"/>
              </a:rPr>
              <a:t> </a:t>
            </a:r>
            <a:r>
              <a:rPr lang="en-US" b="0" i="0" u="none" strike="noStrike" dirty="0" err="1">
                <a:cs typeface="Arial" panose="020B0604020202020204" pitchFamily="34" charset="0"/>
              </a:rPr>
              <a:t>atas</a:t>
            </a:r>
            <a:r>
              <a:rPr lang="en-US" b="0" i="0" u="none" strike="noStrike" dirty="0">
                <a:cs typeface="Arial" panose="020B0604020202020204" pitchFamily="34" charset="0"/>
              </a:rPr>
              <a:t> 3 level, </a:t>
            </a:r>
            <a:r>
              <a:rPr lang="en-US" b="0" i="0" u="none" strike="noStrike" dirty="0" err="1">
                <a:cs typeface="Arial" panose="020B0604020202020204" pitchFamily="34" charset="0"/>
              </a:rPr>
              <a:t>yaitu</a:t>
            </a:r>
            <a:r>
              <a:rPr lang="en-US" b="0" i="0" u="none" strike="noStrike" dirty="0">
                <a:cs typeface="Arial" panose="020B0604020202020204" pitchFamily="34" charset="0"/>
              </a:rPr>
              <a:t>:</a:t>
            </a:r>
          </a:p>
          <a:p>
            <a:pPr marL="571500" indent="-285750">
              <a:buFont typeface="Wingdings" panose="05000000000000000000" pitchFamily="2" charset="2"/>
              <a:buChar char="§"/>
            </a:pPr>
            <a:r>
              <a:rPr lang="en-US" i="1" dirty="0">
                <a:cs typeface="Arial" panose="020B0604020202020204" pitchFamily="34" charset="0"/>
              </a:rPr>
              <a:t>External level: </a:t>
            </a:r>
            <a:r>
              <a:rPr lang="en-US" dirty="0">
                <a:cs typeface="Arial" panose="020B0604020202020204" pitchFamily="34" charset="0"/>
              </a:rPr>
              <a:t>view </a:t>
            </a:r>
            <a:r>
              <a:rPr lang="en-US" dirty="0" err="1">
                <a:cs typeface="Arial" panose="020B0604020202020204" pitchFamily="34" charset="0"/>
              </a:rPr>
              <a:t>dari</a:t>
            </a:r>
            <a:r>
              <a:rPr lang="en-US" dirty="0">
                <a:cs typeface="Arial" panose="020B0604020202020204" pitchFamily="34" charset="0"/>
              </a:rPr>
              <a:t> </a:t>
            </a:r>
            <a:r>
              <a:rPr lang="en-US" dirty="0" err="1">
                <a:cs typeface="Arial" panose="020B0604020202020204" pitchFamily="34" charset="0"/>
              </a:rPr>
              <a:t>setiap</a:t>
            </a:r>
            <a:r>
              <a:rPr lang="en-US" dirty="0">
                <a:cs typeface="Arial" panose="020B0604020202020204" pitchFamily="34" charset="0"/>
              </a:rPr>
              <a:t> user</a:t>
            </a:r>
            <a:endParaRPr lang="en-US" i="1" dirty="0">
              <a:cs typeface="Arial" panose="020B0604020202020204" pitchFamily="34" charset="0"/>
            </a:endParaRPr>
          </a:p>
          <a:p>
            <a:pPr marL="571500" indent="-285750">
              <a:buFont typeface="Wingdings" panose="05000000000000000000" pitchFamily="2" charset="2"/>
              <a:buChar char="§"/>
            </a:pPr>
            <a:r>
              <a:rPr lang="en-US" b="0" i="1" u="none" strike="noStrike" baseline="0" dirty="0">
                <a:cs typeface="Arial" panose="020B0604020202020204" pitchFamily="34" charset="0"/>
              </a:rPr>
              <a:t>Conceptual</a:t>
            </a:r>
            <a:r>
              <a:rPr lang="en-US" b="0" i="1" u="none" strike="noStrike" dirty="0">
                <a:cs typeface="Arial" panose="020B0604020202020204" pitchFamily="34" charset="0"/>
              </a:rPr>
              <a:t> level: conceptual schema </a:t>
            </a:r>
            <a:r>
              <a:rPr lang="en-US" b="0" u="none" strike="noStrike" dirty="0">
                <a:cs typeface="Arial" panose="020B0604020202020204" pitchFamily="34" charset="0"/>
              </a:rPr>
              <a:t>yang </a:t>
            </a:r>
            <a:r>
              <a:rPr lang="en-US" b="0" u="none" strike="noStrike" dirty="0" err="1">
                <a:cs typeface="Arial" panose="020B0604020202020204" pitchFamily="34" charset="0"/>
              </a:rPr>
              <a:t>terdiri</a:t>
            </a:r>
            <a:r>
              <a:rPr lang="en-US" b="0" u="none" strike="noStrike" dirty="0">
                <a:cs typeface="Arial" panose="020B0604020202020204" pitchFamily="34" charset="0"/>
              </a:rPr>
              <a:t> </a:t>
            </a:r>
            <a:r>
              <a:rPr lang="en-US" b="0" u="none" strike="noStrike" dirty="0" err="1">
                <a:cs typeface="Arial" panose="020B0604020202020204" pitchFamily="34" charset="0"/>
              </a:rPr>
              <a:t>atas</a:t>
            </a:r>
            <a:r>
              <a:rPr lang="en-US" b="0" u="none" strike="noStrike" dirty="0">
                <a:cs typeface="Arial" panose="020B0604020202020204" pitchFamily="34" charset="0"/>
              </a:rPr>
              <a:t> data logic </a:t>
            </a:r>
            <a:r>
              <a:rPr lang="en-US" b="0" u="none" strike="noStrike" dirty="0" err="1">
                <a:cs typeface="Arial" panose="020B0604020202020204" pitchFamily="34" charset="0"/>
              </a:rPr>
              <a:t>struktur</a:t>
            </a:r>
            <a:r>
              <a:rPr lang="en-US" b="0" u="none" strike="noStrike" dirty="0">
                <a:cs typeface="Arial" panose="020B0604020202020204" pitchFamily="34" charset="0"/>
              </a:rPr>
              <a:t> </a:t>
            </a:r>
            <a:r>
              <a:rPr lang="en-US" b="0" u="none" strike="noStrike" dirty="0" err="1">
                <a:cs typeface="Arial" panose="020B0604020202020204" pitchFamily="34" charset="0"/>
              </a:rPr>
              <a:t>dan</a:t>
            </a:r>
            <a:r>
              <a:rPr lang="en-US" b="0" u="none" strike="noStrike" dirty="0">
                <a:cs typeface="Arial" panose="020B0604020202020204" pitchFamily="34" charset="0"/>
              </a:rPr>
              <a:t> </a:t>
            </a:r>
            <a:r>
              <a:rPr lang="en-US" b="0" u="none" strike="noStrike" dirty="0" err="1">
                <a:cs typeface="Arial" panose="020B0604020202020204" pitchFamily="34" charset="0"/>
              </a:rPr>
              <a:t>hubungan</a:t>
            </a:r>
            <a:r>
              <a:rPr lang="en-US" b="0" u="none" strike="noStrike" dirty="0">
                <a:cs typeface="Arial" panose="020B0604020202020204" pitchFamily="34" charset="0"/>
              </a:rPr>
              <a:t> </a:t>
            </a:r>
            <a:r>
              <a:rPr lang="en-US" b="0" u="none" strike="noStrike" dirty="0" err="1">
                <a:cs typeface="Arial" panose="020B0604020202020204" pitchFamily="34" charset="0"/>
              </a:rPr>
              <a:t>antar</a:t>
            </a:r>
            <a:r>
              <a:rPr lang="en-US" b="0" u="none" strike="noStrike" dirty="0">
                <a:cs typeface="Arial" panose="020B0604020202020204" pitchFamily="34" charset="0"/>
              </a:rPr>
              <a:t> </a:t>
            </a:r>
            <a:r>
              <a:rPr lang="en-US" b="0" u="none" strike="noStrike" dirty="0" err="1">
                <a:cs typeface="Arial" panose="020B0604020202020204" pitchFamily="34" charset="0"/>
              </a:rPr>
              <a:t>struktur</a:t>
            </a:r>
            <a:endParaRPr lang="en-US" b="0" i="1" u="none" strike="noStrike" dirty="0">
              <a:cs typeface="Arial" panose="020B0604020202020204" pitchFamily="34" charset="0"/>
            </a:endParaRPr>
          </a:p>
          <a:p>
            <a:pPr marL="571500" indent="-285750">
              <a:buFont typeface="Wingdings" panose="05000000000000000000" pitchFamily="2" charset="2"/>
              <a:buChar char="§"/>
            </a:pPr>
            <a:r>
              <a:rPr lang="en-US" i="1" baseline="0" dirty="0">
                <a:cs typeface="Arial" panose="020B0604020202020204" pitchFamily="34" charset="0"/>
              </a:rPr>
              <a:t>Internal</a:t>
            </a:r>
            <a:r>
              <a:rPr lang="en-US" i="1" dirty="0">
                <a:cs typeface="Arial" panose="020B0604020202020204" pitchFamily="34" charset="0"/>
              </a:rPr>
              <a:t> level: </a:t>
            </a:r>
            <a:r>
              <a:rPr lang="en-US" dirty="0" err="1">
                <a:cs typeface="Arial" panose="020B0604020202020204" pitchFamily="34" charset="0"/>
              </a:rPr>
              <a:t>memberikan</a:t>
            </a:r>
            <a:r>
              <a:rPr lang="en-US" dirty="0">
                <a:cs typeface="Arial" panose="020B0604020202020204" pitchFamily="34" charset="0"/>
              </a:rPr>
              <a:t> </a:t>
            </a:r>
            <a:r>
              <a:rPr lang="en-US" dirty="0" err="1">
                <a:cs typeface="Arial" panose="020B0604020202020204" pitchFamily="34" charset="0"/>
              </a:rPr>
              <a:t>skema</a:t>
            </a:r>
            <a:r>
              <a:rPr lang="en-US" dirty="0">
                <a:cs typeface="Arial" panose="020B0604020202020204" pitchFamily="34" charset="0"/>
              </a:rPr>
              <a:t> internal </a:t>
            </a:r>
            <a:r>
              <a:rPr lang="en-US" dirty="0" err="1">
                <a:cs typeface="Arial" panose="020B0604020202020204" pitchFamily="34" charset="0"/>
              </a:rPr>
              <a:t>untuk</a:t>
            </a:r>
            <a:r>
              <a:rPr lang="en-US" dirty="0">
                <a:cs typeface="Arial" panose="020B0604020202020204" pitchFamily="34" charset="0"/>
              </a:rPr>
              <a:t> data</a:t>
            </a:r>
          </a:p>
        </p:txBody>
      </p:sp>
      <p:sp>
        <p:nvSpPr>
          <p:cNvPr id="7" name="Rectangle 6"/>
          <p:cNvSpPr/>
          <p:nvPr/>
        </p:nvSpPr>
        <p:spPr>
          <a:xfrm>
            <a:off x="839129" y="1698055"/>
            <a:ext cx="2576346" cy="1200329"/>
          </a:xfrm>
          <a:prstGeom prst="rect">
            <a:avLst/>
          </a:prstGeom>
        </p:spPr>
        <p:txBody>
          <a:bodyPr wrap="none">
            <a:spAutoFit/>
          </a:bodyPr>
          <a:lstStyle/>
          <a:p>
            <a:pPr marL="285750" indent="-285750">
              <a:buFont typeface="Wingdings" panose="05000000000000000000" pitchFamily="2" charset="2"/>
              <a:buChar char="q"/>
              <a:tabLst>
                <a:tab pos="285750" algn="l"/>
              </a:tabLst>
            </a:pPr>
            <a:r>
              <a:rPr lang="en-US" b="0" i="0" u="none" strike="noStrike" baseline="0" dirty="0">
                <a:cs typeface="Arial" panose="020B0604020202020204" pitchFamily="34" charset="0"/>
              </a:rPr>
              <a:t>ANSI/SPARC</a:t>
            </a:r>
          </a:p>
          <a:p>
            <a:pPr marL="285750" indent="-285750">
              <a:buFont typeface="Wingdings" panose="05000000000000000000" pitchFamily="2" charset="2"/>
              <a:buChar char="q"/>
              <a:tabLst>
                <a:tab pos="285750" algn="l"/>
              </a:tabLst>
            </a:pPr>
            <a:r>
              <a:rPr lang="en-US" dirty="0">
                <a:cs typeface="Arial" panose="020B0604020202020204" pitchFamily="34" charset="0"/>
              </a:rPr>
              <a:t>Federated Database</a:t>
            </a:r>
          </a:p>
          <a:p>
            <a:pPr marL="285750" indent="-285750">
              <a:buFont typeface="Wingdings" panose="05000000000000000000" pitchFamily="2" charset="2"/>
              <a:buChar char="q"/>
              <a:tabLst>
                <a:tab pos="285750" algn="l"/>
              </a:tabLst>
            </a:pPr>
            <a:r>
              <a:rPr lang="en-US" b="0" i="0" u="none" strike="noStrike" baseline="0" dirty="0">
                <a:cs typeface="Arial" panose="020B0604020202020204" pitchFamily="34" charset="0"/>
              </a:rPr>
              <a:t>Data Warehouse</a:t>
            </a:r>
          </a:p>
          <a:p>
            <a:pPr marL="285750" indent="-285750">
              <a:buFont typeface="Wingdings" panose="05000000000000000000" pitchFamily="2" charset="2"/>
              <a:buChar char="q"/>
              <a:tabLst>
                <a:tab pos="285750" algn="l"/>
              </a:tabLst>
            </a:pPr>
            <a:r>
              <a:rPr lang="en-US" dirty="0">
                <a:cs typeface="Arial" panose="020B0604020202020204" pitchFamily="34" charset="0"/>
              </a:rPr>
              <a:t>Mediated System</a:t>
            </a:r>
            <a:endParaRPr lang="en-US" b="0" i="0" u="none" strike="noStrike" baseline="0" dirty="0">
              <a:cs typeface="Arial" panose="020B0604020202020204" pitchFamily="34" charset="0"/>
            </a:endParaRPr>
          </a:p>
        </p:txBody>
      </p:sp>
    </p:spTree>
    <p:extLst>
      <p:ext uri="{BB962C8B-B14F-4D97-AF65-F5344CB8AC3E}">
        <p14:creationId xmlns:p14="http://schemas.microsoft.com/office/powerpoint/2010/main" val="4032689900"/>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5"/>
          <p:cNvSpPr>
            <a:spLocks noGrp="1"/>
          </p:cNvSpPr>
          <p:nvPr>
            <p:ph type="title"/>
          </p:nvPr>
        </p:nvSpPr>
        <p:spPr>
          <a:xfrm>
            <a:off x="533400" y="685800"/>
            <a:ext cx="8229600" cy="685800"/>
          </a:xfrm>
        </p:spPr>
        <p:txBody>
          <a:bodyPr/>
          <a:lstStyle/>
          <a:p>
            <a:pPr>
              <a:spcBef>
                <a:spcPct val="50000"/>
              </a:spcBef>
            </a:pPr>
            <a:r>
              <a:rPr lang="en-US" sz="3200" dirty="0" err="1">
                <a:latin typeface="Arial" panose="020B0604020202020204" pitchFamily="34" charset="0"/>
                <a:cs typeface="Arial" panose="020B0604020202020204" pitchFamily="34" charset="0"/>
              </a:rPr>
              <a:t>Arsitektur</a:t>
            </a:r>
            <a:r>
              <a:rPr lang="en-US" sz="3200" dirty="0">
                <a:latin typeface="Arial" panose="020B0604020202020204" pitchFamily="34" charset="0"/>
                <a:cs typeface="Arial" panose="020B0604020202020204" pitchFamily="34" charset="0"/>
              </a:rPr>
              <a:t> ANSI/SPARC</a:t>
            </a:r>
          </a:p>
        </p:txBody>
      </p:sp>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80’an</a:t>
            </a:r>
          </a:p>
        </p:txBody>
      </p:sp>
      <p:sp>
        <p:nvSpPr>
          <p:cNvPr id="36" name="TextBox 35"/>
          <p:cNvSpPr txBox="1"/>
          <p:nvPr/>
        </p:nvSpPr>
        <p:spPr>
          <a:xfrm>
            <a:off x="2865167" y="4720411"/>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90’an</a:t>
            </a:r>
          </a:p>
        </p:txBody>
      </p:sp>
      <p:pic>
        <p:nvPicPr>
          <p:cNvPr id="7" name="Picture 6"/>
          <p:cNvPicPr/>
          <p:nvPr/>
        </p:nvPicPr>
        <p:blipFill rotWithShape="1">
          <a:blip r:embed="rId4"/>
          <a:srcRect l="55290" t="30867" r="5157" b="30636"/>
          <a:stretch/>
        </p:blipFill>
        <p:spPr bwMode="auto">
          <a:xfrm>
            <a:off x="381000" y="1524000"/>
            <a:ext cx="8534400" cy="396240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3659948" y="5486400"/>
            <a:ext cx="2464136" cy="338554"/>
          </a:xfrm>
          <a:prstGeom prst="rect">
            <a:avLst/>
          </a:prstGeom>
          <a:noFill/>
        </p:spPr>
        <p:txBody>
          <a:bodyPr wrap="none" rtlCol="0">
            <a:spAutoFit/>
          </a:bodyPr>
          <a:lstStyle/>
          <a:p>
            <a:r>
              <a:rPr lang="en-US" sz="1600" b="1" i="1" dirty="0" err="1">
                <a:solidFill>
                  <a:srgbClr val="FF0000"/>
                </a:solidFill>
              </a:rPr>
              <a:t>Sumber</a:t>
            </a:r>
            <a:r>
              <a:rPr lang="en-US" sz="1600" b="1" i="1" dirty="0">
                <a:solidFill>
                  <a:srgbClr val="FF0000"/>
                </a:solidFill>
              </a:rPr>
              <a:t>: DEPKOMINFO</a:t>
            </a:r>
          </a:p>
        </p:txBody>
      </p:sp>
    </p:spTree>
    <p:extLst>
      <p:ext uri="{BB962C8B-B14F-4D97-AF65-F5344CB8AC3E}">
        <p14:creationId xmlns:p14="http://schemas.microsoft.com/office/powerpoint/2010/main" val="2443109827"/>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80’an</a:t>
            </a:r>
          </a:p>
        </p:txBody>
      </p:sp>
      <p:sp>
        <p:nvSpPr>
          <p:cNvPr id="36" name="TextBox 35"/>
          <p:cNvSpPr txBox="1"/>
          <p:nvPr/>
        </p:nvSpPr>
        <p:spPr>
          <a:xfrm>
            <a:off x="2865167" y="4720411"/>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90’an</a:t>
            </a:r>
          </a:p>
        </p:txBody>
      </p:sp>
      <p:sp>
        <p:nvSpPr>
          <p:cNvPr id="5" name="Rectangle 4"/>
          <p:cNvSpPr/>
          <p:nvPr/>
        </p:nvSpPr>
        <p:spPr>
          <a:xfrm>
            <a:off x="914400" y="2373868"/>
            <a:ext cx="3505200" cy="369332"/>
          </a:xfrm>
          <a:prstGeom prst="rect">
            <a:avLst/>
          </a:prstGeom>
        </p:spPr>
        <p:txBody>
          <a:bodyPr wrap="square">
            <a:spAutoFit/>
          </a:bodyPr>
          <a:lstStyle/>
          <a:p>
            <a:pPr marL="285750" indent="-285750">
              <a:buFont typeface="Wingdings" panose="05000000000000000000" pitchFamily="2" charset="2"/>
              <a:buChar char="q"/>
            </a:pPr>
            <a:r>
              <a:rPr lang="en-US" u="none" strike="noStrike" baseline="0" dirty="0">
                <a:cs typeface="Arial" panose="020B0604020202020204" pitchFamily="34" charset="0"/>
              </a:rPr>
              <a:t>Federated Database</a:t>
            </a:r>
            <a:endParaRPr lang="en-US" dirty="0">
              <a:cs typeface="Arial" panose="020B0604020202020204" pitchFamily="34" charset="0"/>
            </a:endParaRPr>
          </a:p>
        </p:txBody>
      </p:sp>
      <p:sp>
        <p:nvSpPr>
          <p:cNvPr id="6" name="Rectangle 5"/>
          <p:cNvSpPr/>
          <p:nvPr/>
        </p:nvSpPr>
        <p:spPr>
          <a:xfrm>
            <a:off x="1676400" y="2699772"/>
            <a:ext cx="6477000" cy="1754326"/>
          </a:xfrm>
          <a:prstGeom prst="rect">
            <a:avLst/>
          </a:prstGeom>
        </p:spPr>
        <p:txBody>
          <a:bodyPr wrap="square">
            <a:spAutoFit/>
          </a:bodyPr>
          <a:lstStyle/>
          <a:p>
            <a:pPr>
              <a:lnSpc>
                <a:spcPct val="150000"/>
              </a:lnSpc>
            </a:pPr>
            <a:r>
              <a:rPr lang="en-US" b="0" i="0" u="none" strike="noStrike" baseline="0" dirty="0" err="1">
                <a:cs typeface="Arial" panose="020B0604020202020204" pitchFamily="34" charset="0"/>
              </a:rPr>
              <a:t>Pertimbangan</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dari</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pengembangan</a:t>
            </a:r>
            <a:r>
              <a:rPr lang="en-US" b="0" i="0" u="none" strike="noStrike" baseline="0" dirty="0">
                <a:cs typeface="Arial" panose="020B0604020202020204" pitchFamily="34" charset="0"/>
              </a:rPr>
              <a:t> </a:t>
            </a:r>
            <a:r>
              <a:rPr lang="en-US" b="0" i="1" u="none" strike="noStrike" baseline="0" dirty="0">
                <a:cs typeface="Arial" panose="020B0604020202020204" pitchFamily="34" charset="0"/>
              </a:rPr>
              <a:t>federated database </a:t>
            </a:r>
            <a:r>
              <a:rPr lang="en-US" b="0" i="0" u="none" strike="noStrike" baseline="0" dirty="0" err="1">
                <a:cs typeface="Arial" panose="020B0604020202020204" pitchFamily="34" charset="0"/>
              </a:rPr>
              <a:t>adalah</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sumber</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berubah</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cukup</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sering</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pengguna</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membutuhkan</a:t>
            </a:r>
            <a:r>
              <a:rPr lang="en-US" b="0" i="0" u="none" strike="noStrike" baseline="0" dirty="0">
                <a:cs typeface="Arial" panose="020B0604020202020204" pitchFamily="34" charset="0"/>
              </a:rPr>
              <a:t> data yang </a:t>
            </a:r>
            <a:r>
              <a:rPr lang="en-US" b="0" i="0" u="none" strike="noStrike" baseline="0" dirty="0" err="1">
                <a:cs typeface="Arial" panose="020B0604020202020204" pitchFamily="34" charset="0"/>
              </a:rPr>
              <a:t>terkini</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dan</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mengurangi</a:t>
            </a:r>
            <a:r>
              <a:rPr lang="en-US" b="0" i="0" u="none" strike="noStrike" baseline="0" dirty="0">
                <a:cs typeface="Arial" panose="020B0604020202020204" pitchFamily="34" charset="0"/>
              </a:rPr>
              <a:t> delay </a:t>
            </a:r>
            <a:r>
              <a:rPr lang="en-US" b="0" i="0" u="none" strike="noStrike" baseline="0" dirty="0" err="1">
                <a:cs typeface="Arial" panose="020B0604020202020204" pitchFamily="34" charset="0"/>
              </a:rPr>
              <a:t>dari</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respon</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jawaban</a:t>
            </a:r>
            <a:r>
              <a:rPr lang="en-US" b="0" i="0" u="none" strike="noStrike" baseline="0" dirty="0">
                <a:cs typeface="Arial" panose="020B0604020202020204" pitchFamily="34" charset="0"/>
              </a:rPr>
              <a:t>.</a:t>
            </a:r>
            <a:endParaRPr lang="en-US" dirty="0">
              <a:cs typeface="Arial" panose="020B0604020202020204" pitchFamily="34" charset="0"/>
            </a:endParaRPr>
          </a:p>
        </p:txBody>
      </p:sp>
    </p:spTree>
    <p:extLst>
      <p:ext uri="{BB962C8B-B14F-4D97-AF65-F5344CB8AC3E}">
        <p14:creationId xmlns:p14="http://schemas.microsoft.com/office/powerpoint/2010/main" val="176598149"/>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80’an</a:t>
            </a:r>
          </a:p>
        </p:txBody>
      </p:sp>
      <p:sp>
        <p:nvSpPr>
          <p:cNvPr id="36" name="TextBox 35"/>
          <p:cNvSpPr txBox="1"/>
          <p:nvPr/>
        </p:nvSpPr>
        <p:spPr>
          <a:xfrm>
            <a:off x="2865167" y="4720411"/>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90’an</a:t>
            </a:r>
          </a:p>
        </p:txBody>
      </p:sp>
      <p:sp>
        <p:nvSpPr>
          <p:cNvPr id="2" name="Rectangle 1"/>
          <p:cNvSpPr/>
          <p:nvPr/>
        </p:nvSpPr>
        <p:spPr>
          <a:xfrm>
            <a:off x="700087" y="2209800"/>
            <a:ext cx="7772400" cy="2585323"/>
          </a:xfrm>
          <a:prstGeom prst="rect">
            <a:avLst/>
          </a:prstGeom>
        </p:spPr>
        <p:txBody>
          <a:bodyPr wrap="square">
            <a:spAutoFit/>
          </a:bodyPr>
          <a:lstStyle/>
          <a:p>
            <a:pPr marL="285750" indent="-285750">
              <a:buFont typeface="Wingdings" panose="05000000000000000000" pitchFamily="2" charset="2"/>
              <a:buChar char="q"/>
            </a:pPr>
            <a:r>
              <a:rPr lang="en-US" b="0" i="1" u="none" strike="noStrike" baseline="0" dirty="0" err="1">
                <a:cs typeface="Arial" panose="020B0604020202020204" pitchFamily="34" charset="0"/>
              </a:rPr>
              <a:t>Tansforming</a:t>
            </a:r>
            <a:r>
              <a:rPr lang="en-US" b="0" i="1" u="none" strike="noStrike" baseline="0" dirty="0">
                <a:cs typeface="Arial" panose="020B0604020202020204" pitchFamily="34" charset="0"/>
              </a:rPr>
              <a:t> processor </a:t>
            </a:r>
            <a:r>
              <a:rPr lang="en-US" b="0" i="0" u="none" strike="noStrike" baseline="0" dirty="0" err="1">
                <a:cs typeface="Arial" panose="020B0604020202020204" pitchFamily="34" charset="0"/>
              </a:rPr>
              <a:t>untuk</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membuat</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dan</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memelihara</a:t>
            </a:r>
            <a:r>
              <a:rPr lang="en-US" b="0" i="0" u="none" strike="noStrike" baseline="0" dirty="0">
                <a:cs typeface="Arial" panose="020B0604020202020204" pitchFamily="34" charset="0"/>
              </a:rPr>
              <a:t> mapping </a:t>
            </a:r>
            <a:r>
              <a:rPr lang="en-US" b="0" i="0" u="none" strike="noStrike" baseline="0" dirty="0" err="1">
                <a:cs typeface="Arial" panose="020B0604020202020204" pitchFamily="34" charset="0"/>
              </a:rPr>
              <a:t>antara</a:t>
            </a:r>
            <a:r>
              <a:rPr lang="en-US" b="0" i="0" u="none" strike="noStrike" baseline="0" dirty="0">
                <a:cs typeface="Arial" panose="020B0604020202020204" pitchFamily="34" charset="0"/>
              </a:rPr>
              <a:t> local </a:t>
            </a:r>
            <a:r>
              <a:rPr lang="en-US" b="0" i="0" u="none" strike="noStrike" baseline="0" dirty="0" err="1">
                <a:cs typeface="Arial" panose="020B0604020202020204" pitchFamily="34" charset="0"/>
              </a:rPr>
              <a:t>dan</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skema</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elemen</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termasuk</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untuk</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menghadle</a:t>
            </a:r>
            <a:r>
              <a:rPr lang="en-US" b="0" i="0" u="none" strike="noStrike" baseline="0" dirty="0">
                <a:cs typeface="Arial" panose="020B0604020202020204" pitchFamily="34" charset="0"/>
              </a:rPr>
              <a:t> </a:t>
            </a:r>
            <a:r>
              <a:rPr lang="en-US" b="0" i="0" u="none" strike="noStrike" baseline="0" dirty="0" err="1">
                <a:cs typeface="Arial" panose="020B0604020202020204" pitchFamily="34" charset="0"/>
              </a:rPr>
              <a:t>translasi</a:t>
            </a:r>
            <a:r>
              <a:rPr lang="en-US" b="0" i="0" u="none" strike="noStrike" baseline="0" dirty="0">
                <a:cs typeface="Arial" panose="020B0604020202020204" pitchFamily="34" charset="0"/>
              </a:rPr>
              <a:t> query </a:t>
            </a:r>
            <a:r>
              <a:rPr lang="en-US" b="0" i="0" u="none" strike="noStrike" baseline="0" dirty="0" err="1">
                <a:cs typeface="Arial" panose="020B0604020202020204" pitchFamily="34" charset="0"/>
              </a:rPr>
              <a:t>dan</a:t>
            </a:r>
            <a:r>
              <a:rPr lang="en-US" b="0" i="0" u="none" strike="noStrike" baseline="0" dirty="0">
                <a:cs typeface="Arial" panose="020B0604020202020204" pitchFamily="34" charset="0"/>
              </a:rPr>
              <a:t> format.</a:t>
            </a:r>
          </a:p>
          <a:p>
            <a:pPr marL="285750" indent="-285750">
              <a:buFont typeface="Wingdings" panose="05000000000000000000" pitchFamily="2" charset="2"/>
              <a:buChar char="q"/>
            </a:pPr>
            <a:endParaRPr lang="en-US" b="0" i="0" u="none" strike="noStrike" baseline="0" dirty="0">
              <a:cs typeface="Arial" panose="020B0604020202020204" pitchFamily="34" charset="0"/>
            </a:endParaRPr>
          </a:p>
          <a:p>
            <a:pPr marL="285750" indent="-285750">
              <a:buFont typeface="Wingdings" panose="05000000000000000000" pitchFamily="2" charset="2"/>
              <a:buChar char="q"/>
            </a:pPr>
            <a:r>
              <a:rPr lang="en-US" i="1" dirty="0">
                <a:cs typeface="Arial" panose="020B0604020202020204" pitchFamily="34" charset="0"/>
              </a:rPr>
              <a:t>Filtering processor </a:t>
            </a:r>
            <a:r>
              <a:rPr lang="en-US" dirty="0" err="1">
                <a:cs typeface="Arial" panose="020B0604020202020204" pitchFamily="34" charset="0"/>
              </a:rPr>
              <a:t>untuk</a:t>
            </a:r>
            <a:r>
              <a:rPr lang="en-US" dirty="0">
                <a:cs typeface="Arial" panose="020B0604020202020204" pitchFamily="34" charset="0"/>
              </a:rPr>
              <a:t> </a:t>
            </a:r>
            <a:r>
              <a:rPr lang="en-US" dirty="0" err="1">
                <a:cs typeface="Arial" panose="020B0604020202020204" pitchFamily="34" charset="0"/>
              </a:rPr>
              <a:t>mengontorl</a:t>
            </a:r>
            <a:r>
              <a:rPr lang="en-US" dirty="0">
                <a:cs typeface="Arial" panose="020B0604020202020204" pitchFamily="34" charset="0"/>
              </a:rPr>
              <a:t> </a:t>
            </a:r>
            <a:r>
              <a:rPr lang="en-US" dirty="0" err="1">
                <a:cs typeface="Arial" panose="020B0604020202020204" pitchFamily="34" charset="0"/>
              </a:rPr>
              <a:t>operasi</a:t>
            </a:r>
            <a:r>
              <a:rPr lang="en-US" dirty="0">
                <a:cs typeface="Arial" panose="020B0604020202020204" pitchFamily="34" charset="0"/>
              </a:rPr>
              <a:t> </a:t>
            </a:r>
            <a:r>
              <a:rPr lang="en-US" dirty="0" err="1">
                <a:cs typeface="Arial" panose="020B0604020202020204" pitchFamily="34" charset="0"/>
              </a:rPr>
              <a:t>dan</a:t>
            </a:r>
            <a:r>
              <a:rPr lang="en-US" dirty="0">
                <a:cs typeface="Arial" panose="020B0604020202020204" pitchFamily="34" charset="0"/>
              </a:rPr>
              <a:t> </a:t>
            </a:r>
            <a:r>
              <a:rPr lang="en-US" dirty="0" err="1">
                <a:cs typeface="Arial" panose="020B0604020202020204" pitchFamily="34" charset="0"/>
              </a:rPr>
              <a:t>akses</a:t>
            </a:r>
            <a:r>
              <a:rPr lang="en-US" dirty="0">
                <a:cs typeface="Arial" panose="020B0604020202020204" pitchFamily="34" charset="0"/>
              </a:rPr>
              <a:t> </a:t>
            </a:r>
            <a:r>
              <a:rPr lang="en-US" dirty="0" err="1">
                <a:cs typeface="Arial" panose="020B0604020202020204" pitchFamily="34" charset="0"/>
              </a:rPr>
              <a:t>kontrol</a:t>
            </a:r>
            <a:r>
              <a:rPr lang="en-US" dirty="0">
                <a:cs typeface="Arial" panose="020B0604020202020204" pitchFamily="34" charset="0"/>
              </a:rPr>
              <a:t> </a:t>
            </a:r>
            <a:r>
              <a:rPr lang="en-US" dirty="0" err="1">
                <a:cs typeface="Arial" panose="020B0604020202020204" pitchFamily="34" charset="0"/>
              </a:rPr>
              <a:t>pada</a:t>
            </a:r>
            <a:r>
              <a:rPr lang="en-US" dirty="0">
                <a:cs typeface="Arial" panose="020B0604020202020204" pitchFamily="34" charset="0"/>
              </a:rPr>
              <a:t> </a:t>
            </a:r>
            <a:r>
              <a:rPr lang="en-US" i="1" dirty="0">
                <a:cs typeface="Arial" panose="020B0604020202020204" pitchFamily="34" charset="0"/>
              </a:rPr>
              <a:t>export schema.</a:t>
            </a:r>
          </a:p>
          <a:p>
            <a:pPr marL="285750" indent="-285750">
              <a:buFont typeface="Wingdings" panose="05000000000000000000" pitchFamily="2" charset="2"/>
              <a:buChar char="q"/>
            </a:pPr>
            <a:endParaRPr lang="en-US" i="1" dirty="0">
              <a:cs typeface="Arial" panose="020B0604020202020204" pitchFamily="34" charset="0"/>
            </a:endParaRPr>
          </a:p>
          <a:p>
            <a:pPr marL="285750" indent="-285750">
              <a:buFont typeface="Wingdings" panose="05000000000000000000" pitchFamily="2" charset="2"/>
              <a:buChar char="q"/>
            </a:pPr>
            <a:r>
              <a:rPr lang="en-US" i="1" dirty="0">
                <a:cs typeface="Arial" panose="020B0604020202020204" pitchFamily="34" charset="0"/>
              </a:rPr>
              <a:t>Construction </a:t>
            </a:r>
            <a:r>
              <a:rPr lang="en-US" i="1" dirty="0" err="1">
                <a:cs typeface="Arial" panose="020B0604020202020204" pitchFamily="34" charset="0"/>
              </a:rPr>
              <a:t>procesor</a:t>
            </a:r>
            <a:r>
              <a:rPr lang="en-US" i="1" dirty="0">
                <a:cs typeface="Arial" panose="020B0604020202020204" pitchFamily="34" charset="0"/>
              </a:rPr>
              <a:t> </a:t>
            </a:r>
            <a:r>
              <a:rPr lang="en-US" dirty="0" err="1">
                <a:cs typeface="Arial" panose="020B0604020202020204" pitchFamily="34" charset="0"/>
              </a:rPr>
              <a:t>untuk</a:t>
            </a:r>
            <a:r>
              <a:rPr lang="en-US" dirty="0">
                <a:cs typeface="Arial" panose="020B0604020202020204" pitchFamily="34" charset="0"/>
              </a:rPr>
              <a:t> </a:t>
            </a:r>
            <a:r>
              <a:rPr lang="en-US" dirty="0" err="1">
                <a:cs typeface="Arial" panose="020B0604020202020204" pitchFamily="34" charset="0"/>
              </a:rPr>
              <a:t>mengintegrasikan</a:t>
            </a:r>
            <a:r>
              <a:rPr lang="en-US" dirty="0">
                <a:cs typeface="Arial" panose="020B0604020202020204" pitchFamily="34" charset="0"/>
              </a:rPr>
              <a:t> </a:t>
            </a:r>
            <a:r>
              <a:rPr lang="en-US" dirty="0" err="1">
                <a:cs typeface="Arial" panose="020B0604020202020204" pitchFamily="34" charset="0"/>
              </a:rPr>
              <a:t>beberapa</a:t>
            </a:r>
            <a:r>
              <a:rPr lang="en-US" dirty="0">
                <a:cs typeface="Arial" panose="020B0604020202020204" pitchFamily="34" charset="0"/>
              </a:rPr>
              <a:t> </a:t>
            </a:r>
            <a:r>
              <a:rPr lang="en-US" dirty="0" err="1">
                <a:cs typeface="Arial" panose="020B0604020202020204" pitchFamily="34" charset="0"/>
              </a:rPr>
              <a:t>sumber</a:t>
            </a:r>
            <a:r>
              <a:rPr lang="en-US" dirty="0">
                <a:cs typeface="Arial" panose="020B0604020202020204" pitchFamily="34" charset="0"/>
              </a:rPr>
              <a:t> yang </a:t>
            </a:r>
            <a:r>
              <a:rPr lang="en-US" dirty="0" err="1">
                <a:cs typeface="Arial" panose="020B0604020202020204" pitchFamily="34" charset="0"/>
              </a:rPr>
              <a:t>berbeda</a:t>
            </a:r>
            <a:r>
              <a:rPr lang="en-US" dirty="0">
                <a:cs typeface="Arial" panose="020B0604020202020204" pitchFamily="34" charset="0"/>
              </a:rPr>
              <a:t> </a:t>
            </a:r>
            <a:r>
              <a:rPr lang="en-US" dirty="0" err="1">
                <a:cs typeface="Arial" panose="020B0604020202020204" pitchFamily="34" charset="0"/>
              </a:rPr>
              <a:t>dalam</a:t>
            </a:r>
            <a:r>
              <a:rPr lang="en-US" dirty="0">
                <a:cs typeface="Arial" panose="020B0604020202020204" pitchFamily="34" charset="0"/>
              </a:rPr>
              <a:t> </a:t>
            </a:r>
            <a:r>
              <a:rPr lang="en-US" dirty="0" err="1">
                <a:cs typeface="Arial" panose="020B0604020202020204" pitchFamily="34" charset="0"/>
              </a:rPr>
              <a:t>mengatasi</a:t>
            </a:r>
            <a:r>
              <a:rPr lang="en-US" dirty="0">
                <a:cs typeface="Arial" panose="020B0604020202020204" pitchFamily="34" charset="0"/>
              </a:rPr>
              <a:t> </a:t>
            </a:r>
            <a:r>
              <a:rPr lang="en-US" dirty="0" err="1">
                <a:cs typeface="Arial" panose="020B0604020202020204" pitchFamily="34" charset="0"/>
              </a:rPr>
              <a:t>ketiak</a:t>
            </a:r>
            <a:r>
              <a:rPr lang="en-US" dirty="0">
                <a:cs typeface="Arial" panose="020B0604020202020204" pitchFamily="34" charset="0"/>
              </a:rPr>
              <a:t> </a:t>
            </a:r>
            <a:r>
              <a:rPr lang="en-US" dirty="0" err="1">
                <a:cs typeface="Arial" panose="020B0604020202020204" pitchFamily="34" charset="0"/>
              </a:rPr>
              <a:t>konsistensian</a:t>
            </a:r>
            <a:r>
              <a:rPr lang="en-US" dirty="0">
                <a:cs typeface="Arial" panose="020B0604020202020204" pitchFamily="34" charset="0"/>
              </a:rPr>
              <a:t> </a:t>
            </a:r>
            <a:r>
              <a:rPr lang="en-US" dirty="0" err="1">
                <a:cs typeface="Arial" panose="020B0604020202020204" pitchFamily="34" charset="0"/>
              </a:rPr>
              <a:t>dan</a:t>
            </a:r>
            <a:r>
              <a:rPr lang="en-US" dirty="0">
                <a:cs typeface="Arial" panose="020B0604020202020204" pitchFamily="34" charset="0"/>
              </a:rPr>
              <a:t> </a:t>
            </a:r>
            <a:r>
              <a:rPr lang="en-US" dirty="0" err="1">
                <a:cs typeface="Arial" panose="020B0604020202020204" pitchFamily="34" charset="0"/>
              </a:rPr>
              <a:t>juga</a:t>
            </a:r>
            <a:r>
              <a:rPr lang="en-US" dirty="0">
                <a:cs typeface="Arial" panose="020B0604020202020204" pitchFamily="34" charset="0"/>
              </a:rPr>
              <a:t> </a:t>
            </a:r>
            <a:r>
              <a:rPr lang="en-US" dirty="0" err="1">
                <a:cs typeface="Arial" panose="020B0604020202020204" pitchFamily="34" charset="0"/>
              </a:rPr>
              <a:t>konflik</a:t>
            </a:r>
            <a:endParaRPr lang="en-US" dirty="0">
              <a:cs typeface="Arial" panose="020B0604020202020204" pitchFamily="34" charset="0"/>
            </a:endParaRPr>
          </a:p>
        </p:txBody>
      </p:sp>
      <p:sp>
        <p:nvSpPr>
          <p:cNvPr id="9" name="Title 5"/>
          <p:cNvSpPr>
            <a:spLocks noGrp="1"/>
          </p:cNvSpPr>
          <p:nvPr>
            <p:ph type="title"/>
          </p:nvPr>
        </p:nvSpPr>
        <p:spPr>
          <a:xfrm>
            <a:off x="533400" y="685800"/>
            <a:ext cx="8229600" cy="685800"/>
          </a:xfrm>
        </p:spPr>
        <p:txBody>
          <a:bodyPr/>
          <a:lstStyle/>
          <a:p>
            <a:pPr>
              <a:spcBef>
                <a:spcPct val="50000"/>
              </a:spcBef>
            </a:pPr>
            <a:r>
              <a:rPr lang="en-US" sz="3200" dirty="0" err="1">
                <a:latin typeface="Arial" panose="020B0604020202020204" pitchFamily="34" charset="0"/>
                <a:cs typeface="Arial" panose="020B0604020202020204" pitchFamily="34" charset="0"/>
              </a:rPr>
              <a:t>Arsitektur</a:t>
            </a:r>
            <a:r>
              <a:rPr lang="en-US" sz="3200" dirty="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Federated Database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98942"/>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80’an</a:t>
            </a:r>
          </a:p>
        </p:txBody>
      </p:sp>
      <p:sp>
        <p:nvSpPr>
          <p:cNvPr id="36" name="TextBox 35"/>
          <p:cNvSpPr txBox="1"/>
          <p:nvPr/>
        </p:nvSpPr>
        <p:spPr>
          <a:xfrm>
            <a:off x="2865167" y="4720411"/>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90’an</a:t>
            </a:r>
          </a:p>
        </p:txBody>
      </p:sp>
      <p:sp>
        <p:nvSpPr>
          <p:cNvPr id="5" name="Rectangle 4"/>
          <p:cNvSpPr/>
          <p:nvPr/>
        </p:nvSpPr>
        <p:spPr>
          <a:xfrm>
            <a:off x="304800" y="980554"/>
            <a:ext cx="3505200" cy="369332"/>
          </a:xfrm>
          <a:prstGeom prst="rect">
            <a:avLst/>
          </a:prstGeom>
        </p:spPr>
        <p:txBody>
          <a:bodyPr wrap="square">
            <a:spAutoFit/>
          </a:bodyPr>
          <a:lstStyle/>
          <a:p>
            <a:r>
              <a:rPr lang="en-US" dirty="0" err="1">
                <a:cs typeface="Arial" panose="020B0604020202020204" pitchFamily="34" charset="0"/>
              </a:rPr>
              <a:t>Arsitektur</a:t>
            </a:r>
            <a:r>
              <a:rPr lang="en-US" dirty="0">
                <a:cs typeface="Arial" panose="020B0604020202020204" pitchFamily="34" charset="0"/>
              </a:rPr>
              <a:t> </a:t>
            </a:r>
            <a:r>
              <a:rPr lang="en-US" i="1" dirty="0">
                <a:cs typeface="Arial" panose="020B0604020202020204" pitchFamily="34" charset="0"/>
              </a:rPr>
              <a:t>Federated Database</a:t>
            </a:r>
            <a:endParaRPr lang="en-US" dirty="0">
              <a:cs typeface="Arial" panose="020B0604020202020204" pitchFamily="34" charset="0"/>
            </a:endParaRPr>
          </a:p>
        </p:txBody>
      </p:sp>
      <p:pic>
        <p:nvPicPr>
          <p:cNvPr id="7" name="Picture 6"/>
          <p:cNvPicPr/>
          <p:nvPr/>
        </p:nvPicPr>
        <p:blipFill rotWithShape="1">
          <a:blip r:embed="rId4"/>
          <a:srcRect l="54384" t="29912" r="7148" b="23616"/>
          <a:stretch/>
        </p:blipFill>
        <p:spPr bwMode="auto">
          <a:xfrm>
            <a:off x="609600" y="1447800"/>
            <a:ext cx="8229599" cy="426720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3659948" y="5867400"/>
            <a:ext cx="2464136" cy="338554"/>
          </a:xfrm>
          <a:prstGeom prst="rect">
            <a:avLst/>
          </a:prstGeom>
          <a:noFill/>
        </p:spPr>
        <p:txBody>
          <a:bodyPr wrap="none" rtlCol="0">
            <a:spAutoFit/>
          </a:bodyPr>
          <a:lstStyle/>
          <a:p>
            <a:r>
              <a:rPr lang="en-US" sz="1600" b="1" i="1" dirty="0" err="1">
                <a:solidFill>
                  <a:srgbClr val="FF0000"/>
                </a:solidFill>
              </a:rPr>
              <a:t>Sumber</a:t>
            </a:r>
            <a:r>
              <a:rPr lang="en-US" sz="1600" b="1" i="1" dirty="0">
                <a:solidFill>
                  <a:srgbClr val="FF0000"/>
                </a:solidFill>
              </a:rPr>
              <a:t>: DEPKOMINFO</a:t>
            </a:r>
          </a:p>
        </p:txBody>
      </p:sp>
    </p:spTree>
    <p:extLst>
      <p:ext uri="{BB962C8B-B14F-4D97-AF65-F5344CB8AC3E}">
        <p14:creationId xmlns:p14="http://schemas.microsoft.com/office/powerpoint/2010/main" val="3724899596"/>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a:solidFill>
            <a:srgbClr val="AD1D6F"/>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KEUNGGULAN PS MIK</a:t>
            </a:r>
          </a:p>
        </p:txBody>
      </p:sp>
      <p:sp>
        <p:nvSpPr>
          <p:cNvPr id="6150" name="Content Placeholder 2"/>
          <p:cNvSpPr>
            <a:spLocks noGrp="1"/>
          </p:cNvSpPr>
          <p:nvPr>
            <p:ph idx="1"/>
          </p:nvPr>
        </p:nvSpPr>
        <p:spPr>
          <a:xfrm>
            <a:off x="609600" y="1798638"/>
            <a:ext cx="8305800" cy="4373562"/>
          </a:xfrm>
        </p:spPr>
        <p:txBody>
          <a:bodyPr/>
          <a:lstStyle/>
          <a:p>
            <a:pPr marL="0" indent="0">
              <a:buFont typeface="Arial" panose="020B0604020202020204" pitchFamily="34" charset="0"/>
              <a:buNone/>
            </a:pPr>
            <a:r>
              <a:rPr lang="en-US" sz="3600"/>
              <a:t>Sarjana Manajemen Informasi Kesehatan Universitas Esa Unggul handal dalam </a:t>
            </a:r>
            <a:r>
              <a:rPr lang="en-US" sz="3600" b="1">
                <a:solidFill>
                  <a:srgbClr val="FF0000"/>
                </a:solidFill>
              </a:rPr>
              <a:t>analisis data </a:t>
            </a:r>
            <a:r>
              <a:rPr lang="en-US" sz="3600"/>
              <a:t>dan</a:t>
            </a:r>
            <a:r>
              <a:rPr lang="en-US" sz="3600" b="1">
                <a:solidFill>
                  <a:srgbClr val="FF0000"/>
                </a:solidFill>
              </a:rPr>
              <a:t> tata kelola informasi kesehatan </a:t>
            </a:r>
            <a:r>
              <a:rPr lang="en-US" sz="3600"/>
              <a:t>untuk</a:t>
            </a:r>
            <a:r>
              <a:rPr lang="en-US" sz="3600" b="1"/>
              <a:t> peningkatan mutu </a:t>
            </a:r>
            <a:r>
              <a:rPr lang="en-US" sz="3600"/>
              <a:t>dan</a:t>
            </a:r>
            <a:r>
              <a:rPr lang="en-US" sz="3600" b="1"/>
              <a:t> efisiensi pelayanan serta keselamatan pasien </a:t>
            </a:r>
            <a:r>
              <a:rPr lang="en-US" sz="3600"/>
              <a:t>sesuai kebutuhan lokal, nasional dan global.</a:t>
            </a: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80’an</a:t>
            </a:r>
          </a:p>
        </p:txBody>
      </p:sp>
      <p:sp>
        <p:nvSpPr>
          <p:cNvPr id="9" name="Title 5"/>
          <p:cNvSpPr>
            <a:spLocks noGrp="1"/>
          </p:cNvSpPr>
          <p:nvPr>
            <p:ph type="title"/>
          </p:nvPr>
        </p:nvSpPr>
        <p:spPr>
          <a:xfrm>
            <a:off x="533400" y="685800"/>
            <a:ext cx="8229600" cy="685800"/>
          </a:xfrm>
        </p:spPr>
        <p:txBody>
          <a:bodyPr/>
          <a:lstStyle/>
          <a:p>
            <a:pPr>
              <a:spcBef>
                <a:spcPct val="50000"/>
              </a:spcBef>
            </a:pPr>
            <a:r>
              <a:rPr lang="en-US" sz="3200" dirty="0">
                <a:latin typeface="Arial" panose="020B0604020202020204" pitchFamily="34" charset="0"/>
                <a:cs typeface="Arial" panose="020B0604020202020204" pitchFamily="34" charset="0"/>
              </a:rPr>
              <a:t>Data Warehouse</a:t>
            </a:r>
          </a:p>
        </p:txBody>
      </p:sp>
      <p:pic>
        <p:nvPicPr>
          <p:cNvPr id="7" name="Picture 6"/>
          <p:cNvPicPr/>
          <p:nvPr/>
        </p:nvPicPr>
        <p:blipFill rotWithShape="1">
          <a:blip r:embed="rId4"/>
          <a:srcRect l="55647" t="22275" r="5699" b="14368"/>
          <a:stretch/>
        </p:blipFill>
        <p:spPr bwMode="auto">
          <a:xfrm>
            <a:off x="838200" y="1371600"/>
            <a:ext cx="7391400" cy="441960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3659948" y="5867400"/>
            <a:ext cx="2464136" cy="338554"/>
          </a:xfrm>
          <a:prstGeom prst="rect">
            <a:avLst/>
          </a:prstGeom>
          <a:noFill/>
        </p:spPr>
        <p:txBody>
          <a:bodyPr wrap="none" rtlCol="0">
            <a:spAutoFit/>
          </a:bodyPr>
          <a:lstStyle/>
          <a:p>
            <a:r>
              <a:rPr lang="en-US" sz="1600" b="1" i="1" dirty="0" err="1">
                <a:solidFill>
                  <a:srgbClr val="FF0000"/>
                </a:solidFill>
              </a:rPr>
              <a:t>Sumber</a:t>
            </a:r>
            <a:r>
              <a:rPr lang="en-US" sz="1600" b="1" i="1" dirty="0">
                <a:solidFill>
                  <a:srgbClr val="FF0000"/>
                </a:solidFill>
              </a:rPr>
              <a:t>: DEPKOMINFO</a:t>
            </a:r>
          </a:p>
        </p:txBody>
      </p:sp>
    </p:spTree>
    <p:extLst>
      <p:ext uri="{BB962C8B-B14F-4D97-AF65-F5344CB8AC3E}">
        <p14:creationId xmlns:p14="http://schemas.microsoft.com/office/powerpoint/2010/main" val="2247124942"/>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80’an</a:t>
            </a:r>
          </a:p>
        </p:txBody>
      </p:sp>
      <p:sp>
        <p:nvSpPr>
          <p:cNvPr id="9" name="Title 5"/>
          <p:cNvSpPr>
            <a:spLocks noGrp="1"/>
          </p:cNvSpPr>
          <p:nvPr>
            <p:ph type="title"/>
          </p:nvPr>
        </p:nvSpPr>
        <p:spPr>
          <a:xfrm>
            <a:off x="533400" y="685800"/>
            <a:ext cx="8229600" cy="685800"/>
          </a:xfrm>
        </p:spPr>
        <p:txBody>
          <a:bodyPr/>
          <a:lstStyle/>
          <a:p>
            <a:pPr>
              <a:spcBef>
                <a:spcPct val="50000"/>
              </a:spcBef>
            </a:pPr>
            <a:r>
              <a:rPr lang="en-US" sz="3200" dirty="0">
                <a:latin typeface="Arial" panose="020B0604020202020204" pitchFamily="34" charset="0"/>
                <a:cs typeface="Arial" panose="020B0604020202020204" pitchFamily="34" charset="0"/>
              </a:rPr>
              <a:t>Mediated System</a:t>
            </a:r>
          </a:p>
        </p:txBody>
      </p:sp>
      <p:pic>
        <p:nvPicPr>
          <p:cNvPr id="5" name="Picture 4"/>
          <p:cNvPicPr/>
          <p:nvPr/>
        </p:nvPicPr>
        <p:blipFill rotWithShape="1">
          <a:blip r:embed="rId4"/>
          <a:srcRect l="60120" t="21003" r="12139" b="24428"/>
          <a:stretch/>
        </p:blipFill>
        <p:spPr bwMode="auto">
          <a:xfrm>
            <a:off x="762001" y="1371600"/>
            <a:ext cx="7467600" cy="46142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0369776"/>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80’an</a:t>
            </a:r>
          </a:p>
        </p:txBody>
      </p:sp>
      <p:sp>
        <p:nvSpPr>
          <p:cNvPr id="9" name="Title 5"/>
          <p:cNvSpPr>
            <a:spLocks noGrp="1"/>
          </p:cNvSpPr>
          <p:nvPr>
            <p:ph type="title"/>
          </p:nvPr>
        </p:nvSpPr>
        <p:spPr>
          <a:xfrm>
            <a:off x="533400" y="685800"/>
            <a:ext cx="8229600" cy="685800"/>
          </a:xfrm>
        </p:spPr>
        <p:txBody>
          <a:bodyPr/>
          <a:lstStyle/>
          <a:p>
            <a:pPr>
              <a:spcBef>
                <a:spcPct val="50000"/>
              </a:spcBef>
            </a:pPr>
            <a:r>
              <a:rPr lang="en-US" sz="3200" dirty="0" err="1">
                <a:latin typeface="Arial" panose="020B0604020202020204" pitchFamily="34" charset="0"/>
                <a:cs typeface="Arial" panose="020B0604020202020204" pitchFamily="34" charset="0"/>
              </a:rPr>
              <a:t>Prinsip-prinsip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Interoperabilitas</a:t>
            </a: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533400" y="1695293"/>
            <a:ext cx="8229599" cy="646331"/>
          </a:xfrm>
          <a:prstGeom prst="rect">
            <a:avLst/>
          </a:prstGeom>
        </p:spPr>
        <p:txBody>
          <a:bodyPr wrap="square">
            <a:spAutoFit/>
          </a:bodyPr>
          <a:lstStyle/>
          <a:p>
            <a:r>
              <a:rPr lang="en-US" dirty="0" err="1">
                <a:cs typeface="Arial" panose="020B0604020202020204" pitchFamily="34" charset="0"/>
              </a:rPr>
              <a:t>Tujuan</a:t>
            </a:r>
            <a:r>
              <a:rPr lang="en-US" dirty="0">
                <a:cs typeface="Arial" panose="020B0604020202020204" pitchFamily="34" charset="0"/>
              </a:rPr>
              <a:t> </a:t>
            </a:r>
            <a:r>
              <a:rPr lang="en-US" dirty="0" err="1">
                <a:cs typeface="Arial" panose="020B0604020202020204" pitchFamily="34" charset="0"/>
              </a:rPr>
              <a:t>prinsip-prinsip</a:t>
            </a:r>
            <a:r>
              <a:rPr lang="en-US" dirty="0">
                <a:cs typeface="Arial" panose="020B0604020202020204" pitchFamily="34" charset="0"/>
              </a:rPr>
              <a:t> </a:t>
            </a:r>
            <a:r>
              <a:rPr lang="en-US" dirty="0" err="1">
                <a:cs typeface="Arial" panose="020B0604020202020204" pitchFamily="34" charset="0"/>
              </a:rPr>
              <a:t>interoperabilitas</a:t>
            </a:r>
            <a:r>
              <a:rPr lang="en-US" dirty="0">
                <a:cs typeface="Arial" panose="020B0604020202020204" pitchFamily="34" charset="0"/>
              </a:rPr>
              <a:t> </a:t>
            </a:r>
            <a:r>
              <a:rPr lang="en-US" dirty="0" err="1">
                <a:cs typeface="Arial" panose="020B0604020202020204" pitchFamily="34" charset="0"/>
              </a:rPr>
              <a:t>adalah</a:t>
            </a:r>
            <a:r>
              <a:rPr lang="en-US" dirty="0">
                <a:cs typeface="Arial" panose="020B0604020202020204" pitchFamily="34" charset="0"/>
              </a:rPr>
              <a:t> </a:t>
            </a:r>
            <a:r>
              <a:rPr lang="en-US" dirty="0" err="1">
                <a:cs typeface="Arial" panose="020B0604020202020204" pitchFamily="34" charset="0"/>
              </a:rPr>
              <a:t>untuk</a:t>
            </a:r>
            <a:r>
              <a:rPr lang="en-US" dirty="0">
                <a:cs typeface="Arial" panose="020B0604020202020204" pitchFamily="34" charset="0"/>
              </a:rPr>
              <a:t> </a:t>
            </a:r>
            <a:r>
              <a:rPr lang="en-US" dirty="0" err="1">
                <a:cs typeface="Arial" panose="020B0604020202020204" pitchFamily="34" charset="0"/>
              </a:rPr>
              <a:t>menjadi</a:t>
            </a:r>
            <a:r>
              <a:rPr lang="en-US" dirty="0">
                <a:cs typeface="Arial" panose="020B0604020202020204" pitchFamily="34" charset="0"/>
              </a:rPr>
              <a:t> </a:t>
            </a:r>
            <a:r>
              <a:rPr lang="en-US" dirty="0" err="1">
                <a:cs typeface="Arial" panose="020B0604020202020204" pitchFamily="34" charset="0"/>
              </a:rPr>
              <a:t>dasar</a:t>
            </a:r>
            <a:r>
              <a:rPr lang="en-US" dirty="0">
                <a:cs typeface="Arial" panose="020B0604020202020204" pitchFamily="34" charset="0"/>
              </a:rPr>
              <a:t> </a:t>
            </a:r>
            <a:r>
              <a:rPr lang="en-US" dirty="0" err="1">
                <a:cs typeface="Arial" panose="020B0604020202020204" pitchFamily="34" charset="0"/>
              </a:rPr>
              <a:t>penyusunan</a:t>
            </a:r>
            <a:r>
              <a:rPr lang="en-US" dirty="0">
                <a:cs typeface="Arial" panose="020B0604020202020204" pitchFamily="34" charset="0"/>
              </a:rPr>
              <a:t> </a:t>
            </a:r>
            <a:r>
              <a:rPr lang="en-US" dirty="0" err="1">
                <a:cs typeface="Arial" panose="020B0604020202020204" pitchFamily="34" charset="0"/>
              </a:rPr>
              <a:t>kebijakan</a:t>
            </a:r>
            <a:r>
              <a:rPr lang="en-US" dirty="0">
                <a:cs typeface="Arial" panose="020B0604020202020204" pitchFamily="34" charset="0"/>
              </a:rPr>
              <a:t> </a:t>
            </a:r>
            <a:r>
              <a:rPr lang="en-US" dirty="0" err="1">
                <a:cs typeface="Arial" panose="020B0604020202020204" pitchFamily="34" charset="0"/>
              </a:rPr>
              <a:t>dan</a:t>
            </a:r>
            <a:r>
              <a:rPr lang="en-US" dirty="0">
                <a:cs typeface="Arial" panose="020B0604020202020204" pitchFamily="34" charset="0"/>
              </a:rPr>
              <a:t> </a:t>
            </a:r>
            <a:r>
              <a:rPr lang="en-US" dirty="0" err="1">
                <a:cs typeface="Arial" panose="020B0604020202020204" pitchFamily="34" charset="0"/>
              </a:rPr>
              <a:t>pengambilan</a:t>
            </a:r>
            <a:r>
              <a:rPr lang="en-US" dirty="0">
                <a:cs typeface="Arial" panose="020B0604020202020204" pitchFamily="34" charset="0"/>
              </a:rPr>
              <a:t> </a:t>
            </a:r>
            <a:r>
              <a:rPr lang="en-US" dirty="0" err="1">
                <a:cs typeface="Arial" panose="020B0604020202020204" pitchFamily="34" charset="0"/>
              </a:rPr>
              <a:t>keputusan</a:t>
            </a:r>
            <a:r>
              <a:rPr lang="en-US" dirty="0">
                <a:cs typeface="Arial" panose="020B0604020202020204" pitchFamily="34" charset="0"/>
              </a:rPr>
              <a:t> </a:t>
            </a:r>
            <a:r>
              <a:rPr lang="en-US" dirty="0" err="1">
                <a:cs typeface="Arial" panose="020B0604020202020204" pitchFamily="34" charset="0"/>
              </a:rPr>
              <a:t>adminisratif</a:t>
            </a:r>
            <a:endParaRPr lang="en-US" dirty="0">
              <a:cs typeface="Arial" panose="020B0604020202020204" pitchFamily="34" charset="0"/>
            </a:endParaRPr>
          </a:p>
        </p:txBody>
      </p:sp>
      <p:sp>
        <p:nvSpPr>
          <p:cNvPr id="7" name="Rectangle 6"/>
          <p:cNvSpPr/>
          <p:nvPr/>
        </p:nvSpPr>
        <p:spPr>
          <a:xfrm>
            <a:off x="533400" y="2503471"/>
            <a:ext cx="8229599" cy="3416320"/>
          </a:xfrm>
          <a:prstGeom prst="rect">
            <a:avLst/>
          </a:prstGeom>
        </p:spPr>
        <p:txBody>
          <a:bodyPr wrap="square">
            <a:spAutoFit/>
          </a:bodyPr>
          <a:lstStyle/>
          <a:p>
            <a:r>
              <a:rPr lang="en-US" dirty="0" err="1">
                <a:cs typeface="Arial" panose="020B0604020202020204" pitchFamily="34" charset="0"/>
              </a:rPr>
              <a:t>Prinsip-prinsip</a:t>
            </a:r>
            <a:r>
              <a:rPr lang="en-US" dirty="0">
                <a:cs typeface="Arial" panose="020B0604020202020204" pitchFamily="34" charset="0"/>
              </a:rPr>
              <a:t> </a:t>
            </a:r>
            <a:r>
              <a:rPr lang="en-US" dirty="0" err="1">
                <a:cs typeface="Arial" panose="020B0604020202020204" pitchFamily="34" charset="0"/>
              </a:rPr>
              <a:t>Interoperabilitas</a:t>
            </a:r>
            <a:r>
              <a:rPr lang="en-US" dirty="0">
                <a:cs typeface="Arial" panose="020B0604020202020204" pitchFamily="34" charset="0"/>
              </a:rPr>
              <a:t> </a:t>
            </a:r>
            <a:r>
              <a:rPr lang="en-US" dirty="0" err="1">
                <a:cs typeface="Arial" panose="020B0604020202020204" pitchFamily="34" charset="0"/>
              </a:rPr>
              <a:t>adalah</a:t>
            </a:r>
            <a:r>
              <a:rPr lang="en-US" dirty="0">
                <a:cs typeface="Arial" panose="020B0604020202020204" pitchFamily="34" charset="0"/>
              </a:rPr>
              <a:t>:</a:t>
            </a:r>
          </a:p>
          <a:p>
            <a:pPr marL="685800" indent="-342900">
              <a:buFont typeface="+mj-lt"/>
              <a:buAutoNum type="arabicPeriod"/>
            </a:pPr>
            <a:r>
              <a:rPr lang="en-US" dirty="0" err="1"/>
              <a:t>Setiap</a:t>
            </a:r>
            <a:r>
              <a:rPr lang="en-US" dirty="0"/>
              <a:t> </a:t>
            </a:r>
            <a:r>
              <a:rPr lang="en-US" dirty="0" err="1"/>
              <a:t>instansi</a:t>
            </a:r>
            <a:r>
              <a:rPr lang="en-US" dirty="0"/>
              <a:t> </a:t>
            </a:r>
            <a:r>
              <a:rPr lang="en-US" dirty="0" err="1"/>
              <a:t>pemerintah</a:t>
            </a:r>
            <a:r>
              <a:rPr lang="en-US" dirty="0"/>
              <a:t> </a:t>
            </a:r>
            <a:r>
              <a:rPr lang="en-US" dirty="0" err="1"/>
              <a:t>pusat</a:t>
            </a:r>
            <a:r>
              <a:rPr lang="en-US" dirty="0"/>
              <a:t> </a:t>
            </a:r>
            <a:r>
              <a:rPr lang="en-US" dirty="0" err="1"/>
              <a:t>wajib</a:t>
            </a:r>
            <a:r>
              <a:rPr lang="en-US" dirty="0"/>
              <a:t> </a:t>
            </a:r>
            <a:r>
              <a:rPr lang="en-US" dirty="0" err="1"/>
              <a:t>memiliki</a:t>
            </a:r>
            <a:r>
              <a:rPr lang="en-US" dirty="0"/>
              <a:t> </a:t>
            </a:r>
            <a:r>
              <a:rPr lang="en-US" dirty="0" err="1"/>
              <a:t>skema</a:t>
            </a:r>
            <a:r>
              <a:rPr lang="en-US" dirty="0"/>
              <a:t> data yang </a:t>
            </a:r>
            <a:r>
              <a:rPr lang="en-US" dirty="0" err="1"/>
              <a:t>teknologinya</a:t>
            </a:r>
            <a:r>
              <a:rPr lang="en-US" dirty="0"/>
              <a:t> </a:t>
            </a:r>
            <a:r>
              <a:rPr lang="en-US" dirty="0" err="1"/>
              <a:t>ditentukan</a:t>
            </a:r>
            <a:r>
              <a:rPr lang="en-US" dirty="0"/>
              <a:t> </a:t>
            </a:r>
            <a:r>
              <a:rPr lang="en-US" dirty="0" err="1"/>
              <a:t>oleh</a:t>
            </a:r>
            <a:r>
              <a:rPr lang="en-US" dirty="0"/>
              <a:t> </a:t>
            </a:r>
            <a:r>
              <a:rPr lang="en-US" dirty="0" err="1"/>
              <a:t>gugus</a:t>
            </a:r>
            <a:r>
              <a:rPr lang="en-US" dirty="0"/>
              <a:t> </a:t>
            </a:r>
            <a:r>
              <a:rPr lang="en-US" dirty="0" err="1"/>
              <a:t>tugas</a:t>
            </a:r>
            <a:r>
              <a:rPr lang="en-US" dirty="0"/>
              <a:t> </a:t>
            </a:r>
            <a:r>
              <a:rPr lang="en-US" dirty="0" err="1"/>
              <a:t>untuk</a:t>
            </a:r>
            <a:r>
              <a:rPr lang="en-US" dirty="0"/>
              <a:t> </a:t>
            </a:r>
            <a:r>
              <a:rPr lang="en-US" dirty="0" err="1"/>
              <a:t>interoperabilitas</a:t>
            </a:r>
            <a:r>
              <a:rPr lang="en-US" dirty="0"/>
              <a:t> </a:t>
            </a:r>
            <a:r>
              <a:rPr lang="en-US" dirty="0" err="1"/>
              <a:t>terkait</a:t>
            </a:r>
            <a:r>
              <a:rPr lang="en-US" dirty="0"/>
              <a:t> </a:t>
            </a:r>
            <a:r>
              <a:rPr lang="en-US" dirty="0" err="1"/>
              <a:t>dengan</a:t>
            </a:r>
            <a:r>
              <a:rPr lang="en-US" dirty="0"/>
              <a:t> </a:t>
            </a:r>
            <a:r>
              <a:rPr lang="en-US" dirty="0" err="1"/>
              <a:t>tupoksinya</a:t>
            </a:r>
            <a:r>
              <a:rPr lang="en-US" dirty="0"/>
              <a:t>.</a:t>
            </a:r>
          </a:p>
          <a:p>
            <a:pPr marL="685800" indent="-342900">
              <a:buFont typeface="+mj-lt"/>
              <a:buAutoNum type="arabicPeriod"/>
            </a:pPr>
            <a:r>
              <a:rPr lang="en-US" dirty="0" err="1"/>
              <a:t>Skema</a:t>
            </a:r>
            <a:r>
              <a:rPr lang="en-US" dirty="0"/>
              <a:t> data </a:t>
            </a:r>
            <a:r>
              <a:rPr lang="en-US" dirty="0" err="1"/>
              <a:t>sebagaimana</a:t>
            </a:r>
            <a:r>
              <a:rPr lang="en-US" dirty="0"/>
              <a:t> </a:t>
            </a:r>
            <a:r>
              <a:rPr lang="en-US" dirty="0" err="1"/>
              <a:t>dimaksud</a:t>
            </a:r>
            <a:r>
              <a:rPr lang="en-US" dirty="0"/>
              <a:t> </a:t>
            </a:r>
            <a:r>
              <a:rPr lang="en-US" dirty="0" err="1"/>
              <a:t>dikoordinasikan</a:t>
            </a:r>
            <a:r>
              <a:rPr lang="en-US" dirty="0"/>
              <a:t> </a:t>
            </a:r>
            <a:r>
              <a:rPr lang="en-US" dirty="0" err="1"/>
              <a:t>oleh</a:t>
            </a:r>
            <a:r>
              <a:rPr lang="en-US" dirty="0"/>
              <a:t> </a:t>
            </a:r>
            <a:r>
              <a:rPr lang="en-US" i="1" dirty="0"/>
              <a:t>Government</a:t>
            </a:r>
            <a:r>
              <a:rPr lang="en-US" dirty="0"/>
              <a:t> </a:t>
            </a:r>
            <a:r>
              <a:rPr lang="en-US" dirty="0" err="1"/>
              <a:t>dalam</a:t>
            </a:r>
            <a:r>
              <a:rPr lang="en-US" dirty="0"/>
              <a:t> </a:t>
            </a:r>
            <a:r>
              <a:rPr lang="en-US" dirty="0" err="1"/>
              <a:t>suatu</a:t>
            </a:r>
            <a:r>
              <a:rPr lang="en-US" dirty="0"/>
              <a:t> </a:t>
            </a:r>
            <a:r>
              <a:rPr lang="en-US" dirty="0" err="1"/>
              <a:t>gugus</a:t>
            </a:r>
            <a:r>
              <a:rPr lang="en-US" dirty="0"/>
              <a:t> </a:t>
            </a:r>
            <a:r>
              <a:rPr lang="en-US" dirty="0" err="1"/>
              <a:t>tugas</a:t>
            </a:r>
            <a:r>
              <a:rPr lang="en-US" dirty="0"/>
              <a:t> (</a:t>
            </a:r>
            <a:r>
              <a:rPr lang="en-US" i="1" dirty="0"/>
              <a:t>task-force</a:t>
            </a:r>
            <a:r>
              <a:rPr lang="en-US" dirty="0"/>
              <a:t>) inter </a:t>
            </a:r>
            <a:r>
              <a:rPr lang="en-US" dirty="0" err="1"/>
              <a:t>institusi</a:t>
            </a:r>
            <a:r>
              <a:rPr lang="en-US" dirty="0"/>
              <a:t>.</a:t>
            </a:r>
          </a:p>
          <a:p>
            <a:pPr marL="685800" indent="-342900">
              <a:buFont typeface="+mj-lt"/>
              <a:buAutoNum type="arabicPeriod"/>
            </a:pPr>
            <a:r>
              <a:rPr lang="en-US" dirty="0" err="1"/>
              <a:t>Pemerintah</a:t>
            </a:r>
            <a:r>
              <a:rPr lang="en-US" dirty="0"/>
              <a:t> </a:t>
            </a:r>
            <a:r>
              <a:rPr lang="en-US" dirty="0" err="1"/>
              <a:t>daerah</a:t>
            </a:r>
            <a:r>
              <a:rPr lang="en-US" dirty="0"/>
              <a:t> </a:t>
            </a:r>
            <a:r>
              <a:rPr lang="en-US" dirty="0" err="1"/>
              <a:t>dapat</a:t>
            </a:r>
            <a:r>
              <a:rPr lang="en-US" dirty="0"/>
              <a:t> </a:t>
            </a:r>
            <a:r>
              <a:rPr lang="en-US" dirty="0" err="1"/>
              <a:t>menyesuaikan</a:t>
            </a:r>
            <a:r>
              <a:rPr lang="en-US" dirty="0"/>
              <a:t> </a:t>
            </a:r>
            <a:r>
              <a:rPr lang="en-US" dirty="0" err="1"/>
              <a:t>atau</a:t>
            </a:r>
            <a:r>
              <a:rPr lang="en-US" dirty="0"/>
              <a:t> </a:t>
            </a:r>
            <a:r>
              <a:rPr lang="en-US" dirty="0" err="1"/>
              <a:t>mengacu</a:t>
            </a:r>
            <a:r>
              <a:rPr lang="en-US" dirty="0"/>
              <a:t> </a:t>
            </a:r>
            <a:r>
              <a:rPr lang="en-US" dirty="0" err="1"/>
              <a:t>pada</a:t>
            </a:r>
            <a:r>
              <a:rPr lang="en-US" dirty="0"/>
              <a:t> </a:t>
            </a:r>
            <a:r>
              <a:rPr lang="en-US" dirty="0" err="1"/>
              <a:t>skema</a:t>
            </a:r>
            <a:r>
              <a:rPr lang="en-US" dirty="0"/>
              <a:t> data yang </a:t>
            </a:r>
            <a:r>
              <a:rPr lang="en-US" dirty="0" err="1"/>
              <a:t>teknologinya</a:t>
            </a:r>
            <a:r>
              <a:rPr lang="en-US" dirty="0"/>
              <a:t> </a:t>
            </a:r>
            <a:r>
              <a:rPr lang="en-US" dirty="0" err="1"/>
              <a:t>ditentukan</a:t>
            </a:r>
            <a:r>
              <a:rPr lang="en-US" dirty="0"/>
              <a:t> </a:t>
            </a:r>
            <a:r>
              <a:rPr lang="en-US" dirty="0" err="1"/>
              <a:t>oleh</a:t>
            </a:r>
            <a:r>
              <a:rPr lang="en-US" dirty="0"/>
              <a:t> </a:t>
            </a:r>
            <a:r>
              <a:rPr lang="en-US" dirty="0" err="1"/>
              <a:t>gugus</a:t>
            </a:r>
            <a:r>
              <a:rPr lang="en-US" dirty="0"/>
              <a:t> </a:t>
            </a:r>
            <a:r>
              <a:rPr lang="en-US" dirty="0" err="1"/>
              <a:t>tugas</a:t>
            </a:r>
            <a:r>
              <a:rPr lang="en-US" dirty="0"/>
              <a:t> (</a:t>
            </a:r>
            <a:r>
              <a:rPr lang="en-US" dirty="0" err="1"/>
              <a:t>sesuai</a:t>
            </a:r>
            <a:r>
              <a:rPr lang="en-US" dirty="0"/>
              <a:t> </a:t>
            </a:r>
            <a:r>
              <a:rPr lang="en-US" dirty="0" err="1"/>
              <a:t>rujukan</a:t>
            </a:r>
            <a:r>
              <a:rPr lang="en-US" dirty="0"/>
              <a:t> </a:t>
            </a:r>
            <a:r>
              <a:rPr lang="en-US" dirty="0" err="1"/>
              <a:t>ketentuan</a:t>
            </a:r>
            <a:r>
              <a:rPr lang="en-US" dirty="0"/>
              <a:t> </a:t>
            </a:r>
            <a:r>
              <a:rPr lang="en-US" dirty="0" err="1"/>
              <a:t>Internasional</a:t>
            </a:r>
            <a:r>
              <a:rPr lang="en-US" dirty="0"/>
              <a:t>) </a:t>
            </a:r>
            <a:r>
              <a:rPr lang="en-US" dirty="0" err="1"/>
              <a:t>dari</a:t>
            </a:r>
            <a:r>
              <a:rPr lang="en-US" dirty="0"/>
              <a:t> </a:t>
            </a:r>
            <a:r>
              <a:rPr lang="en-US" dirty="0" err="1"/>
              <a:t>masing-masing</a:t>
            </a:r>
            <a:r>
              <a:rPr lang="en-US" dirty="0"/>
              <a:t> </a:t>
            </a:r>
            <a:r>
              <a:rPr lang="en-US" dirty="0" err="1"/>
              <a:t>instansi</a:t>
            </a:r>
            <a:r>
              <a:rPr lang="en-US" dirty="0"/>
              <a:t> </a:t>
            </a:r>
            <a:r>
              <a:rPr lang="en-US" dirty="0" err="1"/>
              <a:t>terkait</a:t>
            </a:r>
            <a:r>
              <a:rPr lang="en-US" dirty="0"/>
              <a:t>.</a:t>
            </a:r>
          </a:p>
          <a:p>
            <a:pPr marL="685800" indent="-342900">
              <a:buFont typeface="+mj-lt"/>
              <a:buAutoNum type="arabicPeriod"/>
            </a:pPr>
            <a:r>
              <a:rPr lang="en-US" dirty="0" err="1"/>
              <a:t>Jenis</a:t>
            </a:r>
            <a:r>
              <a:rPr lang="en-US" dirty="0"/>
              <a:t> data yang </a:t>
            </a:r>
            <a:r>
              <a:rPr lang="en-US" dirty="0" err="1"/>
              <a:t>terbuka</a:t>
            </a:r>
            <a:r>
              <a:rPr lang="en-US" dirty="0"/>
              <a:t> </a:t>
            </a:r>
            <a:r>
              <a:rPr lang="en-US" dirty="0" err="1"/>
              <a:t>dan</a:t>
            </a:r>
            <a:r>
              <a:rPr lang="en-US" dirty="0"/>
              <a:t> </a:t>
            </a:r>
            <a:r>
              <a:rPr lang="en-US" dirty="0" err="1"/>
              <a:t>tertutup</a:t>
            </a:r>
            <a:r>
              <a:rPr lang="en-US" dirty="0"/>
              <a:t> </a:t>
            </a:r>
            <a:r>
              <a:rPr lang="en-US" dirty="0" err="1"/>
              <a:t>akan</a:t>
            </a:r>
            <a:r>
              <a:rPr lang="en-US" dirty="0"/>
              <a:t> </a:t>
            </a:r>
            <a:r>
              <a:rPr lang="en-US" dirty="0" err="1"/>
              <a:t>ditentukan</a:t>
            </a:r>
            <a:r>
              <a:rPr lang="en-US" dirty="0"/>
              <a:t> </a:t>
            </a:r>
            <a:r>
              <a:rPr lang="en-US" dirty="0" err="1"/>
              <a:t>oleh</a:t>
            </a:r>
            <a:r>
              <a:rPr lang="en-US" dirty="0"/>
              <a:t> </a:t>
            </a:r>
            <a:r>
              <a:rPr lang="en-US" dirty="0" err="1"/>
              <a:t>gugus</a:t>
            </a:r>
            <a:r>
              <a:rPr lang="en-US" dirty="0"/>
              <a:t> </a:t>
            </a:r>
            <a:r>
              <a:rPr lang="en-US" dirty="0" err="1"/>
              <a:t>tugas</a:t>
            </a:r>
            <a:r>
              <a:rPr lang="en-US" dirty="0"/>
              <a:t>.</a:t>
            </a:r>
          </a:p>
          <a:p>
            <a:pPr marL="685800" indent="-342900">
              <a:buFont typeface="+mj-lt"/>
              <a:buAutoNum type="arabicPeriod"/>
            </a:pPr>
            <a:r>
              <a:rPr lang="en-US" dirty="0" err="1"/>
              <a:t>Transaksi</a:t>
            </a:r>
            <a:r>
              <a:rPr lang="en-US" dirty="0"/>
              <a:t> data </a:t>
            </a:r>
            <a:r>
              <a:rPr lang="en-US" dirty="0" err="1"/>
              <a:t>untuk</a:t>
            </a:r>
            <a:r>
              <a:rPr lang="en-US" dirty="0"/>
              <a:t> </a:t>
            </a:r>
            <a:r>
              <a:rPr lang="en-US" dirty="0" err="1"/>
              <a:t>interoperabilitas</a:t>
            </a:r>
            <a:r>
              <a:rPr lang="en-US" dirty="0"/>
              <a:t> </a:t>
            </a:r>
            <a:r>
              <a:rPr lang="en-US" dirty="0" err="1"/>
              <a:t>dilakukan</a:t>
            </a:r>
            <a:r>
              <a:rPr lang="en-US" dirty="0"/>
              <a:t> </a:t>
            </a:r>
            <a:r>
              <a:rPr lang="en-US" dirty="0" err="1"/>
              <a:t>dalam</a:t>
            </a:r>
            <a:r>
              <a:rPr lang="en-US" dirty="0"/>
              <a:t> format </a:t>
            </a:r>
            <a:r>
              <a:rPr lang="en-US" dirty="0" err="1"/>
              <a:t>terbuka</a:t>
            </a:r>
            <a:r>
              <a:rPr lang="en-US" dirty="0"/>
              <a:t> yang </a:t>
            </a:r>
            <a:r>
              <a:rPr lang="sv-SE" dirty="0"/>
              <a:t>teknologinya ditentukan oleh gugus tugas.</a:t>
            </a:r>
            <a:endParaRPr lang="en-US" dirty="0">
              <a:cs typeface="Arial" panose="020B0604020202020204" pitchFamily="34" charset="0"/>
            </a:endParaRPr>
          </a:p>
        </p:txBody>
      </p:sp>
    </p:spTree>
    <p:extLst>
      <p:ext uri="{BB962C8B-B14F-4D97-AF65-F5344CB8AC3E}">
        <p14:creationId xmlns:p14="http://schemas.microsoft.com/office/powerpoint/2010/main" val="1354327651"/>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80’an</a:t>
            </a:r>
          </a:p>
        </p:txBody>
      </p:sp>
      <p:sp>
        <p:nvSpPr>
          <p:cNvPr id="9" name="Title 5"/>
          <p:cNvSpPr>
            <a:spLocks noGrp="1"/>
          </p:cNvSpPr>
          <p:nvPr>
            <p:ph type="title"/>
          </p:nvPr>
        </p:nvSpPr>
        <p:spPr>
          <a:xfrm>
            <a:off x="533400" y="838200"/>
            <a:ext cx="8229600" cy="685800"/>
          </a:xfrm>
        </p:spPr>
        <p:txBody>
          <a:bodyPr/>
          <a:lstStyle/>
          <a:p>
            <a:pPr>
              <a:spcBef>
                <a:spcPct val="50000"/>
              </a:spcBef>
            </a:pPr>
            <a:r>
              <a:rPr lang="en-US" sz="3200" dirty="0" err="1">
                <a:latin typeface="Arial" panose="020B0604020202020204" pitchFamily="34" charset="0"/>
                <a:cs typeface="Arial" panose="020B0604020202020204" pitchFamily="34" charset="0"/>
              </a:rPr>
              <a:t>Dampak</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Perkembangan</a:t>
            </a:r>
            <a:r>
              <a:rPr lang="en-US" sz="3200" dirty="0">
                <a:latin typeface="Arial" panose="020B0604020202020204" pitchFamily="34" charset="0"/>
                <a:cs typeface="Arial" panose="020B0604020202020204" pitchFamily="34" charset="0"/>
              </a:rPr>
              <a:t> Internet </a:t>
            </a:r>
            <a:br>
              <a:rPr lang="en-US" sz="3200" dirty="0">
                <a:latin typeface="Arial" panose="020B0604020202020204" pitchFamily="34" charset="0"/>
                <a:cs typeface="Arial" panose="020B0604020202020204" pitchFamily="34" charset="0"/>
              </a:rPr>
            </a:br>
            <a:r>
              <a:rPr lang="en-US" sz="3200" dirty="0" err="1">
                <a:latin typeface="Arial" panose="020B0604020202020204" pitchFamily="34" charset="0"/>
                <a:cs typeface="Arial" panose="020B0604020202020204" pitchFamily="34" charset="0"/>
              </a:rPr>
              <a:t>dan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Teknologi</a:t>
            </a:r>
            <a:r>
              <a:rPr lang="en-US" sz="3200" dirty="0">
                <a:latin typeface="Arial" panose="020B0604020202020204" pitchFamily="34" charset="0"/>
                <a:cs typeface="Arial" panose="020B0604020202020204" pitchFamily="34" charset="0"/>
              </a:rPr>
              <a:t> WEB</a:t>
            </a:r>
          </a:p>
        </p:txBody>
      </p:sp>
      <p:sp>
        <p:nvSpPr>
          <p:cNvPr id="6" name="Rectangle 5"/>
          <p:cNvSpPr/>
          <p:nvPr/>
        </p:nvSpPr>
        <p:spPr>
          <a:xfrm>
            <a:off x="533400" y="1944469"/>
            <a:ext cx="8229599" cy="3970318"/>
          </a:xfrm>
          <a:prstGeom prst="rect">
            <a:avLst/>
          </a:prstGeom>
        </p:spPr>
        <p:txBody>
          <a:bodyPr wrap="square">
            <a:spAutoFit/>
          </a:bodyPr>
          <a:lstStyle/>
          <a:p>
            <a:pPr marL="285750" indent="-285750">
              <a:buFont typeface="Arial" panose="020B0604020202020204" pitchFamily="34" charset="0"/>
              <a:buChar char="•"/>
              <a:tabLst>
                <a:tab pos="287338" algn="l"/>
              </a:tabLst>
            </a:pPr>
            <a:r>
              <a:rPr lang="en-US" dirty="0">
                <a:cs typeface="Arial" panose="020B0604020202020204" pitchFamily="34" charset="0"/>
              </a:rPr>
              <a:t>Web and data is massive</a:t>
            </a:r>
          </a:p>
          <a:p>
            <a:pPr>
              <a:tabLst>
                <a:tab pos="287338" algn="l"/>
              </a:tabLst>
            </a:pPr>
            <a:r>
              <a:rPr lang="en-US" dirty="0">
                <a:cs typeface="Arial" panose="020B0604020202020204" pitchFamily="34" charset="0"/>
              </a:rPr>
              <a:t>	U</a:t>
            </a:r>
            <a:r>
              <a:rPr lang="sv-SE" dirty="0"/>
              <a:t>kuran dari web dan data baik dalam arti jumlah </a:t>
            </a:r>
            <a:r>
              <a:rPr lang="en-US" dirty="0" err="1"/>
              <a:t>sumber</a:t>
            </a:r>
            <a:r>
              <a:rPr lang="en-US" dirty="0"/>
              <a:t> </a:t>
            </a:r>
            <a:r>
              <a:rPr lang="en-US" dirty="0" err="1"/>
              <a:t>maupun</a:t>
            </a:r>
            <a:r>
              <a:rPr lang="en-US" dirty="0"/>
              <a:t> </a:t>
            </a:r>
            <a:r>
              <a:rPr lang="en-US" dirty="0" err="1"/>
              <a:t>isi</a:t>
            </a:r>
            <a:r>
              <a:rPr lang="en-US" dirty="0"/>
              <a:t> data </a:t>
            </a:r>
          </a:p>
          <a:p>
            <a:pPr>
              <a:tabLst>
                <a:tab pos="287338" algn="l"/>
              </a:tabLst>
            </a:pPr>
            <a:r>
              <a:rPr lang="en-US" dirty="0"/>
              <a:t>	</a:t>
            </a:r>
            <a:r>
              <a:rPr lang="en-US" dirty="0" err="1"/>
              <a:t>semakin</a:t>
            </a:r>
            <a:r>
              <a:rPr lang="en-US" dirty="0"/>
              <a:t> </a:t>
            </a:r>
            <a:r>
              <a:rPr lang="en-US" dirty="0" err="1"/>
              <a:t>bertambah</a:t>
            </a:r>
            <a:r>
              <a:rPr lang="en-US" dirty="0"/>
              <a:t> </a:t>
            </a:r>
            <a:r>
              <a:rPr lang="en-US" dirty="0" err="1"/>
              <a:t>dari</a:t>
            </a:r>
            <a:r>
              <a:rPr lang="en-US" dirty="0"/>
              <a:t> </a:t>
            </a:r>
            <a:r>
              <a:rPr lang="en-US" dirty="0" err="1"/>
              <a:t>waktu</a:t>
            </a:r>
            <a:r>
              <a:rPr lang="en-US" dirty="0"/>
              <a:t> </a:t>
            </a:r>
            <a:r>
              <a:rPr lang="en-US" dirty="0" err="1"/>
              <a:t>ke</a:t>
            </a:r>
            <a:r>
              <a:rPr lang="en-US" dirty="0"/>
              <a:t> </a:t>
            </a:r>
            <a:r>
              <a:rPr lang="en-US" dirty="0" err="1"/>
              <a:t>waktu</a:t>
            </a:r>
            <a:r>
              <a:rPr lang="en-US" dirty="0"/>
              <a:t> </a:t>
            </a:r>
            <a:r>
              <a:rPr lang="en-US" dirty="0" err="1"/>
              <a:t>dengan</a:t>
            </a:r>
            <a:r>
              <a:rPr lang="en-US" dirty="0"/>
              <a:t> </a:t>
            </a:r>
            <a:r>
              <a:rPr lang="en-US" dirty="0" err="1"/>
              <a:t>sangat</a:t>
            </a:r>
            <a:r>
              <a:rPr lang="en-US" dirty="0"/>
              <a:t> </a:t>
            </a:r>
            <a:r>
              <a:rPr lang="en-US" dirty="0" err="1"/>
              <a:t>cepat</a:t>
            </a:r>
            <a:r>
              <a:rPr lang="en-US" dirty="0"/>
              <a:t>.</a:t>
            </a:r>
          </a:p>
          <a:p>
            <a:pPr>
              <a:tabLst>
                <a:tab pos="287338" algn="l"/>
              </a:tabLst>
            </a:pPr>
            <a:endParaRPr lang="en-US" dirty="0">
              <a:cs typeface="Arial" panose="020B0604020202020204" pitchFamily="34" charset="0"/>
            </a:endParaRPr>
          </a:p>
          <a:p>
            <a:pPr marL="285750" indent="-285750">
              <a:buFont typeface="Arial" panose="020B0604020202020204" pitchFamily="34" charset="0"/>
              <a:buChar char="•"/>
              <a:tabLst>
                <a:tab pos="287338" algn="l"/>
              </a:tabLst>
            </a:pPr>
            <a:r>
              <a:rPr lang="en-US" dirty="0">
                <a:cs typeface="Arial" panose="020B0604020202020204" pitchFamily="34" charset="0"/>
              </a:rPr>
              <a:t>Web and data is distributed</a:t>
            </a:r>
          </a:p>
          <a:p>
            <a:pPr>
              <a:tabLst>
                <a:tab pos="287338" algn="l"/>
              </a:tabLst>
            </a:pPr>
            <a:r>
              <a:rPr lang="en-US" dirty="0"/>
              <a:t>	</a:t>
            </a:r>
            <a:r>
              <a:rPr lang="en-US" dirty="0" err="1"/>
              <a:t>Sumber</a:t>
            </a:r>
            <a:r>
              <a:rPr lang="en-US" dirty="0"/>
              <a:t> data </a:t>
            </a:r>
            <a:r>
              <a:rPr lang="en-US" dirty="0" err="1"/>
              <a:t>dan</a:t>
            </a:r>
            <a:r>
              <a:rPr lang="en-US" dirty="0"/>
              <a:t> data </a:t>
            </a:r>
            <a:r>
              <a:rPr lang="en-US" dirty="0" err="1"/>
              <a:t>terdistribusi</a:t>
            </a:r>
            <a:r>
              <a:rPr lang="en-US" dirty="0"/>
              <a:t> </a:t>
            </a:r>
            <a:r>
              <a:rPr lang="en-US" dirty="0" err="1"/>
              <a:t>atau</a:t>
            </a:r>
            <a:r>
              <a:rPr lang="en-US" dirty="0"/>
              <a:t> </a:t>
            </a:r>
            <a:r>
              <a:rPr lang="pt-BR" dirty="0"/>
              <a:t>tersebar pada berbagai sumber </a:t>
            </a:r>
          </a:p>
          <a:p>
            <a:pPr>
              <a:tabLst>
                <a:tab pos="287338" algn="l"/>
              </a:tabLst>
            </a:pPr>
            <a:r>
              <a:rPr lang="pt-BR" dirty="0"/>
              <a:t>	data.</a:t>
            </a:r>
          </a:p>
          <a:p>
            <a:pPr>
              <a:tabLst>
                <a:tab pos="287338" algn="l"/>
              </a:tabLst>
            </a:pPr>
            <a:endParaRPr lang="en-US" dirty="0">
              <a:cs typeface="Arial" panose="020B0604020202020204" pitchFamily="34" charset="0"/>
            </a:endParaRPr>
          </a:p>
          <a:p>
            <a:pPr marL="285750" indent="-285750">
              <a:buFont typeface="Arial" panose="020B0604020202020204" pitchFamily="34" charset="0"/>
              <a:buChar char="•"/>
              <a:tabLst>
                <a:tab pos="287338" algn="l"/>
              </a:tabLst>
            </a:pPr>
            <a:r>
              <a:rPr lang="en-US" dirty="0">
                <a:cs typeface="Arial" panose="020B0604020202020204" pitchFamily="34" charset="0"/>
              </a:rPr>
              <a:t>Web and data is dynamic</a:t>
            </a:r>
          </a:p>
          <a:p>
            <a:pPr>
              <a:tabLst>
                <a:tab pos="287338" algn="l"/>
              </a:tabLst>
            </a:pPr>
            <a:r>
              <a:rPr lang="nn-NO" dirty="0"/>
              <a:t>	Sumber data akan menjadi sangat dinamis, </a:t>
            </a:r>
            <a:r>
              <a:rPr lang="en-US" dirty="0" err="1"/>
              <a:t>bukan</a:t>
            </a:r>
            <a:r>
              <a:rPr lang="en-US" dirty="0"/>
              <a:t> </a:t>
            </a:r>
            <a:r>
              <a:rPr lang="en-US" dirty="0" err="1"/>
              <a:t>saja</a:t>
            </a:r>
            <a:r>
              <a:rPr lang="en-US" dirty="0"/>
              <a:t> </a:t>
            </a:r>
            <a:r>
              <a:rPr lang="en-US" dirty="0" err="1"/>
              <a:t>dalam</a:t>
            </a:r>
            <a:r>
              <a:rPr lang="en-US" dirty="0"/>
              <a:t> </a:t>
            </a:r>
            <a:r>
              <a:rPr lang="en-US" dirty="0" err="1"/>
              <a:t>arti</a:t>
            </a:r>
            <a:r>
              <a:rPr lang="en-US" dirty="0"/>
              <a:t> </a:t>
            </a:r>
          </a:p>
          <a:p>
            <a:pPr>
              <a:tabLst>
                <a:tab pos="287338" algn="l"/>
              </a:tabLst>
            </a:pPr>
            <a:r>
              <a:rPr lang="en-US" dirty="0"/>
              <a:t>	</a:t>
            </a:r>
            <a:r>
              <a:rPr lang="en-US" dirty="0" err="1"/>
              <a:t>pembaharuan</a:t>
            </a:r>
            <a:r>
              <a:rPr lang="en-US" dirty="0"/>
              <a:t> </a:t>
            </a:r>
            <a:r>
              <a:rPr lang="en-US" dirty="0" err="1"/>
              <a:t>isi</a:t>
            </a:r>
            <a:r>
              <a:rPr lang="en-US" dirty="0"/>
              <a:t> data, </a:t>
            </a:r>
            <a:r>
              <a:rPr lang="en-US" dirty="0" err="1"/>
              <a:t>tetapi</a:t>
            </a:r>
            <a:r>
              <a:rPr lang="en-US" dirty="0"/>
              <a:t> </a:t>
            </a:r>
            <a:r>
              <a:rPr lang="en-US" dirty="0" err="1"/>
              <a:t>juga</a:t>
            </a:r>
            <a:r>
              <a:rPr lang="en-US" dirty="0"/>
              <a:t> </a:t>
            </a:r>
            <a:r>
              <a:rPr lang="en-US" dirty="0" err="1"/>
              <a:t>pembaharuan</a:t>
            </a:r>
            <a:r>
              <a:rPr lang="en-US" dirty="0"/>
              <a:t> </a:t>
            </a:r>
            <a:r>
              <a:rPr lang="en-US" dirty="0" err="1"/>
              <a:t>dari</a:t>
            </a:r>
            <a:r>
              <a:rPr lang="en-US" dirty="0"/>
              <a:t> </a:t>
            </a:r>
            <a:r>
              <a:rPr lang="en-US" dirty="0" err="1"/>
              <a:t>skema</a:t>
            </a:r>
            <a:r>
              <a:rPr lang="en-US" dirty="0"/>
              <a:t> data.</a:t>
            </a:r>
          </a:p>
          <a:p>
            <a:pPr>
              <a:tabLst>
                <a:tab pos="287338" algn="l"/>
              </a:tabLst>
            </a:pPr>
            <a:endParaRPr lang="en-US" dirty="0">
              <a:cs typeface="Arial" panose="020B0604020202020204" pitchFamily="34" charset="0"/>
            </a:endParaRPr>
          </a:p>
          <a:p>
            <a:pPr marL="285750" indent="-285750">
              <a:buFont typeface="Arial" panose="020B0604020202020204" pitchFamily="34" charset="0"/>
              <a:buChar char="•"/>
              <a:tabLst>
                <a:tab pos="287338" algn="l"/>
              </a:tabLst>
            </a:pPr>
            <a:r>
              <a:rPr lang="en-US" dirty="0">
                <a:cs typeface="Arial" panose="020B0604020202020204" pitchFamily="34" charset="0"/>
              </a:rPr>
              <a:t>Web and data is open world</a:t>
            </a:r>
          </a:p>
          <a:p>
            <a:pPr>
              <a:tabLst>
                <a:tab pos="287338" algn="l"/>
              </a:tabLst>
            </a:pPr>
            <a:r>
              <a:rPr lang="en-US" dirty="0"/>
              <a:t>	</a:t>
            </a:r>
            <a:r>
              <a:rPr lang="en-US" dirty="0" err="1"/>
              <a:t>Siapa</a:t>
            </a:r>
            <a:r>
              <a:rPr lang="en-US" dirty="0"/>
              <a:t> </a:t>
            </a:r>
            <a:r>
              <a:rPr lang="en-US" dirty="0" err="1"/>
              <a:t>saja</a:t>
            </a:r>
            <a:r>
              <a:rPr lang="en-US" dirty="0"/>
              <a:t> </a:t>
            </a:r>
            <a:r>
              <a:rPr lang="en-US" dirty="0" err="1"/>
              <a:t>dapat</a:t>
            </a:r>
            <a:r>
              <a:rPr lang="en-US" dirty="0"/>
              <a:t> </a:t>
            </a:r>
            <a:r>
              <a:rPr lang="en-US" dirty="0" err="1"/>
              <a:t>membuat</a:t>
            </a:r>
            <a:r>
              <a:rPr lang="en-US" dirty="0"/>
              <a:t> data </a:t>
            </a:r>
            <a:r>
              <a:rPr lang="en-US" dirty="0" err="1"/>
              <a:t>atau</a:t>
            </a:r>
            <a:r>
              <a:rPr lang="en-US" dirty="0"/>
              <a:t> web di Internet</a:t>
            </a:r>
            <a:endParaRPr lang="en-US" dirty="0">
              <a:cs typeface="Arial" panose="020B0604020202020204" pitchFamily="34" charset="0"/>
            </a:endParaRPr>
          </a:p>
        </p:txBody>
      </p:sp>
    </p:spTree>
    <p:extLst>
      <p:ext uri="{BB962C8B-B14F-4D97-AF65-F5344CB8AC3E}">
        <p14:creationId xmlns:p14="http://schemas.microsoft.com/office/powerpoint/2010/main" val="1526706396"/>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80’an</a:t>
            </a:r>
          </a:p>
        </p:txBody>
      </p:sp>
      <p:sp>
        <p:nvSpPr>
          <p:cNvPr id="3" name="Rectangle 2"/>
          <p:cNvSpPr/>
          <p:nvPr/>
        </p:nvSpPr>
        <p:spPr>
          <a:xfrm>
            <a:off x="2055801" y="2967335"/>
            <a:ext cx="5032403"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TERIMA KASIH</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56313156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a:solidFill>
            <a:srgbClr val="AD1D6F"/>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PROFIL LULUSAN PS MIK</a:t>
            </a:r>
          </a:p>
        </p:txBody>
      </p:sp>
      <p:sp>
        <p:nvSpPr>
          <p:cNvPr id="7174" name="Content Placeholder 2"/>
          <p:cNvSpPr>
            <a:spLocks noGrp="1"/>
          </p:cNvSpPr>
          <p:nvPr>
            <p:ph idx="1"/>
          </p:nvPr>
        </p:nvSpPr>
        <p:spPr>
          <a:xfrm>
            <a:off x="609600" y="1828800"/>
            <a:ext cx="8305800" cy="4343400"/>
          </a:xfrm>
        </p:spPr>
        <p:txBody>
          <a:bodyPr/>
          <a:lstStyle/>
          <a:p>
            <a:pPr marL="457200" indent="-457200" algn="just">
              <a:buFont typeface="Calibri" panose="020F0502020204030204" pitchFamily="34" charset="0"/>
              <a:buAutoNum type="arabicPeriod"/>
            </a:pPr>
            <a:r>
              <a:rPr lang="en-US" sz="2800"/>
              <a:t>Analis Data dan Manajer Informasi Kesehatan</a:t>
            </a:r>
          </a:p>
          <a:p>
            <a:pPr marL="457200" indent="-457200" algn="just">
              <a:buFont typeface="Calibri" panose="020F0502020204030204" pitchFamily="34" charset="0"/>
              <a:buAutoNum type="arabicPeriod"/>
            </a:pPr>
            <a:r>
              <a:rPr lang="en-US" sz="2800"/>
              <a:t>Spesialis Koding Klinis</a:t>
            </a:r>
          </a:p>
          <a:p>
            <a:pPr marL="457200" indent="-457200" algn="just">
              <a:buFont typeface="Calibri" panose="020F0502020204030204" pitchFamily="34" charset="0"/>
              <a:buAutoNum type="arabicPeriod"/>
            </a:pPr>
            <a:r>
              <a:rPr lang="en-US" sz="2800"/>
              <a:t>Manajer Unit Kerja MIK (RMIK)</a:t>
            </a:r>
          </a:p>
          <a:p>
            <a:pPr marL="457200" indent="-457200" algn="just">
              <a:buFont typeface="Calibri" panose="020F0502020204030204" pitchFamily="34" charset="0"/>
              <a:buAutoNum type="arabicPeriod"/>
            </a:pPr>
            <a:r>
              <a:rPr lang="en-US" sz="2800"/>
              <a:t>Spesialis </a:t>
            </a:r>
            <a:r>
              <a:rPr lang="en-US" sz="2800" i="1"/>
              <a:t>Clinical Documentation Improvement</a:t>
            </a:r>
            <a:r>
              <a:rPr lang="en-US" sz="2800"/>
              <a:t> (CDI)</a:t>
            </a:r>
          </a:p>
          <a:p>
            <a:pPr marL="457200" indent="-457200" algn="just">
              <a:buFont typeface="Calibri" panose="020F0502020204030204" pitchFamily="34" charset="0"/>
              <a:buAutoNum type="arabicPeriod"/>
            </a:pPr>
            <a:r>
              <a:rPr lang="en-US" sz="2800"/>
              <a:t>Inisiator Perancang dan Pengembang </a:t>
            </a:r>
            <a:r>
              <a:rPr lang="en-US" sz="2800" i="1"/>
              <a:t>Electronic Health Records </a:t>
            </a:r>
            <a:r>
              <a:rPr lang="en-US" sz="2800"/>
              <a:t>(EHR) atau</a:t>
            </a:r>
            <a:r>
              <a:rPr lang="en-US" sz="2800" i="1"/>
              <a:t> Electronic Medical Records </a:t>
            </a:r>
            <a:r>
              <a:rPr lang="en-US" sz="2800"/>
              <a:t>(EMR).</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0375"/>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cs typeface="Arial" pitchFamily="34" charset="0"/>
              </a:rPr>
              <a:t>Materi</a:t>
            </a:r>
            <a:r>
              <a:rPr lang="en-US" sz="2400" b="1" dirty="0">
                <a:ln w="18415" cmpd="sng">
                  <a:noFill/>
                  <a:prstDash val="solid"/>
                </a:ln>
                <a:solidFill>
                  <a:schemeClr val="tx1">
                    <a:lumMod val="75000"/>
                    <a:lumOff val="25000"/>
                  </a:schemeClr>
                </a:solidFill>
                <a:cs typeface="Arial" pitchFamily="34" charset="0"/>
              </a:rPr>
              <a:t> </a:t>
            </a:r>
            <a:r>
              <a:rPr lang="en-US" sz="2400" b="1" dirty="0" err="1">
                <a:ln w="18415" cmpd="sng">
                  <a:noFill/>
                  <a:prstDash val="solid"/>
                </a:ln>
                <a:solidFill>
                  <a:schemeClr val="tx1">
                    <a:lumMod val="75000"/>
                    <a:lumOff val="25000"/>
                  </a:schemeClr>
                </a:solidFill>
                <a:cs typeface="Arial" pitchFamily="34" charset="0"/>
              </a:rPr>
              <a:t>Sebelum</a:t>
            </a:r>
            <a:r>
              <a:rPr lang="en-US" sz="2400" b="1" dirty="0">
                <a:ln w="18415" cmpd="sng">
                  <a:noFill/>
                  <a:prstDash val="solid"/>
                </a:ln>
                <a:solidFill>
                  <a:schemeClr val="tx1">
                    <a:lumMod val="75000"/>
                    <a:lumOff val="25000"/>
                  </a:schemeClr>
                </a:solidFill>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338554"/>
          </a:xfrm>
          <a:prstGeom prst="rect">
            <a:avLst/>
          </a:prstGeom>
          <a:noFill/>
          <a:ln>
            <a:noFill/>
          </a:ln>
          <a:effectLst/>
        </p:spPr>
        <p:txBody>
          <a:bodyPr>
            <a:spAutoFit/>
          </a:bodyPr>
          <a:lstStyle/>
          <a:p>
            <a:pPr fontAlgn="auto">
              <a:spcBef>
                <a:spcPts val="0"/>
              </a:spcBef>
              <a:spcAft>
                <a:spcPts val="0"/>
              </a:spcAft>
              <a:defRPr/>
            </a:pPr>
            <a:r>
              <a:rPr lang="en-US" sz="1600" dirty="0">
                <a:ln w="18415" cmpd="sng">
                  <a:solidFill>
                    <a:srgbClr val="FFFFFF"/>
                  </a:solidFill>
                  <a:prstDash val="solid"/>
                </a:ln>
                <a:solidFill>
                  <a:srgbClr val="FFFFFF"/>
                </a:solidFill>
                <a:latin typeface="+mn-lt"/>
              </a:rPr>
              <a:t> </a:t>
            </a:r>
            <a:r>
              <a:rPr lang="en-US" sz="1600" dirty="0">
                <a:ln w="18415" cmpd="sng">
                  <a:solidFill>
                    <a:srgbClr val="FFFFFF"/>
                  </a:solidFill>
                  <a:prstDash val="solid"/>
                </a:ln>
                <a:solidFill>
                  <a:srgbClr val="FFFFFF"/>
                </a:solidFill>
                <a:cs typeface="Arial" pitchFamily="34" charset="0"/>
              </a:rPr>
              <a:t>02.  Standar dan Jenis Data</a:t>
            </a: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38554"/>
          </a:xfrm>
          <a:prstGeom prst="rect">
            <a:avLst/>
          </a:prstGeom>
          <a:noFill/>
          <a:ln>
            <a:noFill/>
          </a:ln>
        </p:spPr>
        <p:txBody>
          <a:bodyPr>
            <a:spAutoFit/>
          </a:bodyPr>
          <a:lstStyle/>
          <a:p>
            <a:pPr fontAlgn="auto">
              <a:spcBef>
                <a:spcPts val="0"/>
              </a:spcBef>
              <a:spcAft>
                <a:spcPts val="0"/>
              </a:spcAft>
              <a:defRPr/>
            </a:pPr>
            <a:r>
              <a:rPr lang="en-US" sz="1600" dirty="0">
                <a:ln w="18415" cmpd="sng">
                  <a:solidFill>
                    <a:srgbClr val="FFFFFF"/>
                  </a:solidFill>
                  <a:prstDash val="solid"/>
                </a:ln>
                <a:solidFill>
                  <a:srgbClr val="FFFFFF"/>
                </a:solidFill>
                <a:cs typeface="Arial" pitchFamily="34" charset="0"/>
              </a:rPr>
              <a:t> 07.  Review </a:t>
            </a:r>
          </a:p>
        </p:txBody>
      </p:sp>
      <p:sp>
        <p:nvSpPr>
          <p:cNvPr id="28" name="Rectangle 27"/>
          <p:cNvSpPr/>
          <p:nvPr/>
        </p:nvSpPr>
        <p:spPr>
          <a:xfrm>
            <a:off x="3636816" y="4038606"/>
            <a:ext cx="5105400" cy="338554"/>
          </a:xfrm>
          <a:prstGeom prst="rect">
            <a:avLst/>
          </a:prstGeom>
          <a:noFill/>
          <a:ln>
            <a:noFill/>
          </a:ln>
          <a:effectLst/>
        </p:spPr>
        <p:txBody>
          <a:bodyPr>
            <a:spAutoFit/>
          </a:bodyPr>
          <a:lstStyle/>
          <a:p>
            <a:pPr fontAlgn="auto">
              <a:spcBef>
                <a:spcPts val="0"/>
              </a:spcBef>
              <a:spcAft>
                <a:spcPts val="0"/>
              </a:spcAft>
              <a:defRPr/>
            </a:pPr>
            <a:r>
              <a:rPr lang="en-US" sz="1600" dirty="0">
                <a:ln w="18415" cmpd="sng">
                  <a:solidFill>
                    <a:srgbClr val="FFFFFF"/>
                  </a:solidFill>
                  <a:prstDash val="solid"/>
                </a:ln>
                <a:solidFill>
                  <a:srgbClr val="FFFFFF"/>
                </a:solidFill>
                <a:cs typeface="Arial" pitchFamily="34" charset="0"/>
              </a:rPr>
              <a:t> 03.  Healthcare Information Technology</a:t>
            </a:r>
          </a:p>
        </p:txBody>
      </p:sp>
      <p:sp>
        <p:nvSpPr>
          <p:cNvPr id="29" name="Rectangle 28"/>
          <p:cNvSpPr/>
          <p:nvPr/>
        </p:nvSpPr>
        <p:spPr>
          <a:xfrm>
            <a:off x="3647207" y="4402291"/>
            <a:ext cx="5105400" cy="338554"/>
          </a:xfrm>
          <a:prstGeom prst="rect">
            <a:avLst/>
          </a:prstGeom>
          <a:noFill/>
          <a:ln>
            <a:noFill/>
          </a:ln>
          <a:effectLst/>
        </p:spPr>
        <p:txBody>
          <a:bodyPr>
            <a:spAutoFit/>
          </a:bodyPr>
          <a:lstStyle/>
          <a:p>
            <a:pPr fontAlgn="auto">
              <a:spcBef>
                <a:spcPts val="0"/>
              </a:spcBef>
              <a:spcAft>
                <a:spcPts val="0"/>
              </a:spcAft>
              <a:defRPr/>
            </a:pPr>
            <a:r>
              <a:rPr lang="en-US" sz="1600" dirty="0">
                <a:ln w="18415" cmpd="sng">
                  <a:solidFill>
                    <a:srgbClr val="FFFFFF"/>
                  </a:solidFill>
                  <a:prstDash val="solid"/>
                </a:ln>
                <a:solidFill>
                  <a:srgbClr val="FFFFFF"/>
                </a:solidFill>
                <a:cs typeface="Arial" pitchFamily="34" charset="0"/>
              </a:rPr>
              <a:t> 04.  Healthcare Standards Landscape </a:t>
            </a:r>
          </a:p>
        </p:txBody>
      </p:sp>
      <p:sp>
        <p:nvSpPr>
          <p:cNvPr id="30" name="Rectangle 29"/>
          <p:cNvSpPr/>
          <p:nvPr/>
        </p:nvSpPr>
        <p:spPr>
          <a:xfrm>
            <a:off x="3647206" y="4776367"/>
            <a:ext cx="5496793" cy="338554"/>
          </a:xfrm>
          <a:prstGeom prst="rect">
            <a:avLst/>
          </a:prstGeom>
          <a:noFill/>
          <a:ln>
            <a:noFill/>
          </a:ln>
          <a:effectLst/>
        </p:spPr>
        <p:txBody>
          <a:bodyPr wrap="square">
            <a:spAutoFit/>
          </a:bodyPr>
          <a:lstStyle/>
          <a:p>
            <a:pPr fontAlgn="auto">
              <a:spcBef>
                <a:spcPts val="0"/>
              </a:spcBef>
              <a:spcAft>
                <a:spcPts val="0"/>
              </a:spcAft>
              <a:defRPr/>
            </a:pPr>
            <a:r>
              <a:rPr lang="en-US" sz="1600" dirty="0">
                <a:ln w="18415" cmpd="sng">
                  <a:solidFill>
                    <a:srgbClr val="FFFFFF"/>
                  </a:solidFill>
                  <a:prstDash val="solid"/>
                </a:ln>
                <a:solidFill>
                  <a:srgbClr val="FFFFFF"/>
                </a:solidFill>
                <a:latin typeface="+mn-lt"/>
              </a:rPr>
              <a:t> </a:t>
            </a:r>
            <a:r>
              <a:rPr lang="en-US" sz="1600" dirty="0">
                <a:ln w="18415" cmpd="sng">
                  <a:solidFill>
                    <a:srgbClr val="FFFFFF"/>
                  </a:solidFill>
                  <a:prstDash val="solid"/>
                </a:ln>
                <a:solidFill>
                  <a:srgbClr val="FFFFFF"/>
                </a:solidFill>
                <a:cs typeface="Arial" pitchFamily="34" charset="0"/>
              </a:rPr>
              <a:t>05.  Healthcare Data Exchange Standards  (HL7 V2.X)</a:t>
            </a:r>
          </a:p>
        </p:txBody>
      </p:sp>
      <p:sp>
        <p:nvSpPr>
          <p:cNvPr id="31" name="Rectangle 30"/>
          <p:cNvSpPr/>
          <p:nvPr/>
        </p:nvSpPr>
        <p:spPr>
          <a:xfrm>
            <a:off x="3647207" y="5181616"/>
            <a:ext cx="5105400" cy="338554"/>
          </a:xfrm>
          <a:prstGeom prst="rect">
            <a:avLst/>
          </a:prstGeom>
          <a:noFill/>
          <a:ln>
            <a:noFill/>
          </a:ln>
          <a:effectLst/>
        </p:spPr>
        <p:txBody>
          <a:bodyPr>
            <a:spAutoFit/>
          </a:bodyPr>
          <a:lstStyle/>
          <a:p>
            <a:pPr fontAlgn="auto">
              <a:spcBef>
                <a:spcPts val="0"/>
              </a:spcBef>
              <a:spcAft>
                <a:spcPts val="0"/>
              </a:spcAft>
              <a:defRPr/>
            </a:pPr>
            <a:r>
              <a:rPr lang="en-US" sz="1600" dirty="0">
                <a:ln w="18415" cmpd="sng">
                  <a:solidFill>
                    <a:srgbClr val="FFFFFF"/>
                  </a:solidFill>
                  <a:prstDash val="solid"/>
                </a:ln>
                <a:solidFill>
                  <a:srgbClr val="FFFFFF"/>
                </a:solidFill>
                <a:cs typeface="Arial" pitchFamily="34" charset="0"/>
              </a:rPr>
              <a:t> 06.  FHIR (HL7)</a:t>
            </a:r>
          </a:p>
        </p:txBody>
      </p:sp>
      <p:sp>
        <p:nvSpPr>
          <p:cNvPr id="32" name="Rectangle 31"/>
          <p:cNvSpPr/>
          <p:nvPr/>
        </p:nvSpPr>
        <p:spPr>
          <a:xfrm>
            <a:off x="3276600" y="3248890"/>
            <a:ext cx="5878513" cy="338554"/>
          </a:xfrm>
          <a:prstGeom prst="rect">
            <a:avLst/>
          </a:prstGeom>
          <a:noFill/>
          <a:ln>
            <a:noFill/>
          </a:ln>
          <a:effectLst/>
        </p:spPr>
        <p:txBody>
          <a:bodyPr wrap="square">
            <a:spAutoFit/>
          </a:bodyPr>
          <a:lstStyle/>
          <a:p>
            <a:pPr fontAlgn="auto">
              <a:spcBef>
                <a:spcPts val="0"/>
              </a:spcBef>
              <a:spcAft>
                <a:spcPts val="0"/>
              </a:spcAft>
              <a:defRPr/>
            </a:pPr>
            <a:r>
              <a:rPr lang="en-US" sz="1600" dirty="0">
                <a:ln w="18415" cmpd="sng">
                  <a:solidFill>
                    <a:srgbClr val="FFFFFF"/>
                  </a:solidFill>
                  <a:prstDash val="solid"/>
                </a:ln>
                <a:solidFill>
                  <a:srgbClr val="FFFFFF"/>
                </a:solidFill>
                <a:latin typeface="+mn-lt"/>
              </a:rPr>
              <a:t> </a:t>
            </a:r>
            <a:r>
              <a:rPr lang="en-US" sz="1600" dirty="0">
                <a:ln w="18415" cmpd="sng">
                  <a:solidFill>
                    <a:srgbClr val="FFFFFF"/>
                  </a:solidFill>
                  <a:prstDash val="solid"/>
                </a:ln>
                <a:solidFill>
                  <a:srgbClr val="FFFFFF"/>
                </a:solidFill>
                <a:cs typeface="Arial" pitchFamily="34" charset="0"/>
              </a:rPr>
              <a:t>01.  Kontrak Pembelajaran dan Konsep Dasar </a:t>
            </a:r>
            <a:r>
              <a:rPr lang="en-US" sz="1600" dirty="0" err="1">
                <a:ln w="18415" cmpd="sng">
                  <a:solidFill>
                    <a:srgbClr val="FFFFFF"/>
                  </a:solidFill>
                  <a:prstDash val="solid"/>
                </a:ln>
                <a:solidFill>
                  <a:srgbClr val="FFFFFF"/>
                </a:solidFill>
                <a:cs typeface="Arial" pitchFamily="34" charset="0"/>
              </a:rPr>
              <a:t>Interoperabilitas</a:t>
            </a:r>
            <a:r>
              <a:rPr lang="en-US" sz="1600" dirty="0">
                <a:ln w="18415" cmpd="sng">
                  <a:solidFill>
                    <a:srgbClr val="FFFFFF"/>
                  </a:solidFill>
                  <a:prstDash val="solid"/>
                </a:ln>
                <a:solidFill>
                  <a:srgbClr val="FFFFFF"/>
                </a:solidFill>
                <a:cs typeface="Arial" pitchFamily="34" charset="0"/>
              </a:rPr>
              <a:t>  </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7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1963"/>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cs typeface="Arial" pitchFamily="34" charset="0"/>
              </a:rPr>
              <a:t>Materi</a:t>
            </a:r>
            <a:r>
              <a:rPr lang="en-US" sz="2400" b="1" dirty="0">
                <a:ln w="18415" cmpd="sng">
                  <a:noFill/>
                  <a:prstDash val="solid"/>
                </a:ln>
                <a:solidFill>
                  <a:schemeClr val="tx1">
                    <a:lumMod val="75000"/>
                    <a:lumOff val="25000"/>
                  </a:schemeClr>
                </a:solidFill>
                <a:cs typeface="Arial" pitchFamily="34" charset="0"/>
              </a:rPr>
              <a:t> </a:t>
            </a:r>
            <a:r>
              <a:rPr lang="en-US" sz="2400" b="1" dirty="0" err="1">
                <a:ln w="18415" cmpd="sng">
                  <a:noFill/>
                  <a:prstDash val="solid"/>
                </a:ln>
                <a:solidFill>
                  <a:schemeClr val="tx1">
                    <a:lumMod val="75000"/>
                    <a:lumOff val="25000"/>
                  </a:schemeClr>
                </a:solidFill>
                <a:cs typeface="Arial" pitchFamily="34" charset="0"/>
              </a:rPr>
              <a:t>Setelah</a:t>
            </a:r>
            <a:r>
              <a:rPr lang="en-US" sz="2400" b="1" dirty="0">
                <a:ln w="18415" cmpd="sng">
                  <a:noFill/>
                  <a:prstDash val="solid"/>
                </a:ln>
                <a:solidFill>
                  <a:schemeClr val="tx1">
                    <a:lumMod val="75000"/>
                    <a:lumOff val="25000"/>
                  </a:schemeClr>
                </a:solidFill>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338554"/>
          </a:xfrm>
          <a:prstGeom prst="rect">
            <a:avLst/>
          </a:prstGeom>
          <a:noFill/>
          <a:ln>
            <a:noFill/>
          </a:ln>
          <a:effectLst/>
        </p:spPr>
        <p:txBody>
          <a:bodyPr>
            <a:spAutoFit/>
          </a:bodyPr>
          <a:lstStyle/>
          <a:p>
            <a:pPr fontAlgn="auto">
              <a:spcBef>
                <a:spcPts val="0"/>
              </a:spcBef>
              <a:spcAft>
                <a:spcPts val="0"/>
              </a:spcAft>
              <a:defRPr/>
            </a:pPr>
            <a:r>
              <a:rPr lang="en-US" sz="1600" dirty="0">
                <a:ln w="18415" cmpd="sng">
                  <a:solidFill>
                    <a:srgbClr val="FFFFFF"/>
                  </a:solidFill>
                  <a:prstDash val="solid"/>
                </a:ln>
                <a:solidFill>
                  <a:srgbClr val="FFFFFF"/>
                </a:solidFill>
                <a:latin typeface="+mn-lt"/>
              </a:rPr>
              <a:t> </a:t>
            </a:r>
            <a:r>
              <a:rPr lang="en-US" sz="1600" dirty="0">
                <a:ln w="18415" cmpd="sng">
                  <a:solidFill>
                    <a:srgbClr val="FFFFFF"/>
                  </a:solidFill>
                  <a:prstDash val="solid"/>
                </a:ln>
                <a:solidFill>
                  <a:srgbClr val="FFFFFF"/>
                </a:solidFill>
                <a:cs typeface="Arial" pitchFamily="34" charset="0"/>
              </a:rPr>
              <a:t>09.  Conformance Keywords, Claim, Requirement</a:t>
            </a: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38554"/>
          </a:xfrm>
          <a:prstGeom prst="rect">
            <a:avLst/>
          </a:prstGeom>
          <a:noFill/>
          <a:ln>
            <a:noFill/>
          </a:ln>
        </p:spPr>
        <p:txBody>
          <a:bodyPr>
            <a:spAutoFit/>
          </a:bodyPr>
          <a:lstStyle/>
          <a:p>
            <a:pPr fontAlgn="auto">
              <a:spcBef>
                <a:spcPts val="0"/>
              </a:spcBef>
              <a:spcAft>
                <a:spcPts val="0"/>
              </a:spcAft>
              <a:defRPr/>
            </a:pPr>
            <a:r>
              <a:rPr lang="en-US" sz="1600" dirty="0">
                <a:ln w="18415" cmpd="sng">
                  <a:solidFill>
                    <a:srgbClr val="FFFFFF"/>
                  </a:solidFill>
                  <a:prstDash val="solid"/>
                </a:ln>
                <a:solidFill>
                  <a:srgbClr val="FFFFFF"/>
                </a:solidFill>
                <a:cs typeface="Arial" pitchFamily="34" charset="0"/>
              </a:rPr>
              <a:t> 14.  Review </a:t>
            </a:r>
          </a:p>
        </p:txBody>
      </p:sp>
      <p:sp>
        <p:nvSpPr>
          <p:cNvPr id="28" name="Rectangle 27"/>
          <p:cNvSpPr/>
          <p:nvPr/>
        </p:nvSpPr>
        <p:spPr>
          <a:xfrm>
            <a:off x="3636816" y="4038606"/>
            <a:ext cx="5105400" cy="338554"/>
          </a:xfrm>
          <a:prstGeom prst="rect">
            <a:avLst/>
          </a:prstGeom>
          <a:noFill/>
          <a:ln>
            <a:noFill/>
          </a:ln>
          <a:effectLst/>
        </p:spPr>
        <p:txBody>
          <a:bodyPr>
            <a:spAutoFit/>
          </a:bodyPr>
          <a:lstStyle/>
          <a:p>
            <a:pPr fontAlgn="auto">
              <a:spcBef>
                <a:spcPts val="0"/>
              </a:spcBef>
              <a:spcAft>
                <a:spcPts val="0"/>
              </a:spcAft>
              <a:defRPr/>
            </a:pPr>
            <a:r>
              <a:rPr lang="en-US" sz="1600" dirty="0">
                <a:ln w="18415" cmpd="sng">
                  <a:solidFill>
                    <a:srgbClr val="FFFFFF"/>
                  </a:solidFill>
                  <a:prstDash val="solid"/>
                </a:ln>
                <a:solidFill>
                  <a:srgbClr val="FFFFFF"/>
                </a:solidFill>
                <a:cs typeface="Arial" pitchFamily="34" charset="0"/>
              </a:rPr>
              <a:t> 10.  Data Semantic</a:t>
            </a:r>
          </a:p>
        </p:txBody>
      </p:sp>
      <p:sp>
        <p:nvSpPr>
          <p:cNvPr id="29" name="Rectangle 28"/>
          <p:cNvSpPr/>
          <p:nvPr/>
        </p:nvSpPr>
        <p:spPr>
          <a:xfrm>
            <a:off x="3647207" y="4402291"/>
            <a:ext cx="5105400" cy="338554"/>
          </a:xfrm>
          <a:prstGeom prst="rect">
            <a:avLst/>
          </a:prstGeom>
          <a:noFill/>
          <a:ln>
            <a:noFill/>
          </a:ln>
          <a:effectLst/>
        </p:spPr>
        <p:txBody>
          <a:bodyPr>
            <a:spAutoFit/>
          </a:bodyPr>
          <a:lstStyle/>
          <a:p>
            <a:pPr fontAlgn="auto">
              <a:spcBef>
                <a:spcPts val="0"/>
              </a:spcBef>
              <a:spcAft>
                <a:spcPts val="0"/>
              </a:spcAft>
              <a:defRPr/>
            </a:pPr>
            <a:r>
              <a:rPr lang="en-US" sz="1600" dirty="0">
                <a:ln w="18415" cmpd="sng">
                  <a:solidFill>
                    <a:srgbClr val="FFFFFF"/>
                  </a:solidFill>
                  <a:prstDash val="solid"/>
                </a:ln>
                <a:solidFill>
                  <a:srgbClr val="FFFFFF"/>
                </a:solidFill>
                <a:cs typeface="Arial" pitchFamily="34" charset="0"/>
              </a:rPr>
              <a:t> 11.  Refinement of a standard  </a:t>
            </a:r>
          </a:p>
        </p:txBody>
      </p:sp>
      <p:sp>
        <p:nvSpPr>
          <p:cNvPr id="30" name="Rectangle 29"/>
          <p:cNvSpPr/>
          <p:nvPr/>
        </p:nvSpPr>
        <p:spPr>
          <a:xfrm>
            <a:off x="3647207" y="4776367"/>
            <a:ext cx="5105400" cy="338554"/>
          </a:xfrm>
          <a:prstGeom prst="rect">
            <a:avLst/>
          </a:prstGeom>
          <a:noFill/>
          <a:ln>
            <a:noFill/>
          </a:ln>
          <a:effectLst/>
        </p:spPr>
        <p:txBody>
          <a:bodyPr>
            <a:spAutoFit/>
          </a:bodyPr>
          <a:lstStyle/>
          <a:p>
            <a:pPr fontAlgn="auto">
              <a:spcBef>
                <a:spcPts val="0"/>
              </a:spcBef>
              <a:spcAft>
                <a:spcPts val="0"/>
              </a:spcAft>
              <a:defRPr/>
            </a:pPr>
            <a:r>
              <a:rPr lang="en-US" sz="1600" dirty="0">
                <a:ln w="18415" cmpd="sng">
                  <a:solidFill>
                    <a:srgbClr val="FFFFFF"/>
                  </a:solidFill>
                  <a:prstDash val="solid"/>
                </a:ln>
                <a:solidFill>
                  <a:srgbClr val="FFFFFF"/>
                </a:solidFill>
                <a:latin typeface="+mn-lt"/>
              </a:rPr>
              <a:t> 12</a:t>
            </a:r>
            <a:r>
              <a:rPr lang="en-US" sz="1600" dirty="0">
                <a:ln w="18415" cmpd="sng">
                  <a:solidFill>
                    <a:srgbClr val="FFFFFF"/>
                  </a:solidFill>
                  <a:prstDash val="solid"/>
                </a:ln>
                <a:solidFill>
                  <a:srgbClr val="FFFFFF"/>
                </a:solidFill>
                <a:cs typeface="Arial" pitchFamily="34" charset="0"/>
              </a:rPr>
              <a:t>.  Conformance testing</a:t>
            </a:r>
          </a:p>
        </p:txBody>
      </p:sp>
      <p:sp>
        <p:nvSpPr>
          <p:cNvPr id="31" name="Rectangle 30"/>
          <p:cNvSpPr/>
          <p:nvPr/>
        </p:nvSpPr>
        <p:spPr>
          <a:xfrm>
            <a:off x="3647207" y="5181616"/>
            <a:ext cx="5105400" cy="338554"/>
          </a:xfrm>
          <a:prstGeom prst="rect">
            <a:avLst/>
          </a:prstGeom>
          <a:noFill/>
          <a:ln>
            <a:noFill/>
          </a:ln>
          <a:effectLst/>
        </p:spPr>
        <p:txBody>
          <a:bodyPr>
            <a:spAutoFit/>
          </a:bodyPr>
          <a:lstStyle/>
          <a:p>
            <a:pPr fontAlgn="auto">
              <a:spcBef>
                <a:spcPts val="0"/>
              </a:spcBef>
              <a:spcAft>
                <a:spcPts val="0"/>
              </a:spcAft>
              <a:defRPr/>
            </a:pPr>
            <a:r>
              <a:rPr lang="en-US" sz="1600" dirty="0">
                <a:ln w="18415" cmpd="sng">
                  <a:solidFill>
                    <a:srgbClr val="FFFFFF"/>
                  </a:solidFill>
                  <a:prstDash val="solid"/>
                </a:ln>
                <a:solidFill>
                  <a:srgbClr val="FFFFFF"/>
                </a:solidFill>
                <a:cs typeface="Arial" pitchFamily="34" charset="0"/>
              </a:rPr>
              <a:t> 13.  Testing in Practice</a:t>
            </a:r>
          </a:p>
        </p:txBody>
      </p:sp>
      <p:sp>
        <p:nvSpPr>
          <p:cNvPr id="32" name="Rectangle 31"/>
          <p:cNvSpPr/>
          <p:nvPr/>
        </p:nvSpPr>
        <p:spPr>
          <a:xfrm>
            <a:off x="3647207" y="3248890"/>
            <a:ext cx="5105400" cy="338554"/>
          </a:xfrm>
          <a:prstGeom prst="rect">
            <a:avLst/>
          </a:prstGeom>
          <a:noFill/>
          <a:ln>
            <a:noFill/>
          </a:ln>
          <a:effectLst/>
        </p:spPr>
        <p:txBody>
          <a:bodyPr>
            <a:spAutoFit/>
          </a:bodyPr>
          <a:lstStyle/>
          <a:p>
            <a:pPr fontAlgn="auto">
              <a:spcBef>
                <a:spcPts val="0"/>
              </a:spcBef>
              <a:spcAft>
                <a:spcPts val="0"/>
              </a:spcAft>
              <a:defRPr/>
            </a:pPr>
            <a:r>
              <a:rPr lang="en-US" sz="1600" dirty="0">
                <a:ln w="18415" cmpd="sng">
                  <a:solidFill>
                    <a:srgbClr val="FFFFFF"/>
                  </a:solidFill>
                  <a:prstDash val="solid"/>
                </a:ln>
                <a:solidFill>
                  <a:srgbClr val="FFFFFF"/>
                </a:solidFill>
                <a:latin typeface="+mn-lt"/>
              </a:rPr>
              <a:t> </a:t>
            </a:r>
            <a:r>
              <a:rPr lang="en-US" sz="1600" dirty="0">
                <a:ln w="18415" cmpd="sng">
                  <a:solidFill>
                    <a:srgbClr val="FFFFFF"/>
                  </a:solidFill>
                  <a:prstDash val="solid"/>
                </a:ln>
                <a:solidFill>
                  <a:srgbClr val="FFFFFF"/>
                </a:solidFill>
                <a:cs typeface="Arial" pitchFamily="34" charset="0"/>
              </a:rPr>
              <a:t>08.  Data Structures and Data Types</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a:extLst>
              <a:ext uri="{FF2B5EF4-FFF2-40B4-BE49-F238E27FC236}">
                <a16:creationId xmlns:a16="http://schemas.microsoft.com/office/drawing/2014/main" id="{0CD02583-EF39-43CB-A4EB-DC0AC95CD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5">
            <a:extLst>
              <a:ext uri="{FF2B5EF4-FFF2-40B4-BE49-F238E27FC236}">
                <a16:creationId xmlns:a16="http://schemas.microsoft.com/office/drawing/2014/main" id="{4EAE324C-906F-4EA5-9C6B-DF78CC041E9C}"/>
              </a:ext>
            </a:extLst>
          </p:cNvPr>
          <p:cNvSpPr>
            <a:spLocks noGrp="1"/>
          </p:cNvSpPr>
          <p:nvPr>
            <p:ph type="title"/>
          </p:nvPr>
        </p:nvSpPr>
        <p:spPr bwMode="auto">
          <a:xfrm>
            <a:off x="533400" y="685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50000"/>
              </a:spcBef>
            </a:pPr>
            <a:r>
              <a:rPr lang="en-US" altLang="en-US" sz="3200">
                <a:latin typeface="Arial" panose="020B0604020202020204" pitchFamily="34" charset="0"/>
                <a:cs typeface="Arial" panose="020B0604020202020204" pitchFamily="34" charset="0"/>
              </a:rPr>
              <a:t>Kemampuan yang diharapkan</a:t>
            </a:r>
          </a:p>
        </p:txBody>
      </p:sp>
      <p:sp>
        <p:nvSpPr>
          <p:cNvPr id="17412" name="Content Placeholder 5">
            <a:extLst>
              <a:ext uri="{FF2B5EF4-FFF2-40B4-BE49-F238E27FC236}">
                <a16:creationId xmlns:a16="http://schemas.microsoft.com/office/drawing/2014/main" id="{43F2915A-AEEA-47F8-B4F5-C09E1328F21B}"/>
              </a:ext>
            </a:extLst>
          </p:cNvPr>
          <p:cNvSpPr>
            <a:spLocks noGrp="1"/>
          </p:cNvSpPr>
          <p:nvPr>
            <p:ph idx="1"/>
          </p:nvPr>
        </p:nvSpPr>
        <p:spPr bwMode="auto">
          <a:xfrm>
            <a:off x="457200" y="1524000"/>
            <a:ext cx="82296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200" dirty="0">
                <a:latin typeface="Arial" panose="020B0604020202020204" pitchFamily="34" charset="0"/>
                <a:cs typeface="Arial" panose="020B0604020202020204" pitchFamily="34" charset="0"/>
              </a:rPr>
              <a:t>Mahasiswa mengerti konsep dasar </a:t>
            </a:r>
            <a:r>
              <a:rPr lang="en-US" altLang="en-US" sz="2200" dirty="0" err="1">
                <a:latin typeface="Arial" panose="020B0604020202020204" pitchFamily="34" charset="0"/>
                <a:cs typeface="Arial" panose="020B0604020202020204" pitchFamily="34" charset="0"/>
              </a:rPr>
              <a:t>interoperabilitas</a:t>
            </a:r>
            <a:endParaRPr lang="en-US" altLang="en-US" sz="2200" dirty="0">
              <a:latin typeface="Arial" panose="020B0604020202020204" pitchFamily="34" charset="0"/>
              <a:cs typeface="Arial" panose="020B0604020202020204" pitchFamily="34" charset="0"/>
            </a:endParaRPr>
          </a:p>
          <a:p>
            <a:pPr eaLnBrk="1" hangingPunct="1"/>
            <a:r>
              <a:rPr lang="en-US" altLang="en-US" sz="2200" dirty="0">
                <a:latin typeface="Arial" panose="020B0604020202020204" pitchFamily="34" charset="0"/>
                <a:cs typeface="Arial" panose="020B0604020202020204" pitchFamily="34" charset="0"/>
              </a:rPr>
              <a:t>Mahasiswa mengetahui konsep standarisasi </a:t>
            </a:r>
          </a:p>
          <a:p>
            <a:pPr eaLnBrk="1" hangingPunct="1"/>
            <a:r>
              <a:rPr lang="en-US" altLang="en-US" sz="2200" dirty="0">
                <a:latin typeface="Arial" panose="020B0604020202020204" pitchFamily="34" charset="0"/>
                <a:cs typeface="Arial" panose="020B0604020202020204" pitchFamily="34" charset="0"/>
              </a:rPr>
              <a:t>Mampu mengimplementasikan konsep standarisasi </a:t>
            </a:r>
          </a:p>
        </p:txBody>
      </p:sp>
    </p:spTree>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2325</TotalTime>
  <Words>2553</Words>
  <Application>Microsoft Office PowerPoint</Application>
  <PresentationFormat>On-screen Show (4:3)</PresentationFormat>
  <Paragraphs>566</Paragraphs>
  <Slides>54</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Kemampuan yang diharapkan</vt:lpstr>
      <vt:lpstr>Bobot Penilian Mata Kuliah</vt:lpstr>
      <vt:lpstr>Bentuk &amp; Metode Pembelajaran</vt:lpstr>
      <vt:lpstr>Bentuk Evaluasi</vt:lpstr>
      <vt:lpstr>Peraturan Perkuliahan</vt:lpstr>
      <vt:lpstr>Peraturan Ujian</vt:lpstr>
      <vt:lpstr>Referensi</vt:lpstr>
      <vt:lpstr>Konsep Dasar Interoperabilitas</vt:lpstr>
      <vt:lpstr>Layers of Interoperability</vt:lpstr>
      <vt:lpstr>PowerPoint Presentation</vt:lpstr>
      <vt:lpstr>PowerPoint Presentation</vt:lpstr>
      <vt:lpstr>PowerPoint Presentation</vt:lpstr>
      <vt:lpstr>Permasalahan Interoperabilitas</vt:lpstr>
      <vt:lpstr>PowerPoint Presentation</vt:lpstr>
      <vt:lpstr>PowerPoint Presentation</vt:lpstr>
      <vt:lpstr>PowerPoint Presentation</vt:lpstr>
      <vt:lpstr>PowerPoint Presentation</vt:lpstr>
      <vt:lpstr>Manfaat Interoperabilitas di e-Government</vt:lpstr>
      <vt:lpstr>Pendekatan Interoperabilitas dan Integrasi</vt:lpstr>
      <vt:lpstr>PowerPoint Presentation</vt:lpstr>
      <vt:lpstr>PowerPoint Presentation</vt:lpstr>
      <vt:lpstr>PowerPoint Presentation</vt:lpstr>
      <vt:lpstr>ONC’s Definition of Learning Health System</vt:lpstr>
      <vt:lpstr>Low Confidence in Interoperability Goals</vt:lpstr>
      <vt:lpstr>PowerPoint Presentation</vt:lpstr>
      <vt:lpstr>Benefit of Interoperability</vt:lpstr>
      <vt:lpstr>PowerPoint Presentation</vt:lpstr>
      <vt:lpstr>PowerPoint Presentation</vt:lpstr>
      <vt:lpstr>Model Organisasi</vt:lpstr>
      <vt:lpstr>Masalah keragaman interoperabilitas terjadi pada berbagai jenis, yaitu:</vt:lpstr>
      <vt:lpstr>Generasi Sistem Interoperabilitas Informasi</vt:lpstr>
      <vt:lpstr>Generasi Sistem Interoperabilitas Informasi</vt:lpstr>
      <vt:lpstr>Lanjut &gt;&gt;</vt:lpstr>
      <vt:lpstr>Lanjut &gt;&gt;</vt:lpstr>
      <vt:lpstr>Lanjut &gt;&gt;</vt:lpstr>
      <vt:lpstr>Lanjut &gt;&gt;</vt:lpstr>
      <vt:lpstr>Beberapa Arsitektur Interoperabilitas</vt:lpstr>
      <vt:lpstr>Arsitektur ANSI/SPARC</vt:lpstr>
      <vt:lpstr>PowerPoint Presentation</vt:lpstr>
      <vt:lpstr>Arsitektur Federated Database</vt:lpstr>
      <vt:lpstr>PowerPoint Presentation</vt:lpstr>
      <vt:lpstr>Data Warehouse</vt:lpstr>
      <vt:lpstr>Mediated System</vt:lpstr>
      <vt:lpstr>Prinsip-prinsip Interoperabilitas</vt:lpstr>
      <vt:lpstr>Dampak Perkembangan Internet  dan Teknologi WEB</vt:lpstr>
      <vt:lpstr>PowerPoint Presentation</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arie toursino</cp:lastModifiedBy>
  <cp:revision>300</cp:revision>
  <dcterms:created xsi:type="dcterms:W3CDTF">2010-08-24T06:47:44Z</dcterms:created>
  <dcterms:modified xsi:type="dcterms:W3CDTF">2018-09-05T06:37:54Z</dcterms:modified>
</cp:coreProperties>
</file>