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744" y="-7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1F940-79BE-4EC5-AD68-71AC9D540D7B}"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91F940-79BE-4EC5-AD68-71AC9D540D7B}" type="datetimeFigureOut">
              <a:rPr lang="en-US" smtClean="0"/>
              <a:pPr/>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1F940-79BE-4EC5-AD68-71AC9D540D7B}" type="datetimeFigureOut">
              <a:rPr lang="en-US" smtClean="0"/>
              <a:pPr/>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91F940-79BE-4EC5-AD68-71AC9D540D7B}" type="datetimeFigureOut">
              <a:rPr lang="en-US" smtClean="0"/>
              <a:pPr/>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1F940-79BE-4EC5-AD68-71AC9D540D7B}" type="datetimeFigureOut">
              <a:rPr lang="en-US" smtClean="0"/>
              <a:pPr/>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F940-79BE-4EC5-AD68-71AC9D540D7B}" type="datetimeFigureOut">
              <a:rPr lang="en-US" smtClean="0"/>
              <a:pPr/>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F940-79BE-4EC5-AD68-71AC9D540D7B}" type="datetimeFigureOut">
              <a:rPr lang="en-US" smtClean="0"/>
              <a:pPr/>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1F940-79BE-4EC5-AD68-71AC9D540D7B}" type="datetimeFigureOut">
              <a:rPr lang="en-US" smtClean="0"/>
              <a:pPr/>
              <a:t>9/3/2018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1FA2-F3C5-44ED-987F-A5A5E837AC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©2018  by Men </a:t>
            </a:r>
            <a:r>
              <a:rPr lang="en-US" sz="2400" b="1" dirty="0" err="1" smtClean="0">
                <a:solidFill>
                  <a:srgbClr val="FF0000"/>
                </a:solidFill>
              </a:rPr>
              <a:t>Wih</a:t>
            </a:r>
            <a:r>
              <a:rPr lang="en-US" sz="2400" b="1" dirty="0" smtClean="0">
                <a:solidFill>
                  <a:srgbClr val="FF0000"/>
                </a:solidFill>
              </a:rPr>
              <a:t> W.</a:t>
            </a:r>
            <a:endParaRPr lang="en-US" sz="2400" b="1" dirty="0">
              <a:solidFill>
                <a:srgbClr val="FF0000"/>
              </a:solidFill>
            </a:endParaRPr>
          </a:p>
        </p:txBody>
      </p:sp>
      <p:sp>
        <p:nvSpPr>
          <p:cNvPr id="1030" name="AutoShape 6"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9" name="TextBox 8"/>
          <p:cNvSpPr txBox="1"/>
          <p:nvPr/>
        </p:nvSpPr>
        <p:spPr>
          <a:xfrm>
            <a:off x="1295400" y="914400"/>
            <a:ext cx="6705600" cy="2554545"/>
          </a:xfrm>
          <a:prstGeom prst="rect">
            <a:avLst/>
          </a:prstGeom>
          <a:noFill/>
        </p:spPr>
        <p:txBody>
          <a:bodyPr wrap="square" rtlCol="0">
            <a:spAutoFit/>
          </a:bodyPr>
          <a:lstStyle/>
          <a:p>
            <a:pPr algn="ctr"/>
            <a:r>
              <a:rPr lang="en-US" sz="8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HUKUM </a:t>
            </a:r>
          </a:p>
          <a:p>
            <a:pPr algn="ctr"/>
            <a:r>
              <a:rPr lang="en-US" sz="8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TELEMATIKA</a:t>
            </a:r>
            <a:endParaRPr lang="en-US" sz="8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HUKUM TELEMATIKA</a:t>
            </a:r>
            <a:endParaRPr lang="en-US" sz="3200" dirty="0"/>
          </a:p>
        </p:txBody>
      </p:sp>
      <p:sp>
        <p:nvSpPr>
          <p:cNvPr id="7" name="TextBox 6"/>
          <p:cNvSpPr txBox="1"/>
          <p:nvPr/>
        </p:nvSpPr>
        <p:spPr>
          <a:xfrm>
            <a:off x="1981200" y="2209800"/>
            <a:ext cx="5761514" cy="1200329"/>
          </a:xfrm>
          <a:prstGeom prst="rect">
            <a:avLst/>
          </a:prstGeom>
          <a:noFill/>
        </p:spPr>
        <p:txBody>
          <a:bodyPr wrap="none" rtlCol="0">
            <a:spAutoFit/>
          </a:bodyPr>
          <a:lstStyle/>
          <a:p>
            <a:r>
              <a:rPr lang="en-US" sz="72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TERIMA KASIH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sp>
        <p:nvSpPr>
          <p:cNvPr id="1030" name="AutoShape 6"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9" name="TextBox 8"/>
          <p:cNvSpPr txBox="1"/>
          <p:nvPr/>
        </p:nvSpPr>
        <p:spPr>
          <a:xfrm>
            <a:off x="1447800" y="304800"/>
            <a:ext cx="6705600" cy="646331"/>
          </a:xfrm>
          <a:prstGeom prst="rect">
            <a:avLst/>
          </a:prstGeom>
          <a:noFill/>
        </p:spPr>
        <p:txBody>
          <a:bodyPr wrap="square" rtlCol="0">
            <a:spAutoFit/>
          </a:bodyPr>
          <a:lstStyle/>
          <a:p>
            <a:pPr algn="ctr"/>
            <a:r>
              <a:rPr lang="en-US" sz="36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Referensi</a:t>
            </a:r>
            <a:r>
              <a:rPr lang="en-US"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t>
            </a:r>
            <a:r>
              <a:rPr lang="en-US" sz="36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Bahan</a:t>
            </a:r>
            <a:r>
              <a:rPr lang="en-US"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t>
            </a:r>
            <a:endPar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7" name="TextBox 6"/>
          <p:cNvSpPr txBox="1"/>
          <p:nvPr/>
        </p:nvSpPr>
        <p:spPr>
          <a:xfrm>
            <a:off x="685800" y="1295400"/>
            <a:ext cx="8077200" cy="4524315"/>
          </a:xfrm>
          <a:prstGeom prst="rect">
            <a:avLst/>
          </a:prstGeom>
          <a:noFill/>
        </p:spPr>
        <p:txBody>
          <a:bodyPr wrap="square" rtlCol="0">
            <a:spAutoFit/>
          </a:bodyPr>
          <a:lstStyle/>
          <a:p>
            <a:pPr marL="457200" indent="-457200">
              <a:buAutoNum type="arabicPeriod"/>
            </a:pPr>
            <a:r>
              <a:rPr lang="en-US" sz="2400" b="1" dirty="0" err="1" smtClean="0"/>
              <a:t>Edmon</a:t>
            </a:r>
            <a:r>
              <a:rPr lang="en-US" sz="2400" b="1" dirty="0" smtClean="0"/>
              <a:t> </a:t>
            </a:r>
            <a:r>
              <a:rPr lang="en-US" sz="2400" b="1" dirty="0" err="1" smtClean="0"/>
              <a:t>Makarim</a:t>
            </a:r>
            <a:r>
              <a:rPr lang="en-US" sz="2400" b="1" dirty="0" smtClean="0"/>
              <a:t>, </a:t>
            </a:r>
            <a:r>
              <a:rPr lang="en-US" sz="2400" b="1" i="1" dirty="0" err="1" smtClean="0"/>
              <a:t>Pengantar</a:t>
            </a:r>
            <a:r>
              <a:rPr lang="en-US" sz="2400" b="1" i="1" dirty="0" smtClean="0"/>
              <a:t> </a:t>
            </a:r>
            <a:r>
              <a:rPr lang="en-US" sz="2400" b="1" i="1" dirty="0" err="1" smtClean="0"/>
              <a:t>Hukum</a:t>
            </a:r>
            <a:r>
              <a:rPr lang="en-US" sz="2400" b="1" i="1" dirty="0" smtClean="0"/>
              <a:t> </a:t>
            </a:r>
            <a:r>
              <a:rPr lang="en-US" sz="2400" b="1" i="1" dirty="0" err="1" smtClean="0"/>
              <a:t>Telematika</a:t>
            </a:r>
            <a:r>
              <a:rPr lang="en-US" sz="2400" b="1" dirty="0" smtClean="0"/>
              <a:t>, 2005</a:t>
            </a:r>
          </a:p>
          <a:p>
            <a:pPr marL="457200" indent="-457200">
              <a:buAutoNum type="arabicPeriod"/>
            </a:pPr>
            <a:r>
              <a:rPr lang="en-US" sz="2400" b="1" dirty="0" smtClean="0"/>
              <a:t>Ernesto </a:t>
            </a:r>
            <a:r>
              <a:rPr lang="en-US" sz="2400" b="1" dirty="0" err="1" smtClean="0"/>
              <a:t>Grun</a:t>
            </a:r>
            <a:r>
              <a:rPr lang="en-US" sz="2400" b="1" dirty="0" smtClean="0"/>
              <a:t>, Globalization of Law: A Systemic and Cybernetic Phenomenon </a:t>
            </a:r>
          </a:p>
          <a:p>
            <a:pPr marL="457200" indent="-457200">
              <a:buAutoNum type="arabicPeriod"/>
            </a:pPr>
            <a:r>
              <a:rPr lang="es-ES" sz="2400" b="1" dirty="0" smtClean="0"/>
              <a:t>UU No. 36 </a:t>
            </a:r>
            <a:r>
              <a:rPr lang="es-ES" sz="2400" b="1" dirty="0" err="1" smtClean="0"/>
              <a:t>Tahun</a:t>
            </a:r>
            <a:r>
              <a:rPr lang="es-ES" sz="2400" b="1" dirty="0" smtClean="0"/>
              <a:t> 1999 </a:t>
            </a:r>
            <a:r>
              <a:rPr lang="es-ES" sz="2400" b="1" dirty="0" err="1" smtClean="0"/>
              <a:t>tentang</a:t>
            </a:r>
            <a:r>
              <a:rPr lang="es-ES" sz="2400" b="1" dirty="0" smtClean="0"/>
              <a:t> </a:t>
            </a:r>
            <a:r>
              <a:rPr lang="es-ES" sz="2400" b="1" dirty="0" err="1" smtClean="0"/>
              <a:t>Telekomunikasi</a:t>
            </a:r>
            <a:endParaRPr lang="es-ES" sz="2400" b="1" dirty="0" smtClean="0"/>
          </a:p>
          <a:p>
            <a:pPr marL="457200" indent="-457200">
              <a:buAutoNum type="arabicPeriod"/>
            </a:pPr>
            <a:r>
              <a:rPr lang="es-ES" sz="2400" b="1" dirty="0" smtClean="0"/>
              <a:t>UU No. 40 </a:t>
            </a:r>
            <a:r>
              <a:rPr lang="es-ES" sz="2400" b="1" dirty="0" err="1" smtClean="0"/>
              <a:t>Tahun</a:t>
            </a:r>
            <a:r>
              <a:rPr lang="es-ES" sz="2400" b="1" dirty="0" smtClean="0"/>
              <a:t> 1999 </a:t>
            </a:r>
            <a:r>
              <a:rPr lang="es-ES" sz="2400" b="1" dirty="0" err="1" smtClean="0"/>
              <a:t>tentang</a:t>
            </a:r>
            <a:r>
              <a:rPr lang="es-ES" sz="2400" b="1" dirty="0" smtClean="0"/>
              <a:t> </a:t>
            </a:r>
            <a:r>
              <a:rPr lang="es-ES" sz="2400" b="1" dirty="0" err="1" smtClean="0"/>
              <a:t>Pers</a:t>
            </a:r>
            <a:endParaRPr lang="es-ES" sz="2400" b="1" dirty="0" smtClean="0"/>
          </a:p>
          <a:p>
            <a:pPr marL="457200" indent="-457200">
              <a:buAutoNum type="arabicPeriod"/>
            </a:pPr>
            <a:r>
              <a:rPr lang="en-US" sz="2400" b="1" dirty="0" smtClean="0"/>
              <a:t>UU No. 7 </a:t>
            </a:r>
            <a:r>
              <a:rPr lang="en-US" sz="2400" b="1" dirty="0" err="1" smtClean="0"/>
              <a:t>Tahun</a:t>
            </a:r>
            <a:r>
              <a:rPr lang="en-US" sz="2400" b="1" dirty="0" smtClean="0"/>
              <a:t> 1971 </a:t>
            </a:r>
            <a:r>
              <a:rPr lang="en-US" sz="2400" b="1" dirty="0" err="1" smtClean="0"/>
              <a:t>tentang</a:t>
            </a:r>
            <a:r>
              <a:rPr lang="en-US" sz="2400" b="1" dirty="0" smtClean="0"/>
              <a:t> </a:t>
            </a:r>
            <a:r>
              <a:rPr lang="en-US" sz="2400" b="1" dirty="0" err="1" smtClean="0"/>
              <a:t>Ketentuan</a:t>
            </a:r>
            <a:r>
              <a:rPr lang="en-US" sz="2400" b="1" dirty="0" smtClean="0"/>
              <a:t> </a:t>
            </a:r>
            <a:r>
              <a:rPr lang="en-US" sz="2400" b="1" dirty="0" err="1" smtClean="0"/>
              <a:t>Pokok</a:t>
            </a:r>
            <a:r>
              <a:rPr lang="en-US" sz="2400" b="1" dirty="0" smtClean="0"/>
              <a:t> </a:t>
            </a:r>
            <a:r>
              <a:rPr lang="en-US" sz="2400" b="1" dirty="0" err="1" smtClean="0"/>
              <a:t>Kearsipan</a:t>
            </a:r>
            <a:endParaRPr lang="en-US" sz="2400" b="1" dirty="0"/>
          </a:p>
          <a:p>
            <a:pPr marL="457200" indent="-457200">
              <a:buAutoNum type="arabicPeriod"/>
            </a:pPr>
            <a:r>
              <a:rPr lang="en-US" sz="2400" b="1" dirty="0" smtClean="0"/>
              <a:t>UU No. 8 </a:t>
            </a:r>
            <a:r>
              <a:rPr lang="en-US" sz="2400" b="1" dirty="0" err="1" smtClean="0"/>
              <a:t>Tahun</a:t>
            </a:r>
            <a:r>
              <a:rPr lang="en-US" sz="2400" b="1" dirty="0" smtClean="0"/>
              <a:t> 1997 </a:t>
            </a:r>
            <a:r>
              <a:rPr lang="en-US" sz="2400" b="1" dirty="0" err="1" smtClean="0"/>
              <a:t>tentang</a:t>
            </a:r>
            <a:r>
              <a:rPr lang="en-US" sz="2400" b="1" dirty="0" smtClean="0"/>
              <a:t> </a:t>
            </a:r>
            <a:r>
              <a:rPr lang="en-US" sz="2400" b="1" dirty="0" err="1" smtClean="0"/>
              <a:t>Dokumen</a:t>
            </a:r>
            <a:r>
              <a:rPr lang="en-US" sz="2400" b="1" dirty="0" smtClean="0"/>
              <a:t> Perusahaan </a:t>
            </a:r>
          </a:p>
          <a:p>
            <a:pPr marL="457200" indent="-457200">
              <a:buAutoNum type="arabicPeriod"/>
            </a:pPr>
            <a:r>
              <a:rPr lang="en-US" sz="2400" b="1" dirty="0" smtClean="0"/>
              <a:t>UU No. 11 </a:t>
            </a:r>
            <a:r>
              <a:rPr lang="en-US" sz="2400" b="1" dirty="0" err="1" smtClean="0"/>
              <a:t>Tahun</a:t>
            </a:r>
            <a:r>
              <a:rPr lang="en-US" sz="2400" b="1" dirty="0" smtClean="0"/>
              <a:t> 2008 </a:t>
            </a:r>
            <a:r>
              <a:rPr lang="en-US" sz="2400" b="1" dirty="0" err="1" smtClean="0"/>
              <a:t>tentang</a:t>
            </a:r>
            <a:r>
              <a:rPr lang="en-US" sz="2400" b="1" dirty="0" smtClean="0"/>
              <a:t> </a:t>
            </a:r>
            <a:r>
              <a:rPr lang="en-US" sz="2400" b="1" dirty="0" err="1" smtClean="0"/>
              <a:t>Informasi</a:t>
            </a:r>
            <a:r>
              <a:rPr lang="en-US" sz="2400" b="1" dirty="0" smtClean="0"/>
              <a:t> </a:t>
            </a:r>
            <a:r>
              <a:rPr lang="en-US" sz="2400" b="1" dirty="0" err="1" smtClean="0"/>
              <a:t>dan</a:t>
            </a:r>
            <a:r>
              <a:rPr lang="en-US" sz="2400" b="1" dirty="0" smtClean="0"/>
              <a:t> </a:t>
            </a:r>
            <a:r>
              <a:rPr lang="en-US" sz="2400" b="1" dirty="0" err="1" smtClean="0"/>
              <a:t>Transaksi</a:t>
            </a:r>
            <a:r>
              <a:rPr lang="en-US" sz="2400" b="1" dirty="0" smtClean="0"/>
              <a:t> </a:t>
            </a:r>
            <a:r>
              <a:rPr lang="en-US" sz="2400" b="1" dirty="0" err="1" smtClean="0"/>
              <a:t>Elektronik</a:t>
            </a:r>
            <a:endParaRPr lang="en-US" sz="2400" b="1" dirty="0" smtClean="0"/>
          </a:p>
          <a:p>
            <a:pPr marL="457200" indent="-457200">
              <a:buAutoNum type="arabicPeriod"/>
            </a:pPr>
            <a:r>
              <a:rPr lang="en-US" sz="2400" b="1" dirty="0" err="1" smtClean="0"/>
              <a:t>Inpres</a:t>
            </a:r>
            <a:r>
              <a:rPr lang="en-US" sz="2400" b="1" dirty="0" smtClean="0"/>
              <a:t> No. 3 </a:t>
            </a:r>
            <a:r>
              <a:rPr lang="en-US" sz="2400" b="1" dirty="0" err="1" smtClean="0"/>
              <a:t>Tahun</a:t>
            </a:r>
            <a:r>
              <a:rPr lang="en-US" sz="2400" b="1" dirty="0" smtClean="0"/>
              <a:t> 2003 </a:t>
            </a:r>
          </a:p>
          <a:p>
            <a:pPr marL="457200" indent="-457200">
              <a:buAutoNum type="arabicPeriod"/>
            </a:pPr>
            <a:r>
              <a:rPr lang="en-US" sz="2400" b="1" dirty="0" err="1" smtClean="0"/>
              <a:t>Permenkominfo</a:t>
            </a:r>
            <a:r>
              <a:rPr lang="en-US" sz="2400" b="1" dirty="0" smtClean="0"/>
              <a:t> No. 28 </a:t>
            </a:r>
            <a:r>
              <a:rPr lang="en-US" sz="2400" b="1" dirty="0" err="1" smtClean="0"/>
              <a:t>Tahun</a:t>
            </a:r>
            <a:r>
              <a:rPr lang="en-US" sz="2400" b="1" dirty="0" smtClean="0"/>
              <a:t> 2006</a:t>
            </a:r>
            <a:endParaRPr lang="es-ES" sz="2400" b="1" dirty="0" smtClean="0"/>
          </a:p>
          <a:p>
            <a:pPr marL="457200" indent="-457200">
              <a:buAutoNum type="arabicPeriod"/>
            </a:pPr>
            <a:endPar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2133600" y="533400"/>
            <a:ext cx="48006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3276600" y="152400"/>
            <a:ext cx="2634824"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600" dirty="0" smtClean="0"/>
              <a:t>TELEMATIKA </a:t>
            </a:r>
            <a:endParaRPr lang="en-US" sz="3600" dirty="0"/>
          </a:p>
        </p:txBody>
      </p:sp>
      <p:sp>
        <p:nvSpPr>
          <p:cNvPr id="12" name="TextBox 11"/>
          <p:cNvSpPr txBox="1"/>
          <p:nvPr/>
        </p:nvSpPr>
        <p:spPr>
          <a:xfrm>
            <a:off x="6096000" y="685800"/>
            <a:ext cx="2748829" cy="707886"/>
          </a:xfrm>
          <a:prstGeom prst="rect">
            <a:avLst/>
          </a:prstGeom>
          <a:solidFill>
            <a:srgbClr val="92D050"/>
          </a:solidFill>
        </p:spPr>
        <p:txBody>
          <a:bodyPr wrap="none" rtlCol="0">
            <a:spAutoFit/>
          </a:bodyPr>
          <a:lstStyle/>
          <a:p>
            <a:r>
              <a:rPr lang="en-US" sz="4000" dirty="0" err="1" smtClean="0"/>
              <a:t>Telematique</a:t>
            </a:r>
            <a:endParaRPr lang="en-US" sz="4000" dirty="0"/>
          </a:p>
        </p:txBody>
      </p:sp>
      <p:sp>
        <p:nvSpPr>
          <p:cNvPr id="14" name="TextBox 13"/>
          <p:cNvSpPr txBox="1"/>
          <p:nvPr/>
        </p:nvSpPr>
        <p:spPr>
          <a:xfrm>
            <a:off x="2438400" y="1676400"/>
            <a:ext cx="4265976" cy="52322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800" dirty="0" err="1" smtClean="0"/>
              <a:t>Sistem</a:t>
            </a:r>
            <a:r>
              <a:rPr lang="en-US" sz="2800" dirty="0" smtClean="0"/>
              <a:t> </a:t>
            </a:r>
            <a:r>
              <a:rPr lang="en-US" sz="2800" dirty="0" err="1" smtClean="0"/>
              <a:t>Jaringan</a:t>
            </a:r>
            <a:r>
              <a:rPr lang="en-US" sz="2800" dirty="0" smtClean="0"/>
              <a:t> </a:t>
            </a:r>
            <a:r>
              <a:rPr lang="en-US" sz="2800" dirty="0" err="1" smtClean="0"/>
              <a:t>Komunikasi</a:t>
            </a:r>
            <a:r>
              <a:rPr lang="en-US" sz="2800" dirty="0" smtClean="0"/>
              <a:t> </a:t>
            </a:r>
            <a:endParaRPr lang="en-US" sz="2800" dirty="0"/>
          </a:p>
        </p:txBody>
      </p:sp>
      <p:sp>
        <p:nvSpPr>
          <p:cNvPr id="15" name="TextBox 14"/>
          <p:cNvSpPr txBox="1"/>
          <p:nvPr/>
        </p:nvSpPr>
        <p:spPr>
          <a:xfrm>
            <a:off x="2590800" y="2286000"/>
            <a:ext cx="39624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err="1" smtClean="0"/>
              <a:t>Teknologi</a:t>
            </a:r>
            <a:r>
              <a:rPr lang="en-US" sz="2800" dirty="0" smtClean="0"/>
              <a:t> </a:t>
            </a:r>
            <a:r>
              <a:rPr lang="en-US" sz="2800" dirty="0" err="1" smtClean="0"/>
              <a:t>Informasi</a:t>
            </a:r>
            <a:endParaRPr lang="en-US" sz="2800" dirty="0"/>
          </a:p>
        </p:txBody>
      </p:sp>
      <p:sp>
        <p:nvSpPr>
          <p:cNvPr id="17" name="TextBox 16"/>
          <p:cNvSpPr txBox="1"/>
          <p:nvPr/>
        </p:nvSpPr>
        <p:spPr>
          <a:xfrm>
            <a:off x="685800" y="609600"/>
            <a:ext cx="2372124" cy="707886"/>
          </a:xfrm>
          <a:prstGeom prst="rect">
            <a:avLst/>
          </a:prstGeom>
          <a:solidFill>
            <a:srgbClr val="92D050"/>
          </a:solidFill>
        </p:spPr>
        <p:txBody>
          <a:bodyPr wrap="none" rtlCol="0">
            <a:spAutoFit/>
          </a:bodyPr>
          <a:lstStyle/>
          <a:p>
            <a:r>
              <a:rPr lang="en-US" sz="4000" dirty="0" err="1" smtClean="0"/>
              <a:t>Telematics</a:t>
            </a:r>
            <a:endParaRPr lang="en-US" sz="4000" dirty="0"/>
          </a:p>
        </p:txBody>
      </p:sp>
      <p:sp>
        <p:nvSpPr>
          <p:cNvPr id="18" name="TextBox 17"/>
          <p:cNvSpPr txBox="1"/>
          <p:nvPr/>
        </p:nvSpPr>
        <p:spPr>
          <a:xfrm>
            <a:off x="2667000" y="3657600"/>
            <a:ext cx="3809999"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t>“the new hybrid technology”</a:t>
            </a:r>
          </a:p>
          <a:p>
            <a:pPr algn="ctr"/>
            <a:r>
              <a:rPr lang="en-US" sz="2400" dirty="0" err="1" smtClean="0"/>
              <a:t>Teknology</a:t>
            </a:r>
            <a:r>
              <a:rPr lang="en-US" sz="2400" dirty="0" smtClean="0"/>
              <a:t> Digital</a:t>
            </a:r>
            <a:endParaRPr lang="en-US" sz="2400" dirty="0"/>
          </a:p>
        </p:txBody>
      </p:sp>
      <p:sp>
        <p:nvSpPr>
          <p:cNvPr id="23" name="TextBox 22"/>
          <p:cNvSpPr txBox="1"/>
          <p:nvPr/>
        </p:nvSpPr>
        <p:spPr>
          <a:xfrm>
            <a:off x="3429000" y="1000780"/>
            <a:ext cx="228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Konvergensi</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Down Arrow 23"/>
          <p:cNvSpPr/>
          <p:nvPr/>
        </p:nvSpPr>
        <p:spPr>
          <a:xfrm>
            <a:off x="4191000" y="2971800"/>
            <a:ext cx="609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3276600" y="152400"/>
            <a:ext cx="2634824"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600" dirty="0" smtClean="0"/>
              <a:t>TELEMATIKA </a:t>
            </a:r>
            <a:endParaRPr lang="en-US" sz="3600" dirty="0"/>
          </a:p>
        </p:txBody>
      </p:sp>
      <p:sp>
        <p:nvSpPr>
          <p:cNvPr id="14" name="TextBox 13"/>
          <p:cNvSpPr txBox="1"/>
          <p:nvPr/>
        </p:nvSpPr>
        <p:spPr>
          <a:xfrm>
            <a:off x="685800" y="838200"/>
            <a:ext cx="76200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err="1" smtClean="0"/>
              <a:t>Alfin</a:t>
            </a:r>
            <a:r>
              <a:rPr lang="en-US" sz="2400" dirty="0" smtClean="0"/>
              <a:t> Toffler : </a:t>
            </a:r>
            <a:r>
              <a:rPr lang="en-US" sz="2400" dirty="0" err="1"/>
              <a:t>T</a:t>
            </a:r>
            <a:r>
              <a:rPr lang="en-US" sz="2400" dirty="0" err="1" smtClean="0"/>
              <a:t>eknologi</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 </a:t>
            </a:r>
            <a:r>
              <a:rPr lang="en-US" sz="2400" dirty="0" err="1" smtClean="0"/>
              <a:t>kini</a:t>
            </a:r>
            <a:r>
              <a:rPr lang="en-US" sz="2400" dirty="0" smtClean="0"/>
              <a:t> </a:t>
            </a:r>
            <a:r>
              <a:rPr lang="en-US" sz="2400" dirty="0" err="1" smtClean="0"/>
              <a:t>populer</a:t>
            </a:r>
            <a:r>
              <a:rPr lang="en-US" sz="2400" dirty="0" smtClean="0"/>
              <a:t> </a:t>
            </a:r>
            <a:r>
              <a:rPr lang="en-US" sz="2400" dirty="0" err="1" smtClean="0"/>
              <a:t>dengan</a:t>
            </a:r>
            <a:r>
              <a:rPr lang="en-US" sz="2400" dirty="0" smtClean="0"/>
              <a:t> </a:t>
            </a:r>
            <a:r>
              <a:rPr lang="en-US" sz="2400" dirty="0" err="1" smtClean="0"/>
              <a:t>nama</a:t>
            </a:r>
            <a:r>
              <a:rPr lang="en-US" sz="2400" dirty="0" smtClean="0"/>
              <a:t> </a:t>
            </a:r>
            <a:r>
              <a:rPr lang="en-US" sz="2400" dirty="0" err="1" smtClean="0"/>
              <a:t>telematika</a:t>
            </a:r>
            <a:r>
              <a:rPr lang="en-US" sz="2400" dirty="0" smtClean="0"/>
              <a:t> (Yuliar,2007)</a:t>
            </a:r>
            <a:endParaRPr lang="en-US" sz="2400" dirty="0"/>
          </a:p>
        </p:txBody>
      </p:sp>
      <p:sp>
        <p:nvSpPr>
          <p:cNvPr id="13" name="TextBox 12"/>
          <p:cNvSpPr txBox="1"/>
          <p:nvPr/>
        </p:nvSpPr>
        <p:spPr>
          <a:xfrm>
            <a:off x="685800" y="1752600"/>
            <a:ext cx="7620000"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t>Yusuf </a:t>
            </a:r>
            <a:r>
              <a:rPr lang="en-US" sz="2400" dirty="0" err="1" smtClean="0"/>
              <a:t>Hadi</a:t>
            </a:r>
            <a:r>
              <a:rPr lang="en-US" sz="2400" dirty="0" smtClean="0"/>
              <a:t> </a:t>
            </a:r>
            <a:r>
              <a:rPr lang="en-US" sz="2400" dirty="0" err="1" smtClean="0"/>
              <a:t>Miarso</a:t>
            </a:r>
            <a:r>
              <a:rPr lang="en-US" sz="2400" dirty="0" smtClean="0"/>
              <a:t> : </a:t>
            </a:r>
            <a:r>
              <a:rPr lang="en-US" sz="2400" dirty="0" err="1" smtClean="0"/>
              <a:t>telematika</a:t>
            </a:r>
            <a:r>
              <a:rPr lang="en-US" sz="2400" dirty="0" smtClean="0"/>
              <a:t> </a:t>
            </a:r>
            <a:r>
              <a:rPr lang="en-US" sz="2400" dirty="0" err="1" smtClean="0"/>
              <a:t>merupakan</a:t>
            </a:r>
            <a:r>
              <a:rPr lang="en-US" sz="2400" dirty="0" smtClean="0"/>
              <a:t> </a:t>
            </a:r>
            <a:r>
              <a:rPr lang="en-US" sz="2400" dirty="0" err="1" smtClean="0"/>
              <a:t>sinergi</a:t>
            </a:r>
            <a:r>
              <a:rPr lang="en-US" sz="2400" dirty="0" smtClean="0"/>
              <a:t> </a:t>
            </a:r>
            <a:r>
              <a:rPr lang="en-US" sz="2400" dirty="0" err="1" smtClean="0"/>
              <a:t>teknologi</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a:t>
            </a:r>
            <a:r>
              <a:rPr lang="en-US" sz="2400" dirty="0" err="1" smtClean="0"/>
              <a:t>untuk</a:t>
            </a:r>
            <a:r>
              <a:rPr lang="en-US" sz="2400" dirty="0" smtClean="0"/>
              <a:t> </a:t>
            </a:r>
            <a:r>
              <a:rPr lang="en-US" sz="2400" dirty="0" err="1" smtClean="0"/>
              <a:t>keperluan</a:t>
            </a:r>
            <a:r>
              <a:rPr lang="en-US" sz="2400" dirty="0" smtClean="0"/>
              <a:t> </a:t>
            </a:r>
            <a:r>
              <a:rPr lang="en-US" sz="2400" dirty="0" err="1" smtClean="0"/>
              <a:t>pemrosesan</a:t>
            </a:r>
            <a:r>
              <a:rPr lang="en-US" sz="2400" dirty="0" smtClean="0"/>
              <a:t> data </a:t>
            </a:r>
            <a:r>
              <a:rPr lang="en-US" sz="2400" dirty="0" err="1" smtClean="0"/>
              <a:t>dengan</a:t>
            </a:r>
            <a:r>
              <a:rPr lang="en-US" sz="2400" dirty="0" smtClean="0"/>
              <a:t> </a:t>
            </a:r>
            <a:r>
              <a:rPr lang="en-US" sz="2400" dirty="0" err="1" smtClean="0"/>
              <a:t>sistem</a:t>
            </a:r>
            <a:r>
              <a:rPr lang="en-US" sz="2400" dirty="0" smtClean="0"/>
              <a:t> binary   ( digital ).</a:t>
            </a:r>
          </a:p>
          <a:p>
            <a:r>
              <a:rPr lang="en-US" sz="2400" dirty="0" smtClean="0"/>
              <a:t> </a:t>
            </a:r>
            <a:r>
              <a:rPr lang="en-US" sz="2400" dirty="0" err="1" smtClean="0"/>
              <a:t>Integrasi</a:t>
            </a:r>
            <a:r>
              <a:rPr lang="en-US" sz="2400" dirty="0" smtClean="0"/>
              <a:t> </a:t>
            </a:r>
            <a:r>
              <a:rPr lang="en-US" sz="2400" dirty="0" err="1" smtClean="0"/>
              <a:t>antara</a:t>
            </a:r>
            <a:r>
              <a:rPr lang="en-US" sz="2400" dirty="0" smtClean="0"/>
              <a:t> </a:t>
            </a:r>
            <a:r>
              <a:rPr lang="en-US" sz="2400" dirty="0" err="1" smtClean="0"/>
              <a:t>sistem</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yang </a:t>
            </a:r>
            <a:r>
              <a:rPr lang="en-US" sz="2400" dirty="0" err="1" smtClean="0"/>
              <a:t>dikenal</a:t>
            </a:r>
            <a:r>
              <a:rPr lang="en-US" sz="2400" dirty="0" smtClean="0"/>
              <a:t> </a:t>
            </a:r>
            <a:r>
              <a:rPr lang="en-US" sz="2400" dirty="0" err="1" smtClean="0"/>
              <a:t>sebagai</a:t>
            </a:r>
            <a:r>
              <a:rPr lang="en-US" sz="2400" dirty="0" smtClean="0"/>
              <a:t> </a:t>
            </a:r>
            <a:r>
              <a:rPr lang="en-US" sz="2400" dirty="0" err="1" smtClean="0"/>
              <a:t>Teknologi</a:t>
            </a:r>
            <a:r>
              <a:rPr lang="en-US" sz="2400" dirty="0" smtClean="0"/>
              <a:t> </a:t>
            </a:r>
            <a:r>
              <a:rPr lang="en-US" sz="2400" dirty="0" err="1" smtClean="0"/>
              <a:t>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a:t>
            </a:r>
            <a:r>
              <a:rPr lang="en-US" sz="2400" dirty="0" err="1" smtClean="0"/>
              <a:t>atau</a:t>
            </a:r>
            <a:r>
              <a:rPr lang="en-US" sz="2400" dirty="0" smtClean="0"/>
              <a:t> ICT (Information and Communications Technology)</a:t>
            </a:r>
            <a:endParaRPr lang="en-US" sz="2400" dirty="0"/>
          </a:p>
        </p:txBody>
      </p:sp>
      <p:sp>
        <p:nvSpPr>
          <p:cNvPr id="16" name="TextBox 15"/>
          <p:cNvSpPr txBox="1"/>
          <p:nvPr/>
        </p:nvSpPr>
        <p:spPr>
          <a:xfrm>
            <a:off x="685800" y="4191000"/>
            <a:ext cx="7620000" cy="1569660"/>
          </a:xfrm>
          <a:prstGeom prst="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dirty="0" err="1" smtClean="0">
                <a:solidFill>
                  <a:schemeClr val="tx1">
                    <a:lumMod val="95000"/>
                    <a:lumOff val="5000"/>
                  </a:schemeClr>
                </a:solidFill>
              </a:rPr>
              <a:t>Telematika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merupakan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konvergensi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antara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teknologi</a:t>
            </a:r>
            <a:r>
              <a:rPr lang="en-US" sz="2400" dirty="0" smtClean="0">
                <a:solidFill>
                  <a:schemeClr val="tx1">
                    <a:lumMod val="95000"/>
                    <a:lumOff val="5000"/>
                  </a:schemeClr>
                </a:solidFill>
              </a:rPr>
              <a:t> Telekomunikasi , Media </a:t>
            </a:r>
            <a:r>
              <a:rPr lang="en-US" sz="2400" dirty="0" err="1" smtClean="0">
                <a:solidFill>
                  <a:schemeClr val="tx1">
                    <a:lumMod val="95000"/>
                    <a:lumOff val="5000"/>
                  </a:schemeClr>
                </a:solidFill>
              </a:rPr>
              <a:t>dan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Informatika</a:t>
            </a:r>
            <a:r>
              <a:rPr lang="en-US" sz="2400" dirty="0" smtClean="0">
                <a:solidFill>
                  <a:schemeClr val="tx1">
                    <a:lumMod val="95000"/>
                    <a:lumOff val="5000"/>
                  </a:schemeClr>
                </a:solidFill>
              </a:rPr>
              <a:t> yang </a:t>
            </a:r>
            <a:r>
              <a:rPr lang="en-US" sz="2400" dirty="0" err="1" smtClean="0">
                <a:solidFill>
                  <a:schemeClr val="tx1">
                    <a:lumMod val="95000"/>
                    <a:lumOff val="5000"/>
                  </a:schemeClr>
                </a:solidFill>
              </a:rPr>
              <a:t>digunakan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untuk</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keperluan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pemrosesan</a:t>
            </a:r>
            <a:r>
              <a:rPr lang="en-US" sz="2400" dirty="0" smtClean="0">
                <a:solidFill>
                  <a:schemeClr val="tx1">
                    <a:lumMod val="95000"/>
                    <a:lumOff val="5000"/>
                  </a:schemeClr>
                </a:solidFill>
              </a:rPr>
              <a:t> data </a:t>
            </a:r>
            <a:r>
              <a:rPr lang="en-US" sz="2400" dirty="0" err="1" smtClean="0">
                <a:solidFill>
                  <a:schemeClr val="tx1">
                    <a:lumMod val="95000"/>
                    <a:lumOff val="5000"/>
                  </a:schemeClr>
                </a:solidFill>
              </a:rPr>
              <a:t>dengan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sistem</a:t>
            </a:r>
            <a:r>
              <a:rPr lang="en-US" sz="2400" dirty="0" smtClean="0">
                <a:solidFill>
                  <a:schemeClr val="tx1">
                    <a:lumMod val="95000"/>
                    <a:lumOff val="5000"/>
                  </a:schemeClr>
                </a:solidFill>
              </a:rPr>
              <a:t> binary / digital.</a:t>
            </a:r>
            <a:endParaRPr lang="en-US"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0" y="115669"/>
            <a:ext cx="4165692"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600" dirty="0" smtClean="0"/>
              <a:t>FUNGSI TELEMATIKA </a:t>
            </a:r>
            <a:endParaRPr lang="en-US" sz="3600" dirty="0"/>
          </a:p>
        </p:txBody>
      </p:sp>
      <p:sp>
        <p:nvSpPr>
          <p:cNvPr id="14" name="TextBox 13"/>
          <p:cNvSpPr txBox="1"/>
          <p:nvPr/>
        </p:nvSpPr>
        <p:spPr>
          <a:xfrm>
            <a:off x="685800" y="838200"/>
            <a:ext cx="7620000"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t>TELEMATICS = TELECOMMUNICATION and INFORMATICS </a:t>
            </a:r>
          </a:p>
          <a:p>
            <a:pPr>
              <a:buFont typeface="Wingdings"/>
              <a:buChar char="è"/>
            </a:pPr>
            <a:r>
              <a:rPr lang="en-US" sz="2400" dirty="0" err="1" smtClean="0">
                <a:sym typeface="Wingdings" pitchFamily="2" charset="2"/>
              </a:rPr>
              <a:t>P</a:t>
            </a:r>
            <a:r>
              <a:rPr lang="en-US" sz="2400" dirty="0" err="1" smtClean="0"/>
              <a:t>erkembangan</a:t>
            </a:r>
            <a:r>
              <a:rPr lang="en-US" sz="2400" dirty="0" smtClean="0"/>
              <a:t> </a:t>
            </a:r>
            <a:r>
              <a:rPr lang="en-US" sz="2400" dirty="0" err="1" smtClean="0"/>
              <a:t>teknologi</a:t>
            </a:r>
            <a:r>
              <a:rPr lang="en-US" sz="2400" dirty="0" smtClean="0"/>
              <a:t> digital. </a:t>
            </a:r>
          </a:p>
          <a:p>
            <a:r>
              <a:rPr lang="en-US" sz="2400" dirty="0" smtClean="0"/>
              <a:t>( </a:t>
            </a:r>
            <a:r>
              <a:rPr lang="en-US" sz="2400" dirty="0" err="1" smtClean="0"/>
              <a:t>Teknologi</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a:t>
            </a:r>
            <a:r>
              <a:rPr lang="en-US" sz="2400" dirty="0" err="1" smtClean="0"/>
              <a:t>menjadi</a:t>
            </a:r>
            <a:r>
              <a:rPr lang="en-US" sz="2400" dirty="0" smtClean="0"/>
              <a:t> </a:t>
            </a:r>
            <a:r>
              <a:rPr lang="en-US" sz="2400" dirty="0" err="1" smtClean="0"/>
              <a:t>semakin</a:t>
            </a:r>
            <a:r>
              <a:rPr lang="en-US" sz="2400" dirty="0" smtClean="0"/>
              <a:t> </a:t>
            </a:r>
            <a:r>
              <a:rPr lang="en-US" sz="2400" dirty="0" err="1" smtClean="0"/>
              <a:t>terpadu</a:t>
            </a:r>
            <a:r>
              <a:rPr lang="en-US" sz="2400" dirty="0" smtClean="0"/>
              <a:t> </a:t>
            </a:r>
            <a:r>
              <a:rPr lang="en-US" sz="2400" dirty="0" err="1" smtClean="0"/>
              <a:t>atau</a:t>
            </a:r>
            <a:r>
              <a:rPr lang="en-US" sz="2400" dirty="0" smtClean="0"/>
              <a:t> </a:t>
            </a:r>
            <a:r>
              <a:rPr lang="en-US" sz="2400" dirty="0" err="1" smtClean="0"/>
              <a:t>populer</a:t>
            </a:r>
            <a:r>
              <a:rPr lang="en-US" sz="2400" dirty="0" smtClean="0"/>
              <a:t> </a:t>
            </a:r>
            <a:r>
              <a:rPr lang="en-US" sz="2400" dirty="0" err="1" smtClean="0"/>
              <a:t>dengan</a:t>
            </a:r>
            <a:r>
              <a:rPr lang="en-US" sz="2400" dirty="0" smtClean="0"/>
              <a:t> </a:t>
            </a:r>
            <a:r>
              <a:rPr lang="en-US" sz="2400" dirty="0" err="1" smtClean="0"/>
              <a:t>istilah</a:t>
            </a:r>
            <a:r>
              <a:rPr lang="en-US" sz="2400" dirty="0" smtClean="0"/>
              <a:t> </a:t>
            </a:r>
            <a:r>
              <a:rPr lang="en-US" sz="2400" dirty="0" err="1" smtClean="0"/>
              <a:t>konvergensi</a:t>
            </a:r>
            <a:r>
              <a:rPr lang="en-US" sz="2400" dirty="0" smtClean="0"/>
              <a:t> )</a:t>
            </a:r>
            <a:endParaRPr lang="en-US" sz="2400" dirty="0"/>
          </a:p>
        </p:txBody>
      </p:sp>
      <p:sp>
        <p:nvSpPr>
          <p:cNvPr id="13" name="TextBox 12"/>
          <p:cNvSpPr txBox="1"/>
          <p:nvPr/>
        </p:nvSpPr>
        <p:spPr>
          <a:xfrm>
            <a:off x="685800" y="2514601"/>
            <a:ext cx="7620000"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r>
              <a:rPr lang="en-US" sz="2000" dirty="0" err="1" smtClean="0"/>
              <a:t>Fungsi</a:t>
            </a:r>
            <a:r>
              <a:rPr lang="en-US" sz="2000" dirty="0" smtClean="0"/>
              <a:t> </a:t>
            </a:r>
          </a:p>
          <a:p>
            <a:pPr marL="457200" indent="-457200">
              <a:buFont typeface="+mj-lt"/>
              <a:buAutoNum type="arabicPeriod"/>
            </a:pPr>
            <a:r>
              <a:rPr lang="en-US" sz="2000" dirty="0" err="1" smtClean="0"/>
              <a:t>Penyampai</a:t>
            </a:r>
            <a:r>
              <a:rPr lang="en-US" sz="2000" dirty="0" smtClean="0"/>
              <a:t> </a:t>
            </a:r>
            <a:r>
              <a:rPr lang="en-US" sz="2000" dirty="0" err="1" smtClean="0"/>
              <a:t>informasi</a:t>
            </a:r>
            <a:r>
              <a:rPr lang="en-US" sz="2000" dirty="0" smtClean="0"/>
              <a:t>.</a:t>
            </a:r>
          </a:p>
          <a:p>
            <a:pPr marL="457200" indent="-457200">
              <a:buFont typeface="+mj-lt"/>
              <a:buAutoNum type="arabicPeriod"/>
            </a:pPr>
            <a:r>
              <a:rPr lang="en-US" sz="2000" dirty="0" err="1" smtClean="0"/>
              <a:t>Sarana</a:t>
            </a:r>
            <a:r>
              <a:rPr lang="en-US" sz="2000" dirty="0" smtClean="0"/>
              <a:t> </a:t>
            </a:r>
            <a:r>
              <a:rPr lang="en-US" sz="2000" dirty="0" err="1" smtClean="0"/>
              <a:t>Kontak</a:t>
            </a:r>
            <a:r>
              <a:rPr lang="en-US" sz="2000" dirty="0" smtClean="0"/>
              <a:t> </a:t>
            </a:r>
            <a:r>
              <a:rPr lang="en-US" sz="2000" dirty="0" err="1" smtClean="0"/>
              <a:t>sosial</a:t>
            </a:r>
            <a:r>
              <a:rPr lang="en-US" sz="2000" dirty="0" smtClean="0"/>
              <a:t> </a:t>
            </a:r>
            <a:r>
              <a:rPr lang="en-US" sz="2000" dirty="0" err="1" smtClean="0"/>
              <a:t>hidup</a:t>
            </a:r>
            <a:r>
              <a:rPr lang="en-US" sz="2000" dirty="0" smtClean="0"/>
              <a:t> </a:t>
            </a:r>
            <a:r>
              <a:rPr lang="en-US" sz="2000" dirty="0" err="1" smtClean="0"/>
              <a:t>bermasyarakat</a:t>
            </a:r>
            <a:endParaRPr lang="en-US" sz="2000" dirty="0"/>
          </a:p>
        </p:txBody>
      </p:sp>
      <p:sp>
        <p:nvSpPr>
          <p:cNvPr id="9" name="TextBox 8"/>
          <p:cNvSpPr txBox="1"/>
          <p:nvPr/>
        </p:nvSpPr>
        <p:spPr>
          <a:xfrm>
            <a:off x="685800" y="3581400"/>
            <a:ext cx="7620000" cy="255454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r>
              <a:rPr lang="en-US" sz="2000" dirty="0" err="1" smtClean="0"/>
              <a:t>Peran</a:t>
            </a:r>
            <a:r>
              <a:rPr lang="en-US" sz="2000" dirty="0" smtClean="0"/>
              <a:t> </a:t>
            </a:r>
            <a:r>
              <a:rPr lang="en-US" sz="2000" dirty="0" err="1" smtClean="0"/>
              <a:t>Telematika</a:t>
            </a:r>
            <a:r>
              <a:rPr lang="en-US" sz="2000" dirty="0" smtClean="0"/>
              <a:t> </a:t>
            </a:r>
          </a:p>
          <a:p>
            <a:pPr marL="457200" indent="-457200">
              <a:buFont typeface="+mj-lt"/>
              <a:buAutoNum type="arabicPeriod"/>
            </a:pPr>
            <a:r>
              <a:rPr lang="en-US" sz="2000" dirty="0" err="1" smtClean="0"/>
              <a:t>Sarana</a:t>
            </a:r>
            <a:r>
              <a:rPr lang="en-US" sz="2000" dirty="0" smtClean="0"/>
              <a:t> </a:t>
            </a:r>
            <a:r>
              <a:rPr lang="en-US" sz="2000" dirty="0" err="1" smtClean="0"/>
              <a:t>komunikasi</a:t>
            </a:r>
            <a:r>
              <a:rPr lang="en-US" sz="2000" dirty="0" smtClean="0"/>
              <a:t> </a:t>
            </a:r>
            <a:r>
              <a:rPr lang="en-US" sz="2000" dirty="0" err="1" smtClean="0"/>
              <a:t>jarak</a:t>
            </a:r>
            <a:r>
              <a:rPr lang="en-US" sz="2000" dirty="0" smtClean="0"/>
              <a:t> </a:t>
            </a:r>
            <a:r>
              <a:rPr lang="en-US" sz="2000" dirty="0" err="1" smtClean="0"/>
              <a:t>jauh</a:t>
            </a:r>
            <a:r>
              <a:rPr lang="en-US" sz="2000" dirty="0" smtClean="0"/>
              <a:t> </a:t>
            </a:r>
            <a:r>
              <a:rPr lang="en-US" sz="2000" dirty="0" err="1" smtClean="0"/>
              <a:t>melalui</a:t>
            </a:r>
            <a:r>
              <a:rPr lang="en-US" sz="2000" dirty="0" smtClean="0"/>
              <a:t> media </a:t>
            </a:r>
            <a:r>
              <a:rPr lang="en-US" sz="2000" dirty="0" err="1" smtClean="0"/>
              <a:t>elektromagnetik</a:t>
            </a:r>
            <a:r>
              <a:rPr lang="en-US" sz="2000" dirty="0" smtClean="0"/>
              <a:t>. </a:t>
            </a:r>
          </a:p>
          <a:p>
            <a:pPr marL="457200" indent="-457200">
              <a:buFont typeface="+mj-lt"/>
              <a:buAutoNum type="arabicPeriod"/>
            </a:pPr>
            <a:r>
              <a:rPr lang="en-US" sz="2000" dirty="0" err="1" smtClean="0"/>
              <a:t>Kemampuannya</a:t>
            </a:r>
            <a:r>
              <a:rPr lang="en-US" sz="2000" dirty="0" smtClean="0"/>
              <a:t> </a:t>
            </a:r>
            <a:r>
              <a:rPr lang="en-US" sz="2000" dirty="0" err="1" smtClean="0"/>
              <a:t>adalah</a:t>
            </a:r>
            <a:r>
              <a:rPr lang="en-US" sz="2000" dirty="0" smtClean="0"/>
              <a:t> </a:t>
            </a:r>
            <a:r>
              <a:rPr lang="en-US" sz="2000" dirty="0" err="1" smtClean="0"/>
              <a:t>mentransmisikan</a:t>
            </a:r>
            <a:r>
              <a:rPr lang="en-US" sz="2000" dirty="0" smtClean="0"/>
              <a:t> </a:t>
            </a:r>
            <a:r>
              <a:rPr lang="en-US" sz="2000" dirty="0" err="1" smtClean="0"/>
              <a:t>sejumlah</a:t>
            </a:r>
            <a:r>
              <a:rPr lang="en-US" sz="2000" dirty="0" smtClean="0"/>
              <a:t> </a:t>
            </a:r>
            <a:r>
              <a:rPr lang="en-US" sz="2000" dirty="0" err="1" smtClean="0"/>
              <a:t>besar</a:t>
            </a:r>
            <a:r>
              <a:rPr lang="en-US" sz="2000" dirty="0" smtClean="0"/>
              <a:t> </a:t>
            </a:r>
            <a:r>
              <a:rPr lang="en-US" sz="2000" dirty="0" err="1" smtClean="0"/>
              <a:t>informasi</a:t>
            </a:r>
            <a:r>
              <a:rPr lang="en-US" sz="2000" dirty="0" smtClean="0"/>
              <a:t> </a:t>
            </a:r>
            <a:r>
              <a:rPr lang="en-US" sz="2000" dirty="0" err="1" smtClean="0"/>
              <a:t>dalam</a:t>
            </a:r>
            <a:r>
              <a:rPr lang="en-US" sz="2000" dirty="0" smtClean="0"/>
              <a:t> </a:t>
            </a:r>
            <a:r>
              <a:rPr lang="en-US" sz="2000" dirty="0" err="1" smtClean="0"/>
              <a:t>sekejap</a:t>
            </a:r>
            <a:r>
              <a:rPr lang="en-US" sz="2000" dirty="0" smtClean="0"/>
              <a:t>, </a:t>
            </a:r>
            <a:r>
              <a:rPr lang="en-US" sz="2000" dirty="0" err="1" smtClean="0"/>
              <a:t>dengan</a:t>
            </a:r>
            <a:r>
              <a:rPr lang="en-US" sz="2000" dirty="0" smtClean="0"/>
              <a:t> </a:t>
            </a:r>
            <a:r>
              <a:rPr lang="en-US" sz="2000" dirty="0" err="1" smtClean="0"/>
              <a:t>jangkauan</a:t>
            </a:r>
            <a:r>
              <a:rPr lang="en-US" sz="2000" dirty="0" smtClean="0"/>
              <a:t> </a:t>
            </a:r>
            <a:r>
              <a:rPr lang="en-US" sz="2000" dirty="0" err="1" smtClean="0"/>
              <a:t>seluruh</a:t>
            </a:r>
            <a:r>
              <a:rPr lang="en-US" sz="2000" dirty="0" smtClean="0"/>
              <a:t> </a:t>
            </a:r>
            <a:r>
              <a:rPr lang="en-US" sz="2000" dirty="0" err="1" smtClean="0"/>
              <a:t>dunia</a:t>
            </a:r>
            <a:r>
              <a:rPr lang="en-US" sz="2000" dirty="0" smtClean="0"/>
              <a:t>, </a:t>
            </a:r>
            <a:r>
              <a:rPr lang="en-US" sz="2000" dirty="0" err="1" smtClean="0"/>
              <a:t>dan</a:t>
            </a:r>
            <a:r>
              <a:rPr lang="en-US" sz="2000" dirty="0" smtClean="0"/>
              <a:t> </a:t>
            </a:r>
            <a:r>
              <a:rPr lang="en-US" sz="2000" dirty="0" err="1" smtClean="0"/>
              <a:t>dalam</a:t>
            </a:r>
            <a:r>
              <a:rPr lang="en-US" sz="2000" dirty="0" smtClean="0"/>
              <a:t> </a:t>
            </a:r>
            <a:r>
              <a:rPr lang="en-US" sz="2000" dirty="0" err="1" smtClean="0"/>
              <a:t>berbagai</a:t>
            </a:r>
            <a:r>
              <a:rPr lang="en-US" sz="2000" dirty="0" smtClean="0"/>
              <a:t> </a:t>
            </a:r>
            <a:r>
              <a:rPr lang="en-US" sz="2000" dirty="0" err="1" smtClean="0"/>
              <a:t>cara</a:t>
            </a:r>
            <a:r>
              <a:rPr lang="en-US" sz="2000" dirty="0" smtClean="0"/>
              <a:t>, </a:t>
            </a:r>
            <a:r>
              <a:rPr lang="en-US" sz="2000" dirty="0" err="1" smtClean="0"/>
              <a:t>yaitu</a:t>
            </a:r>
            <a:r>
              <a:rPr lang="en-US" sz="2000" dirty="0" smtClean="0"/>
              <a:t> </a:t>
            </a:r>
            <a:r>
              <a:rPr lang="en-US" sz="2000" dirty="0" err="1" smtClean="0"/>
              <a:t>dengan</a:t>
            </a:r>
            <a:r>
              <a:rPr lang="en-US" sz="2000" dirty="0" smtClean="0"/>
              <a:t> </a:t>
            </a:r>
            <a:r>
              <a:rPr lang="en-US" sz="2000" dirty="0" err="1" smtClean="0"/>
              <a:t>perantaan</a:t>
            </a:r>
            <a:r>
              <a:rPr lang="en-US" sz="2000" dirty="0" smtClean="0"/>
              <a:t> </a:t>
            </a:r>
            <a:r>
              <a:rPr lang="en-US" sz="2000" dirty="0" err="1" smtClean="0"/>
              <a:t>suara</a:t>
            </a:r>
            <a:r>
              <a:rPr lang="en-US" sz="2000" dirty="0" smtClean="0"/>
              <a:t> (</a:t>
            </a:r>
            <a:r>
              <a:rPr lang="en-US" sz="2000" dirty="0" err="1" smtClean="0"/>
              <a:t>telepon</a:t>
            </a:r>
            <a:r>
              <a:rPr lang="en-US" sz="2000" dirty="0" smtClean="0"/>
              <a:t>, </a:t>
            </a:r>
            <a:r>
              <a:rPr lang="en-US" sz="2000" dirty="0" err="1" smtClean="0"/>
              <a:t>musik</a:t>
            </a:r>
            <a:r>
              <a:rPr lang="en-US" sz="2000" dirty="0" smtClean="0"/>
              <a:t>), </a:t>
            </a:r>
            <a:r>
              <a:rPr lang="en-US" sz="2000" dirty="0" err="1" smtClean="0"/>
              <a:t>huruf</a:t>
            </a:r>
            <a:r>
              <a:rPr lang="en-US" sz="2000" dirty="0" smtClean="0"/>
              <a:t>, </a:t>
            </a:r>
            <a:r>
              <a:rPr lang="en-US" sz="2000" dirty="0" err="1" smtClean="0"/>
              <a:t>gambar</a:t>
            </a:r>
            <a:r>
              <a:rPr lang="en-US" sz="2000" dirty="0" smtClean="0"/>
              <a:t> </a:t>
            </a:r>
            <a:r>
              <a:rPr lang="en-US" sz="2000" dirty="0" err="1" smtClean="0"/>
              <a:t>dan</a:t>
            </a:r>
            <a:r>
              <a:rPr lang="en-US" sz="2000" dirty="0" smtClean="0"/>
              <a:t> data </a:t>
            </a:r>
            <a:r>
              <a:rPr lang="en-US" sz="2000" dirty="0" err="1" smtClean="0"/>
              <a:t>atau</a:t>
            </a:r>
            <a:r>
              <a:rPr lang="en-US" sz="2000" dirty="0" smtClean="0"/>
              <a:t> </a:t>
            </a:r>
            <a:r>
              <a:rPr lang="en-US" sz="2000" dirty="0" err="1" smtClean="0"/>
              <a:t>kombinasi-kombinasinya</a:t>
            </a:r>
            <a:r>
              <a:rPr lang="en-US" sz="2000" dirty="0" smtClean="0"/>
              <a:t>. </a:t>
            </a:r>
          </a:p>
          <a:p>
            <a:pPr marL="457200" indent="-457200">
              <a:buFont typeface="+mj-lt"/>
              <a:buAutoNum type="arabicPeriod"/>
            </a:pPr>
            <a:r>
              <a:rPr lang="en-US" sz="2000" dirty="0" err="1" smtClean="0"/>
              <a:t>Diselenggarakan</a:t>
            </a:r>
            <a:r>
              <a:rPr lang="en-US" sz="2000" dirty="0" smtClean="0"/>
              <a:t> </a:t>
            </a:r>
            <a:r>
              <a:rPr lang="en-US" sz="2000" dirty="0" err="1" smtClean="0"/>
              <a:t>untuk</a:t>
            </a:r>
            <a:r>
              <a:rPr lang="en-US" sz="2000" dirty="0" smtClean="0"/>
              <a:t> </a:t>
            </a:r>
            <a:r>
              <a:rPr lang="en-US" sz="2000" dirty="0" err="1" smtClean="0"/>
              <a:t>umum</a:t>
            </a:r>
            <a:r>
              <a:rPr lang="en-US" sz="2000" dirty="0" smtClean="0"/>
              <a:t> (online, internet), </a:t>
            </a:r>
            <a:r>
              <a:rPr lang="en-US" sz="2000" dirty="0" err="1" smtClean="0"/>
              <a:t>dan</a:t>
            </a:r>
            <a:r>
              <a:rPr lang="en-US" sz="2000" dirty="0" smtClean="0"/>
              <a:t> </a:t>
            </a:r>
            <a:r>
              <a:rPr lang="en-US" sz="2000" dirty="0" err="1" smtClean="0"/>
              <a:t>ada</a:t>
            </a:r>
            <a:r>
              <a:rPr lang="en-US" sz="2000" dirty="0" smtClean="0"/>
              <a:t> pula </a:t>
            </a:r>
            <a:r>
              <a:rPr lang="en-US" sz="2000" dirty="0" err="1" smtClean="0"/>
              <a:t>untuk</a:t>
            </a:r>
            <a:r>
              <a:rPr lang="en-US" sz="2000" dirty="0" smtClean="0"/>
              <a:t> </a:t>
            </a:r>
            <a:r>
              <a:rPr lang="en-US" sz="2000" dirty="0" err="1" smtClean="0"/>
              <a:t>keperluan</a:t>
            </a:r>
            <a:r>
              <a:rPr lang="en-US" sz="2000" dirty="0" smtClean="0"/>
              <a:t> </a:t>
            </a:r>
            <a:r>
              <a:rPr lang="en-US" sz="2000" dirty="0" err="1" smtClean="0"/>
              <a:t>kelompok</a:t>
            </a:r>
            <a:r>
              <a:rPr lang="en-US" sz="2000" dirty="0" smtClean="0"/>
              <a:t> </a:t>
            </a:r>
            <a:r>
              <a:rPr lang="en-US" sz="2000" dirty="0" err="1" smtClean="0"/>
              <a:t>tertentu</a:t>
            </a:r>
            <a:r>
              <a:rPr lang="en-US" sz="2000" dirty="0" smtClean="0"/>
              <a:t> </a:t>
            </a:r>
            <a:r>
              <a:rPr lang="en-US" sz="2000" dirty="0" err="1" smtClean="0"/>
              <a:t>atau</a:t>
            </a:r>
            <a:r>
              <a:rPr lang="en-US" sz="2000" dirty="0" smtClean="0"/>
              <a:t> </a:t>
            </a:r>
            <a:r>
              <a:rPr lang="en-US" sz="2000" dirty="0" err="1" smtClean="0"/>
              <a:t>dinas</a:t>
            </a:r>
            <a:r>
              <a:rPr lang="en-US" sz="2000" dirty="0" smtClean="0"/>
              <a:t> </a:t>
            </a:r>
            <a:r>
              <a:rPr lang="en-US" sz="2000" dirty="0" err="1" smtClean="0"/>
              <a:t>khusus</a:t>
            </a:r>
            <a:r>
              <a:rPr lang="en-US" sz="2000" dirty="0" smtClean="0"/>
              <a:t> (intranet).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PENERAPAN TELEMATIKA  DI INDONESIA </a:t>
            </a:r>
            <a:endParaRPr lang="en-US" sz="3200" dirty="0"/>
          </a:p>
        </p:txBody>
      </p:sp>
      <p:sp>
        <p:nvSpPr>
          <p:cNvPr id="9" name="TextBox 8"/>
          <p:cNvSpPr txBox="1"/>
          <p:nvPr/>
        </p:nvSpPr>
        <p:spPr>
          <a:xfrm>
            <a:off x="685800" y="990601"/>
            <a:ext cx="7620000" cy="261610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smtClean="0"/>
              <a:t>kebijakan</a:t>
            </a:r>
            <a:r>
              <a:rPr lang="en-US" sz="2400" b="1" dirty="0" smtClean="0"/>
              <a:t> superhighways </a:t>
            </a:r>
            <a:r>
              <a:rPr lang="en-US" sz="2400" b="1" dirty="0" err="1" smtClean="0"/>
              <a:t>informasi</a:t>
            </a:r>
            <a:endParaRPr lang="en-US" sz="2400" b="1" dirty="0" smtClean="0">
              <a:sym typeface="Wingdings" pitchFamily="2" charset="2"/>
            </a:endParaRPr>
          </a:p>
          <a:p>
            <a:pPr marL="1603375" indent="-1603375"/>
            <a:r>
              <a:rPr lang="en-US" sz="2000" dirty="0" smtClean="0">
                <a:sym typeface="Wingdings" pitchFamily="2" charset="2"/>
              </a:rPr>
              <a:t>1991  AS  		    </a:t>
            </a:r>
            <a:r>
              <a:rPr lang="en-US" sz="2000" dirty="0" smtClean="0"/>
              <a:t>   The National Infrastructure Information</a:t>
            </a:r>
          </a:p>
          <a:p>
            <a:r>
              <a:rPr lang="en-US" sz="2000" dirty="0" smtClean="0"/>
              <a:t>1996 </a:t>
            </a:r>
            <a:r>
              <a:rPr lang="en-US" sz="2000" dirty="0" smtClean="0">
                <a:sym typeface="Wingdings" pitchFamily="2" charset="2"/>
              </a:rPr>
              <a:t> </a:t>
            </a:r>
            <a:r>
              <a:rPr lang="en-US" sz="2000" dirty="0" err="1" smtClean="0">
                <a:sym typeface="Wingdings" pitchFamily="2" charset="2"/>
              </a:rPr>
              <a:t>Inggris</a:t>
            </a:r>
            <a:r>
              <a:rPr lang="en-US" sz="2000" dirty="0" smtClean="0">
                <a:sym typeface="Wingdings" pitchFamily="2" charset="2"/>
              </a:rPr>
              <a:t> 	       </a:t>
            </a:r>
            <a:r>
              <a:rPr lang="en-US" sz="2000" dirty="0" smtClean="0"/>
              <a:t>The Information Society Initiative</a:t>
            </a:r>
          </a:p>
          <a:p>
            <a:r>
              <a:rPr lang="en-US" sz="2000" dirty="0" smtClean="0"/>
              <a:t>	</a:t>
            </a:r>
            <a:r>
              <a:rPr lang="en-US" sz="2000" dirty="0" err="1" smtClean="0"/>
              <a:t>Jerman</a:t>
            </a:r>
            <a:r>
              <a:rPr lang="en-US" sz="2000" dirty="0" smtClean="0"/>
              <a:t> 	    </a:t>
            </a:r>
            <a:r>
              <a:rPr lang="en-US" sz="2000" dirty="0" smtClean="0">
                <a:sym typeface="Wingdings" pitchFamily="2" charset="2"/>
              </a:rPr>
              <a:t>   P</a:t>
            </a:r>
            <a:r>
              <a:rPr lang="en-US" sz="2000" dirty="0" smtClean="0"/>
              <a:t>rogram The Info 2000</a:t>
            </a:r>
          </a:p>
          <a:p>
            <a:r>
              <a:rPr lang="en-US" sz="2000" dirty="0" smtClean="0"/>
              <a:t>	Filipina	    </a:t>
            </a:r>
            <a:r>
              <a:rPr lang="en-US" sz="2000" dirty="0" smtClean="0">
                <a:sym typeface="Wingdings" pitchFamily="2" charset="2"/>
              </a:rPr>
              <a:t>   Tiger</a:t>
            </a:r>
          </a:p>
          <a:p>
            <a:r>
              <a:rPr lang="en-US" sz="2000" dirty="0" smtClean="0">
                <a:sym typeface="Wingdings" pitchFamily="2" charset="2"/>
              </a:rPr>
              <a:t>	Malaysia       </a:t>
            </a:r>
            <a:r>
              <a:rPr lang="en-US" sz="2000" dirty="0" smtClean="0"/>
              <a:t>Multimedia Super Corridor (MSC)</a:t>
            </a:r>
          </a:p>
          <a:p>
            <a:r>
              <a:rPr lang="en-US" sz="2000" dirty="0" smtClean="0"/>
              <a:t>	Singapore  </a:t>
            </a:r>
            <a:r>
              <a:rPr lang="en-US" sz="2000" dirty="0" smtClean="0">
                <a:sym typeface="Wingdings" pitchFamily="2" charset="2"/>
              </a:rPr>
              <a:t>   </a:t>
            </a:r>
            <a:r>
              <a:rPr lang="en-US" sz="2000" dirty="0" smtClean="0"/>
              <a:t>Singapore-ONE</a:t>
            </a:r>
          </a:p>
          <a:p>
            <a:r>
              <a:rPr lang="en-US" sz="2000" dirty="0" smtClean="0"/>
              <a:t>1997 </a:t>
            </a:r>
            <a:r>
              <a:rPr lang="en-US" sz="2000" dirty="0" smtClean="0">
                <a:sym typeface="Wingdings" pitchFamily="2" charset="2"/>
              </a:rPr>
              <a:t>  Indonesia      Nusantara 21</a:t>
            </a:r>
            <a:endParaRPr lang="en-US" sz="2000" dirty="0"/>
          </a:p>
        </p:txBody>
      </p:sp>
      <p:sp>
        <p:nvSpPr>
          <p:cNvPr id="11" name="TextBox 10"/>
          <p:cNvSpPr txBox="1"/>
          <p:nvPr/>
        </p:nvSpPr>
        <p:spPr>
          <a:xfrm>
            <a:off x="685800" y="3632299"/>
            <a:ext cx="7620000"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smtClean="0"/>
              <a:t>Aplikasi</a:t>
            </a:r>
            <a:r>
              <a:rPr lang="en-US" sz="2400" b="1" dirty="0" smtClean="0"/>
              <a:t> </a:t>
            </a:r>
            <a:r>
              <a:rPr lang="en-US" sz="2400" b="1" dirty="0" err="1" smtClean="0"/>
              <a:t>Telematika</a:t>
            </a:r>
            <a:endParaRPr lang="en-US" sz="2400" b="1" dirty="0" smtClean="0"/>
          </a:p>
          <a:p>
            <a:r>
              <a:rPr lang="en-US" sz="2400" b="1" dirty="0" err="1" smtClean="0"/>
              <a:t>Pemerintahan</a:t>
            </a:r>
            <a:r>
              <a:rPr lang="en-US" sz="2400" b="1" dirty="0" smtClean="0"/>
              <a:t> : e-government </a:t>
            </a:r>
            <a:r>
              <a:rPr lang="en-US" sz="2400" b="1" dirty="0" err="1" smtClean="0"/>
              <a:t>dll</a:t>
            </a:r>
            <a:endParaRPr lang="en-US" sz="2400" b="1" dirty="0" smtClean="0"/>
          </a:p>
          <a:p>
            <a:r>
              <a:rPr lang="en-US" sz="2400" b="1" dirty="0" err="1" smtClean="0"/>
              <a:t>Masyarakat</a:t>
            </a:r>
            <a:r>
              <a:rPr lang="en-US" sz="2400" b="1" dirty="0" smtClean="0"/>
              <a:t>	:  </a:t>
            </a:r>
            <a:r>
              <a:rPr lang="en-US" sz="2400" b="1" dirty="0" err="1" smtClean="0"/>
              <a:t>telemedik</a:t>
            </a:r>
            <a:r>
              <a:rPr lang="en-US" sz="2400" b="1" dirty="0" smtClean="0"/>
              <a:t> , </a:t>
            </a:r>
            <a:r>
              <a:rPr lang="en-US" sz="2400" b="1" dirty="0" err="1" smtClean="0"/>
              <a:t>telemarket</a:t>
            </a:r>
            <a:r>
              <a:rPr lang="en-US" sz="2400" b="1" dirty="0" smtClean="0"/>
              <a:t> , email </a:t>
            </a:r>
            <a:r>
              <a:rPr lang="en-US" sz="2400" b="1" dirty="0" err="1" smtClean="0"/>
              <a:t>dll</a:t>
            </a:r>
            <a:r>
              <a:rPr lang="en-US" sz="2400" b="1" dirty="0" smtClean="0"/>
              <a:t> </a:t>
            </a:r>
          </a:p>
          <a:p>
            <a:r>
              <a:rPr lang="en-US" sz="2400" b="1" dirty="0" err="1" smtClean="0"/>
              <a:t>Pendidikan</a:t>
            </a:r>
            <a:r>
              <a:rPr lang="en-US" sz="2400" b="1" dirty="0" smtClean="0"/>
              <a:t>	:  </a:t>
            </a:r>
            <a:r>
              <a:rPr lang="en-US" sz="2400" b="1" dirty="0" err="1" smtClean="0"/>
              <a:t>perpustakaan</a:t>
            </a:r>
            <a:r>
              <a:rPr lang="en-US" sz="2400" b="1" dirty="0" smtClean="0"/>
              <a:t> , </a:t>
            </a:r>
            <a:r>
              <a:rPr lang="en-US" sz="2400" b="1" dirty="0" err="1" smtClean="0"/>
              <a:t>ebook</a:t>
            </a:r>
            <a:r>
              <a:rPr lang="en-US" sz="2400" b="1" dirty="0" smtClean="0"/>
              <a:t> , </a:t>
            </a:r>
            <a:r>
              <a:rPr lang="en-US" sz="2400" b="1" dirty="0" err="1" smtClean="0"/>
              <a:t>elearning</a:t>
            </a:r>
            <a:r>
              <a:rPr lang="en-US" sz="2400" b="1" dirty="0" smtClean="0"/>
              <a:t> </a:t>
            </a:r>
            <a:r>
              <a:rPr lang="en-US" sz="2400" b="1" dirty="0" err="1" smtClean="0"/>
              <a:t>dll</a:t>
            </a:r>
            <a:endParaRPr lang="en-US" sz="2400" b="1" dirty="0" smtClean="0"/>
          </a:p>
          <a:p>
            <a:r>
              <a:rPr lang="en-US" sz="2400" b="1" dirty="0" err="1" smtClean="0"/>
              <a:t>Bisnis</a:t>
            </a:r>
            <a:r>
              <a:rPr lang="en-US" sz="2400" b="1" dirty="0" smtClean="0"/>
              <a:t>		:  ecommerce , </a:t>
            </a:r>
            <a:r>
              <a:rPr lang="en-US" sz="2400" b="1" dirty="0" err="1" smtClean="0"/>
              <a:t>ebisnis</a:t>
            </a:r>
            <a:r>
              <a:rPr lang="en-US" sz="2400" b="1" dirty="0" smtClean="0"/>
              <a:t> ,  </a:t>
            </a:r>
            <a:r>
              <a:rPr lang="en-US" sz="2400" b="1" dirty="0" err="1" smtClean="0"/>
              <a:t>etiket</a:t>
            </a:r>
            <a:r>
              <a:rPr lang="en-US" sz="2400" b="1" dirty="0" smtClean="0"/>
              <a:t> , </a:t>
            </a:r>
            <a:r>
              <a:rPr lang="en-US" sz="2400" b="1" dirty="0" err="1" smtClean="0"/>
              <a:t>dll</a:t>
            </a:r>
            <a:endParaRPr lang="en-US" sz="2400" b="1" dirty="0" smtClean="0"/>
          </a:p>
          <a:p>
            <a:r>
              <a:rPr lang="en-US" sz="2400" b="1" dirty="0" err="1" smtClean="0"/>
              <a:t>Pers</a:t>
            </a:r>
            <a:r>
              <a:rPr lang="en-US" sz="2400" b="1" dirty="0" smtClean="0"/>
              <a:t>		:  </a:t>
            </a:r>
            <a:r>
              <a:rPr lang="en-US" sz="2400" b="1" dirty="0" err="1" smtClean="0"/>
              <a:t>majalah</a:t>
            </a:r>
            <a:r>
              <a:rPr lang="en-US" sz="2400" b="1" dirty="0" smtClean="0"/>
              <a:t> online ,  </a:t>
            </a:r>
            <a:r>
              <a:rPr lang="en-US" sz="2400" b="1" dirty="0" err="1" smtClean="0"/>
              <a:t>youtube</a:t>
            </a:r>
            <a:r>
              <a:rPr lang="en-US" sz="2400" b="1"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KEDUDUKAN HUKUM TELEMATIKA</a:t>
            </a:r>
            <a:endParaRPr lang="en-US" sz="3200" dirty="0"/>
          </a:p>
        </p:txBody>
      </p:sp>
      <p:sp>
        <p:nvSpPr>
          <p:cNvPr id="9" name="TextBox 8"/>
          <p:cNvSpPr txBox="1"/>
          <p:nvPr/>
        </p:nvSpPr>
        <p:spPr>
          <a:xfrm>
            <a:off x="685800" y="990601"/>
            <a:ext cx="7620000" cy="261610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smtClean="0"/>
              <a:t>Konstitusi</a:t>
            </a:r>
            <a:r>
              <a:rPr lang="en-US" sz="2400" b="1" dirty="0" smtClean="0"/>
              <a:t>  Negara </a:t>
            </a:r>
          </a:p>
          <a:p>
            <a:r>
              <a:rPr lang="id-ID" sz="2000" dirty="0" smtClean="0"/>
              <a:t>Pasal 28F dari Amandemen Kedua UUD 1945</a:t>
            </a:r>
          </a:p>
          <a:p>
            <a:pPr>
              <a:buNone/>
            </a:pPr>
            <a:r>
              <a:rPr lang="id-ID" sz="2000" dirty="0" smtClean="0"/>
              <a:t>	“Setiap orang berhak untuk berkomunikasi dan memperoleh informasi untuk mengembangkan pribadi dan lingkungan sosialnya serta berhak untuk mencari, memperoleh, memiliki, menyimpan, mengolah dan menyampaikan informasi dengan menggunakan segala jenis saluran yang tersedia”</a:t>
            </a:r>
          </a:p>
          <a:p>
            <a:endParaRPr lang="en-US" sz="2000" dirty="0"/>
          </a:p>
        </p:txBody>
      </p:sp>
      <p:sp>
        <p:nvSpPr>
          <p:cNvPr id="12" name="TextBox 11"/>
          <p:cNvSpPr txBox="1"/>
          <p:nvPr/>
        </p:nvSpPr>
        <p:spPr>
          <a:xfrm>
            <a:off x="685800" y="3657600"/>
            <a:ext cx="7620000" cy="261610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err="1" smtClean="0"/>
              <a:t>Hak</a:t>
            </a:r>
            <a:r>
              <a:rPr lang="en-US" sz="2400" b="1" dirty="0" smtClean="0"/>
              <a:t>  </a:t>
            </a:r>
            <a:r>
              <a:rPr lang="en-US" sz="2400" b="1" dirty="0" err="1" smtClean="0"/>
              <a:t>Memperoleh</a:t>
            </a:r>
            <a:r>
              <a:rPr lang="en-US" sz="2400" b="1" dirty="0" smtClean="0"/>
              <a:t> </a:t>
            </a:r>
            <a:r>
              <a:rPr lang="en-US" sz="2400" b="1" dirty="0" err="1" smtClean="0"/>
              <a:t>Informasi</a:t>
            </a:r>
            <a:r>
              <a:rPr lang="en-US" sz="2400" b="1" dirty="0" smtClean="0"/>
              <a:t> : </a:t>
            </a:r>
          </a:p>
          <a:p>
            <a:r>
              <a:rPr lang="id-ID" sz="2000" dirty="0" smtClean="0"/>
              <a:t>Sebelum 1998</a:t>
            </a:r>
            <a:r>
              <a:rPr lang="en-US" sz="2000" dirty="0" smtClean="0"/>
              <a:t>   :</a:t>
            </a:r>
            <a:r>
              <a:rPr lang="id-ID" sz="2000" dirty="0" smtClean="0"/>
              <a:t>	Informasi yang di sampaikan relatif “Terkontrol”  </a:t>
            </a:r>
          </a:p>
          <a:p>
            <a:r>
              <a:rPr lang="id-ID" sz="2000" dirty="0" smtClean="0"/>
              <a:t>Setelah 1998</a:t>
            </a:r>
            <a:r>
              <a:rPr lang="en-US" sz="2000" dirty="0" smtClean="0"/>
              <a:t>     : </a:t>
            </a:r>
            <a:r>
              <a:rPr lang="id-ID" sz="2000" dirty="0" smtClean="0"/>
              <a:t>	Terjadi perubahan yang cukup signifikan</a:t>
            </a:r>
            <a:endParaRPr lang="en-US" sz="2000" dirty="0" smtClean="0"/>
          </a:p>
          <a:p>
            <a:r>
              <a:rPr lang="id-ID" sz="2000" dirty="0" smtClean="0"/>
              <a:t>Pasal 12 </a:t>
            </a:r>
            <a:r>
              <a:rPr lang="id-ID" sz="2000" i="1" dirty="0" smtClean="0"/>
              <a:t>The Universal Declaration of Human Rights-1948 “ No-one should be subjectedto arbtrary interference with his privacy, family, home or correspondence nor to attack on his honor or reputation. Everyone has the right to the protection of the Law such interferences or attacks”</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6096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KEDUDUKAN HUKUM TELEMATIKA</a:t>
            </a:r>
            <a:endParaRPr lang="en-US" sz="3200" dirty="0"/>
          </a:p>
        </p:txBody>
      </p:sp>
      <p:sp>
        <p:nvSpPr>
          <p:cNvPr id="14" name="Rectangle 13"/>
          <p:cNvSpPr/>
          <p:nvPr/>
        </p:nvSpPr>
        <p:spPr>
          <a:xfrm>
            <a:off x="4191000" y="1066800"/>
            <a:ext cx="114300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i="1" dirty="0" smtClean="0"/>
              <a:t>Cyber Law</a:t>
            </a:r>
            <a:endParaRPr lang="id-ID" i="1" dirty="0"/>
          </a:p>
        </p:txBody>
      </p:sp>
      <p:sp>
        <p:nvSpPr>
          <p:cNvPr id="15" name="Rectangle 14"/>
          <p:cNvSpPr/>
          <p:nvPr/>
        </p:nvSpPr>
        <p:spPr>
          <a:xfrm>
            <a:off x="3886200" y="2362200"/>
            <a:ext cx="2071702"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UU ITE</a:t>
            </a:r>
            <a:endParaRPr lang="id-ID" dirty="0"/>
          </a:p>
        </p:txBody>
      </p:sp>
      <p:sp>
        <p:nvSpPr>
          <p:cNvPr id="16" name="Rectangle 15"/>
          <p:cNvSpPr/>
          <p:nvPr/>
        </p:nvSpPr>
        <p:spPr>
          <a:xfrm>
            <a:off x="1447800" y="2667000"/>
            <a:ext cx="192882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UU Telekomunikasi</a:t>
            </a:r>
            <a:endParaRPr lang="id-ID" dirty="0"/>
          </a:p>
        </p:txBody>
      </p:sp>
      <p:sp>
        <p:nvSpPr>
          <p:cNvPr id="17" name="Rectangle 16"/>
          <p:cNvSpPr/>
          <p:nvPr/>
        </p:nvSpPr>
        <p:spPr>
          <a:xfrm>
            <a:off x="5867400" y="3886200"/>
            <a:ext cx="1643042"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Penyiaran</a:t>
            </a:r>
            <a:endParaRPr lang="id-ID" b="1" dirty="0">
              <a:solidFill>
                <a:schemeClr val="bg1"/>
              </a:solidFill>
            </a:endParaRPr>
          </a:p>
        </p:txBody>
      </p:sp>
      <p:sp>
        <p:nvSpPr>
          <p:cNvPr id="18" name="Rectangle 17"/>
          <p:cNvSpPr/>
          <p:nvPr/>
        </p:nvSpPr>
        <p:spPr>
          <a:xfrm>
            <a:off x="4191000" y="4648200"/>
            <a:ext cx="1643042"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Pos</a:t>
            </a:r>
            <a:endParaRPr lang="id-ID" b="1" dirty="0">
              <a:solidFill>
                <a:schemeClr val="bg1"/>
              </a:solidFill>
            </a:endParaRPr>
          </a:p>
        </p:txBody>
      </p:sp>
      <p:sp>
        <p:nvSpPr>
          <p:cNvPr id="19" name="Rectangle 18"/>
          <p:cNvSpPr/>
          <p:nvPr/>
        </p:nvSpPr>
        <p:spPr>
          <a:xfrm>
            <a:off x="2362200" y="3886200"/>
            <a:ext cx="1643042"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Media</a:t>
            </a:r>
            <a:endParaRPr lang="id-ID" b="1" dirty="0">
              <a:solidFill>
                <a:schemeClr val="bg1"/>
              </a:solidFill>
            </a:endParaRPr>
          </a:p>
        </p:txBody>
      </p:sp>
      <p:sp>
        <p:nvSpPr>
          <p:cNvPr id="20" name="Curved Up Arrow 19"/>
          <p:cNvSpPr/>
          <p:nvPr/>
        </p:nvSpPr>
        <p:spPr>
          <a:xfrm>
            <a:off x="928662" y="3948098"/>
            <a:ext cx="7500990" cy="20717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1" name="Rectangle 20"/>
          <p:cNvSpPr/>
          <p:nvPr/>
        </p:nvSpPr>
        <p:spPr>
          <a:xfrm>
            <a:off x="6172200" y="3048000"/>
            <a:ext cx="114300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Internet</a:t>
            </a:r>
            <a:endParaRPr lang="id-ID" dirty="0"/>
          </a:p>
        </p:txBody>
      </p:sp>
      <p:sp>
        <p:nvSpPr>
          <p:cNvPr id="23" name="Rectangle 22"/>
          <p:cNvSpPr/>
          <p:nvPr/>
        </p:nvSpPr>
        <p:spPr>
          <a:xfrm>
            <a:off x="3810000" y="5410200"/>
            <a:ext cx="2209800" cy="733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Konvergensi</a:t>
            </a:r>
            <a:r>
              <a:rPr lang="en-US" b="1" dirty="0" smtClean="0">
                <a:solidFill>
                  <a:schemeClr val="bg1"/>
                </a:solidFill>
              </a:rPr>
              <a:t> </a:t>
            </a:r>
            <a:r>
              <a:rPr lang="en-US" b="1" dirty="0" err="1" smtClean="0">
                <a:solidFill>
                  <a:schemeClr val="bg1"/>
                </a:solidFill>
              </a:rPr>
              <a:t>Peraturan</a:t>
            </a:r>
            <a:r>
              <a:rPr lang="en-US" b="1" dirty="0" smtClean="0">
                <a:solidFill>
                  <a:schemeClr val="bg1"/>
                </a:solidFill>
              </a:rPr>
              <a:t> </a:t>
            </a:r>
            <a:r>
              <a:rPr lang="en-US" b="1" dirty="0" err="1" smtClean="0">
                <a:solidFill>
                  <a:schemeClr val="bg1"/>
                </a:solidFill>
              </a:rPr>
              <a:t>Telematika</a:t>
            </a:r>
            <a:endParaRPr lang="id-ID" b="1" dirty="0">
              <a:solidFill>
                <a:schemeClr val="bg1"/>
              </a:solidFill>
            </a:endParaRPr>
          </a:p>
        </p:txBody>
      </p:sp>
      <p:sp>
        <p:nvSpPr>
          <p:cNvPr id="25" name="Oval 24"/>
          <p:cNvSpPr/>
          <p:nvPr/>
        </p:nvSpPr>
        <p:spPr>
          <a:xfrm>
            <a:off x="2209800" y="990600"/>
            <a:ext cx="2971800" cy="2895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TELEKOMUNIKASI</a:t>
            </a:r>
            <a:endParaRPr lang="en-US" dirty="0"/>
          </a:p>
        </p:txBody>
      </p:sp>
      <p:sp>
        <p:nvSpPr>
          <p:cNvPr id="26" name="Oval 25"/>
          <p:cNvSpPr/>
          <p:nvPr/>
        </p:nvSpPr>
        <p:spPr>
          <a:xfrm>
            <a:off x="4572000" y="990600"/>
            <a:ext cx="2971800" cy="2895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TEKNOLOGI</a:t>
            </a:r>
          </a:p>
          <a:p>
            <a:pPr algn="ctr"/>
            <a:r>
              <a:rPr lang="en-US" dirty="0" smtClean="0"/>
              <a:t>INFORMASI</a:t>
            </a:r>
            <a:endParaRPr lang="en-US" dirty="0"/>
          </a:p>
        </p:txBody>
      </p:sp>
      <p:sp>
        <p:nvSpPr>
          <p:cNvPr id="27" name="Oval 26"/>
          <p:cNvSpPr/>
          <p:nvPr/>
        </p:nvSpPr>
        <p:spPr>
          <a:xfrm>
            <a:off x="3276600" y="2438400"/>
            <a:ext cx="2971800" cy="2895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MULTI MEDIA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6096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HUKUM TELEMATIKA</a:t>
            </a:r>
            <a:endParaRPr lang="en-US" sz="3200" dirty="0"/>
          </a:p>
        </p:txBody>
      </p:sp>
      <p:sp>
        <p:nvSpPr>
          <p:cNvPr id="23" name="TextBox 22"/>
          <p:cNvSpPr txBox="1"/>
          <p:nvPr/>
        </p:nvSpPr>
        <p:spPr>
          <a:xfrm>
            <a:off x="685800" y="990601"/>
            <a:ext cx="7620000" cy="489364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smtClean="0"/>
              <a:t>TUGAS  :</a:t>
            </a:r>
          </a:p>
          <a:p>
            <a:pPr>
              <a:buFontTx/>
              <a:buChar char="-"/>
            </a:pPr>
            <a:r>
              <a:rPr lang="en-US" sz="2400" b="1" dirty="0" smtClean="0"/>
              <a:t>SEBELUM UTS 	:  PERORANGAN </a:t>
            </a:r>
          </a:p>
          <a:p>
            <a:r>
              <a:rPr lang="en-US" sz="2400" b="1" dirty="0" smtClean="0"/>
              <a:t>			-  </a:t>
            </a:r>
            <a:r>
              <a:rPr lang="en-US" sz="2400" b="1" dirty="0" err="1" smtClean="0"/>
              <a:t>Makalah</a:t>
            </a:r>
            <a:r>
              <a:rPr lang="en-US" sz="2400" b="1" dirty="0" smtClean="0"/>
              <a:t> </a:t>
            </a:r>
            <a:r>
              <a:rPr lang="en-US" sz="2400" b="1" dirty="0" err="1" smtClean="0"/>
              <a:t>Berhubungan</a:t>
            </a:r>
            <a:r>
              <a:rPr lang="en-US" sz="2400" b="1" dirty="0" smtClean="0"/>
              <a:t> </a:t>
            </a:r>
            <a:r>
              <a:rPr lang="en-US" sz="2400" b="1" dirty="0" err="1" smtClean="0"/>
              <a:t>dengan</a:t>
            </a:r>
            <a:endParaRPr lang="en-US" sz="2400" b="1" dirty="0" smtClean="0"/>
          </a:p>
          <a:p>
            <a:r>
              <a:rPr lang="en-US" sz="2400" b="1" dirty="0" smtClean="0"/>
              <a:t> 			    1.  ITE</a:t>
            </a:r>
          </a:p>
          <a:p>
            <a:r>
              <a:rPr lang="en-US" sz="2400" b="1" dirty="0" smtClean="0"/>
              <a:t>			    2.  Telekomunikasi</a:t>
            </a:r>
          </a:p>
          <a:p>
            <a:r>
              <a:rPr lang="en-US" sz="2400" b="1" dirty="0" err="1" smtClean="0"/>
              <a:t>Bobot</a:t>
            </a:r>
            <a:r>
              <a:rPr lang="en-US" sz="2400" b="1" dirty="0" smtClean="0"/>
              <a:t> : 15 %</a:t>
            </a:r>
          </a:p>
          <a:p>
            <a:endParaRPr lang="en-US" sz="2400" b="1" dirty="0" smtClean="0"/>
          </a:p>
          <a:p>
            <a:pPr>
              <a:buFontTx/>
              <a:buChar char="-"/>
            </a:pPr>
            <a:r>
              <a:rPr lang="en-US" sz="2400" b="1" dirty="0" smtClean="0"/>
              <a:t>SESUDAH UTS	:  KELOMPOK ( 5 </a:t>
            </a:r>
            <a:r>
              <a:rPr lang="en-US" sz="2400" b="1" dirty="0" err="1" smtClean="0"/>
              <a:t>mahasiswa</a:t>
            </a:r>
            <a:r>
              <a:rPr lang="en-US" sz="2400" b="1" dirty="0" smtClean="0"/>
              <a:t> )</a:t>
            </a:r>
          </a:p>
          <a:p>
            <a:r>
              <a:rPr lang="en-US" sz="2400" b="1" dirty="0" smtClean="0"/>
              <a:t>			-   </a:t>
            </a:r>
            <a:r>
              <a:rPr lang="en-US" sz="2400" b="1" dirty="0" err="1" smtClean="0"/>
              <a:t>Tentang</a:t>
            </a:r>
            <a:r>
              <a:rPr lang="en-US" sz="2400" b="1" dirty="0" smtClean="0"/>
              <a:t> </a:t>
            </a:r>
            <a:r>
              <a:rPr lang="en-US" sz="2400" b="1" dirty="0" err="1" smtClean="0"/>
              <a:t>Transaksi</a:t>
            </a:r>
            <a:r>
              <a:rPr lang="en-US" sz="2400" b="1" dirty="0" smtClean="0"/>
              <a:t> </a:t>
            </a:r>
            <a:r>
              <a:rPr lang="en-US" sz="2400" b="1" dirty="0" err="1" smtClean="0"/>
              <a:t>Elektronik</a:t>
            </a:r>
            <a:endParaRPr lang="en-US" sz="2400" b="1" dirty="0" smtClean="0"/>
          </a:p>
          <a:p>
            <a:r>
              <a:rPr lang="en-US" sz="2400" b="1" dirty="0" smtClean="0"/>
              <a:t>			-   </a:t>
            </a:r>
            <a:r>
              <a:rPr lang="en-US" sz="2400" b="1" dirty="0" err="1" smtClean="0"/>
              <a:t>Tentang</a:t>
            </a:r>
            <a:r>
              <a:rPr lang="en-US" sz="2400" b="1" dirty="0" smtClean="0"/>
              <a:t> </a:t>
            </a:r>
            <a:r>
              <a:rPr lang="en-US" sz="2400" b="1" dirty="0" err="1" smtClean="0"/>
              <a:t>Tindak</a:t>
            </a:r>
            <a:r>
              <a:rPr lang="en-US" sz="2400" b="1" dirty="0" smtClean="0"/>
              <a:t> </a:t>
            </a:r>
            <a:r>
              <a:rPr lang="en-US" sz="2400" b="1" dirty="0" err="1" smtClean="0"/>
              <a:t>Pidana</a:t>
            </a:r>
            <a:r>
              <a:rPr lang="en-US" sz="2400" b="1" dirty="0" smtClean="0"/>
              <a:t> </a:t>
            </a:r>
            <a:r>
              <a:rPr lang="en-US" sz="2400" b="1" dirty="0" err="1" smtClean="0"/>
              <a:t>Telematika</a:t>
            </a:r>
            <a:endParaRPr lang="en-US" sz="2400" b="1" dirty="0" smtClean="0"/>
          </a:p>
          <a:p>
            <a:r>
              <a:rPr lang="en-US" sz="2400" b="1" dirty="0" smtClean="0"/>
              <a:t>			-   </a:t>
            </a:r>
            <a:r>
              <a:rPr lang="en-US" sz="2400" b="1" dirty="0" err="1" smtClean="0"/>
              <a:t>Tentang</a:t>
            </a:r>
            <a:r>
              <a:rPr lang="en-US" sz="2400" b="1" dirty="0" smtClean="0"/>
              <a:t> </a:t>
            </a:r>
            <a:r>
              <a:rPr lang="en-US" sz="2400" b="1" dirty="0" err="1" smtClean="0"/>
              <a:t>Haki</a:t>
            </a:r>
            <a:r>
              <a:rPr lang="en-US" sz="2400" b="1" dirty="0" smtClean="0"/>
              <a:t> </a:t>
            </a:r>
            <a:r>
              <a:rPr lang="en-US" sz="2400" b="1" dirty="0" err="1" smtClean="0"/>
              <a:t>bidang</a:t>
            </a:r>
            <a:r>
              <a:rPr lang="en-US" sz="2400" b="1" dirty="0" smtClean="0"/>
              <a:t> </a:t>
            </a:r>
            <a:r>
              <a:rPr lang="en-US" sz="2400" b="1" dirty="0" err="1" smtClean="0"/>
              <a:t>Informasi</a:t>
            </a:r>
            <a:endParaRPr lang="en-US" sz="2400" b="1" dirty="0" smtClean="0"/>
          </a:p>
          <a:p>
            <a:r>
              <a:rPr lang="en-US" sz="2400" b="1" dirty="0" smtClean="0"/>
              <a:t>			-   </a:t>
            </a:r>
            <a:r>
              <a:rPr lang="en-US" sz="2400" b="1" dirty="0" err="1" smtClean="0"/>
              <a:t>Tentang</a:t>
            </a:r>
            <a:r>
              <a:rPr lang="en-US" sz="2400" b="1" dirty="0" smtClean="0"/>
              <a:t>  </a:t>
            </a:r>
            <a:r>
              <a:rPr lang="en-US" sz="2400" b="1" dirty="0" err="1" smtClean="0"/>
              <a:t>Pembuktian</a:t>
            </a:r>
            <a:r>
              <a:rPr lang="en-US" sz="2400" b="1" dirty="0" smtClean="0"/>
              <a:t> </a:t>
            </a:r>
            <a:r>
              <a:rPr lang="en-US" sz="2400" b="1" dirty="0" err="1" smtClean="0"/>
              <a:t>Telematika</a:t>
            </a:r>
            <a:endParaRPr lang="en-US" sz="2400" b="1" dirty="0" smtClean="0"/>
          </a:p>
          <a:p>
            <a:r>
              <a:rPr lang="en-US" sz="2400" b="1" dirty="0" err="1" smtClean="0"/>
              <a:t>Bobot</a:t>
            </a:r>
            <a:r>
              <a:rPr lang="en-US" sz="2400" b="1" dirty="0" smtClean="0"/>
              <a:t>  10 %</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396</Words>
  <Application>Microsoft Office PowerPoint</Application>
  <PresentationFormat>On-screen Show (4:3)</PresentationFormat>
  <Paragraphs>98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Hukum Telematika UEU ©2018  by Men Wih W.</vt:lpstr>
      <vt:lpstr>           Hukum Telematika UEU</vt:lpstr>
      <vt:lpstr>           Hukum Telematika UEU</vt:lpstr>
      <vt:lpstr>           Hukum Telematika UEU</vt:lpstr>
      <vt:lpstr>           Hukum Telematika UEU</vt:lpstr>
      <vt:lpstr>           Hukum Telematika UEU</vt:lpstr>
      <vt:lpstr>           Hukum Telematika UEU</vt:lpstr>
      <vt:lpstr>           Hukum Telematika UEU</vt:lpstr>
      <vt:lpstr>           Hukum Telematika UEU</vt:lpstr>
      <vt:lpstr>           Hukum Telematika UEU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Hukum Telematika UEU ©2015 </dc:title>
  <dc:creator>MenWih</dc:creator>
  <cp:lastModifiedBy>Windows User</cp:lastModifiedBy>
  <cp:revision>16</cp:revision>
  <dcterms:created xsi:type="dcterms:W3CDTF">2015-03-06T07:11:59Z</dcterms:created>
  <dcterms:modified xsi:type="dcterms:W3CDTF">2018-09-04T02:06:07Z</dcterms:modified>
</cp:coreProperties>
</file>