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5"/>
  </p:notesMasterIdLst>
  <p:sldIdLst>
    <p:sldId id="481" r:id="rId2"/>
    <p:sldId id="426" r:id="rId3"/>
    <p:sldId id="578" r:id="rId4"/>
    <p:sldId id="574" r:id="rId5"/>
    <p:sldId id="575" r:id="rId6"/>
    <p:sldId id="576" r:id="rId7"/>
    <p:sldId id="577" r:id="rId8"/>
    <p:sldId id="527" r:id="rId9"/>
    <p:sldId id="528" r:id="rId10"/>
    <p:sldId id="573" r:id="rId11"/>
    <p:sldId id="530" r:id="rId12"/>
    <p:sldId id="531" r:id="rId13"/>
    <p:sldId id="532" r:id="rId14"/>
    <p:sldId id="533" r:id="rId15"/>
    <p:sldId id="580" r:id="rId16"/>
    <p:sldId id="579" r:id="rId17"/>
    <p:sldId id="534" r:id="rId18"/>
    <p:sldId id="581" r:id="rId19"/>
    <p:sldId id="535" r:id="rId20"/>
    <p:sldId id="582" r:id="rId21"/>
    <p:sldId id="537" r:id="rId22"/>
    <p:sldId id="583" r:id="rId23"/>
    <p:sldId id="53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7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77A2C4-04B7-4799-AEA5-65693D48E85F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49E0D7-F375-4983-9D5B-BB7AA593F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9E0D7-F375-4983-9D5B-BB7AA593FED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2229B1-43EA-401B-AB32-91C299671F4F}" type="datetime1">
              <a:rPr lang="en-US" smtClean="0"/>
              <a:pPr/>
              <a:t>6/22/2020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C1CC22-8BE3-4A23-87E0-A9905F1998DF}" type="datetime1">
              <a:rPr lang="en-US" smtClean="0"/>
              <a:pPr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0EBFF8-660F-404A-AB25-9E99AA105B28}" type="datetime1">
              <a:rPr lang="en-US" smtClean="0"/>
              <a:pPr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069CF-A975-490D-AC3D-CC50650FC86B}" type="datetime1">
              <a:rPr lang="en-US" smtClean="0"/>
              <a:pPr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8A4899-16FD-43A9-A70C-887193224FEF}" type="datetime1">
              <a:rPr lang="en-US" smtClean="0"/>
              <a:pPr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938A1F-D01B-49FB-AA35-82DCAC3D18CC}" type="datetime1">
              <a:rPr lang="en-US" smtClean="0"/>
              <a:pPr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73CFDD-1CCE-460C-85B7-5CFAE8FD088F}" type="datetime1">
              <a:rPr lang="en-US" smtClean="0"/>
              <a:pPr/>
              <a:t>6/22/2020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8AD85-2DE9-45E9-8451-8DA3D247AD2D}" type="datetime1">
              <a:rPr lang="en-US" smtClean="0"/>
              <a:pPr/>
              <a:t>6/22/2020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6FDF37-ABF1-4048-AE07-60A440D83959}" type="datetime1">
              <a:rPr lang="en-US" smtClean="0"/>
              <a:pPr/>
              <a:t>6/22/2020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1F74D28-E904-4F65-B37A-2AC793EE0465}" type="datetime1">
              <a:rPr lang="en-US" smtClean="0"/>
              <a:pPr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8D280CF-7A9A-4117-9232-FFD6CE985731}" type="datetime1">
              <a:rPr lang="en-US" smtClean="0"/>
              <a:pPr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C0FA2AC-7F1E-4C96-9F80-8152577170B3}" type="datetime1">
              <a:rPr lang="en-US" smtClean="0"/>
              <a:pPr/>
              <a:t>6/22/2020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935849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D3 REKAM MEDIS DAN 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UNIVERSITAS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1524000"/>
            <a:ext cx="5791200" cy="2209800"/>
          </a:xfrm>
          <a:ln>
            <a:solidFill>
              <a:schemeClr val="tx1"/>
            </a:solidFill>
          </a:ln>
        </p:spPr>
        <p:txBody>
          <a:bodyPr>
            <a:normAutofit fontScale="55000" lnSpcReduction="20000"/>
          </a:bodyPr>
          <a:lstStyle/>
          <a:p>
            <a:pPr algn="ctr"/>
            <a:r>
              <a:rPr lang="en-US" sz="73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13</a:t>
            </a:r>
            <a:endParaRPr lang="en-US" sz="6500" b="1" dirty="0" smtClean="0">
              <a:solidFill>
                <a:schemeClr val="bg1"/>
              </a:solidFill>
            </a:endParaRPr>
          </a:p>
          <a:p>
            <a:pPr marL="514350" indent="-514350" algn="l" eaLnBrk="1" hangingPunct="1">
              <a:buClrTx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	</a:t>
            </a:r>
          </a:p>
          <a:p>
            <a:pPr marL="514350" indent="-514350" algn="l" eaLnBrk="1" hangingPunct="1">
              <a:buClrTx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5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Manajemen</a:t>
            </a:r>
            <a:r>
              <a:rPr lang="en-US" sz="5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5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5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5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5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5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Rekam</a:t>
            </a:r>
            <a:r>
              <a:rPr lang="en-US" sz="5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5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Medis</a:t>
            </a:r>
            <a:r>
              <a:rPr lang="en-US" sz="5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(MIRM) </a:t>
            </a:r>
            <a:r>
              <a:rPr lang="en-US" sz="5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Dalam</a:t>
            </a:r>
            <a:r>
              <a:rPr lang="en-US" sz="5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SNARS </a:t>
            </a:r>
            <a:r>
              <a:rPr lang="en-US" sz="5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Edisi</a:t>
            </a:r>
            <a:r>
              <a:rPr lang="en-US" sz="5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1.1</a:t>
            </a:r>
            <a:endParaRPr lang="en-US" sz="48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E252E-AF45-4AEC-B615-DBFD8748CE48}" type="datetime1">
              <a:rPr lang="en-US" smtClean="0"/>
              <a:pPr>
                <a:defRPr/>
              </a:pPr>
              <a:t>6/22/2020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457200" y="838200"/>
            <a:ext cx="8382000" cy="914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Manajemen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Informasi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dan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Rekam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Medis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 (MIRM)</a:t>
            </a:r>
            <a:endParaRPr lang="en-US" sz="3600" dirty="0" smtClean="0">
              <a:solidFill>
                <a:schemeClr val="tx1"/>
              </a:solidFill>
              <a:effectLst/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9" name="Content Placeholder 4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41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RS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Harus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: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Mengidentifikasi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kebutuhan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informasi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Merancang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sistem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manajemen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informasi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Mengidentifikasi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dan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mendapatkan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data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dan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informasi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Menganalisis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data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dan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mengolah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  <a:sym typeface="Wingdings" pitchFamily="2" charset="2"/>
              </a:rPr>
              <a:t>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informasi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Mengirim-melaporkan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data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dan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informasi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Mengintegrasikan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&amp;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menggunakan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informasi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762000"/>
            <a:ext cx="8458200" cy="10668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Manajemen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Informasi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dan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Rekam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Medis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 (MIRM)</a:t>
            </a:r>
            <a:endParaRPr lang="en-US" sz="3600" dirty="0" smtClean="0">
              <a:solidFill>
                <a:srgbClr val="0070C0"/>
              </a:solidFill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938528"/>
            <a:ext cx="8229600" cy="4309872"/>
          </a:xfrm>
        </p:spPr>
        <p:txBody>
          <a:bodyPr>
            <a:normAutofit lnSpcReduction="10000"/>
          </a:bodyPr>
          <a:lstStyle/>
          <a:p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REKAM MEDIS: </a:t>
            </a:r>
          </a:p>
          <a:p>
            <a:pPr>
              <a:buNone/>
            </a:pP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	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B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ukti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tertulis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yg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merekam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tentang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berbagai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informasi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kesehatan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pasien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a.l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: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pPr lvl="2"/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hasil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asesmen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pPr lvl="2"/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rincian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asuhan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dan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pengobatan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pPr lvl="2"/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catatan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perkembangan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pasien</a:t>
            </a:r>
            <a:endParaRPr lang="en-US" sz="3200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latin typeface="Calibri" pitchFamily="34" charset="0"/>
              <a:cs typeface="Calibri" pitchFamily="34" charset="0"/>
            </a:endParaRPr>
          </a:p>
          <a:p>
            <a:pPr lvl="2"/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ringkasan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kepulangan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pasien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yg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dibuat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oleh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Profesional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Pemberi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Asuhan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(PPA)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457200" y="762000"/>
            <a:ext cx="8382000" cy="7620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PENYELENGGARAAN RM</a:t>
            </a:r>
            <a:endParaRPr lang="en-US" sz="4000" b="0" dirty="0" smtClean="0">
              <a:solidFill>
                <a:srgbClr val="0070C0"/>
              </a:solidFill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800599"/>
          </a:xfrm>
        </p:spPr>
        <p:txBody>
          <a:bodyPr>
            <a:noAutofit/>
          </a:bodyPr>
          <a:lstStyle/>
          <a:p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Dimulai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saat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pasien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diterima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di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RS,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sampai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dengan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pencatatan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data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medis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,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keperawatan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dan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profesional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pemberi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asuhan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(PPA)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lainnya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selama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pasien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mendapat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asuhan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Sampai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penanganan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RM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yg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meliputi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:</a:t>
            </a:r>
          </a:p>
          <a:p>
            <a:pPr lvl="1"/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penyimpanan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dan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penggunaan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utk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kepentingan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pasien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/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keperluan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lainnya</a:t>
            </a:r>
            <a:endParaRPr lang="en-US" sz="36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382000" cy="762000"/>
          </a:xfrm>
        </p:spPr>
        <p:txBody>
          <a:bodyPr>
            <a:normAutofit fontScale="90000"/>
          </a:bodyPr>
          <a:lstStyle/>
          <a:p>
            <a:pPr algn="ctr">
              <a:spcBef>
                <a:spcPct val="50000"/>
              </a:spcBef>
            </a:pPr>
            <a:r>
              <a:rPr lang="en-US" sz="54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STANDAR MIRM</a:t>
            </a:r>
            <a:endParaRPr lang="en-US" sz="5400" b="0" dirty="0" smtClean="0">
              <a:solidFill>
                <a:srgbClr val="0070C0"/>
              </a:solidFill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2133600"/>
            <a:ext cx="8458200" cy="36576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3600" b="0" i="0" u="none" strike="noStrike" kern="10" cap="none" spc="0" normalizeH="0" baseline="0" noProof="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Terdiri</a:t>
            </a:r>
            <a:r>
              <a:rPr kumimoji="0" lang="en-US" sz="36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0" cap="none" spc="0" normalizeH="0" baseline="0" noProof="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dari</a:t>
            </a:r>
            <a:r>
              <a:rPr kumimoji="0" lang="en-US" sz="36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15 </a:t>
            </a:r>
            <a:r>
              <a:rPr kumimoji="0" lang="en-US" sz="3600" b="0" i="0" u="none" strike="noStrike" kern="10" cap="none" spc="0" normalizeH="0" baseline="0" noProof="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standar</a:t>
            </a:r>
            <a:r>
              <a:rPr kumimoji="0" lang="en-US" sz="36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yang </a:t>
            </a:r>
            <a:r>
              <a:rPr kumimoji="0" lang="en-US" sz="3600" b="0" i="0" u="none" strike="noStrike" kern="10" cap="none" spc="0" normalizeH="0" baseline="0" noProof="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terbagi</a:t>
            </a:r>
            <a:r>
              <a:rPr kumimoji="0" lang="en-US" sz="3600" b="0" i="0" u="none" strike="noStrike" kern="10" cap="none" spc="0" normalizeH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:</a:t>
            </a:r>
          </a:p>
          <a:p>
            <a:pPr marL="1090422" lvl="1" indent="-51435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kumimoji="0" lang="en-US" sz="3200" b="0" i="0" u="none" strike="noStrike" kern="10" cap="none" spc="0" normalizeH="0" baseline="0" noProof="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Standar</a:t>
            </a:r>
            <a:r>
              <a:rPr kumimoji="0" lang="en-US" sz="32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1-7: </a:t>
            </a:r>
            <a:r>
              <a:rPr kumimoji="0" lang="en-US" sz="3200" b="0" i="0" u="none" strike="noStrike" kern="10" cap="none" spc="0" normalizeH="0" baseline="0" noProof="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manajemen</a:t>
            </a:r>
            <a:r>
              <a:rPr kumimoji="0" lang="en-US" sz="32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0" cap="none" spc="0" normalizeH="0" baseline="0" noProof="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informasi</a:t>
            </a:r>
            <a:endParaRPr kumimoji="0" lang="en-US" sz="3200" b="0" i="0" u="none" strike="noStrike" kern="10" cap="none" spc="0" normalizeH="0" baseline="0" noProof="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1090422" lvl="1" indent="-51435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Standar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8-15: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manajemen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rekam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medis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MANAJEMEN INFORMASI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371600"/>
          <a:ext cx="83058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6629400"/>
              </a:tblGrid>
              <a:tr h="34215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ISI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41738"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MIRM 1</a:t>
                      </a:r>
                      <a:endParaRPr lang="en-US" sz="3600" b="0" dirty="0"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Penyelenggaraan</a:t>
                      </a:r>
                      <a:r>
                        <a:rPr lang="en-US" sz="360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SIM</a:t>
                      </a:r>
                      <a:r>
                        <a:rPr lang="en-US" sz="360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RS </a:t>
                      </a:r>
                      <a:r>
                        <a:rPr lang="en-US" sz="360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mengacu</a:t>
                      </a:r>
                      <a:r>
                        <a:rPr lang="en-US" sz="360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pada</a:t>
                      </a:r>
                      <a:r>
                        <a:rPr lang="en-US" sz="360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peraturan</a:t>
                      </a:r>
                      <a:r>
                        <a:rPr lang="en-US" sz="360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perundang-undangan</a:t>
                      </a:r>
                      <a:endParaRPr lang="en-US" sz="3600" dirty="0"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559295"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MIRM 2</a:t>
                      </a:r>
                      <a:endParaRPr lang="en-US" sz="3600" b="0" dirty="0"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RS </a:t>
                      </a:r>
                      <a:r>
                        <a:rPr lang="en-US" sz="360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merencanakan</a:t>
                      </a:r>
                      <a:r>
                        <a:rPr lang="en-US" sz="360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dan</a:t>
                      </a:r>
                      <a:r>
                        <a:rPr lang="en-US" sz="360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merancang</a:t>
                      </a:r>
                      <a:r>
                        <a:rPr lang="en-US" sz="360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proses</a:t>
                      </a:r>
                      <a:r>
                        <a:rPr lang="en-US" sz="360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manajemen</a:t>
                      </a:r>
                      <a:r>
                        <a:rPr lang="en-US" sz="360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informasi</a:t>
                      </a:r>
                      <a:r>
                        <a:rPr lang="en-US" sz="360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utk</a:t>
                      </a:r>
                      <a:r>
                        <a:rPr lang="en-US" sz="360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memenuhi</a:t>
                      </a:r>
                      <a:r>
                        <a:rPr lang="en-US" sz="360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kebutuhan</a:t>
                      </a:r>
                      <a:r>
                        <a:rPr lang="en-US" sz="360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informasi</a:t>
                      </a:r>
                      <a:r>
                        <a:rPr lang="en-US" sz="360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internal/</a:t>
                      </a:r>
                      <a:r>
                        <a:rPr lang="en-US" sz="360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eksternal</a:t>
                      </a:r>
                      <a:endParaRPr lang="en-US" sz="3600" dirty="0"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8382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MANAJEMEN INFORMASI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600200"/>
          <a:ext cx="8458200" cy="432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6553200"/>
              </a:tblGrid>
              <a:tr h="34215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STANDAR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ISI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658401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MIRM 3</a:t>
                      </a:r>
                      <a:endParaRPr lang="en-US" sz="4000" b="0" dirty="0"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Staf</a:t>
                      </a:r>
                      <a:r>
                        <a:rPr lang="en-US" sz="400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400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manajerial</a:t>
                      </a:r>
                      <a:r>
                        <a:rPr lang="en-US" sz="400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400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dan</a:t>
                      </a:r>
                      <a:r>
                        <a:rPr lang="en-US" sz="400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400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klinis</a:t>
                      </a:r>
                      <a:r>
                        <a:rPr lang="en-US" sz="400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400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yg</a:t>
                      </a:r>
                      <a:r>
                        <a:rPr lang="en-US" sz="400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400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kompeten</a:t>
                      </a:r>
                      <a:r>
                        <a:rPr lang="en-US" sz="400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400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berpartisipasi</a:t>
                      </a:r>
                      <a:r>
                        <a:rPr lang="en-US" sz="400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400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dalam</a:t>
                      </a:r>
                      <a:r>
                        <a:rPr lang="en-US" sz="400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400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memilih</a:t>
                      </a:r>
                      <a:r>
                        <a:rPr lang="en-US" sz="400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, </a:t>
                      </a:r>
                      <a:r>
                        <a:rPr lang="en-US" sz="400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mengintegrasikan</a:t>
                      </a:r>
                      <a:r>
                        <a:rPr lang="en-US" sz="400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400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dan</a:t>
                      </a:r>
                      <a:r>
                        <a:rPr lang="en-US" sz="400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400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menggunakan</a:t>
                      </a:r>
                      <a:r>
                        <a:rPr lang="en-US" sz="400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400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teknologi</a:t>
                      </a:r>
                      <a:r>
                        <a:rPr lang="en-US" sz="400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400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manajemen</a:t>
                      </a:r>
                      <a:r>
                        <a:rPr lang="en-US" sz="400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400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informasi</a:t>
                      </a:r>
                      <a:endParaRPr lang="en-US" sz="4000" dirty="0"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MANAJEMEN INFORMASI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371600"/>
          <a:ext cx="8458200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6553200"/>
              </a:tblGrid>
              <a:tr h="34215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STANDAR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ISI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853484"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MIRM 4</a:t>
                      </a:r>
                      <a:endParaRPr lang="en-US" sz="3600" b="0" dirty="0"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Sistem</a:t>
                      </a:r>
                      <a:r>
                        <a:rPr lang="en-US" sz="360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manajemen</a:t>
                      </a:r>
                      <a:r>
                        <a:rPr lang="en-US" sz="360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data </a:t>
                      </a:r>
                      <a:r>
                        <a:rPr lang="en-US" sz="360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dan</a:t>
                      </a:r>
                      <a:r>
                        <a:rPr lang="en-US" sz="360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informasi</a:t>
                      </a:r>
                      <a:r>
                        <a:rPr lang="en-US" sz="360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RS </a:t>
                      </a:r>
                      <a:r>
                        <a:rPr lang="en-US" sz="360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menyiapkan</a:t>
                      </a:r>
                      <a:r>
                        <a:rPr lang="en-US" sz="360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dan</a:t>
                      </a:r>
                      <a:r>
                        <a:rPr lang="en-US" sz="360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menentukan</a:t>
                      </a:r>
                      <a:r>
                        <a:rPr lang="en-US" sz="360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data </a:t>
                      </a:r>
                      <a:r>
                        <a:rPr lang="en-US" sz="360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dan</a:t>
                      </a:r>
                      <a:r>
                        <a:rPr lang="en-US" sz="360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informasi</a:t>
                      </a:r>
                      <a:r>
                        <a:rPr lang="en-US" sz="360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yg</a:t>
                      </a:r>
                      <a:r>
                        <a:rPr lang="en-US" sz="360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secara</a:t>
                      </a:r>
                      <a:r>
                        <a:rPr lang="en-US" sz="360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rutin</a:t>
                      </a:r>
                      <a:r>
                        <a:rPr lang="en-US" sz="360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dikumpulkan</a:t>
                      </a:r>
                      <a:r>
                        <a:rPr lang="en-US" sz="360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sesuai</a:t>
                      </a:r>
                      <a:r>
                        <a:rPr lang="en-US" sz="360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kebutuhan</a:t>
                      </a:r>
                      <a:r>
                        <a:rPr lang="en-US" sz="360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staf</a:t>
                      </a:r>
                      <a:r>
                        <a:rPr lang="en-US" sz="360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klinis</a:t>
                      </a:r>
                      <a:r>
                        <a:rPr lang="en-US" sz="360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, </a:t>
                      </a:r>
                      <a:r>
                        <a:rPr lang="en-US" sz="360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manajemen</a:t>
                      </a:r>
                      <a:r>
                        <a:rPr lang="en-US" sz="360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RS,</a:t>
                      </a:r>
                      <a:r>
                        <a:rPr lang="en-US" sz="360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badan</a:t>
                      </a:r>
                      <a:r>
                        <a:rPr lang="en-US" sz="360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/</a:t>
                      </a:r>
                      <a:r>
                        <a:rPr lang="en-US" sz="360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pihak</a:t>
                      </a:r>
                      <a:r>
                        <a:rPr lang="en-US" sz="360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lain </a:t>
                      </a:r>
                      <a:r>
                        <a:rPr lang="en-US" sz="360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di</a:t>
                      </a:r>
                      <a:r>
                        <a:rPr lang="en-US" sz="360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luar</a:t>
                      </a:r>
                      <a:r>
                        <a:rPr lang="en-US" sz="360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RS</a:t>
                      </a:r>
                      <a:endParaRPr lang="en-US" sz="3600" dirty="0"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MANAJEMEN INFORMASI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371600"/>
          <a:ext cx="8763000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7010400"/>
              </a:tblGrid>
              <a:tr h="34215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STANDAR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ISI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541738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MIRM 5</a:t>
                      </a:r>
                      <a:endParaRPr lang="en-US" sz="3200" b="0" dirty="0"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Kumpulan</a:t>
                      </a:r>
                      <a:r>
                        <a:rPr lang="en-US" sz="320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data </a:t>
                      </a:r>
                      <a:r>
                        <a:rPr lang="en-US" sz="320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dan</a:t>
                      </a:r>
                      <a:r>
                        <a:rPr lang="en-US" sz="320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informasi</a:t>
                      </a:r>
                      <a:r>
                        <a:rPr lang="en-US" sz="320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dianalisis</a:t>
                      </a:r>
                      <a:r>
                        <a:rPr lang="en-US" sz="320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utk</a:t>
                      </a:r>
                      <a:r>
                        <a:rPr lang="en-US" sz="320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mendukung</a:t>
                      </a:r>
                      <a:r>
                        <a:rPr lang="en-US" sz="320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asuhan</a:t>
                      </a:r>
                      <a:r>
                        <a:rPr lang="en-US" sz="320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pasien</a:t>
                      </a:r>
                      <a:r>
                        <a:rPr lang="en-US" sz="320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, </a:t>
                      </a:r>
                      <a:r>
                        <a:rPr lang="en-US" sz="320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manajemen</a:t>
                      </a:r>
                      <a:r>
                        <a:rPr lang="en-US" sz="320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RS, program </a:t>
                      </a:r>
                      <a:r>
                        <a:rPr lang="en-US" sz="320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manajemen</a:t>
                      </a:r>
                      <a:r>
                        <a:rPr lang="en-US" sz="320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mutu</a:t>
                      </a:r>
                      <a:endParaRPr lang="en-US" sz="3200" dirty="0"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658401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MIRM 6</a:t>
                      </a:r>
                      <a:endParaRPr lang="en-US" sz="3200" b="0" dirty="0"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Kebutuhan</a:t>
                      </a:r>
                      <a:r>
                        <a:rPr lang="en-US" sz="320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dan</a:t>
                      </a:r>
                      <a:r>
                        <a:rPr lang="en-US" sz="320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informasi</a:t>
                      </a:r>
                      <a:r>
                        <a:rPr lang="en-US" sz="320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terpenuhi</a:t>
                      </a:r>
                      <a:r>
                        <a:rPr lang="en-US" sz="320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secara</a:t>
                      </a:r>
                      <a:r>
                        <a:rPr lang="en-US" sz="320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tepat</a:t>
                      </a:r>
                      <a:r>
                        <a:rPr lang="en-US" sz="320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waktu</a:t>
                      </a:r>
                      <a:r>
                        <a:rPr lang="en-US" sz="320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dalam</a:t>
                      </a:r>
                      <a:r>
                        <a:rPr lang="en-US" sz="320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format yang </a:t>
                      </a:r>
                      <a:r>
                        <a:rPr lang="en-US" sz="320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memenuhi</a:t>
                      </a:r>
                      <a:r>
                        <a:rPr lang="en-US" sz="320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harapan</a:t>
                      </a:r>
                      <a:r>
                        <a:rPr lang="en-US" sz="320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pengguna</a:t>
                      </a:r>
                      <a:r>
                        <a:rPr lang="en-US" sz="320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dan</a:t>
                      </a:r>
                      <a:r>
                        <a:rPr lang="en-US" sz="320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dg </a:t>
                      </a:r>
                      <a:r>
                        <a:rPr lang="en-US" sz="320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frekuensi</a:t>
                      </a:r>
                      <a:r>
                        <a:rPr lang="en-US" sz="320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yg</a:t>
                      </a:r>
                      <a:r>
                        <a:rPr lang="en-US" sz="320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dikehendaki</a:t>
                      </a:r>
                      <a:endParaRPr lang="en-US" sz="3200" dirty="0"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7620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MANAJEMEN INFORMASI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691640"/>
          <a:ext cx="8534400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880"/>
                <a:gridCol w="6827520"/>
              </a:tblGrid>
              <a:tr h="34215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STANDAR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ISI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658401"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MIRM 7</a:t>
                      </a:r>
                      <a:endParaRPr lang="en-US" sz="3600" b="0" dirty="0"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RS </a:t>
                      </a:r>
                      <a:r>
                        <a:rPr lang="en-US" sz="360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mendukung</a:t>
                      </a:r>
                      <a:r>
                        <a:rPr lang="en-US" sz="360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asuhan</a:t>
                      </a:r>
                      <a:r>
                        <a:rPr lang="en-US" sz="360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pasien</a:t>
                      </a:r>
                      <a:r>
                        <a:rPr lang="en-US" sz="360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, </a:t>
                      </a:r>
                      <a:r>
                        <a:rPr lang="en-US" sz="360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pendidikan</a:t>
                      </a:r>
                      <a:r>
                        <a:rPr lang="en-US" sz="360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, </a:t>
                      </a:r>
                      <a:r>
                        <a:rPr lang="en-US" sz="360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riset</a:t>
                      </a:r>
                      <a:r>
                        <a:rPr lang="en-US" sz="360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dan</a:t>
                      </a:r>
                      <a:r>
                        <a:rPr lang="en-US" sz="360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manajemen</a:t>
                      </a:r>
                      <a:r>
                        <a:rPr lang="en-US" sz="360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melalui</a:t>
                      </a:r>
                      <a:r>
                        <a:rPr lang="en-US" sz="360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informasi</a:t>
                      </a:r>
                      <a:r>
                        <a:rPr lang="en-US" sz="360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yg</a:t>
                      </a:r>
                      <a:r>
                        <a:rPr lang="en-US" sz="360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tepat</a:t>
                      </a:r>
                      <a:r>
                        <a:rPr lang="en-US" sz="360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waktu</a:t>
                      </a:r>
                      <a:r>
                        <a:rPr lang="en-US" sz="360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dari</a:t>
                      </a:r>
                      <a:r>
                        <a:rPr lang="en-US" sz="360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sumber</a:t>
                      </a:r>
                      <a:r>
                        <a:rPr lang="en-US" sz="360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data </a:t>
                      </a:r>
                      <a:r>
                        <a:rPr lang="en-US" sz="360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terkini</a:t>
                      </a:r>
                      <a:endParaRPr lang="en-US" sz="3600" dirty="0"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6858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MANAJEMEN REKAM MEDIS</a:t>
            </a:r>
            <a:endParaRPr lang="en-US" sz="3600" dirty="0" smtClean="0">
              <a:solidFill>
                <a:srgbClr val="0070C0"/>
              </a:solidFill>
              <a:effectLst/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392119"/>
          <a:ext cx="8458200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6553200"/>
              </a:tblGrid>
              <a:tr h="375721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STANDAR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ISI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557773"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MIRM 8</a:t>
                      </a:r>
                      <a:endParaRPr lang="en-US" sz="3600" b="0" dirty="0"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RS </a:t>
                      </a:r>
                      <a:r>
                        <a:rPr lang="en-US" sz="36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menyelenggarakan</a:t>
                      </a:r>
                      <a:r>
                        <a:rPr lang="en-US" sz="36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pengelolaan</a:t>
                      </a:r>
                      <a:r>
                        <a:rPr lang="en-US" sz="36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rekam</a:t>
                      </a:r>
                      <a:r>
                        <a:rPr lang="en-US" sz="36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medis</a:t>
                      </a:r>
                      <a:r>
                        <a:rPr lang="en-US" sz="36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terkait</a:t>
                      </a:r>
                      <a:r>
                        <a:rPr lang="en-US" sz="36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asuhan</a:t>
                      </a:r>
                      <a:r>
                        <a:rPr lang="en-US" sz="36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pasien</a:t>
                      </a:r>
                      <a:r>
                        <a:rPr lang="en-US" sz="36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sesuai</a:t>
                      </a:r>
                      <a:r>
                        <a:rPr lang="en-US" sz="36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peraturan</a:t>
                      </a:r>
                      <a:r>
                        <a:rPr lang="en-US" sz="36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perundang-undangan</a:t>
                      </a:r>
                      <a:endParaRPr lang="en-US" sz="3600" b="0" dirty="0"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22921"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MIRM 9</a:t>
                      </a:r>
                      <a:endParaRPr lang="en-US" sz="3600" b="0" dirty="0"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Setiap</a:t>
                      </a:r>
                      <a:r>
                        <a:rPr lang="en-US" sz="36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pasien</a:t>
                      </a:r>
                      <a:r>
                        <a:rPr lang="en-US" sz="36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memiliki</a:t>
                      </a:r>
                      <a:r>
                        <a:rPr lang="en-US" sz="36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RM</a:t>
                      </a:r>
                      <a:endParaRPr lang="en-US" sz="3600" b="0" dirty="0"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22921"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MIRM 10</a:t>
                      </a:r>
                      <a:endParaRPr lang="en-US" sz="3600" b="0" dirty="0"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RS </a:t>
                      </a:r>
                      <a:r>
                        <a:rPr lang="en-US" sz="36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mempunyai</a:t>
                      </a:r>
                      <a:r>
                        <a:rPr lang="en-US" sz="36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regulasi</a:t>
                      </a:r>
                      <a:r>
                        <a:rPr lang="en-US" sz="36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tentang</a:t>
                      </a:r>
                      <a:r>
                        <a:rPr lang="en-US" sz="36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waktu</a:t>
                      </a:r>
                      <a:r>
                        <a:rPr lang="en-US" sz="36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penyimpanan</a:t>
                      </a:r>
                      <a:r>
                        <a:rPr lang="en-US" sz="36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RM</a:t>
                      </a:r>
                      <a:endParaRPr lang="en-US" sz="3600" b="0" dirty="0"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85800"/>
            <a:ext cx="8001000" cy="6858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KEMAMPUAN YANG DIHARAPKAN</a:t>
            </a:r>
            <a:endParaRPr lang="en-US" sz="3600" b="0" dirty="0" smtClean="0">
              <a:solidFill>
                <a:srgbClr val="0070C0"/>
              </a:solidFill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800600"/>
          </a:xfrm>
        </p:spPr>
        <p:txBody>
          <a:bodyPr>
            <a:normAutofit/>
          </a:bodyPr>
          <a:lstStyle/>
          <a:p>
            <a:pPr eaLnBrk="1" hangingPunct="1">
              <a:buClrTx/>
            </a:pP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UMUM: </a:t>
            </a:r>
          </a:p>
          <a:p>
            <a:pPr eaLnBrk="1" hangingPunct="1">
              <a:buClrTx/>
              <a:buNone/>
            </a:pP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	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Mahasiswa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mampu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memahami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standar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manajemen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informasi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rekam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medis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(MIRM)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dalam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standar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rumah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sakit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(SNARS)</a:t>
            </a:r>
          </a:p>
          <a:p>
            <a:pPr>
              <a:buFont typeface="Arial" pitchFamily="34" charset="0"/>
              <a:buChar char="•"/>
            </a:pP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KHUSUS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  <a:sym typeface="Wingdings" pitchFamily="2" charset="2"/>
              </a:rPr>
              <a:t>MEMAHAMI: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pPr marL="914400" lvl="1" indent="-514350" eaLnBrk="1" hangingPunct="1">
              <a:buClrTx/>
              <a:buFont typeface="+mj-lt"/>
              <a:buAutoNum type="arabicPeriod"/>
            </a:pP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rumah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sakit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pPr marL="914400" lvl="1" indent="-514350" eaLnBrk="1" hangingPunct="1">
              <a:buClrTx/>
              <a:buFont typeface="+mj-lt"/>
              <a:buAutoNum type="arabicPeriod"/>
            </a:pP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Manajemen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informasi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pPr marL="914400" lvl="1" indent="-514350" eaLnBrk="1" hangingPunct="1">
              <a:buClrTx/>
              <a:buFont typeface="+mj-lt"/>
              <a:buAutoNum type="arabicPeriod"/>
            </a:pP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Manajemen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rekam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medis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pPr marL="914400" lvl="1" indent="-514350" eaLnBrk="1" hangingPunct="1">
              <a:buNone/>
            </a:pP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762000"/>
            <a:ext cx="8382000" cy="6858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MANAJEMEN REKAM MEDIS</a:t>
            </a:r>
            <a:endParaRPr lang="en-US" sz="3600" dirty="0" smtClean="0">
              <a:solidFill>
                <a:srgbClr val="0070C0"/>
              </a:solidFill>
              <a:effectLst/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554480"/>
          <a:ext cx="8458200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6553200"/>
              </a:tblGrid>
              <a:tr h="375721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STANDAR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ISI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557773"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MIRM 11</a:t>
                      </a:r>
                      <a:endParaRPr lang="en-US" sz="3600" b="0" dirty="0"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RM </a:t>
                      </a:r>
                      <a:r>
                        <a:rPr lang="en-US" sz="36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dilindungi</a:t>
                      </a:r>
                      <a:r>
                        <a:rPr lang="en-US" sz="36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dari</a:t>
                      </a:r>
                      <a:r>
                        <a:rPr lang="en-US" sz="36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kehilangan</a:t>
                      </a:r>
                      <a:r>
                        <a:rPr lang="en-US" sz="36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, </a:t>
                      </a:r>
                      <a:r>
                        <a:rPr lang="en-US" sz="36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kerusakan</a:t>
                      </a:r>
                      <a:r>
                        <a:rPr lang="en-US" sz="36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, </a:t>
                      </a:r>
                      <a:r>
                        <a:rPr lang="en-US" sz="36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gangguan</a:t>
                      </a:r>
                      <a:r>
                        <a:rPr lang="en-US" sz="36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, </a:t>
                      </a:r>
                      <a:r>
                        <a:rPr lang="en-US" sz="36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serta</a:t>
                      </a:r>
                      <a:r>
                        <a:rPr lang="en-US" sz="36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akses</a:t>
                      </a:r>
                      <a:r>
                        <a:rPr lang="en-US" sz="36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dari</a:t>
                      </a:r>
                      <a:r>
                        <a:rPr lang="en-US" sz="3600" b="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penggunaan</a:t>
                      </a:r>
                      <a:r>
                        <a:rPr lang="en-US" sz="3600" b="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yg</a:t>
                      </a:r>
                      <a:r>
                        <a:rPr lang="en-US" sz="3600" b="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tidak</a:t>
                      </a:r>
                      <a:r>
                        <a:rPr lang="en-US" sz="3600" b="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berhak</a:t>
                      </a:r>
                      <a:endParaRPr lang="en-US" sz="3600" b="0" dirty="0"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557773"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MIRM 12</a:t>
                      </a:r>
                      <a:endParaRPr lang="en-US" sz="3600" b="0" dirty="0"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RS </a:t>
                      </a:r>
                      <a:r>
                        <a:rPr lang="en-US" sz="36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menetapkan</a:t>
                      </a:r>
                      <a:r>
                        <a:rPr lang="en-US" sz="36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standar</a:t>
                      </a:r>
                      <a:r>
                        <a:rPr lang="en-US" sz="36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kode</a:t>
                      </a:r>
                      <a:r>
                        <a:rPr lang="en-US" sz="36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diagnosa</a:t>
                      </a:r>
                      <a:r>
                        <a:rPr lang="en-US" sz="36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, </a:t>
                      </a:r>
                      <a:r>
                        <a:rPr lang="en-US" sz="36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kode</a:t>
                      </a:r>
                      <a:r>
                        <a:rPr lang="en-US" sz="36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prosedur</a:t>
                      </a:r>
                      <a:r>
                        <a:rPr lang="en-US" sz="36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/</a:t>
                      </a:r>
                      <a:r>
                        <a:rPr lang="en-US" sz="36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tindakan</a:t>
                      </a:r>
                      <a:r>
                        <a:rPr lang="en-US" sz="36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, </a:t>
                      </a:r>
                      <a:r>
                        <a:rPr lang="en-US" sz="36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simbol</a:t>
                      </a:r>
                      <a:r>
                        <a:rPr lang="en-US" sz="36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, </a:t>
                      </a:r>
                      <a:r>
                        <a:rPr lang="en-US" sz="36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singkatan</a:t>
                      </a:r>
                      <a:r>
                        <a:rPr lang="en-US" sz="36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dan</a:t>
                      </a:r>
                      <a:r>
                        <a:rPr lang="en-US" sz="36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artinya</a:t>
                      </a:r>
                      <a:endParaRPr lang="en-US" sz="3600" b="0" dirty="0"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6858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/>
                <a:latin typeface="Tahoma" pitchFamily="34" charset="0"/>
                <a:cs typeface="Tahoma" pitchFamily="34" charset="0"/>
              </a:rPr>
              <a:t>MANAJEMEN REKAM MEDIS</a:t>
            </a:r>
            <a:endParaRPr lang="en-US" sz="3200" dirty="0" smtClean="0">
              <a:solidFill>
                <a:srgbClr val="0070C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392119"/>
          <a:ext cx="8458200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9954"/>
                <a:gridCol w="6518246"/>
              </a:tblGrid>
              <a:tr h="375721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STANDAR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ISI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557773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MIRM 13</a:t>
                      </a:r>
                      <a:endParaRPr lang="en-US" sz="3200" b="0" dirty="0"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RS </a:t>
                      </a:r>
                      <a:r>
                        <a:rPr lang="en-US" sz="32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menyediakan</a:t>
                      </a:r>
                      <a:r>
                        <a:rPr lang="en-US" sz="32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RM </a:t>
                      </a:r>
                      <a:r>
                        <a:rPr lang="en-US" sz="32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utk</a:t>
                      </a:r>
                      <a:r>
                        <a:rPr lang="en-US" sz="32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setiap</a:t>
                      </a:r>
                      <a:r>
                        <a:rPr lang="en-US" sz="32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pasien</a:t>
                      </a:r>
                      <a:endParaRPr lang="en-US" sz="3200" b="0" dirty="0"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22921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MIRM 13.1</a:t>
                      </a:r>
                      <a:endParaRPr lang="en-US" sz="3200" b="0" dirty="0"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RM</a:t>
                      </a:r>
                      <a:r>
                        <a:rPr lang="en-US" sz="3200" b="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="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memuat</a:t>
                      </a:r>
                      <a:r>
                        <a:rPr lang="en-US" sz="3200" b="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="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informasi</a:t>
                      </a:r>
                      <a:r>
                        <a:rPr lang="en-US" sz="3200" b="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="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yg</a:t>
                      </a:r>
                      <a:r>
                        <a:rPr lang="en-US" sz="3200" b="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="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memadai</a:t>
                      </a:r>
                      <a:r>
                        <a:rPr lang="en-US" sz="3200" b="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="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utk</a:t>
                      </a:r>
                      <a:r>
                        <a:rPr lang="en-US" sz="3200" b="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="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mengidentifikasi</a:t>
                      </a:r>
                      <a:r>
                        <a:rPr lang="en-US" sz="3200" b="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="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pasien</a:t>
                      </a:r>
                      <a:r>
                        <a:rPr lang="en-US" sz="3200" b="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, </a:t>
                      </a:r>
                      <a:r>
                        <a:rPr lang="en-US" sz="3200" b="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mendukung</a:t>
                      </a:r>
                      <a:r>
                        <a:rPr lang="en-US" sz="3200" b="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diagnosis, </a:t>
                      </a:r>
                      <a:r>
                        <a:rPr lang="en-US" sz="3200" b="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justifikasi</a:t>
                      </a:r>
                      <a:r>
                        <a:rPr lang="en-US" sz="3200" b="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="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pengobatan</a:t>
                      </a:r>
                      <a:r>
                        <a:rPr lang="en-US" sz="3200" b="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, </a:t>
                      </a:r>
                      <a:r>
                        <a:rPr lang="en-US" sz="3200" b="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dokumen</a:t>
                      </a:r>
                      <a:r>
                        <a:rPr lang="en-US" sz="3200" b="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="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pemeriksaan</a:t>
                      </a:r>
                      <a:r>
                        <a:rPr lang="en-US" sz="3200" b="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="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dan</a:t>
                      </a:r>
                      <a:r>
                        <a:rPr lang="en-US" sz="3200" b="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="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hasil</a:t>
                      </a:r>
                      <a:r>
                        <a:rPr lang="en-US" sz="3200" b="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="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pengobatan</a:t>
                      </a:r>
                      <a:r>
                        <a:rPr lang="en-US" sz="3200" b="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, </a:t>
                      </a:r>
                      <a:r>
                        <a:rPr lang="en-US" sz="3200" b="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meningkatkan</a:t>
                      </a:r>
                      <a:r>
                        <a:rPr lang="en-US" sz="3200" b="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="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kesinambungan</a:t>
                      </a:r>
                      <a:r>
                        <a:rPr lang="en-US" sz="3200" b="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="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asuhan</a:t>
                      </a:r>
                      <a:r>
                        <a:rPr lang="en-US" sz="3200" b="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="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di</a:t>
                      </a:r>
                      <a:r>
                        <a:rPr lang="en-US" sz="3200" b="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="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antara</a:t>
                      </a:r>
                      <a:r>
                        <a:rPr lang="en-US" sz="3200" b="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PPA </a:t>
                      </a:r>
                      <a:r>
                        <a:rPr lang="en-US" sz="3200" b="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termasuk</a:t>
                      </a:r>
                      <a:r>
                        <a:rPr lang="en-US" sz="3200" b="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="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manajer</a:t>
                      </a:r>
                      <a:r>
                        <a:rPr lang="en-US" sz="3200" b="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="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pelayanan</a:t>
                      </a:r>
                      <a:r>
                        <a:rPr lang="en-US" sz="3200" b="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="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pasien</a:t>
                      </a:r>
                      <a:endParaRPr lang="en-US" sz="3200" b="0" dirty="0"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6858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/>
                <a:latin typeface="Tahoma" pitchFamily="34" charset="0"/>
                <a:cs typeface="Tahoma" pitchFamily="34" charset="0"/>
              </a:rPr>
              <a:t>MANAJEMEN REKAM MEDIS</a:t>
            </a:r>
            <a:endParaRPr lang="en-US" sz="3200" dirty="0" smtClean="0">
              <a:solidFill>
                <a:srgbClr val="0070C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392119"/>
          <a:ext cx="8305800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6400800"/>
              </a:tblGrid>
              <a:tr h="375721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STANDAR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ISI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229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MIRM 13.2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Regulasi</a:t>
                      </a:r>
                      <a:r>
                        <a:rPr lang="en-US" sz="32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RS </a:t>
                      </a:r>
                      <a:r>
                        <a:rPr lang="en-US" sz="32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mengidentifikasi</a:t>
                      </a:r>
                      <a:r>
                        <a:rPr lang="en-US" sz="32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mereka</a:t>
                      </a:r>
                      <a:r>
                        <a:rPr lang="en-US" sz="32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yg</a:t>
                      </a:r>
                      <a:r>
                        <a:rPr lang="en-US" sz="32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berhak</a:t>
                      </a:r>
                      <a:r>
                        <a:rPr lang="en-US" sz="32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utk</a:t>
                      </a:r>
                      <a:r>
                        <a:rPr lang="en-US" sz="32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mengisi</a:t>
                      </a:r>
                      <a:r>
                        <a:rPr lang="en-US" sz="32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RM, </a:t>
                      </a:r>
                      <a:r>
                        <a:rPr lang="en-US" sz="32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menentukan</a:t>
                      </a:r>
                      <a:r>
                        <a:rPr lang="en-US" sz="32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isi</a:t>
                      </a:r>
                      <a:r>
                        <a:rPr lang="en-US" sz="32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RM </a:t>
                      </a:r>
                      <a:r>
                        <a:rPr lang="en-US" sz="32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dan</a:t>
                      </a:r>
                      <a:r>
                        <a:rPr lang="en-US" sz="32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format RM</a:t>
                      </a:r>
                      <a:endParaRPr lang="en-US" sz="3200" b="0" dirty="0"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229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MIRM 13.3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Ada</a:t>
                      </a:r>
                      <a:r>
                        <a:rPr lang="en-US" sz="32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proses</a:t>
                      </a:r>
                      <a:r>
                        <a:rPr lang="en-US" sz="32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untuk</a:t>
                      </a:r>
                      <a:r>
                        <a:rPr lang="en-US" sz="32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menjamin</a:t>
                      </a:r>
                      <a:r>
                        <a:rPr lang="en-US" sz="32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bahwa</a:t>
                      </a:r>
                      <a:r>
                        <a:rPr lang="en-US" sz="32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hanya</a:t>
                      </a:r>
                      <a:r>
                        <a:rPr lang="en-US" sz="32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PPA </a:t>
                      </a:r>
                      <a:r>
                        <a:rPr lang="en-US" sz="32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yg</a:t>
                      </a:r>
                      <a:r>
                        <a:rPr lang="en-US" sz="32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diberi</a:t>
                      </a:r>
                      <a:r>
                        <a:rPr lang="en-US" sz="32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kewenangan</a:t>
                      </a:r>
                      <a:r>
                        <a:rPr lang="en-US" sz="32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mengisi</a:t>
                      </a:r>
                      <a:r>
                        <a:rPr lang="en-US" sz="32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RM </a:t>
                      </a:r>
                      <a:r>
                        <a:rPr lang="en-US" sz="32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pasien</a:t>
                      </a:r>
                      <a:r>
                        <a:rPr lang="en-US" sz="32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dan</a:t>
                      </a:r>
                      <a:r>
                        <a:rPr lang="en-US" sz="32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bahwa</a:t>
                      </a:r>
                      <a:r>
                        <a:rPr lang="en-US" sz="32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setiap</a:t>
                      </a:r>
                      <a:r>
                        <a:rPr lang="en-US" sz="32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pengisian</a:t>
                      </a:r>
                      <a:r>
                        <a:rPr lang="en-US" sz="32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juga</a:t>
                      </a:r>
                      <a:r>
                        <a:rPr lang="en-US" sz="32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mengidentifikasi</a:t>
                      </a:r>
                      <a:r>
                        <a:rPr lang="en-US" sz="32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PPA </a:t>
                      </a:r>
                      <a:r>
                        <a:rPr lang="en-US" sz="32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yg</a:t>
                      </a:r>
                      <a:r>
                        <a:rPr lang="en-US" sz="32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mengisi</a:t>
                      </a:r>
                      <a:r>
                        <a:rPr lang="en-US" sz="32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dan</a:t>
                      </a:r>
                      <a:r>
                        <a:rPr lang="en-US" sz="32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tanggalnya</a:t>
                      </a:r>
                      <a:endParaRPr lang="en-US" sz="3200" b="0" dirty="0"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MANAJEMEN REKAM MEDIS</a:t>
            </a:r>
            <a:endParaRPr lang="en-US" sz="3600" dirty="0" smtClean="0">
              <a:solidFill>
                <a:srgbClr val="0070C0"/>
              </a:solidFill>
              <a:effectLst/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10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398" y="1371600"/>
          <a:ext cx="8610602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2011"/>
                <a:gridCol w="6688591"/>
              </a:tblGrid>
              <a:tr h="401834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STANDAR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ISI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9419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MIRM 13.4</a:t>
                      </a:r>
                    </a:p>
                    <a:p>
                      <a:pPr algn="ctr"/>
                      <a:endParaRPr lang="en-US" sz="3200" b="0" dirty="0"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Dalam</a:t>
                      </a:r>
                      <a:r>
                        <a:rPr lang="en-US" sz="32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upaya</a:t>
                      </a:r>
                      <a:r>
                        <a:rPr lang="en-US" sz="32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perbaikan</a:t>
                      </a:r>
                      <a:r>
                        <a:rPr lang="en-US" sz="32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kinerja</a:t>
                      </a:r>
                      <a:r>
                        <a:rPr lang="en-US" sz="3200" b="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, RS </a:t>
                      </a:r>
                      <a:r>
                        <a:rPr lang="en-US" sz="3200" b="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secara</a:t>
                      </a:r>
                      <a:r>
                        <a:rPr lang="en-US" sz="3200" b="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="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teratur</a:t>
                      </a:r>
                      <a:r>
                        <a:rPr lang="en-US" sz="3200" b="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="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melakukan</a:t>
                      </a:r>
                      <a:r>
                        <a:rPr lang="en-US" sz="3200" b="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="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evaluasi</a:t>
                      </a:r>
                      <a:r>
                        <a:rPr lang="en-US" sz="3200" b="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="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atau</a:t>
                      </a:r>
                      <a:r>
                        <a:rPr lang="en-US" sz="3200" b="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review RM </a:t>
                      </a:r>
                      <a:r>
                        <a:rPr lang="en-US" sz="3200" b="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disertai</a:t>
                      </a:r>
                      <a:r>
                        <a:rPr lang="en-US" sz="3200" b="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="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dengan</a:t>
                      </a:r>
                      <a:r>
                        <a:rPr lang="en-US" sz="3200" b="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="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autentikasi</a:t>
                      </a:r>
                      <a:r>
                        <a:rPr lang="en-US" sz="3200" b="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="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dalam</a:t>
                      </a:r>
                      <a:r>
                        <a:rPr lang="en-US" sz="3200" b="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review </a:t>
                      </a:r>
                      <a:r>
                        <a:rPr lang="en-US" sz="3200" b="0" baseline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kelengkapan</a:t>
                      </a:r>
                      <a:r>
                        <a:rPr lang="en-US" sz="3200" b="0" baseline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RM</a:t>
                      </a:r>
                      <a:endParaRPr lang="en-US" sz="3200" b="0" dirty="0"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92460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MIRM 14</a:t>
                      </a:r>
                      <a:endParaRPr lang="en-US" sz="3200" b="0" dirty="0"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Kerahasiaan</a:t>
                      </a:r>
                      <a:r>
                        <a:rPr lang="en-US" sz="32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dan</a:t>
                      </a:r>
                      <a:r>
                        <a:rPr lang="en-US" sz="32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privasi</a:t>
                      </a:r>
                      <a:r>
                        <a:rPr lang="en-US" sz="32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informasi</a:t>
                      </a:r>
                      <a:r>
                        <a:rPr lang="en-US" sz="32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dijaga</a:t>
                      </a:r>
                      <a:endParaRPr lang="en-US" sz="3200" b="0" dirty="0"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659334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MIRM 15</a:t>
                      </a:r>
                      <a:endParaRPr lang="en-US" sz="3200" b="0" dirty="0"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Infromasi</a:t>
                      </a:r>
                      <a:r>
                        <a:rPr lang="en-US" sz="32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yg</a:t>
                      </a:r>
                      <a:r>
                        <a:rPr lang="en-US" sz="32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berkaitan</a:t>
                      </a:r>
                      <a:r>
                        <a:rPr lang="en-US" sz="32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dengan</a:t>
                      </a:r>
                      <a:r>
                        <a:rPr lang="en-US" sz="32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asuhan</a:t>
                      </a:r>
                      <a:r>
                        <a:rPr lang="en-US" sz="32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pasien</a:t>
                      </a:r>
                      <a:r>
                        <a:rPr lang="en-US" sz="32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ditransfer</a:t>
                      </a:r>
                      <a:r>
                        <a:rPr lang="en-US" sz="32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2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bersama</a:t>
                      </a:r>
                      <a:r>
                        <a:rPr lang="en-US" sz="32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dg </a:t>
                      </a:r>
                      <a:r>
                        <a:rPr lang="en-US" sz="3200" b="0" dirty="0" err="1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pasien</a:t>
                      </a:r>
                      <a:r>
                        <a:rPr lang="en-US" sz="3200" b="0" dirty="0" smtClean="0"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                                                                                                          </a:t>
                      </a:r>
                      <a:endParaRPr lang="en-US" sz="3200" b="0" dirty="0"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8652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val 8"/>
          <p:cNvSpPr/>
          <p:nvPr/>
        </p:nvSpPr>
        <p:spPr>
          <a:xfrm>
            <a:off x="381000" y="1600200"/>
            <a:ext cx="8382000" cy="43434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Standar</a:t>
            </a:r>
            <a:r>
              <a:rPr lang="en-US" sz="6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6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Rumah</a:t>
            </a:r>
            <a:r>
              <a:rPr lang="en-US" sz="6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Sakit</a:t>
            </a:r>
            <a:r>
              <a:rPr lang="en-US" sz="6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(SNARS) </a:t>
            </a:r>
            <a:r>
              <a:rPr lang="en-US" sz="6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Edisi</a:t>
            </a:r>
            <a:r>
              <a:rPr lang="en-US" sz="6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1.1</a:t>
            </a:r>
            <a:endParaRPr lang="en-US" sz="6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7587CE-84CC-4695-BF97-84829B91D4E3}" type="datetime1">
              <a:rPr lang="en-US" smtClean="0"/>
              <a:pPr>
                <a:defRPr/>
              </a:pPr>
              <a:t>6/22/2020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8652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533400" y="1143001"/>
            <a:ext cx="8382000" cy="1066799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600" b="1" kern="1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kern="1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PERMENKES RI </a:t>
            </a:r>
            <a:r>
              <a:rPr lang="en-US" sz="3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NO.12/2020: </a:t>
            </a:r>
            <a:r>
              <a:rPr lang="en-US" sz="3200" b="1" kern="1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AKREDITASI RUMAH SAKIT</a:t>
            </a:r>
            <a:endParaRPr lang="en-US" sz="2800" b="1" dirty="0">
              <a:solidFill>
                <a:schemeClr val="bg1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219200" y="2362200"/>
            <a:ext cx="6705600" cy="3048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3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RS </a:t>
            </a:r>
            <a:r>
              <a:rPr lang="en-US" sz="32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adalah</a:t>
            </a:r>
            <a:endParaRPr lang="en-US" sz="3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3200" b="1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pengakuan</a:t>
            </a:r>
            <a:r>
              <a:rPr lang="en-US" sz="3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terhadap</a:t>
            </a:r>
            <a:r>
              <a:rPr lang="en-US" sz="3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mutu</a:t>
            </a:r>
            <a:r>
              <a:rPr lang="en-US" sz="3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pelayanan</a:t>
            </a:r>
            <a:r>
              <a:rPr lang="en-US" sz="3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RS</a:t>
            </a:r>
            <a:r>
              <a:rPr lang="en-US" sz="3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setelah</a:t>
            </a:r>
            <a:r>
              <a:rPr lang="en-US" sz="3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dilakukan</a:t>
            </a:r>
            <a:r>
              <a:rPr lang="en-US" sz="3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penilaian</a:t>
            </a:r>
            <a:r>
              <a:rPr lang="en-US" sz="3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bahwa</a:t>
            </a:r>
            <a:r>
              <a:rPr lang="en-US" sz="3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RS </a:t>
            </a:r>
            <a:r>
              <a:rPr lang="en-US" sz="3200" b="1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memenuhi</a:t>
            </a:r>
            <a:r>
              <a:rPr lang="en-US" sz="3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standar</a:t>
            </a:r>
            <a:r>
              <a:rPr lang="en-US" sz="3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akreditasi</a:t>
            </a:r>
            <a:endParaRPr lang="en-US" sz="32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7587CE-84CC-4695-BF97-84829B91D4E3}" type="datetime1">
              <a:rPr lang="en-US" smtClean="0"/>
              <a:pPr>
                <a:defRPr/>
              </a:pPr>
              <a:t>6/22/2020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52600" y="5943600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Akreditas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RS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dilakukan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setiap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4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tahun</a:t>
            </a:r>
            <a:endParaRPr lang="en-SG" sz="2800" dirty="0"/>
          </a:p>
        </p:txBody>
      </p:sp>
      <p:sp>
        <p:nvSpPr>
          <p:cNvPr id="8" name="Down Arrow 7"/>
          <p:cNvSpPr/>
          <p:nvPr/>
        </p:nvSpPr>
        <p:spPr>
          <a:xfrm>
            <a:off x="4495800" y="5562600"/>
            <a:ext cx="228600" cy="381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533400" y="1066800"/>
            <a:ext cx="8001000" cy="6858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600" b="1" kern="1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400" kern="1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PERMENKES RI </a:t>
            </a:r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NO.12/2020:  </a:t>
            </a:r>
            <a:endParaRPr lang="en-US" sz="3200" dirty="0">
              <a:solidFill>
                <a:schemeClr val="bg1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38200" y="2057400"/>
            <a:ext cx="7315200" cy="40386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3200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Standar</a:t>
            </a:r>
            <a:r>
              <a:rPr lang="en-US" sz="3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akreditasi</a:t>
            </a:r>
            <a:r>
              <a:rPr lang="en-US" sz="3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algn="ctr">
              <a:defRPr/>
            </a:pPr>
            <a:r>
              <a:rPr lang="en-US" sz="32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Adalah</a:t>
            </a:r>
            <a:r>
              <a:rPr lang="en-US" sz="3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pedoman</a:t>
            </a:r>
            <a:r>
              <a:rPr lang="en-US" sz="3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sz="32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berisi</a:t>
            </a:r>
            <a:r>
              <a:rPr lang="en-US" sz="3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tingkat</a:t>
            </a:r>
            <a:r>
              <a:rPr lang="en-US" sz="3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pencapaian</a:t>
            </a:r>
            <a:r>
              <a:rPr lang="en-US" sz="3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yang </a:t>
            </a:r>
            <a:r>
              <a:rPr lang="en-US" sz="32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harus</a:t>
            </a:r>
            <a:r>
              <a:rPr lang="en-US" sz="3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dipenuhi</a:t>
            </a:r>
            <a:r>
              <a:rPr lang="en-US" sz="3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oleh</a:t>
            </a:r>
            <a:r>
              <a:rPr lang="en-US" sz="3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RS </a:t>
            </a:r>
            <a:r>
              <a:rPr lang="en-US" sz="32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dalam</a:t>
            </a:r>
            <a:r>
              <a:rPr lang="en-US" sz="3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meningkatkan</a:t>
            </a:r>
            <a:r>
              <a:rPr lang="en-US" sz="3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mutu</a:t>
            </a:r>
            <a:r>
              <a:rPr lang="en-US" sz="3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pelayanan</a:t>
            </a:r>
            <a:r>
              <a:rPr lang="en-US" sz="3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sz="3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keselamatan</a:t>
            </a:r>
            <a:r>
              <a:rPr lang="en-US" sz="3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pasien</a:t>
            </a:r>
            <a:endParaRPr lang="en-US" sz="32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40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996EAD-47F4-4C66-B528-DAD18F6EAD57}" type="datetime1">
              <a:rPr lang="en-US" smtClean="0"/>
              <a:pPr>
                <a:defRPr/>
              </a:pPr>
              <a:t>6/22/2020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6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620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0" kern="1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TUJUAN AKREDITASI </a:t>
            </a:r>
            <a:endParaRPr lang="en-US" sz="4000" b="0" dirty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C007C5-63D1-4DAD-8261-6A45F3F5588A}" type="datetime1">
              <a:rPr lang="en-US" smtClean="0"/>
              <a:pPr>
                <a:defRPr/>
              </a:pPr>
              <a:t>6/22/2020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1" name="Rectangle 3"/>
          <p:cNvSpPr>
            <a:spLocks noGrp="1"/>
          </p:cNvSpPr>
          <p:nvPr>
            <p:ph idx="1"/>
          </p:nvPr>
        </p:nvSpPr>
        <p:spPr>
          <a:xfrm>
            <a:off x="304800" y="1676400"/>
            <a:ext cx="8610600" cy="4876800"/>
          </a:xfrm>
        </p:spPr>
        <p:txBody>
          <a:bodyPr rtlCol="0">
            <a:normAutofit/>
          </a:bodyPr>
          <a:lstStyle/>
          <a:p>
            <a:pPr marL="803275" indent="-803275" eaLnBrk="1" fontAlgn="auto" hangingPunct="1"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en-US" sz="3200" dirty="0" err="1">
                <a:latin typeface="Calibri" pitchFamily="34" charset="0"/>
                <a:cs typeface="Calibri" pitchFamily="34" charset="0"/>
              </a:rPr>
              <a:t>Meningkatkan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cs typeface="Calibri" pitchFamily="34" charset="0"/>
              </a:rPr>
              <a:t>mutu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cs typeface="Calibri" pitchFamily="34" charset="0"/>
              </a:rPr>
              <a:t>pelayanan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 RS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secara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berkelanjutan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cs typeface="Calibri" pitchFamily="34" charset="0"/>
              </a:rPr>
              <a:t>melindungi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cs typeface="Calibri" pitchFamily="34" charset="0"/>
              </a:rPr>
              <a:t>keselamatan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cs typeface="Calibri" pitchFamily="34" charset="0"/>
              </a:rPr>
              <a:t>pasien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 RS</a:t>
            </a:r>
          </a:p>
          <a:p>
            <a:pPr marL="855663" indent="-855663" eaLnBrk="1" fontAlgn="auto" hangingPunct="1"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en-US" sz="3200" dirty="0" err="1">
                <a:latin typeface="Calibri" pitchFamily="34" charset="0"/>
                <a:cs typeface="Calibri" pitchFamily="34" charset="0"/>
              </a:rPr>
              <a:t>Meningkatkan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cs typeface="Calibri" pitchFamily="34" charset="0"/>
              </a:rPr>
              <a:t>perlindungan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cs typeface="Calibri" pitchFamily="34" charset="0"/>
              </a:rPr>
              <a:t>bagi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cs typeface="Calibri" pitchFamily="34" charset="0"/>
              </a:rPr>
              <a:t>masyarakat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, SDM RS </a:t>
            </a:r>
            <a:r>
              <a:rPr lang="en-US" sz="3200" dirty="0" err="1">
                <a:latin typeface="Calibri" pitchFamily="34" charset="0"/>
                <a:cs typeface="Calibri" pitchFamily="34" charset="0"/>
              </a:rPr>
              <a:t>dan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 RS </a:t>
            </a:r>
            <a:r>
              <a:rPr lang="en-US" sz="3200" dirty="0" err="1">
                <a:latin typeface="Calibri" pitchFamily="34" charset="0"/>
                <a:cs typeface="Calibri" pitchFamily="34" charset="0"/>
              </a:rPr>
              <a:t>sebagai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cs typeface="Calibri" pitchFamily="34" charset="0"/>
              </a:rPr>
              <a:t>institusi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  <a:p>
            <a:pPr marL="855663" indent="-855663" eaLnBrk="1" fontAlgn="auto" hangingPunct="1"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Meningkatkan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tata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kelola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RS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tata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kelola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klinis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pPr marL="855663" indent="-855663" eaLnBrk="1" fontAlgn="auto" hangingPunct="1"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Mendukung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program </a:t>
            </a:r>
            <a:r>
              <a:rPr lang="en-US" sz="3200" dirty="0" err="1">
                <a:latin typeface="Calibri" pitchFamily="34" charset="0"/>
                <a:cs typeface="Calibri" pitchFamily="34" charset="0"/>
              </a:rPr>
              <a:t>pemerintah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cs typeface="Calibri" pitchFamily="34" charset="0"/>
              </a:rPr>
              <a:t>di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cs typeface="Calibri" pitchFamily="34" charset="0"/>
              </a:rPr>
              <a:t>bidang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kesehatan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85800"/>
          </a:xfrm>
        </p:spPr>
        <p:txBody>
          <a:bodyPr>
            <a:normAutofit fontScale="90000"/>
          </a:bodyPr>
          <a:lstStyle/>
          <a:p>
            <a:pPr algn="ctr">
              <a:spcBef>
                <a:spcPct val="50000"/>
              </a:spcBef>
            </a:pPr>
            <a:r>
              <a:rPr lang="en-US" sz="4000" b="0" kern="1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AKREDITASI RS DI INDONESIA</a:t>
            </a:r>
            <a:endParaRPr lang="en-US" sz="4000" b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610600" cy="4495800"/>
          </a:xfrm>
        </p:spPr>
        <p:txBody>
          <a:bodyPr>
            <a:normAutofit fontScale="92500" lnSpcReduction="10000"/>
          </a:bodyPr>
          <a:lstStyle/>
          <a:p>
            <a:pPr>
              <a:buClrTx/>
            </a:pPr>
            <a:r>
              <a:rPr lang="en-US" sz="3600" dirty="0" err="1">
                <a:latin typeface="Calibri" pitchFamily="34" charset="0"/>
                <a:ea typeface="Tahoma" pitchFamily="34" charset="0"/>
                <a:cs typeface="Calibri" pitchFamily="34" charset="0"/>
              </a:rPr>
              <a:t>Mulai</a:t>
            </a:r>
            <a:r>
              <a:rPr lang="en-US" sz="3600" dirty="0">
                <a:latin typeface="Calibri" pitchFamily="34" charset="0"/>
                <a:ea typeface="Tahoma" pitchFamily="34" charset="0"/>
                <a:cs typeface="Calibri" pitchFamily="34" charset="0"/>
              </a:rPr>
              <a:t> 1995</a:t>
            </a:r>
            <a:r>
              <a:rPr lang="en-US" sz="3600" dirty="0">
                <a:latin typeface="Calibri" pitchFamily="34" charset="0"/>
                <a:ea typeface="Tahoma" pitchFamily="34" charset="0"/>
                <a:cs typeface="Calibri" pitchFamily="34" charset="0"/>
                <a:sym typeface="Wingdings" pitchFamily="2" charset="2"/>
              </a:rPr>
              <a:t> 5, 12 (1998), 16 </a:t>
            </a:r>
            <a:r>
              <a:rPr lang="en-US" sz="3600" dirty="0" err="1">
                <a:latin typeface="Calibri" pitchFamily="34" charset="0"/>
                <a:ea typeface="Tahoma" pitchFamily="34" charset="0"/>
                <a:cs typeface="Calibri" pitchFamily="34" charset="0"/>
                <a:sym typeface="Wingdings" pitchFamily="2" charset="2"/>
              </a:rPr>
              <a:t>pelayanan</a:t>
            </a:r>
            <a:r>
              <a:rPr lang="en-US" sz="3600" dirty="0">
                <a:latin typeface="Calibri" pitchFamily="34" charset="0"/>
                <a:ea typeface="Tahoma" pitchFamily="34" charset="0"/>
                <a:cs typeface="Calibri" pitchFamily="34" charset="0"/>
                <a:sym typeface="Wingdings" pitchFamily="2" charset="2"/>
              </a:rPr>
              <a:t> (2002) </a:t>
            </a:r>
            <a:r>
              <a:rPr lang="en-US" sz="3600" dirty="0" err="1">
                <a:latin typeface="Calibri" pitchFamily="34" charset="0"/>
                <a:ea typeface="Tahoma" pitchFamily="34" charset="0"/>
                <a:cs typeface="Calibri" pitchFamily="34" charset="0"/>
                <a:sym typeface="Wingdings" pitchFamily="2" charset="2"/>
              </a:rPr>
              <a:t>berkembang</a:t>
            </a:r>
            <a:r>
              <a:rPr lang="en-US" sz="3600" dirty="0">
                <a:latin typeface="Calibri" pitchFamily="34" charset="0"/>
                <a:ea typeface="Tahoma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sz="3600" dirty="0" err="1">
                <a:latin typeface="Calibri" pitchFamily="34" charset="0"/>
                <a:ea typeface="Tahoma" pitchFamily="34" charset="0"/>
                <a:cs typeface="Calibri" pitchFamily="34" charset="0"/>
                <a:sym typeface="Wingdings" pitchFamily="2" charset="2"/>
              </a:rPr>
              <a:t>ke</a:t>
            </a:r>
            <a:r>
              <a:rPr lang="en-US" sz="3600" dirty="0">
                <a:latin typeface="Calibri" pitchFamily="34" charset="0"/>
                <a:ea typeface="Tahoma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sz="3600" dirty="0" err="1">
                <a:latin typeface="Calibri" pitchFamily="34" charset="0"/>
                <a:ea typeface="Tahoma" pitchFamily="34" charset="0"/>
                <a:cs typeface="Calibri" pitchFamily="34" charset="0"/>
                <a:sym typeface="Wingdings" pitchFamily="2" charset="2"/>
              </a:rPr>
              <a:t>tingkat</a:t>
            </a:r>
            <a:r>
              <a:rPr lang="en-US" sz="3600" dirty="0">
                <a:latin typeface="Calibri" pitchFamily="34" charset="0"/>
                <a:ea typeface="Tahoma" pitchFamily="34" charset="0"/>
                <a:cs typeface="Calibri" pitchFamily="34" charset="0"/>
                <a:sym typeface="Wingdings" pitchFamily="2" charset="2"/>
              </a:rPr>
              <a:t> global</a:t>
            </a:r>
          </a:p>
          <a:p>
            <a:pPr>
              <a:buClrTx/>
            </a:pPr>
            <a:r>
              <a:rPr lang="en-US" sz="3600" dirty="0" err="1">
                <a:latin typeface="Calibri" pitchFamily="34" charset="0"/>
                <a:ea typeface="Tahoma" pitchFamily="34" charset="0"/>
                <a:cs typeface="Calibri" pitchFamily="34" charset="0"/>
                <a:sym typeface="Wingdings" pitchFamily="2" charset="2"/>
              </a:rPr>
              <a:t>Pada</a:t>
            </a:r>
            <a:r>
              <a:rPr lang="en-US" sz="3600" dirty="0">
                <a:latin typeface="Calibri" pitchFamily="34" charset="0"/>
                <a:ea typeface="Tahoma" pitchFamily="34" charset="0"/>
                <a:cs typeface="Calibri" pitchFamily="34" charset="0"/>
                <a:sym typeface="Wingdings" pitchFamily="2" charset="2"/>
              </a:rPr>
              <a:t> 2012 </a:t>
            </a:r>
            <a:r>
              <a:rPr lang="en-US" sz="3600" dirty="0" err="1">
                <a:latin typeface="Calibri" pitchFamily="34" charset="0"/>
                <a:ea typeface="Tahoma" pitchFamily="34" charset="0"/>
                <a:cs typeface="Calibri" pitchFamily="34" charset="0"/>
                <a:sym typeface="Wingdings" pitchFamily="2" charset="2"/>
              </a:rPr>
              <a:t>perubahan</a:t>
            </a:r>
            <a:r>
              <a:rPr lang="en-US" sz="3600" dirty="0">
                <a:latin typeface="Calibri" pitchFamily="34" charset="0"/>
                <a:ea typeface="Tahoma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sz="3600" dirty="0" err="1">
                <a:latin typeface="Calibri" pitchFamily="34" charset="0"/>
                <a:ea typeface="Tahoma" pitchFamily="34" charset="0"/>
                <a:cs typeface="Calibri" pitchFamily="34" charset="0"/>
                <a:sym typeface="Wingdings" pitchFamily="2" charset="2"/>
              </a:rPr>
              <a:t>paradigma</a:t>
            </a:r>
            <a:r>
              <a:rPr lang="en-US" sz="3600" dirty="0">
                <a:latin typeface="Calibri" pitchFamily="34" charset="0"/>
                <a:ea typeface="Tahoma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sz="3600" dirty="0" err="1">
                <a:latin typeface="Calibri" pitchFamily="34" charset="0"/>
                <a:ea typeface="Tahoma" pitchFamily="34" charset="0"/>
                <a:cs typeface="Calibri" pitchFamily="34" charset="0"/>
                <a:sym typeface="Wingdings" pitchFamily="2" charset="2"/>
              </a:rPr>
              <a:t>akreditasi</a:t>
            </a:r>
            <a:r>
              <a:rPr lang="en-US" sz="3600" dirty="0">
                <a:latin typeface="Calibri" pitchFamily="34" charset="0"/>
                <a:ea typeface="Tahoma" pitchFamily="34" charset="0"/>
                <a:cs typeface="Calibri" pitchFamily="34" charset="0"/>
                <a:sym typeface="Wingdings" pitchFamily="2" charset="2"/>
              </a:rPr>
              <a:t> RS </a:t>
            </a:r>
            <a:r>
              <a:rPr lang="en-US" sz="3600" dirty="0" err="1">
                <a:latin typeface="Calibri" pitchFamily="34" charset="0"/>
                <a:ea typeface="Tahoma" pitchFamily="34" charset="0"/>
                <a:cs typeface="Calibri" pitchFamily="34" charset="0"/>
                <a:sym typeface="Wingdings" pitchFamily="2" charset="2"/>
              </a:rPr>
              <a:t>berfokus</a:t>
            </a:r>
            <a:r>
              <a:rPr lang="en-US" sz="3600" dirty="0">
                <a:latin typeface="Calibri" pitchFamily="34" charset="0"/>
                <a:ea typeface="Tahoma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sz="3600" dirty="0" err="1">
                <a:latin typeface="Calibri" pitchFamily="34" charset="0"/>
                <a:ea typeface="Tahoma" pitchFamily="34" charset="0"/>
                <a:cs typeface="Calibri" pitchFamily="34" charset="0"/>
                <a:sym typeface="Wingdings" pitchFamily="2" charset="2"/>
              </a:rPr>
              <a:t>pada</a:t>
            </a:r>
            <a:r>
              <a:rPr lang="en-US" sz="3600" dirty="0">
                <a:latin typeface="Calibri" pitchFamily="34" charset="0"/>
                <a:ea typeface="Tahoma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sz="3600" dirty="0" err="1">
                <a:latin typeface="Calibri" pitchFamily="34" charset="0"/>
                <a:ea typeface="Tahoma" pitchFamily="34" charset="0"/>
                <a:cs typeface="Calibri" pitchFamily="34" charset="0"/>
                <a:sym typeface="Wingdings" pitchFamily="2" charset="2"/>
              </a:rPr>
              <a:t>pelayanan</a:t>
            </a:r>
            <a:r>
              <a:rPr lang="en-US" sz="3600" dirty="0">
                <a:latin typeface="Calibri" pitchFamily="34" charset="0"/>
                <a:ea typeface="Tahoma" pitchFamily="34" charset="0"/>
                <a:cs typeface="Calibri" pitchFamily="34" charset="0"/>
                <a:sym typeface="Wingdings" pitchFamily="2" charset="2"/>
              </a:rPr>
              <a:t> PASIEN</a:t>
            </a:r>
          </a:p>
          <a:p>
            <a:pPr>
              <a:buClrTx/>
            </a:pPr>
            <a:r>
              <a:rPr lang="en-US" sz="3600" dirty="0" err="1">
                <a:latin typeface="Calibri" pitchFamily="34" charset="0"/>
                <a:ea typeface="Tahoma" pitchFamily="34" charset="0"/>
                <a:cs typeface="Calibri" pitchFamily="34" charset="0"/>
                <a:sym typeface="Wingdings" pitchFamily="2" charset="2"/>
              </a:rPr>
              <a:t>MengacuJoint</a:t>
            </a:r>
            <a:r>
              <a:rPr lang="en-US" sz="3600" dirty="0">
                <a:latin typeface="Calibri" pitchFamily="34" charset="0"/>
                <a:ea typeface="Tahoma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sz="3600" dirty="0" err="1">
                <a:latin typeface="Calibri" pitchFamily="34" charset="0"/>
                <a:ea typeface="Tahoma" pitchFamily="34" charset="0"/>
                <a:cs typeface="Calibri" pitchFamily="34" charset="0"/>
                <a:sym typeface="Wingdings" pitchFamily="2" charset="2"/>
              </a:rPr>
              <a:t>Comission</a:t>
            </a:r>
            <a:r>
              <a:rPr lang="en-US" sz="3600" dirty="0">
                <a:latin typeface="Calibri" pitchFamily="34" charset="0"/>
                <a:ea typeface="Tahoma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sz="3600" dirty="0" err="1">
                <a:latin typeface="Calibri" pitchFamily="34" charset="0"/>
                <a:ea typeface="Tahoma" pitchFamily="34" charset="0"/>
                <a:cs typeface="Calibri" pitchFamily="34" charset="0"/>
                <a:sym typeface="Wingdings" pitchFamily="2" charset="2"/>
              </a:rPr>
              <a:t>Internasional</a:t>
            </a:r>
            <a:r>
              <a:rPr lang="en-US" sz="3600" dirty="0">
                <a:latin typeface="Calibri" pitchFamily="34" charset="0"/>
                <a:ea typeface="Tahoma" pitchFamily="34" charset="0"/>
                <a:cs typeface="Calibri" pitchFamily="34" charset="0"/>
                <a:sym typeface="Wingdings" pitchFamily="2" charset="2"/>
              </a:rPr>
              <a:t>/JCI  </a:t>
            </a:r>
          </a:p>
          <a:p>
            <a:pPr>
              <a:buClrTx/>
            </a:pPr>
            <a:r>
              <a:rPr lang="en-US" sz="3600" dirty="0">
                <a:latin typeface="Calibri" pitchFamily="34" charset="0"/>
                <a:ea typeface="Tahoma" pitchFamily="34" charset="0"/>
                <a:cs typeface="Calibri" pitchFamily="34" charset="0"/>
                <a:sym typeface="Wingdings" pitchFamily="2" charset="2"/>
              </a:rPr>
              <a:t>SNARS </a:t>
            </a:r>
            <a:r>
              <a:rPr lang="en-US" sz="3600" dirty="0" err="1">
                <a:latin typeface="Calibri" pitchFamily="34" charset="0"/>
                <a:ea typeface="Tahoma" pitchFamily="34" charset="0"/>
                <a:cs typeface="Calibri" pitchFamily="34" charset="0"/>
                <a:sym typeface="Wingdings" pitchFamily="2" charset="2"/>
              </a:rPr>
              <a:t>Edisi</a:t>
            </a:r>
            <a:r>
              <a:rPr lang="en-US" sz="3600" dirty="0">
                <a:latin typeface="Calibri" pitchFamily="34" charset="0"/>
                <a:ea typeface="Tahoma" pitchFamily="34" charset="0"/>
                <a:cs typeface="Calibri" pitchFamily="34" charset="0"/>
                <a:sym typeface="Wingdings" pitchFamily="2" charset="2"/>
              </a:rPr>
              <a:t> 1 </a:t>
            </a:r>
            <a:r>
              <a:rPr lang="en-US" sz="3600" dirty="0" smtClean="0">
                <a:latin typeface="Calibri" pitchFamily="34" charset="0"/>
                <a:ea typeface="Tahoma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sz="3600" dirty="0" err="1">
                <a:latin typeface="Calibri" pitchFamily="34" charset="0"/>
                <a:ea typeface="Tahoma" pitchFamily="34" charset="0"/>
                <a:cs typeface="Calibri" pitchFamily="34" charset="0"/>
                <a:sym typeface="Wingdings" pitchFamily="2" charset="2"/>
              </a:rPr>
              <a:t>Januari</a:t>
            </a:r>
            <a:r>
              <a:rPr lang="en-US" sz="3600" dirty="0">
                <a:latin typeface="Calibri" pitchFamily="34" charset="0"/>
                <a:ea typeface="Tahoma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sz="3600" dirty="0" smtClean="0">
                <a:latin typeface="Calibri" pitchFamily="34" charset="0"/>
                <a:ea typeface="Tahoma" pitchFamily="34" charset="0"/>
                <a:cs typeface="Calibri" pitchFamily="34" charset="0"/>
                <a:sym typeface="Wingdings" pitchFamily="2" charset="2"/>
              </a:rPr>
              <a:t>2018</a:t>
            </a:r>
          </a:p>
          <a:p>
            <a:pPr>
              <a:buClrTx/>
            </a:pPr>
            <a:r>
              <a:rPr lang="en-US" sz="3600" dirty="0" smtClean="0">
                <a:latin typeface="Calibri" pitchFamily="34" charset="0"/>
                <a:ea typeface="Tahoma" pitchFamily="34" charset="0"/>
                <a:cs typeface="Calibri" pitchFamily="34" charset="0"/>
                <a:sym typeface="Wingdings" pitchFamily="2" charset="2"/>
              </a:rPr>
              <a:t>SNARS </a:t>
            </a:r>
            <a:r>
              <a:rPr lang="en-US" sz="3600" dirty="0" err="1" smtClean="0">
                <a:latin typeface="Calibri" pitchFamily="34" charset="0"/>
                <a:ea typeface="Tahoma" pitchFamily="34" charset="0"/>
                <a:cs typeface="Calibri" pitchFamily="34" charset="0"/>
                <a:sym typeface="Wingdings" pitchFamily="2" charset="2"/>
              </a:rPr>
              <a:t>Edisi</a:t>
            </a:r>
            <a:r>
              <a:rPr lang="en-US" sz="3600" dirty="0" smtClean="0">
                <a:latin typeface="Calibri" pitchFamily="34" charset="0"/>
                <a:ea typeface="Tahoma" pitchFamily="34" charset="0"/>
                <a:cs typeface="Calibri" pitchFamily="34" charset="0"/>
                <a:sym typeface="Wingdings" pitchFamily="2" charset="2"/>
              </a:rPr>
              <a:t> 1.1 </a:t>
            </a:r>
            <a:r>
              <a:rPr lang="en-US" sz="3600" dirty="0" err="1" smtClean="0">
                <a:latin typeface="Calibri" pitchFamily="34" charset="0"/>
                <a:ea typeface="Tahoma" pitchFamily="34" charset="0"/>
                <a:cs typeface="Calibri" pitchFamily="34" charset="0"/>
                <a:sym typeface="Wingdings" pitchFamily="2" charset="2"/>
              </a:rPr>
              <a:t>Januari</a:t>
            </a:r>
            <a:r>
              <a:rPr lang="en-US" sz="3600" dirty="0" smtClean="0">
                <a:latin typeface="Calibri" pitchFamily="34" charset="0"/>
                <a:ea typeface="Tahoma" pitchFamily="34" charset="0"/>
                <a:cs typeface="Calibri" pitchFamily="34" charset="0"/>
                <a:sym typeface="Wingdings" pitchFamily="2" charset="2"/>
              </a:rPr>
              <a:t> 2020</a:t>
            </a:r>
          </a:p>
          <a:p>
            <a:pPr>
              <a:buClrTx/>
            </a:pPr>
            <a:r>
              <a:rPr lang="en-US" sz="3600" dirty="0" err="1" smtClean="0">
                <a:latin typeface="Calibri" pitchFamily="34" charset="0"/>
                <a:ea typeface="Tahoma" pitchFamily="34" charset="0"/>
                <a:cs typeface="Calibri" pitchFamily="34" charset="0"/>
                <a:sym typeface="Wingdings" pitchFamily="2" charset="2"/>
              </a:rPr>
              <a:t>Dilakukan</a:t>
            </a:r>
            <a:r>
              <a:rPr lang="en-US" sz="3600" dirty="0" smtClean="0">
                <a:latin typeface="Calibri" pitchFamily="34" charset="0"/>
                <a:ea typeface="Tahoma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sz="3600" dirty="0" err="1" smtClean="0">
                <a:latin typeface="Calibri" pitchFamily="34" charset="0"/>
                <a:ea typeface="Tahoma" pitchFamily="34" charset="0"/>
                <a:cs typeface="Calibri" pitchFamily="34" charset="0"/>
                <a:sym typeface="Wingdings" pitchFamily="2" charset="2"/>
              </a:rPr>
              <a:t>oleh</a:t>
            </a:r>
            <a:r>
              <a:rPr lang="en-US" sz="3600" dirty="0" smtClean="0">
                <a:latin typeface="Calibri" pitchFamily="34" charset="0"/>
                <a:ea typeface="Tahoma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sz="3600" dirty="0" err="1" smtClean="0">
                <a:latin typeface="Calibri" pitchFamily="34" charset="0"/>
                <a:ea typeface="Tahoma" pitchFamily="34" charset="0"/>
                <a:cs typeface="Calibri" pitchFamily="34" charset="0"/>
                <a:sym typeface="Wingdings" pitchFamily="2" charset="2"/>
              </a:rPr>
              <a:t>Lembaga</a:t>
            </a:r>
            <a:r>
              <a:rPr lang="en-US" sz="3600" dirty="0" smtClean="0">
                <a:latin typeface="Calibri" pitchFamily="34" charset="0"/>
                <a:ea typeface="Tahoma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sz="3600" dirty="0" err="1" smtClean="0">
                <a:latin typeface="Calibri" pitchFamily="34" charset="0"/>
                <a:ea typeface="Tahoma" pitchFamily="34" charset="0"/>
                <a:cs typeface="Calibri" pitchFamily="34" charset="0"/>
                <a:sym typeface="Wingdings" pitchFamily="2" charset="2"/>
              </a:rPr>
              <a:t>independenKomisi</a:t>
            </a:r>
            <a:r>
              <a:rPr lang="en-US" sz="3600" dirty="0" smtClean="0">
                <a:latin typeface="Calibri" pitchFamily="34" charset="0"/>
                <a:ea typeface="Tahoma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sz="3600" dirty="0" err="1" smtClean="0">
                <a:latin typeface="Calibri" pitchFamily="34" charset="0"/>
                <a:ea typeface="Tahoma" pitchFamily="34" charset="0"/>
                <a:cs typeface="Calibri" pitchFamily="34" charset="0"/>
                <a:sym typeface="Wingdings" pitchFamily="2" charset="2"/>
              </a:rPr>
              <a:t>Akreditasi</a:t>
            </a:r>
            <a:r>
              <a:rPr lang="en-US" sz="3600" dirty="0" smtClean="0">
                <a:latin typeface="Calibri" pitchFamily="34" charset="0"/>
                <a:ea typeface="Tahoma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sz="3600" dirty="0" err="1" smtClean="0">
                <a:latin typeface="Calibri" pitchFamily="34" charset="0"/>
                <a:ea typeface="Tahoma" pitchFamily="34" charset="0"/>
                <a:cs typeface="Calibri" pitchFamily="34" charset="0"/>
                <a:sym typeface="Wingdings" pitchFamily="2" charset="2"/>
              </a:rPr>
              <a:t>Rumah</a:t>
            </a:r>
            <a:r>
              <a:rPr lang="en-US" sz="3600" dirty="0" smtClean="0">
                <a:latin typeface="Calibri" pitchFamily="34" charset="0"/>
                <a:ea typeface="Tahoma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sz="3600" dirty="0" err="1" smtClean="0">
                <a:latin typeface="Calibri" pitchFamily="34" charset="0"/>
                <a:ea typeface="Tahoma" pitchFamily="34" charset="0"/>
                <a:cs typeface="Calibri" pitchFamily="34" charset="0"/>
                <a:sym typeface="Wingdings" pitchFamily="2" charset="2"/>
              </a:rPr>
              <a:t>Sakit</a:t>
            </a:r>
            <a:r>
              <a:rPr lang="en-US" sz="3600" dirty="0" smtClean="0">
                <a:latin typeface="Calibri" pitchFamily="34" charset="0"/>
                <a:ea typeface="Tahoma" pitchFamily="34" charset="0"/>
                <a:cs typeface="Calibri" pitchFamily="34" charset="0"/>
                <a:sym typeface="Wingdings" pitchFamily="2" charset="2"/>
              </a:rPr>
              <a:t> (KARS) </a:t>
            </a:r>
            <a:endParaRPr lang="en-US" sz="2800" dirty="0">
              <a:latin typeface="Calibri" pitchFamily="34" charset="0"/>
              <a:ea typeface="Tahoma" pitchFamily="34" charset="0"/>
              <a:cs typeface="Calibri" pitchFamily="34" charset="0"/>
              <a:sym typeface="Wingdings" pitchFamily="2" charset="2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73EBE6-2162-493E-B20F-D122437C64BC}" type="datetime1">
              <a:rPr lang="en-US" smtClean="0"/>
              <a:pPr>
                <a:defRPr/>
              </a:pPr>
              <a:t>6/22/2020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85800"/>
            <a:ext cx="8001000" cy="9144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GAMBARAN UMUM</a:t>
            </a:r>
            <a:endParaRPr lang="en-US" sz="36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752600"/>
            <a:ext cx="8229600" cy="1905001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46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INFORMASI DIPERLUKAN UNTUK:</a:t>
            </a:r>
            <a:endParaRPr kumimoji="0" lang="en-US" sz="5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36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MEMBERIKAN</a:t>
            </a:r>
            <a:endParaRPr kumimoji="0" lang="en-US" sz="39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36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MENGKOORDINASIKAN</a:t>
            </a:r>
            <a:endParaRPr kumimoji="0" lang="en-US" sz="39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36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MENGINTEGRASIKAN</a:t>
            </a:r>
            <a:endParaRPr kumimoji="0" lang="en-US" sz="3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62600" y="2427982"/>
            <a:ext cx="3200400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PELAYANAN RUMAH SAKIT</a:t>
            </a:r>
            <a:endParaRPr lang="en-US" sz="3200" dirty="0"/>
          </a:p>
        </p:txBody>
      </p:sp>
      <p:sp>
        <p:nvSpPr>
          <p:cNvPr id="10" name="Right Brace 9"/>
          <p:cNvSpPr/>
          <p:nvPr/>
        </p:nvSpPr>
        <p:spPr>
          <a:xfrm>
            <a:off x="4876800" y="2438400"/>
            <a:ext cx="304800" cy="129540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>
            <a:off x="6934200" y="3657600"/>
            <a:ext cx="381000" cy="5334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09600" y="4419600"/>
            <a:ext cx="4114800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INFORMASI SEBAGAI SUMBER DAYA DI RS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486400" y="4419600"/>
            <a:ext cx="3352800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DIKELOLA SECARA EFEKTIF</a:t>
            </a:r>
            <a:endParaRPr lang="en-US" sz="3200" dirty="0"/>
          </a:p>
        </p:txBody>
      </p:sp>
      <p:sp>
        <p:nvSpPr>
          <p:cNvPr id="14" name="Right Arrow 13"/>
          <p:cNvSpPr/>
          <p:nvPr/>
        </p:nvSpPr>
        <p:spPr>
          <a:xfrm>
            <a:off x="4800600" y="4800600"/>
            <a:ext cx="685800" cy="381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1219200" y="838200"/>
            <a:ext cx="6781800" cy="9144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40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itchFamily="34" charset="0"/>
                <a:cs typeface="Calibri" pitchFamily="34" charset="0"/>
              </a:rPr>
              <a:t>SETIAP RS BERUPAYA:</a:t>
            </a:r>
            <a:endParaRPr lang="en-US" sz="4000" b="0" dirty="0" smtClean="0">
              <a:solidFill>
                <a:srgbClr val="0070C0"/>
              </a:solidFill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7924800" cy="3886200"/>
          </a:xfrm>
        </p:spPr>
        <p:txBody>
          <a:bodyPr>
            <a:noAutofit/>
          </a:bodyPr>
          <a:lstStyle/>
          <a:p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MENDAPATKAN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MENGELOLA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MENGGUNAKAN INFORMASI: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meningkatkan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/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memperbaiki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hasil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asuhan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pasien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kinerja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individual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kinerja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RS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secara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Calibri" pitchFamily="34" charset="0"/>
                <a:cs typeface="Calibri" pitchFamily="34" charset="0"/>
              </a:rPr>
              <a:t>keseluruhan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774</Words>
  <Application>Microsoft Office PowerPoint</Application>
  <PresentationFormat>On-screen Show (4:3)</PresentationFormat>
  <Paragraphs>213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Concourse</vt:lpstr>
      <vt:lpstr>Slide 1</vt:lpstr>
      <vt:lpstr>KEMAMPUAN YANG DIHARAPKAN</vt:lpstr>
      <vt:lpstr>Slide 3</vt:lpstr>
      <vt:lpstr>Slide 4</vt:lpstr>
      <vt:lpstr>Slide 5</vt:lpstr>
      <vt:lpstr>TUJUAN AKREDITASI </vt:lpstr>
      <vt:lpstr>AKREDITASI RS DI INDONESIA</vt:lpstr>
      <vt:lpstr>GAMBARAN UMUM</vt:lpstr>
      <vt:lpstr>SETIAP RS BERUPAYA:</vt:lpstr>
      <vt:lpstr>Manajemen Informasi dan Rekam Medis (MIRM)</vt:lpstr>
      <vt:lpstr>Manajemen Informasi dan Rekam Medis (MIRM)</vt:lpstr>
      <vt:lpstr>PENYELENGGARAAN RM</vt:lpstr>
      <vt:lpstr>STANDAR MIRM</vt:lpstr>
      <vt:lpstr>MANAJEMEN INFORMASI</vt:lpstr>
      <vt:lpstr>MANAJEMEN INFORMASI</vt:lpstr>
      <vt:lpstr> MANAJEMEN INFORMASI</vt:lpstr>
      <vt:lpstr>MANAJEMEN INFORMASI</vt:lpstr>
      <vt:lpstr>MANAJEMEN INFORMASI</vt:lpstr>
      <vt:lpstr>MANAJEMEN REKAM MEDIS</vt:lpstr>
      <vt:lpstr>MANAJEMEN REKAM MEDIS</vt:lpstr>
      <vt:lpstr>MANAJEMEN REKAM MEDIS</vt:lpstr>
      <vt:lpstr>MANAJEMEN REKAM MEDIS</vt:lpstr>
      <vt:lpstr> MANAJEMEN REKAM MEDIS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akreditasi</dc:title>
  <dc:creator>Akreditasi</dc:creator>
  <cp:lastModifiedBy>siswati</cp:lastModifiedBy>
  <cp:revision>172</cp:revision>
  <dcterms:created xsi:type="dcterms:W3CDTF">2017-04-07T05:25:29Z</dcterms:created>
  <dcterms:modified xsi:type="dcterms:W3CDTF">2020-06-22T03:19:55Z</dcterms:modified>
</cp:coreProperties>
</file>