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336" r:id="rId3"/>
    <p:sldId id="338" r:id="rId4"/>
    <p:sldId id="308" r:id="rId5"/>
    <p:sldId id="309" r:id="rId6"/>
    <p:sldId id="310" r:id="rId7"/>
    <p:sldId id="311" r:id="rId8"/>
    <p:sldId id="337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5" r:id="rId30"/>
    <p:sldId id="332" r:id="rId31"/>
    <p:sldId id="333" r:id="rId32"/>
    <p:sldId id="334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C9C80-EBEF-4110-8D79-9CB4E57D3DB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237A0-0A81-479B-BA79-F6D74E7AEDD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1.Self Enhancement </a:t>
          </a:r>
          <a:r>
            <a:rPr lang="en-US" dirty="0" smtClean="0">
              <a:solidFill>
                <a:schemeClr val="tx1"/>
              </a:solidFill>
            </a:rPr>
            <a:t>: </a:t>
          </a:r>
          <a:r>
            <a:rPr lang="en-US" dirty="0" err="1" smtClean="0">
              <a:solidFill>
                <a:schemeClr val="tx1"/>
              </a:solidFill>
            </a:rPr>
            <a:t>upaya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menambah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tarik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pada</a:t>
          </a:r>
          <a:r>
            <a:rPr lang="en-US" dirty="0" smtClean="0">
              <a:solidFill>
                <a:schemeClr val="tx1"/>
              </a:solidFill>
            </a:rPr>
            <a:t> orang lain</a:t>
          </a:r>
        </a:p>
        <a:p>
          <a:endParaRPr lang="en-US" dirty="0"/>
        </a:p>
      </dgm:t>
    </dgm:pt>
    <dgm:pt modelId="{BA880223-4397-4D53-B1F9-95A6430590B8}" type="parTrans" cxnId="{2C1CF70E-23CE-4667-9C2D-038C0393355E}">
      <dgm:prSet/>
      <dgm:spPr/>
      <dgm:t>
        <a:bodyPr/>
        <a:lstStyle/>
        <a:p>
          <a:endParaRPr lang="en-US"/>
        </a:p>
      </dgm:t>
    </dgm:pt>
    <dgm:pt modelId="{DB997F37-2842-4940-9FD6-0BA7AAD7757B}" type="sibTrans" cxnId="{2C1CF70E-23CE-4667-9C2D-038C0393355E}">
      <dgm:prSet/>
      <dgm:spPr/>
      <dgm:t>
        <a:bodyPr/>
        <a:lstStyle/>
        <a:p>
          <a:endParaRPr lang="en-US"/>
        </a:p>
      </dgm:t>
    </dgm:pt>
    <dgm:pt modelId="{7D00C8B5-1637-4B32-AAF8-69A3B5F5B8D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2.Other Enhancement </a:t>
          </a:r>
          <a:r>
            <a:rPr lang="en-US" dirty="0" smtClean="0">
              <a:solidFill>
                <a:schemeClr val="tx1"/>
              </a:solidFill>
            </a:rPr>
            <a:t>: </a:t>
          </a:r>
          <a:r>
            <a:rPr lang="en-US" dirty="0" err="1" smtClean="0">
              <a:solidFill>
                <a:schemeClr val="tx1"/>
              </a:solidFill>
            </a:rPr>
            <a:t>usaha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membuat</a:t>
          </a:r>
          <a:r>
            <a:rPr lang="en-US" dirty="0" smtClean="0">
              <a:solidFill>
                <a:schemeClr val="tx1"/>
              </a:solidFill>
            </a:rPr>
            <a:t> orang yang </a:t>
          </a:r>
          <a:r>
            <a:rPr lang="en-US" dirty="0" err="1" smtClean="0">
              <a:solidFill>
                <a:schemeClr val="tx1"/>
              </a:solidFill>
            </a:rPr>
            <a:t>dituju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merasa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nyaman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berbagai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cara</a:t>
          </a:r>
          <a:endParaRPr lang="en-US" dirty="0"/>
        </a:p>
      </dgm:t>
    </dgm:pt>
    <dgm:pt modelId="{F0D3329B-7C57-4464-9A8F-514D16466178}" type="parTrans" cxnId="{212A59A5-5262-4D76-BD95-C2A7DEC2C52E}">
      <dgm:prSet/>
      <dgm:spPr/>
      <dgm:t>
        <a:bodyPr/>
        <a:lstStyle/>
        <a:p>
          <a:endParaRPr lang="en-US"/>
        </a:p>
      </dgm:t>
    </dgm:pt>
    <dgm:pt modelId="{7D865BC0-2ABE-4440-8104-D2F2935D0DB8}" type="sibTrans" cxnId="{212A59A5-5262-4D76-BD95-C2A7DEC2C52E}">
      <dgm:prSet/>
      <dgm:spPr/>
      <dgm:t>
        <a:bodyPr/>
        <a:lstStyle/>
        <a:p>
          <a:endParaRPr lang="en-US"/>
        </a:p>
      </dgm:t>
    </dgm:pt>
    <dgm:pt modelId="{B90AA081-A0F9-4399-8F03-8B5C8762E566}" type="pres">
      <dgm:prSet presAssocID="{2A5C9C80-EBEF-4110-8D79-9CB4E57D3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179D9-687B-4E02-A83B-B3DF011C2716}" type="pres">
      <dgm:prSet presAssocID="{CCE237A0-0A81-479B-BA79-F6D74E7AED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1195-4CCA-45E5-9C68-D7711F539889}" type="pres">
      <dgm:prSet presAssocID="{DB997F37-2842-4940-9FD6-0BA7AAD7757B}" presName="sibTrans" presStyleCnt="0"/>
      <dgm:spPr/>
    </dgm:pt>
    <dgm:pt modelId="{1903CA2E-9458-4CD2-A139-23C45E61F412}" type="pres">
      <dgm:prSet presAssocID="{7D00C8B5-1637-4B32-AAF8-69A3B5F5B8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A59A5-5262-4D76-BD95-C2A7DEC2C52E}" srcId="{2A5C9C80-EBEF-4110-8D79-9CB4E57D3DB7}" destId="{7D00C8B5-1637-4B32-AAF8-69A3B5F5B8DC}" srcOrd="1" destOrd="0" parTransId="{F0D3329B-7C57-4464-9A8F-514D16466178}" sibTransId="{7D865BC0-2ABE-4440-8104-D2F2935D0DB8}"/>
    <dgm:cxn modelId="{2C1CF70E-23CE-4667-9C2D-038C0393355E}" srcId="{2A5C9C80-EBEF-4110-8D79-9CB4E57D3DB7}" destId="{CCE237A0-0A81-479B-BA79-F6D74E7AEDD2}" srcOrd="0" destOrd="0" parTransId="{BA880223-4397-4D53-B1F9-95A6430590B8}" sibTransId="{DB997F37-2842-4940-9FD6-0BA7AAD7757B}"/>
    <dgm:cxn modelId="{A9993C3A-0966-4267-AFA8-AB5AA6B083DB}" type="presOf" srcId="{7D00C8B5-1637-4B32-AAF8-69A3B5F5B8DC}" destId="{1903CA2E-9458-4CD2-A139-23C45E61F412}" srcOrd="0" destOrd="0" presId="urn:microsoft.com/office/officeart/2005/8/layout/hList6"/>
    <dgm:cxn modelId="{53B004E7-832A-449B-BCDD-6BEADAC15221}" type="presOf" srcId="{CCE237A0-0A81-479B-BA79-F6D74E7AEDD2}" destId="{38C179D9-687B-4E02-A83B-B3DF011C2716}" srcOrd="0" destOrd="0" presId="urn:microsoft.com/office/officeart/2005/8/layout/hList6"/>
    <dgm:cxn modelId="{09B6ADD7-3A7E-4526-99E4-17863DAD5BAC}" type="presOf" srcId="{2A5C9C80-EBEF-4110-8D79-9CB4E57D3DB7}" destId="{B90AA081-A0F9-4399-8F03-8B5C8762E566}" srcOrd="0" destOrd="0" presId="urn:microsoft.com/office/officeart/2005/8/layout/hList6"/>
    <dgm:cxn modelId="{2DD418F8-7C56-42B8-B197-729110CD6577}" type="presParOf" srcId="{B90AA081-A0F9-4399-8F03-8B5C8762E566}" destId="{38C179D9-687B-4E02-A83B-B3DF011C2716}" srcOrd="0" destOrd="0" presId="urn:microsoft.com/office/officeart/2005/8/layout/hList6"/>
    <dgm:cxn modelId="{699DAE6A-9F13-4985-90E3-B367D673D332}" type="presParOf" srcId="{B90AA081-A0F9-4399-8F03-8B5C8762E566}" destId="{89C11195-4CCA-45E5-9C68-D7711F539889}" srcOrd="1" destOrd="0" presId="urn:microsoft.com/office/officeart/2005/8/layout/hList6"/>
    <dgm:cxn modelId="{E241EDAF-926E-47A4-B0B7-4E4167F52C47}" type="presParOf" srcId="{B90AA081-A0F9-4399-8F03-8B5C8762E566}" destId="{1903CA2E-9458-4CD2-A139-23C45E61F41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650DB-F3C0-41AD-8E2C-ACB486CFF63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766EE-C145-4E27-B057-296F3ACC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FC4C9-CD37-4B0F-85FD-CF27E9CFEB74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6388"/>
          </a:xfrm>
          <a:ln/>
        </p:spPr>
        <p:txBody>
          <a:bodyPr lIns="90916" tIns="45458" rIns="90916" bIns="454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F0C11-5E1A-4F7E-BE55-D0DF922DF7B1}" type="slidenum">
              <a:rPr lang="en-US"/>
              <a:pPr/>
              <a:t>19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</p:spPr>
        <p:txBody>
          <a:bodyPr lIns="90916" tIns="45458" rIns="90916" bIns="4545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72CD8-361E-4469-97A9-79EA38D4745B}" type="slidenum">
              <a:rPr lang="en-US"/>
              <a:pPr/>
              <a:t>20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</p:spPr>
        <p:txBody>
          <a:bodyPr lIns="90916" tIns="45458" rIns="90916" bIns="4545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FA0CBD-B067-4FC0-A38C-E77568B54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C15B2B-A104-4948-9446-3CA3D8084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0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73F05A-9E4A-460D-8900-879C03086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70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esaunggul.ac.id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6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Safitri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M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PSIKOLOGI SOSIAL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819400" y="4114800"/>
            <a:ext cx="563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PERSEPSI SOSIAL: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MENGENALI DAN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MENGERTI ORANG LAIN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543800" cy="914400"/>
          </a:xfrm>
        </p:spPr>
        <p:txBody>
          <a:bodyPr/>
          <a:lstStyle/>
          <a:p>
            <a:r>
              <a:rPr lang="id-ID" sz="4000" dirty="0"/>
              <a:t>5 Saluran Dasar Kondisi Psikologis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>
              <a:buClr>
                <a:schemeClr val="tx1"/>
              </a:buClr>
              <a:buFontTx/>
              <a:buAutoNum type="alphaLcPeriod"/>
            </a:pPr>
            <a:r>
              <a:rPr lang="id-ID" sz="4000" dirty="0">
                <a:solidFill>
                  <a:schemeClr val="tx1"/>
                </a:solidFill>
              </a:rPr>
              <a:t>Ekspresi Wajah ( facial expressions)</a:t>
            </a:r>
          </a:p>
          <a:p>
            <a:pPr marL="609600" indent="-609600" algn="l">
              <a:buClr>
                <a:schemeClr val="tx1"/>
              </a:buClr>
              <a:buFontTx/>
              <a:buAutoNum type="alphaLcPeriod"/>
            </a:pPr>
            <a:r>
              <a:rPr lang="id-ID" sz="4000" dirty="0">
                <a:solidFill>
                  <a:schemeClr val="tx1"/>
                </a:solidFill>
              </a:rPr>
              <a:t>Kontak mata ( eye contact )</a:t>
            </a:r>
          </a:p>
          <a:p>
            <a:pPr marL="609600" indent="-609600" algn="l">
              <a:buClr>
                <a:schemeClr val="tx1"/>
              </a:buClr>
              <a:buFontTx/>
              <a:buAutoNum type="alphaLcPeriod"/>
            </a:pPr>
            <a:r>
              <a:rPr lang="id-ID" sz="4000" dirty="0">
                <a:solidFill>
                  <a:schemeClr val="tx1"/>
                </a:solidFill>
              </a:rPr>
              <a:t>Gerak tubuh ( body movement)</a:t>
            </a:r>
          </a:p>
          <a:p>
            <a:pPr marL="609600" indent="-609600" algn="l">
              <a:buClr>
                <a:schemeClr val="tx1"/>
              </a:buClr>
              <a:buFontTx/>
              <a:buAutoNum type="alphaLcPeriod"/>
            </a:pPr>
            <a:r>
              <a:rPr lang="id-ID" sz="4000" dirty="0">
                <a:solidFill>
                  <a:schemeClr val="tx1"/>
                </a:solidFill>
              </a:rPr>
              <a:t>Postur ( posture)</a:t>
            </a:r>
          </a:p>
          <a:p>
            <a:pPr marL="609600" indent="-609600" algn="l">
              <a:buClr>
                <a:schemeClr val="tx1"/>
              </a:buClr>
              <a:buFontTx/>
              <a:buAutoNum type="alphaLcPeriod"/>
            </a:pPr>
            <a:r>
              <a:rPr lang="id-ID" sz="4000" dirty="0">
                <a:solidFill>
                  <a:schemeClr val="tx1"/>
                </a:solidFill>
              </a:rPr>
              <a:t>Sentuhan</a:t>
            </a:r>
          </a:p>
        </p:txBody>
      </p:sp>
    </p:spTree>
    <p:extLst>
      <p:ext uri="{BB962C8B-B14F-4D97-AF65-F5344CB8AC3E}">
        <p14:creationId xmlns:p14="http://schemas.microsoft.com/office/powerpoint/2010/main" val="150682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ea typeface="ＭＳ Ｐゴシック" pitchFamily="-109" charset="-128"/>
              </a:rPr>
              <a:t>www.kitadanbuahhati.org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6FAF53A5-3271-485A-B67F-96862FDE3552}" type="slidenum">
              <a:rPr lang="en-US" sz="1200" b="1">
                <a:ea typeface="ＭＳ Ｐゴシック" pitchFamily="-109" charset="-128"/>
              </a:rPr>
              <a:pPr algn="r">
                <a:spcBef>
                  <a:spcPct val="50000"/>
                </a:spcBef>
              </a:pPr>
              <a:t>11</a:t>
            </a:fld>
            <a:endParaRPr lang="en-US" sz="1200" b="1">
              <a:ea typeface="ＭＳ Ｐゴシック" pitchFamily="-109" charset="-128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 lIns="92075" tIns="46038" rIns="92075" bIns="46038" anchor="ctr"/>
          <a:lstStyle/>
          <a:p>
            <a:endParaRPr lang="en-US"/>
          </a:p>
        </p:txBody>
      </p:sp>
      <p:graphicFrame>
        <p:nvGraphicFramePr>
          <p:cNvPr id="71685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228600" y="0"/>
          <a:ext cx="8686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4525007" imgH="4105848" progId="MSPhotoEd.3">
                  <p:embed/>
                </p:oleObj>
              </mc:Choice>
              <mc:Fallback>
                <p:oleObj name="Photo Editor Photo" r:id="rId4" imgW="4525007" imgH="41058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8686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890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pPr>
              <a:tabLst>
                <a:tab pos="2743200" algn="l"/>
                <a:tab pos="2805113" algn="l"/>
              </a:tabLst>
            </a:pPr>
            <a:r>
              <a:rPr lang="id-ID" sz="3200"/>
              <a:t>a.Ekspresi Wajah: petunjuk emosi seseorang</a:t>
            </a:r>
            <a:r>
              <a:rPr lang="en-US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solidFill>
            <a:schemeClr val="folHlink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d-ID" sz="3600" dirty="0"/>
              <a:t>Enam emosi dasar manusia ( Izard) :</a:t>
            </a:r>
          </a:p>
          <a:p>
            <a:pPr>
              <a:buFontTx/>
              <a:buChar char="-"/>
            </a:pPr>
            <a:r>
              <a:rPr lang="id-ID" sz="3600" dirty="0"/>
              <a:t>Marah</a:t>
            </a:r>
          </a:p>
          <a:p>
            <a:pPr>
              <a:buFontTx/>
              <a:buChar char="-"/>
            </a:pPr>
            <a:r>
              <a:rPr lang="id-ID" sz="3600" dirty="0"/>
              <a:t>Takut</a:t>
            </a:r>
          </a:p>
          <a:p>
            <a:pPr>
              <a:buFontTx/>
              <a:buChar char="-"/>
            </a:pPr>
            <a:r>
              <a:rPr lang="id-ID" sz="3600" dirty="0"/>
              <a:t>Bahagia</a:t>
            </a:r>
          </a:p>
          <a:p>
            <a:pPr>
              <a:buFontTx/>
              <a:buChar char="-"/>
            </a:pPr>
            <a:r>
              <a:rPr lang="id-ID" sz="3600" dirty="0"/>
              <a:t>Sedih</a:t>
            </a:r>
          </a:p>
          <a:p>
            <a:pPr>
              <a:buFontTx/>
              <a:buChar char="-"/>
            </a:pPr>
            <a:r>
              <a:rPr lang="id-ID" sz="3600" dirty="0"/>
              <a:t>Terkejut</a:t>
            </a:r>
          </a:p>
          <a:p>
            <a:pPr>
              <a:buFontTx/>
              <a:buChar char="-"/>
            </a:pPr>
            <a:r>
              <a:rPr lang="id-ID" sz="3600" dirty="0"/>
              <a:t>Jijik</a:t>
            </a:r>
          </a:p>
        </p:txBody>
      </p:sp>
    </p:spTree>
    <p:extLst>
      <p:ext uri="{BB962C8B-B14F-4D97-AF65-F5344CB8AC3E}">
        <p14:creationId xmlns:p14="http://schemas.microsoft.com/office/powerpoint/2010/main" val="249171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1000"/>
            <a:ext cx="2706688" cy="2514600"/>
          </a:xfrm>
          <a:prstGeom prst="rect">
            <a:avLst/>
          </a:prstGeom>
          <a:noFill/>
          <a:ln/>
        </p:spPr>
      </p:pic>
      <p:pic>
        <p:nvPicPr>
          <p:cNvPr id="1024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"/>
            <a:ext cx="2895600" cy="2593975"/>
          </a:xfrm>
          <a:prstGeom prst="rect">
            <a:avLst/>
          </a:prstGeom>
          <a:noFill/>
          <a:ln/>
        </p:spPr>
      </p:pic>
      <p:pic>
        <p:nvPicPr>
          <p:cNvPr id="1024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657600"/>
            <a:ext cx="2762250" cy="2687638"/>
          </a:xfrm>
          <a:prstGeom prst="rect">
            <a:avLst/>
          </a:prstGeom>
          <a:noFill/>
          <a:ln/>
        </p:spPr>
      </p:pic>
      <p:pic>
        <p:nvPicPr>
          <p:cNvPr id="1024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733800"/>
            <a:ext cx="2819400" cy="2667000"/>
          </a:xfrm>
          <a:prstGeom prst="rect">
            <a:avLst/>
          </a:prstGeom>
          <a:noFill/>
          <a:ln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24075" y="3068638"/>
            <a:ext cx="591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/>
              <a:t>Apa persepsi</a:t>
            </a:r>
            <a:r>
              <a:rPr lang="en-US"/>
              <a:t> </a:t>
            </a:r>
            <a:r>
              <a:rPr lang="en-US" sz="2400"/>
              <a:t>Anda untuk wajah-wajah ini?</a:t>
            </a:r>
          </a:p>
        </p:txBody>
      </p:sp>
    </p:spTree>
    <p:extLst>
      <p:ext uri="{BB962C8B-B14F-4D97-AF65-F5344CB8AC3E}">
        <p14:creationId xmlns:p14="http://schemas.microsoft.com/office/powerpoint/2010/main" val="163131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765175"/>
            <a:ext cx="2706687" cy="2303463"/>
          </a:xfrm>
          <a:prstGeom prst="rect">
            <a:avLst/>
          </a:prstGeom>
          <a:noFill/>
          <a:ln/>
        </p:spPr>
      </p:pic>
      <p:pic>
        <p:nvPicPr>
          <p:cNvPr id="1126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692150"/>
            <a:ext cx="2671763" cy="2282825"/>
          </a:xfrm>
          <a:prstGeom prst="rect">
            <a:avLst/>
          </a:prstGeom>
          <a:noFill/>
          <a:ln/>
        </p:spPr>
      </p:pic>
      <p:pic>
        <p:nvPicPr>
          <p:cNvPr id="1126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733800"/>
            <a:ext cx="2563813" cy="2503488"/>
          </a:xfrm>
          <a:prstGeom prst="rect">
            <a:avLst/>
          </a:prstGeom>
          <a:noFill/>
          <a:ln/>
        </p:spPr>
      </p:pic>
      <p:pic>
        <p:nvPicPr>
          <p:cNvPr id="1126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8438" y="3859213"/>
            <a:ext cx="2497137" cy="2306637"/>
          </a:xfrm>
          <a:prstGeom prst="rect">
            <a:avLst/>
          </a:prstGeom>
          <a:noFill/>
          <a:ln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295400" y="3124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    Takut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19800" y="3048000"/>
            <a:ext cx="1295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/>
              <a:t>Muak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7526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Bahagia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172200" y="6248400"/>
            <a:ext cx="1143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/>
              <a:t>Marah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09800" y="228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ym typeface="Wingdings" pitchFamily="2" charset="2"/>
              </a:rPr>
              <a:t>Penelitian Ekman ( 1975)</a:t>
            </a:r>
          </a:p>
        </p:txBody>
      </p:sp>
    </p:spTree>
    <p:extLst>
      <p:ext uri="{BB962C8B-B14F-4D97-AF65-F5344CB8AC3E}">
        <p14:creationId xmlns:p14="http://schemas.microsoft.com/office/powerpoint/2010/main" val="413567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Apa yang tersirat dalam senyuman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CC"/>
          </a:solidFill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- </a:t>
            </a:r>
            <a:r>
              <a:rPr lang="id-ID" sz="2600" dirty="0">
                <a:solidFill>
                  <a:schemeClr val="tx1"/>
                </a:solidFill>
              </a:rPr>
              <a:t>Mencerminkan emosi yang mendasari kebahagiaan atau rasa gembira.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id-ID" sz="2600" dirty="0" smtClean="0">
                <a:solidFill>
                  <a:schemeClr val="tx1"/>
                </a:solidFill>
              </a:rPr>
              <a:t>- </a:t>
            </a:r>
            <a:r>
              <a:rPr lang="id-ID" sz="2600" dirty="0">
                <a:solidFill>
                  <a:schemeClr val="tx1"/>
                </a:solidFill>
              </a:rPr>
              <a:t>Tindakan komunikatif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id-ID" sz="2600" dirty="0" smtClean="0">
                <a:solidFill>
                  <a:schemeClr val="tx1"/>
                </a:solidFill>
              </a:rPr>
              <a:t>- </a:t>
            </a:r>
            <a:r>
              <a:rPr lang="id-ID" sz="2600" dirty="0">
                <a:solidFill>
                  <a:schemeClr val="tx1"/>
                </a:solidFill>
              </a:rPr>
              <a:t>bagian interaksi sosial teknik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id-ID" sz="2600" dirty="0" smtClean="0">
                <a:solidFill>
                  <a:schemeClr val="tx1"/>
                </a:solidFill>
              </a:rPr>
              <a:t>- </a:t>
            </a:r>
            <a:r>
              <a:rPr lang="id-ID" sz="2600" dirty="0">
                <a:solidFill>
                  <a:schemeClr val="tx1"/>
                </a:solidFill>
              </a:rPr>
              <a:t>Kraut &amp; Johnsons ( 1975) : Cuaca tidak </a:t>
            </a:r>
            <a:r>
              <a:rPr lang="id-ID" sz="2800" dirty="0">
                <a:solidFill>
                  <a:schemeClr val="tx1"/>
                </a:solidFill>
              </a:rPr>
              <a:t>mempengaruhi senyuman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d-ID" sz="2800" dirty="0">
              <a:solidFill>
                <a:schemeClr val="tx1"/>
              </a:solidFill>
            </a:endParaRPr>
          </a:p>
        </p:txBody>
      </p:sp>
      <p:graphicFrame>
        <p:nvGraphicFramePr>
          <p:cNvPr id="32808" name="Group 40"/>
          <p:cNvGraphicFramePr>
            <a:graphicFrameLocks noGrp="1"/>
          </p:cNvGraphicFramePr>
          <p:nvPr>
            <p:ph sz="half" idx="2"/>
          </p:nvPr>
        </p:nvGraphicFramePr>
        <p:xfrm>
          <a:off x="4648200" y="2462213"/>
          <a:ext cx="4038600" cy="1930401"/>
        </p:xfrm>
        <a:graphic>
          <a:graphicData uri="http://schemas.openxmlformats.org/drawingml/2006/table">
            <a:tbl>
              <a:tblPr/>
              <a:tblGrid>
                <a:gridCol w="1524000"/>
                <a:gridCol w="1219200"/>
                <a:gridCol w="12954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Cuaca cerah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Cuaca buruk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Interaksi sosial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 ada interaksi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32799" name="Text Box 31"/>
          <p:cNvSpPr txBox="1">
            <a:spLocks noChangeArrowheads="1"/>
          </p:cNvSpPr>
          <p:nvPr/>
        </p:nvSpPr>
        <p:spPr bwMode="auto">
          <a:xfrm rot="10800000" flipV="1">
            <a:off x="5181600" y="1143000"/>
            <a:ext cx="245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334000" y="1636713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029200" y="1636713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d-ID" sz="2000"/>
              <a:t>Persentase pejalan kaki yang tersenyum</a:t>
            </a:r>
          </a:p>
        </p:txBody>
      </p:sp>
    </p:spTree>
    <p:extLst>
      <p:ext uri="{BB962C8B-B14F-4D97-AF65-F5344CB8AC3E}">
        <p14:creationId xmlns:p14="http://schemas.microsoft.com/office/powerpoint/2010/main" val="312784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70700" cy="1600200"/>
          </a:xfrm>
        </p:spPr>
        <p:txBody>
          <a:bodyPr/>
          <a:lstStyle/>
          <a:p>
            <a:r>
              <a:rPr lang="en-US" sz="3500" dirty="0"/>
              <a:t>b. </a:t>
            </a:r>
            <a:r>
              <a:rPr lang="id-ID" sz="3500" dirty="0"/>
              <a:t>Kontak Mata : Cara Menatap dan Pandangan Mata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6781800" cy="45720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</a:rPr>
              <a:t>Mata adalah Jendela Hati</a:t>
            </a:r>
          </a:p>
          <a:p>
            <a:pPr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</a:rPr>
              <a:t>Tatapan mata yang lama dan dalam :</a:t>
            </a:r>
          </a:p>
          <a:p>
            <a:pPr algn="l">
              <a:buFontTx/>
              <a:buNone/>
            </a:pPr>
            <a:r>
              <a:rPr lang="id-ID" sz="2600" dirty="0">
                <a:solidFill>
                  <a:schemeClr val="tx1"/>
                </a:solidFill>
              </a:rPr>
              <a:t>       sinyal rasa suka dan pertemanan</a:t>
            </a:r>
          </a:p>
          <a:p>
            <a:pPr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</a:rPr>
              <a:t>Menghindari kontak mata :</a:t>
            </a:r>
          </a:p>
          <a:p>
            <a:pPr algn="l">
              <a:buFontTx/>
              <a:buNone/>
            </a:pPr>
            <a:r>
              <a:rPr lang="id-ID" sz="2600" dirty="0">
                <a:solidFill>
                  <a:schemeClr val="tx1"/>
                </a:solidFill>
              </a:rPr>
              <a:t>       tidak ramah, tidak menyukai lawan</a:t>
            </a:r>
          </a:p>
          <a:p>
            <a:pPr algn="l">
              <a:buFontTx/>
              <a:buNone/>
            </a:pPr>
            <a:r>
              <a:rPr lang="id-ID" sz="2600" dirty="0">
                <a:solidFill>
                  <a:schemeClr val="tx1"/>
                </a:solidFill>
              </a:rPr>
              <a:t>       bicara, pemalu, takut</a:t>
            </a:r>
          </a:p>
          <a:p>
            <a:pPr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</a:rPr>
              <a:t>Tatapan dingin :</a:t>
            </a:r>
          </a:p>
          <a:p>
            <a:pPr algn="l">
              <a:buFontTx/>
              <a:buNone/>
            </a:pPr>
            <a:r>
              <a:rPr lang="id-ID" sz="2600" dirty="0">
                <a:solidFill>
                  <a:schemeClr val="tx1"/>
                </a:solidFill>
              </a:rPr>
              <a:t>       kemarahan atau kebrutalan</a:t>
            </a:r>
          </a:p>
          <a:p>
            <a:pPr algn="l">
              <a:buFontTx/>
              <a:buNone/>
            </a:pPr>
            <a:r>
              <a:rPr lang="id-ID" sz="2600" dirty="0">
                <a:solidFill>
                  <a:schemeClr val="tx1"/>
                </a:solidFill>
                <a:sym typeface="Wingdings" pitchFamily="2" charset="2"/>
              </a:rPr>
              <a:t> Persahabatan &amp; Ancaman</a:t>
            </a:r>
            <a:endParaRPr lang="id-ID" sz="2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284565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Mata tak Pernah Berbohong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2438400" y="2286000"/>
            <a:ext cx="32766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3048000" y="2971800"/>
            <a:ext cx="685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838200" y="2017713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Mengarang Cerita</a:t>
            </a:r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343400" y="3048000"/>
            <a:ext cx="685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 rot="10800000">
            <a:off x="3581400" y="4114800"/>
            <a:ext cx="914400" cy="838200"/>
          </a:xfrm>
          <a:custGeom>
            <a:avLst/>
            <a:gdLst>
              <a:gd name="G0" fmla="+- 6928 0 0"/>
              <a:gd name="G1" fmla="+- -11149985 0 0"/>
              <a:gd name="G2" fmla="+- 0 0 -11149985"/>
              <a:gd name="T0" fmla="*/ 0 256 1"/>
              <a:gd name="T1" fmla="*/ 180 256 1"/>
              <a:gd name="G3" fmla="+- -11149985 T0 T1"/>
              <a:gd name="T2" fmla="*/ 0 256 1"/>
              <a:gd name="T3" fmla="*/ 90 256 1"/>
              <a:gd name="G4" fmla="+- -11149985 T2 T3"/>
              <a:gd name="G5" fmla="*/ G4 2 1"/>
              <a:gd name="T4" fmla="*/ 90 256 1"/>
              <a:gd name="T5" fmla="*/ 0 256 1"/>
              <a:gd name="G6" fmla="+- -11149985 T4 T5"/>
              <a:gd name="G7" fmla="*/ G6 2 1"/>
              <a:gd name="G8" fmla="abs -1114998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28"/>
              <a:gd name="G18" fmla="*/ 6928 1 2"/>
              <a:gd name="G19" fmla="+- G18 5400 0"/>
              <a:gd name="G20" fmla="cos G19 -11149985"/>
              <a:gd name="G21" fmla="sin G19 -11149985"/>
              <a:gd name="G22" fmla="+- G20 10800 0"/>
              <a:gd name="G23" fmla="+- G21 10800 0"/>
              <a:gd name="G24" fmla="+- 10800 0 G20"/>
              <a:gd name="G25" fmla="+- 6928 10800 0"/>
              <a:gd name="G26" fmla="?: G9 G17 G25"/>
              <a:gd name="G27" fmla="?: G9 0 21600"/>
              <a:gd name="G28" fmla="cos 10800 -11149985"/>
              <a:gd name="G29" fmla="sin 10800 -11149985"/>
              <a:gd name="G30" fmla="sin 6928 -11149985"/>
              <a:gd name="G31" fmla="+- G28 10800 0"/>
              <a:gd name="G32" fmla="+- G29 10800 0"/>
              <a:gd name="G33" fmla="+- G30 10800 0"/>
              <a:gd name="G34" fmla="?: G4 0 G31"/>
              <a:gd name="G35" fmla="?: -11149985 G34 0"/>
              <a:gd name="G36" fmla="?: G6 G35 G31"/>
              <a:gd name="G37" fmla="+- 21600 0 G36"/>
              <a:gd name="G38" fmla="?: G4 0 G33"/>
              <a:gd name="G39" fmla="?: -1114998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067 w 21600"/>
              <a:gd name="T15" fmla="*/ 9281 h 21600"/>
              <a:gd name="T16" fmla="*/ 10800 w 21600"/>
              <a:gd name="T17" fmla="*/ 3872 h 21600"/>
              <a:gd name="T18" fmla="*/ 19533 w 21600"/>
              <a:gd name="T19" fmla="*/ 928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974" y="9613"/>
                </a:moveTo>
                <a:cubicBezTo>
                  <a:pt x="4551" y="6294"/>
                  <a:pt x="7431" y="3871"/>
                  <a:pt x="10800" y="3872"/>
                </a:cubicBezTo>
                <a:cubicBezTo>
                  <a:pt x="14168" y="3872"/>
                  <a:pt x="17048" y="6294"/>
                  <a:pt x="17625" y="9613"/>
                </a:cubicBezTo>
                <a:lnTo>
                  <a:pt x="21440" y="8949"/>
                </a:lnTo>
                <a:cubicBezTo>
                  <a:pt x="20540" y="3776"/>
                  <a:pt x="16050" y="-1"/>
                  <a:pt x="10799" y="0"/>
                </a:cubicBezTo>
                <a:cubicBezTo>
                  <a:pt x="5549" y="0"/>
                  <a:pt x="1059" y="3776"/>
                  <a:pt x="159" y="894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3886200" y="3886200"/>
            <a:ext cx="3048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Mengarang Suara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867400" y="2209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Mengingat Gambaran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019800" y="312420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Mengingat Suara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304800" y="4114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Perasaan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019800" y="4038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Bicara pada diri sendiri</a:t>
            </a:r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V="1">
            <a:off x="5029200" y="2667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50292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5029200" y="3429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H="1" flipV="1">
            <a:off x="2133600" y="25146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H="1">
            <a:off x="22860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H="1">
            <a:off x="1600200" y="35052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c. </a:t>
            </a:r>
            <a:r>
              <a:rPr lang="id-ID" sz="3500"/>
              <a:t>Bahasa Tubuh :</a:t>
            </a:r>
            <a:br>
              <a:rPr lang="id-ID" sz="3500"/>
            </a:br>
            <a:r>
              <a:rPr lang="id-ID" sz="3500"/>
              <a:t>    Gestur, Postur dan Gerakan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d-ID" sz="2800" dirty="0">
                <a:solidFill>
                  <a:schemeClr val="tx1"/>
                </a:solidFill>
              </a:rPr>
              <a:t>Ingat-ingat dan pikirkan kejadian yang membuat Saudara mara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endParaRPr lang="id-ID" sz="2800" dirty="0">
              <a:solidFill>
                <a:schemeClr val="tx1"/>
              </a:solidFill>
            </a:endParaRPr>
          </a:p>
          <a:p>
            <a:pPr algn="l"/>
            <a:r>
              <a:rPr lang="id-ID" sz="2800" dirty="0">
                <a:solidFill>
                  <a:schemeClr val="tx1"/>
                </a:solidFill>
              </a:rPr>
              <a:t>Ingat- ingat dan pikirkan kejadian lain yang membuat Saudara sedih</a:t>
            </a:r>
          </a:p>
          <a:p>
            <a:pPr algn="l">
              <a:buFont typeface="Wingdings" pitchFamily="2" charset="2"/>
              <a:buChar char="à"/>
            </a:pPr>
            <a:r>
              <a:rPr lang="id-ID" sz="2800" dirty="0">
                <a:solidFill>
                  <a:schemeClr val="tx1"/>
                </a:solidFill>
                <a:sym typeface="Wingdings" pitchFamily="2" charset="2"/>
              </a:rPr>
              <a:t>Apakah ada postur yang berubah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  <a:sym typeface="Wingdings" pitchFamily="2" charset="2"/>
              </a:rPr>
              <a:t>Gerakan tubuh menyimpan makna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  <a:sym typeface="Wingdings" pitchFamily="2" charset="2"/>
              </a:rPr>
              <a:t>Gestur : Sikap Tubuh ( mengacungkan jempol : baik )</a:t>
            </a:r>
          </a:p>
          <a:p>
            <a:pPr algn="l">
              <a:buFont typeface="Wingdings" pitchFamily="2" charset="2"/>
              <a:buNone/>
            </a:pP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9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 txBox="1">
            <a:spLocks noGrp="1"/>
          </p:cNvSpPr>
          <p:nvPr/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ea typeface="ＭＳ Ｐゴシック" pitchFamily="-109" charset="-128"/>
              </a:rPr>
              <a:t>www.kitadanbuahhati.org</a:t>
            </a:r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FC49AEF9-F1D3-4DA6-93F3-F728E967EE30}" type="slidenum">
              <a:rPr lang="en-US" sz="1200" b="1">
                <a:ea typeface="ＭＳ Ｐゴシック" pitchFamily="-109" charset="-128"/>
              </a:rPr>
              <a:pPr algn="r">
                <a:spcBef>
                  <a:spcPct val="50000"/>
                </a:spcBef>
              </a:pPr>
              <a:t>19</a:t>
            </a:fld>
            <a:endParaRPr lang="en-US" sz="1200" b="1">
              <a:ea typeface="ＭＳ Ｐゴシック" pitchFamily="-109" charset="-128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510588" cy="1081088"/>
          </a:xfrm>
          <a:prstGeom prst="rect">
            <a:avLst/>
          </a:prstGeom>
        </p:spPr>
        <p:txBody>
          <a:bodyPr lIns="92075" tIns="46038" rIns="92075" bIns="46038" anchor="ctr"/>
          <a:lstStyle/>
          <a:p>
            <a:r>
              <a:rPr lang="en-US"/>
              <a:t>Pentingnya Bahasa Tubuh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5855" y="1371600"/>
            <a:ext cx="5410200" cy="4953000"/>
          </a:xfrm>
          <a:prstGeom prst="rect">
            <a:avLst/>
          </a:prstGeom>
        </p:spPr>
        <p:txBody>
          <a:bodyPr/>
          <a:lstStyle/>
          <a:p>
            <a:pPr marL="365125" indent="-365125" algn="l">
              <a:lnSpc>
                <a:spcPct val="80000"/>
              </a:lnSpc>
            </a:pPr>
            <a:r>
              <a:rPr lang="en-US" i="1" dirty="0">
                <a:solidFill>
                  <a:schemeClr val="tx1"/>
                </a:solidFill>
              </a:rPr>
              <a:t>“</a:t>
            </a:r>
            <a:r>
              <a:rPr lang="id-ID" sz="3200" i="1" dirty="0">
                <a:solidFill>
                  <a:schemeClr val="tx1"/>
                </a:solidFill>
              </a:rPr>
              <a:t>Action speak louder than words!”</a:t>
            </a:r>
            <a:endParaRPr lang="id-ID" sz="3200" dirty="0">
              <a:solidFill>
                <a:schemeClr val="tx1"/>
              </a:solidFill>
            </a:endParaRPr>
          </a:p>
          <a:p>
            <a:pPr marL="365125" indent="-365125" algn="l">
              <a:lnSpc>
                <a:spcPct val="80000"/>
              </a:lnSpc>
            </a:pPr>
            <a:r>
              <a:rPr lang="id-ID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id-ID" sz="3200" dirty="0" smtClean="0">
                <a:solidFill>
                  <a:schemeClr val="tx1"/>
                </a:solidFill>
              </a:rPr>
              <a:t>90</a:t>
            </a:r>
            <a:r>
              <a:rPr lang="id-ID" sz="3200" dirty="0">
                <a:solidFill>
                  <a:schemeClr val="tx1"/>
                </a:solidFill>
              </a:rPr>
              <a:t>% dari komunikasi tatap muka ditentukan oleh pesan dari bahasa tubuh. </a:t>
            </a:r>
          </a:p>
          <a:p>
            <a:pPr marL="365125" indent="-365125" algn="l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id-ID" sz="3200" dirty="0" smtClean="0">
                <a:solidFill>
                  <a:schemeClr val="tx1"/>
                </a:solidFill>
              </a:rPr>
              <a:t>Bahasa </a:t>
            </a:r>
            <a:r>
              <a:rPr lang="id-ID" sz="3200" dirty="0">
                <a:solidFill>
                  <a:schemeClr val="tx1"/>
                </a:solidFill>
              </a:rPr>
              <a:t>tubuh: menyampaikan yang tak terkatakan anak.</a:t>
            </a:r>
          </a:p>
          <a:p>
            <a:pPr marL="365125" indent="-365125" algn="l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id-ID" sz="3200" dirty="0" smtClean="0">
                <a:solidFill>
                  <a:schemeClr val="tx1"/>
                </a:solidFill>
              </a:rPr>
              <a:t>Bahasa </a:t>
            </a:r>
            <a:r>
              <a:rPr lang="id-ID" sz="3200" dirty="0">
                <a:solidFill>
                  <a:schemeClr val="tx1"/>
                </a:solidFill>
              </a:rPr>
              <a:t>tubuh tidak bisa bohong.</a:t>
            </a:r>
          </a:p>
          <a:p>
            <a:pPr marL="365125" indent="-365125" algn="l">
              <a:lnSpc>
                <a:spcPct val="80000"/>
              </a:lnSpc>
            </a:pPr>
            <a:r>
              <a:rPr lang="id-ID" sz="3200" dirty="0">
                <a:solidFill>
                  <a:schemeClr val="tx1"/>
                </a:solidFill>
              </a:rPr>
              <a:t>Bahasa tubuh mengirimkan aura dalam berkomunikasi.</a:t>
            </a:r>
          </a:p>
        </p:txBody>
      </p:sp>
      <p:pic>
        <p:nvPicPr>
          <p:cNvPr id="74758" name="Picture 5" descr="FAMIL02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199" y="2089150"/>
            <a:ext cx="2473325" cy="393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1522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err="1" smtClean="0"/>
              <a:t>Bagimana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Sdr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57337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 txBox="1">
            <a:spLocks noGrp="1"/>
          </p:cNvSpPr>
          <p:nvPr/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ea typeface="ＭＳ Ｐゴシック" pitchFamily="-109" charset="-128"/>
              </a:rPr>
              <a:t>www.kitadanbuahhati.org</a:t>
            </a:r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634168FA-8457-4A1C-AFAA-41F0C0F1F244}" type="slidenum">
              <a:rPr lang="en-US" sz="1200" b="1">
                <a:ea typeface="ＭＳ Ｐゴシック" pitchFamily="-109" charset="-128"/>
              </a:rPr>
              <a:pPr algn="r">
                <a:spcBef>
                  <a:spcPct val="50000"/>
                </a:spcBef>
              </a:pPr>
              <a:t>20</a:t>
            </a:fld>
            <a:endParaRPr lang="en-US" sz="1200" b="1">
              <a:ea typeface="ＭＳ Ｐゴシック" pitchFamily="-109" charset="-128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074737"/>
          </a:xfrm>
          <a:prstGeom prst="rect">
            <a:avLst/>
          </a:prstGeom>
        </p:spPr>
        <p:txBody>
          <a:bodyPr lIns="92075" tIns="46038" rIns="92075" bIns="46038" anchor="ctr"/>
          <a:lstStyle/>
          <a:p>
            <a:r>
              <a:rPr lang="id-ID" sz="4300">
                <a:latin typeface="Optima" pitchFamily="-109" charset="0"/>
              </a:rPr>
              <a:t>Pentingnya Bahasa Tubuh</a:t>
            </a:r>
            <a:endParaRPr lang="id-ID" b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5410200" cy="521176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id-ID" sz="3200" dirty="0">
                <a:solidFill>
                  <a:schemeClr val="tx1"/>
                </a:solidFill>
              </a:rPr>
              <a:t>Kita: “Tak bisa tidak berkomunikasi!” </a:t>
            </a:r>
          </a:p>
          <a:p>
            <a:pPr algn="l">
              <a:lnSpc>
                <a:spcPct val="85000"/>
              </a:lnSpc>
            </a:pPr>
            <a:r>
              <a:rPr lang="id-ID" sz="3200" dirty="0">
                <a:solidFill>
                  <a:schemeClr val="tx1"/>
                </a:solidFill>
              </a:rPr>
              <a:t>Sengaja atau tidak, bahasa tubuh berpengaruh luar biasa  dalam segala bentuk komunikasi.</a:t>
            </a:r>
          </a:p>
          <a:p>
            <a:pPr algn="l">
              <a:lnSpc>
                <a:spcPct val="85000"/>
              </a:lnSpc>
            </a:pPr>
            <a:r>
              <a:rPr lang="id-ID" sz="3200" dirty="0">
                <a:solidFill>
                  <a:schemeClr val="tx1"/>
                </a:solidFill>
              </a:rPr>
              <a:t>Umumnya bahasa tubuh “terkirim” tanpa  sadar.</a:t>
            </a:r>
          </a:p>
          <a:p>
            <a:pPr algn="l">
              <a:lnSpc>
                <a:spcPct val="85000"/>
              </a:lnSpc>
            </a:pPr>
            <a:r>
              <a:rPr lang="id-ID" sz="3200" dirty="0">
                <a:solidFill>
                  <a:schemeClr val="tx1"/>
                </a:solidFill>
              </a:rPr>
              <a:t>Hanya sebagian kecil yang  bisa “dikontrol”.</a:t>
            </a:r>
          </a:p>
        </p:txBody>
      </p:sp>
      <p:pic>
        <p:nvPicPr>
          <p:cNvPr id="76806" name="Picture 5" descr="bd0699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6226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762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84250"/>
          </a:xfrm>
        </p:spPr>
        <p:txBody>
          <a:bodyPr/>
          <a:lstStyle/>
          <a:p>
            <a:r>
              <a:rPr lang="en-US" sz="3500"/>
              <a:t>d. </a:t>
            </a:r>
            <a:r>
              <a:rPr lang="id-ID" sz="3500"/>
              <a:t>Sentuhan  : menyiratkan nilai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Dapat ditafsirkan sebagai afeksi, minat seksual, dominasi, perhatian, bahkan agresi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à"/>
            </a:pPr>
            <a:r>
              <a:rPr lang="id-ID" sz="3200" dirty="0">
                <a:solidFill>
                  <a:schemeClr val="tx1"/>
                </a:solidFill>
                <a:sym typeface="Wingdings" pitchFamily="2" charset="2"/>
              </a:rPr>
              <a:t>Hanya sentuhan yang dinilai tepatlah yang dapat menghasilkan reaksi positif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à"/>
            </a:pPr>
            <a:r>
              <a:rPr lang="id-ID" sz="3200" dirty="0">
                <a:solidFill>
                  <a:schemeClr val="tx1"/>
                </a:solidFill>
              </a:rPr>
              <a:t>Penelitian Jabat Tangan :</a:t>
            </a: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   - Indeks jabat tangan tinggi, makin ekstrovert</a:t>
            </a:r>
          </a:p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   - Semakin tinggi indeks jabat tangan, kesan pertama </a:t>
            </a:r>
            <a:r>
              <a:rPr lang="id-ID" dirty="0"/>
              <a:t>menyenangkan</a:t>
            </a:r>
          </a:p>
        </p:txBody>
      </p:sp>
    </p:spTree>
    <p:extLst>
      <p:ext uri="{BB962C8B-B14F-4D97-AF65-F5344CB8AC3E}">
        <p14:creationId xmlns:p14="http://schemas.microsoft.com/office/powerpoint/2010/main" val="1704647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KARAKTERSITIK PEMBENTUKAN KESAN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51363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id-ID" sz="3200" dirty="0">
                <a:solidFill>
                  <a:schemeClr val="tx1"/>
                </a:solidFill>
              </a:rPr>
              <a:t>Kesan pertama benar-benar meningggalkan efek yang kuat dan bertahan lama dalam persepsi orang lain terhadap diri kita, dan cara orang lain mempersepsikan kita akan sangat menentukan caranya memperlakukan kita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 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9933"/>
                </a:solidFill>
                <a:sym typeface="Wingdings" pitchFamily="2" charset="2"/>
              </a:rPr>
              <a:t>Bagaimana</a:t>
            </a:r>
            <a:r>
              <a:rPr lang="en-US" sz="3200" b="1" dirty="0">
                <a:solidFill>
                  <a:srgbClr val="FF9933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9933"/>
                </a:solidFill>
                <a:sym typeface="Wingdings" pitchFamily="2" charset="2"/>
              </a:rPr>
              <a:t>menciptakan</a:t>
            </a:r>
            <a:r>
              <a:rPr lang="en-US" sz="3200" b="1" dirty="0">
                <a:solidFill>
                  <a:srgbClr val="FF9933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9933"/>
                </a:solidFill>
                <a:sym typeface="Wingdings" pitchFamily="2" charset="2"/>
              </a:rPr>
              <a:t>kesan</a:t>
            </a:r>
            <a:r>
              <a:rPr lang="en-US" sz="3200" b="1" dirty="0">
                <a:solidFill>
                  <a:srgbClr val="FF9933"/>
                </a:solidFill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9933"/>
                </a:solidFill>
                <a:sym typeface="Wingdings" pitchFamily="2" charset="2"/>
              </a:rPr>
              <a:t>pertama</a:t>
            </a:r>
            <a:r>
              <a:rPr lang="en-US" sz="3200" b="1" dirty="0">
                <a:solidFill>
                  <a:srgbClr val="FF9933"/>
                </a:solidFill>
                <a:sym typeface="Wingdings" pitchFamily="2" charset="2"/>
              </a:rPr>
              <a:t> yang </a:t>
            </a:r>
            <a:r>
              <a:rPr lang="en-US" sz="3200" b="1" dirty="0" err="1">
                <a:solidFill>
                  <a:srgbClr val="FF9933"/>
                </a:solidFill>
                <a:sym typeface="Wingdings" pitchFamily="2" charset="2"/>
              </a:rPr>
              <a:t>positif</a:t>
            </a:r>
            <a:r>
              <a:rPr lang="en-US" sz="3200" b="1" dirty="0">
                <a:solidFill>
                  <a:srgbClr val="FF9933"/>
                </a:solidFill>
                <a:sym typeface="Wingdings" pitchFamily="2" charset="2"/>
              </a:rPr>
              <a:t> ?</a:t>
            </a:r>
            <a:endParaRPr lang="en-US" sz="32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70700" cy="1600200"/>
          </a:xfrm>
        </p:spPr>
        <p:txBody>
          <a:bodyPr/>
          <a:lstStyle/>
          <a:p>
            <a:r>
              <a:rPr lang="id-ID" sz="4000" dirty="0"/>
              <a:t>Penelitian Asch tentang Sifat Sentral dan Sifat Periferal (1946)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6980238" cy="41148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id-ID" sz="3200" dirty="0" smtClean="0">
                <a:solidFill>
                  <a:schemeClr val="tx1"/>
                </a:solidFill>
              </a:rPr>
              <a:t>Bagaimana </a:t>
            </a:r>
            <a:r>
              <a:rPr lang="id-ID" sz="3200" dirty="0">
                <a:solidFill>
                  <a:schemeClr val="tx1"/>
                </a:solidFill>
              </a:rPr>
              <a:t>membentuk kesan yang menyeluruh tentang seseorang hanya dalam waktu yang singkat tanpa perlu bersusah payah berpikir seperti yang kita lakukan? </a:t>
            </a:r>
          </a:p>
          <a:p>
            <a:pPr algn="l"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   </a:t>
            </a:r>
            <a:r>
              <a:rPr lang="id-ID" sz="3200" dirty="0">
                <a:solidFill>
                  <a:schemeClr val="tx1"/>
                </a:solidFill>
                <a:sym typeface="Wingdings" pitchFamily="2" charset="2"/>
              </a:rPr>
              <a:t> Membangun kesan tentang sese -orang  tidak hanya dengan menggabungkan keseluruhan orang tsb</a:t>
            </a: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28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Apa kesan Saudara untuk orang yang mempunyai sifat: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SIFAT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Cerdas</a:t>
            </a:r>
          </a:p>
          <a:p>
            <a:pPr>
              <a:buFont typeface="Wingdings" pitchFamily="2" charset="2"/>
              <a:buNone/>
            </a:pPr>
            <a:r>
              <a:rPr lang="id-ID" dirty="0">
                <a:solidFill>
                  <a:schemeClr val="tx1"/>
                </a:solidFill>
              </a:rPr>
              <a:t>Serba Bisa</a:t>
            </a:r>
          </a:p>
          <a:p>
            <a:pPr>
              <a:buFont typeface="Wingdings" pitchFamily="2" charset="2"/>
              <a:buNone/>
            </a:pPr>
            <a:r>
              <a:rPr lang="id-ID" dirty="0">
                <a:solidFill>
                  <a:schemeClr val="tx1"/>
                </a:solidFill>
              </a:rPr>
              <a:t>Pandai</a:t>
            </a:r>
          </a:p>
          <a:p>
            <a:pPr>
              <a:buFont typeface="Wingdings" pitchFamily="2" charset="2"/>
              <a:buNone/>
            </a:pPr>
            <a:r>
              <a:rPr lang="id-ID" dirty="0">
                <a:solidFill>
                  <a:schemeClr val="tx1"/>
                </a:solidFill>
              </a:rPr>
              <a:t>Hangat</a:t>
            </a:r>
          </a:p>
          <a:p>
            <a:pPr>
              <a:buFont typeface="Wingdings" pitchFamily="2" charset="2"/>
              <a:buNone/>
            </a:pPr>
            <a:r>
              <a:rPr lang="id-ID" dirty="0">
                <a:solidFill>
                  <a:schemeClr val="tx1"/>
                </a:solidFill>
              </a:rPr>
              <a:t>Tekun</a:t>
            </a:r>
          </a:p>
          <a:p>
            <a:pPr>
              <a:buFont typeface="Wingdings" pitchFamily="2" charset="2"/>
              <a:buNone/>
            </a:pPr>
            <a:r>
              <a:rPr lang="id-ID" dirty="0">
                <a:solidFill>
                  <a:schemeClr val="tx1"/>
                </a:solidFill>
              </a:rPr>
              <a:t>Praktis</a:t>
            </a:r>
          </a:p>
          <a:p>
            <a:pPr>
              <a:buFont typeface="Wingdings" pitchFamily="2" charset="2"/>
              <a:buNone/>
            </a:pPr>
            <a:r>
              <a:rPr lang="id-ID" dirty="0">
                <a:solidFill>
                  <a:schemeClr val="tx1"/>
                </a:solidFill>
              </a:rPr>
              <a:t>Berhati-hati</a:t>
            </a:r>
          </a:p>
        </p:txBody>
      </p:sp>
      <p:pic>
        <p:nvPicPr>
          <p:cNvPr id="89094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088" y="2190750"/>
            <a:ext cx="2662237" cy="327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45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Apa kesan Saudara untuk orang yang mempunyai sifat: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d-ID" sz="2600" b="1" dirty="0">
                <a:solidFill>
                  <a:schemeClr val="tx1"/>
                </a:solidFill>
              </a:rPr>
              <a:t>SIFAT</a:t>
            </a:r>
          </a:p>
          <a:p>
            <a:pPr>
              <a:buFont typeface="Wingdings" pitchFamily="2" charset="2"/>
              <a:buNone/>
            </a:pPr>
            <a:r>
              <a:rPr lang="id-ID" sz="2600" dirty="0"/>
              <a:t> </a:t>
            </a:r>
            <a:r>
              <a:rPr lang="id-ID" sz="2600" dirty="0">
                <a:solidFill>
                  <a:schemeClr val="tx1"/>
                </a:solidFill>
              </a:rPr>
              <a:t>Cerdas</a:t>
            </a:r>
          </a:p>
          <a:p>
            <a:pPr>
              <a:buFont typeface="Wingdings" pitchFamily="2" charset="2"/>
              <a:buNone/>
            </a:pPr>
            <a:r>
              <a:rPr lang="id-ID" sz="2600" dirty="0">
                <a:solidFill>
                  <a:schemeClr val="tx1"/>
                </a:solidFill>
              </a:rPr>
              <a:t>Serba Bisa</a:t>
            </a:r>
          </a:p>
          <a:p>
            <a:pPr>
              <a:buFont typeface="Wingdings" pitchFamily="2" charset="2"/>
              <a:buNone/>
            </a:pPr>
            <a:r>
              <a:rPr lang="id-ID" sz="2600" dirty="0">
                <a:solidFill>
                  <a:schemeClr val="tx1"/>
                </a:solidFill>
              </a:rPr>
              <a:t>Pandai</a:t>
            </a:r>
          </a:p>
          <a:p>
            <a:pPr>
              <a:buFont typeface="Wingdings" pitchFamily="2" charset="2"/>
              <a:buNone/>
            </a:pPr>
            <a:r>
              <a:rPr lang="id-ID" sz="2600" dirty="0">
                <a:solidFill>
                  <a:schemeClr val="tx1"/>
                </a:solidFill>
              </a:rPr>
              <a:t>Dingin</a:t>
            </a:r>
          </a:p>
          <a:p>
            <a:pPr>
              <a:buFont typeface="Wingdings" pitchFamily="2" charset="2"/>
              <a:buNone/>
            </a:pPr>
            <a:r>
              <a:rPr lang="id-ID" sz="2600" dirty="0">
                <a:solidFill>
                  <a:schemeClr val="tx1"/>
                </a:solidFill>
              </a:rPr>
              <a:t>Tekun</a:t>
            </a:r>
          </a:p>
          <a:p>
            <a:pPr>
              <a:buFont typeface="Wingdings" pitchFamily="2" charset="2"/>
              <a:buNone/>
            </a:pPr>
            <a:r>
              <a:rPr lang="id-ID" sz="2600" dirty="0">
                <a:solidFill>
                  <a:schemeClr val="tx1"/>
                </a:solidFill>
              </a:rPr>
              <a:t>Praktis</a:t>
            </a:r>
          </a:p>
          <a:p>
            <a:pPr>
              <a:buFont typeface="Wingdings" pitchFamily="2" charset="2"/>
              <a:buNone/>
            </a:pPr>
            <a:r>
              <a:rPr lang="id-ID" sz="2600" dirty="0">
                <a:solidFill>
                  <a:schemeClr val="tx1"/>
                </a:solidFill>
              </a:rPr>
              <a:t>Berhati-hati</a:t>
            </a:r>
          </a:p>
        </p:txBody>
      </p:sp>
      <p:pic>
        <p:nvPicPr>
          <p:cNvPr id="94212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28194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8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477000" cy="1676400"/>
          </a:xfrm>
        </p:spPr>
        <p:txBody>
          <a:bodyPr/>
          <a:lstStyle/>
          <a:p>
            <a:r>
              <a:rPr lang="id-ID" dirty="0"/>
              <a:t>Pembentukan Kesan  : Perspektif kognitif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09800"/>
            <a:ext cx="5181600" cy="2559050"/>
          </a:xfrm>
          <a:solidFill>
            <a:srgbClr val="74FCEC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id-ID" sz="4100" dirty="0"/>
              <a:t>Proses dimana kita menyusun kesan tentang seseorang</a:t>
            </a:r>
          </a:p>
        </p:txBody>
      </p:sp>
    </p:spTree>
    <p:extLst>
      <p:ext uri="{BB962C8B-B14F-4D97-AF65-F5344CB8AC3E}">
        <p14:creationId xmlns:p14="http://schemas.microsoft.com/office/powerpoint/2010/main" val="113356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870700" cy="1600200"/>
          </a:xfrm>
        </p:spPr>
        <p:txBody>
          <a:bodyPr/>
          <a:lstStyle/>
          <a:p>
            <a:r>
              <a:rPr lang="id-ID"/>
              <a:t>Penelitian DeBruin dan Van Lange ( 2000)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365760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Informasi apa yang dianggap paling berguna dalam membentuk kesan tentang seseorang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“Partisipan membutuhkan lebih banyak waktu untuk menyimak informasi tentang nilai-nilai hidup dari pada kompetensi mengerjakan tugas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Partisipan menghabiskan waktu lebih banyak untuk membaca </a:t>
            </a:r>
            <a:r>
              <a:rPr lang="id-ID" sz="3200" dirty="0" smtClean="0">
                <a:solidFill>
                  <a:schemeClr val="tx1"/>
                </a:solidFill>
              </a:rPr>
              <a:t>infomasi-informasi </a:t>
            </a:r>
            <a:r>
              <a:rPr lang="id-ID" sz="3200" dirty="0">
                <a:solidFill>
                  <a:schemeClr val="tx1"/>
                </a:solidFill>
              </a:rPr>
              <a:t>yang bersifat negatif dari positif</a:t>
            </a:r>
          </a:p>
        </p:txBody>
      </p:sp>
    </p:spTree>
    <p:extLst>
      <p:ext uri="{BB962C8B-B14F-4D97-AF65-F5344CB8AC3E}">
        <p14:creationId xmlns:p14="http://schemas.microsoft.com/office/powerpoint/2010/main" val="255661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870700" cy="1600200"/>
          </a:xfrm>
        </p:spPr>
        <p:txBody>
          <a:bodyPr/>
          <a:lstStyle/>
          <a:p>
            <a:r>
              <a:rPr lang="id-ID" dirty="0"/>
              <a:t>Strategi Manajemen Kesan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Self Enhancement : </a:t>
            </a:r>
            <a:r>
              <a:rPr lang="en-US" sz="3200" dirty="0" err="1">
                <a:solidFill>
                  <a:schemeClr val="tx1"/>
                </a:solidFill>
              </a:rPr>
              <a:t>upaya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menambah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tarik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orang lain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Other Enhancement : </a:t>
            </a:r>
            <a:r>
              <a:rPr lang="en-US" sz="3200" dirty="0" err="1">
                <a:solidFill>
                  <a:schemeClr val="tx1"/>
                </a:solidFill>
              </a:rPr>
              <a:t>usaha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membuat</a:t>
            </a:r>
            <a:r>
              <a:rPr lang="en-US" sz="3200" dirty="0">
                <a:solidFill>
                  <a:schemeClr val="tx1"/>
                </a:solidFill>
              </a:rPr>
              <a:t> orang yang </a:t>
            </a:r>
            <a:r>
              <a:rPr lang="en-US" sz="3200" dirty="0" err="1">
                <a:solidFill>
                  <a:schemeClr val="tx1"/>
                </a:solidFill>
              </a:rPr>
              <a:t>dituju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merasa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nyaman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berbagai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cara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870700" cy="838200"/>
          </a:xfrm>
        </p:spPr>
        <p:txBody>
          <a:bodyPr/>
          <a:lstStyle/>
          <a:p>
            <a:r>
              <a:rPr lang="id-ID" dirty="0"/>
              <a:t>Strategi Manajemen Kesan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374773"/>
              </p:ext>
            </p:extLst>
          </p:nvPr>
        </p:nvGraphicFramePr>
        <p:xfrm>
          <a:off x="685800" y="1828800"/>
          <a:ext cx="7696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56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32973" r="21947" b="6998"/>
          <a:stretch/>
        </p:blipFill>
        <p:spPr>
          <a:xfrm>
            <a:off x="4572000" y="3423557"/>
            <a:ext cx="4572000" cy="3087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53520" r="42727" b="4921"/>
          <a:stretch/>
        </p:blipFill>
        <p:spPr>
          <a:xfrm>
            <a:off x="153390" y="3610098"/>
            <a:ext cx="4267200" cy="2714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33812" r="38701" b="7230"/>
          <a:stretch/>
        </p:blipFill>
        <p:spPr>
          <a:xfrm>
            <a:off x="153390" y="499259"/>
            <a:ext cx="4031674" cy="2924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20726" r="39351" b="10520"/>
          <a:stretch/>
        </p:blipFill>
        <p:spPr>
          <a:xfrm>
            <a:off x="4572000" y="457200"/>
            <a:ext cx="4114800" cy="29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6870700" cy="1600200"/>
          </a:xfrm>
        </p:spPr>
        <p:txBody>
          <a:bodyPr/>
          <a:lstStyle/>
          <a:p>
            <a:r>
              <a:rPr lang="en-US" dirty="0"/>
              <a:t>Self Enhancement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572000"/>
          </a:xfrm>
          <a:solidFill>
            <a:srgbClr val="C2FEF8"/>
          </a:solidFill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Meningkatkan penampilan fisik :</a:t>
            </a:r>
          </a:p>
          <a:p>
            <a:pPr algn="l"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	- Gaya berbusana</a:t>
            </a:r>
          </a:p>
          <a:p>
            <a:pPr algn="l"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	- Karisma diri</a:t>
            </a:r>
          </a:p>
          <a:p>
            <a:pPr algn="l"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	- Penggunaan berbagai atribut : </a:t>
            </a:r>
            <a:r>
              <a:rPr lang="id-ID" sz="3200" dirty="0" smtClean="0">
                <a:solidFill>
                  <a:schemeClr val="tx1"/>
                </a:solidFill>
              </a:rPr>
              <a:t>kaca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id-ID" sz="3200" dirty="0" smtClean="0">
                <a:solidFill>
                  <a:schemeClr val="tx1"/>
                </a:solidFill>
              </a:rPr>
              <a:t>mata</a:t>
            </a:r>
            <a:endParaRPr lang="id-ID" sz="32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Membuat deskripsi diri positif :</a:t>
            </a:r>
          </a:p>
          <a:p>
            <a:pPr algn="l"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	- Mengatasi berbagai kendala</a:t>
            </a:r>
          </a:p>
          <a:p>
            <a:pPr algn="l">
              <a:buFont typeface="Wingdings" pitchFamily="2" charset="2"/>
              <a:buNone/>
            </a:pPr>
            <a:r>
              <a:rPr lang="id-ID" sz="3200" dirty="0">
                <a:solidFill>
                  <a:schemeClr val="tx1"/>
                </a:solidFill>
              </a:rPr>
              <a:t>	- Suka menghadapi tantangan</a:t>
            </a:r>
            <a:r>
              <a:rPr lang="id-ID" sz="2800" dirty="0"/>
              <a:t> </a:t>
            </a:r>
          </a:p>
          <a:p>
            <a:pPr>
              <a:buFont typeface="Wingdings" pitchFamily="2" charset="2"/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20042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Enhancement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d-ID" sz="2800"/>
              <a:t>Menimbulkan mood dan reaksi positif dari orang yang dituju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d-ID" sz="2800"/>
              <a:t>Membuat pernyataan yang memuji orang yang dituju, sifat-sifat atau kesukaannya, organisasi dimana bergabubg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d-ID" sz="2800"/>
              <a:t>Menyatakan persetujuan pada pandangan orang yang dituju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d-ID" sz="2800"/>
              <a:t>Menunjukkan minat besar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d-ID" sz="2800"/>
              <a:t>Memberi bantuan kecil</a:t>
            </a:r>
          </a:p>
        </p:txBody>
      </p:sp>
    </p:spTree>
    <p:extLst>
      <p:ext uri="{BB962C8B-B14F-4D97-AF65-F5344CB8AC3E}">
        <p14:creationId xmlns:p14="http://schemas.microsoft.com/office/powerpoint/2010/main" val="148944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396240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id-ID" sz="2800" dirty="0">
                <a:solidFill>
                  <a:schemeClr val="tx1"/>
                </a:solidFill>
              </a:rPr>
              <a:t>Manajemen Kesan adalah suatu hal yang kita terapkan seumur hidup, jadi kita dapat terbiasa melakukannya tanpa bersusah payah. Ketika pada saat yang bersamaan harus melakukan beberapa tugas yang membutuhkan kemampuan </a:t>
            </a:r>
            <a:r>
              <a:rPr lang="id-ID" sz="2800" dirty="0" smtClean="0">
                <a:solidFill>
                  <a:schemeClr val="tx1"/>
                </a:solidFill>
              </a:rPr>
              <a:t>kogniti</a:t>
            </a:r>
            <a:r>
              <a:rPr lang="en-US" sz="2800" dirty="0" smtClean="0">
                <a:solidFill>
                  <a:schemeClr val="tx1"/>
                </a:solidFill>
              </a:rPr>
              <a:t>f</a:t>
            </a:r>
            <a:r>
              <a:rPr lang="id-ID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>
                <a:solidFill>
                  <a:schemeClr val="tx1"/>
                </a:solidFill>
              </a:rPr>
              <a:t>tertentu, kemampuan dalam manajemen kesan  dapat berkurang, kecuali tugas tersebut mengalihkan kecemasan dan ketakutan dalam menampilkan diri </a:t>
            </a:r>
          </a:p>
        </p:txBody>
      </p:sp>
    </p:spTree>
    <p:extLst>
      <p:ext uri="{BB962C8B-B14F-4D97-AF65-F5344CB8AC3E}">
        <p14:creationId xmlns:p14="http://schemas.microsoft.com/office/powerpoint/2010/main" val="2672285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11188" y="2924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D" altLang="en-US" sz="4400" dirty="0" err="1" smtClean="0">
                <a:latin typeface="Arial" charset="0"/>
                <a:cs typeface="Arial" charset="0"/>
              </a:rPr>
              <a:t>Terima</a:t>
            </a:r>
            <a:r>
              <a:rPr lang="en-ID" altLang="en-US" sz="4400" dirty="0" smtClean="0">
                <a:latin typeface="Arial" charset="0"/>
                <a:cs typeface="Arial" charset="0"/>
              </a:rPr>
              <a:t> </a:t>
            </a:r>
            <a:r>
              <a:rPr lang="en-ID" altLang="en-US" sz="4400" dirty="0" err="1" smtClean="0">
                <a:latin typeface="Arial" charset="0"/>
                <a:cs typeface="Arial" charset="0"/>
              </a:rPr>
              <a:t>kasih</a:t>
            </a: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r>
              <a:rPr lang="en-US"/>
              <a:t>PERSEPSI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191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Persepsi  merupakan proses pengorgani- sasian, penginterpretasian terhadap stimulus yang terima oleh organisme atau individu sehingga merupakan sesuatu yang berarti dan merupakan aktifitas yang intergrated dalam diri individu.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</a:rPr>
              <a:t>Bila objek persepsi berwujud manusia atau orang disebut</a:t>
            </a:r>
            <a:r>
              <a:rPr lang="id-ID" dirty="0"/>
              <a:t> </a:t>
            </a:r>
            <a:r>
              <a:rPr lang="id-ID" sz="4000" b="1" dirty="0">
                <a:solidFill>
                  <a:srgbClr val="FF0066"/>
                </a:solidFill>
              </a:rPr>
              <a:t>persepsi sosial </a:t>
            </a:r>
          </a:p>
        </p:txBody>
      </p:sp>
    </p:spTree>
    <p:extLst>
      <p:ext uri="{BB962C8B-B14F-4D97-AF65-F5344CB8AC3E}">
        <p14:creationId xmlns:p14="http://schemas.microsoft.com/office/powerpoint/2010/main" val="281052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762000"/>
          </a:xfrm>
        </p:spPr>
        <p:txBody>
          <a:bodyPr/>
          <a:lstStyle/>
          <a:p>
            <a:r>
              <a:rPr lang="id-ID"/>
              <a:t>Definisi Persepsi Sosial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   </a:t>
            </a:r>
            <a:r>
              <a:rPr lang="id-ID" sz="3200" dirty="0">
                <a:solidFill>
                  <a:schemeClr val="tx1"/>
                </a:solidFill>
              </a:rPr>
              <a:t>Persepsi sosial merupakan proses-proses seseorang untuk mencoba memahami orang lain ( mengetahui, menginterpretasi kan dan meng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id-ID" sz="3200" dirty="0">
                <a:solidFill>
                  <a:schemeClr val="tx1"/>
                </a:solidFill>
              </a:rPr>
              <a:t>evaluasi), tentang sifat-sifatnya, kualitasnya dan keadaan yang lain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id-ID" sz="3200" dirty="0">
                <a:solidFill>
                  <a:schemeClr val="tx1"/>
                </a:solidFill>
              </a:rPr>
              <a:t>yang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id-ID" sz="3200" dirty="0">
                <a:solidFill>
                  <a:schemeClr val="tx1"/>
                </a:solidFill>
              </a:rPr>
              <a:t>ada dalam diri orang yang dipersepsi, sehingga terbentuk gambaran mengenai orang yang dipersepsi </a:t>
            </a:r>
          </a:p>
        </p:txBody>
      </p:sp>
    </p:spTree>
    <p:extLst>
      <p:ext uri="{BB962C8B-B14F-4D97-AF65-F5344CB8AC3E}">
        <p14:creationId xmlns:p14="http://schemas.microsoft.com/office/powerpoint/2010/main" val="201260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/>
              <a:t>FAKTOR-FAKTOR YANG BERPENGARUH PADA PERSEPSI</a:t>
            </a:r>
            <a:endParaRPr lang="en-US" sz="36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b="1"/>
          </a:p>
          <a:p>
            <a:pPr lvl="1">
              <a:lnSpc>
                <a:spcPct val="90000"/>
              </a:lnSpc>
            </a:pPr>
            <a:r>
              <a:rPr lang="id-ID" sz="2400"/>
              <a:t>Faktor </a:t>
            </a:r>
            <a:r>
              <a:rPr lang="id-ID" sz="2400" b="1">
                <a:solidFill>
                  <a:schemeClr val="folHlink"/>
                </a:solidFill>
              </a:rPr>
              <a:t>Perhatian</a:t>
            </a:r>
            <a:r>
              <a:rPr lang="id-ID" sz="2400"/>
              <a:t>:mengkonsentrasikan diri pada salah satu alat indera  </a:t>
            </a:r>
          </a:p>
          <a:p>
            <a:pPr lvl="1">
              <a:lnSpc>
                <a:spcPct val="90000"/>
              </a:lnSpc>
            </a:pPr>
            <a:r>
              <a:rPr lang="id-ID" sz="2400"/>
              <a:t>Faktor </a:t>
            </a:r>
            <a:r>
              <a:rPr lang="id-ID" sz="2400" b="1">
                <a:solidFill>
                  <a:schemeClr val="folHlink"/>
                </a:solidFill>
              </a:rPr>
              <a:t>Internal</a:t>
            </a:r>
            <a:r>
              <a:rPr lang="id-ID" sz="2400"/>
              <a:t> :yang ada dalam diri individu </a:t>
            </a:r>
          </a:p>
          <a:p>
            <a:pPr lvl="1">
              <a:lnSpc>
                <a:spcPct val="90000"/>
              </a:lnSpc>
            </a:pPr>
            <a:r>
              <a:rPr lang="id-ID" sz="2400"/>
              <a:t>Faktor </a:t>
            </a:r>
            <a:r>
              <a:rPr lang="id-ID" sz="2400" b="1">
                <a:solidFill>
                  <a:schemeClr val="folHlink"/>
                </a:solidFill>
              </a:rPr>
              <a:t>Eksternal</a:t>
            </a:r>
            <a:r>
              <a:rPr lang="id-ID" sz="2400"/>
              <a:t> :faktor stimulus itu sendiri dan faktor lingkungan </a:t>
            </a:r>
          </a:p>
          <a:p>
            <a:pPr lvl="1">
              <a:lnSpc>
                <a:spcPct val="90000"/>
              </a:lnSpc>
            </a:pPr>
            <a:r>
              <a:rPr lang="id-ID" sz="2400"/>
              <a:t>Faktor </a:t>
            </a:r>
            <a:r>
              <a:rPr lang="id-ID" sz="2400" b="1">
                <a:solidFill>
                  <a:schemeClr val="folHlink"/>
                </a:solidFill>
              </a:rPr>
              <a:t>Fungsional</a:t>
            </a:r>
            <a:r>
              <a:rPr lang="id-ID" sz="2400"/>
              <a:t>:kebutuhan, pengalaman masa lalu , personal</a:t>
            </a:r>
          </a:p>
          <a:p>
            <a:pPr lvl="1">
              <a:lnSpc>
                <a:spcPct val="90000"/>
              </a:lnSpc>
            </a:pPr>
            <a:r>
              <a:rPr lang="id-ID" sz="2400"/>
              <a:t>Faktor </a:t>
            </a:r>
            <a:r>
              <a:rPr lang="id-ID" sz="2400" b="1">
                <a:solidFill>
                  <a:schemeClr val="folHlink"/>
                </a:solidFill>
              </a:rPr>
              <a:t>Struktural</a:t>
            </a:r>
            <a:r>
              <a:rPr lang="id-ID" sz="2400"/>
              <a:t> :sifat fisik dan efek-efek saraf yang ditimbulkan </a:t>
            </a:r>
          </a:p>
        </p:txBody>
      </p:sp>
    </p:spTree>
    <p:extLst>
      <p:ext uri="{BB962C8B-B14F-4D97-AF65-F5344CB8AC3E}">
        <p14:creationId xmlns:p14="http://schemas.microsoft.com/office/powerpoint/2010/main" val="119579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7" cy="1111250"/>
          </a:xfrm>
        </p:spPr>
        <p:txBody>
          <a:bodyPr/>
          <a:lstStyle/>
          <a:p>
            <a:r>
              <a:rPr lang="id-ID" sz="3600" dirty="0"/>
              <a:t>Aspek Topik Bahasan </a:t>
            </a:r>
            <a:r>
              <a:rPr lang="id-ID" sz="3600" dirty="0" smtClean="0"/>
              <a:t>Psikolog</a:t>
            </a:r>
            <a:r>
              <a:rPr lang="en-US" sz="3600" dirty="0" smtClean="0"/>
              <a:t>i</a:t>
            </a:r>
            <a:r>
              <a:rPr lang="id-ID" sz="3600" dirty="0" smtClean="0"/>
              <a:t> </a:t>
            </a:r>
            <a:r>
              <a:rPr lang="id-ID" sz="3600" dirty="0"/>
              <a:t>Sosial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696200" cy="46482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id-ID" sz="3200" b="1" dirty="0">
                <a:solidFill>
                  <a:srgbClr val="FF9933"/>
                </a:solidFill>
              </a:rPr>
              <a:t>Proses Komunikasi non Verbal</a:t>
            </a:r>
            <a:r>
              <a:rPr lang="id-ID" sz="3200" dirty="0"/>
              <a:t> : ekspresi </a:t>
            </a:r>
            <a:r>
              <a:rPr lang="id-ID" sz="3200" dirty="0">
                <a:solidFill>
                  <a:schemeClr val="tx1"/>
                </a:solidFill>
              </a:rPr>
              <a:t>wajah, kontak mata, gerak tubuh dan postur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sentuhan</a:t>
            </a:r>
            <a:endParaRPr lang="id-ID" sz="3200" dirty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id-ID" sz="3200" b="1" dirty="0">
                <a:solidFill>
                  <a:srgbClr val="FF9933"/>
                </a:solidFill>
              </a:rPr>
              <a:t>Atribusi</a:t>
            </a:r>
            <a:r>
              <a:rPr lang="id-ID" sz="3200" dirty="0"/>
              <a:t> </a:t>
            </a:r>
            <a:r>
              <a:rPr lang="id-ID" sz="3200" dirty="0">
                <a:solidFill>
                  <a:schemeClr val="tx1"/>
                </a:solidFill>
              </a:rPr>
              <a:t>: memahami alasan-alasan dibalik perilaku </a:t>
            </a:r>
            <a:r>
              <a:rPr lang="id-ID" sz="3200" dirty="0"/>
              <a:t>orang lain</a:t>
            </a:r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id-ID" sz="3200" dirty="0">
                <a:solidFill>
                  <a:srgbClr val="FF9933"/>
                </a:solidFill>
              </a:rPr>
              <a:t>Karakteristik pembentukan kesan</a:t>
            </a:r>
            <a:r>
              <a:rPr lang="id-ID" sz="3200" dirty="0"/>
              <a:t> : </a:t>
            </a:r>
            <a:r>
              <a:rPr lang="id-ID" sz="3200" dirty="0">
                <a:solidFill>
                  <a:schemeClr val="tx1"/>
                </a:solidFill>
              </a:rPr>
              <a:t>membangun, mengelola dan menimbulkan kesan</a:t>
            </a:r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id-ID" sz="3200" dirty="0">
                <a:solidFill>
                  <a:srgbClr val="FF9933"/>
                </a:solidFill>
              </a:rPr>
              <a:t>Sejauh mana ketepatan persepsi sosial</a:t>
            </a:r>
          </a:p>
        </p:txBody>
      </p:sp>
    </p:spTree>
    <p:extLst>
      <p:ext uri="{BB962C8B-B14F-4D97-AF65-F5344CB8AC3E}">
        <p14:creationId xmlns:p14="http://schemas.microsoft.com/office/powerpoint/2010/main" val="399833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 </a:t>
            </a:r>
            <a:r>
              <a:rPr lang="en-US" dirty="0" err="1" smtClean="0"/>
              <a:t>Rayi</a:t>
            </a:r>
            <a:r>
              <a:rPr lang="en-US" dirty="0" smtClean="0"/>
              <a:t>, M </a:t>
            </a:r>
            <a:r>
              <a:rPr lang="en-US" dirty="0" err="1" smtClean="0"/>
              <a:t>Safitri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1524000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Hubungan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Kecemasan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Komunikasi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Efektif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Mahasiswa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Universitas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Esa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Unggul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Sedang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Menyusun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Skripsi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3505200"/>
            <a:ext cx="1246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419600"/>
            <a:ext cx="80010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</a:rPr>
              <a:t>AdaHubungan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Kecemasan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Dengan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Komunikasi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Efektif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Mahasiswa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Universitas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Esa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Unggul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Sedang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Menyusun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Skripsi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62000"/>
          </a:xfrm>
        </p:spPr>
        <p:txBody>
          <a:bodyPr/>
          <a:lstStyle/>
          <a:p>
            <a:pPr marL="666750" indent="-666750"/>
            <a:r>
              <a:rPr lang="en-US" sz="3500" b="0" dirty="0"/>
              <a:t>KOMUNKASI  NON VERBAL</a:t>
            </a:r>
            <a:endParaRPr lang="id-ID" sz="3500" b="0" dirty="0">
              <a:solidFill>
                <a:srgbClr val="FF9933"/>
              </a:solidFill>
              <a:latin typeface="Bodoni MT Black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059363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Pesan melalui Ekspresi, Tatapan Mata dan Bahasa tubuh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Perubahan mood, emosi, kelelahan, penyakit dapat mempengaruhi cara berfikir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Perilaku non verbal relatif tak bisa dikekang , sulit untuk dikontrol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3600" dirty="0">
                <a:solidFill>
                  <a:schemeClr val="tx1"/>
                </a:solidFill>
              </a:rPr>
              <a:t>Petunjuk non verbal yang ditampilkan dapat mempengaruhi perasaan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id-I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8002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356</TotalTime>
  <Words>913</Words>
  <Application>Microsoft Office PowerPoint</Application>
  <PresentationFormat>On-screen Show (4:3)</PresentationFormat>
  <Paragraphs>169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0-Blanko-PPT-sesi-1 Baru (3)</vt:lpstr>
      <vt:lpstr>Photo Editor Photo</vt:lpstr>
      <vt:lpstr>Dra Safitri  M  M.Si</vt:lpstr>
      <vt:lpstr>Bagimana Persepsi Sdr?</vt:lpstr>
      <vt:lpstr>PowerPoint Presentation</vt:lpstr>
      <vt:lpstr>PERSEPSI</vt:lpstr>
      <vt:lpstr>Definisi Persepsi Sosial</vt:lpstr>
      <vt:lpstr>FAKTOR-FAKTOR YANG BERPENGARUH PADA PERSEPSI</vt:lpstr>
      <vt:lpstr>Aspek Topik Bahasan Psikologi Sosial</vt:lpstr>
      <vt:lpstr>Hasil Penelitian  G Rayi, M Safitri</vt:lpstr>
      <vt:lpstr>KOMUNKASI  NON VERBAL</vt:lpstr>
      <vt:lpstr>5 Saluran Dasar Kondisi Psikologis</vt:lpstr>
      <vt:lpstr>PowerPoint Presentation</vt:lpstr>
      <vt:lpstr>a.Ekspresi Wajah: petunjuk emosi seseorang </vt:lpstr>
      <vt:lpstr>PowerPoint Presentation</vt:lpstr>
      <vt:lpstr>PowerPoint Presentation</vt:lpstr>
      <vt:lpstr>Apa yang tersirat dalam senyuman</vt:lpstr>
      <vt:lpstr>b. Kontak Mata : Cara Menatap dan Pandangan Mata</vt:lpstr>
      <vt:lpstr>Mata tak Pernah Berbohong</vt:lpstr>
      <vt:lpstr>c. Bahasa Tubuh :     Gestur, Postur dan Gerakan</vt:lpstr>
      <vt:lpstr>Pentingnya Bahasa Tubuh</vt:lpstr>
      <vt:lpstr>Pentingnya Bahasa Tubuh</vt:lpstr>
      <vt:lpstr>d. Sentuhan  : menyiratkan nilai</vt:lpstr>
      <vt:lpstr>KARAKTERSITIK PEMBENTUKAN KESAN</vt:lpstr>
      <vt:lpstr>Penelitian Asch tentang Sifat Sentral dan Sifat Periferal (1946)</vt:lpstr>
      <vt:lpstr>Apa kesan Saudara untuk orang yang mempunyai sifat:</vt:lpstr>
      <vt:lpstr>Apa kesan Saudara untuk orang yang mempunyai sifat:</vt:lpstr>
      <vt:lpstr>Pembentukan Kesan  : Perspektif kognitif</vt:lpstr>
      <vt:lpstr>Penelitian DeBruin dan Van Lange ( 2000)</vt:lpstr>
      <vt:lpstr>Strategi Manajemen Kesan</vt:lpstr>
      <vt:lpstr>Strategi Manajemen Kesan</vt:lpstr>
      <vt:lpstr>Self Enhancement</vt:lpstr>
      <vt:lpstr>Other Enhancement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STAFF</cp:lastModifiedBy>
  <cp:revision>45</cp:revision>
  <dcterms:created xsi:type="dcterms:W3CDTF">2019-09-17T08:27:08Z</dcterms:created>
  <dcterms:modified xsi:type="dcterms:W3CDTF">2020-06-13T11:54:05Z</dcterms:modified>
</cp:coreProperties>
</file>