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7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816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rebuchet MS" pitchFamily="34" charset="0"/>
              </a:rPr>
              <a:t>KOMUNIKASI DALAM BISNIS (ORGANISASI)</a:t>
            </a:r>
            <a:endParaRPr lang="en-US" sz="3200" dirty="0">
              <a:latin typeface="Trebuchet M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524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Komunikasi</a:t>
            </a:r>
            <a:r>
              <a:rPr lang="en-US" sz="2800" dirty="0" smtClean="0"/>
              <a:t> Diagonal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	</a:t>
            </a:r>
            <a:r>
              <a:rPr lang="en-US" sz="2400" dirty="0" err="1" smtClean="0">
                <a:latin typeface="Calibri" pitchFamily="34" charset="0"/>
              </a:rPr>
              <a:t>Komunikasi</a:t>
            </a:r>
            <a:r>
              <a:rPr lang="en-US" sz="2400" dirty="0" smtClean="0">
                <a:latin typeface="Calibri" pitchFamily="34" charset="0"/>
              </a:rPr>
              <a:t> diagonal </a:t>
            </a:r>
            <a:r>
              <a:rPr lang="en-US" sz="2400" dirty="0" err="1" smtClean="0">
                <a:latin typeface="Calibri" pitchFamily="34" charset="0"/>
              </a:rPr>
              <a:t>merupakan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komunikasi</a:t>
            </a:r>
            <a:r>
              <a:rPr lang="en-US" sz="2400" dirty="0" smtClean="0">
                <a:latin typeface="Calibri" pitchFamily="34" charset="0"/>
              </a:rPr>
              <a:t> yang </a:t>
            </a:r>
            <a:r>
              <a:rPr lang="en-US" sz="2400" dirty="0" err="1" smtClean="0">
                <a:latin typeface="Calibri" pitchFamily="34" charset="0"/>
              </a:rPr>
              <a:t>memotong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secara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menyilang</a:t>
            </a:r>
            <a:r>
              <a:rPr lang="en-US" sz="2400" dirty="0" smtClean="0">
                <a:latin typeface="Calibri" pitchFamily="34" charset="0"/>
              </a:rPr>
              <a:t> diagonal </a:t>
            </a:r>
            <a:r>
              <a:rPr lang="en-US" sz="2400" dirty="0" err="1" smtClean="0">
                <a:latin typeface="Calibri" pitchFamily="34" charset="0"/>
              </a:rPr>
              <a:t>rantai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perintah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organisasi</a:t>
            </a:r>
            <a:r>
              <a:rPr lang="en-US" sz="2400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	</a:t>
            </a:r>
            <a:r>
              <a:rPr lang="en-US" sz="2400" dirty="0" err="1" smtClean="0">
                <a:latin typeface="Calibri" pitchFamily="34" charset="0"/>
              </a:rPr>
              <a:t>Misal</a:t>
            </a:r>
            <a:r>
              <a:rPr lang="en-US" sz="2400" dirty="0" smtClean="0">
                <a:latin typeface="Calibri" pitchFamily="34" charset="0"/>
              </a:rPr>
              <a:t> : </a:t>
            </a:r>
            <a:r>
              <a:rPr lang="en-US" sz="2400" dirty="0" err="1" smtClean="0">
                <a:latin typeface="Calibri" pitchFamily="34" charset="0"/>
              </a:rPr>
              <a:t>antara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Manajer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Pemasaran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dengan</a:t>
            </a:r>
            <a:r>
              <a:rPr lang="en-US" sz="2400" dirty="0" smtClean="0">
                <a:latin typeface="Calibri" pitchFamily="34" charset="0"/>
              </a:rPr>
              <a:t> supervisor </a:t>
            </a:r>
            <a:r>
              <a:rPr lang="en-US" sz="2400" dirty="0" err="1" smtClean="0">
                <a:latin typeface="Calibri" pitchFamily="34" charset="0"/>
              </a:rPr>
              <a:t>di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bagian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Produksi</a:t>
            </a:r>
            <a:endParaRPr lang="id-ID" sz="2400" dirty="0" smtClean="0">
              <a:latin typeface="Calibri" pitchFamily="34" charset="0"/>
            </a:endParaRP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Komunikasi</a:t>
            </a:r>
            <a:r>
              <a:rPr lang="en-US" sz="2800" dirty="0" smtClean="0"/>
              <a:t> Informal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Komunikasi</a:t>
            </a:r>
            <a:r>
              <a:rPr lang="en-US" sz="2400" dirty="0" smtClean="0"/>
              <a:t> Informal </a:t>
            </a:r>
            <a:r>
              <a:rPr lang="en-US" sz="2400" dirty="0" err="1" smtClean="0"/>
              <a:t>mengabaikan</a:t>
            </a:r>
            <a:r>
              <a:rPr lang="en-US" sz="2400" dirty="0" smtClean="0"/>
              <a:t> </a:t>
            </a:r>
            <a:r>
              <a:rPr lang="en-US" sz="2400" dirty="0" err="1" smtClean="0"/>
              <a:t>hierarki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endParaRPr lang="en-US" sz="2400" dirty="0" smtClean="0"/>
          </a:p>
          <a:p>
            <a:r>
              <a:rPr lang="en-US" sz="2400" dirty="0" err="1" smtClean="0"/>
              <a:t>Komunikasi</a:t>
            </a:r>
            <a:r>
              <a:rPr lang="en-US" sz="2400" dirty="0" smtClean="0"/>
              <a:t> Informal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desas-desus</a:t>
            </a:r>
            <a:r>
              <a:rPr lang="en-US" sz="2400" dirty="0" smtClean="0"/>
              <a:t>, rumor, </a:t>
            </a:r>
            <a:r>
              <a:rPr lang="en-US" sz="2400" dirty="0" err="1" smtClean="0"/>
              <a:t>selentingan</a:t>
            </a:r>
            <a:endParaRPr lang="en-US" sz="2400" dirty="0" smtClean="0"/>
          </a:p>
          <a:p>
            <a:r>
              <a:rPr lang="id-ID" sz="2400" dirty="0" smtClean="0"/>
              <a:t>Kom</a:t>
            </a:r>
            <a:r>
              <a:rPr lang="en-US" sz="2400" dirty="0" err="1" smtClean="0"/>
              <a:t>unikasi</a:t>
            </a:r>
            <a:r>
              <a:rPr lang="en-US" sz="2400" dirty="0" smtClean="0"/>
              <a:t> </a:t>
            </a:r>
            <a:r>
              <a:rPr lang="id-ID" sz="2400" dirty="0" smtClean="0"/>
              <a:t>informal biasanya muncul / berkembang aktif selama periode perubahan a</a:t>
            </a:r>
            <a:r>
              <a:rPr lang="en-US" sz="2400" dirty="0" smtClean="0"/>
              <a:t>tau</a:t>
            </a:r>
            <a:r>
              <a:rPr lang="id-ID" sz="2400" dirty="0" smtClean="0"/>
              <a:t> ketika </a:t>
            </a:r>
            <a:r>
              <a:rPr lang="en-US" sz="2400" dirty="0" err="1" smtClean="0"/>
              <a:t>karyawan</a:t>
            </a:r>
            <a:r>
              <a:rPr lang="id-ID" sz="2400" dirty="0" smtClean="0"/>
              <a:t> mengalami kekhawatiran di lingkungan kerjanya</a:t>
            </a:r>
            <a:endParaRPr lang="en-US" sz="2400" dirty="0" smtClean="0"/>
          </a:p>
          <a:p>
            <a:r>
              <a:rPr lang="en-US" sz="2400" dirty="0" err="1" smtClean="0"/>
              <a:t>Komunikasi</a:t>
            </a:r>
            <a:r>
              <a:rPr lang="en-US" sz="2400" dirty="0" smtClean="0"/>
              <a:t> informal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berdampak</a:t>
            </a:r>
            <a:r>
              <a:rPr lang="en-US" sz="2400" dirty="0" smtClean="0"/>
              <a:t> </a:t>
            </a:r>
            <a:r>
              <a:rPr lang="en-US" sz="2400" dirty="0" err="1" smtClean="0"/>
              <a:t>positif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negatif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-  </a:t>
            </a:r>
            <a:r>
              <a:rPr lang="en-US" sz="2400" dirty="0" err="1" smtClean="0"/>
              <a:t>Berdampak</a:t>
            </a:r>
            <a:r>
              <a:rPr lang="en-US" sz="2400" dirty="0" smtClean="0"/>
              <a:t> </a:t>
            </a:r>
            <a:r>
              <a:rPr lang="en-US" sz="2400" dirty="0" err="1" smtClean="0"/>
              <a:t>positip</a:t>
            </a:r>
            <a:r>
              <a:rPr lang="en-US" sz="2400" dirty="0" smtClean="0"/>
              <a:t> 	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-  </a:t>
            </a:r>
            <a:r>
              <a:rPr lang="en-US" sz="2400" dirty="0" err="1" smtClean="0"/>
              <a:t>Berdampak</a:t>
            </a:r>
            <a:r>
              <a:rPr lang="en-US" sz="2400" dirty="0" smtClean="0"/>
              <a:t> </a:t>
            </a:r>
            <a:r>
              <a:rPr lang="en-US" sz="2400" dirty="0" err="1" smtClean="0"/>
              <a:t>negatip</a:t>
            </a:r>
            <a:r>
              <a:rPr lang="en-US" sz="2400" dirty="0" smtClean="0"/>
              <a:t> 	</a:t>
            </a:r>
            <a:r>
              <a:rPr lang="en-US" sz="2400" dirty="0" err="1" smtClean="0"/>
              <a:t>mengancam</a:t>
            </a:r>
            <a:r>
              <a:rPr lang="en-US" sz="2400" dirty="0" smtClean="0"/>
              <a:t> </a:t>
            </a:r>
            <a:r>
              <a:rPr lang="en-US" sz="2400" dirty="0" err="1" smtClean="0"/>
              <a:t>kedudukan</a:t>
            </a:r>
            <a:r>
              <a:rPr lang="en-US" sz="2400" dirty="0" smtClean="0"/>
              <a:t> </a:t>
            </a:r>
            <a:r>
              <a:rPr lang="en-US" sz="2400" smtClean="0"/>
              <a:t>atasan</a:t>
            </a:r>
            <a:r>
              <a:rPr lang="en-US" sz="2400" dirty="0" smtClean="0"/>
              <a:t>	</a:t>
            </a:r>
            <a:endParaRPr lang="id-ID" sz="24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657600" y="4572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657600" y="4953000"/>
            <a:ext cx="380206" cy="2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Peranan</a:t>
            </a:r>
            <a:r>
              <a:rPr lang="en-US" sz="2800" dirty="0" smtClean="0"/>
              <a:t> </a:t>
            </a:r>
            <a:r>
              <a:rPr lang="en-US" sz="2800" dirty="0" err="1" smtClean="0"/>
              <a:t>Komunikasi</a:t>
            </a:r>
            <a:r>
              <a:rPr lang="en-US" sz="2800" dirty="0" smtClean="0"/>
              <a:t> Informal 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en-US" sz="2400" dirty="0" err="1" smtClean="0">
                <a:latin typeface="Calibri" pitchFamily="34" charset="0"/>
              </a:rPr>
              <a:t>Pemuasan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kebutuhan-kebutuhan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manusiawi</a:t>
            </a:r>
            <a:endParaRPr lang="en-US" sz="2400" dirty="0" smtClean="0">
              <a:latin typeface="Calibri" pitchFamily="34" charset="0"/>
            </a:endParaRPr>
          </a:p>
          <a:p>
            <a:pPr marL="609600" indent="-609600"/>
            <a:r>
              <a:rPr lang="en-US" sz="2400" dirty="0" err="1" smtClean="0">
                <a:latin typeface="Calibri" pitchFamily="34" charset="0"/>
              </a:rPr>
              <a:t>Perlawanan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terhadap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pengaruh</a:t>
            </a:r>
            <a:r>
              <a:rPr lang="en-US" sz="2400" dirty="0" smtClean="0">
                <a:latin typeface="Calibri" pitchFamily="34" charset="0"/>
              </a:rPr>
              <a:t> yang </a:t>
            </a:r>
            <a:r>
              <a:rPr lang="en-US" sz="2400" dirty="0" err="1" smtClean="0">
                <a:latin typeface="Calibri" pitchFamily="34" charset="0"/>
              </a:rPr>
              <a:t>monoton</a:t>
            </a:r>
            <a:endParaRPr lang="en-US" sz="2400" dirty="0" smtClean="0">
              <a:latin typeface="Calibri" pitchFamily="34" charset="0"/>
            </a:endParaRPr>
          </a:p>
          <a:p>
            <a:pPr marL="609600" indent="-609600"/>
            <a:r>
              <a:rPr lang="en-US" sz="2400" dirty="0" err="1" smtClean="0">
                <a:latin typeface="Calibri" pitchFamily="34" charset="0"/>
              </a:rPr>
              <a:t>Pemenuhan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keinginan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untuk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mempengaruhi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perilaku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orang</a:t>
            </a:r>
            <a:r>
              <a:rPr lang="en-US" sz="2400" dirty="0" smtClean="0">
                <a:latin typeface="Calibri" pitchFamily="34" charset="0"/>
              </a:rPr>
              <a:t> lain</a:t>
            </a:r>
          </a:p>
          <a:p>
            <a:pPr marL="609600" indent="-609600"/>
            <a:r>
              <a:rPr lang="en-US" sz="2400" dirty="0" err="1" smtClean="0">
                <a:latin typeface="Calibri" pitchFamily="34" charset="0"/>
              </a:rPr>
              <a:t>Pelayanan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sebagai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sumber</a:t>
            </a:r>
            <a:r>
              <a:rPr lang="en-US" sz="2400" dirty="0" smtClean="0">
                <a:latin typeface="Calibri" pitchFamily="34" charset="0"/>
              </a:rPr>
              <a:t>  </a:t>
            </a:r>
            <a:r>
              <a:rPr lang="en-US" sz="2400" dirty="0" err="1" smtClean="0">
                <a:latin typeface="Calibri" pitchFamily="34" charset="0"/>
              </a:rPr>
              <a:t>informasi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hubungan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pekerjaan</a:t>
            </a:r>
            <a:r>
              <a:rPr lang="en-US" sz="2400" dirty="0" smtClean="0">
                <a:latin typeface="Calibri" pitchFamily="34" charset="0"/>
              </a:rPr>
              <a:t> yang </a:t>
            </a:r>
            <a:r>
              <a:rPr lang="en-US" sz="2400" dirty="0" err="1" smtClean="0">
                <a:latin typeface="Calibri" pitchFamily="34" charset="0"/>
              </a:rPr>
              <a:t>tidak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disediakan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saluran-saluran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komunikasi</a:t>
            </a:r>
            <a:r>
              <a:rPr lang="en-US" sz="2400" dirty="0" smtClean="0">
                <a:latin typeface="Calibri" pitchFamily="34" charset="0"/>
              </a:rPr>
              <a:t> formal.</a:t>
            </a:r>
            <a:endParaRPr lang="id-ID" sz="24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err="1" smtClean="0"/>
              <a:t>Komunikasi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209800"/>
            <a:ext cx="8183880" cy="3429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Menurut</a:t>
            </a:r>
            <a:r>
              <a:rPr lang="en-US" sz="2400" dirty="0" smtClean="0"/>
              <a:t> Raymond V. </a:t>
            </a:r>
            <a:r>
              <a:rPr lang="en-US" sz="2400" dirty="0" err="1" smtClean="0"/>
              <a:t>Lesikar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4 </a:t>
            </a:r>
            <a:r>
              <a:rPr lang="en-US" sz="2400" dirty="0" err="1" smtClean="0"/>
              <a:t>faktor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mempengaruhi</a:t>
            </a: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Keefektifan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Saluran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formal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wewenang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Spesialisasi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pekerjaan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Kepemilikan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endParaRPr lang="en-US" sz="2400" dirty="0" smtClean="0"/>
          </a:p>
          <a:p>
            <a:pPr marL="457200" indent="-457200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err="1" smtClean="0"/>
              <a:t>Saluran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Komunikasi</a:t>
            </a:r>
            <a:r>
              <a:rPr lang="en-US" sz="2800" b="1" dirty="0" smtClean="0"/>
              <a:t> Formal :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400" dirty="0" err="1" smtClean="0"/>
              <a:t>Saluran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Formal :</a:t>
            </a:r>
          </a:p>
          <a:p>
            <a:pPr>
              <a:buNone/>
            </a:pP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didukung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dikendalikan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manajer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err="1" smtClean="0"/>
              <a:t>Misal</a:t>
            </a:r>
            <a:r>
              <a:rPr lang="en-US" sz="2400" dirty="0" smtClean="0"/>
              <a:t> : memo </a:t>
            </a:r>
            <a:r>
              <a:rPr lang="en-US" sz="2400" dirty="0" err="1" smtClean="0"/>
              <a:t>reguler</a:t>
            </a:r>
            <a:r>
              <a:rPr lang="en-US" sz="2400" dirty="0" smtClean="0"/>
              <a:t>,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, </a:t>
            </a:r>
            <a:r>
              <a:rPr lang="en-US" sz="2400" dirty="0" err="1" smtClean="0"/>
              <a:t>rapat</a:t>
            </a:r>
            <a:r>
              <a:rPr lang="en-US" sz="2400" dirty="0" smtClean="0"/>
              <a:t> </a:t>
            </a:r>
            <a:r>
              <a:rPr lang="en-US" sz="2400" dirty="0" err="1" smtClean="0"/>
              <a:t>staf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Saluran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formal </a:t>
            </a:r>
            <a:r>
              <a:rPr lang="en-US" sz="2400" dirty="0" err="1" smtClean="0"/>
              <a:t>mempengaruhi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efektifitas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:</a:t>
            </a:r>
          </a:p>
          <a:p>
            <a:pPr marL="457200" indent="-457200">
              <a:buAutoNum type="alphaLcPeriod"/>
            </a:pPr>
            <a:r>
              <a:rPr lang="en-US" sz="2400" dirty="0" err="1" smtClean="0"/>
              <a:t>Jarak</a:t>
            </a:r>
            <a:r>
              <a:rPr lang="en-US" sz="2400" dirty="0" smtClean="0"/>
              <a:t> </a:t>
            </a:r>
            <a:r>
              <a:rPr lang="en-US" sz="2400" dirty="0" err="1" smtClean="0"/>
              <a:t>saluran</a:t>
            </a:r>
            <a:r>
              <a:rPr lang="en-US" sz="2400" dirty="0" smtClean="0"/>
              <a:t> formal.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, </a:t>
            </a:r>
            <a:r>
              <a:rPr lang="en-US" sz="2400" dirty="0" err="1" smtClean="0"/>
              <a:t>efektifitas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komunikasinya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endParaRPr lang="en-US" sz="2400" dirty="0" smtClean="0"/>
          </a:p>
          <a:p>
            <a:pPr marL="457200" indent="-457200">
              <a:buAutoNum type="alphaLcPeriod"/>
            </a:pPr>
            <a:r>
              <a:rPr lang="en-US" sz="2400" dirty="0" err="1" smtClean="0"/>
              <a:t>Menghambat</a:t>
            </a:r>
            <a:r>
              <a:rPr lang="en-US" sz="2400" dirty="0" smtClean="0"/>
              <a:t> </a:t>
            </a:r>
            <a:r>
              <a:rPr lang="en-US" sz="2400" dirty="0" err="1" smtClean="0"/>
              <a:t>arus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. </a:t>
            </a:r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/</a:t>
            </a:r>
            <a:r>
              <a:rPr lang="en-US" sz="2400" dirty="0" err="1" smtClean="0"/>
              <a:t>lebar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mengalir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Struktur</a:t>
            </a:r>
            <a:r>
              <a:rPr lang="en-US" sz="2800" dirty="0" smtClean="0"/>
              <a:t> </a:t>
            </a:r>
            <a:r>
              <a:rPr lang="en-US" sz="2800" dirty="0" err="1" smtClean="0"/>
              <a:t>Wewenang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wewenang</a:t>
            </a:r>
            <a:r>
              <a:rPr lang="en-US" sz="2400" dirty="0" smtClean="0"/>
              <a:t> :</a:t>
            </a:r>
          </a:p>
          <a:p>
            <a:pPr>
              <a:buNone/>
            </a:pPr>
            <a:r>
              <a:rPr lang="en-US" sz="2400" dirty="0" err="1" smtClean="0"/>
              <a:t>Hierarki</a:t>
            </a:r>
            <a:r>
              <a:rPr lang="en-US" sz="2400" dirty="0" smtClean="0"/>
              <a:t> </a:t>
            </a:r>
            <a:r>
              <a:rPr lang="en-US" sz="2400" dirty="0" err="1" smtClean="0"/>
              <a:t>pengendalian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Wewenang</a:t>
            </a:r>
            <a:r>
              <a:rPr lang="en-US" sz="2400" dirty="0" smtClean="0"/>
              <a:t> </a:t>
            </a:r>
            <a:r>
              <a:rPr lang="en-US" sz="2400" dirty="0" err="1" smtClean="0"/>
              <a:t>thd</a:t>
            </a:r>
            <a:r>
              <a:rPr lang="en-US" sz="2400" dirty="0" smtClean="0"/>
              <a:t> </a:t>
            </a:r>
            <a:r>
              <a:rPr lang="en-US" sz="2400" dirty="0" err="1" smtClean="0"/>
              <a:t>efektifitas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:</a:t>
            </a:r>
          </a:p>
          <a:p>
            <a:pPr marL="457200" indent="-457200">
              <a:buAutoNum type="alphaLcPeriod"/>
            </a:pPr>
            <a:r>
              <a:rPr lang="en-US" sz="2400" dirty="0" err="1" smtClean="0"/>
              <a:t>Perbedaan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kekuasaan</a:t>
            </a:r>
            <a:endParaRPr lang="en-US" sz="2400" dirty="0" smtClean="0"/>
          </a:p>
          <a:p>
            <a:pPr marL="457200" indent="-457200">
              <a:buAutoNum type="alphaLcPeriod"/>
            </a:pPr>
            <a:r>
              <a:rPr lang="en-US" sz="2400" dirty="0" err="1" smtClean="0"/>
              <a:t>Perbedaan</a:t>
            </a:r>
            <a:r>
              <a:rPr lang="en-US" sz="2400" dirty="0" smtClean="0"/>
              <a:t> </a:t>
            </a:r>
            <a:r>
              <a:rPr lang="en-US" sz="2400" dirty="0" err="1" smtClean="0"/>
              <a:t>wewenang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Spesialisasi</a:t>
            </a:r>
            <a:r>
              <a:rPr lang="en-US" sz="2800" dirty="0" smtClean="0"/>
              <a:t> </a:t>
            </a:r>
            <a:r>
              <a:rPr lang="en-US" sz="2800" dirty="0" err="1" smtClean="0"/>
              <a:t>Pekerjaan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istilah</a:t>
            </a:r>
            <a:r>
              <a:rPr lang="en-US" sz="2400" dirty="0" smtClean="0"/>
              <a:t>, </a:t>
            </a:r>
          </a:p>
          <a:p>
            <a:pPr>
              <a:buNone/>
            </a:pPr>
            <a:r>
              <a:rPr lang="en-US" sz="2400" dirty="0" err="1" smtClean="0"/>
              <a:t>Pandangan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, </a:t>
            </a:r>
            <a:r>
              <a:rPr lang="en-US" sz="2400" dirty="0" err="1" smtClean="0"/>
              <a:t>tugas</a:t>
            </a:r>
            <a:r>
              <a:rPr lang="en-US" sz="2400" dirty="0" smtClean="0"/>
              <a:t>, </a:t>
            </a:r>
            <a:r>
              <a:rPr lang="en-US" sz="2400" dirty="0" err="1" smtClean="0"/>
              <a:t>gaya</a:t>
            </a:r>
            <a:r>
              <a:rPr lang="en-US" sz="2400" dirty="0" smtClean="0"/>
              <a:t> </a:t>
            </a:r>
            <a:r>
              <a:rPr lang="en-US" sz="2400" dirty="0" err="1" smtClean="0"/>
              <a:t>pribadi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umumnya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800" b="1" dirty="0" err="1" smtClean="0"/>
              <a:t>Kepemilikan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Informasi</a:t>
            </a:r>
            <a:r>
              <a:rPr lang="en-US" sz="2800" b="1" dirty="0" smtClean="0"/>
              <a:t> :</a:t>
            </a:r>
          </a:p>
          <a:p>
            <a:pPr>
              <a:buNone/>
            </a:pP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err="1" smtClean="0"/>
              <a:t>tidak</a:t>
            </a:r>
            <a:r>
              <a:rPr lang="en-US" sz="2400" dirty="0" smtClean="0"/>
              <a:t>  </a:t>
            </a:r>
            <a:r>
              <a:rPr lang="en-US" sz="2400" dirty="0" err="1" smtClean="0"/>
              <a:t>dimiliki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lain,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tsb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berfungsi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efektif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lain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err="1" smtClean="0"/>
              <a:t>Bentuk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Komunikasi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Dalam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Organisasi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Dilihat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ruang</a:t>
            </a:r>
            <a:r>
              <a:rPr lang="en-US" sz="2400" dirty="0" smtClean="0"/>
              <a:t> </a:t>
            </a:r>
            <a:r>
              <a:rPr lang="en-US" sz="2400" dirty="0" err="1" smtClean="0"/>
              <a:t>lingkupnya</a:t>
            </a:r>
            <a:r>
              <a:rPr lang="en-US" sz="2400" dirty="0" smtClean="0"/>
              <a:t>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Komunikasi</a:t>
            </a:r>
            <a:r>
              <a:rPr lang="en-US" sz="2400" dirty="0" smtClean="0"/>
              <a:t> Internal :</a:t>
            </a:r>
          </a:p>
          <a:p>
            <a:pPr marL="457200" indent="-4572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orang-orang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endParaRPr lang="en-US" sz="2400" dirty="0" smtClean="0"/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2.  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Eksternal</a:t>
            </a:r>
            <a:r>
              <a:rPr lang="en-US" sz="2400" dirty="0" smtClean="0"/>
              <a:t> :</a:t>
            </a:r>
          </a:p>
          <a:p>
            <a:pPr marL="457200" indent="-4572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orang-orang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pihak-pihak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,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pelanggan</a:t>
            </a:r>
            <a:r>
              <a:rPr lang="en-US" sz="2400" dirty="0" smtClean="0"/>
              <a:t>, </a:t>
            </a:r>
            <a:r>
              <a:rPr lang="en-US" sz="2400" dirty="0" err="1" smtClean="0"/>
              <a:t>pemasok</a:t>
            </a:r>
            <a:r>
              <a:rPr lang="en-US" sz="2400" dirty="0" smtClean="0"/>
              <a:t>, </a:t>
            </a:r>
            <a:r>
              <a:rPr lang="en-US" sz="2400" dirty="0" err="1" smtClean="0"/>
              <a:t>kreditur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Komunikasi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400" dirty="0" err="1" smtClean="0"/>
              <a:t>Dilihat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formalitasnya</a:t>
            </a:r>
            <a:r>
              <a:rPr lang="en-US" sz="2400" dirty="0" smtClean="0"/>
              <a:t> :</a:t>
            </a:r>
          </a:p>
          <a:p>
            <a:r>
              <a:rPr lang="en-US" sz="2400" dirty="0" err="1" smtClean="0"/>
              <a:t>Komunikasi</a:t>
            </a:r>
            <a:r>
              <a:rPr lang="en-US" sz="2400" dirty="0" smtClean="0"/>
              <a:t>  Formal 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id-ID" sz="2400" dirty="0" smtClean="0"/>
              <a:t> Saluran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resmi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mengikuti</a:t>
            </a:r>
            <a:r>
              <a:rPr lang="en-US" sz="2400" dirty="0" smtClean="0"/>
              <a:t> </a:t>
            </a:r>
            <a:r>
              <a:rPr lang="en-US" sz="2400" dirty="0" err="1" smtClean="0"/>
              <a:t>rantai</a:t>
            </a:r>
            <a:r>
              <a:rPr lang="en-US" sz="2400" dirty="0" smtClean="0"/>
              <a:t> </a:t>
            </a:r>
            <a:r>
              <a:rPr lang="en-US" sz="2400" dirty="0" err="1" smtClean="0"/>
              <a:t>komando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berkaitan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tugas</a:t>
            </a:r>
            <a:r>
              <a:rPr lang="en-US" sz="2400" dirty="0" smtClean="0"/>
              <a:t>, </a:t>
            </a:r>
            <a:r>
              <a:rPr lang="en-US" sz="2400" dirty="0" err="1" smtClean="0"/>
              <a:t>wewenang</a:t>
            </a:r>
            <a:r>
              <a:rPr lang="en-US" sz="2400" dirty="0" smtClean="0"/>
              <a:t> (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).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Formal 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 :</a:t>
            </a:r>
          </a:p>
          <a:p>
            <a:pPr>
              <a:buNone/>
            </a:pPr>
            <a:r>
              <a:rPr lang="en-US" sz="2400" dirty="0" smtClean="0"/>
              <a:t>	1.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Vertikal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2.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Horizontal</a:t>
            </a:r>
          </a:p>
          <a:p>
            <a:pPr>
              <a:buNone/>
            </a:pPr>
            <a:r>
              <a:rPr lang="en-US" sz="2400" dirty="0" smtClean="0"/>
              <a:t>	3.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Diagonal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Komunikasi</a:t>
            </a:r>
            <a:r>
              <a:rPr lang="en-US" sz="2400" dirty="0" smtClean="0"/>
              <a:t> Informal 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disetujui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resmi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Komunikasi</a:t>
            </a:r>
            <a:r>
              <a:rPr lang="en-US" sz="2800" dirty="0" smtClean="0"/>
              <a:t> </a:t>
            </a:r>
            <a:r>
              <a:rPr lang="en-US" sz="2800" dirty="0" err="1" smtClean="0"/>
              <a:t>Vertikal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Komunikasi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bergerak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err="1" smtClean="0"/>
              <a:t>Rantai</a:t>
            </a:r>
            <a:r>
              <a:rPr lang="en-US" sz="2400" dirty="0" smtClean="0"/>
              <a:t> </a:t>
            </a:r>
            <a:r>
              <a:rPr lang="en-US" sz="2400" dirty="0" err="1" smtClean="0"/>
              <a:t>Komando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 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memberi</a:t>
            </a:r>
            <a:r>
              <a:rPr lang="en-US" sz="2400" dirty="0" smtClean="0"/>
              <a:t> saran,  </a:t>
            </a:r>
            <a:r>
              <a:rPr lang="en-US" sz="2400" dirty="0" err="1" smtClean="0"/>
              <a:t>pengarahan</a:t>
            </a:r>
            <a:r>
              <a:rPr lang="en-US" sz="2400" dirty="0" smtClean="0"/>
              <a:t>, </a:t>
            </a:r>
            <a:r>
              <a:rPr lang="en-US" sz="2400" dirty="0" err="1" smtClean="0"/>
              <a:t>instruksi</a:t>
            </a:r>
            <a:r>
              <a:rPr lang="en-US" sz="2400" dirty="0" smtClean="0"/>
              <a:t>, </a:t>
            </a:r>
            <a:r>
              <a:rPr lang="en-US" sz="2400" dirty="0" err="1" smtClean="0"/>
              <a:t>evaluasi</a:t>
            </a:r>
            <a:r>
              <a:rPr lang="en-US" sz="2400" dirty="0" smtClean="0"/>
              <a:t>, </a:t>
            </a:r>
            <a:r>
              <a:rPr lang="en-US" sz="2400" dirty="0" err="1" smtClean="0"/>
              <a:t>informasi</a:t>
            </a:r>
            <a:endParaRPr lang="en-US" sz="2400" dirty="0" smtClean="0"/>
          </a:p>
          <a:p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memberi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,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, </a:t>
            </a:r>
            <a:r>
              <a:rPr lang="en-US" sz="2400" dirty="0" err="1" smtClean="0"/>
              <a:t>penjelasan</a:t>
            </a:r>
            <a:r>
              <a:rPr lang="en-US" sz="2400" dirty="0" smtClean="0"/>
              <a:t>, </a:t>
            </a:r>
            <a:r>
              <a:rPr lang="en-US" sz="2400" dirty="0" err="1" smtClean="0"/>
              <a:t>permohonan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Hambatan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vertikal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apabila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err="1" smtClean="0"/>
              <a:t>Satu</a:t>
            </a:r>
            <a:r>
              <a:rPr lang="en-US" sz="2400" dirty="0" smtClean="0"/>
              <a:t>  </a:t>
            </a:r>
            <a:r>
              <a:rPr lang="en-US" sz="2400" dirty="0" err="1" smtClean="0"/>
              <a:t>atasan</a:t>
            </a:r>
            <a:r>
              <a:rPr lang="en-US" sz="2400" dirty="0" smtClean="0"/>
              <a:t>/</a:t>
            </a:r>
            <a:r>
              <a:rPr lang="en-US" sz="2400" dirty="0" err="1" smtClean="0"/>
              <a:t>bawahan</a:t>
            </a:r>
            <a:r>
              <a:rPr lang="en-US" sz="2400" dirty="0" smtClean="0"/>
              <a:t> </a:t>
            </a:r>
            <a:r>
              <a:rPr lang="en-US" sz="2400" dirty="0" err="1" smtClean="0"/>
              <a:t>mencoba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menyaring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err="1" smtClean="0"/>
              <a:t>yg</a:t>
            </a:r>
            <a:r>
              <a:rPr lang="en-US" sz="2400" dirty="0" smtClean="0"/>
              <a:t> 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lengkap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Komunikasi</a:t>
            </a:r>
            <a:r>
              <a:rPr lang="en-US" sz="2800" dirty="0" smtClean="0"/>
              <a:t> Horizontal / Lateral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umumnya</a:t>
            </a:r>
            <a:r>
              <a:rPr lang="en-US" sz="2400" dirty="0" smtClean="0"/>
              <a:t> </a:t>
            </a:r>
            <a:r>
              <a:rPr lang="en-US" sz="2400" dirty="0" err="1" smtClean="0"/>
              <a:t>mengikuti</a:t>
            </a:r>
            <a:r>
              <a:rPr lang="en-US" sz="2400" dirty="0" smtClean="0"/>
              <a:t> </a:t>
            </a:r>
            <a:r>
              <a:rPr lang="en-US" sz="2400" dirty="0" err="1" smtClean="0"/>
              <a:t>alur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,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rantai</a:t>
            </a:r>
            <a:r>
              <a:rPr lang="en-US" sz="2400" dirty="0" smtClean="0"/>
              <a:t> </a:t>
            </a:r>
            <a:r>
              <a:rPr lang="en-US" sz="2400" dirty="0" err="1" smtClean="0"/>
              <a:t>komando</a:t>
            </a:r>
            <a:r>
              <a:rPr lang="en-US" sz="2400" dirty="0" smtClean="0"/>
              <a:t>,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saluran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koordinasi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pemecahan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dng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lain.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Tujuannya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koordinasi</a:t>
            </a:r>
            <a:r>
              <a:rPr lang="en-US" sz="2400" dirty="0" smtClean="0"/>
              <a:t> &amp; </a:t>
            </a:r>
            <a:r>
              <a:rPr lang="en-US" sz="2400" dirty="0" err="1" smtClean="0"/>
              <a:t>pemecahan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, </a:t>
            </a: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, </a:t>
            </a:r>
            <a:r>
              <a:rPr lang="en-US" sz="2400" dirty="0" err="1" smtClean="0"/>
              <a:t>mempercepat</a:t>
            </a:r>
            <a:r>
              <a:rPr lang="en-US" sz="2400" dirty="0" smtClean="0"/>
              <a:t> </a:t>
            </a:r>
            <a:r>
              <a:rPr lang="en-US" sz="2400" dirty="0" err="1" smtClean="0"/>
              <a:t>pengambilan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 &amp;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kepuasan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196</TotalTime>
  <Words>339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KOMUNIKASI DALAM BISNIS (ORGANISASI)</vt:lpstr>
      <vt:lpstr>Komunikasi Dalam Organisasi</vt:lpstr>
      <vt:lpstr>Saluran Komunikasi Formal :</vt:lpstr>
      <vt:lpstr>Struktur Wewenang Organisasi</vt:lpstr>
      <vt:lpstr>Spesialisasi Pekerjaan :</vt:lpstr>
      <vt:lpstr>Bentuk Komunikasi Dalam Organisasi</vt:lpstr>
      <vt:lpstr>Bentuk Komunikasi Dalam Organisasi :</vt:lpstr>
      <vt:lpstr>Komunikasi Vertikal </vt:lpstr>
      <vt:lpstr>Komunikasi Horizontal / Lateral</vt:lpstr>
      <vt:lpstr>Komunikasi Diagonal</vt:lpstr>
      <vt:lpstr>Komunikasi Informal</vt:lpstr>
      <vt:lpstr>Peranan Komunikasi Informal 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DALAM BISNIS (ORGANISASI)</dc:title>
  <dc:creator/>
  <cp:lastModifiedBy>anin</cp:lastModifiedBy>
  <cp:revision>23</cp:revision>
  <dcterms:created xsi:type="dcterms:W3CDTF">2006-08-16T00:00:00Z</dcterms:created>
  <dcterms:modified xsi:type="dcterms:W3CDTF">2014-06-19T06:33:17Z</dcterms:modified>
</cp:coreProperties>
</file>