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7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9" r:id="rId33"/>
    <p:sldId id="291" r:id="rId34"/>
    <p:sldId id="292" r:id="rId35"/>
    <p:sldId id="293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98" d="100"/>
          <a:sy n="98" d="100"/>
        </p:scale>
        <p:origin x="7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2EDDF"/>
          </a:solidFill>
          <a:ln w="9525">
            <a:solidFill>
              <a:srgbClr val="666633"/>
            </a:solidFill>
            <a:miter lim="800000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5539" name="Rectangle 3"/>
          <p:cNvSpPr>
            <a:spLocks noChangeArrowheads="1"/>
          </p:cNvSpPr>
          <p:nvPr userDrawn="1"/>
        </p:nvSpPr>
        <p:spPr bwMode="auto">
          <a:xfrm>
            <a:off x="152400" y="0"/>
            <a:ext cx="2286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Rectangle 4"/>
          <p:cNvSpPr>
            <a:spLocks noChangeArrowheads="1"/>
          </p:cNvSpPr>
          <p:nvPr userDrawn="1"/>
        </p:nvSpPr>
        <p:spPr bwMode="auto">
          <a:xfrm>
            <a:off x="1524000" y="685800"/>
            <a:ext cx="7239000" cy="5257800"/>
          </a:xfrm>
          <a:prstGeom prst="rect">
            <a:avLst/>
          </a:prstGeom>
          <a:gradFill>
            <a:gsLst>
              <a:gs pos="57000">
                <a:srgbClr val="FFCC66">
                  <a:shade val="67500"/>
                  <a:satMod val="115000"/>
                  <a:alpha val="74000"/>
                  <a:lumMod val="85000"/>
                </a:srgbClr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676400" y="2016125"/>
            <a:ext cx="7010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467100"/>
            <a:ext cx="7010400" cy="762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371600" y="4689664"/>
            <a:ext cx="1600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0" i="0" dirty="0" smtClean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</a:rPr>
              <a:t>6 </a:t>
            </a:r>
            <a:endParaRPr lang="en-US" sz="12500" i="0" dirty="0">
              <a:solidFill>
                <a:schemeClr val="bg1">
                  <a:lumMod val="6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 rot="16200000">
            <a:off x="67030" y="5244884"/>
            <a:ext cx="2206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</a:rPr>
              <a:t>Chapter</a:t>
            </a:r>
            <a:endParaRPr lang="en-US" sz="4000" i="1" dirty="0">
              <a:solidFill>
                <a:schemeClr val="bg1">
                  <a:lumMod val="6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2EDDF"/>
          </a:solidFill>
          <a:ln w="9525">
            <a:solidFill>
              <a:srgbClr val="666633"/>
            </a:solidFill>
            <a:miter lim="800000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E4E5-EBDA-4562-A87B-48C7CC93DEC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C5FAE-00CD-47A8-9354-893880255B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5240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63775"/>
            <a:ext cx="7010400" cy="1470025"/>
          </a:xfrm>
        </p:spPr>
        <p:txBody>
          <a:bodyPr/>
          <a:lstStyle/>
          <a:p>
            <a:r>
              <a:rPr lang="en-US" b="1" dirty="0" smtClean="0"/>
              <a:t>The Impact of Environment</a:t>
            </a:r>
            <a:br>
              <a:rPr lang="en-US" b="1" dirty="0" smtClean="0"/>
            </a:br>
            <a:r>
              <a:rPr lang="en-ID" altLang="en-US" b="1" dirty="0" smtClean="0"/>
              <a:t>Dampak Lingkungan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47244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Understanding the Theory &amp; Design of Organizations</a:t>
            </a:r>
          </a:p>
          <a:p>
            <a:pPr algn="ctr"/>
            <a:r>
              <a:rPr lang="en-US" dirty="0" smtClean="0"/>
              <a:t>Eleventh Edition</a:t>
            </a:r>
          </a:p>
          <a:p>
            <a:pPr algn="ctr"/>
            <a:r>
              <a:rPr lang="en-US" dirty="0" smtClean="0"/>
              <a:t>Richard L. Daft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A0EC6D-6A27-44A2-93E9-52DC09E0BBBF}" type="slidenum">
              <a:rPr lang="en-US"/>
              <a:t>10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D" altLang="en-US" sz="3600"/>
              <a:t>Menyesuaikan Perubahan </a:t>
            </a:r>
            <a:br>
              <a:rPr lang="en-ID" altLang="en-US" sz="3600"/>
            </a:br>
            <a:r>
              <a:rPr lang="en-ID" altLang="en-US" sz="3600"/>
              <a:t>lingkungan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5029200"/>
          </a:xfrm>
        </p:spPr>
        <p:txBody>
          <a:bodyPr>
            <a:normAutofit lnSpcReduction="20000"/>
          </a:bodyPr>
          <a:lstStyle/>
          <a:p>
            <a:r>
              <a:rPr lang="en-ID" altLang="en-US" dirty="0"/>
              <a:t>Org. perlu kesesuaian yang tepat antara </a:t>
            </a:r>
            <a:r>
              <a:rPr lang="en-US" dirty="0"/>
              <a:t> </a:t>
            </a:r>
            <a:r>
              <a:rPr lang="en-ID" altLang="en-US" b="1" i="1" dirty="0"/>
              <a:t>Struktur internal dan lingkungan eksternal</a:t>
            </a:r>
            <a:endParaRPr lang="en-US" b="1" i="1" dirty="0"/>
          </a:p>
          <a:p>
            <a:pPr lvl="1"/>
            <a:r>
              <a:rPr lang="en-ID" altLang="en-US" dirty="0"/>
              <a:t>Penambahan Posisi dan Dept.</a:t>
            </a:r>
            <a:endParaRPr lang="en-US" dirty="0"/>
          </a:p>
          <a:p>
            <a:pPr lvl="1"/>
            <a:r>
              <a:rPr lang="en-ID" altLang="en-US" dirty="0"/>
              <a:t>Menjalin Hubungan</a:t>
            </a:r>
            <a:endParaRPr lang="en-US" dirty="0"/>
          </a:p>
          <a:p>
            <a:pPr lvl="2"/>
            <a:r>
              <a:rPr lang="en-US" dirty="0"/>
              <a:t>Boundary-spanning roles</a:t>
            </a:r>
          </a:p>
          <a:p>
            <a:pPr lvl="2"/>
            <a:r>
              <a:rPr lang="en-US" dirty="0"/>
              <a:t>Business </a:t>
            </a:r>
            <a:r>
              <a:rPr lang="en-US" dirty="0" smtClean="0"/>
              <a:t>intelligence</a:t>
            </a:r>
            <a:endParaRPr lang="en-US" dirty="0"/>
          </a:p>
          <a:p>
            <a:pPr lvl="1"/>
            <a:r>
              <a:rPr lang="en-ID" altLang="en-US" dirty="0"/>
              <a:t>Diferensiasi dan integrasi</a:t>
            </a:r>
          </a:p>
          <a:p>
            <a:pPr lvl="1"/>
            <a:r>
              <a:rPr lang="en-ID" altLang="en-US" dirty="0"/>
              <a:t>Proses manajemen Organik vs mekanistik </a:t>
            </a:r>
            <a:endParaRPr lang="en-US" dirty="0"/>
          </a:p>
          <a:p>
            <a:pPr lvl="1"/>
            <a:r>
              <a:rPr lang="en-ID" altLang="en-US" dirty="0"/>
              <a:t>Perencanaan, Prakiraan, dan Cepat tanggap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E92B3F-2405-4739-8268-DC110194D898}" type="slidenum">
              <a:rPr lang="en-US"/>
              <a:t>11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r>
              <a:rPr lang="en-ID" altLang="en-US" sz="3600" dirty="0"/>
              <a:t>Pembedaan Dept. secara Org. untuk memenuhi kebutuhan sub-lingkungan(</a:t>
            </a:r>
            <a:r>
              <a:rPr lang="en-US" sz="3600" dirty="0"/>
              <a:t>Sub-environments</a:t>
            </a:r>
            <a:r>
              <a:rPr lang="en-ID" altLang="en-US" sz="3600" dirty="0"/>
              <a:t>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450" y="1876424"/>
            <a:ext cx="8615950" cy="4219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Perbedaan Tujuan dan Orientasi antar Dept.</a:t>
            </a:r>
            <a:endParaRPr lang="en-ID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514601"/>
            <a:ext cx="9008801" cy="19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286F88E4-DED8-4977-BA1D-FD453AA819BF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Ketidakpastian Lingkungan</a:t>
            </a:r>
            <a:r>
              <a:rPr lang="en-US" dirty="0" smtClean="0"/>
              <a:t> </a:t>
            </a:r>
            <a:r>
              <a:rPr lang="en-ID" altLang="en-US" dirty="0" smtClean="0"/>
              <a:t>dan </a:t>
            </a:r>
            <a:r>
              <a:rPr lang="en-US" dirty="0" smtClean="0"/>
              <a:t> Organizational Integrators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88" y="2362201"/>
            <a:ext cx="856861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286F88E4-DED8-4977-BA1D-FD453AA819BF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FEE960-A46D-43D9-AF9F-E4A8536C7DCC}" type="slidenum">
              <a:rPr lang="en-US"/>
              <a:t>14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3600"/>
              <a:t>Bentuk Organik dan mekanistik</a:t>
            </a:r>
            <a:r>
              <a:rPr lang="en-US" sz="360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1148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ID" altLang="en-US" sz="2400" dirty="0"/>
              <a:t>Setiap tugas dikususkan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ID" altLang="en-US" sz="2400" dirty="0"/>
              <a:t>Tugas-tugas dirumuskan secara kaku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ID" altLang="en-US" sz="2400" dirty="0"/>
              <a:t>hirarki autoritas dan pengendalian yang ketat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ID" altLang="en-US" sz="2400" dirty="0"/>
              <a:t>Pengetahuan dan pengendalian tugas tersentralisasi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ID" altLang="en-US" sz="2400" dirty="0"/>
              <a:t>komunikasi berjalan vertikal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76400"/>
            <a:ext cx="4267200" cy="41148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ID" altLang="en-US" sz="2400" dirty="0"/>
              <a:t>Setiap Karyawan berkontribusi terhadap tugas 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sz="2400" dirty="0"/>
              <a:t>T</a:t>
            </a:r>
            <a:r>
              <a:rPr lang="en-ID" altLang="en-US" sz="2400" dirty="0"/>
              <a:t>ugas disesuaikan dan dirumuskan ulang sesuai kesepakatan tim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ID" altLang="en-US" sz="2400" dirty="0">
                <a:sym typeface="+mn-ea"/>
              </a:rPr>
              <a:t>hirarki autoritas dan pengendalian yang lebih longgar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ID" altLang="en-US" sz="2400" dirty="0">
                <a:sym typeface="+mn-ea"/>
              </a:rPr>
              <a:t>Pengetahuan dan pengendalian tugas </a:t>
            </a:r>
            <a:r>
              <a:rPr lang="en-ID" sz="2400" dirty="0">
                <a:sym typeface="+mn-ea"/>
              </a:rPr>
              <a:t>tidak tersentralisasi</a:t>
            </a:r>
            <a:endParaRPr lang="en-ID" sz="2400" dirty="0"/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ID" altLang="en-US" sz="2400" dirty="0">
                <a:sym typeface="+mn-ea"/>
              </a:rPr>
              <a:t>komunikasi berjalan Horizontal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13EBC-291E-4750-A299-1C32E716202D}" type="slidenum">
              <a:rPr lang="en-US"/>
              <a:t>15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r>
              <a:rPr lang="en-ID" altLang="en-US" sz="3200"/>
              <a:t>Kerangka Kontingensi terhadap ketidakpastian dan respon org.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D7050F-64DD-4B38-882C-8219C250DCFC}" type="slidenum">
              <a:rPr lang="en-US"/>
              <a:t>16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ID" altLang="en-US"/>
              <a:t>Ketergantungan terhadap Sumber daya eksternal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ID" altLang="en-US" b="1" i="1" dirty="0"/>
              <a:t>Perspektif Ketergantungan Sumber daya</a:t>
            </a:r>
            <a:r>
              <a:rPr lang="en-US" dirty="0"/>
              <a:t> </a:t>
            </a:r>
            <a:r>
              <a:rPr lang="en-ID" altLang="en-US" dirty="0"/>
              <a:t>berarti Org. bergantung terhadap lingkungan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ID" altLang="en-US" dirty="0"/>
              <a:t>Berusaha memperoleh kontrol terhadap sumberdaya untuk meminimalkan ketergantungan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Org</a:t>
            </a:r>
            <a:r>
              <a:rPr lang="en-ID" altLang="en-US" dirty="0"/>
              <a:t>. akan tidak berdaya jika sumber daya dikontrol oleh pihak luar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ID" altLang="en-US" dirty="0"/>
              <a:t>Meminimalkan ketidakberdayaan</a:t>
            </a:r>
          </a:p>
          <a:p>
            <a:pPr lvl="1">
              <a:lnSpc>
                <a:spcPct val="90000"/>
              </a:lnSpc>
            </a:pPr>
            <a:r>
              <a:rPr lang="en-ID" altLang="en-US" dirty="0"/>
              <a:t>Menjalin kerjasama dengan pihak luar jika sumber daya mulai langka diperoleh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A75217-2FF7-4389-B3DA-440C5135CE36}" type="slidenum">
              <a:rPr lang="en-US"/>
              <a:t>17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sz="4000"/>
              <a:t>Mempengaruhi Sumber daya eksternal</a:t>
            </a:r>
            <a:endParaRPr lang="en-US" sz="40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2438"/>
            <a:ext cx="8229600" cy="4678362"/>
          </a:xfrm>
        </p:spPr>
        <p:txBody>
          <a:bodyPr>
            <a:normAutofit lnSpcReduction="10000"/>
          </a:bodyPr>
          <a:lstStyle/>
          <a:p>
            <a:pPr>
              <a:spcAft>
                <a:spcPct val="50000"/>
              </a:spcAft>
            </a:pPr>
            <a:r>
              <a:rPr lang="en-ID" altLang="en-US" dirty="0"/>
              <a:t>Menyeimbangkan antara kerjasama dengan kemandirian</a:t>
            </a:r>
            <a:endParaRPr lang="en-US" dirty="0"/>
          </a:p>
          <a:p>
            <a:pPr>
              <a:spcAft>
                <a:spcPct val="50000"/>
              </a:spcAft>
            </a:pPr>
            <a:r>
              <a:rPr lang="en-ID" altLang="en-US" dirty="0"/>
              <a:t>Memperoleh dan merubah atau Mengkontrol elemen dalam lingkungan</a:t>
            </a:r>
            <a:endParaRPr lang="en-US" dirty="0"/>
          </a:p>
          <a:p>
            <a:pPr marL="1562100" lvl="2" indent="-457200">
              <a:spcAft>
                <a:spcPct val="50000"/>
              </a:spcAft>
              <a:buFontTx/>
              <a:buAutoNum type="arabicPeriod"/>
            </a:pPr>
            <a:r>
              <a:rPr lang="en-ID" altLang="en-US" dirty="0"/>
              <a:t>Membangun kerjasama dengan elemen kunci dari lingkungan</a:t>
            </a:r>
            <a:endParaRPr lang="en-US" dirty="0"/>
          </a:p>
          <a:p>
            <a:pPr marL="1562100" lvl="2" indent="-457200">
              <a:spcAft>
                <a:spcPct val="50000"/>
              </a:spcAft>
              <a:buFontTx/>
              <a:buAutoNum type="arabicPeriod"/>
            </a:pPr>
            <a:r>
              <a:rPr lang="en-ID" altLang="en-US" dirty="0"/>
              <a:t>Membentuk lingkungan dengan cara mempengaruhi sektor kunci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F3790-7148-4307-99D6-9B801BB748FE}" type="slidenum">
              <a:rPr lang="en-US"/>
              <a:t>18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sz="4000" dirty="0"/>
              <a:t>Mengorganisir strategi dalam mengontrol Lingkungan eksternal</a:t>
            </a:r>
            <a:endParaRPr lang="en-US" sz="4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362200"/>
            <a:ext cx="857539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F2B71C-D27D-4AB3-B65A-023EA60DA054}" type="slidenum">
              <a:rPr lang="en-US"/>
              <a:t>19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Karakteristik Lingkungan</a:t>
            </a:r>
            <a:r>
              <a:rPr lang="en-US" dirty="0"/>
              <a:t> </a:t>
            </a:r>
            <a:r>
              <a:rPr lang="en-ID" altLang="en-US" dirty="0"/>
              <a:t>dan tindakan Org.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00200"/>
            <a:ext cx="5700712" cy="4767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AFD81A-CB1A-43EA-9D0E-E478807F27C8}" type="slidenum">
              <a:rPr lang="en-US"/>
              <a:t>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4000"/>
              <a:t>Lingkungan Organisasi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0038"/>
            <a:ext cx="8229600" cy="4678362"/>
          </a:xfrm>
        </p:spPr>
        <p:txBody>
          <a:bodyPr/>
          <a:lstStyle/>
          <a:p>
            <a:r>
              <a:rPr lang="en-ID" altLang="en-US"/>
              <a:t>Semua elemen yang berada di luar Batas Org.</a:t>
            </a:r>
            <a:endParaRPr lang="en-US"/>
          </a:p>
          <a:p>
            <a:pPr>
              <a:buFontTx/>
              <a:buNone/>
            </a:pPr>
            <a:endParaRPr lang="en-US" sz="1200"/>
          </a:p>
          <a:p>
            <a:r>
              <a:rPr lang="en-ID" altLang="en-US"/>
              <a:t>Berpotensi memberikan dampak terhadap seluruh atau sebagian badan Org.</a:t>
            </a:r>
            <a:endParaRPr lang="en-US"/>
          </a:p>
          <a:p>
            <a:pPr lvl="1"/>
            <a:r>
              <a:rPr lang="en-US" b="1" i="1"/>
              <a:t>Domain</a:t>
            </a:r>
            <a:r>
              <a:rPr lang="en-US"/>
              <a:t> </a:t>
            </a:r>
            <a:r>
              <a:rPr lang="en-ID" altLang="en-US"/>
              <a:t>: Lingkungan yang terdampak </a:t>
            </a:r>
            <a:endParaRPr lang="en-US"/>
          </a:p>
          <a:p>
            <a:pPr lvl="1"/>
            <a:r>
              <a:rPr lang="en-US" b="1" i="1"/>
              <a:t>Sectors </a:t>
            </a:r>
            <a:r>
              <a:rPr lang="en-ID" altLang="en-US"/>
              <a:t>atau</a:t>
            </a:r>
            <a:r>
              <a:rPr lang="en-US"/>
              <a:t> subdivisi </a:t>
            </a:r>
            <a:r>
              <a:rPr lang="en-ID" altLang="en-US"/>
              <a:t>yang mengadung elemen yang sama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4F9EAC-5AE1-444C-BA22-4E29546DC7FA}" type="slidenum">
              <a:rPr lang="en-US"/>
              <a:t>20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</a:t>
            </a:r>
            <a:r>
              <a:rPr lang="en-ID" altLang="en-US"/>
              <a:t>Mendasar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20000"/>
          </a:bodyPr>
          <a:lstStyle/>
          <a:p>
            <a:pPr>
              <a:lnSpc>
                <a:spcPct val="90000"/>
              </a:lnSpc>
              <a:spcAft>
                <a:spcPct val="3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/>
              <a:t>Perubahan dan kompleksitas mempunyai implikasi besar terhadap Org. 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3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/>
              <a:t>Ligkungan Organisasional berbeda-beda tergantung ketidakpastian dan ketergantungan sumberdaya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3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/>
              <a:t>Tujuan suatu organisasi adalah mengelola efisiensi dan </a:t>
            </a:r>
            <a:r>
              <a:rPr lang="en-US" sz="2400" dirty="0"/>
              <a:t> </a:t>
            </a:r>
            <a:r>
              <a:rPr lang="en-ID" altLang="en-US" sz="2400" dirty="0"/>
              <a:t>keberlangsungan Org.</a:t>
            </a:r>
          </a:p>
          <a:p>
            <a:pPr>
              <a:lnSpc>
                <a:spcPct val="90000"/>
              </a:lnSpc>
              <a:spcAft>
                <a:spcPct val="3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/>
              <a:t>Manajer harus mengerti bagaimana lingkungan mempengaruhi struktur Org.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3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/>
              <a:t>Ketika suatu resiko dirasa besar, Org. harus dapat mengupayakan untuk mengubah atau mempengaruhi lingkungan</a:t>
            </a:r>
            <a:endParaRPr lang="en-US" sz="2400" dirty="0"/>
          </a:p>
          <a:p>
            <a:pPr>
              <a:lnSpc>
                <a:spcPct val="90000"/>
              </a:lnSpc>
              <a:spcAft>
                <a:spcPct val="3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/>
              <a:t>Org. harus dapat menyesuaikan dan belajar dari Lingkungan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63775"/>
            <a:ext cx="7010400" cy="1470025"/>
          </a:xfrm>
        </p:spPr>
        <p:txBody>
          <a:bodyPr/>
          <a:lstStyle/>
          <a:p>
            <a:r>
              <a:rPr lang="en-ID" altLang="en-US" b="1" dirty="0" smtClean="0"/>
              <a:t>Budaya dan Nilai Korporat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47244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Understanding the Theory &amp; Design of Organizations</a:t>
            </a:r>
          </a:p>
          <a:p>
            <a:pPr algn="ctr"/>
            <a:r>
              <a:rPr lang="en-US" dirty="0" smtClean="0"/>
              <a:t>Eleventh Edition</a:t>
            </a:r>
          </a:p>
          <a:p>
            <a:pPr algn="ctr"/>
            <a:r>
              <a:rPr lang="en-US" dirty="0" smtClean="0"/>
              <a:t>Richard L. Daft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51D9AC-1DF5-4C93-8A1D-902C97AD1534}" type="slidenum">
              <a:rPr lang="en-US"/>
              <a:t>22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dirty="0"/>
              <a:t>apa itu budaya</a:t>
            </a:r>
            <a:r>
              <a:rPr lang="en-US" dirty="0"/>
              <a:t>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/>
              <a:t>Nialai, norma, tuntunan, dan pemahaman yang dibagikan oleh tiap anggota dalam suatu Org. </a:t>
            </a:r>
            <a:endParaRPr lang="en-US" dirty="0"/>
          </a:p>
          <a:p>
            <a:pPr lvl="1"/>
            <a:r>
              <a:rPr lang="en-ID" altLang="en-US" dirty="0"/>
              <a:t>diturunkan/diajarkan ke anggota baru sebagai cara yang berfikir, merasa dan berperilaku yang benar</a:t>
            </a:r>
            <a:endParaRPr lang="en-US" dirty="0"/>
          </a:p>
          <a:p>
            <a:pPr lvl="1">
              <a:buFontTx/>
              <a:buNone/>
            </a:pPr>
            <a:endParaRPr lang="en-US" sz="1400" dirty="0"/>
          </a:p>
          <a:p>
            <a:r>
              <a:rPr lang="en-ID" altLang="en-US" dirty="0"/>
              <a:t>2 tingkatan budaya org.</a:t>
            </a:r>
            <a:endParaRPr lang="en-US" dirty="0"/>
          </a:p>
          <a:p>
            <a:pPr lvl="1"/>
            <a:r>
              <a:rPr lang="en-ID" altLang="en-US" dirty="0"/>
              <a:t>Simbol-simbol</a:t>
            </a:r>
          </a:p>
          <a:p>
            <a:pPr lvl="1"/>
            <a:r>
              <a:rPr lang="en-ID" altLang="en-US" dirty="0"/>
              <a:t>Nilai pokok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>
                <a:sym typeface="+mn-ea"/>
              </a:rPr>
              <a:t>tingkatan budaya Korporat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6876" y="1600202"/>
            <a:ext cx="5648324" cy="492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050607-13C3-466D-9C82-0CA788C02537}" type="slidenum">
              <a:rPr lang="en-US"/>
              <a:t>24</a:t>
            </a:fld>
            <a:endParaRPr lang="en-US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dirty="0"/>
              <a:t>Latar belakang dan Tujuan Budaya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pPr marL="533400" indent="-533400" algn="ctr">
              <a:spcAft>
                <a:spcPts val="1200"/>
              </a:spcAft>
              <a:buNone/>
            </a:pPr>
            <a:r>
              <a:rPr lang="en-ID" altLang="en-US" sz="2800" b="1" i="1" dirty="0"/>
              <a:t>Memberikan keterikatan terhadap indetitas Org.</a:t>
            </a:r>
          </a:p>
          <a:p>
            <a:pPr marL="533400" indent="-533400">
              <a:spcAft>
                <a:spcPts val="1200"/>
              </a:spcAft>
              <a:buNone/>
            </a:pPr>
            <a:r>
              <a:rPr lang="en-ID" altLang="en-US" sz="2800" dirty="0"/>
              <a:t>2 fungsi penting dalam Org.</a:t>
            </a:r>
            <a:r>
              <a:rPr lang="en-US" sz="2800" dirty="0"/>
              <a:t>:</a:t>
            </a:r>
          </a:p>
          <a:p>
            <a:pPr marL="1295400" lvl="2" indent="-381000">
              <a:spcAft>
                <a:spcPts val="1200"/>
              </a:spcAft>
              <a:buFontTx/>
              <a:buAutoNum type="arabicPeriod"/>
            </a:pPr>
            <a:r>
              <a:rPr lang="en-ID" altLang="en-US" sz="2000" dirty="0"/>
              <a:t>Untuk menyatukan antar anggota sehingga masing-masing tahu bagaimana saling terjadi keterikatan</a:t>
            </a:r>
            <a:endParaRPr lang="en-US" sz="2000" dirty="0"/>
          </a:p>
          <a:p>
            <a:pPr marL="1295400" lvl="2" indent="-381000">
              <a:spcAft>
                <a:spcPts val="1200"/>
              </a:spcAft>
              <a:buFontTx/>
              <a:buAutoNum type="arabicPeriod"/>
            </a:pPr>
            <a:r>
              <a:rPr lang="en-ID" altLang="en-US" sz="2000" dirty="0"/>
              <a:t>Membantu Organisasi menyesuaikan lingkungan External</a:t>
            </a:r>
          </a:p>
          <a:p>
            <a:pPr marL="533400" indent="-533400">
              <a:spcAft>
                <a:spcPts val="1200"/>
              </a:spcAft>
              <a:buNone/>
            </a:pPr>
            <a:r>
              <a:rPr lang="en-US" sz="2800" b="1" i="1" dirty="0"/>
              <a:t>Internal Integration</a:t>
            </a:r>
            <a:r>
              <a:rPr lang="en-ID" altLang="en-US" sz="2800" b="1" i="1" dirty="0"/>
              <a:t>/Integrasi Internal</a:t>
            </a:r>
            <a:r>
              <a:rPr lang="en-US" sz="2800" dirty="0"/>
              <a:t> – </a:t>
            </a:r>
            <a:r>
              <a:rPr lang="en-ID" altLang="en-US" sz="2800" dirty="0"/>
              <a:t>identitas bersama dan cara bekerjasama</a:t>
            </a:r>
            <a:endParaRPr lang="en-US" sz="2800" dirty="0"/>
          </a:p>
          <a:p>
            <a:pPr marL="533400" indent="-533400">
              <a:spcAft>
                <a:spcPts val="1200"/>
              </a:spcAft>
              <a:buNone/>
            </a:pPr>
            <a:r>
              <a:rPr lang="en-US" sz="2800" b="1" i="1" dirty="0"/>
              <a:t>External </a:t>
            </a:r>
            <a:r>
              <a:rPr lang="en-US" sz="2800" b="1" i="1" dirty="0" smtClean="0"/>
              <a:t>Adaption</a:t>
            </a:r>
            <a:r>
              <a:rPr lang="en-ID" altLang="en-US" sz="2800" b="1" i="1" dirty="0" smtClean="0"/>
              <a:t>/Penyesuaian external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en-ID" altLang="en-US" sz="2800" dirty="0"/>
              <a:t>bagaimana Org. mencapai tujuan serta menjalin hubungan dengan pihak luar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92D5A0-D398-47CE-B4E5-B5175A397E5A}" type="slidenum">
              <a:rPr lang="en-US"/>
              <a:t>25</a:t>
            </a:fld>
            <a:endParaRPr lang="en-US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Aspek yang tampak dari Budaya Org.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8445" y="1676400"/>
            <a:ext cx="5408155" cy="4572000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F0657F-7F0D-4364-A8F1-F5BAD73C9683}" type="slidenum">
              <a:rPr lang="en-US"/>
              <a:t>26</a:t>
            </a:fld>
            <a:endParaRPr lang="en-US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Bagan Org. dalam </a:t>
            </a:r>
            <a:r>
              <a:rPr lang="en-US" dirty="0"/>
              <a:t> Nordstrom</a:t>
            </a:r>
            <a:br>
              <a:rPr lang="en-US" dirty="0"/>
            </a:br>
            <a:endParaRPr lang="en-US" dirty="0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0" y="5791200"/>
            <a:ext cx="9144000" cy="64516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342900" indent="-342900" algn="ctr"/>
            <a:r>
              <a:rPr lang="en-ID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Struktur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Nordstrom’s </a:t>
            </a:r>
            <a:r>
              <a:rPr lang="en-ID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menitikberatkan pada bagaimana manajemen atas menguatkan dan mendukung hingga karyawan di tingkat dasar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1683665"/>
            <a:ext cx="4805026" cy="403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Design dan Budaya Org.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096000" y="2070080"/>
            <a:ext cx="2514600" cy="3784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</a:t>
            </a:r>
            <a:r>
              <a:rPr lang="en-ID" altLang="en-US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</a:t>
            </a:r>
            <a:r>
              <a:rPr lang="en-US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er </a:t>
            </a:r>
            <a:r>
              <a:rPr lang="en-ID" altLang="en-US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mengharapakan budaya korporat yang dapat mendorong agar startegi dan design struktural dapat efektif dalama Lingkungan</a:t>
            </a:r>
            <a:r>
              <a:rPr lang="en-US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199"/>
            <a:ext cx="5105399" cy="4930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Kekuatan Budaya dan Subkultur Org.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ID" altLang="en-US" b="1" i="1" dirty="0" smtClean="0"/>
              <a:t>Kekuatan Budaya</a:t>
            </a:r>
            <a:r>
              <a:rPr lang="en-US" b="1" i="1" dirty="0" smtClean="0"/>
              <a:t> </a:t>
            </a:r>
            <a:r>
              <a:rPr lang="en-ID" altLang="en-US" dirty="0" smtClean="0"/>
              <a:t>adalah tingkat kesepakatan antar anggota org. terhadap suatu nilai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b="1" i="1" dirty="0" smtClean="0"/>
              <a:t>Sub</a:t>
            </a:r>
            <a:r>
              <a:rPr lang="en-ID" altLang="en-US" b="1" i="1" dirty="0" smtClean="0"/>
              <a:t>kultur</a:t>
            </a:r>
            <a:r>
              <a:rPr lang="en-US" b="1" i="1" dirty="0" smtClean="0"/>
              <a:t> </a:t>
            </a:r>
            <a:r>
              <a:rPr lang="en-ID" altLang="en-US" dirty="0" smtClean="0"/>
              <a:t>menggambarkan masalah, tujuan, dan pengaaman dari suatu tim atau dept.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ID" altLang="en-US" i="1" dirty="0" smtClean="0"/>
              <a:t>Masing-masing dept. bisa saja mempunyai norma-norma yang berbeda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A577DCBC-F9A4-4EEE-8377-F9530D9429C6}" type="slidenum">
              <a:rPr lang="en-US"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3C4A40-3DEE-4FCD-A6B7-0257FC0F6B00}" type="slidenum">
              <a:rPr lang="en-US"/>
              <a:t>29</a:t>
            </a:fld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Budaya, pembelajaran dan performa Org.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2438"/>
            <a:ext cx="8229600" cy="4678362"/>
          </a:xfrm>
        </p:spPr>
        <p:txBody>
          <a:bodyPr>
            <a:normAutofit lnSpcReduction="20000"/>
          </a:bodyPr>
          <a:lstStyle/>
          <a:p>
            <a:pPr marL="406400" indent="-406400"/>
            <a:r>
              <a:rPr lang="en-ID" altLang="en-US" dirty="0"/>
              <a:t>Budaya sangat penting dalam proses belajar dan berinovasi </a:t>
            </a:r>
            <a:endParaRPr lang="en-US" dirty="0"/>
          </a:p>
          <a:p>
            <a:pPr marL="406400" indent="-406400">
              <a:buFontTx/>
              <a:buNone/>
            </a:pPr>
            <a:endParaRPr lang="en-US" sz="1600" dirty="0"/>
          </a:p>
          <a:p>
            <a:pPr marL="406400" indent="-406400"/>
            <a:r>
              <a:rPr lang="en-ID" altLang="en-US" dirty="0"/>
              <a:t>Budaya adaptif yang kuat biasanya menggabungkan nilai-nilai dibawah ini :</a:t>
            </a:r>
            <a:endParaRPr lang="en-US" dirty="0"/>
          </a:p>
          <a:p>
            <a:pPr marL="1562100" lvl="2" indent="-457200">
              <a:spcAft>
                <a:spcPct val="30000"/>
              </a:spcAft>
              <a:buFontTx/>
              <a:buAutoNum type="arabicPeriod"/>
            </a:pPr>
            <a:r>
              <a:rPr lang="en-ID" altLang="en-US" dirty="0"/>
              <a:t>Kesatuan lebih penting daripada individu</a:t>
            </a:r>
            <a:endParaRPr lang="en-US" dirty="0"/>
          </a:p>
          <a:p>
            <a:pPr marL="1562100" lvl="2" indent="-457200">
              <a:spcAft>
                <a:spcPct val="30000"/>
              </a:spcAft>
              <a:buFontTx/>
              <a:buAutoNum type="arabicPeriod"/>
            </a:pPr>
            <a:r>
              <a:rPr lang="en-ID" altLang="en-US" dirty="0"/>
              <a:t>Kesetaraan dan kepercayaan merupakan nilai utama</a:t>
            </a:r>
          </a:p>
          <a:p>
            <a:pPr marL="1562100" lvl="2" indent="-457200">
              <a:spcAft>
                <a:spcPct val="30000"/>
              </a:spcAft>
              <a:buFontTx/>
              <a:buAutoNum type="arabicPeriod"/>
            </a:pPr>
            <a:r>
              <a:rPr lang="en-ID" altLang="en-US" dirty="0"/>
              <a:t>Budaya mendorong perubahan, penghadapan resiko, dan perbaikan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05400" y="2362200"/>
            <a:ext cx="4038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Lingkungan Suatu ORG.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228600"/>
            <a:ext cx="4712448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133B29-557B-46C8-91DA-515A73304356}" type="slidenum">
              <a:rPr lang="en-US"/>
              <a:t>30</a:t>
            </a:fld>
            <a:endParaRPr lang="en-US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ID" altLang="en-US" sz="3600" dirty="0"/>
              <a:t>Nilai Etika dan Tanggungjawab sosial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b="1" i="1" dirty="0" smtClean="0"/>
              <a:t>Et</a:t>
            </a:r>
            <a:r>
              <a:rPr lang="en-ID" altLang="en-US" b="1" i="1" dirty="0" smtClean="0"/>
              <a:t>ika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Et</a:t>
            </a:r>
            <a:r>
              <a:rPr lang="en-ID" altLang="en-US" dirty="0"/>
              <a:t>ika</a:t>
            </a:r>
            <a:r>
              <a:rPr lang="en-US" dirty="0"/>
              <a:t> </a:t>
            </a:r>
            <a:r>
              <a:rPr lang="en-ID" altLang="en-US" dirty="0"/>
              <a:t>merujuk pada kode nilai dan prinsip moral yang mengatur perilaku suatu individu atau grup berkenaan dengan benar dan salah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endParaRPr lang="en-US" b="1" i="1" dirty="0"/>
          </a:p>
          <a:p>
            <a:pPr>
              <a:lnSpc>
                <a:spcPct val="90000"/>
              </a:lnSpc>
              <a:buNone/>
            </a:pPr>
            <a:r>
              <a:rPr lang="en-ID" altLang="en-US" b="1" i="1" dirty="0"/>
              <a:t>Etika Manajerial</a:t>
            </a:r>
          </a:p>
          <a:p>
            <a:pPr lvl="1">
              <a:lnSpc>
                <a:spcPct val="90000"/>
              </a:lnSpc>
            </a:pPr>
            <a:r>
              <a:rPr lang="en-ID" altLang="en-US" dirty="0"/>
              <a:t>etika memutuskan diluar kebiasaan yang di atur oleh hukum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ID" altLang="en-US" dirty="0"/>
              <a:t>Etika Manajerial menuntun dalam pengambilan keputusan dan perilaku seorang manajer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B8D45B-4890-4E90-A3A9-DA562A9B6C29}" type="slidenum">
              <a:rPr lang="en-US"/>
              <a:t>31</a:t>
            </a:fld>
            <a:endParaRPr lang="en-US" dirty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Sumber Etika dalam Tindakan dan Prinsip Individu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233" y="1676400"/>
            <a:ext cx="7183967" cy="45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DAAC1-8CD6-4D3C-9928-BAE0BAEA75D6}" type="slidenum">
              <a:rPr lang="en-US"/>
              <a:t>32</a:t>
            </a:fld>
            <a:endParaRPr lang="en-US" dirty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Hubungan antara aturan hukum dan standar etika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729" y="1719263"/>
            <a:ext cx="8395271" cy="445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784E8D-D249-46B6-8211-3A7D33D853C7}" type="slidenum">
              <a:rPr lang="en-US"/>
              <a:t>33</a:t>
            </a:fld>
            <a:endParaRPr lang="en-US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Bagaimana manajer membentuk budaya dan etika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lnSpcReduction="20000"/>
          </a:bodyPr>
          <a:lstStyle/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ID" altLang="en-US" dirty="0"/>
              <a:t>Kepemimpinan berdasar-nilai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ID" altLang="en-US" dirty="0"/>
              <a:t>Sistem dan struktur Formal</a:t>
            </a:r>
          </a:p>
          <a:p>
            <a:pPr lvl="1">
              <a:lnSpc>
                <a:spcPct val="90000"/>
              </a:lnSpc>
              <a:spcAft>
                <a:spcPct val="10000"/>
              </a:spcAft>
            </a:pPr>
            <a:r>
              <a:rPr lang="en-ID" altLang="en-US" dirty="0" smtClean="0"/>
              <a:t>Strukture</a:t>
            </a:r>
          </a:p>
          <a:p>
            <a:pPr lvl="1">
              <a:lnSpc>
                <a:spcPct val="90000"/>
              </a:lnSpc>
              <a:spcAft>
                <a:spcPct val="10000"/>
              </a:spcAft>
            </a:pPr>
            <a:r>
              <a:rPr lang="en-ID" altLang="en-US" dirty="0" smtClean="0"/>
              <a:t>Mekanisme pengungkapan</a:t>
            </a:r>
          </a:p>
          <a:p>
            <a:pPr lvl="1">
              <a:lnSpc>
                <a:spcPct val="90000"/>
              </a:lnSpc>
              <a:spcAft>
                <a:spcPct val="10000"/>
              </a:spcAft>
            </a:pPr>
            <a:r>
              <a:rPr lang="en-ID" altLang="en-US" dirty="0" smtClean="0"/>
              <a:t>KOde Etik</a:t>
            </a:r>
          </a:p>
          <a:p>
            <a:pPr lvl="1">
              <a:lnSpc>
                <a:spcPct val="90000"/>
              </a:lnSpc>
              <a:spcAft>
                <a:spcPct val="10000"/>
              </a:spcAft>
            </a:pPr>
            <a:r>
              <a:rPr lang="en-ID" altLang="en-US" dirty="0" smtClean="0"/>
              <a:t>Program pelatihan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dirty="0" smtClean="0"/>
              <a:t>Mana</a:t>
            </a:r>
            <a:r>
              <a:rPr lang="en-ID" altLang="en-US" dirty="0" smtClean="0"/>
              <a:t>j</a:t>
            </a:r>
            <a:r>
              <a:rPr lang="en-US" dirty="0" smtClean="0"/>
              <a:t>er </a:t>
            </a:r>
            <a:r>
              <a:rPr lang="en-ID" altLang="en-US" dirty="0" smtClean="0"/>
              <a:t>memainkan peran penting dalam mencontohkan dan memimpin secara beretika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43EED-F56C-454F-BDE5-4D9F238052BF}" type="slidenum">
              <a:rPr lang="en-US"/>
              <a:t>34</a:t>
            </a:fld>
            <a:endParaRPr lang="en-US" dirty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Karakteristik</a:t>
            </a:r>
            <a:r>
              <a:rPr lang="en-US" dirty="0"/>
              <a:t> </a:t>
            </a:r>
            <a:br>
              <a:rPr lang="en-US" dirty="0"/>
            </a:br>
            <a:r>
              <a:rPr lang="en-ID" altLang="en-US" dirty="0"/>
              <a:t>Kepemimpinan berdasar-nilai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00200"/>
            <a:ext cx="5534025" cy="483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58435-75A9-4E3A-A8A2-AF50EA6E6E6B}" type="slidenum">
              <a:rPr lang="en-US"/>
              <a:t>35</a:t>
            </a:fld>
            <a:endParaRPr lang="en-US" dirty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ID" altLang="en-US" dirty="0"/>
              <a:t>Etika dan Budaya korporat dalam suatu lingkungan global</a:t>
            </a: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lnSpcReduction="20000"/>
          </a:bodyPr>
          <a:lstStyle/>
          <a:p>
            <a:r>
              <a:rPr lang="en-ID" altLang="en-US" sz="2800" dirty="0"/>
              <a:t>Lingkungan global menghadirkan tantangan dalam etika</a:t>
            </a:r>
            <a:endParaRPr lang="en-US" sz="2800" dirty="0"/>
          </a:p>
          <a:p>
            <a:r>
              <a:rPr lang="en-ID" altLang="en-US" sz="2800" dirty="0"/>
              <a:t>Tiap Negara mempunyai sikap dan kepercayaan yang berbeda</a:t>
            </a:r>
            <a:endParaRPr lang="en-US" sz="2800" dirty="0"/>
          </a:p>
          <a:p>
            <a:r>
              <a:rPr lang="en-ID" altLang="en-US" sz="2800" dirty="0"/>
              <a:t>Komponen yang membentuk budaya global</a:t>
            </a:r>
            <a:r>
              <a:rPr lang="en-US" sz="2800" dirty="0"/>
              <a:t>:</a:t>
            </a:r>
          </a:p>
          <a:p>
            <a:pPr lvl="1"/>
            <a:r>
              <a:rPr lang="en-ID" altLang="en-US" sz="2400" dirty="0"/>
              <a:t>nilai nasional lebih dari multikultur</a:t>
            </a:r>
            <a:endParaRPr lang="en-US" sz="2400" dirty="0"/>
          </a:p>
          <a:p>
            <a:pPr lvl="1"/>
            <a:r>
              <a:rPr lang="en-ID" altLang="en-US" sz="2400" dirty="0"/>
              <a:t>Mendasarkan status secara merit dibandingkan nasionaliti</a:t>
            </a:r>
            <a:endParaRPr lang="en-US" sz="2400" dirty="0"/>
          </a:p>
          <a:p>
            <a:r>
              <a:rPr lang="en-ID" altLang="en-US" sz="2800" dirty="0"/>
              <a:t>Manajer harus mampu berfikir luas tentang etika</a:t>
            </a:r>
          </a:p>
          <a:p>
            <a:r>
              <a:rPr lang="en-ID" altLang="en-US" sz="2800" b="1" i="1" dirty="0"/>
              <a:t>Audit Sosial</a:t>
            </a:r>
            <a:r>
              <a:rPr lang="en-US" sz="2800" dirty="0"/>
              <a:t> me</a:t>
            </a:r>
            <a:r>
              <a:rPr lang="en-ID" altLang="en-US" sz="2800" dirty="0"/>
              <a:t>ngukur dan melaporkan dampak lingkungan, sosial dan etika dari operasi perusahaan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B5D525-BD62-41C4-88B5-9E8B38AE0AB1}" type="slidenum">
              <a:rPr lang="en-US"/>
              <a:t>36</a:t>
            </a:fld>
            <a:endParaRPr lang="en-US" dirty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dirty="0"/>
              <a:t>Desain Dasar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Aft>
                <a:spcPct val="4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 smtClean="0"/>
              <a:t>Nilai Budaya dan etika membantu menentukan dasar sosial suatu org. dan berkontribusi dalam kesuksesan</a:t>
            </a:r>
            <a:endParaRPr lang="en-US" sz="2400" dirty="0" smtClean="0"/>
          </a:p>
          <a:p>
            <a:pPr>
              <a:lnSpc>
                <a:spcPct val="90000"/>
              </a:lnSpc>
              <a:spcAft>
                <a:spcPct val="400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Mana</a:t>
            </a:r>
            <a:r>
              <a:rPr lang="en-ID" altLang="en-US" sz="2400" dirty="0" smtClean="0"/>
              <a:t>jer dapat menggunakan ritual, seremonial, simbol, struktur, sistem kontrol, dan kekuatan hubungan dalam rangka memberikan pengaruh budaya</a:t>
            </a:r>
            <a:endParaRPr lang="en-US" sz="2400" dirty="0" smtClean="0"/>
          </a:p>
          <a:p>
            <a:pPr>
              <a:lnSpc>
                <a:spcPct val="90000"/>
              </a:lnSpc>
              <a:spcAft>
                <a:spcPct val="400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Sub</a:t>
            </a:r>
            <a:r>
              <a:rPr lang="en-ID" altLang="en-US" sz="2400" dirty="0" smtClean="0"/>
              <a:t>kultur mungkin timbul bahkan dalam budaya yang kuat</a:t>
            </a:r>
            <a:r>
              <a:rPr lang="en-US" sz="2400" dirty="0" smtClean="0"/>
              <a:t>Strong cultures can be constructive or non-constructive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 smtClean="0"/>
              <a:t>Etika manajerial dan tanggungjawab korporat merupakan aspek pentik dari nilai Org.</a:t>
            </a:r>
            <a:endParaRPr lang="en-US" sz="2400" dirty="0" smtClean="0"/>
          </a:p>
          <a:p>
            <a:pPr>
              <a:lnSpc>
                <a:spcPct val="90000"/>
              </a:lnSpc>
              <a:spcAft>
                <a:spcPct val="400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Mana</a:t>
            </a:r>
            <a:r>
              <a:rPr lang="en-ID" altLang="en-US" sz="2400" dirty="0" smtClean="0"/>
              <a:t>j</a:t>
            </a:r>
            <a:r>
              <a:rPr lang="en-US" sz="2400" dirty="0" smtClean="0"/>
              <a:t>er </a:t>
            </a:r>
            <a:r>
              <a:rPr lang="en-ID" altLang="en-US" sz="2400" dirty="0" smtClean="0"/>
              <a:t>dapat membentuk budaya dan etika melalui sistem formal</a:t>
            </a:r>
            <a:endParaRPr lang="en-US" sz="2400" dirty="0" smtClean="0"/>
          </a:p>
          <a:p>
            <a:pPr>
              <a:lnSpc>
                <a:spcPct val="90000"/>
              </a:lnSpc>
              <a:spcAft>
                <a:spcPct val="40000"/>
              </a:spcAft>
              <a:buFont typeface="Wingdings" panose="05000000000000000000" pitchFamily="2" charset="2"/>
              <a:buChar char="ü"/>
            </a:pPr>
            <a:r>
              <a:rPr lang="en-ID" altLang="en-US" sz="2400" dirty="0" smtClean="0"/>
              <a:t>Audit sosial merupakan tool penting dalam menjaga standar etika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59D12F-9DE1-438D-B7D5-86508DCBA3AF}" type="slidenum">
              <a:rPr lang="en-US"/>
              <a:t>4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Task Environment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altLang="en-US" dirty="0"/>
              <a:t>Sektor dimana Org. berinteraksi langsung</a:t>
            </a:r>
            <a:endParaRPr lang="en-US" dirty="0"/>
          </a:p>
          <a:p>
            <a:pPr lvl="1">
              <a:spcAft>
                <a:spcPct val="50000"/>
              </a:spcAft>
            </a:pPr>
            <a:r>
              <a:rPr lang="en-ID" altLang="en-US" dirty="0"/>
              <a:t>biasanya disebut</a:t>
            </a:r>
            <a:r>
              <a:rPr lang="en-US" dirty="0"/>
              <a:t> </a:t>
            </a:r>
            <a:r>
              <a:rPr lang="en-ID" altLang="en-US" dirty="0"/>
              <a:t>sektor </a:t>
            </a:r>
            <a:r>
              <a:rPr lang="en-US" dirty="0"/>
              <a:t>“industry” </a:t>
            </a:r>
            <a:r>
              <a:rPr lang="en-ID" altLang="en-US" dirty="0"/>
              <a:t>dan pasar</a:t>
            </a:r>
          </a:p>
          <a:p>
            <a:pPr lvl="1">
              <a:spcAft>
                <a:spcPct val="50000"/>
              </a:spcAft>
            </a:pPr>
            <a:r>
              <a:rPr lang="en-US" dirty="0" smtClean="0"/>
              <a:t>Human </a:t>
            </a:r>
            <a:r>
              <a:rPr lang="en-US" dirty="0"/>
              <a:t>Resources</a:t>
            </a:r>
            <a:r>
              <a:rPr lang="en-ID" altLang="en-US" dirty="0"/>
              <a:t>/SDM</a:t>
            </a:r>
          </a:p>
          <a:p>
            <a:pPr lvl="1">
              <a:spcAft>
                <a:spcPct val="50000"/>
              </a:spcAft>
            </a:pPr>
            <a:r>
              <a:rPr lang="en-ID" altLang="en-US" dirty="0" smtClean="0"/>
              <a:t>Sektor Internasional</a:t>
            </a:r>
          </a:p>
          <a:p>
            <a:pPr lvl="1"/>
            <a:r>
              <a:rPr lang="en-ID" altLang="en-US" dirty="0" smtClean="0"/>
              <a:t>Sektor bahan mentah</a:t>
            </a:r>
            <a:endParaRPr lang="en-ID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A365DE-A802-465C-855F-C9D91BD5219C}" type="slidenum">
              <a:rPr lang="en-US"/>
              <a:t>5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Environment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/>
              <a:t>Sektor yang mungkin tidak secara langsung  mempengaruhi operasi harian suatu perusahaan/Org.</a:t>
            </a:r>
            <a:endParaRPr lang="en-US" dirty="0"/>
          </a:p>
          <a:p>
            <a:pPr lvl="1"/>
            <a:r>
              <a:rPr lang="en-ID" altLang="en-US" dirty="0"/>
              <a:t>Sektor pemerintah</a:t>
            </a:r>
            <a:r>
              <a:rPr lang="en-US" dirty="0" smtClean="0"/>
              <a:t>: </a:t>
            </a:r>
            <a:r>
              <a:rPr lang="en-ID" altLang="en-US" i="1" dirty="0" smtClean="0"/>
              <a:t>Regulasi</a:t>
            </a:r>
          </a:p>
          <a:p>
            <a:pPr lvl="1"/>
            <a:r>
              <a:rPr lang="en-ID" altLang="en-US" dirty="0" err="1"/>
              <a:t>Sektor Sosial-Budaya</a:t>
            </a:r>
            <a:r>
              <a:rPr lang="en-US" dirty="0" smtClean="0"/>
              <a:t>: </a:t>
            </a:r>
            <a:r>
              <a:rPr lang="en-US" i="1" dirty="0" smtClean="0"/>
              <a:t>the green movement</a:t>
            </a:r>
            <a:endParaRPr lang="en-US" i="1" dirty="0"/>
          </a:p>
          <a:p>
            <a:pPr lvl="1"/>
            <a:r>
              <a:rPr lang="en-ID" altLang="en-US" dirty="0"/>
              <a:t>Kondisi Ekonomi</a:t>
            </a:r>
            <a:r>
              <a:rPr lang="en-US" dirty="0" smtClean="0"/>
              <a:t>: </a:t>
            </a:r>
            <a:r>
              <a:rPr lang="en-ID" altLang="en-US" i="1" dirty="0" smtClean="0"/>
              <a:t>Resesi Global</a:t>
            </a:r>
          </a:p>
          <a:p>
            <a:pPr lvl="1"/>
            <a:r>
              <a:rPr lang="en-ID" altLang="en-US" dirty="0"/>
              <a:t>Sektor Teknologi</a:t>
            </a:r>
            <a:r>
              <a:rPr lang="en-US" dirty="0" smtClean="0"/>
              <a:t>: </a:t>
            </a:r>
            <a:r>
              <a:rPr lang="en-ID" altLang="en-US" i="1" dirty="0" smtClean="0"/>
              <a:t>Perubahan masif dan konstan</a:t>
            </a:r>
          </a:p>
          <a:p>
            <a:pPr lvl="1"/>
            <a:r>
              <a:rPr lang="en-ID" altLang="en-US" b="1" i="1" dirty="0"/>
              <a:t>Sumber daya Finansial</a:t>
            </a:r>
          </a:p>
          <a:p>
            <a:pPr lvl="2"/>
            <a:r>
              <a:rPr lang="en-ID" altLang="en-US" i="1" dirty="0"/>
              <a:t>Sangat penting bagi pengusaha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77F0C-8DDA-47EF-99FE-7EDBE2AF1109}" type="slidenum">
              <a:rPr lang="en-US"/>
              <a:t>6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International Environment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0038"/>
            <a:ext cx="8229600" cy="4678362"/>
          </a:xfrm>
        </p:spPr>
        <p:txBody>
          <a:bodyPr/>
          <a:lstStyle/>
          <a:p>
            <a:pPr>
              <a:spcAft>
                <a:spcPct val="40000"/>
              </a:spcAft>
            </a:pPr>
            <a:r>
              <a:rPr lang="en-ID" altLang="en-US"/>
              <a:t>Dapat langsung berdampak pada banyak Org.</a:t>
            </a:r>
            <a:endParaRPr lang="en-US"/>
          </a:p>
          <a:p>
            <a:pPr>
              <a:spcAft>
                <a:spcPct val="40000"/>
              </a:spcAft>
            </a:pPr>
            <a:r>
              <a:rPr lang="en-ID" altLang="en-US"/>
              <a:t>Semakin berperan penting</a:t>
            </a:r>
          </a:p>
          <a:p>
            <a:pPr>
              <a:spcAft>
                <a:spcPct val="40000"/>
              </a:spcAft>
            </a:pPr>
            <a:r>
              <a:rPr lang="en-ID" altLang="en-US"/>
              <a:t>Perbedaan antara Operasi domestik dan Luar negeri</a:t>
            </a:r>
            <a:endParaRPr lang="en-US"/>
          </a:p>
          <a:p>
            <a:pPr>
              <a:spcAft>
                <a:spcPct val="40000"/>
              </a:spcAft>
            </a:pPr>
            <a:r>
              <a:rPr lang="en-ID" altLang="en-US"/>
              <a:t>Semua Org. menghadapi ketidakpastian domestik dan global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B47637-CEC8-4F68-AD82-EF9BC44892E4}" type="slidenum">
              <a:rPr lang="en-US"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Changing Environment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ID" altLang="en-US" dirty="0"/>
              <a:t>dimensi jenjang lingkungan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Unstable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Homogeneous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Heterogeneous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Complex</a:t>
            </a:r>
          </a:p>
          <a:p>
            <a:pPr>
              <a:lnSpc>
                <a:spcPct val="90000"/>
              </a:lnSpc>
            </a:pPr>
            <a:r>
              <a:rPr lang="en-ID" altLang="en-US" dirty="0"/>
              <a:t>Dimensi dapat diartikan sebagai 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ID" altLang="en-US" dirty="0"/>
              <a:t>Kebutuhan akan informasi tentang lingkungan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ID" altLang="en-US" dirty="0"/>
              <a:t>kebutuhan sumberdaya dari lingkungan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572000" y="2533471"/>
            <a:ext cx="3657600" cy="120032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solidFill>
                  <a:schemeClr val="bg1"/>
                </a:solidFill>
              </a:rPr>
              <a:t>Organizations must cope with and manage </a:t>
            </a:r>
            <a:r>
              <a:rPr lang="en-US" sz="2400" b="1" i="1" u="sng" dirty="0">
                <a:solidFill>
                  <a:schemeClr val="bg1"/>
                </a:solidFill>
              </a:rPr>
              <a:t>uncertainty </a:t>
            </a:r>
            <a:r>
              <a:rPr lang="en-US" sz="2400" b="1" i="1" dirty="0">
                <a:solidFill>
                  <a:schemeClr val="bg1"/>
                </a:solidFill>
              </a:rPr>
              <a:t>to be effective.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585FB1-7BF9-4F3F-BE5A-E60A62E0B4AF}" type="slidenum">
              <a:rPr lang="en-US"/>
              <a:t>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Dimensi </a:t>
            </a:r>
            <a:r>
              <a:rPr lang="en-ID" altLang="en-US" sz="4000"/>
              <a:t>Lingkungan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8638"/>
            <a:ext cx="8229600" cy="4678362"/>
          </a:xfrm>
        </p:spPr>
        <p:txBody>
          <a:bodyPr/>
          <a:lstStyle/>
          <a:p>
            <a:r>
              <a:rPr lang="en-US" b="1" i="1" dirty="0"/>
              <a:t>Simple-complex:</a:t>
            </a:r>
            <a:r>
              <a:rPr lang="en-US" dirty="0"/>
              <a:t> heterogeneity; </a:t>
            </a:r>
            <a:r>
              <a:rPr lang="en-ID" altLang="en-US" dirty="0"/>
              <a:t>Jumlah perbedaan dari elemen eksternal</a:t>
            </a:r>
            <a:r>
              <a:rPr lang="en-US" dirty="0"/>
              <a:t>the number of dissimilarity of external elements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b="1" i="1" dirty="0"/>
              <a:t>Stable-Unstable:</a:t>
            </a:r>
            <a:r>
              <a:rPr lang="en-US" dirty="0"/>
              <a:t> </a:t>
            </a:r>
            <a:r>
              <a:rPr lang="en-ID" altLang="en-US" dirty="0"/>
              <a:t>Jika Elemen dari suatu lingkungan bersifat dinamis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14A5AC-AF13-4B95-A532-0F836BA65DE3}" type="slidenum">
              <a:rPr lang="en-US"/>
              <a:t>9</a:t>
            </a:fld>
            <a:endParaRPr lang="en-US"/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title"/>
          </p:nvPr>
        </p:nvSpPr>
        <p:spPr>
          <a:xfrm>
            <a:off x="21771" y="136874"/>
            <a:ext cx="9144000" cy="583565"/>
          </a:xfrm>
        </p:spPr>
        <p:txBody>
          <a:bodyPr wrap="square">
            <a:spAutoFit/>
          </a:bodyPr>
          <a:lstStyle/>
          <a:p>
            <a:r>
              <a:rPr lang="en-ID" altLang="en-US" sz="3200" dirty="0"/>
              <a:t>Kerangka dalam mengkaji ketidakpastian lingkungan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b="9078"/>
          <a:stretch>
            <a:fillRect/>
          </a:stretch>
        </p:blipFill>
        <p:spPr bwMode="auto">
          <a:xfrm>
            <a:off x="173990" y="609599"/>
            <a:ext cx="8991599" cy="6246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03478" y="6568894"/>
            <a:ext cx="7499244" cy="2871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/>
                <a:ea typeface="+mn-ea"/>
                <a:cs typeface="Arial" panose="020B0604020202020204"/>
              </a:rPr>
              <a:t>©2013 Cengage Learning. All Rights Reserved. May not be scanned, copied or duplicated, or posted to a publicly accessible website, in whole or in part.</a:t>
            </a:r>
          </a:p>
          <a:p>
            <a:endParaRPr lang="en-US" sz="800" baseline="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2189</Words>
  <Application>Microsoft Office PowerPoint</Application>
  <PresentationFormat>On-screen Show (4:3)</PresentationFormat>
  <Paragraphs>225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Bookman Old Style</vt:lpstr>
      <vt:lpstr>Calibri</vt:lpstr>
      <vt:lpstr>Wingdings</vt:lpstr>
      <vt:lpstr>Office Theme</vt:lpstr>
      <vt:lpstr>The Impact of Environment Dampak Lingkungan</vt:lpstr>
      <vt:lpstr>Lingkungan Organisasi</vt:lpstr>
      <vt:lpstr>Lingkungan Suatu ORG.</vt:lpstr>
      <vt:lpstr>The Task Environment</vt:lpstr>
      <vt:lpstr>General Environment</vt:lpstr>
      <vt:lpstr>International Environment</vt:lpstr>
      <vt:lpstr>The Changing Environment</vt:lpstr>
      <vt:lpstr>Dimensi Lingkungan</vt:lpstr>
      <vt:lpstr>Kerangka dalam mengkaji ketidakpastian lingkungan </vt:lpstr>
      <vt:lpstr>Menyesuaikan Perubahan  lingkungan</vt:lpstr>
      <vt:lpstr>Pembedaan Dept. secara Org. untuk memenuhi kebutuhan sub-lingkungan(Sub-environments)</vt:lpstr>
      <vt:lpstr>Perbedaan Tujuan dan Orientasi antar Dept.</vt:lpstr>
      <vt:lpstr>Ketidakpastian Lingkungan dan  Organizational Integrators</vt:lpstr>
      <vt:lpstr>Bentuk Organik dan mekanistik </vt:lpstr>
      <vt:lpstr>Kerangka Kontingensi terhadap ketidakpastian dan respon org.</vt:lpstr>
      <vt:lpstr>Ketergantungan terhadap Sumber daya eksternal</vt:lpstr>
      <vt:lpstr>Mempengaruhi Sumber daya eksternal</vt:lpstr>
      <vt:lpstr>Mengorganisir strategi dalam mengontrol Lingkungan eksternal</vt:lpstr>
      <vt:lpstr>Karakteristik Lingkungan dan tindakan Org.</vt:lpstr>
      <vt:lpstr>Design Mendasar</vt:lpstr>
      <vt:lpstr>Budaya dan Nilai Korporat</vt:lpstr>
      <vt:lpstr>apa itu budaya?</vt:lpstr>
      <vt:lpstr>tingkatan budaya Korporat </vt:lpstr>
      <vt:lpstr>Latar belakang dan Tujuan Budaya</vt:lpstr>
      <vt:lpstr>Aspek yang tampak dari Budaya Org.</vt:lpstr>
      <vt:lpstr>Bagan Org. dalam  Nordstrom </vt:lpstr>
      <vt:lpstr>Design dan Budaya Org.</vt:lpstr>
      <vt:lpstr>Kekuatan Budaya dan Subkultur Org.</vt:lpstr>
      <vt:lpstr>Budaya, pembelajaran dan performa Org.</vt:lpstr>
      <vt:lpstr>Nilai Etika dan Tanggungjawab sosial</vt:lpstr>
      <vt:lpstr>Sumber Etika dalam Tindakan dan Prinsip Individu</vt:lpstr>
      <vt:lpstr>Hubungan antara aturan hukum dan standar etika</vt:lpstr>
      <vt:lpstr>Bagaimana manajer membentuk budaya dan etika</vt:lpstr>
      <vt:lpstr>Karakteristik  Kepemimpinan berdasar-nilai</vt:lpstr>
      <vt:lpstr>Etika dan Budaya korporat dalam suatu lingkungan global</vt:lpstr>
      <vt:lpstr>Desain Dasar</vt:lpstr>
    </vt:vector>
  </TitlesOfParts>
  <Company>Walsh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fieldtech</dc:creator>
  <cp:lastModifiedBy>T410</cp:lastModifiedBy>
  <cp:revision>38</cp:revision>
  <dcterms:created xsi:type="dcterms:W3CDTF">2012-02-28T20:40:00Z</dcterms:created>
  <dcterms:modified xsi:type="dcterms:W3CDTF">2020-03-12T07:49:46Z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