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61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98" r:id="rId16"/>
    <p:sldId id="397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392" r:id="rId56"/>
    <p:sldId id="393" r:id="rId57"/>
    <p:sldId id="394" r:id="rId58"/>
    <p:sldId id="395" r:id="rId59"/>
    <p:sldId id="396" r:id="rId60"/>
    <p:sldId id="32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AEE68-358A-4FA9-BD5E-6D898D5685CF}" type="datetimeFigureOut">
              <a:rPr lang="id-ID" smtClean="0"/>
              <a:t>22/03/2020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C5AA-B271-48C0-8A86-00F3DAD105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3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992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1783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5051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3177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3287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8977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1341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6267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3030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5742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592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570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9654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0856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579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5517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1236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9015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3079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2548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7751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473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7687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4422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9866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47547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73479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60234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89259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45228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35350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40729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265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18085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53632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08718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30670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03138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02130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21529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47544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7904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11962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7221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05514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60698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6827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88464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80117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09542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1335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59155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9647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9963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6260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7337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626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 smtClean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 smtClean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 smtClean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128571-7630-41A9-A9C9-1AED14AD6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6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269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7992888" cy="417646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19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esaunggul.ac.id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4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62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7"/>
            <a:ext cx="6145657" cy="648072"/>
          </a:xfrm>
        </p:spPr>
        <p:txBody>
          <a:bodyPr/>
          <a:lstStyle/>
          <a:p>
            <a:pPr algn="l"/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Dr. Iphov Kumala Sriwana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7784" y="1268760"/>
            <a:ext cx="6151123" cy="720080"/>
          </a:xfrm>
        </p:spPr>
        <p:txBody>
          <a:bodyPr/>
          <a:lstStyle/>
          <a:p>
            <a:pPr algn="l"/>
            <a:r>
              <a:rPr lang="id-ID" sz="3200" b="1" dirty="0" smtClean="0"/>
              <a:t>Penelitian Operasional II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149080"/>
            <a:ext cx="5616624" cy="1367507"/>
          </a:xfrm>
        </p:spPr>
        <p:txBody>
          <a:bodyPr/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Antrian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Konfigurasi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81200" y="16764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Sistem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Antrian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Jamak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Jamak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457200" y="20574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</p:cNvCxnSpPr>
          <p:nvPr/>
        </p:nvCxnSpPr>
        <p:spPr>
          <a:xfrm>
            <a:off x="7086600" y="20574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581400" y="4724400"/>
            <a:ext cx="2362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" y="2971800"/>
            <a:ext cx="3224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antrian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Kedatangan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2971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meninggalkan</a:t>
            </a:r>
            <a:r>
              <a:rPr lang="en-US" sz="2400" dirty="0" smtClean="0"/>
              <a:t> </a:t>
            </a:r>
            <a:r>
              <a:rPr lang="en-US" sz="2400" dirty="0" err="1" smtClean="0"/>
              <a:t>Antrian</a:t>
            </a:r>
            <a:endParaRPr lang="en-US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447800" y="49530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447800" y="41910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371600" y="59436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3581400" y="3962400"/>
            <a:ext cx="2362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1" name="Rounded Rectangle 50"/>
          <p:cNvSpPr/>
          <p:nvPr/>
        </p:nvSpPr>
        <p:spPr>
          <a:xfrm>
            <a:off x="3581400" y="5638800"/>
            <a:ext cx="2362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943600" y="4191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943600" y="5027612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943600" y="5942012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3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6" grpId="0"/>
      <p:bldP spid="27" grpId="0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Pemecahan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Permasalahan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dalam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81200" y="12192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Berapa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waktu</a:t>
            </a:r>
            <a:r>
              <a:rPr lang="en-US" sz="2000" dirty="0" smtClean="0">
                <a:latin typeface="Comic Sans MS" pitchFamily="66" charset="0"/>
              </a:rPr>
              <a:t> rata-rata </a:t>
            </a:r>
            <a:r>
              <a:rPr lang="en-US" sz="2000" dirty="0" err="1" smtClean="0">
                <a:latin typeface="Comic Sans MS" pitchFamily="66" charset="0"/>
              </a:rPr>
              <a:t>dari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setiap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pelanggan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berada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dalam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sistem</a:t>
            </a:r>
            <a:r>
              <a:rPr lang="en-US" sz="2000" dirty="0" smtClean="0">
                <a:latin typeface="Comic Sans MS" pitchFamily="66" charset="0"/>
              </a:rPr>
              <a:t> ?</a:t>
            </a: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457200" y="16002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</p:cNvCxnSpPr>
          <p:nvPr/>
        </p:nvCxnSpPr>
        <p:spPr>
          <a:xfrm>
            <a:off x="7086600" y="1600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981200" y="21336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Berapakah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jumlah</a:t>
            </a:r>
            <a:r>
              <a:rPr lang="en-US" sz="2000" dirty="0" smtClean="0">
                <a:latin typeface="Comic Sans MS" pitchFamily="66" charset="0"/>
              </a:rPr>
              <a:t> rata-rata </a:t>
            </a:r>
            <a:r>
              <a:rPr lang="en-US" sz="2000" dirty="0" err="1" smtClean="0">
                <a:latin typeface="Comic Sans MS" pitchFamily="66" charset="0"/>
              </a:rPr>
              <a:t>pelanggan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dalam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sistem</a:t>
            </a:r>
            <a:r>
              <a:rPr lang="en-US" sz="2000" dirty="0" smtClean="0">
                <a:latin typeface="Comic Sans MS" pitchFamily="66" charset="0"/>
              </a:rPr>
              <a:t> ?</a:t>
            </a: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>
            <a:off x="457200" y="25146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3"/>
          </p:cNvCxnSpPr>
          <p:nvPr/>
        </p:nvCxnSpPr>
        <p:spPr>
          <a:xfrm>
            <a:off x="7086600" y="25146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981200" y="30480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Berapakah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jumlah</a:t>
            </a:r>
            <a:r>
              <a:rPr lang="en-US" sz="2000" dirty="0" smtClean="0">
                <a:latin typeface="Comic Sans MS" pitchFamily="66" charset="0"/>
              </a:rPr>
              <a:t> rata-rata </a:t>
            </a:r>
            <a:r>
              <a:rPr lang="en-US" sz="2000" dirty="0" err="1" smtClean="0">
                <a:latin typeface="Comic Sans MS" pitchFamily="66" charset="0"/>
              </a:rPr>
              <a:t>pelanggan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dalam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antrian</a:t>
            </a:r>
            <a:r>
              <a:rPr lang="en-US" sz="2000" dirty="0" smtClean="0">
                <a:latin typeface="Comic Sans MS" pitchFamily="66" charset="0"/>
              </a:rPr>
              <a:t> ?</a:t>
            </a:r>
          </a:p>
        </p:txBody>
      </p:sp>
      <p:cxnSp>
        <p:nvCxnSpPr>
          <p:cNvPr id="24" name="Straight Arrow Connector 23"/>
          <p:cNvCxnSpPr>
            <a:endCxn id="22" idx="1"/>
          </p:cNvCxnSpPr>
          <p:nvPr/>
        </p:nvCxnSpPr>
        <p:spPr>
          <a:xfrm>
            <a:off x="457200" y="34290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3"/>
          </p:cNvCxnSpPr>
          <p:nvPr/>
        </p:nvCxnSpPr>
        <p:spPr>
          <a:xfrm>
            <a:off x="7086600" y="34290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981200" y="3962400"/>
            <a:ext cx="51054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Berapakah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waktu</a:t>
            </a:r>
            <a:r>
              <a:rPr lang="en-US" sz="2000" dirty="0" smtClean="0">
                <a:latin typeface="Comic Sans MS" pitchFamily="66" charset="0"/>
              </a:rPr>
              <a:t> rata-rata yang </a:t>
            </a:r>
            <a:r>
              <a:rPr lang="en-US" sz="2000" dirty="0" err="1" smtClean="0">
                <a:latin typeface="Comic Sans MS" pitchFamily="66" charset="0"/>
              </a:rPr>
              <a:t>dikeluarkan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setiap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pelanggan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dalam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antrian</a:t>
            </a:r>
            <a:r>
              <a:rPr lang="en-US" sz="2000" dirty="0" smtClean="0">
                <a:latin typeface="Comic Sans MS" pitchFamily="66" charset="0"/>
              </a:rPr>
              <a:t> ?</a:t>
            </a: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457200" y="44196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>
            <a:off x="7086600" y="44196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981200" y="5029200"/>
            <a:ext cx="5105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Berapakah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besar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kemungkinan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pelanggan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datang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menemukan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fasilitas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pelayanan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dalam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keadaan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menganggur</a:t>
            </a:r>
            <a:r>
              <a:rPr lang="en-US" sz="2000" dirty="0" smtClean="0">
                <a:latin typeface="Comic Sans MS" pitchFamily="66" charset="0"/>
              </a:rPr>
              <a:t> ?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57200" y="5561012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086600" y="5561012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2" grpId="0" animBg="1"/>
      <p:bldP spid="13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Pure birth and death models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>
              <a:latin typeface="Comic Sans MS" pitchFamily="66" charset="0"/>
            </a:endParaRPr>
          </a:p>
        </p:txBody>
      </p:sp>
      <p:sp>
        <p:nvSpPr>
          <p:cNvPr id="4" name="Teardrop 3"/>
          <p:cNvSpPr/>
          <p:nvPr/>
        </p:nvSpPr>
        <p:spPr>
          <a:xfrm rot="20969072">
            <a:off x="1059647" y="2030943"/>
            <a:ext cx="2221531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Pure Birth</a:t>
            </a:r>
            <a:endParaRPr lang="id-ID" sz="2800" dirty="0"/>
          </a:p>
        </p:txBody>
      </p:sp>
      <p:sp>
        <p:nvSpPr>
          <p:cNvPr id="5" name="Teardrop 4"/>
          <p:cNvSpPr/>
          <p:nvPr/>
        </p:nvSpPr>
        <p:spPr>
          <a:xfrm>
            <a:off x="4599029" y="1383267"/>
            <a:ext cx="4050015" cy="1437879"/>
          </a:xfrm>
          <a:prstGeom prst="teardrop">
            <a:avLst>
              <a:gd name="adj" fmla="val 55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Pembuatan</a:t>
            </a:r>
            <a:r>
              <a:rPr lang="en-US" sz="2000" dirty="0" smtClean="0"/>
              <a:t> </a:t>
            </a:r>
            <a:r>
              <a:rPr lang="en-US" sz="2000" dirty="0" err="1" smtClean="0"/>
              <a:t>sertifikasi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kelahiran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dilahirkan</a:t>
            </a:r>
            <a:endParaRPr lang="id-ID" sz="2000" dirty="0"/>
          </a:p>
        </p:txBody>
      </p:sp>
      <p:cxnSp>
        <p:nvCxnSpPr>
          <p:cNvPr id="7" name="Curved Connector 6"/>
          <p:cNvCxnSpPr>
            <a:stCxn id="4" idx="7"/>
            <a:endCxn id="5" idx="4"/>
          </p:cNvCxnSpPr>
          <p:nvPr/>
        </p:nvCxnSpPr>
        <p:spPr>
          <a:xfrm rot="16200000" flipH="1">
            <a:off x="3733808" y="1236987"/>
            <a:ext cx="261822" cy="1468619"/>
          </a:xfrm>
          <a:prstGeom prst="curvedConnector4">
            <a:avLst>
              <a:gd name="adj1" fmla="val -87311"/>
              <a:gd name="adj2" fmla="val 551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ardrop 17"/>
          <p:cNvSpPr/>
          <p:nvPr/>
        </p:nvSpPr>
        <p:spPr>
          <a:xfrm rot="20969072">
            <a:off x="651618" y="4305276"/>
            <a:ext cx="2221531" cy="1447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Pure Death</a:t>
            </a:r>
            <a:endParaRPr lang="id-ID" sz="2800" dirty="0"/>
          </a:p>
        </p:txBody>
      </p:sp>
      <p:sp>
        <p:nvSpPr>
          <p:cNvPr id="19" name="Teardrop 18"/>
          <p:cNvSpPr/>
          <p:nvPr/>
        </p:nvSpPr>
        <p:spPr>
          <a:xfrm>
            <a:off x="4191000" y="3657600"/>
            <a:ext cx="4050015" cy="1437879"/>
          </a:xfrm>
          <a:prstGeom prst="teardrop">
            <a:avLst>
              <a:gd name="adj" fmla="val 55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Penarikan</a:t>
            </a:r>
            <a:r>
              <a:rPr lang="en-US" sz="2000" dirty="0" smtClean="0"/>
              <a:t> </a:t>
            </a:r>
            <a:r>
              <a:rPr lang="en-US" sz="2000" dirty="0" err="1" smtClean="0"/>
              <a:t>Persediaan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Gudang</a:t>
            </a:r>
            <a:endParaRPr lang="id-ID" sz="2000" dirty="0"/>
          </a:p>
        </p:txBody>
      </p:sp>
      <p:cxnSp>
        <p:nvCxnSpPr>
          <p:cNvPr id="20" name="Curved Connector 6"/>
          <p:cNvCxnSpPr>
            <a:stCxn id="18" idx="7"/>
            <a:endCxn id="19" idx="4"/>
          </p:cNvCxnSpPr>
          <p:nvPr/>
        </p:nvCxnSpPr>
        <p:spPr>
          <a:xfrm rot="16200000" flipH="1">
            <a:off x="3325779" y="3511320"/>
            <a:ext cx="261822" cy="1468619"/>
          </a:xfrm>
          <a:prstGeom prst="curvedConnector4">
            <a:avLst>
              <a:gd name="adj1" fmla="val -87311"/>
              <a:gd name="adj2" fmla="val 551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Pure birth models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Customer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bertambah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terus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hampir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meninggalkan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suatu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periode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waktu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tertentu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Proses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acak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pure birth models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dapat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dijelaskan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mic Sans MS" pitchFamily="66" charset="0"/>
              </a:rPr>
              <a:t>distribusi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 Poisson</a:t>
            </a:r>
          </a:p>
          <a:p>
            <a:endParaRPr lang="en-US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rata-rata E (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) = </a:t>
            </a:r>
            <a:r>
              <a:rPr lang="el-GR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λ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1013" y="3505199"/>
            <a:ext cx="5341974" cy="164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038600" y="5486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00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Pure birth models (cont’)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Jika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waktu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antar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kedatangan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adalah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Eksponensial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rata-rata 1/</a:t>
            </a:r>
            <a:r>
              <a:rPr lang="el-GR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λ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maka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jumlah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kedatangan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selama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periode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adalah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POISSON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rata-rata </a:t>
            </a:r>
            <a:r>
              <a:rPr lang="el-GR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λ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demikian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juga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sebaliknya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4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Pure birth models (cont’)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Contoh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pPr marL="273050" lvl="1" indent="1588">
              <a:buNone/>
            </a:pPr>
            <a:r>
              <a:rPr lang="en-US" dirty="0" err="1" smtClean="0">
                <a:latin typeface="Comic Sans MS" pitchFamily="66" charset="0"/>
              </a:rPr>
              <a:t>Bayi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dilahirkan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suatu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daerah</a:t>
            </a:r>
            <a:r>
              <a:rPr lang="en-US" dirty="0" smtClean="0">
                <a:latin typeface="Comic Sans MS" pitchFamily="66" charset="0"/>
              </a:rPr>
              <a:t> rata-rata, </a:t>
            </a:r>
            <a:r>
              <a:rPr lang="en-US" dirty="0" err="1" smtClean="0">
                <a:latin typeface="Comic Sans MS" pitchFamily="66" charset="0"/>
              </a:rPr>
              <a:t>kelahiran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setiap</a:t>
            </a:r>
            <a:r>
              <a:rPr lang="en-US" dirty="0" smtClean="0">
                <a:latin typeface="Comic Sans MS" pitchFamily="66" charset="0"/>
              </a:rPr>
              <a:t> 12 </a:t>
            </a:r>
            <a:r>
              <a:rPr lang="en-US" dirty="0" err="1" smtClean="0">
                <a:latin typeface="Comic Sans MS" pitchFamily="66" charset="0"/>
              </a:rPr>
              <a:t>menit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terdistribusi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eksponensial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Hitunglah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lvl="1">
              <a:buNone/>
            </a:pPr>
            <a:r>
              <a:rPr lang="en-US" dirty="0" smtClean="0">
                <a:latin typeface="Comic Sans MS" pitchFamily="66" charset="0"/>
              </a:rPr>
              <a:t>	a.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rata-rata </a:t>
            </a:r>
            <a:r>
              <a:rPr lang="en-US" dirty="0" err="1" smtClean="0">
                <a:latin typeface="Comic Sans MS" pitchFamily="66" charset="0"/>
              </a:rPr>
              <a:t>kelahiran</a:t>
            </a:r>
            <a:r>
              <a:rPr lang="en-US" dirty="0" smtClean="0">
                <a:latin typeface="Comic Sans MS" pitchFamily="66" charset="0"/>
              </a:rPr>
              <a:t> per </a:t>
            </a:r>
            <a:r>
              <a:rPr lang="en-US" dirty="0" err="1" smtClean="0">
                <a:latin typeface="Comic Sans MS" pitchFamily="66" charset="0"/>
              </a:rPr>
              <a:t>tahun</a:t>
            </a:r>
            <a:endParaRPr lang="en-US" dirty="0" smtClean="0">
              <a:latin typeface="Comic Sans MS" pitchFamily="66" charset="0"/>
            </a:endParaRPr>
          </a:p>
          <a:p>
            <a:pPr lvl="1">
              <a:buNone/>
            </a:pPr>
            <a:r>
              <a:rPr lang="en-US" dirty="0" smtClean="0">
                <a:latin typeface="Comic Sans MS" pitchFamily="66" charset="0"/>
              </a:rPr>
              <a:t>	b. </a:t>
            </a:r>
            <a:r>
              <a:rPr lang="en-US" dirty="0" err="1" smtClean="0">
                <a:latin typeface="Comic Sans MS" pitchFamily="66" charset="0"/>
              </a:rPr>
              <a:t>Peluang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kelahiran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suatu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hari</a:t>
            </a:r>
            <a:endParaRPr lang="en-US" dirty="0" smtClean="0">
              <a:latin typeface="Comic Sans MS" pitchFamily="66" charset="0"/>
            </a:endParaRPr>
          </a:p>
          <a:p>
            <a:pPr marL="804863" lvl="1" indent="-273050">
              <a:buNone/>
            </a:pPr>
            <a:r>
              <a:rPr lang="en-US" dirty="0" smtClean="0">
                <a:latin typeface="Comic Sans MS" pitchFamily="66" charset="0"/>
              </a:rPr>
              <a:t>c. </a:t>
            </a:r>
            <a:r>
              <a:rPr lang="en-US" dirty="0" err="1" smtClean="0">
                <a:latin typeface="Comic Sans MS" pitchFamily="66" charset="0"/>
              </a:rPr>
              <a:t>Peluang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menerbitkan</a:t>
            </a:r>
            <a:r>
              <a:rPr lang="en-US" dirty="0" smtClean="0">
                <a:latin typeface="Comic Sans MS" pitchFamily="66" charset="0"/>
              </a:rPr>
              <a:t> 50 </a:t>
            </a:r>
            <a:r>
              <a:rPr lang="en-US" dirty="0" err="1" smtClean="0">
                <a:latin typeface="Comic Sans MS" pitchFamily="66" charset="0"/>
              </a:rPr>
              <a:t>buah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surat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kelahiran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  </a:t>
            </a:r>
            <a:r>
              <a:rPr lang="en-US" dirty="0" err="1" smtClean="0">
                <a:latin typeface="Comic Sans MS" pitchFamily="66" charset="0"/>
              </a:rPr>
              <a:t>akhir</a:t>
            </a:r>
            <a:r>
              <a:rPr lang="en-US" dirty="0" smtClean="0">
                <a:latin typeface="Comic Sans MS" pitchFamily="66" charset="0"/>
              </a:rPr>
              <a:t> 3 jam, </a:t>
            </a:r>
            <a:r>
              <a:rPr lang="en-US" dirty="0" err="1" smtClean="0">
                <a:latin typeface="Comic Sans MS" pitchFamily="66" charset="0"/>
              </a:rPr>
              <a:t>dimana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sudah</a:t>
            </a:r>
            <a:r>
              <a:rPr lang="en-US" dirty="0" smtClean="0">
                <a:latin typeface="Comic Sans MS" pitchFamily="66" charset="0"/>
              </a:rPr>
              <a:t> 40 </a:t>
            </a:r>
            <a:r>
              <a:rPr lang="en-US" dirty="0" err="1" smtClean="0">
                <a:latin typeface="Comic Sans MS" pitchFamily="66" charset="0"/>
              </a:rPr>
              <a:t>surat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kelahiran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diterbitkan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selama</a:t>
            </a:r>
            <a:r>
              <a:rPr lang="en-US" dirty="0" smtClean="0">
                <a:latin typeface="Comic Sans MS" pitchFamily="66" charset="0"/>
              </a:rPr>
              <a:t> 2 jam </a:t>
            </a:r>
            <a:r>
              <a:rPr lang="en-US" dirty="0" err="1" smtClean="0">
                <a:latin typeface="Comic Sans MS" pitchFamily="66" charset="0"/>
              </a:rPr>
              <a:t>terakhir</a:t>
            </a:r>
            <a:r>
              <a:rPr lang="en-US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Pure birth models (</a:t>
            </a:r>
            <a:r>
              <a:rPr lang="en-US" dirty="0" err="1">
                <a:latin typeface="Comic Sans MS" pitchFamily="66" charset="0"/>
              </a:rPr>
              <a:t>cont</a:t>
            </a:r>
            <a:r>
              <a:rPr lang="en-US" dirty="0">
                <a:latin typeface="Comic Sans MS" pitchFamily="66" charset="0"/>
              </a:rPr>
              <a:t>’)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29770"/>
            <a:ext cx="6952261" cy="447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Pure death models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dimana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ditarik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hampir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masuk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suatu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periode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tertentu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dimulai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N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t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baru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dinyatakan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Keberangkatan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terjadi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tingkat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μ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/unit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Hal </a:t>
            </a:r>
            <a:r>
              <a:rPr lang="en-US" dirty="0" err="1" smtClean="0">
                <a:latin typeface="Comic Sans MS" pitchFamily="66" charset="0"/>
              </a:rPr>
              <a:t>ini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diperlihatkan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poisson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terpotong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Pure death models (cont’)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919" y="1676400"/>
            <a:ext cx="5478162" cy="2895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Pure death models (cont’)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latin typeface="Comic Sans MS" pitchFamily="66" charset="0"/>
              </a:rPr>
              <a:t>Contoh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Sebuah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toko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bunga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mempunyai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persediaan</a:t>
            </a:r>
            <a:r>
              <a:rPr lang="en-US" dirty="0" smtClean="0">
                <a:latin typeface="Comic Sans MS" pitchFamily="66" charset="0"/>
              </a:rPr>
              <a:t> 18 </a:t>
            </a:r>
            <a:r>
              <a:rPr lang="en-US" dirty="0" err="1" smtClean="0">
                <a:latin typeface="Comic Sans MS" pitchFamily="66" charset="0"/>
              </a:rPr>
              <a:t>lusin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bunga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mawar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awal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minggu</a:t>
            </a:r>
            <a:r>
              <a:rPr lang="en-US" dirty="0" smtClean="0">
                <a:latin typeface="Comic Sans MS" pitchFamily="66" charset="0"/>
              </a:rPr>
              <a:t>. Rata-rata </a:t>
            </a:r>
            <a:r>
              <a:rPr lang="en-US" dirty="0" err="1" smtClean="0">
                <a:latin typeface="Comic Sans MS" pitchFamily="66" charset="0"/>
              </a:rPr>
              <a:t>toko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menjual</a:t>
            </a:r>
            <a:r>
              <a:rPr lang="en-US" dirty="0" smtClean="0">
                <a:latin typeface="Comic Sans MS" pitchFamily="66" charset="0"/>
              </a:rPr>
              <a:t> 12 </a:t>
            </a:r>
            <a:r>
              <a:rPr lang="en-US" dirty="0" err="1" smtClean="0">
                <a:latin typeface="Comic Sans MS" pitchFamily="66" charset="0"/>
              </a:rPr>
              <a:t>lusin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bunga</a:t>
            </a:r>
            <a:r>
              <a:rPr lang="en-US" dirty="0" smtClean="0">
                <a:latin typeface="Comic Sans MS" pitchFamily="66" charset="0"/>
              </a:rPr>
              <a:t> per </a:t>
            </a:r>
            <a:r>
              <a:rPr lang="en-US" dirty="0" err="1" smtClean="0">
                <a:latin typeface="Comic Sans MS" pitchFamily="66" charset="0"/>
              </a:rPr>
              <a:t>hari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terdistribusi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poisson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persediaan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tinggal</a:t>
            </a:r>
            <a:r>
              <a:rPr lang="en-US" dirty="0" smtClean="0">
                <a:latin typeface="Comic Sans MS" pitchFamily="66" charset="0"/>
              </a:rPr>
              <a:t> 5 </a:t>
            </a:r>
            <a:r>
              <a:rPr lang="en-US" dirty="0" err="1" smtClean="0">
                <a:latin typeface="Comic Sans MS" pitchFamily="66" charset="0"/>
              </a:rPr>
              <a:t>lusin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pesanan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sebanyak</a:t>
            </a:r>
            <a:r>
              <a:rPr lang="en-US" dirty="0" smtClean="0">
                <a:latin typeface="Comic Sans MS" pitchFamily="66" charset="0"/>
              </a:rPr>
              <a:t> 18 </a:t>
            </a:r>
            <a:r>
              <a:rPr lang="en-US" dirty="0" err="1" smtClean="0">
                <a:latin typeface="Comic Sans MS" pitchFamily="66" charset="0"/>
              </a:rPr>
              <a:t>lusin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ditempatkan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penyerahan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awal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minggu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berikutnya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Karena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sifat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bunga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semua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bunga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terjual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minggu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tersebut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dibuang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Tentukanlah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731520" lvl="1" indent="-457200">
              <a:buAutoNum type="alphaLcPeriod"/>
            </a:pPr>
            <a:r>
              <a:rPr lang="en-US" dirty="0" err="1" smtClean="0">
                <a:latin typeface="Comic Sans MS" pitchFamily="66" charset="0"/>
              </a:rPr>
              <a:t>Peluang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menempatkan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pesanan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setiap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minggu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tersebut</a:t>
            </a:r>
            <a:r>
              <a:rPr lang="en-US" dirty="0" smtClean="0">
                <a:latin typeface="Comic Sans MS" pitchFamily="66" charset="0"/>
              </a:rPr>
              <a:t> ?</a:t>
            </a:r>
          </a:p>
          <a:p>
            <a:pPr marL="731520" lvl="1" indent="-457200">
              <a:buAutoNum type="alphaLcPeriod"/>
            </a:pP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rata-rata </a:t>
            </a:r>
            <a:r>
              <a:rPr lang="en-US" dirty="0" err="1" smtClean="0">
                <a:latin typeface="Comic Sans MS" pitchFamily="66" charset="0"/>
              </a:rPr>
              <a:t>bunga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dibuang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akhir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minggu</a:t>
            </a:r>
            <a:r>
              <a:rPr lang="en-US" dirty="0" smtClean="0">
                <a:latin typeface="Comic Sans MS" pitchFamily="66" charset="0"/>
              </a:rPr>
              <a:t> ?		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Antrian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1676400"/>
            <a:ext cx="2971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Comic Sans MS" pitchFamily="66" charset="0"/>
              </a:rPr>
              <a:t>Permintaan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524000"/>
            <a:ext cx="1209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486400" y="1676400"/>
            <a:ext cx="2971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omic Sans MS" pitchFamily="66" charset="0"/>
              </a:rPr>
              <a:t>Supply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7" name="Equal 6"/>
          <p:cNvSpPr/>
          <p:nvPr/>
        </p:nvSpPr>
        <p:spPr>
          <a:xfrm>
            <a:off x="3657600" y="3352800"/>
            <a:ext cx="1600200" cy="1295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0" y="4724400"/>
            <a:ext cx="2971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Comic Sans MS" pitchFamily="66" charset="0"/>
              </a:rPr>
              <a:t>Antrian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Pure death models (cont’)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latin typeface="Comic Sans MS" pitchFamily="66" charset="0"/>
              </a:rPr>
              <a:t>Penyelesaian</a:t>
            </a:r>
            <a:r>
              <a:rPr lang="en-US" dirty="0" smtClean="0">
                <a:latin typeface="Comic Sans MS" pitchFamily="66" charset="0"/>
              </a:rPr>
              <a:t> :  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μ  = 3 </a:t>
            </a:r>
            <a:r>
              <a:rPr lang="en-US" dirty="0" err="1" smtClean="0">
                <a:latin typeface="Comic Sans MS" pitchFamily="66" charset="0"/>
              </a:rPr>
              <a:t>lusin</a:t>
            </a:r>
            <a:r>
              <a:rPr lang="en-US" dirty="0" smtClean="0">
                <a:latin typeface="Comic Sans MS" pitchFamily="66" charset="0"/>
              </a:rPr>
              <a:t>/</a:t>
            </a:r>
            <a:r>
              <a:rPr lang="en-US" dirty="0" err="1" smtClean="0">
                <a:latin typeface="Comic Sans MS" pitchFamily="66" charset="0"/>
              </a:rPr>
              <a:t>hari</a:t>
            </a:r>
            <a:endParaRPr lang="en-US" dirty="0" smtClean="0"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Comic Sans MS" pitchFamily="66" charset="0"/>
              </a:rPr>
              <a:t>a. 	</a:t>
            </a:r>
            <a:r>
              <a:rPr lang="en-US" dirty="0" err="1" smtClean="0">
                <a:latin typeface="Comic Sans MS" pitchFamily="66" charset="0"/>
              </a:rPr>
              <a:t>Peluang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menempatkan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pesanan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akhir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minggu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</a:t>
            </a:r>
            <a:r>
              <a:rPr lang="en-US" dirty="0" smtClean="0">
                <a:latin typeface="Comic Sans MS" pitchFamily="66" charset="0"/>
              </a:rPr>
              <a:t> t :</a:t>
            </a:r>
          </a:p>
          <a:p>
            <a:pPr marL="514350" indent="-514350">
              <a:buNone/>
            </a:pPr>
            <a:r>
              <a:rPr lang="en-US" dirty="0" smtClean="0">
                <a:latin typeface="Comic Sans MS" pitchFamily="66" charset="0"/>
              </a:rPr>
              <a:t>	P n ≤ 5 (t) = P</a:t>
            </a:r>
            <a:r>
              <a:rPr lang="en-US" sz="1400" dirty="0" smtClean="0">
                <a:latin typeface="Comic Sans MS" pitchFamily="66" charset="0"/>
              </a:rPr>
              <a:t>0 </a:t>
            </a:r>
            <a:r>
              <a:rPr lang="en-US" dirty="0" smtClean="0">
                <a:latin typeface="Comic Sans MS" pitchFamily="66" charset="0"/>
              </a:rPr>
              <a:t> (t) + P</a:t>
            </a:r>
            <a:r>
              <a:rPr lang="en-US" sz="1800" dirty="0" smtClean="0">
                <a:latin typeface="Comic Sans MS" pitchFamily="66" charset="0"/>
              </a:rPr>
              <a:t>1 </a:t>
            </a:r>
            <a:r>
              <a:rPr lang="en-US" dirty="0" smtClean="0">
                <a:latin typeface="Comic Sans MS" pitchFamily="66" charset="0"/>
              </a:rPr>
              <a:t> (t) +………+ P</a:t>
            </a:r>
            <a:r>
              <a:rPr lang="en-US" sz="1800" dirty="0" smtClean="0">
                <a:latin typeface="Comic Sans MS" pitchFamily="66" charset="0"/>
              </a:rPr>
              <a:t>5 </a:t>
            </a:r>
            <a:r>
              <a:rPr lang="en-US" dirty="0" smtClean="0">
                <a:latin typeface="Comic Sans MS" pitchFamily="66" charset="0"/>
              </a:rPr>
              <a:t> (t)</a:t>
            </a:r>
          </a:p>
          <a:p>
            <a:pPr marL="514350" indent="-514350">
              <a:buNone/>
            </a:pPr>
            <a:r>
              <a:rPr lang="en-US" dirty="0" smtClean="0">
                <a:latin typeface="Comic Sans MS" pitchFamily="66" charset="0"/>
              </a:rPr>
              <a:t>	                = P</a:t>
            </a:r>
            <a:r>
              <a:rPr lang="en-US" sz="1400" dirty="0" smtClean="0">
                <a:latin typeface="Comic Sans MS" pitchFamily="66" charset="0"/>
              </a:rPr>
              <a:t>0 </a:t>
            </a:r>
            <a:r>
              <a:rPr lang="en-US" dirty="0" smtClean="0">
                <a:latin typeface="Comic Sans MS" pitchFamily="66" charset="0"/>
              </a:rPr>
              <a:t> (1) +                           t = 1,2,……, 5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b.  E [</a:t>
            </a:r>
            <a:r>
              <a:rPr lang="en-US" dirty="0" err="1" smtClean="0">
                <a:latin typeface="Comic Sans MS" pitchFamily="66" charset="0"/>
              </a:rPr>
              <a:t>n│t</a:t>
            </a:r>
            <a:r>
              <a:rPr lang="en-US" dirty="0" smtClean="0">
                <a:latin typeface="Comic Sans MS" pitchFamily="66" charset="0"/>
              </a:rPr>
              <a:t>=7] =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505200"/>
            <a:ext cx="1981200" cy="762000"/>
          </a:xfrm>
          <a:prstGeom prst="rect">
            <a:avLst/>
          </a:prstGeom>
          <a:noFill/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00100" y="4419600"/>
          <a:ext cx="7543800" cy="8229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86665"/>
                <a:gridCol w="699285"/>
                <a:gridCol w="942975"/>
                <a:gridCol w="942975"/>
                <a:gridCol w="942975"/>
                <a:gridCol w="942975"/>
                <a:gridCol w="942975"/>
                <a:gridCol w="942975"/>
              </a:tblGrid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t (</a:t>
                      </a:r>
                      <a:r>
                        <a:rPr lang="en-US" sz="1800" dirty="0" err="1"/>
                        <a:t>hari</a:t>
                      </a:r>
                      <a:r>
                        <a:rPr lang="en-US" sz="1800" dirty="0"/>
                        <a:t>)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2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3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5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6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7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μ t   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6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9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12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15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18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21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Pn≤5 (t)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0,000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0,0088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0,1242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0,4240</a:t>
                      </a:r>
                      <a:endParaRPr lang="id-ID" sz="1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0,7324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0,9083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0,975</a:t>
                      </a:r>
                      <a:endParaRPr lang="id-ID" sz="1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334000"/>
            <a:ext cx="2590800" cy="707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01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Umum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Comic Sans MS" pitchFamily="66" charset="0"/>
              </a:rPr>
              <a:t>Mengkombinasikan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keberangkatan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berdasarkan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asumsi</a:t>
            </a:r>
            <a:r>
              <a:rPr lang="en-US" dirty="0" smtClean="0">
                <a:latin typeface="Comic Sans MS" pitchFamily="66" charset="0"/>
              </a:rPr>
              <a:t> Poisson</a:t>
            </a:r>
          </a:p>
          <a:p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mengikuti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eksponensial</a:t>
            </a:r>
            <a:endParaRPr lang="en-US" dirty="0" smtClean="0">
              <a:latin typeface="Comic Sans MS" pitchFamily="66" charset="0"/>
            </a:endParaRPr>
          </a:p>
          <a:p>
            <a:pPr marL="1433513" indent="-1079500">
              <a:lnSpc>
                <a:spcPct val="90000"/>
              </a:lnSpc>
              <a:buNone/>
              <a:tabLst>
                <a:tab pos="627063" algn="l"/>
              </a:tabLst>
            </a:pPr>
            <a:r>
              <a:rPr lang="en-US" sz="2800" dirty="0" smtClean="0"/>
              <a:t>	n   = 	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(yang </a:t>
            </a:r>
            <a:r>
              <a:rPr lang="en-US" sz="2800" dirty="0" err="1" smtClean="0"/>
              <a:t>antri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dilayani</a:t>
            </a:r>
            <a:r>
              <a:rPr lang="en-US" sz="2800" dirty="0" smtClean="0"/>
              <a:t>)</a:t>
            </a:r>
          </a:p>
          <a:p>
            <a:pPr marL="1433513" indent="-1079500">
              <a:lnSpc>
                <a:spcPct val="90000"/>
              </a:lnSpc>
              <a:buNone/>
              <a:tabLst>
                <a:tab pos="627063" algn="l"/>
              </a:tabLst>
            </a:pPr>
            <a:r>
              <a:rPr lang="en-US" sz="2800" dirty="0" smtClean="0"/>
              <a:t>	</a:t>
            </a:r>
            <a:r>
              <a:rPr lang="en-US" sz="2800" dirty="0" err="1" smtClean="0"/>
              <a:t>Pn</a:t>
            </a:r>
            <a:r>
              <a:rPr lang="en-US" sz="2800" dirty="0" smtClean="0"/>
              <a:t> =	</a:t>
            </a:r>
            <a:r>
              <a:rPr lang="en-US" sz="2800" dirty="0" err="1" smtClean="0"/>
              <a:t>probabilitas</a:t>
            </a:r>
            <a:r>
              <a:rPr lang="en-US" sz="2800" dirty="0" smtClean="0"/>
              <a:t> </a:t>
            </a:r>
            <a:r>
              <a:rPr lang="en-US" sz="2800" dirty="0" err="1" smtClean="0"/>
              <a:t>kepastian</a:t>
            </a:r>
            <a:r>
              <a:rPr lang="en-US" sz="2800" dirty="0" smtClean="0"/>
              <a:t> ‘steady state’ n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endParaRPr lang="en-US" sz="2800" dirty="0" smtClean="0"/>
          </a:p>
          <a:p>
            <a:pPr marL="1433513" indent="-1079500">
              <a:lnSpc>
                <a:spcPct val="90000"/>
              </a:lnSpc>
              <a:buNone/>
              <a:tabLst>
                <a:tab pos="627063" algn="l"/>
              </a:tabLst>
            </a:pPr>
            <a:r>
              <a:rPr lang="en-US" sz="2800" dirty="0" smtClean="0"/>
              <a:t>	</a:t>
            </a:r>
            <a:r>
              <a:rPr lang="el-GR" sz="2800" dirty="0" smtClean="0"/>
              <a:t>λ</a:t>
            </a:r>
            <a:r>
              <a:rPr lang="en-US" sz="2800" dirty="0" smtClean="0"/>
              <a:t>n = 	</a:t>
            </a:r>
            <a:r>
              <a:rPr lang="en-US" sz="2800" dirty="0" err="1" smtClean="0"/>
              <a:t>jumlah</a:t>
            </a:r>
            <a:r>
              <a:rPr lang="en-US" sz="2800" dirty="0" smtClean="0"/>
              <a:t> rata-rata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datang</a:t>
            </a:r>
            <a:r>
              <a:rPr lang="en-US" sz="2800" dirty="0" smtClean="0"/>
              <a:t> (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kedatangan</a:t>
            </a:r>
            <a:r>
              <a:rPr lang="en-US" sz="2800" dirty="0" smtClean="0"/>
              <a:t>) </a:t>
            </a:r>
            <a:r>
              <a:rPr lang="en-US" sz="2800" dirty="0" err="1" smtClean="0"/>
              <a:t>persatuan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endParaRPr lang="en-US" sz="2800" dirty="0" smtClean="0"/>
          </a:p>
          <a:p>
            <a:pPr marL="1433513" indent="-1079500">
              <a:lnSpc>
                <a:spcPct val="90000"/>
              </a:lnSpc>
              <a:buNone/>
              <a:tabLst>
                <a:tab pos="627063" algn="l"/>
              </a:tabLst>
            </a:pPr>
            <a:r>
              <a:rPr lang="en-US" sz="2800" dirty="0" smtClean="0"/>
              <a:t>	µn = 	</a:t>
            </a:r>
            <a:r>
              <a:rPr lang="en-US" sz="2800" dirty="0" err="1" smtClean="0"/>
              <a:t>jumlah</a:t>
            </a:r>
            <a:r>
              <a:rPr lang="en-US" sz="2800" dirty="0" smtClean="0"/>
              <a:t> rata-rata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dilayani</a:t>
            </a:r>
            <a:r>
              <a:rPr lang="en-US" sz="2800" dirty="0" smtClean="0"/>
              <a:t> (</a:t>
            </a:r>
            <a:r>
              <a:rPr lang="en-US" sz="2800" dirty="0" err="1" smtClean="0"/>
              <a:t>diberangkatkan</a:t>
            </a:r>
            <a:r>
              <a:rPr lang="en-US" sz="2800" dirty="0" smtClean="0"/>
              <a:t>) per </a:t>
            </a:r>
            <a:r>
              <a:rPr lang="en-US" sz="2800" dirty="0" err="1" smtClean="0"/>
              <a:t>satuan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endParaRPr lang="en-US" sz="2800" dirty="0" smtClean="0"/>
          </a:p>
          <a:p>
            <a:pPr marL="273050" indent="-273050">
              <a:lnSpc>
                <a:spcPct val="90000"/>
              </a:lnSpc>
            </a:pPr>
            <a:r>
              <a:rPr lang="en-US" sz="2800" dirty="0" err="1" smtClean="0"/>
              <a:t>Pn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l-GR" sz="2800" dirty="0" smtClean="0"/>
              <a:t>λ</a:t>
            </a:r>
            <a:r>
              <a:rPr lang="en-US" sz="2800" dirty="0" smtClean="0"/>
              <a:t>n </a:t>
            </a:r>
            <a:r>
              <a:rPr lang="en-US" sz="2800" dirty="0" err="1" smtClean="0"/>
              <a:t>dan</a:t>
            </a:r>
            <a:r>
              <a:rPr lang="en-US" sz="2800" dirty="0" smtClean="0"/>
              <a:t> µn.</a:t>
            </a:r>
          </a:p>
          <a:p>
            <a:pPr marL="273050" indent="-273050">
              <a:lnSpc>
                <a:spcPct val="90000"/>
              </a:lnSpc>
            </a:pPr>
            <a:r>
              <a:rPr lang="en-US" sz="2800" dirty="0" err="1" smtClean="0"/>
              <a:t>Peluang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utnuk</a:t>
            </a:r>
            <a:r>
              <a:rPr lang="en-US" sz="2800" dirty="0" smtClean="0"/>
              <a:t>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prestasi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endParaRPr lang="en-US" sz="2800" dirty="0" smtClean="0"/>
          </a:p>
          <a:p>
            <a:endParaRPr lang="id-ID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Umum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Diagram </a:t>
            </a:r>
            <a:r>
              <a:rPr lang="en-US" dirty="0" err="1" smtClean="0">
                <a:latin typeface="Comic Sans MS" pitchFamily="66" charset="0"/>
              </a:rPr>
              <a:t>Laju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Transisi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                      = </a:t>
            </a:r>
            <a:r>
              <a:rPr lang="el-GR" dirty="0" smtClean="0">
                <a:latin typeface="Comic Sans MS" pitchFamily="66" charset="0"/>
              </a:rPr>
              <a:t>λ</a:t>
            </a:r>
            <a:r>
              <a:rPr lang="en-US" sz="1600" dirty="0" smtClean="0">
                <a:latin typeface="Comic Sans MS" pitchFamily="66" charset="0"/>
              </a:rPr>
              <a:t>n-1 </a:t>
            </a:r>
            <a:r>
              <a:rPr lang="en-US" dirty="0" smtClean="0">
                <a:latin typeface="Comic Sans MS" pitchFamily="66" charset="0"/>
              </a:rPr>
              <a:t> P</a:t>
            </a:r>
            <a:r>
              <a:rPr lang="en-US" sz="1600" dirty="0" smtClean="0">
                <a:latin typeface="Comic Sans MS" pitchFamily="66" charset="0"/>
              </a:rPr>
              <a:t> n-1 </a:t>
            </a:r>
            <a:r>
              <a:rPr lang="en-US" dirty="0" smtClean="0">
                <a:latin typeface="Comic Sans MS" pitchFamily="66" charset="0"/>
              </a:rPr>
              <a:t> + </a:t>
            </a:r>
            <a:r>
              <a:rPr lang="el-GR" dirty="0" smtClean="0">
                <a:solidFill>
                  <a:prstClr val="black"/>
                </a:solidFill>
                <a:latin typeface="Comic Sans MS" pitchFamily="66" charset="0"/>
              </a:rPr>
              <a:t>μ</a:t>
            </a: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n+1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 P</a:t>
            </a: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 n+1</a:t>
            </a:r>
          </a:p>
          <a:p>
            <a:pPr>
              <a:buNone/>
            </a:pPr>
            <a:endParaRPr lang="en-US" sz="1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1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				           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 = ( </a:t>
            </a:r>
            <a:r>
              <a:rPr lang="el-GR" dirty="0" smtClean="0">
                <a:latin typeface="Comic Sans MS" pitchFamily="66" charset="0"/>
              </a:rPr>
              <a:t>λ</a:t>
            </a:r>
            <a:r>
              <a:rPr lang="en-US" sz="1600" dirty="0" smtClean="0">
                <a:latin typeface="Comic Sans MS" pitchFamily="66" charset="0"/>
              </a:rPr>
              <a:t>n  </a:t>
            </a:r>
            <a:r>
              <a:rPr lang="en-US" dirty="0" smtClean="0">
                <a:latin typeface="Comic Sans MS" pitchFamily="66" charset="0"/>
              </a:rPr>
              <a:t> + </a:t>
            </a:r>
            <a:r>
              <a:rPr lang="el-GR" dirty="0" smtClean="0">
                <a:solidFill>
                  <a:prstClr val="black"/>
                </a:solidFill>
                <a:latin typeface="Comic Sans MS" pitchFamily="66" charset="0"/>
              </a:rPr>
              <a:t>μ</a:t>
            </a: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n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 ) </a:t>
            </a:r>
            <a:r>
              <a:rPr lang="en-US" dirty="0" err="1" smtClean="0">
                <a:solidFill>
                  <a:prstClr val="black"/>
                </a:solidFill>
                <a:latin typeface="Comic Sans MS" pitchFamily="66" charset="0"/>
              </a:rPr>
              <a:t>P</a:t>
            </a:r>
            <a:r>
              <a:rPr lang="en-US" sz="1600" dirty="0" err="1" smtClean="0">
                <a:solidFill>
                  <a:prstClr val="black"/>
                </a:solidFill>
                <a:latin typeface="Comic Sans MS" pitchFamily="66" charset="0"/>
              </a:rPr>
              <a:t>n</a:t>
            </a:r>
            <a:endParaRPr lang="en-US" sz="1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en-US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  <a:endParaRPr lang="id-ID" dirty="0">
              <a:latin typeface="Comic Sans MS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752600"/>
            <a:ext cx="6200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581400"/>
            <a:ext cx="2971800" cy="533400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724400"/>
            <a:ext cx="29464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Umum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keseimbangan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persamaan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masuk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keluar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didapatkan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endParaRPr lang="en-US" sz="1600" dirty="0" smtClean="0">
              <a:latin typeface="Comic Sans MS" pitchFamily="66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95600"/>
            <a:ext cx="54673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65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Umum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mic Sans MS" pitchFamily="66" charset="0"/>
              </a:rPr>
              <a:t>Contoh</a:t>
            </a: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mic Sans MS" pitchFamily="66" charset="0"/>
              </a:rPr>
              <a:t>soal</a:t>
            </a: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 :</a:t>
            </a:r>
          </a:p>
          <a:p>
            <a:pPr>
              <a:buNone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Sebuah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perusahaan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bekerja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dengan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tiga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‘check out counter’.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Dengan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tanda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dari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‘check out area’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memberitahu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pelanggan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bahwa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‘counter’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tambahan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akan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dibuka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pada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saat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pelanggan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pada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setiap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jalur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lebih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dari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3. </a:t>
            </a:r>
          </a:p>
          <a:p>
            <a:pPr>
              <a:buNone/>
            </a:pP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	Hal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ini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berarti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jumlah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pelanggan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kurang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dari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empat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hanya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1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buah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counter yang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beroperasi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Untuk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4 s/d 6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dua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buah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dibuka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Sedangkan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untuk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poelanggan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lebih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dari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6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ketiga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counter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dibuka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Pelanggan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tiba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counter rata-rata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sebanyak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10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pelanggan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/jam yang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terdistribusi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secara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Poisson. Rata-rata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pelanggan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dilayani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dalam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waktu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12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menit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terdistribusi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secara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Eksponensial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Tentukan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Peluang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dari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n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pelanggan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berada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mic Sans MS" pitchFamily="66" charset="0"/>
              </a:rPr>
              <a:t>pada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 ‘check out area’. </a:t>
            </a:r>
            <a:endParaRPr lang="en-US" sz="2000" dirty="0" smtClean="0">
              <a:latin typeface="Comic Sans MS" pitchFamily="66" charset="0"/>
            </a:endParaRPr>
          </a:p>
          <a:p>
            <a:endParaRPr lang="en-US" sz="1600" dirty="0" smtClean="0">
              <a:latin typeface="Comic Sans MS" pitchFamily="66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79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Umum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λ</a:t>
            </a:r>
            <a:r>
              <a:rPr lang="en-US" sz="1200" dirty="0" smtClean="0">
                <a:latin typeface="Comic Sans MS" pitchFamily="66" charset="0"/>
              </a:rPr>
              <a:t>n  </a:t>
            </a:r>
            <a:r>
              <a:rPr lang="en-US" sz="1600" dirty="0" smtClean="0">
                <a:latin typeface="Comic Sans MS" pitchFamily="66" charset="0"/>
              </a:rPr>
              <a:t>=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λ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= 10 </a:t>
            </a:r>
            <a:r>
              <a:rPr lang="en-US" sz="1600" dirty="0" err="1" smtClean="0">
                <a:latin typeface="Comic Sans MS" pitchFamily="66" charset="0"/>
              </a:rPr>
              <a:t>pelanggan</a:t>
            </a:r>
            <a:r>
              <a:rPr lang="en-US" sz="1600" dirty="0" smtClean="0">
                <a:latin typeface="Comic Sans MS" pitchFamily="66" charset="0"/>
              </a:rPr>
              <a:t>/jam 		n = 0,1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		</a:t>
            </a:r>
            <a:r>
              <a:rPr lang="en-US" sz="1600" dirty="0" smtClean="0">
                <a:latin typeface="Comic Sans MS" pitchFamily="66" charset="0"/>
              </a:rPr>
              <a:t>     60/12 = 5 </a:t>
            </a:r>
            <a:r>
              <a:rPr lang="en-US" sz="1600" dirty="0" err="1" smtClean="0">
                <a:latin typeface="Comic Sans MS" pitchFamily="66" charset="0"/>
              </a:rPr>
              <a:t>pelanggan</a:t>
            </a:r>
            <a:r>
              <a:rPr lang="en-US" sz="1600" dirty="0" smtClean="0">
                <a:latin typeface="Comic Sans MS" pitchFamily="66" charset="0"/>
              </a:rPr>
              <a:t>/jam		n = 0,1,2,3</a:t>
            </a:r>
            <a:endParaRPr lang="en-US" sz="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	 </a:t>
            </a:r>
            <a:r>
              <a:rPr lang="el-GR" sz="2000" dirty="0" smtClean="0">
                <a:latin typeface="Comic Sans MS" pitchFamily="66" charset="0"/>
              </a:rPr>
              <a:t>μ</a:t>
            </a:r>
            <a:r>
              <a:rPr lang="en-US" sz="1200" dirty="0" smtClean="0"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  =     </a:t>
            </a:r>
            <a:r>
              <a:rPr lang="en-US" sz="1600" dirty="0" smtClean="0">
                <a:latin typeface="Comic Sans MS" pitchFamily="66" charset="0"/>
              </a:rPr>
              <a:t>2x5 = 10 </a:t>
            </a:r>
            <a:r>
              <a:rPr lang="en-US" sz="1600" dirty="0" err="1" smtClean="0">
                <a:latin typeface="Comic Sans MS" pitchFamily="66" charset="0"/>
              </a:rPr>
              <a:t>pelanggan</a:t>
            </a:r>
            <a:r>
              <a:rPr lang="en-US" sz="1600" dirty="0" smtClean="0">
                <a:latin typeface="Comic Sans MS" pitchFamily="66" charset="0"/>
              </a:rPr>
              <a:t>/jam		n = 4,5,6</a:t>
            </a:r>
          </a:p>
          <a:p>
            <a:pPr>
              <a:buNone/>
            </a:pPr>
            <a:r>
              <a:rPr lang="en-US" sz="1600" dirty="0" smtClean="0">
                <a:latin typeface="Comic Sans MS" pitchFamily="66" charset="0"/>
              </a:rPr>
              <a:t>	                3x5 = 15 </a:t>
            </a:r>
            <a:r>
              <a:rPr lang="en-US" sz="1600" dirty="0" err="1" smtClean="0">
                <a:latin typeface="Comic Sans MS" pitchFamily="66" charset="0"/>
              </a:rPr>
              <a:t>pelanggan</a:t>
            </a:r>
            <a:r>
              <a:rPr lang="en-US" sz="1600" dirty="0" smtClean="0">
                <a:latin typeface="Comic Sans MS" pitchFamily="66" charset="0"/>
              </a:rPr>
              <a:t>/jam		n = 7,8</a:t>
            </a:r>
          </a:p>
          <a:p>
            <a:pPr>
              <a:buNone/>
            </a:pPr>
            <a:r>
              <a:rPr lang="en-US" sz="1600" dirty="0" smtClean="0">
                <a:latin typeface="Comic Sans MS" pitchFamily="66" charset="0"/>
              </a:rPr>
              <a:t>   </a:t>
            </a:r>
            <a:r>
              <a:rPr lang="en-US" sz="1400" dirty="0" smtClean="0">
                <a:latin typeface="Comic Sans MS" pitchFamily="66" charset="0"/>
              </a:rPr>
              <a:t> 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Left Brace 7"/>
          <p:cNvSpPr/>
          <p:nvPr/>
        </p:nvSpPr>
        <p:spPr>
          <a:xfrm>
            <a:off x="1371600" y="1752600"/>
            <a:ext cx="228600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2895600"/>
            <a:ext cx="601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02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Umum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Nilai</a:t>
            </a:r>
            <a:r>
              <a:rPr lang="en-US" sz="2000" dirty="0" smtClean="0">
                <a:latin typeface="Comic Sans MS" pitchFamily="66" charset="0"/>
              </a:rPr>
              <a:t> Po </a:t>
            </a:r>
            <a:r>
              <a:rPr lang="en-US" sz="2000" dirty="0" err="1" smtClean="0">
                <a:latin typeface="Comic Sans MS" pitchFamily="66" charset="0"/>
              </a:rPr>
              <a:t>diperoleh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dari</a:t>
            </a:r>
            <a:r>
              <a:rPr lang="en-US" sz="2000" dirty="0" smtClean="0">
                <a:latin typeface="Comic Sans MS" pitchFamily="66" charset="0"/>
              </a:rPr>
              <a:t> :  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Peluang</a:t>
            </a:r>
            <a:r>
              <a:rPr lang="en-US" sz="2000" dirty="0" smtClean="0">
                <a:latin typeface="Comic Sans MS" pitchFamily="66" charset="0"/>
              </a:rPr>
              <a:t> 1 Counter  </a:t>
            </a:r>
            <a:r>
              <a:rPr lang="en-US" sz="2000" dirty="0" err="1" smtClean="0">
                <a:latin typeface="Comic Sans MS" pitchFamily="66" charset="0"/>
              </a:rPr>
              <a:t>dibuka</a:t>
            </a:r>
            <a:r>
              <a:rPr lang="en-US" sz="2000" dirty="0" smtClean="0">
                <a:latin typeface="Comic Sans MS" pitchFamily="66" charset="0"/>
              </a:rPr>
              <a:t> = </a:t>
            </a:r>
          </a:p>
          <a:p>
            <a:pPr>
              <a:buNone/>
            </a:pPr>
            <a:r>
              <a:rPr lang="en-US" sz="2000" dirty="0" err="1" smtClean="0">
                <a:latin typeface="Comic Sans MS" pitchFamily="66" charset="0"/>
              </a:rPr>
              <a:t>Peluang</a:t>
            </a:r>
            <a:r>
              <a:rPr lang="en-US" sz="2000" dirty="0" smtClean="0">
                <a:latin typeface="Comic Sans MS" pitchFamily="66" charset="0"/>
              </a:rPr>
              <a:t> 2 Counter </a:t>
            </a:r>
            <a:r>
              <a:rPr lang="en-US" sz="2000" dirty="0" err="1" smtClean="0">
                <a:latin typeface="Comic Sans MS" pitchFamily="66" charset="0"/>
              </a:rPr>
              <a:t>dibuka</a:t>
            </a:r>
            <a:r>
              <a:rPr lang="en-US" sz="2000" dirty="0" smtClean="0">
                <a:latin typeface="Comic Sans MS" pitchFamily="66" charset="0"/>
              </a:rPr>
              <a:t> =  </a:t>
            </a:r>
          </a:p>
          <a:p>
            <a:pPr>
              <a:buNone/>
            </a:pPr>
            <a:r>
              <a:rPr lang="en-US" sz="2000" dirty="0" smtClean="0">
                <a:latin typeface="Comic Sans MS" pitchFamily="66" charset="0"/>
              </a:rPr>
              <a:t>   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752599"/>
            <a:ext cx="5943600" cy="3200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3048000" y="4419600"/>
            <a:ext cx="1219200" cy="533400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029201"/>
            <a:ext cx="3505200" cy="348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410200"/>
            <a:ext cx="4751754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398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Khusus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Termasuk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tunggal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Jamak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format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Notasi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273050" indent="-44450">
              <a:buNone/>
            </a:pPr>
            <a:r>
              <a:rPr lang="en-US" dirty="0" smtClean="0">
                <a:latin typeface="Comic Sans MS" pitchFamily="66" charset="0"/>
              </a:rPr>
              <a:t>a =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endParaRPr lang="en-US" dirty="0" smtClean="0">
              <a:latin typeface="Comic Sans MS" pitchFamily="66" charset="0"/>
            </a:endParaRPr>
          </a:p>
          <a:p>
            <a:pPr marL="273050" indent="-44450">
              <a:buNone/>
            </a:pPr>
            <a:r>
              <a:rPr lang="en-US" dirty="0" smtClean="0">
                <a:latin typeface="Comic Sans MS" pitchFamily="66" charset="0"/>
              </a:rPr>
              <a:t>b =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endParaRPr lang="en-US" dirty="0" smtClean="0">
              <a:latin typeface="Comic Sans MS" pitchFamily="66" charset="0"/>
            </a:endParaRPr>
          </a:p>
          <a:p>
            <a:pPr marL="273050" indent="-44450">
              <a:buNone/>
            </a:pPr>
            <a:r>
              <a:rPr lang="en-US" dirty="0" smtClean="0">
                <a:latin typeface="Comic Sans MS" pitchFamily="66" charset="0"/>
              </a:rPr>
              <a:t>c =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server (1,2,3,4,…,~)</a:t>
            </a:r>
          </a:p>
          <a:p>
            <a:pPr marL="273050" indent="-44450">
              <a:buNone/>
            </a:pPr>
            <a:r>
              <a:rPr lang="en-US" dirty="0" smtClean="0">
                <a:latin typeface="Comic Sans MS" pitchFamily="66" charset="0"/>
              </a:rPr>
              <a:t>d = </a:t>
            </a:r>
            <a:r>
              <a:rPr lang="en-US" dirty="0" err="1" smtClean="0">
                <a:latin typeface="Comic Sans MS" pitchFamily="66" charset="0"/>
              </a:rPr>
              <a:t>disiplin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endParaRPr lang="en-US" dirty="0" smtClean="0">
              <a:latin typeface="Comic Sans MS" pitchFamily="66" charset="0"/>
            </a:endParaRPr>
          </a:p>
          <a:p>
            <a:pPr marL="808038" indent="-808038">
              <a:buNone/>
              <a:tabLst>
                <a:tab pos="228600" algn="l"/>
              </a:tabLst>
            </a:pPr>
            <a:r>
              <a:rPr lang="en-US" dirty="0" smtClean="0">
                <a:latin typeface="Comic Sans MS" pitchFamily="66" charset="0"/>
              </a:rPr>
              <a:t>	e =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(finite/infinite) yang </a:t>
            </a:r>
            <a:r>
              <a:rPr lang="en-US" dirty="0" err="1" smtClean="0">
                <a:latin typeface="Comic Sans MS" pitchFamily="66" charset="0"/>
              </a:rPr>
              <a:t>diinginkan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endParaRPr lang="en-US" dirty="0" smtClean="0">
              <a:latin typeface="Comic Sans MS" pitchFamily="66" charset="0"/>
            </a:endParaRPr>
          </a:p>
          <a:p>
            <a:pPr marL="808038" indent="-808038">
              <a:buNone/>
              <a:tabLst>
                <a:tab pos="228600" algn="l"/>
              </a:tabLst>
            </a:pPr>
            <a:r>
              <a:rPr lang="en-US" dirty="0" smtClean="0">
                <a:latin typeface="Comic Sans MS" pitchFamily="66" charset="0"/>
              </a:rPr>
              <a:t>	f =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populasi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(finite/infinite)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752600"/>
            <a:ext cx="24003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Khusus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" y="1219200"/>
            <a:ext cx="8124345" cy="502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392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Khusus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B871-7B64-45E1-A6D7-BBBA15841E50}" type="datetime1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Notasi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standar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&amp; </a:t>
            </a:r>
            <a:r>
              <a:rPr lang="en-US" dirty="0" err="1" smtClean="0">
                <a:latin typeface="Comic Sans MS" pitchFamily="66" charset="0"/>
              </a:rPr>
              <a:t>keberangkatan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 	M	=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/</a:t>
            </a:r>
            <a:r>
              <a:rPr lang="en-US" dirty="0" err="1" smtClean="0">
                <a:latin typeface="Comic Sans MS" pitchFamily="66" charset="0"/>
              </a:rPr>
              <a:t>keberangkatan</a:t>
            </a:r>
            <a:r>
              <a:rPr lang="en-US" dirty="0" smtClean="0">
                <a:latin typeface="Comic Sans MS" pitchFamily="66" charset="0"/>
              </a:rPr>
              <a:t> Markov/Poisson (</a:t>
            </a:r>
            <a:r>
              <a:rPr lang="en-US" dirty="0" err="1" smtClean="0">
                <a:latin typeface="Comic Sans MS" pitchFamily="66" charset="0"/>
              </a:rPr>
              <a:t>Ekuivalen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Eksponensial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	D 	=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konstan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deterministik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Ek</a:t>
            </a:r>
            <a:r>
              <a:rPr lang="en-US" dirty="0" smtClean="0">
                <a:latin typeface="Comic Sans MS" pitchFamily="66" charset="0"/>
              </a:rPr>
              <a:t> 	=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Erlang</a:t>
            </a:r>
            <a:r>
              <a:rPr lang="en-US" dirty="0" smtClean="0">
                <a:latin typeface="Comic Sans MS" pitchFamily="66" charset="0"/>
              </a:rPr>
              <a:t>/Gamma (</a:t>
            </a:r>
            <a:r>
              <a:rPr lang="en-US" dirty="0" err="1" smtClean="0">
                <a:latin typeface="Comic Sans MS" pitchFamily="66" charset="0"/>
              </a:rPr>
              <a:t>Ekuivalen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Eksponensial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Independen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	GI	= </a:t>
            </a:r>
            <a:r>
              <a:rPr lang="en-US" dirty="0" err="1" smtClean="0">
                <a:latin typeface="Comic Sans MS" pitchFamily="66" charset="0"/>
              </a:rPr>
              <a:t>Distribuasi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Generik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Umum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	C</a:t>
            </a:r>
            <a:r>
              <a:rPr lang="en-US" sz="1500" dirty="0" smtClean="0">
                <a:latin typeface="Comic Sans MS" pitchFamily="66" charset="0"/>
              </a:rPr>
              <a:t>T	</a:t>
            </a:r>
            <a:r>
              <a:rPr lang="en-US" sz="2400" dirty="0" smtClean="0">
                <a:latin typeface="Comic Sans MS" pitchFamily="66" charset="0"/>
              </a:rPr>
              <a:t>= </a:t>
            </a:r>
            <a:r>
              <a:rPr lang="en-US" sz="2400" dirty="0" err="1" smtClean="0">
                <a:latin typeface="Comic Sans MS" pitchFamily="66" charset="0"/>
              </a:rPr>
              <a:t>Distribusi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waktu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Generik</a:t>
            </a: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Contoh</a:t>
            </a: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err="1" smtClean="0">
                <a:latin typeface="Comic Sans MS" pitchFamily="66" charset="0"/>
              </a:rPr>
              <a:t>Antrian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6" name="Group 64"/>
          <p:cNvGraphicFramePr>
            <a:graphicFrameLocks/>
          </p:cNvGraphicFramePr>
          <p:nvPr/>
        </p:nvGraphicFramePr>
        <p:xfrm>
          <a:off x="533400" y="1295400"/>
          <a:ext cx="8153400" cy="522146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2717800"/>
                <a:gridCol w="2717800"/>
                <a:gridCol w="2717800"/>
              </a:tblGrid>
              <a:tr h="432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Sistem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Antrian/Garis Tunggu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Fasilitas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Pelayanan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4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Lapangan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terbang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Pesawat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menunggu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landasan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Landasan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pacu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Bank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Nasabah (orang)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Kasir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/teller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Pencucian mobil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Mobil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Tempat pencucian mobil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Bongkar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muat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barang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Kapal dan truk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Fasilitas bongkar muat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Sistem komputer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Program komputer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CPU, printer, dll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4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Bantuan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pengobatan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darurat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Orang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Ambulance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Perpustakaan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Member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Pegawai perpustakaan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Registrasi mahasiswa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Mahasiswa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Pusat registrasi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3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Skedul sidang pengadilan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Kasus yang disidangkan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Pengadilan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6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Poisson </a:t>
            </a:r>
            <a:r>
              <a:rPr lang="en-US" sz="3600" dirty="0" err="1" smtClean="0">
                <a:latin typeface="Comic Sans MS" pitchFamily="66" charset="0"/>
              </a:rPr>
              <a:t>secara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Khusus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1082675" indent="-1082675" algn="ctr">
              <a:buNone/>
              <a:tabLst>
                <a:tab pos="288925" algn="l"/>
                <a:tab pos="808038" algn="l"/>
              </a:tabLst>
            </a:pPr>
            <a:r>
              <a:rPr lang="en-US" dirty="0" err="1" smtClean="0">
                <a:latin typeface="Comic Sans MS" pitchFamily="66" charset="0"/>
              </a:rPr>
              <a:t>Notasi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Disiplin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1082675" indent="-1082675" algn="ctr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FCFS	= First Come First Served</a:t>
            </a:r>
          </a:p>
          <a:p>
            <a:pPr marL="1082675" indent="-1082675" algn="ctr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LCFS	= Last Come First Served</a:t>
            </a:r>
          </a:p>
          <a:p>
            <a:pPr marL="1082675" indent="-1082675" algn="ctr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SIRO	= Service in Random Order</a:t>
            </a:r>
          </a:p>
          <a:p>
            <a:pPr marL="1082675" indent="-1082675" algn="ctr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GD		= General </a:t>
            </a:r>
            <a:r>
              <a:rPr lang="en-US" dirty="0" err="1" smtClean="0">
                <a:latin typeface="Comic Sans MS" pitchFamily="66" charset="0"/>
              </a:rPr>
              <a:t>Disiplin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8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Ukuran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Prestasi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Pada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Kondisi</a:t>
            </a:r>
            <a:r>
              <a:rPr lang="en-US" sz="3600" dirty="0" smtClean="0">
                <a:latin typeface="Comic Sans MS" pitchFamily="66" charset="0"/>
              </a:rPr>
              <a:t> ‘Steady State’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Formula Little :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657600"/>
            <a:ext cx="16764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657600"/>
            <a:ext cx="1600200" cy="63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6100" y="1371599"/>
            <a:ext cx="2971800" cy="134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4419600"/>
            <a:ext cx="1981200" cy="180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064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Ukuran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Prestasi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Pada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Kondisi</a:t>
            </a:r>
            <a:r>
              <a:rPr lang="en-US" sz="3600" dirty="0" smtClean="0">
                <a:latin typeface="Comic Sans MS" pitchFamily="66" charset="0"/>
              </a:rPr>
              <a:t> ‘Steady State’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203325" indent="-1203325">
              <a:lnSpc>
                <a:spcPct val="80000"/>
              </a:lnSpc>
              <a:buNone/>
              <a:tabLst>
                <a:tab pos="746125" algn="l"/>
              </a:tabLst>
              <a:defRPr/>
            </a:pPr>
            <a:r>
              <a:rPr lang="en-US" sz="2800" dirty="0" smtClean="0">
                <a:cs typeface="Arial" pitchFamily="34" charset="0"/>
              </a:rPr>
              <a:t>L 	=	 </a:t>
            </a:r>
            <a:r>
              <a:rPr lang="en-US" sz="2800" dirty="0" err="1" smtClean="0">
                <a:cs typeface="Arial" pitchFamily="34" charset="0"/>
              </a:rPr>
              <a:t>jumlah</a:t>
            </a:r>
            <a:r>
              <a:rPr lang="en-US" sz="2800" dirty="0" smtClean="0">
                <a:cs typeface="Arial" pitchFamily="34" charset="0"/>
              </a:rPr>
              <a:t> rata-rata </a:t>
            </a:r>
            <a:r>
              <a:rPr lang="en-US" sz="2800" dirty="0" err="1" smtClean="0">
                <a:cs typeface="Arial" pitchFamily="34" charset="0"/>
              </a:rPr>
              <a:t>pelanggan</a:t>
            </a:r>
            <a:r>
              <a:rPr lang="en-US" sz="2800" dirty="0" smtClean="0">
                <a:cs typeface="Arial" pitchFamily="34" charset="0"/>
              </a:rPr>
              <a:t> yang </a:t>
            </a:r>
            <a:r>
              <a:rPr lang="en-US" sz="2800" dirty="0" err="1" smtClean="0">
                <a:cs typeface="Arial" pitchFamily="34" charset="0"/>
              </a:rPr>
              <a:t>diharapkan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dalam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sistem</a:t>
            </a:r>
            <a:endParaRPr lang="en-US" sz="2800" dirty="0" smtClean="0">
              <a:cs typeface="Arial" pitchFamily="34" charset="0"/>
            </a:endParaRPr>
          </a:p>
          <a:p>
            <a:pPr marL="1203325" indent="-1203325">
              <a:lnSpc>
                <a:spcPct val="80000"/>
              </a:lnSpc>
              <a:buNone/>
              <a:tabLst>
                <a:tab pos="746125" algn="l"/>
              </a:tabLst>
              <a:defRPr/>
            </a:pPr>
            <a:r>
              <a:rPr lang="en-US" sz="2800" dirty="0" err="1" smtClean="0">
                <a:cs typeface="Arial" pitchFamily="34" charset="0"/>
              </a:rPr>
              <a:t>Lq</a:t>
            </a:r>
            <a:r>
              <a:rPr lang="en-US" sz="2800" dirty="0" smtClean="0">
                <a:cs typeface="Arial" pitchFamily="34" charset="0"/>
              </a:rPr>
              <a:t> 	=	 </a:t>
            </a:r>
            <a:r>
              <a:rPr lang="en-US" sz="2800" dirty="0" err="1" smtClean="0">
                <a:cs typeface="Arial" pitchFamily="34" charset="0"/>
              </a:rPr>
              <a:t>jumlah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pelanggan</a:t>
            </a:r>
            <a:r>
              <a:rPr lang="en-US" sz="2800" dirty="0" smtClean="0">
                <a:cs typeface="Arial" pitchFamily="34" charset="0"/>
              </a:rPr>
              <a:t> yang </a:t>
            </a:r>
            <a:r>
              <a:rPr lang="en-US" sz="2800" dirty="0" err="1" smtClean="0">
                <a:cs typeface="Arial" pitchFamily="34" charset="0"/>
              </a:rPr>
              <a:t>diharapkan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menunggu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dalam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sistem</a:t>
            </a:r>
            <a:endParaRPr lang="en-US" sz="2800" dirty="0" smtClean="0">
              <a:cs typeface="Arial" pitchFamily="34" charset="0"/>
            </a:endParaRPr>
          </a:p>
          <a:p>
            <a:pPr marL="1203325" indent="-1203325">
              <a:lnSpc>
                <a:spcPct val="80000"/>
              </a:lnSpc>
              <a:buNone/>
              <a:tabLst>
                <a:tab pos="746125" algn="l"/>
              </a:tabLst>
              <a:defRPr/>
            </a:pPr>
            <a:r>
              <a:rPr lang="en-US" sz="2800" dirty="0" smtClean="0"/>
              <a:t>W 	= 	</a:t>
            </a:r>
            <a:r>
              <a:rPr lang="en-US" sz="2800" dirty="0" err="1" smtClean="0"/>
              <a:t>waktu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diharapkan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endParaRPr lang="en-US" sz="2800" dirty="0" smtClean="0"/>
          </a:p>
          <a:p>
            <a:pPr marL="1203325" indent="-1203325">
              <a:lnSpc>
                <a:spcPct val="80000"/>
              </a:lnSpc>
              <a:buNone/>
              <a:tabLst>
                <a:tab pos="746125" algn="l"/>
              </a:tabLst>
              <a:defRPr/>
            </a:pPr>
            <a:r>
              <a:rPr lang="en-US" sz="2800" dirty="0" err="1" smtClean="0"/>
              <a:t>Wq</a:t>
            </a:r>
            <a:r>
              <a:rPr lang="en-US" sz="2800" dirty="0" smtClean="0"/>
              <a:t> 	= 	</a:t>
            </a:r>
            <a:r>
              <a:rPr lang="en-US" sz="2800" dirty="0" err="1" smtClean="0"/>
              <a:t>waktu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diharapkan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</a:t>
            </a:r>
            <a:r>
              <a:rPr lang="en-US" sz="2800" dirty="0" err="1" smtClean="0"/>
              <a:t>menunggu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antrian</a:t>
            </a:r>
            <a:endParaRPr lang="en-US" sz="2800" dirty="0" smtClean="0"/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7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Contoh</a:t>
            </a:r>
            <a:r>
              <a:rPr lang="en-US" sz="3600" dirty="0" smtClean="0">
                <a:latin typeface="Comic Sans MS" pitchFamily="66" charset="0"/>
              </a:rPr>
              <a:t> :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Pengunjung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datang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</a:t>
            </a:r>
            <a:r>
              <a:rPr lang="en-US" dirty="0" smtClean="0">
                <a:latin typeface="Comic Sans MS" pitchFamily="66" charset="0"/>
              </a:rPr>
              <a:t> ‘Take Away Restaurant’ </a:t>
            </a:r>
            <a:r>
              <a:rPr lang="en-US" dirty="0" err="1" smtClean="0">
                <a:latin typeface="Comic Sans MS" pitchFamily="66" charset="0"/>
              </a:rPr>
              <a:t>memarkir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pelataran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parkir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menampung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err="1" smtClean="0">
                <a:latin typeface="Comic Sans MS" pitchFamily="66" charset="0"/>
              </a:rPr>
              <a:t>mobil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Tingkat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pengunjung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adalah</a:t>
            </a:r>
            <a:r>
              <a:rPr lang="en-US" dirty="0" smtClean="0">
                <a:latin typeface="Comic Sans MS" pitchFamily="66" charset="0"/>
              </a:rPr>
              <a:t> 6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per jam.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parkir</a:t>
            </a:r>
            <a:r>
              <a:rPr lang="en-US" dirty="0" smtClean="0">
                <a:latin typeface="Comic Sans MS" pitchFamily="66" charset="0"/>
              </a:rPr>
              <a:t> rata-rata 30 </a:t>
            </a:r>
            <a:r>
              <a:rPr lang="en-US" dirty="0" err="1" smtClean="0">
                <a:latin typeface="Comic Sans MS" pitchFamily="66" charset="0"/>
              </a:rPr>
              <a:t>menit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terdistribusi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Eksponensial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memperoleh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parkir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membentuk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menunggu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kosong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menampung</a:t>
            </a:r>
            <a:r>
              <a:rPr lang="en-US" dirty="0" smtClean="0">
                <a:latin typeface="Comic Sans MS" pitchFamily="66" charset="0"/>
              </a:rPr>
              <a:t> 3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Tentukanlah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1371600" indent="-914400">
              <a:buNone/>
            </a:pPr>
            <a:r>
              <a:rPr lang="en-US" dirty="0" smtClean="0">
                <a:latin typeface="Comic Sans MS" pitchFamily="66" charset="0"/>
              </a:rPr>
              <a:t>a. </a:t>
            </a:r>
            <a:r>
              <a:rPr lang="en-US" dirty="0" err="1" smtClean="0">
                <a:latin typeface="Comic Sans MS" pitchFamily="66" charset="0"/>
              </a:rPr>
              <a:t>peluang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terdapat</a:t>
            </a:r>
            <a:r>
              <a:rPr lang="en-US" dirty="0" smtClean="0">
                <a:latin typeface="Comic Sans MS" pitchFamily="66" charset="0"/>
              </a:rPr>
              <a:t> n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endParaRPr lang="en-US" dirty="0" smtClean="0">
              <a:latin typeface="Comic Sans MS" pitchFamily="66" charset="0"/>
            </a:endParaRPr>
          </a:p>
          <a:p>
            <a:pPr marL="1371600" indent="-914400">
              <a:buNone/>
            </a:pPr>
            <a:r>
              <a:rPr lang="en-US" dirty="0" smtClean="0">
                <a:latin typeface="Comic Sans MS" pitchFamily="66" charset="0"/>
              </a:rPr>
              <a:t>b. </a:t>
            </a:r>
            <a:r>
              <a:rPr lang="en-US" dirty="0" err="1" smtClean="0">
                <a:latin typeface="Comic Sans MS" pitchFamily="66" charset="0"/>
              </a:rPr>
              <a:t>tingkat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efektif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datang</a:t>
            </a:r>
            <a:endParaRPr lang="en-US" dirty="0" smtClean="0">
              <a:latin typeface="Comic Sans MS" pitchFamily="66" charset="0"/>
            </a:endParaRPr>
          </a:p>
          <a:p>
            <a:pPr marL="1371600" indent="-914400">
              <a:buNone/>
            </a:pPr>
            <a:r>
              <a:rPr lang="en-US" dirty="0" smtClean="0">
                <a:latin typeface="Comic Sans MS" pitchFamily="66" charset="0"/>
              </a:rPr>
              <a:t>c.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rata-rata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ada</a:t>
            </a:r>
            <a:endParaRPr lang="en-US" dirty="0" smtClean="0">
              <a:latin typeface="Comic Sans MS" pitchFamily="66" charset="0"/>
            </a:endParaRPr>
          </a:p>
          <a:p>
            <a:pPr marL="746125" indent="-288925">
              <a:buNone/>
            </a:pPr>
            <a:r>
              <a:rPr lang="en-US" dirty="0" smtClean="0">
                <a:latin typeface="Comic Sans MS" pitchFamily="66" charset="0"/>
              </a:rPr>
              <a:t>d.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rata-rata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menunggu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memperoleh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parkir</a:t>
            </a:r>
            <a:endParaRPr lang="en-US" dirty="0" smtClean="0">
              <a:latin typeface="Comic Sans MS" pitchFamily="66" charset="0"/>
            </a:endParaRPr>
          </a:p>
          <a:p>
            <a:pPr marL="746125" indent="-288925">
              <a:buNone/>
            </a:pPr>
            <a:r>
              <a:rPr lang="en-US" dirty="0" smtClean="0">
                <a:latin typeface="Comic Sans MS" pitchFamily="66" charset="0"/>
              </a:rPr>
              <a:t>e.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rata-rata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parkir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tersedia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Penyelesaian</a:t>
            </a:r>
            <a:r>
              <a:rPr lang="en-US" sz="3600" dirty="0" smtClean="0">
                <a:latin typeface="Comic Sans MS" pitchFamily="66" charset="0"/>
              </a:rPr>
              <a:t> :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Ruang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parkir</a:t>
            </a:r>
            <a:r>
              <a:rPr lang="en-US" dirty="0" smtClean="0">
                <a:latin typeface="Comic Sans MS" pitchFamily="66" charset="0"/>
              </a:rPr>
              <a:t> ---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c = 5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paralel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Kapasitas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maksimum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5+3 = 8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λn</a:t>
            </a:r>
            <a:r>
              <a:rPr lang="en-US" dirty="0" smtClean="0">
                <a:latin typeface="Comic Sans MS" pitchFamily="66" charset="0"/>
              </a:rPr>
              <a:t> = 6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/jam 	n = 0,1,2,…,8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l-GR" dirty="0" smtClean="0">
                <a:latin typeface="Comic Sans MS" pitchFamily="66" charset="0"/>
              </a:rPr>
              <a:t>μ</a:t>
            </a:r>
            <a:r>
              <a:rPr lang="en-US" dirty="0" smtClean="0">
                <a:latin typeface="Comic Sans MS" pitchFamily="66" charset="0"/>
              </a:rPr>
              <a:t>n  =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267200"/>
            <a:ext cx="33813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t Brace 8"/>
          <p:cNvSpPr/>
          <p:nvPr/>
        </p:nvSpPr>
        <p:spPr>
          <a:xfrm>
            <a:off x="1371600" y="4343400"/>
            <a:ext cx="3048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Penyelesaian</a:t>
            </a:r>
            <a:r>
              <a:rPr lang="en-US" sz="3600" dirty="0" smtClean="0">
                <a:latin typeface="Comic Sans MS" pitchFamily="66" charset="0"/>
              </a:rPr>
              <a:t> (cont’) :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			n = 1,2, …, 5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			n = 6,7,8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menghitung</a:t>
            </a:r>
            <a:r>
              <a:rPr lang="en-US" dirty="0" smtClean="0">
                <a:latin typeface="Comic Sans MS" pitchFamily="66" charset="0"/>
              </a:rPr>
              <a:t> Po </a:t>
            </a:r>
            <a:r>
              <a:rPr lang="en-US" dirty="0" err="1" smtClean="0">
                <a:latin typeface="Comic Sans MS" pitchFamily="66" charset="0"/>
              </a:rPr>
              <a:t>dilakukan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mensubsitusikan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Pn</a:t>
            </a:r>
            <a:r>
              <a:rPr lang="en-US" dirty="0" smtClean="0">
                <a:latin typeface="Comic Sans MS" pitchFamily="66" charset="0"/>
              </a:rPr>
              <a:t>, n= 1,2, …, 8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Po = 0.4812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399"/>
            <a:ext cx="2286000" cy="193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495800"/>
            <a:ext cx="60815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30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Penyelesaian</a:t>
            </a:r>
            <a:r>
              <a:rPr lang="en-US" sz="3600" dirty="0" smtClean="0">
                <a:latin typeface="Comic Sans MS" pitchFamily="66" charset="0"/>
              </a:rPr>
              <a:t> (cont’) :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Nilai</a:t>
            </a:r>
            <a:r>
              <a:rPr lang="en-US" dirty="0" smtClean="0">
                <a:latin typeface="Comic Sans MS" pitchFamily="66" charset="0"/>
              </a:rPr>
              <a:t>          </a:t>
            </a:r>
            <a:r>
              <a:rPr lang="en-US" dirty="0" err="1" smtClean="0">
                <a:latin typeface="Comic Sans MS" pitchFamily="66" charset="0"/>
              </a:rPr>
              <a:t>diperoleh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mensubsitusi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nilai</a:t>
            </a:r>
            <a:r>
              <a:rPr lang="en-US" dirty="0" smtClean="0">
                <a:latin typeface="Comic Sans MS" pitchFamily="66" charset="0"/>
              </a:rPr>
              <a:t> Po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Tingkat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Efektif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dilihat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ilustrasi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berikut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95400"/>
            <a:ext cx="1066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 </a:t>
            </a:r>
            <a:r>
              <a:rPr lang="en-US" dirty="0" smtClean="0"/>
              <a:t>÷ P</a:t>
            </a:r>
            <a:r>
              <a:rPr lang="en-US" baseline="-25000" dirty="0" smtClean="0"/>
              <a:t>8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7767637" cy="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2"/>
          <p:cNvGrpSpPr/>
          <p:nvPr/>
        </p:nvGrpSpPr>
        <p:grpSpPr>
          <a:xfrm>
            <a:off x="792480" y="3840480"/>
            <a:ext cx="5151120" cy="1786652"/>
            <a:chOff x="792480" y="3840480"/>
            <a:chExt cx="5151120" cy="1786652"/>
          </a:xfrm>
        </p:grpSpPr>
        <p:cxnSp>
          <p:nvCxnSpPr>
            <p:cNvPr id="13" name="Straight Arrow Connector 12"/>
            <p:cNvCxnSpPr>
              <a:stCxn id="11" idx="9"/>
            </p:cNvCxnSpPr>
            <p:nvPr/>
          </p:nvCxnSpPr>
          <p:spPr>
            <a:xfrm>
              <a:off x="2172187" y="4343400"/>
              <a:ext cx="133301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792480" y="3840480"/>
              <a:ext cx="1417320" cy="1007234"/>
            </a:xfrm>
            <a:custGeom>
              <a:avLst/>
              <a:gdLst>
                <a:gd name="connsiteX0" fmla="*/ 106680 w 1142849"/>
                <a:gd name="connsiteY0" fmla="*/ 0 h 1007234"/>
                <a:gd name="connsiteX1" fmla="*/ 365760 w 1142849"/>
                <a:gd name="connsiteY1" fmla="*/ 45720 h 1007234"/>
                <a:gd name="connsiteX2" fmla="*/ 426720 w 1142849"/>
                <a:gd name="connsiteY2" fmla="*/ 91440 h 1007234"/>
                <a:gd name="connsiteX3" fmla="*/ 487680 w 1142849"/>
                <a:gd name="connsiteY3" fmla="*/ 121920 h 1007234"/>
                <a:gd name="connsiteX4" fmla="*/ 670560 w 1142849"/>
                <a:gd name="connsiteY4" fmla="*/ 228600 h 1007234"/>
                <a:gd name="connsiteX5" fmla="*/ 716280 w 1142849"/>
                <a:gd name="connsiteY5" fmla="*/ 243840 h 1007234"/>
                <a:gd name="connsiteX6" fmla="*/ 868680 w 1142849"/>
                <a:gd name="connsiteY6" fmla="*/ 335280 h 1007234"/>
                <a:gd name="connsiteX7" fmla="*/ 914400 w 1142849"/>
                <a:gd name="connsiteY7" fmla="*/ 365760 h 1007234"/>
                <a:gd name="connsiteX8" fmla="*/ 975360 w 1142849"/>
                <a:gd name="connsiteY8" fmla="*/ 396240 h 1007234"/>
                <a:gd name="connsiteX9" fmla="*/ 1112520 w 1142849"/>
                <a:gd name="connsiteY9" fmla="*/ 502920 h 1007234"/>
                <a:gd name="connsiteX10" fmla="*/ 1112520 w 1142849"/>
                <a:gd name="connsiteY10" fmla="*/ 670560 h 1007234"/>
                <a:gd name="connsiteX11" fmla="*/ 1066800 w 1142849"/>
                <a:gd name="connsiteY11" fmla="*/ 746760 h 1007234"/>
                <a:gd name="connsiteX12" fmla="*/ 1021080 w 1142849"/>
                <a:gd name="connsiteY12" fmla="*/ 883920 h 1007234"/>
                <a:gd name="connsiteX13" fmla="*/ 990600 w 1142849"/>
                <a:gd name="connsiteY13" fmla="*/ 944880 h 1007234"/>
                <a:gd name="connsiteX14" fmla="*/ 975360 w 1142849"/>
                <a:gd name="connsiteY14" fmla="*/ 990600 h 1007234"/>
                <a:gd name="connsiteX15" fmla="*/ 853440 w 1142849"/>
                <a:gd name="connsiteY15" fmla="*/ 1005840 h 1007234"/>
                <a:gd name="connsiteX16" fmla="*/ 472440 w 1142849"/>
                <a:gd name="connsiteY16" fmla="*/ 990600 h 1007234"/>
                <a:gd name="connsiteX17" fmla="*/ 396240 w 1142849"/>
                <a:gd name="connsiteY17" fmla="*/ 914400 h 1007234"/>
                <a:gd name="connsiteX18" fmla="*/ 335280 w 1142849"/>
                <a:gd name="connsiteY18" fmla="*/ 792480 h 1007234"/>
                <a:gd name="connsiteX19" fmla="*/ 320040 w 1142849"/>
                <a:gd name="connsiteY19" fmla="*/ 746760 h 1007234"/>
                <a:gd name="connsiteX20" fmla="*/ 259080 w 1142849"/>
                <a:gd name="connsiteY20" fmla="*/ 655320 h 1007234"/>
                <a:gd name="connsiteX21" fmla="*/ 182880 w 1142849"/>
                <a:gd name="connsiteY21" fmla="*/ 487680 h 1007234"/>
                <a:gd name="connsiteX22" fmla="*/ 137160 w 1142849"/>
                <a:gd name="connsiteY22" fmla="*/ 426720 h 1007234"/>
                <a:gd name="connsiteX23" fmla="*/ 45720 w 1142849"/>
                <a:gd name="connsiteY23" fmla="*/ 289560 h 1007234"/>
                <a:gd name="connsiteX24" fmla="*/ 15240 w 1142849"/>
                <a:gd name="connsiteY24" fmla="*/ 243840 h 1007234"/>
                <a:gd name="connsiteX25" fmla="*/ 0 w 1142849"/>
                <a:gd name="connsiteY25" fmla="*/ 167640 h 1007234"/>
                <a:gd name="connsiteX26" fmla="*/ 15240 w 1142849"/>
                <a:gd name="connsiteY26" fmla="*/ 91440 h 1007234"/>
                <a:gd name="connsiteX27" fmla="*/ 106680 w 1142849"/>
                <a:gd name="connsiteY27" fmla="*/ 45720 h 1007234"/>
                <a:gd name="connsiteX28" fmla="*/ 106680 w 1142849"/>
                <a:gd name="connsiteY28" fmla="*/ 0 h 100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2849" h="1007234">
                  <a:moveTo>
                    <a:pt x="106680" y="0"/>
                  </a:moveTo>
                  <a:cubicBezTo>
                    <a:pt x="149860" y="0"/>
                    <a:pt x="281440" y="21628"/>
                    <a:pt x="365760" y="45720"/>
                  </a:cubicBezTo>
                  <a:cubicBezTo>
                    <a:pt x="390183" y="52698"/>
                    <a:pt x="405181" y="77978"/>
                    <a:pt x="426720" y="91440"/>
                  </a:cubicBezTo>
                  <a:cubicBezTo>
                    <a:pt x="445985" y="103481"/>
                    <a:pt x="467879" y="110782"/>
                    <a:pt x="487680" y="121920"/>
                  </a:cubicBezTo>
                  <a:cubicBezTo>
                    <a:pt x="549190" y="156520"/>
                    <a:pt x="603608" y="206283"/>
                    <a:pt x="670560" y="228600"/>
                  </a:cubicBezTo>
                  <a:cubicBezTo>
                    <a:pt x="685800" y="233680"/>
                    <a:pt x="702136" y="236224"/>
                    <a:pt x="716280" y="243840"/>
                  </a:cubicBezTo>
                  <a:cubicBezTo>
                    <a:pt x="768441" y="271927"/>
                    <a:pt x="819387" y="302418"/>
                    <a:pt x="868680" y="335280"/>
                  </a:cubicBezTo>
                  <a:cubicBezTo>
                    <a:pt x="883920" y="345440"/>
                    <a:pt x="898497" y="356673"/>
                    <a:pt x="914400" y="365760"/>
                  </a:cubicBezTo>
                  <a:cubicBezTo>
                    <a:pt x="934125" y="377032"/>
                    <a:pt x="955879" y="384551"/>
                    <a:pt x="975360" y="396240"/>
                  </a:cubicBezTo>
                  <a:cubicBezTo>
                    <a:pt x="1066504" y="450926"/>
                    <a:pt x="1051622" y="442022"/>
                    <a:pt x="1112520" y="502920"/>
                  </a:cubicBezTo>
                  <a:cubicBezTo>
                    <a:pt x="1135575" y="572084"/>
                    <a:pt x="1142849" y="571990"/>
                    <a:pt x="1112520" y="670560"/>
                  </a:cubicBezTo>
                  <a:cubicBezTo>
                    <a:pt x="1103809" y="698871"/>
                    <a:pt x="1082040" y="721360"/>
                    <a:pt x="1066800" y="746760"/>
                  </a:cubicBezTo>
                  <a:cubicBezTo>
                    <a:pt x="1049110" y="817521"/>
                    <a:pt x="1053873" y="810135"/>
                    <a:pt x="1021080" y="883920"/>
                  </a:cubicBezTo>
                  <a:cubicBezTo>
                    <a:pt x="1011853" y="904680"/>
                    <a:pt x="999549" y="923998"/>
                    <a:pt x="990600" y="944880"/>
                  </a:cubicBezTo>
                  <a:cubicBezTo>
                    <a:pt x="984272" y="959645"/>
                    <a:pt x="990040" y="984076"/>
                    <a:pt x="975360" y="990600"/>
                  </a:cubicBezTo>
                  <a:cubicBezTo>
                    <a:pt x="937934" y="1007234"/>
                    <a:pt x="894080" y="1000760"/>
                    <a:pt x="853440" y="1005840"/>
                  </a:cubicBezTo>
                  <a:cubicBezTo>
                    <a:pt x="726440" y="1000760"/>
                    <a:pt x="598818" y="1004141"/>
                    <a:pt x="472440" y="990600"/>
                  </a:cubicBezTo>
                  <a:cubicBezTo>
                    <a:pt x="439087" y="987026"/>
                    <a:pt x="409273" y="938294"/>
                    <a:pt x="396240" y="914400"/>
                  </a:cubicBezTo>
                  <a:cubicBezTo>
                    <a:pt x="374482" y="874511"/>
                    <a:pt x="349648" y="835585"/>
                    <a:pt x="335280" y="792480"/>
                  </a:cubicBezTo>
                  <a:cubicBezTo>
                    <a:pt x="330200" y="777240"/>
                    <a:pt x="327842" y="760803"/>
                    <a:pt x="320040" y="746760"/>
                  </a:cubicBezTo>
                  <a:cubicBezTo>
                    <a:pt x="302250" y="714738"/>
                    <a:pt x="277927" y="686732"/>
                    <a:pt x="259080" y="655320"/>
                  </a:cubicBezTo>
                  <a:cubicBezTo>
                    <a:pt x="86618" y="367884"/>
                    <a:pt x="342268" y="806456"/>
                    <a:pt x="182880" y="487680"/>
                  </a:cubicBezTo>
                  <a:cubicBezTo>
                    <a:pt x="171521" y="464962"/>
                    <a:pt x="151726" y="447528"/>
                    <a:pt x="137160" y="426720"/>
                  </a:cubicBezTo>
                  <a:cubicBezTo>
                    <a:pt x="105649" y="381704"/>
                    <a:pt x="76200" y="335280"/>
                    <a:pt x="45720" y="289560"/>
                  </a:cubicBezTo>
                  <a:lnTo>
                    <a:pt x="15240" y="243840"/>
                  </a:lnTo>
                  <a:cubicBezTo>
                    <a:pt x="10160" y="218440"/>
                    <a:pt x="0" y="193543"/>
                    <a:pt x="0" y="167640"/>
                  </a:cubicBezTo>
                  <a:cubicBezTo>
                    <a:pt x="0" y="141737"/>
                    <a:pt x="2389" y="113930"/>
                    <a:pt x="15240" y="91440"/>
                  </a:cubicBezTo>
                  <a:cubicBezTo>
                    <a:pt x="35347" y="56252"/>
                    <a:pt x="77771" y="63066"/>
                    <a:pt x="106680" y="45720"/>
                  </a:cubicBezTo>
                  <a:cubicBezTo>
                    <a:pt x="119001" y="38328"/>
                    <a:pt x="63500" y="0"/>
                    <a:pt x="10668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Sumber</a:t>
              </a:r>
              <a:endParaRPr lang="en-US" dirty="0"/>
            </a:p>
          </p:txBody>
        </p:sp>
        <p:cxnSp>
          <p:nvCxnSpPr>
            <p:cNvPr id="15" name="Curved Connector 14"/>
            <p:cNvCxnSpPr/>
            <p:nvPr/>
          </p:nvCxnSpPr>
          <p:spPr>
            <a:xfrm rot="16200000" flipH="1">
              <a:off x="3390900" y="4457700"/>
              <a:ext cx="838200" cy="6096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581400" y="4343400"/>
              <a:ext cx="1219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4953000" y="4114800"/>
              <a:ext cx="9906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Sistem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62200" y="39624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/>
                </a:rPr>
                <a:t>λ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8600" y="52578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/>
                </a:rPr>
                <a:t>λ</a:t>
              </a:r>
              <a:r>
                <a:rPr lang="en-US" dirty="0" smtClean="0">
                  <a:latin typeface="Comic Sans MS"/>
                </a:rPr>
                <a:t>  </a:t>
              </a:r>
              <a:r>
                <a:rPr lang="en-US" dirty="0" err="1" smtClean="0">
                  <a:latin typeface="Comic Sans MS"/>
                </a:rPr>
                <a:t>hilang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81400" y="3886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/>
                </a:rPr>
                <a:t>λ</a:t>
              </a:r>
              <a:r>
                <a:rPr lang="en-US" dirty="0" smtClean="0">
                  <a:latin typeface="Comic Sans MS"/>
                </a:rPr>
                <a:t>  </a:t>
              </a:r>
              <a:r>
                <a:rPr lang="en-US" dirty="0" err="1" smtClean="0">
                  <a:latin typeface="Comic Sans MS"/>
                </a:rPr>
                <a:t>eff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326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Penyelesaian</a:t>
            </a:r>
            <a:r>
              <a:rPr lang="en-US" sz="3600" dirty="0" smtClean="0">
                <a:latin typeface="Comic Sans MS" pitchFamily="66" charset="0"/>
              </a:rPr>
              <a:t> (cont’) :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smtClean="0">
                <a:latin typeface="Comic Sans MS"/>
              </a:rPr>
              <a:t> = 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err="1" smtClean="0">
                <a:latin typeface="Comic Sans MS"/>
              </a:rPr>
              <a:t>eff</a:t>
            </a:r>
            <a:r>
              <a:rPr lang="en-US" dirty="0" smtClean="0">
                <a:latin typeface="Comic Sans MS"/>
              </a:rPr>
              <a:t> + 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err="1" smtClean="0">
                <a:latin typeface="Comic Sans MS"/>
              </a:rPr>
              <a:t>hilang</a:t>
            </a:r>
            <a:r>
              <a:rPr lang="en-US" dirty="0" smtClean="0">
                <a:latin typeface="Comic Sans MS"/>
              </a:rPr>
              <a:t> 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Sebuah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masuk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jika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= 8 </a:t>
            </a:r>
            <a:r>
              <a:rPr lang="en-US" dirty="0" err="1" smtClean="0">
                <a:latin typeface="Comic Sans MS" pitchFamily="66" charset="0"/>
              </a:rPr>
              <a:t>buah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Hal </a:t>
            </a:r>
            <a:r>
              <a:rPr lang="en-US" dirty="0" err="1" smtClean="0">
                <a:latin typeface="Comic Sans MS" pitchFamily="66" charset="0"/>
              </a:rPr>
              <a:t>ini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berarti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proporsi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masuk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harus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sama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P</a:t>
            </a:r>
            <a:r>
              <a:rPr lang="en-US" sz="1200" dirty="0" smtClean="0">
                <a:latin typeface="Comic Sans MS" pitchFamily="66" charset="0"/>
              </a:rPr>
              <a:t>8 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Jadi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0" indent="0">
              <a:buNone/>
            </a:pPr>
            <a:r>
              <a:rPr lang="el-GR" dirty="0" smtClean="0">
                <a:latin typeface="Comic Sans MS"/>
              </a:rPr>
              <a:t>λ</a:t>
            </a:r>
            <a:r>
              <a:rPr lang="en-US" dirty="0" err="1" smtClean="0">
                <a:latin typeface="Comic Sans MS"/>
              </a:rPr>
              <a:t>hilang</a:t>
            </a:r>
            <a:r>
              <a:rPr lang="en-US" dirty="0" smtClean="0">
                <a:latin typeface="Comic Sans MS"/>
              </a:rPr>
              <a:t> = 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latin typeface="Comic Sans MS" pitchFamily="66" charset="0"/>
              </a:rPr>
              <a:t>P</a:t>
            </a:r>
            <a:r>
              <a:rPr lang="en-US" sz="1200" dirty="0" smtClean="0">
                <a:latin typeface="Comic Sans MS" pitchFamily="66" charset="0"/>
              </a:rPr>
              <a:t>8</a:t>
            </a:r>
            <a:r>
              <a:rPr lang="en-US" sz="2800" dirty="0" smtClean="0">
                <a:latin typeface="Comic Sans MS" pitchFamily="66" charset="0"/>
              </a:rPr>
              <a:t> = 6 x 0.02105</a:t>
            </a:r>
          </a:p>
          <a:p>
            <a:pPr marL="0" indent="0">
              <a:buNone/>
            </a:pPr>
            <a:r>
              <a:rPr lang="el-GR" dirty="0" smtClean="0">
                <a:latin typeface="Comic Sans MS"/>
              </a:rPr>
              <a:t>λ</a:t>
            </a:r>
            <a:r>
              <a:rPr lang="en-US" dirty="0" err="1" smtClean="0">
                <a:latin typeface="Comic Sans MS"/>
              </a:rPr>
              <a:t>eff</a:t>
            </a:r>
            <a:r>
              <a:rPr lang="en-US" dirty="0" smtClean="0">
                <a:latin typeface="Comic Sans MS"/>
              </a:rPr>
              <a:t>  = 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smtClean="0">
                <a:latin typeface="Comic Sans MS"/>
              </a:rPr>
              <a:t> - 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err="1" smtClean="0">
                <a:latin typeface="Comic Sans MS"/>
              </a:rPr>
              <a:t>hilang</a:t>
            </a:r>
            <a:r>
              <a:rPr lang="en-US" dirty="0" smtClean="0">
                <a:latin typeface="Comic Sans MS"/>
              </a:rPr>
              <a:t> = 6 - 0.01263</a:t>
            </a:r>
          </a:p>
          <a:p>
            <a:pPr marL="0" indent="0">
              <a:buNone/>
            </a:pPr>
            <a:r>
              <a:rPr lang="en-US" dirty="0" err="1" smtClean="0">
                <a:latin typeface="Comic Sans MS"/>
              </a:rPr>
              <a:t>Jadi</a:t>
            </a:r>
            <a:r>
              <a:rPr lang="en-US" dirty="0" smtClean="0">
                <a:latin typeface="Comic Sans MS"/>
              </a:rPr>
              <a:t> rata-rata </a:t>
            </a:r>
            <a:r>
              <a:rPr lang="en-US" dirty="0" err="1" smtClean="0">
                <a:latin typeface="Comic Sans MS"/>
              </a:rPr>
              <a:t>kendaraan</a:t>
            </a:r>
            <a:r>
              <a:rPr lang="en-US" dirty="0" smtClean="0">
                <a:latin typeface="Comic Sans MS"/>
              </a:rPr>
              <a:t> yang </a:t>
            </a:r>
            <a:r>
              <a:rPr lang="en-US" dirty="0" err="1" smtClean="0">
                <a:latin typeface="Comic Sans MS"/>
              </a:rPr>
              <a:t>menunggu</a:t>
            </a:r>
            <a:r>
              <a:rPr lang="en-US" dirty="0" smtClean="0">
                <a:latin typeface="Comic Sans MS"/>
              </a:rPr>
              <a:t>/</a:t>
            </a:r>
            <a:r>
              <a:rPr lang="en-US" dirty="0" err="1" smtClean="0">
                <a:latin typeface="Comic Sans MS"/>
              </a:rPr>
              <a:t>antri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adalah</a:t>
            </a:r>
            <a:r>
              <a:rPr lang="en-US" dirty="0" smtClean="0">
                <a:latin typeface="Comic Sans MS"/>
              </a:rPr>
              <a:t> rata-rata </a:t>
            </a:r>
            <a:r>
              <a:rPr lang="en-US" dirty="0" err="1" smtClean="0">
                <a:latin typeface="Comic Sans MS"/>
              </a:rPr>
              <a:t>jumlah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kendaraaan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pada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sistem</a:t>
            </a:r>
            <a:r>
              <a:rPr lang="en-US" dirty="0" smtClean="0">
                <a:latin typeface="Comic Sans MS"/>
              </a:rPr>
              <a:t> = L</a:t>
            </a:r>
          </a:p>
          <a:p>
            <a:pPr marL="0" indent="0">
              <a:buNone/>
            </a:pPr>
            <a:endParaRPr lang="en-US" dirty="0" smtClean="0">
              <a:latin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</a:rPr>
              <a:t>  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038600"/>
            <a:ext cx="579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19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r>
              <a:rPr lang="id-ID" dirty="0" smtClean="0"/>
              <a:t>Model antrian yang ada dibagian ini adalah masalah antrian yang mempunyai karakter sebagai berikut:</a:t>
            </a:r>
            <a:endParaRPr lang="en-US" dirty="0" smtClean="0"/>
          </a:p>
          <a:p>
            <a:pPr marL="273050" indent="15875">
              <a:buNone/>
            </a:pPr>
            <a:r>
              <a:rPr lang="id-ID" dirty="0" smtClean="0"/>
              <a:t>1. Antrian tunggal yang tidak terbatas</a:t>
            </a:r>
            <a:endParaRPr lang="en-US" dirty="0" smtClean="0"/>
          </a:p>
          <a:p>
            <a:pPr marL="273050" indent="15875">
              <a:buNone/>
            </a:pPr>
            <a:r>
              <a:rPr lang="id-ID" dirty="0" smtClean="0"/>
              <a:t>2. Jumlah kedatangan yang terdistribusi secara Poisson</a:t>
            </a:r>
            <a:endParaRPr lang="en-US" dirty="0" smtClean="0"/>
          </a:p>
          <a:p>
            <a:pPr marL="273050" indent="15875">
              <a:buNone/>
            </a:pPr>
            <a:r>
              <a:rPr lang="id-ID" dirty="0" smtClean="0"/>
              <a:t>3. Sumber kedatangan tidak terbatas</a:t>
            </a:r>
            <a:endParaRPr lang="en-US" dirty="0" smtClean="0"/>
          </a:p>
          <a:p>
            <a:pPr marL="273050" indent="15875">
              <a:buNone/>
            </a:pPr>
            <a:r>
              <a:rPr lang="id-ID" dirty="0" smtClean="0"/>
              <a:t>4. disiplin antrian adalah first come first serve</a:t>
            </a:r>
            <a:endParaRPr lang="en-US" dirty="0" smtClean="0"/>
          </a:p>
          <a:p>
            <a:pPr marL="273050" indent="15875">
              <a:buNone/>
            </a:pPr>
            <a:r>
              <a:rPr lang="id-ID" dirty="0" smtClean="0"/>
              <a:t>5. waktu pelayanan terdistribusi secara eksponensial</a:t>
            </a:r>
            <a:endParaRPr lang="en-US" dirty="0" smtClean="0"/>
          </a:p>
          <a:p>
            <a:pPr marL="273050" indent="15875">
              <a:buNone/>
            </a:pPr>
            <a:endParaRPr lang="en-US" dirty="0" smtClean="0"/>
          </a:p>
          <a:p>
            <a:pPr marL="273050" indent="15875" algn="ctr">
              <a:buNone/>
            </a:pPr>
            <a:r>
              <a:rPr lang="en-US" sz="3200" dirty="0" smtClean="0"/>
              <a:t>[M/M/I] : [GD/~/~]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r>
              <a:rPr lang="id-ID" dirty="0" smtClean="0"/>
              <a:t>Notasi yang digunakan :</a:t>
            </a:r>
            <a:endParaRPr lang="en-US" dirty="0" smtClean="0"/>
          </a:p>
          <a:p>
            <a:pPr marL="1143000" indent="-838200">
              <a:buNone/>
            </a:pPr>
            <a:r>
              <a:rPr lang="id-ID" dirty="0" smtClean="0">
                <a:sym typeface="Symbol"/>
              </a:rPr>
              <a:t></a:t>
            </a:r>
            <a:r>
              <a:rPr lang="id-ID" dirty="0" smtClean="0"/>
              <a:t> = </a:t>
            </a:r>
            <a:r>
              <a:rPr lang="en-US" dirty="0" smtClean="0"/>
              <a:t>	</a:t>
            </a:r>
            <a:r>
              <a:rPr lang="id-ID" dirty="0" smtClean="0"/>
              <a:t>tingkat kedatangan pelanggan per periode waktu</a:t>
            </a:r>
            <a:endParaRPr lang="en-US" dirty="0" smtClean="0"/>
          </a:p>
          <a:p>
            <a:pPr marL="1143000" indent="-838200">
              <a:buNone/>
            </a:pPr>
            <a:r>
              <a:rPr lang="id-ID" dirty="0" smtClean="0">
                <a:sym typeface="Symbol"/>
              </a:rPr>
              <a:t></a:t>
            </a:r>
            <a:r>
              <a:rPr lang="id-ID" dirty="0" smtClean="0"/>
              <a:t> = </a:t>
            </a:r>
            <a:r>
              <a:rPr lang="en-US" dirty="0" smtClean="0"/>
              <a:t>	</a:t>
            </a:r>
            <a:r>
              <a:rPr lang="id-ID" dirty="0" smtClean="0"/>
              <a:t>tingkat waktu penyelesaian rata‑rata per periode waktu</a:t>
            </a:r>
            <a:endParaRPr lang="en-US" dirty="0" smtClean="0"/>
          </a:p>
          <a:p>
            <a:pPr marL="1143000" indent="-838200">
              <a:buNone/>
            </a:pPr>
            <a:r>
              <a:rPr lang="id-ID" dirty="0" smtClean="0">
                <a:sym typeface="Symbol"/>
              </a:rPr>
              <a:t></a:t>
            </a:r>
            <a:r>
              <a:rPr lang="id-ID" dirty="0" smtClean="0"/>
              <a:t> = </a:t>
            </a:r>
            <a:r>
              <a:rPr lang="en-US" dirty="0" smtClean="0"/>
              <a:t>	</a:t>
            </a:r>
            <a:r>
              <a:rPr lang="id-ID" dirty="0" smtClean="0">
                <a:sym typeface="Symbol"/>
              </a:rPr>
              <a:t></a:t>
            </a:r>
            <a:r>
              <a:rPr lang="id-ID" dirty="0" smtClean="0"/>
              <a:t>/</a:t>
            </a:r>
            <a:r>
              <a:rPr lang="id-ID" dirty="0" smtClean="0">
                <a:sym typeface="Symbol"/>
              </a:rPr>
              <a:t></a:t>
            </a:r>
            <a:r>
              <a:rPr lang="id-ID" dirty="0" smtClean="0"/>
              <a:t> , Intensitas trafik (atau tingkat kegunaan), diasumsikan kurang dari 1</a:t>
            </a:r>
            <a:endParaRPr lang="en-US" dirty="0" smtClean="0"/>
          </a:p>
          <a:p>
            <a:pPr marL="1143000" indent="-838200">
              <a:buNone/>
            </a:pPr>
            <a:r>
              <a:rPr lang="id-ID" dirty="0" smtClean="0"/>
              <a:t>P</a:t>
            </a:r>
            <a:r>
              <a:rPr lang="id-ID" baseline="-25000" dirty="0" smtClean="0"/>
              <a:t>n</a:t>
            </a:r>
            <a:r>
              <a:rPr lang="id-ID" dirty="0" smtClean="0"/>
              <a:t> = </a:t>
            </a:r>
            <a:r>
              <a:rPr lang="en-US" dirty="0" smtClean="0"/>
              <a:t>	</a:t>
            </a:r>
            <a:r>
              <a:rPr lang="id-ID" dirty="0" smtClean="0"/>
              <a:t>kemungkinan terdapat n pelanggan dalam sistem</a:t>
            </a:r>
            <a:r>
              <a:rPr lang="en-US" dirty="0" smtClean="0"/>
              <a:t> </a:t>
            </a:r>
            <a:r>
              <a:rPr lang="id-ID" dirty="0" smtClean="0"/>
              <a:t>antrian (yang berada pada antrian dan yang sedang dilayani), n= 0,1,2,3, . . .</a:t>
            </a:r>
            <a:endParaRPr lang="en-US" dirty="0" smtClean="0"/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7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Model </a:t>
            </a:r>
            <a:r>
              <a:rPr lang="en-US" sz="4800" dirty="0" err="1" smtClean="0">
                <a:latin typeface="Comic Sans MS" pitchFamily="66" charset="0"/>
              </a:rPr>
              <a:t>Antrian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Berguna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menentukan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kapasitas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optimal </a:t>
            </a:r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suatu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fasilitas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sehingga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dapat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menyelesaikan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masalah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antrian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terjadi</a:t>
            </a:r>
            <a:endParaRPr lang="en-US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3F26-098A-452C-9A63-ED012B365964}" type="datetime1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309429" cy="495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693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8229600" cy="36536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75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err="1" smtClean="0">
                <a:latin typeface="Comic Sans MS" pitchFamily="66" charset="0"/>
              </a:rPr>
              <a:t>Contoh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Sebuah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pencucian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mobil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otomatis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1 </a:t>
            </a:r>
            <a:r>
              <a:rPr lang="en-US" dirty="0" err="1" smtClean="0">
                <a:latin typeface="Comic Sans MS" pitchFamily="66" charset="0"/>
              </a:rPr>
              <a:t>jalur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datang</a:t>
            </a:r>
            <a:r>
              <a:rPr lang="en-US" dirty="0" smtClean="0">
                <a:latin typeface="Comic Sans MS" pitchFamily="66" charset="0"/>
              </a:rPr>
              <a:t> rata-rata 4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/jam yang </a:t>
            </a:r>
            <a:r>
              <a:rPr lang="en-US" dirty="0" err="1" smtClean="0">
                <a:latin typeface="Comic Sans MS" pitchFamily="66" charset="0"/>
              </a:rPr>
              <a:t>terdistribusi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Poisson. </a:t>
            </a: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belum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mendapatkan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giliran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mendapatkan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giliran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pencucian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adalah</a:t>
            </a:r>
            <a:r>
              <a:rPr lang="en-US" dirty="0" smtClean="0">
                <a:latin typeface="Comic Sans MS" pitchFamily="66" charset="0"/>
              </a:rPr>
              <a:t> 10 </a:t>
            </a:r>
            <a:r>
              <a:rPr lang="en-US" dirty="0" err="1" smtClean="0">
                <a:latin typeface="Comic Sans MS" pitchFamily="66" charset="0"/>
              </a:rPr>
              <a:t>menit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terdistribusi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eksponensial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Manajer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menentukan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besarnya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.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8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err="1" smtClean="0">
                <a:latin typeface="Comic Sans MS" pitchFamily="66" charset="0"/>
              </a:rPr>
              <a:t>Penyelesaian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Misalkan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pimpinan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menentukan</a:t>
            </a:r>
            <a:r>
              <a:rPr lang="en-US" dirty="0" smtClean="0">
                <a:latin typeface="Comic Sans MS" pitchFamily="66" charset="0"/>
              </a:rPr>
              <a:t> 90% </a:t>
            </a:r>
            <a:r>
              <a:rPr lang="en-US" dirty="0" err="1" smtClean="0">
                <a:latin typeface="Comic Sans MS" pitchFamily="66" charset="0"/>
              </a:rPr>
              <a:t>kendaraan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datang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menjumpai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tersedia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tempat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parkir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smtClean="0">
                <a:latin typeface="Comic Sans MS" pitchFamily="66" charset="0"/>
              </a:rPr>
              <a:t>s=space)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32766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971800"/>
            <a:ext cx="5181600" cy="956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2944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1600199"/>
            <a:ext cx="5867400" cy="360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742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 anchor="ctr">
            <a:normAutofit/>
          </a:bodyPr>
          <a:lstStyle/>
          <a:p>
            <a:pPr marL="0" indent="0"/>
            <a:r>
              <a:rPr lang="en-US" dirty="0" smtClean="0">
                <a:latin typeface="Comic Sans MS" pitchFamily="66" charset="0"/>
              </a:rPr>
              <a:t> (M/M/1) ; (GD/n/~)</a:t>
            </a:r>
          </a:p>
          <a:p>
            <a:pPr marL="0" indent="0"/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Panjang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maksimum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adalah</a:t>
            </a:r>
            <a:r>
              <a:rPr lang="en-US" dirty="0" smtClean="0">
                <a:latin typeface="Comic Sans MS" pitchFamily="66" charset="0"/>
              </a:rPr>
              <a:t> N</a:t>
            </a:r>
          </a:p>
          <a:p>
            <a:pPr marL="0" indent="0"/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Panjang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maksimum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adalah</a:t>
            </a:r>
            <a:r>
              <a:rPr lang="en-US" dirty="0" smtClean="0">
                <a:latin typeface="Comic Sans MS" pitchFamily="66" charset="0"/>
              </a:rPr>
              <a:t> N-1</a:t>
            </a:r>
          </a:p>
          <a:p>
            <a:pPr marL="228600" indent="-228600"/>
            <a:r>
              <a:rPr lang="en-US" dirty="0" err="1" smtClean="0">
                <a:latin typeface="Comic Sans MS" pitchFamily="66" charset="0"/>
              </a:rPr>
              <a:t>Persoalan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terjadi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manufaktur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dimana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panjang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pekerjaan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menunggu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dibatasi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atau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‘take away restaurant’ yang </a:t>
            </a:r>
            <a:r>
              <a:rPr lang="en-US" dirty="0" err="1" smtClean="0">
                <a:latin typeface="Comic Sans MS" pitchFamily="66" charset="0"/>
              </a:rPr>
              <a:t>pelataran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parkirnya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terbatas</a:t>
            </a: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228600" indent="-228600"/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saat</a:t>
            </a:r>
            <a:r>
              <a:rPr lang="en-US" dirty="0" smtClean="0">
                <a:latin typeface="Comic Sans MS" pitchFamily="66" charset="0"/>
              </a:rPr>
              <a:t> N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diinginkan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228600" indent="-228600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99" y="2133600"/>
            <a:ext cx="3036539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86000"/>
            <a:ext cx="2725883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581400"/>
            <a:ext cx="131826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13" name="Straight Arrow Connector 12"/>
          <p:cNvCxnSpPr>
            <a:stCxn id="1029" idx="3"/>
            <a:endCxn id="1030" idx="1"/>
          </p:cNvCxnSpPr>
          <p:nvPr/>
        </p:nvCxnSpPr>
        <p:spPr>
          <a:xfrm>
            <a:off x="2613660" y="3962400"/>
            <a:ext cx="16535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581400"/>
            <a:ext cx="3498716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4724400"/>
            <a:ext cx="215278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7" name="TextBox 16"/>
          <p:cNvSpPr txBox="1"/>
          <p:nvPr/>
        </p:nvSpPr>
        <p:spPr>
          <a:xfrm>
            <a:off x="42672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Jadi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: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505200" cy="1371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084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228600" indent="-228600"/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persoalan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ini</a:t>
            </a:r>
            <a:r>
              <a:rPr lang="en-US" dirty="0" smtClean="0">
                <a:latin typeface="Comic Sans MS" pitchFamily="66" charset="0"/>
              </a:rPr>
              <a:t>          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perlu</a:t>
            </a:r>
            <a:r>
              <a:rPr lang="en-US" dirty="0" smtClean="0">
                <a:latin typeface="Comic Sans MS" pitchFamily="66" charset="0"/>
              </a:rPr>
              <a:t> &lt;1 </a:t>
            </a:r>
            <a:r>
              <a:rPr lang="en-US" dirty="0" err="1" smtClean="0">
                <a:latin typeface="Comic Sans MS" pitchFamily="66" charset="0"/>
              </a:rPr>
              <a:t>karena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dikendalikan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batas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N.</a:t>
            </a:r>
          </a:p>
          <a:p>
            <a:pPr marL="228600" indent="-228600"/>
            <a:r>
              <a:rPr lang="en-US" dirty="0" smtClean="0">
                <a:latin typeface="Comic Sans MS" pitchFamily="66" charset="0"/>
              </a:rPr>
              <a:t>Hal </a:t>
            </a:r>
            <a:r>
              <a:rPr lang="en-US" dirty="0" err="1" smtClean="0">
                <a:latin typeface="Comic Sans MS" pitchFamily="66" charset="0"/>
              </a:rPr>
              <a:t>ini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berarti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err="1" smtClean="0">
                <a:latin typeface="Comic Sans MS"/>
              </a:rPr>
              <a:t>eff</a:t>
            </a:r>
            <a:r>
              <a:rPr lang="en-US" dirty="0" smtClean="0">
                <a:latin typeface="Comic Sans MS"/>
              </a:rPr>
              <a:t> yang </a:t>
            </a:r>
            <a:r>
              <a:rPr lang="en-US" dirty="0" err="1" smtClean="0">
                <a:latin typeface="Comic Sans MS"/>
              </a:rPr>
              <a:t>berlaku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bukan</a:t>
            </a:r>
            <a:r>
              <a:rPr lang="en-US" dirty="0" smtClean="0">
                <a:latin typeface="Comic Sans MS"/>
              </a:rPr>
              <a:t> 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smtClean="0">
                <a:latin typeface="Comic Sans MS"/>
              </a:rPr>
              <a:t>, </a:t>
            </a:r>
            <a:r>
              <a:rPr lang="en-US" dirty="0" err="1" smtClean="0">
                <a:latin typeface="Comic Sans MS"/>
              </a:rPr>
              <a:t>karena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pelanggan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akan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hilang</a:t>
            </a:r>
            <a:r>
              <a:rPr lang="en-US" dirty="0" smtClean="0">
                <a:latin typeface="Comic Sans MS"/>
              </a:rPr>
              <a:t>.</a:t>
            </a:r>
          </a:p>
          <a:p>
            <a:pPr marL="228600" indent="-228600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295400"/>
            <a:ext cx="852615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971799"/>
            <a:ext cx="2514600" cy="914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048000"/>
            <a:ext cx="9144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505200"/>
            <a:ext cx="4114800" cy="2667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28" name="Straight Arrow Connector 27"/>
          <p:cNvCxnSpPr>
            <a:stCxn id="7" idx="3"/>
            <a:endCxn id="2052" idx="1"/>
          </p:cNvCxnSpPr>
          <p:nvPr/>
        </p:nvCxnSpPr>
        <p:spPr>
          <a:xfrm flipV="1">
            <a:off x="3276600" y="3219450"/>
            <a:ext cx="914400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4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228600" indent="-228600"/>
            <a:r>
              <a:rPr lang="en-US" dirty="0" err="1" smtClean="0">
                <a:latin typeface="Comic Sans MS" pitchFamily="66" charset="0"/>
              </a:rPr>
              <a:t>Jika</a:t>
            </a:r>
            <a:r>
              <a:rPr lang="en-US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68665"/>
          <a:stretch>
            <a:fillRect/>
          </a:stretch>
        </p:blipFill>
        <p:spPr bwMode="auto">
          <a:xfrm>
            <a:off x="1752600" y="1295399"/>
            <a:ext cx="2209800" cy="914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667000"/>
            <a:ext cx="3276600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1645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Comic Sans MS" pitchFamily="66" charset="0"/>
              </a:rPr>
              <a:t>Contoh</a:t>
            </a:r>
            <a:r>
              <a:rPr lang="en-US" sz="2400" dirty="0" smtClean="0">
                <a:latin typeface="Comic Sans MS" pitchFamily="66" charset="0"/>
              </a:rPr>
              <a:t> :</a:t>
            </a:r>
          </a:p>
          <a:p>
            <a:pPr marL="0" indent="0">
              <a:buNone/>
            </a:pPr>
            <a:r>
              <a:rPr lang="en-US" sz="2400" dirty="0" err="1" smtClean="0">
                <a:latin typeface="Comic Sans MS" pitchFamily="66" charset="0"/>
              </a:rPr>
              <a:t>Seandainya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tempat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pencucian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mobil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dari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soal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sebelumnya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mempunyai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fasilitas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parkir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untuk</a:t>
            </a:r>
            <a:r>
              <a:rPr lang="en-US" sz="2400" dirty="0" smtClean="0">
                <a:latin typeface="Comic Sans MS" pitchFamily="66" charset="0"/>
              </a:rPr>
              <a:t> 4 </a:t>
            </a:r>
            <a:r>
              <a:rPr lang="en-US" sz="2400" dirty="0" err="1" smtClean="0">
                <a:latin typeface="Comic Sans MS" pitchFamily="66" charset="0"/>
              </a:rPr>
              <a:t>kendaraan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dan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err="1" smtClean="0">
                <a:latin typeface="Comic Sans MS" pitchFamily="66" charset="0"/>
              </a:rPr>
              <a:t>mobil</a:t>
            </a:r>
            <a:r>
              <a:rPr lang="en-US" sz="2400" dirty="0" smtClean="0">
                <a:latin typeface="Comic Sans MS" pitchFamily="66" charset="0"/>
              </a:rPr>
              <a:t> yang </a:t>
            </a:r>
            <a:r>
              <a:rPr lang="en-US" sz="2400" dirty="0" err="1" smtClean="0">
                <a:latin typeface="Comic Sans MS" pitchFamily="66" charset="0"/>
              </a:rPr>
              <a:t>baru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datang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tidak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masuk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dalam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sistem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antrian</a:t>
            </a:r>
            <a:r>
              <a:rPr lang="en-US" sz="2400" dirty="0" smtClean="0">
                <a:latin typeface="Comic Sans MS" pitchFamily="66" charset="0"/>
              </a:rPr>
              <a:t>,.</a:t>
            </a:r>
          </a:p>
          <a:p>
            <a:pPr marL="0" indent="0">
              <a:buNone/>
            </a:pPr>
            <a:r>
              <a:rPr lang="en-US" sz="2400" dirty="0" err="1" smtClean="0">
                <a:latin typeface="Comic Sans MS" pitchFamily="66" charset="0"/>
              </a:rPr>
              <a:t>Pimpinan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ingin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mengetahui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pengaruh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terhadap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pembatasan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lokasi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parkir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pindah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tempat</a:t>
            </a:r>
            <a:r>
              <a:rPr lang="en-US" sz="2400" dirty="0" smtClean="0">
                <a:latin typeface="Comic Sans MS" pitchFamily="66" charset="0"/>
              </a:rPr>
              <a:t> lain!</a:t>
            </a:r>
          </a:p>
          <a:p>
            <a:pPr marL="0" indent="0">
              <a:buNone/>
            </a:pPr>
            <a:r>
              <a:rPr lang="en-US" sz="2400" dirty="0" err="1" smtClean="0">
                <a:latin typeface="Comic Sans MS" pitchFamily="66" charset="0"/>
              </a:rPr>
              <a:t>Penyelesaian</a:t>
            </a:r>
            <a:r>
              <a:rPr lang="en-US" sz="2400" dirty="0" smtClean="0">
                <a:latin typeface="Comic Sans MS" pitchFamily="66" charset="0"/>
              </a:rPr>
              <a:t> :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itchFamily="66" charset="0"/>
              </a:rPr>
              <a:t>λ = 4</a:t>
            </a:r>
          </a:p>
          <a:p>
            <a:pPr marL="0" indent="0">
              <a:buNone/>
            </a:pPr>
            <a:r>
              <a:rPr lang="el-GR" sz="2400" dirty="0" smtClean="0">
                <a:latin typeface="Comic Sans MS"/>
              </a:rPr>
              <a:t>μ</a:t>
            </a:r>
            <a:r>
              <a:rPr lang="en-US" sz="2400" dirty="0" smtClean="0">
                <a:latin typeface="Comic Sans MS" pitchFamily="66" charset="0"/>
              </a:rPr>
              <a:t> = 6   </a:t>
            </a:r>
          </a:p>
          <a:p>
            <a:pPr marL="0" indent="0"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sz="2400" dirty="0" smtClean="0">
                <a:latin typeface="Comic Sans MS" pitchFamily="66" charset="0"/>
              </a:rPr>
              <a:t> 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1371600" y="4267200"/>
            <a:ext cx="3048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114800"/>
            <a:ext cx="1257300" cy="6858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419600"/>
            <a:ext cx="2743200" cy="17370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994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Komponen</a:t>
            </a: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err="1" smtClean="0">
                <a:latin typeface="Comic Sans MS" pitchFamily="66" charset="0"/>
              </a:rPr>
              <a:t>Dasar</a:t>
            </a: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err="1" smtClean="0">
                <a:latin typeface="Comic Sans MS" pitchFamily="66" charset="0"/>
              </a:rPr>
              <a:t>Antrian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Populasi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masukan</a:t>
            </a:r>
            <a:r>
              <a:rPr lang="en-US" sz="2400" dirty="0" smtClean="0">
                <a:solidFill>
                  <a:schemeClr val="tx1"/>
                </a:solidFill>
              </a:rPr>
              <a:t> (input </a:t>
            </a:r>
            <a:r>
              <a:rPr lang="en-US" sz="2400" dirty="0" err="1" smtClean="0">
                <a:solidFill>
                  <a:schemeClr val="tx1"/>
                </a:solidFill>
              </a:rPr>
              <a:t>populasi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Distribusi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kedatangan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Disiplin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pelayanan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Jenis-jenis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Antrian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FCFS (first come, first served)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LCFS (last come, first served)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Acak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Prioritas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Fasilitas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pelayanan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Konfigurasi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Antrian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Single channel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channel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66" y="1295400"/>
            <a:ext cx="7646268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25" y="2362200"/>
            <a:ext cx="5429351" cy="175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3662" y="4191000"/>
            <a:ext cx="6236677" cy="1066800"/>
          </a:xfrm>
          <a:prstGeom prst="rect">
            <a:avLst/>
          </a:prstGeom>
          <a:noFill/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077" y="5410200"/>
            <a:ext cx="5001846" cy="609600"/>
          </a:xfrm>
          <a:prstGeom prst="rect">
            <a:avLst/>
          </a:prstGeom>
          <a:noFill/>
        </p:spPr>
      </p:pic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Model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Pelayanan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Tunggal 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dengan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Panjang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Sistem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N (cont’)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lama W = ½ jam = 30 </a:t>
            </a:r>
            <a:r>
              <a:rPr lang="en-US" dirty="0" err="1" smtClean="0">
                <a:latin typeface="Comic Sans MS" pitchFamily="66" charset="0"/>
              </a:rPr>
              <a:t>menit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Penurunan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waktu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selesai</a:t>
            </a:r>
            <a:r>
              <a:rPr lang="en-US" dirty="0" smtClean="0">
                <a:latin typeface="Comic Sans MS" pitchFamily="66" charset="0"/>
              </a:rPr>
              <a:t> 8 </a:t>
            </a:r>
            <a:r>
              <a:rPr lang="en-US" dirty="0" err="1" smtClean="0">
                <a:latin typeface="Comic Sans MS" pitchFamily="66" charset="0"/>
              </a:rPr>
              <a:t>menit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atau</a:t>
            </a:r>
            <a:r>
              <a:rPr lang="en-US" dirty="0" smtClean="0">
                <a:latin typeface="Comic Sans MS" pitchFamily="66" charset="0"/>
              </a:rPr>
              <a:t> 20%</a:t>
            </a:r>
          </a:p>
          <a:p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lama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dilayani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selama</a:t>
            </a:r>
            <a:r>
              <a:rPr lang="en-US" dirty="0" smtClean="0">
                <a:latin typeface="Comic Sans MS" pitchFamily="66" charset="0"/>
              </a:rPr>
              <a:t> 24 jam </a:t>
            </a:r>
            <a:r>
              <a:rPr lang="en-US" dirty="0" err="1" smtClean="0">
                <a:latin typeface="Comic Sans MS" pitchFamily="66" charset="0"/>
              </a:rPr>
              <a:t>turun</a:t>
            </a:r>
            <a:r>
              <a:rPr lang="en-US" dirty="0" smtClean="0">
                <a:latin typeface="Comic Sans MS" pitchFamily="66" charset="0"/>
              </a:rPr>
              <a:t> 48%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pelanggan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potensial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Jamak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68275" indent="-168275"/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Tiga</a:t>
            </a:r>
            <a:r>
              <a:rPr lang="en-US" dirty="0" smtClean="0">
                <a:latin typeface="Comic Sans MS" pitchFamily="66" charset="0"/>
              </a:rPr>
              <a:t> model </a:t>
            </a:r>
            <a:r>
              <a:rPr lang="en-US" dirty="0" err="1" smtClean="0">
                <a:latin typeface="Comic Sans MS" pitchFamily="66" charset="0"/>
              </a:rPr>
              <a:t>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ditinjau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model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jamak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 marL="274320" lvl="1" indent="0"/>
            <a:r>
              <a:rPr lang="en-US" dirty="0" smtClean="0">
                <a:latin typeface="Comic Sans MS" pitchFamily="66" charset="0"/>
              </a:rPr>
              <a:t> 2 model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jamak</a:t>
            </a:r>
            <a:endParaRPr lang="en-US" dirty="0" smtClean="0">
              <a:latin typeface="Comic Sans MS" pitchFamily="66" charset="0"/>
            </a:endParaRPr>
          </a:p>
          <a:p>
            <a:pPr marL="274320" lvl="1" indent="0"/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dilanjutkan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terbatas</a:t>
            </a:r>
            <a:endParaRPr lang="en-US" dirty="0" smtClean="0">
              <a:latin typeface="Comic Sans MS" pitchFamily="66" charset="0"/>
            </a:endParaRPr>
          </a:p>
          <a:p>
            <a:pPr marL="0" indent="0"/>
            <a:r>
              <a:rPr lang="en-US" dirty="0" smtClean="0">
                <a:latin typeface="Comic Sans MS" pitchFamily="66" charset="0"/>
              </a:rPr>
              <a:t> (M/M/c) : (GD/~/~)</a:t>
            </a:r>
          </a:p>
          <a:p>
            <a:pPr marL="0" indent="0"/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Digunakan</a:t>
            </a:r>
            <a:r>
              <a:rPr lang="en-US" dirty="0" smtClean="0">
                <a:latin typeface="Comic Sans MS" pitchFamily="66" charset="0"/>
              </a:rPr>
              <a:t> c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endParaRPr lang="en-US" dirty="0" smtClean="0">
              <a:latin typeface="Comic Sans MS" pitchFamily="66" charset="0"/>
            </a:endParaRPr>
          </a:p>
          <a:p>
            <a:pPr marL="0" indent="0"/>
            <a:r>
              <a:rPr lang="en-US" dirty="0" smtClean="0">
                <a:latin typeface="Comic Sans MS" pitchFamily="66" charset="0"/>
              </a:rPr>
              <a:t> Tingkat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λ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0" indent="0"/>
            <a:r>
              <a:rPr lang="en-US" dirty="0" smtClean="0">
                <a:latin typeface="Comic Sans MS"/>
              </a:rPr>
              <a:t> Tingkat </a:t>
            </a:r>
            <a:r>
              <a:rPr lang="en-US" dirty="0" err="1" smtClean="0">
                <a:latin typeface="Comic Sans MS"/>
              </a:rPr>
              <a:t>pelayanan</a:t>
            </a:r>
            <a:r>
              <a:rPr lang="en-US" dirty="0" smtClean="0">
                <a:latin typeface="Comic Sans MS"/>
              </a:rPr>
              <a:t> </a:t>
            </a:r>
            <a:r>
              <a:rPr lang="el-GR" dirty="0" smtClean="0">
                <a:latin typeface="Comic Sans MS"/>
              </a:rPr>
              <a:t>μ</a:t>
            </a:r>
            <a:endParaRPr lang="en-US" dirty="0" smtClean="0">
              <a:latin typeface="Comic Sans MS"/>
            </a:endParaRPr>
          </a:p>
          <a:p>
            <a:pPr marL="0" indent="0"/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Tidak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terdapat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batasan</a:t>
            </a:r>
            <a:r>
              <a:rPr lang="en-US" dirty="0" smtClean="0">
                <a:latin typeface="Comic Sans MS"/>
              </a:rPr>
              <a:t>, </a:t>
            </a:r>
            <a:r>
              <a:rPr lang="en-US" dirty="0" err="1" smtClean="0">
                <a:latin typeface="Comic Sans MS"/>
              </a:rPr>
              <a:t>maka</a:t>
            </a:r>
            <a:r>
              <a:rPr lang="en-US" dirty="0" smtClean="0">
                <a:latin typeface="Comic Sans MS"/>
              </a:rPr>
              <a:t>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λ</a:t>
            </a:r>
            <a:r>
              <a:rPr lang="en-US" sz="2000" dirty="0" err="1" smtClean="0">
                <a:latin typeface="Comic Sans MS"/>
              </a:rPr>
              <a:t>eff</a:t>
            </a:r>
            <a:r>
              <a:rPr lang="en-US" sz="2000" dirty="0" smtClean="0">
                <a:latin typeface="Comic Sans MS"/>
              </a:rPr>
              <a:t> </a:t>
            </a:r>
            <a:r>
              <a:rPr lang="en-US" dirty="0" smtClean="0">
                <a:latin typeface="Comic Sans MS"/>
              </a:rPr>
              <a:t>=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λ</a:t>
            </a:r>
            <a:endParaRPr lang="en-US" dirty="0" smtClean="0">
              <a:latin typeface="Comic Sans MS" pitchFamily="66" charset="0"/>
            </a:endParaRPr>
          </a:p>
          <a:p>
            <a:pPr marL="274320" lvl="1" indent="0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Jamak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B871-7B64-45E1-A6D7-BBBA15841E50}" type="datetime1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68275" indent="-168275">
              <a:buNone/>
            </a:pPr>
            <a:endParaRPr lang="en-US" dirty="0" smtClean="0">
              <a:latin typeface="Comic Sans MS" pitchFamily="66" charset="0"/>
            </a:endParaRPr>
          </a:p>
          <a:p>
            <a:pPr marL="168275" indent="-168275">
              <a:buNone/>
            </a:pPr>
            <a:endParaRPr lang="en-US" dirty="0" smtClean="0">
              <a:latin typeface="Comic Sans MS" pitchFamily="66" charset="0"/>
            </a:endParaRPr>
          </a:p>
          <a:p>
            <a:pPr marL="274320" lvl="1" indent="0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599"/>
            <a:ext cx="2209800" cy="11090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2971800" y="175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Jadi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219200"/>
            <a:ext cx="4937342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743200"/>
            <a:ext cx="1371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2743200"/>
            <a:ext cx="3490912" cy="1451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14" name="Curved Connector 13"/>
          <p:cNvCxnSpPr>
            <a:stCxn id="4099" idx="3"/>
            <a:endCxn id="4100" idx="1"/>
          </p:cNvCxnSpPr>
          <p:nvPr/>
        </p:nvCxnSpPr>
        <p:spPr>
          <a:xfrm>
            <a:off x="2133600" y="3009900"/>
            <a:ext cx="2057400" cy="4592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3581400"/>
            <a:ext cx="2743200" cy="2590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4419600"/>
            <a:ext cx="20574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4572000"/>
            <a:ext cx="1524000" cy="12198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506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Model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Pelayanan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Jamak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(cont’)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Contoh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dilayani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taksi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taksi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membagi</a:t>
            </a:r>
            <a:r>
              <a:rPr lang="en-US" dirty="0" smtClean="0"/>
              <a:t> </a:t>
            </a:r>
            <a:r>
              <a:rPr lang="en-US" dirty="0" err="1" smtClean="0"/>
              <a:t>pasarnya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8/jam.</a:t>
            </a:r>
          </a:p>
          <a:p>
            <a:pPr>
              <a:buNone/>
            </a:pPr>
            <a:r>
              <a:rPr lang="en-US" dirty="0" smtClean="0"/>
              <a:t>	Rata-rata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taksi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12menit. 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terdistribusi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Poisson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terdistribusi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Eksponensial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Kedua</a:t>
            </a:r>
            <a:r>
              <a:rPr lang="en-US" dirty="0" smtClean="0"/>
              <a:t> Perusahaan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pemodal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menyatukan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pemesanan</a:t>
            </a:r>
            <a:r>
              <a:rPr lang="en-US" dirty="0" smtClean="0"/>
              <a:t> </a:t>
            </a:r>
            <a:r>
              <a:rPr lang="en-US" dirty="0" err="1" smtClean="0"/>
              <a:t>taksi</a:t>
            </a:r>
            <a:r>
              <a:rPr lang="en-US" dirty="0" smtClean="0"/>
              <a:t> agar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	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8443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Model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Pelayanan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Jamak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(cont’)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Penyelesaian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  <a:endParaRPr lang="en-US" dirty="0" smtClean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19400"/>
            <a:ext cx="2886316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981200"/>
            <a:ext cx="1210614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/>
          <a:srcRect r="44650"/>
          <a:stretch>
            <a:fillRect/>
          </a:stretch>
        </p:blipFill>
        <p:spPr bwMode="auto">
          <a:xfrm>
            <a:off x="6629400" y="2819400"/>
            <a:ext cx="14478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819400"/>
            <a:ext cx="1190984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3657600"/>
            <a:ext cx="7240388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1981200"/>
            <a:ext cx="2831557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1981200"/>
            <a:ext cx="1143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1940511" y="5410200"/>
            <a:ext cx="5262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Sistem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baru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lebih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baik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dari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Sitem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Lama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(M/M/c)</a:t>
            </a:r>
            <a:r>
              <a:rPr lang="en-US" sz="4800" dirty="0" smtClean="0">
                <a:latin typeface="Comic Sans MS" pitchFamily="66" charset="0"/>
                <a:sym typeface="Wingdings" pitchFamily="2" charset="2"/>
              </a:rPr>
              <a:t> : (GD/N/~) </a:t>
            </a:r>
            <a:r>
              <a:rPr lang="en-US" sz="4800" dirty="0" err="1" smtClean="0">
                <a:latin typeface="Comic Sans MS" pitchFamily="66" charset="0"/>
                <a:sym typeface="Wingdings" pitchFamily="2" charset="2"/>
              </a:rPr>
              <a:t>c≤N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Panjang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sistem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dibatasi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sampai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N</a:t>
            </a:r>
          </a:p>
          <a:p>
            <a:r>
              <a:rPr lang="en-US" dirty="0" err="1" smtClean="0">
                <a:latin typeface="Comic Sans MS" pitchFamily="66" charset="0"/>
              </a:rPr>
              <a:t>Panjang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antrian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dibatasi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sampai</a:t>
            </a:r>
            <a:r>
              <a:rPr lang="en-US" dirty="0" smtClean="0">
                <a:latin typeface="Comic Sans MS" pitchFamily="66" charset="0"/>
              </a:rPr>
              <a:t> N-c</a:t>
            </a:r>
          </a:p>
          <a:p>
            <a:r>
              <a:rPr lang="en-US" dirty="0" smtClean="0">
                <a:latin typeface="Comic Sans MS" pitchFamily="66" charset="0"/>
              </a:rPr>
              <a:t>Tingkat </a:t>
            </a:r>
            <a:r>
              <a:rPr lang="en-US" dirty="0" err="1" smtClean="0">
                <a:latin typeface="Comic Sans MS" pitchFamily="66" charset="0"/>
              </a:rPr>
              <a:t>kedatangan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λ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Tingkat </a:t>
            </a:r>
            <a:r>
              <a:rPr lang="en-US" dirty="0" err="1" smtClean="0">
                <a:latin typeface="Comic Sans MS" pitchFamily="66" charset="0"/>
              </a:rPr>
              <a:t>pelayanan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μ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99" y="3352800"/>
            <a:ext cx="2686987" cy="1371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76600"/>
            <a:ext cx="3552462" cy="14970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953000"/>
            <a:ext cx="4724400" cy="12641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184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(M/M/c)</a:t>
            </a:r>
            <a:r>
              <a:rPr lang="en-US" sz="4800" dirty="0" smtClean="0">
                <a:latin typeface="Comic Sans MS" pitchFamily="66" charset="0"/>
                <a:sym typeface="Wingdings" pitchFamily="2" charset="2"/>
              </a:rPr>
              <a:t> : (GD/N/~) </a:t>
            </a:r>
            <a:r>
              <a:rPr lang="en-US" sz="4800" dirty="0" err="1" smtClean="0">
                <a:latin typeface="Comic Sans MS" pitchFamily="66" charset="0"/>
                <a:sym typeface="Wingdings" pitchFamily="2" charset="2"/>
              </a:rPr>
              <a:t>c≤N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838200" cy="4358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676400"/>
            <a:ext cx="5257800" cy="24167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12" name="Curved Connector 11"/>
          <p:cNvCxnSpPr>
            <a:endCxn id="69635" idx="1"/>
          </p:cNvCxnSpPr>
          <p:nvPr/>
        </p:nvCxnSpPr>
        <p:spPr>
          <a:xfrm>
            <a:off x="1524000" y="1981200"/>
            <a:ext cx="1143000" cy="90355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2197" y="4419600"/>
            <a:ext cx="3839607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5181600"/>
            <a:ext cx="2743200" cy="811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572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B13F9A"/>
                </a:solidFill>
                <a:latin typeface="Comic Sans MS" pitchFamily="66" charset="0"/>
              </a:rPr>
              <a:t>(M/M/c)</a:t>
            </a:r>
            <a:r>
              <a:rPr lang="en-US" sz="4800" dirty="0" smtClean="0">
                <a:solidFill>
                  <a:srgbClr val="B13F9A"/>
                </a:solidFill>
                <a:latin typeface="Comic Sans MS" pitchFamily="66" charset="0"/>
                <a:sym typeface="Wingdings" pitchFamily="2" charset="2"/>
              </a:rPr>
              <a:t> : (GD/N/~) </a:t>
            </a:r>
            <a:r>
              <a:rPr lang="en-US" sz="4800" dirty="0" err="1" smtClean="0">
                <a:solidFill>
                  <a:srgbClr val="B13F9A"/>
                </a:solidFill>
                <a:latin typeface="Comic Sans MS" pitchFamily="66" charset="0"/>
                <a:sym typeface="Wingdings" pitchFamily="2" charset="2"/>
              </a:rPr>
              <a:t>c≤N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Dari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, </a:t>
            </a:r>
            <a:r>
              <a:rPr lang="en-US" dirty="0" err="1" smtClean="0"/>
              <a:t>seandainya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taksi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disarankan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tunggu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petugas</a:t>
            </a:r>
            <a:r>
              <a:rPr lang="en-US" dirty="0" smtClean="0"/>
              <a:t> yang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yang </a:t>
            </a:r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6 orang. </a:t>
            </a:r>
          </a:p>
          <a:p>
            <a:pPr>
              <a:buNone/>
            </a:pPr>
            <a:r>
              <a:rPr lang="en-US" dirty="0" smtClean="0"/>
              <a:t>	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taksi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lain.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tunggu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menguntungka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B13F9A"/>
                </a:solidFill>
                <a:latin typeface="Comic Sans MS" pitchFamily="66" charset="0"/>
              </a:rPr>
              <a:t>(M/M/c)</a:t>
            </a:r>
            <a:r>
              <a:rPr lang="en-US" sz="4800" dirty="0" smtClean="0">
                <a:solidFill>
                  <a:srgbClr val="B13F9A"/>
                </a:solidFill>
                <a:latin typeface="Comic Sans MS" pitchFamily="66" charset="0"/>
                <a:sym typeface="Wingdings" pitchFamily="2" charset="2"/>
              </a:rPr>
              <a:t> : (GD/N/~) </a:t>
            </a:r>
            <a:r>
              <a:rPr lang="en-US" sz="4800" dirty="0" err="1" smtClean="0">
                <a:solidFill>
                  <a:srgbClr val="B13F9A"/>
                </a:solidFill>
                <a:latin typeface="Comic Sans MS" pitchFamily="66" charset="0"/>
                <a:sym typeface="Wingdings" pitchFamily="2" charset="2"/>
              </a:rPr>
              <a:t>c≤N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B871-7B64-45E1-A6D7-BBBA15841E50}" type="datetime1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Comic Sans MS" pitchFamily="66" charset="0"/>
              </a:rPr>
              <a:t>Penyelesaian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Setelah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dilakukan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perhitungan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diperoleh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  <a:r>
              <a:rPr lang="el-GR" dirty="0" smtClean="0">
                <a:latin typeface="Comic Sans MS"/>
              </a:rPr>
              <a:t>λ</a:t>
            </a:r>
            <a:r>
              <a:rPr lang="en-US" dirty="0" smtClean="0">
                <a:latin typeface="Comic Sans MS"/>
              </a:rPr>
              <a:t> = 16</a:t>
            </a:r>
          </a:p>
          <a:p>
            <a:pPr>
              <a:buNone/>
            </a:pPr>
            <a:r>
              <a:rPr lang="en-US" dirty="0" smtClean="0">
                <a:latin typeface="Comic Sans MS"/>
              </a:rPr>
              <a:t>	</a:t>
            </a:r>
            <a:r>
              <a:rPr lang="el-GR" dirty="0" smtClean="0">
                <a:latin typeface="Comic Sans MS"/>
              </a:rPr>
              <a:t>μ</a:t>
            </a:r>
            <a:r>
              <a:rPr lang="en-US" dirty="0" smtClean="0">
                <a:latin typeface="Comic Sans MS"/>
              </a:rPr>
              <a:t> = 5 </a:t>
            </a:r>
          </a:p>
          <a:p>
            <a:r>
              <a:rPr lang="en-US" dirty="0" err="1" smtClean="0">
                <a:latin typeface="Comic Sans MS"/>
              </a:rPr>
              <a:t>Panjang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Sistem</a:t>
            </a:r>
            <a:r>
              <a:rPr lang="en-US" dirty="0" smtClean="0">
                <a:latin typeface="Comic Sans MS"/>
              </a:rPr>
              <a:t> (</a:t>
            </a:r>
            <a:r>
              <a:rPr lang="en-US" dirty="0" err="1" smtClean="0">
                <a:latin typeface="Comic Sans MS"/>
              </a:rPr>
              <a:t>batas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antrian</a:t>
            </a:r>
            <a:r>
              <a:rPr lang="en-US" dirty="0" smtClean="0">
                <a:latin typeface="Comic Sans MS"/>
              </a:rPr>
              <a:t>) = 6+4 = 10</a:t>
            </a:r>
          </a:p>
          <a:p>
            <a:endParaRPr lang="en-US" dirty="0" smtClean="0">
              <a:latin typeface="Comic Sans MS"/>
            </a:endParaRPr>
          </a:p>
          <a:p>
            <a:endParaRPr lang="en-US" dirty="0" smtClean="0">
              <a:latin typeface="Comic Sans MS"/>
            </a:endParaRPr>
          </a:p>
          <a:p>
            <a:r>
              <a:rPr lang="el-GR" dirty="0" smtClean="0">
                <a:latin typeface="Comic Sans MS"/>
              </a:rPr>
              <a:t>λ</a:t>
            </a:r>
            <a:r>
              <a:rPr lang="en-US" dirty="0" err="1" smtClean="0">
                <a:latin typeface="Comic Sans MS"/>
              </a:rPr>
              <a:t>eff</a:t>
            </a:r>
            <a:r>
              <a:rPr lang="en-US" dirty="0" smtClean="0">
                <a:latin typeface="Comic Sans MS"/>
              </a:rPr>
              <a:t> 	= 15.42815</a:t>
            </a:r>
          </a:p>
          <a:p>
            <a:r>
              <a:rPr lang="en-US" dirty="0" smtClean="0">
                <a:latin typeface="Comic Sans MS"/>
              </a:rPr>
              <a:t>L 		= 4.23984</a:t>
            </a:r>
          </a:p>
          <a:p>
            <a:r>
              <a:rPr lang="en-US" dirty="0" err="1" smtClean="0">
                <a:latin typeface="Comic Sans MS"/>
              </a:rPr>
              <a:t>Lq</a:t>
            </a:r>
            <a:r>
              <a:rPr lang="en-US" dirty="0" smtClean="0">
                <a:latin typeface="Comic Sans MS"/>
              </a:rPr>
              <a:t>		= 1.15421</a:t>
            </a:r>
          </a:p>
          <a:p>
            <a:r>
              <a:rPr lang="en-US" dirty="0" smtClean="0">
                <a:latin typeface="Comic Sans MS"/>
              </a:rPr>
              <a:t> W 		= 0.27481</a:t>
            </a:r>
          </a:p>
          <a:p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Wq</a:t>
            </a:r>
            <a:r>
              <a:rPr lang="en-US" dirty="0" smtClean="0">
                <a:latin typeface="Comic Sans MS"/>
              </a:rPr>
              <a:t>		= 0.07481</a:t>
            </a:r>
          </a:p>
          <a:p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Sistem</a:t>
            </a:r>
            <a:r>
              <a:rPr lang="en-US" dirty="0" smtClean="0">
                <a:latin typeface="Comic Sans MS"/>
              </a:rPr>
              <a:t> yang </a:t>
            </a:r>
            <a:r>
              <a:rPr lang="en-US" dirty="0" err="1" smtClean="0">
                <a:latin typeface="Comic Sans MS"/>
              </a:rPr>
              <a:t>baru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Wq</a:t>
            </a:r>
            <a:r>
              <a:rPr lang="en-US" dirty="0" smtClean="0">
                <a:latin typeface="Comic Sans MS"/>
              </a:rPr>
              <a:t> = 0.074 = 4.5 </a:t>
            </a:r>
            <a:r>
              <a:rPr lang="en-US" dirty="0" err="1" smtClean="0">
                <a:latin typeface="Comic Sans MS"/>
              </a:rPr>
              <a:t>menit</a:t>
            </a:r>
            <a:endParaRPr lang="en-US" dirty="0" smtClean="0">
              <a:latin typeface="Comic Sans MS"/>
            </a:endParaRPr>
          </a:p>
          <a:p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Sistem</a:t>
            </a:r>
            <a:r>
              <a:rPr lang="en-US" dirty="0" smtClean="0">
                <a:latin typeface="Comic Sans MS"/>
              </a:rPr>
              <a:t> yang lama </a:t>
            </a:r>
            <a:r>
              <a:rPr lang="en-US" dirty="0" err="1" smtClean="0">
                <a:latin typeface="Comic Sans MS"/>
              </a:rPr>
              <a:t>Wq</a:t>
            </a:r>
            <a:r>
              <a:rPr lang="en-US" dirty="0" smtClean="0">
                <a:latin typeface="Comic Sans MS"/>
              </a:rPr>
              <a:t> = 0.149 = 9 </a:t>
            </a:r>
            <a:r>
              <a:rPr lang="en-US" dirty="0" err="1" smtClean="0">
                <a:latin typeface="Comic Sans MS"/>
              </a:rPr>
              <a:t>menit</a:t>
            </a:r>
            <a:r>
              <a:rPr lang="en-US" dirty="0" smtClean="0">
                <a:latin typeface="Comic Sans MS"/>
              </a:rPr>
              <a:t> (</a:t>
            </a:r>
            <a:r>
              <a:rPr lang="en-US" dirty="0" err="1" smtClean="0">
                <a:latin typeface="Comic Sans MS"/>
              </a:rPr>
              <a:t>penurunan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sebesar</a:t>
            </a:r>
            <a:r>
              <a:rPr lang="en-US" dirty="0" smtClean="0">
                <a:latin typeface="Comic Sans MS"/>
              </a:rPr>
              <a:t> 50%)</a:t>
            </a:r>
          </a:p>
          <a:p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kehilangan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pelanggan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sebesar</a:t>
            </a:r>
            <a:r>
              <a:rPr lang="en-US" dirty="0" smtClean="0">
                <a:latin typeface="Comic Sans MS"/>
              </a:rPr>
              <a:t> 0.03571 = 3.6%</a:t>
            </a:r>
          </a:p>
          <a:p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Namun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hal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ini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tidak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mencerminkan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penghargaan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terhadap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 smtClean="0">
                <a:latin typeface="Comic Sans MS"/>
              </a:rPr>
              <a:t>pelanggan</a:t>
            </a:r>
            <a:endParaRPr lang="en-US" dirty="0" smtClean="0">
              <a:latin typeface="Comic Sans MS"/>
            </a:endParaRPr>
          </a:p>
          <a:p>
            <a:endParaRPr lang="en-US" dirty="0" smtClean="0">
              <a:latin typeface="Comic Sans MS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828800"/>
            <a:ext cx="1573530" cy="533400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66700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59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Jenis-Jenis</a:t>
            </a: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err="1" smtClean="0">
                <a:latin typeface="Comic Sans MS" pitchFamily="66" charset="0"/>
              </a:rPr>
              <a:t>Antrian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1676400"/>
            <a:ext cx="5715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First Come First Served (FCFS)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28800" y="2667000"/>
            <a:ext cx="5715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Last Come First Served (LCFS)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28800" y="3657600"/>
            <a:ext cx="5715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Service in Random Order (SIRO)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28800" y="4648200"/>
            <a:ext cx="5715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Dan lain </a:t>
            </a:r>
            <a:r>
              <a:rPr lang="en-US" sz="2400" dirty="0" err="1" smtClean="0">
                <a:latin typeface="Comic Sans MS" pitchFamily="66" charset="0"/>
              </a:rPr>
              <a:t>sebagainya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4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2492897"/>
            <a:ext cx="8208912" cy="720079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800" dirty="0" err="1" smtClean="0"/>
              <a:t>Terima</a:t>
            </a:r>
            <a:r>
              <a:rPr lang="en-US" sz="2800" dirty="0" smtClean="0"/>
              <a:t> </a:t>
            </a:r>
            <a:r>
              <a:rPr lang="en-US" sz="2800" dirty="0" err="1" smtClean="0"/>
              <a:t>Kasih</a:t>
            </a:r>
            <a:endParaRPr lang="en-US" sz="28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552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Konfigurasi</a:t>
            </a: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err="1" smtClean="0">
                <a:latin typeface="Comic Sans MS" pitchFamily="66" charset="0"/>
              </a:rPr>
              <a:t>Antrian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81200" y="16764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Fasilitas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Antrian</a:t>
            </a:r>
            <a:r>
              <a:rPr lang="en-US" sz="2400" dirty="0" smtClean="0">
                <a:latin typeface="Comic Sans MS" pitchFamily="66" charset="0"/>
              </a:rPr>
              <a:t> Tunggal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Tunggal</a:t>
            </a: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457200" y="20574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</p:cNvCxnSpPr>
          <p:nvPr/>
        </p:nvCxnSpPr>
        <p:spPr>
          <a:xfrm>
            <a:off x="7086600" y="20574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981200" y="28194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Fasilitas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Antrian</a:t>
            </a:r>
            <a:r>
              <a:rPr lang="en-US" sz="2400" dirty="0" smtClean="0">
                <a:latin typeface="Comic Sans MS" pitchFamily="66" charset="0"/>
              </a:rPr>
              <a:t> Tunggal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Jamak</a:t>
            </a:r>
            <a:endParaRPr lang="en-US" sz="2400" dirty="0" smtClean="0"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>
            <a:off x="457200" y="32004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3"/>
          </p:cNvCxnSpPr>
          <p:nvPr/>
        </p:nvCxnSpPr>
        <p:spPr>
          <a:xfrm>
            <a:off x="7086600" y="32004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981200" y="38862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Fasilitas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Antrian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Jamak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Jamak</a:t>
            </a:r>
            <a:endParaRPr lang="en-US" sz="2400" dirty="0" smtClean="0"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>
            <a:endCxn id="22" idx="1"/>
          </p:cNvCxnSpPr>
          <p:nvPr/>
        </p:nvCxnSpPr>
        <p:spPr>
          <a:xfrm>
            <a:off x="457200" y="42672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3"/>
          </p:cNvCxnSpPr>
          <p:nvPr/>
        </p:nvCxnSpPr>
        <p:spPr>
          <a:xfrm>
            <a:off x="7086600" y="4267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1850-AB79-4B48-8B4D-084A454B780E}" type="datetime1">
              <a:rPr lang="en-US" smtClean="0"/>
              <a:pPr/>
              <a:t>3/22/2020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latin typeface="Comic Sans MS" pitchFamily="66" charset="0"/>
              </a:rPr>
              <a:t>Sistem</a:t>
            </a: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err="1" smtClean="0">
                <a:latin typeface="Comic Sans MS" pitchFamily="66" charset="0"/>
              </a:rPr>
              <a:t>Konfigurasi</a:t>
            </a: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err="1" smtClean="0">
                <a:latin typeface="Comic Sans MS" pitchFamily="66" charset="0"/>
              </a:rPr>
              <a:t>Antrian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81200" y="16764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Sistem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Antrian</a:t>
            </a:r>
            <a:r>
              <a:rPr lang="en-US" sz="2400" dirty="0" smtClean="0">
                <a:latin typeface="Comic Sans MS" pitchFamily="66" charset="0"/>
              </a:rPr>
              <a:t> Tunggal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Tunggal</a:t>
            </a: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457200" y="20574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</p:cNvCxnSpPr>
          <p:nvPr/>
        </p:nvCxnSpPr>
        <p:spPr>
          <a:xfrm>
            <a:off x="7086600" y="20574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581400" y="3048000"/>
            <a:ext cx="1981200" cy="1676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Pelayanan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cxnSp>
        <p:nvCxnSpPr>
          <p:cNvPr id="16" name="Straight Arrow Connector 15"/>
          <p:cNvCxnSpPr>
            <a:endCxn id="13" idx="1"/>
          </p:cNvCxnSpPr>
          <p:nvPr/>
        </p:nvCxnSpPr>
        <p:spPr>
          <a:xfrm>
            <a:off x="457200" y="3886200"/>
            <a:ext cx="3124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</p:cNvCxnSpPr>
          <p:nvPr/>
        </p:nvCxnSpPr>
        <p:spPr>
          <a:xfrm>
            <a:off x="5562600" y="3886200"/>
            <a:ext cx="3200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1000" y="2971800"/>
            <a:ext cx="3224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antrian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Kedatangan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638800" y="2971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meninggalkan</a:t>
            </a:r>
            <a:r>
              <a:rPr lang="en-US" sz="2400" dirty="0" smtClean="0"/>
              <a:t> </a:t>
            </a:r>
            <a:r>
              <a:rPr lang="en-US" sz="2400" dirty="0" err="1" smtClean="0"/>
              <a:t>Antrian</a:t>
            </a:r>
            <a:endParaRPr lang="en-US" sz="24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Konfigurasi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Antrian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81200" y="1676400"/>
            <a:ext cx="5105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Sistem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Antrian</a:t>
            </a:r>
            <a:r>
              <a:rPr lang="en-US" sz="2400" dirty="0" smtClean="0">
                <a:latin typeface="Comic Sans MS" pitchFamily="66" charset="0"/>
              </a:rPr>
              <a:t> Tunggal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Jamak</a:t>
            </a:r>
            <a:r>
              <a:rPr lang="en-US" sz="2400" dirty="0" smtClean="0">
                <a:latin typeface="Comic Sans MS" pitchFamily="66" charset="0"/>
              </a:rPr>
              <a:t> </a:t>
            </a: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457200" y="20574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</p:cNvCxnSpPr>
          <p:nvPr/>
        </p:nvCxnSpPr>
        <p:spPr>
          <a:xfrm>
            <a:off x="7086600" y="20574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581400" y="4724400"/>
            <a:ext cx="2362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" y="2971800"/>
            <a:ext cx="3224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antrian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Kedatangan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2971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meninggalkan</a:t>
            </a:r>
            <a:r>
              <a:rPr lang="en-US" sz="2400" dirty="0" smtClean="0"/>
              <a:t> </a:t>
            </a:r>
            <a:r>
              <a:rPr lang="en-US" sz="2400" dirty="0" err="1" smtClean="0"/>
              <a:t>Antrian</a:t>
            </a:r>
            <a:endParaRPr lang="en-US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133600" y="50292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57200" y="5029200"/>
            <a:ext cx="1600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057400" y="4191000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057400" y="5029200"/>
            <a:ext cx="1524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3581400" y="3962400"/>
            <a:ext cx="2362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1" name="Rounded Rectangle 50"/>
          <p:cNvSpPr/>
          <p:nvPr/>
        </p:nvSpPr>
        <p:spPr>
          <a:xfrm>
            <a:off x="3581400" y="5638800"/>
            <a:ext cx="2362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943600" y="4191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943600" y="5027612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943600" y="5942012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6" grpId="0"/>
      <p:bldP spid="27" grpId="0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0-Blanko-PPT-sesi-2-14 baru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0-Blanko-PPT-sesi-2-14 baru (1)</Template>
  <TotalTime>51</TotalTime>
  <Words>1671</Words>
  <Application>Microsoft Office PowerPoint</Application>
  <PresentationFormat>On-screen Show (4:3)</PresentationFormat>
  <Paragraphs>572</Paragraphs>
  <Slides>60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Calibri</vt:lpstr>
      <vt:lpstr>Comic Sans MS</vt:lpstr>
      <vt:lpstr>Courier New</vt:lpstr>
      <vt:lpstr>Symbol</vt:lpstr>
      <vt:lpstr>Tahoma</vt:lpstr>
      <vt:lpstr>Times New Roman</vt:lpstr>
      <vt:lpstr>Wingdings</vt:lpstr>
      <vt:lpstr>0-Blanko-PPT-sesi-2-14 baru (1)</vt:lpstr>
      <vt:lpstr>Dr. Iphov Kumala Sriwana</vt:lpstr>
      <vt:lpstr>Antrian</vt:lpstr>
      <vt:lpstr>Contoh Antrian</vt:lpstr>
      <vt:lpstr>Model Antrian</vt:lpstr>
      <vt:lpstr>Komponen Dasar Antrian</vt:lpstr>
      <vt:lpstr>Jenis-Jenis Antrian</vt:lpstr>
      <vt:lpstr>Konfigurasi Antrian</vt:lpstr>
      <vt:lpstr>Sistem Konfigurasi Antrian</vt:lpstr>
      <vt:lpstr>Sistem Konfigurasi Antrian (Cont’)</vt:lpstr>
      <vt:lpstr>Sistem Konfigurasi Antrian (Cont’)</vt:lpstr>
      <vt:lpstr>Pemecahan Permasalahan dalam Antrian</vt:lpstr>
      <vt:lpstr>Pure birth and death models</vt:lpstr>
      <vt:lpstr>Pure birth models</vt:lpstr>
      <vt:lpstr>Pure birth models (cont’)</vt:lpstr>
      <vt:lpstr>Pure birth models (cont’)</vt:lpstr>
      <vt:lpstr>Pure birth models (cont’)</vt:lpstr>
      <vt:lpstr>Pure death models</vt:lpstr>
      <vt:lpstr>Pure death models (cont’)</vt:lpstr>
      <vt:lpstr>Pure death models (cont’)</vt:lpstr>
      <vt:lpstr>Pure death models (cont’)</vt:lpstr>
      <vt:lpstr>Model Antrian Poisson secara Umum</vt:lpstr>
      <vt:lpstr>Model Antrian Poisson secara Umum (cont’)</vt:lpstr>
      <vt:lpstr>Model Antrian Poisson secara Umum (cont’)</vt:lpstr>
      <vt:lpstr>Model Antrian Poisson secara Umum (cont’)</vt:lpstr>
      <vt:lpstr>Model Antrian Poisson secara Umum (cont’)</vt:lpstr>
      <vt:lpstr>Model Antrian Poisson secara Umum (cont’)</vt:lpstr>
      <vt:lpstr>Model Antrian Poisson secara Khusus</vt:lpstr>
      <vt:lpstr>Model Antrian Poisson secara Khusus (cont’)</vt:lpstr>
      <vt:lpstr>Model Antrian Poisson secara Khusus (cont’)</vt:lpstr>
      <vt:lpstr>Model Antrian Poisson secara Khusus (cont’)</vt:lpstr>
      <vt:lpstr>Ukuran Prestasi Pada Kondisi ‘Steady State’</vt:lpstr>
      <vt:lpstr>Ukuran Prestasi Pada Kondisi ‘Steady State’</vt:lpstr>
      <vt:lpstr>Contoh :</vt:lpstr>
      <vt:lpstr>Penyelesaian :</vt:lpstr>
      <vt:lpstr>Penyelesaian (cont’) :</vt:lpstr>
      <vt:lpstr>Penyelesaian (cont’) :</vt:lpstr>
      <vt:lpstr>Penyelesaian (cont’) :</vt:lpstr>
      <vt:lpstr>Model Pelayanan Tunggal </vt:lpstr>
      <vt:lpstr>Model Pelayanan Tunggal  (cont’)</vt:lpstr>
      <vt:lpstr>Model Pelayanan Tunggal  (cont’)</vt:lpstr>
      <vt:lpstr>Model Pelayanan Tunggal  (cont’)</vt:lpstr>
      <vt:lpstr>Model Pelayanan Tunggal  (cont’)</vt:lpstr>
      <vt:lpstr>Model Pelayanan Tunggal  (cont’)</vt:lpstr>
      <vt:lpstr>Model Pelayanan Tunggal  (cont’)</vt:lpstr>
      <vt:lpstr>Model Pelayanan Tunggal  dengan Panjang Sistem N</vt:lpstr>
      <vt:lpstr>Model Pelayanan Tunggal  dengan Panjang Sistem N (cont’)</vt:lpstr>
      <vt:lpstr>Model Pelayanan Tunggal  dengan Panjang Sistem N (cont’)</vt:lpstr>
      <vt:lpstr>Model Pelayanan Tunggal  dengan Panjang Sistem N (cont’)</vt:lpstr>
      <vt:lpstr>Model Pelayanan Tunggal  dengan Panjang Sistem N (cont’)</vt:lpstr>
      <vt:lpstr>Model Pelayanan Tunggal  dengan Panjang Sistem N (cont’)</vt:lpstr>
      <vt:lpstr>Model Pelayanan Tunggal  dengan Panjang Sistem N (cont’)</vt:lpstr>
      <vt:lpstr>Model Pelayanan Jamak</vt:lpstr>
      <vt:lpstr>Model Pelayanan Jamak (cont’)</vt:lpstr>
      <vt:lpstr>Model Pelayanan Jamak (cont’)</vt:lpstr>
      <vt:lpstr>Model Pelayanan Jamak (cont’)</vt:lpstr>
      <vt:lpstr>(M/M/c) : (GD/N/~) c≤N</vt:lpstr>
      <vt:lpstr>(M/M/c) : (GD/N/~) c≤N</vt:lpstr>
      <vt:lpstr>(M/M/c) : (GD/N/~) c≤N</vt:lpstr>
      <vt:lpstr>(M/M/c) : (GD/N/~) c≤N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Mulyo.W</dc:creator>
  <cp:lastModifiedBy>iphov</cp:lastModifiedBy>
  <cp:revision>12</cp:revision>
  <dcterms:created xsi:type="dcterms:W3CDTF">2019-09-17T08:28:18Z</dcterms:created>
  <dcterms:modified xsi:type="dcterms:W3CDTF">2020-03-22T04:44:39Z</dcterms:modified>
</cp:coreProperties>
</file>