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16" r:id="rId2"/>
    <p:sldId id="335" r:id="rId3"/>
    <p:sldId id="256" r:id="rId4"/>
    <p:sldId id="325" r:id="rId5"/>
    <p:sldId id="268" r:id="rId6"/>
    <p:sldId id="269" r:id="rId7"/>
    <p:sldId id="375" r:id="rId8"/>
    <p:sldId id="376" r:id="rId9"/>
    <p:sldId id="274" r:id="rId10"/>
    <p:sldId id="377" r:id="rId11"/>
    <p:sldId id="378" r:id="rId12"/>
    <p:sldId id="379" r:id="rId13"/>
    <p:sldId id="380" r:id="rId14"/>
    <p:sldId id="279" r:id="rId15"/>
    <p:sldId id="280" r:id="rId16"/>
    <p:sldId id="281" r:id="rId17"/>
    <p:sldId id="282" r:id="rId18"/>
    <p:sldId id="283" r:id="rId19"/>
    <p:sldId id="326" r:id="rId20"/>
    <p:sldId id="327" r:id="rId21"/>
    <p:sldId id="284" r:id="rId22"/>
    <p:sldId id="328" r:id="rId23"/>
    <p:sldId id="285" r:id="rId24"/>
    <p:sldId id="286" r:id="rId25"/>
    <p:sldId id="287" r:id="rId26"/>
    <p:sldId id="381" r:id="rId27"/>
    <p:sldId id="322" r:id="rId28"/>
    <p:sldId id="289" r:id="rId29"/>
    <p:sldId id="382" r:id="rId30"/>
    <p:sldId id="383" r:id="rId31"/>
    <p:sldId id="384" r:id="rId32"/>
    <p:sldId id="3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035"/>
    <a:srgbClr val="C49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076" autoAdjust="0"/>
  </p:normalViewPr>
  <p:slideViewPr>
    <p:cSldViewPr showGuides="1">
      <p:cViewPr varScale="1">
        <p:scale>
          <a:sx n="115" d="100"/>
          <a:sy n="115" d="100"/>
        </p:scale>
        <p:origin x="202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956AE-10DF-4083-89E2-977346CD09C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9A3793F-2DC5-444A-801D-4A8A60A8D82D}">
      <dgm:prSet phldrT="[Text]" custT="1"/>
      <dgm:spPr/>
      <dgm:t>
        <a:bodyPr/>
        <a:lstStyle/>
        <a:p>
          <a:r>
            <a:rPr lang="id-ID" sz="2800" dirty="0"/>
            <a:t>          SOLID/PADAT</a:t>
          </a:r>
        </a:p>
      </dgm:t>
    </dgm:pt>
    <dgm:pt modelId="{5C755873-D256-4B06-AA97-24203534E365}" type="sibTrans" cxnId="{E44E0D91-0076-4F55-AAE6-330716CAFE50}">
      <dgm:prSet/>
      <dgm:spPr/>
      <dgm:t>
        <a:bodyPr/>
        <a:lstStyle/>
        <a:p>
          <a:endParaRPr lang="id-ID"/>
        </a:p>
      </dgm:t>
    </dgm:pt>
    <dgm:pt modelId="{00E8C143-0C5C-4064-BF91-15E1563CBB62}" type="parTrans" cxnId="{E44E0D91-0076-4F55-AAE6-330716CAFE50}">
      <dgm:prSet/>
      <dgm:spPr/>
      <dgm:t>
        <a:bodyPr/>
        <a:lstStyle/>
        <a:p>
          <a:endParaRPr lang="id-ID"/>
        </a:p>
      </dgm:t>
    </dgm:pt>
    <dgm:pt modelId="{84937FBD-6C5A-419B-821B-B73A1DA83574}">
      <dgm:prSet phldrT="[Text]" phldr="1"/>
      <dgm:spPr/>
      <dgm:t>
        <a:bodyPr/>
        <a:lstStyle/>
        <a:p>
          <a:endParaRPr lang="id-ID"/>
        </a:p>
      </dgm:t>
    </dgm:pt>
    <dgm:pt modelId="{CA556AA9-4087-4A51-8584-B19E9C85AD58}">
      <dgm:prSet phldrT="[Text]" phldr="1"/>
      <dgm:spPr/>
      <dgm:t>
        <a:bodyPr/>
        <a:lstStyle/>
        <a:p>
          <a:endParaRPr lang="id-ID"/>
        </a:p>
      </dgm:t>
    </dgm:pt>
    <dgm:pt modelId="{DBC920E6-C34E-453E-AAAD-EC70DAEC0A7A}">
      <dgm:prSet phldrT="[Text]" phldr="1"/>
      <dgm:spPr/>
      <dgm:t>
        <a:bodyPr/>
        <a:lstStyle/>
        <a:p>
          <a:endParaRPr lang="id-ID" dirty="0"/>
        </a:p>
      </dgm:t>
    </dgm:pt>
    <dgm:pt modelId="{207F605D-EC01-469E-B57E-03647EEA3512}" type="sibTrans" cxnId="{C967239D-0024-49A6-8061-973BA921341B}">
      <dgm:prSet/>
      <dgm:spPr/>
      <dgm:t>
        <a:bodyPr/>
        <a:lstStyle/>
        <a:p>
          <a:endParaRPr lang="id-ID"/>
        </a:p>
      </dgm:t>
    </dgm:pt>
    <dgm:pt modelId="{8588CCFD-43FA-4121-A469-332850C77D56}" type="parTrans" cxnId="{C967239D-0024-49A6-8061-973BA921341B}">
      <dgm:prSet/>
      <dgm:spPr/>
      <dgm:t>
        <a:bodyPr/>
        <a:lstStyle/>
        <a:p>
          <a:endParaRPr lang="id-ID"/>
        </a:p>
      </dgm:t>
    </dgm:pt>
    <dgm:pt modelId="{EDF00478-1400-4C36-B9F9-3278D0C08A3B}" type="sibTrans" cxnId="{8DCA1245-757C-43D1-8238-D1BAB5093C75}">
      <dgm:prSet/>
      <dgm:spPr/>
      <dgm:t>
        <a:bodyPr/>
        <a:lstStyle/>
        <a:p>
          <a:endParaRPr lang="id-ID"/>
        </a:p>
      </dgm:t>
    </dgm:pt>
    <dgm:pt modelId="{4A67856C-19F2-4126-9FF1-584C6503E248}" type="parTrans" cxnId="{8DCA1245-757C-43D1-8238-D1BAB5093C75}">
      <dgm:prSet/>
      <dgm:spPr/>
      <dgm:t>
        <a:bodyPr/>
        <a:lstStyle/>
        <a:p>
          <a:endParaRPr lang="id-ID"/>
        </a:p>
      </dgm:t>
    </dgm:pt>
    <dgm:pt modelId="{2056554A-1033-412B-9C94-8A758D3A5BB8}" type="sibTrans" cxnId="{6E9B4FB4-737A-44D1-AF58-959E7AA52885}">
      <dgm:prSet/>
      <dgm:spPr/>
      <dgm:t>
        <a:bodyPr/>
        <a:lstStyle/>
        <a:p>
          <a:endParaRPr lang="id-ID"/>
        </a:p>
      </dgm:t>
    </dgm:pt>
    <dgm:pt modelId="{5CBB9099-9B48-4B3A-B5BF-DAEEE77D80FF}" type="parTrans" cxnId="{6E9B4FB4-737A-44D1-AF58-959E7AA52885}">
      <dgm:prSet/>
      <dgm:spPr/>
      <dgm:t>
        <a:bodyPr/>
        <a:lstStyle/>
        <a:p>
          <a:endParaRPr lang="id-ID"/>
        </a:p>
      </dgm:t>
    </dgm:pt>
    <dgm:pt modelId="{D6E243E2-B4F8-4321-8C5D-F22C746A4073}">
      <dgm:prSet phldrT="[Text]" phldr="1"/>
      <dgm:spPr/>
      <dgm:t>
        <a:bodyPr/>
        <a:lstStyle/>
        <a:p>
          <a:endParaRPr lang="id-ID" sz="1400"/>
        </a:p>
      </dgm:t>
    </dgm:pt>
    <dgm:pt modelId="{FEAC1943-7600-4158-ABEB-F6925DC720C4}">
      <dgm:prSet phldrT="[Text]" phldr="1" custT="1"/>
      <dgm:spPr/>
      <dgm:t>
        <a:bodyPr/>
        <a:lstStyle/>
        <a:p>
          <a:endParaRPr lang="id-ID" sz="2800" dirty="0"/>
        </a:p>
      </dgm:t>
    </dgm:pt>
    <dgm:pt modelId="{483FE19A-640A-4FB2-846D-A1F62EE3FB63}">
      <dgm:prSet phldrT="[Text]" custT="1"/>
      <dgm:spPr/>
      <dgm:t>
        <a:bodyPr/>
        <a:lstStyle/>
        <a:p>
          <a:r>
            <a:rPr lang="id-ID" sz="1800" dirty="0"/>
            <a:t>           </a:t>
          </a:r>
        </a:p>
        <a:p>
          <a:r>
            <a:rPr lang="id-ID" sz="2800" dirty="0"/>
            <a:t>                    LIQUID/CAIRAN </a:t>
          </a:r>
        </a:p>
      </dgm:t>
    </dgm:pt>
    <dgm:pt modelId="{EDC4E103-D0CE-465A-A80B-D2BB2842BAE7}" type="sibTrans" cxnId="{A9C712D8-7C43-4B11-B514-BD723603C530}">
      <dgm:prSet/>
      <dgm:spPr/>
      <dgm:t>
        <a:bodyPr/>
        <a:lstStyle/>
        <a:p>
          <a:endParaRPr lang="id-ID"/>
        </a:p>
      </dgm:t>
    </dgm:pt>
    <dgm:pt modelId="{3A9B7488-C484-467B-ACAE-2D2102FC5318}" type="parTrans" cxnId="{A9C712D8-7C43-4B11-B514-BD723603C530}">
      <dgm:prSet/>
      <dgm:spPr/>
      <dgm:t>
        <a:bodyPr/>
        <a:lstStyle/>
        <a:p>
          <a:endParaRPr lang="id-ID"/>
        </a:p>
      </dgm:t>
    </dgm:pt>
    <dgm:pt modelId="{6C306B04-2EDC-42F6-89C8-37DD1ACEDF42}" type="sibTrans" cxnId="{E37E0A59-A742-4870-9525-98D6B43930AC}">
      <dgm:prSet/>
      <dgm:spPr/>
      <dgm:t>
        <a:bodyPr/>
        <a:lstStyle/>
        <a:p>
          <a:endParaRPr lang="id-ID"/>
        </a:p>
      </dgm:t>
    </dgm:pt>
    <dgm:pt modelId="{73876DD7-0AE3-4C72-9A03-9BF891F565A3}" type="parTrans" cxnId="{E37E0A59-A742-4870-9525-98D6B43930AC}">
      <dgm:prSet/>
      <dgm:spPr/>
      <dgm:t>
        <a:bodyPr/>
        <a:lstStyle/>
        <a:p>
          <a:endParaRPr lang="id-ID"/>
        </a:p>
      </dgm:t>
    </dgm:pt>
    <dgm:pt modelId="{87686D92-DC94-4366-BBDA-4289DE553396}" type="sibTrans" cxnId="{0A958A32-ADD2-4F2A-A239-734887EA2E49}">
      <dgm:prSet/>
      <dgm:spPr/>
      <dgm:t>
        <a:bodyPr/>
        <a:lstStyle/>
        <a:p>
          <a:endParaRPr lang="id-ID"/>
        </a:p>
      </dgm:t>
    </dgm:pt>
    <dgm:pt modelId="{8F5A6CC1-DC98-4FD7-B740-566A7C0FC6D3}" type="parTrans" cxnId="{0A958A32-ADD2-4F2A-A239-734887EA2E49}">
      <dgm:prSet/>
      <dgm:spPr/>
      <dgm:t>
        <a:bodyPr/>
        <a:lstStyle/>
        <a:p>
          <a:endParaRPr lang="id-ID"/>
        </a:p>
      </dgm:t>
    </dgm:pt>
    <dgm:pt modelId="{FAB08807-9CC1-462C-9BE0-FDF307F58EA4}" type="pres">
      <dgm:prSet presAssocID="{00D956AE-10DF-4083-89E2-977346CD09C0}" presName="linear" presStyleCnt="0">
        <dgm:presLayoutVars>
          <dgm:dir/>
          <dgm:resizeHandles val="exact"/>
        </dgm:presLayoutVars>
      </dgm:prSet>
      <dgm:spPr/>
    </dgm:pt>
    <dgm:pt modelId="{EA0249CA-4DE8-4B08-9DD4-B72F4A1AEEF5}" type="pres">
      <dgm:prSet presAssocID="{39A3793F-2DC5-444A-801D-4A8A60A8D82D}" presName="comp" presStyleCnt="0"/>
      <dgm:spPr/>
    </dgm:pt>
    <dgm:pt modelId="{377BB65D-3157-4D6D-9D23-CCE28AD2206D}" type="pres">
      <dgm:prSet presAssocID="{39A3793F-2DC5-444A-801D-4A8A60A8D82D}" presName="box" presStyleLbl="node1" presStyleIdx="0" presStyleCnt="3"/>
      <dgm:spPr/>
    </dgm:pt>
    <dgm:pt modelId="{80FF44D8-95A2-4229-9D67-FB8ECB07CD69}" type="pres">
      <dgm:prSet presAssocID="{39A3793F-2DC5-444A-801D-4A8A60A8D82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C85ED2-D364-46DF-AEA8-354FC9A8AF13}" type="pres">
      <dgm:prSet presAssocID="{39A3793F-2DC5-444A-801D-4A8A60A8D82D}" presName="text" presStyleLbl="node1" presStyleIdx="0" presStyleCnt="3">
        <dgm:presLayoutVars>
          <dgm:bulletEnabled val="1"/>
        </dgm:presLayoutVars>
      </dgm:prSet>
      <dgm:spPr/>
    </dgm:pt>
    <dgm:pt modelId="{45664178-78C7-42BE-AE35-674CFEF53DF2}" type="pres">
      <dgm:prSet presAssocID="{5C755873-D256-4B06-AA97-24203534E365}" presName="spacer" presStyleCnt="0"/>
      <dgm:spPr/>
    </dgm:pt>
    <dgm:pt modelId="{13B68A85-D584-48F6-9571-E71A5080E0B4}" type="pres">
      <dgm:prSet presAssocID="{DBC920E6-C34E-453E-AAAD-EC70DAEC0A7A}" presName="comp" presStyleCnt="0"/>
      <dgm:spPr/>
    </dgm:pt>
    <dgm:pt modelId="{4610EE09-27AA-476F-96BA-FA08C9EBA2D7}" type="pres">
      <dgm:prSet presAssocID="{DBC920E6-C34E-453E-AAAD-EC70DAEC0A7A}" presName="box" presStyleLbl="node1" presStyleIdx="1" presStyleCnt="3" custLinFactY="46389" custLinFactNeighborX="-793" custLinFactNeighborY="100000"/>
      <dgm:spPr/>
    </dgm:pt>
    <dgm:pt modelId="{A604D21D-DC5A-4FA4-983D-2FE0FE888CCD}" type="pres">
      <dgm:prSet presAssocID="{DBC920E6-C34E-453E-AAAD-EC70DAEC0A7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4716B3-AB90-45BD-8220-F5BACFC9BBC5}" type="pres">
      <dgm:prSet presAssocID="{DBC920E6-C34E-453E-AAAD-EC70DAEC0A7A}" presName="text" presStyleLbl="node1" presStyleIdx="1" presStyleCnt="3">
        <dgm:presLayoutVars>
          <dgm:bulletEnabled val="1"/>
        </dgm:presLayoutVars>
      </dgm:prSet>
      <dgm:spPr/>
    </dgm:pt>
    <dgm:pt modelId="{35FA8793-E9D3-4D66-AD16-9D4543C7C083}" type="pres">
      <dgm:prSet presAssocID="{207F605D-EC01-469E-B57E-03647EEA3512}" presName="spacer" presStyleCnt="0"/>
      <dgm:spPr/>
    </dgm:pt>
    <dgm:pt modelId="{2C483D11-BE65-4D4D-8FBF-EF7C8ED78940}" type="pres">
      <dgm:prSet presAssocID="{483FE19A-640A-4FB2-846D-A1F62EE3FB63}" presName="comp" presStyleCnt="0"/>
      <dgm:spPr/>
    </dgm:pt>
    <dgm:pt modelId="{6FE35344-D8C2-4EAC-83D5-9BB9D9037437}" type="pres">
      <dgm:prSet presAssocID="{483FE19A-640A-4FB2-846D-A1F62EE3FB63}" presName="box" presStyleLbl="node1" presStyleIdx="2" presStyleCnt="3" custLinFactNeighborX="-2083" custLinFactNeighborY="-2857"/>
      <dgm:spPr/>
    </dgm:pt>
    <dgm:pt modelId="{9BC66CAA-1984-41E3-BD44-C2E796A3B6FC}" type="pres">
      <dgm:prSet presAssocID="{483FE19A-640A-4FB2-846D-A1F62EE3FB6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EF63CD-322B-4E4D-9693-B19838207DB2}" type="pres">
      <dgm:prSet presAssocID="{483FE19A-640A-4FB2-846D-A1F62EE3FB63}" presName="text" presStyleLbl="node1" presStyleIdx="2" presStyleCnt="3">
        <dgm:presLayoutVars>
          <dgm:bulletEnabled val="1"/>
        </dgm:presLayoutVars>
      </dgm:prSet>
      <dgm:spPr/>
    </dgm:pt>
  </dgm:ptLst>
  <dgm:cxnLst>
    <dgm:cxn modelId="{8F6F1013-0683-4B01-9AB1-A1933921ECA2}" type="presOf" srcId="{D6E243E2-B4F8-4321-8C5D-F22C746A4073}" destId="{6FE35344-D8C2-4EAC-83D5-9BB9D9037437}" srcOrd="0" destOrd="2" presId="urn:microsoft.com/office/officeart/2005/8/layout/vList4#1"/>
    <dgm:cxn modelId="{22CD171A-8F1E-4FB4-B24E-5D5D8F2091CC}" type="presOf" srcId="{39A3793F-2DC5-444A-801D-4A8A60A8D82D}" destId="{377BB65D-3157-4D6D-9D23-CCE28AD2206D}" srcOrd="0" destOrd="0" presId="urn:microsoft.com/office/officeart/2005/8/layout/vList4#1"/>
    <dgm:cxn modelId="{0A958A32-ADD2-4F2A-A239-734887EA2E49}" srcId="{483FE19A-640A-4FB2-846D-A1F62EE3FB63}" destId="{FEAC1943-7600-4158-ABEB-F6925DC720C4}" srcOrd="0" destOrd="0" parTransId="{8F5A6CC1-DC98-4FD7-B740-566A7C0FC6D3}" sibTransId="{87686D92-DC94-4366-BBDA-4289DE553396}"/>
    <dgm:cxn modelId="{C1C5DE43-9BED-4E4C-9423-333BCC6F1BCB}" type="presOf" srcId="{DBC920E6-C34E-453E-AAAD-EC70DAEC0A7A}" destId="{E74716B3-AB90-45BD-8220-F5BACFC9BBC5}" srcOrd="1" destOrd="0" presId="urn:microsoft.com/office/officeart/2005/8/layout/vList4#1"/>
    <dgm:cxn modelId="{8DCA1245-757C-43D1-8238-D1BAB5093C75}" srcId="{DBC920E6-C34E-453E-AAAD-EC70DAEC0A7A}" destId="{84937FBD-6C5A-419B-821B-B73A1DA83574}" srcOrd="1" destOrd="0" parTransId="{4A67856C-19F2-4126-9FF1-584C6503E248}" sibTransId="{EDF00478-1400-4C36-B9F9-3278D0C08A3B}"/>
    <dgm:cxn modelId="{E37E0A59-A742-4870-9525-98D6B43930AC}" srcId="{483FE19A-640A-4FB2-846D-A1F62EE3FB63}" destId="{D6E243E2-B4F8-4321-8C5D-F22C746A4073}" srcOrd="1" destOrd="0" parTransId="{73876DD7-0AE3-4C72-9A03-9BF891F565A3}" sibTransId="{6C306B04-2EDC-42F6-89C8-37DD1ACEDF42}"/>
    <dgm:cxn modelId="{1DBC4559-5CC1-43B4-A86E-CB79EC1B8283}" type="presOf" srcId="{84937FBD-6C5A-419B-821B-B73A1DA83574}" destId="{E74716B3-AB90-45BD-8220-F5BACFC9BBC5}" srcOrd="1" destOrd="2" presId="urn:microsoft.com/office/officeart/2005/8/layout/vList4#1"/>
    <dgm:cxn modelId="{BDE73077-0062-4303-BA3C-B16609289D7E}" type="presOf" srcId="{D6E243E2-B4F8-4321-8C5D-F22C746A4073}" destId="{A1EF63CD-322B-4E4D-9693-B19838207DB2}" srcOrd="1" destOrd="2" presId="urn:microsoft.com/office/officeart/2005/8/layout/vList4#1"/>
    <dgm:cxn modelId="{E44E0D91-0076-4F55-AAE6-330716CAFE50}" srcId="{00D956AE-10DF-4083-89E2-977346CD09C0}" destId="{39A3793F-2DC5-444A-801D-4A8A60A8D82D}" srcOrd="0" destOrd="0" parTransId="{00E8C143-0C5C-4064-BF91-15E1563CBB62}" sibTransId="{5C755873-D256-4B06-AA97-24203534E365}"/>
    <dgm:cxn modelId="{80A2B795-C08A-4A31-B396-55CBD40F7B03}" type="presOf" srcId="{483FE19A-640A-4FB2-846D-A1F62EE3FB63}" destId="{6FE35344-D8C2-4EAC-83D5-9BB9D9037437}" srcOrd="0" destOrd="0" presId="urn:microsoft.com/office/officeart/2005/8/layout/vList4#1"/>
    <dgm:cxn modelId="{EDC9D79B-8348-4C42-8270-BBA0561B58BA}" type="presOf" srcId="{FEAC1943-7600-4158-ABEB-F6925DC720C4}" destId="{A1EF63CD-322B-4E4D-9693-B19838207DB2}" srcOrd="1" destOrd="1" presId="urn:microsoft.com/office/officeart/2005/8/layout/vList4#1"/>
    <dgm:cxn modelId="{C967239D-0024-49A6-8061-973BA921341B}" srcId="{00D956AE-10DF-4083-89E2-977346CD09C0}" destId="{DBC920E6-C34E-453E-AAAD-EC70DAEC0A7A}" srcOrd="1" destOrd="0" parTransId="{8588CCFD-43FA-4121-A469-332850C77D56}" sibTransId="{207F605D-EC01-469E-B57E-03647EEA3512}"/>
    <dgm:cxn modelId="{4A193EA2-FBE8-456E-9FA3-8F3BE83BAC81}" type="presOf" srcId="{DBC920E6-C34E-453E-AAAD-EC70DAEC0A7A}" destId="{4610EE09-27AA-476F-96BA-FA08C9EBA2D7}" srcOrd="0" destOrd="0" presId="urn:microsoft.com/office/officeart/2005/8/layout/vList4#1"/>
    <dgm:cxn modelId="{41283EAC-061F-4B80-BA90-C2118D13A6F0}" type="presOf" srcId="{483FE19A-640A-4FB2-846D-A1F62EE3FB63}" destId="{A1EF63CD-322B-4E4D-9693-B19838207DB2}" srcOrd="1" destOrd="0" presId="urn:microsoft.com/office/officeart/2005/8/layout/vList4#1"/>
    <dgm:cxn modelId="{6E9B4FB4-737A-44D1-AF58-959E7AA52885}" srcId="{DBC920E6-C34E-453E-AAAD-EC70DAEC0A7A}" destId="{CA556AA9-4087-4A51-8584-B19E9C85AD58}" srcOrd="0" destOrd="0" parTransId="{5CBB9099-9B48-4B3A-B5BF-DAEEE77D80FF}" sibTransId="{2056554A-1033-412B-9C94-8A758D3A5BB8}"/>
    <dgm:cxn modelId="{A57590B4-AAF2-44E1-8CE4-EF1D2821CA2B}" type="presOf" srcId="{39A3793F-2DC5-444A-801D-4A8A60A8D82D}" destId="{F1C85ED2-D364-46DF-AEA8-354FC9A8AF13}" srcOrd="1" destOrd="0" presId="urn:microsoft.com/office/officeart/2005/8/layout/vList4#1"/>
    <dgm:cxn modelId="{5D6908B7-A3E1-4D7A-8577-17134FEB32E2}" type="presOf" srcId="{FEAC1943-7600-4158-ABEB-F6925DC720C4}" destId="{6FE35344-D8C2-4EAC-83D5-9BB9D9037437}" srcOrd="0" destOrd="1" presId="urn:microsoft.com/office/officeart/2005/8/layout/vList4#1"/>
    <dgm:cxn modelId="{AD59E6CD-C015-4AD1-B81E-E4D869237D65}" type="presOf" srcId="{CA556AA9-4087-4A51-8584-B19E9C85AD58}" destId="{E74716B3-AB90-45BD-8220-F5BACFC9BBC5}" srcOrd="1" destOrd="1" presId="urn:microsoft.com/office/officeart/2005/8/layout/vList4#1"/>
    <dgm:cxn modelId="{A9C712D8-7C43-4B11-B514-BD723603C530}" srcId="{00D956AE-10DF-4083-89E2-977346CD09C0}" destId="{483FE19A-640A-4FB2-846D-A1F62EE3FB63}" srcOrd="2" destOrd="0" parTransId="{3A9B7488-C484-467B-ACAE-2D2102FC5318}" sibTransId="{EDC4E103-D0CE-465A-A80B-D2BB2842BAE7}"/>
    <dgm:cxn modelId="{81991DD8-C24C-47C2-9532-75F283661C73}" type="presOf" srcId="{84937FBD-6C5A-419B-821B-B73A1DA83574}" destId="{4610EE09-27AA-476F-96BA-FA08C9EBA2D7}" srcOrd="0" destOrd="2" presId="urn:microsoft.com/office/officeart/2005/8/layout/vList4#1"/>
    <dgm:cxn modelId="{B17D9FED-C2C7-42EC-B6FA-90A82E777984}" type="presOf" srcId="{CA556AA9-4087-4A51-8584-B19E9C85AD58}" destId="{4610EE09-27AA-476F-96BA-FA08C9EBA2D7}" srcOrd="0" destOrd="1" presId="urn:microsoft.com/office/officeart/2005/8/layout/vList4#1"/>
    <dgm:cxn modelId="{B64C06F4-3D82-46C1-BAD6-F6F32F1676FD}" type="presOf" srcId="{00D956AE-10DF-4083-89E2-977346CD09C0}" destId="{FAB08807-9CC1-462C-9BE0-FDF307F58EA4}" srcOrd="0" destOrd="0" presId="urn:microsoft.com/office/officeart/2005/8/layout/vList4#1"/>
    <dgm:cxn modelId="{34516EA1-7834-4781-A5F8-0E14349D6168}" type="presParOf" srcId="{FAB08807-9CC1-462C-9BE0-FDF307F58EA4}" destId="{EA0249CA-4DE8-4B08-9DD4-B72F4A1AEEF5}" srcOrd="0" destOrd="0" presId="urn:microsoft.com/office/officeart/2005/8/layout/vList4#1"/>
    <dgm:cxn modelId="{0AD15AE0-BA56-4FF6-82BC-5553B69D8952}" type="presParOf" srcId="{EA0249CA-4DE8-4B08-9DD4-B72F4A1AEEF5}" destId="{377BB65D-3157-4D6D-9D23-CCE28AD2206D}" srcOrd="0" destOrd="0" presId="urn:microsoft.com/office/officeart/2005/8/layout/vList4#1"/>
    <dgm:cxn modelId="{C00E9F34-979D-44D7-8508-A34CDB0A6B3E}" type="presParOf" srcId="{EA0249CA-4DE8-4B08-9DD4-B72F4A1AEEF5}" destId="{80FF44D8-95A2-4229-9D67-FB8ECB07CD69}" srcOrd="1" destOrd="0" presId="urn:microsoft.com/office/officeart/2005/8/layout/vList4#1"/>
    <dgm:cxn modelId="{66073EE8-765D-483E-88C1-96CFF3BB51BF}" type="presParOf" srcId="{EA0249CA-4DE8-4B08-9DD4-B72F4A1AEEF5}" destId="{F1C85ED2-D364-46DF-AEA8-354FC9A8AF13}" srcOrd="2" destOrd="0" presId="urn:microsoft.com/office/officeart/2005/8/layout/vList4#1"/>
    <dgm:cxn modelId="{0CAECA08-2BEF-4EDC-A9BF-3E12EE4AAF83}" type="presParOf" srcId="{FAB08807-9CC1-462C-9BE0-FDF307F58EA4}" destId="{45664178-78C7-42BE-AE35-674CFEF53DF2}" srcOrd="1" destOrd="0" presId="urn:microsoft.com/office/officeart/2005/8/layout/vList4#1"/>
    <dgm:cxn modelId="{25AFACB2-EB80-4752-B11A-E2E891F6F856}" type="presParOf" srcId="{FAB08807-9CC1-462C-9BE0-FDF307F58EA4}" destId="{13B68A85-D584-48F6-9571-E71A5080E0B4}" srcOrd="2" destOrd="0" presId="urn:microsoft.com/office/officeart/2005/8/layout/vList4#1"/>
    <dgm:cxn modelId="{AEF2C0CA-9457-4661-AB57-4F20681F7620}" type="presParOf" srcId="{13B68A85-D584-48F6-9571-E71A5080E0B4}" destId="{4610EE09-27AA-476F-96BA-FA08C9EBA2D7}" srcOrd="0" destOrd="0" presId="urn:microsoft.com/office/officeart/2005/8/layout/vList4#1"/>
    <dgm:cxn modelId="{563517DE-C254-4A1F-A855-FEF738A31B5A}" type="presParOf" srcId="{13B68A85-D584-48F6-9571-E71A5080E0B4}" destId="{A604D21D-DC5A-4FA4-983D-2FE0FE888CCD}" srcOrd="1" destOrd="0" presId="urn:microsoft.com/office/officeart/2005/8/layout/vList4#1"/>
    <dgm:cxn modelId="{797D6F26-CEEF-4369-A242-DF2C8861F674}" type="presParOf" srcId="{13B68A85-D584-48F6-9571-E71A5080E0B4}" destId="{E74716B3-AB90-45BD-8220-F5BACFC9BBC5}" srcOrd="2" destOrd="0" presId="urn:microsoft.com/office/officeart/2005/8/layout/vList4#1"/>
    <dgm:cxn modelId="{A4E1753B-A761-4005-8B8E-A26331179095}" type="presParOf" srcId="{FAB08807-9CC1-462C-9BE0-FDF307F58EA4}" destId="{35FA8793-E9D3-4D66-AD16-9D4543C7C083}" srcOrd="3" destOrd="0" presId="urn:microsoft.com/office/officeart/2005/8/layout/vList4#1"/>
    <dgm:cxn modelId="{3060647A-A2FE-4FBF-A92E-6CBD990147C0}" type="presParOf" srcId="{FAB08807-9CC1-462C-9BE0-FDF307F58EA4}" destId="{2C483D11-BE65-4D4D-8FBF-EF7C8ED78940}" srcOrd="4" destOrd="0" presId="urn:microsoft.com/office/officeart/2005/8/layout/vList4#1"/>
    <dgm:cxn modelId="{563F694C-985F-41E4-A115-2CF18F1D2F73}" type="presParOf" srcId="{2C483D11-BE65-4D4D-8FBF-EF7C8ED78940}" destId="{6FE35344-D8C2-4EAC-83D5-9BB9D9037437}" srcOrd="0" destOrd="0" presId="urn:microsoft.com/office/officeart/2005/8/layout/vList4#1"/>
    <dgm:cxn modelId="{2D9EE784-52CB-4B2F-AAC2-4AF6C096CE3E}" type="presParOf" srcId="{2C483D11-BE65-4D4D-8FBF-EF7C8ED78940}" destId="{9BC66CAA-1984-41E3-BD44-C2E796A3B6FC}" srcOrd="1" destOrd="0" presId="urn:microsoft.com/office/officeart/2005/8/layout/vList4#1"/>
    <dgm:cxn modelId="{E652426E-5DA4-4E31-858C-9429F41EB0E6}" type="presParOf" srcId="{2C483D11-BE65-4D4D-8FBF-EF7C8ED78940}" destId="{A1EF63CD-322B-4E4D-9693-B19838207DB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B65D-3157-4D6D-9D23-CCE28AD2206D}">
      <dsp:nvSpPr>
        <dsp:cNvPr id="0" name=""/>
        <dsp:cNvSpPr/>
      </dsp:nvSpPr>
      <dsp:spPr>
        <a:xfrm>
          <a:off x="0" y="0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          SOLID/PADAT</a:t>
          </a:r>
        </a:p>
      </dsp:txBody>
      <dsp:txXfrm>
        <a:off x="1508567" y="0"/>
        <a:ext cx="5404200" cy="1260139"/>
      </dsp:txXfrm>
    </dsp:sp>
    <dsp:sp modelId="{80FF44D8-95A2-4229-9D67-FB8ECB07CD69}">
      <dsp:nvSpPr>
        <dsp:cNvPr id="0" name=""/>
        <dsp:cNvSpPr/>
      </dsp:nvSpPr>
      <dsp:spPr>
        <a:xfrm>
          <a:off x="126014" y="126014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0EE09-27AA-476F-96BA-FA08C9EBA2D7}">
      <dsp:nvSpPr>
        <dsp:cNvPr id="0" name=""/>
        <dsp:cNvSpPr/>
      </dsp:nvSpPr>
      <dsp:spPr>
        <a:xfrm>
          <a:off x="0" y="2772307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900" kern="1200"/>
        </a:p>
      </dsp:txBody>
      <dsp:txXfrm>
        <a:off x="1508567" y="2772307"/>
        <a:ext cx="5404200" cy="1260139"/>
      </dsp:txXfrm>
    </dsp:sp>
    <dsp:sp modelId="{A604D21D-DC5A-4FA4-983D-2FE0FE888CCD}">
      <dsp:nvSpPr>
        <dsp:cNvPr id="0" name=""/>
        <dsp:cNvSpPr/>
      </dsp:nvSpPr>
      <dsp:spPr>
        <a:xfrm>
          <a:off x="126014" y="1512167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35344-D8C2-4EAC-83D5-9BB9D9037437}">
      <dsp:nvSpPr>
        <dsp:cNvPr id="0" name=""/>
        <dsp:cNvSpPr/>
      </dsp:nvSpPr>
      <dsp:spPr>
        <a:xfrm>
          <a:off x="0" y="2736305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                    LIQUID/CAIRAN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2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400" kern="1200"/>
        </a:p>
      </dsp:txBody>
      <dsp:txXfrm>
        <a:off x="1508567" y="2736305"/>
        <a:ext cx="5404200" cy="1260139"/>
      </dsp:txXfrm>
    </dsp:sp>
    <dsp:sp modelId="{9BC66CAA-1984-41E3-BD44-C2E796A3B6FC}">
      <dsp:nvSpPr>
        <dsp:cNvPr id="0" name=""/>
        <dsp:cNvSpPr/>
      </dsp:nvSpPr>
      <dsp:spPr>
        <a:xfrm>
          <a:off x="126014" y="2898321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10/01/19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08BD9B1-CD01-6C46-8DB8-34FF45164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E78D0D8-C82F-4246-8F60-BA1B00568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337F98E-A361-2040-BDA5-9F5846C32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F15BE-8413-3742-AFD9-2D5597407045}" type="slidenum">
              <a:rPr lang="id-ID" altLang="en-US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7A114-B1A5-499C-B9F9-8535A18B98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89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1610A-3920-4B57-8A3B-A67CA43AA95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501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A7BAE-1B40-40ED-9119-17050BA3448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758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1DC2F-DA51-4C32-96F7-73994C152E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076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D1DFB-0E95-493D-BC1F-443823FB181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98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A90A-AB0B-4A56-8F52-AB81F26D11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07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50912-A94D-4356-B01B-34097F7CB3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822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52C67-E34E-4451-B5E0-D545A1FBFB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96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DD35F-B4B5-4BEE-A1AF-B7562873DB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086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5B3D-4C46-420B-AFFE-C7AC44888A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84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F5468-EFDB-4442-A770-BAC9E6804E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30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23F5-2BE8-40D4-B4B0-E090FF4204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A29C7-7F46-4D07-9EEE-4C70FA9906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03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D16812-0C94-F44E-BF59-107C25526859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19347E-686D-FD46-819A-DAA95C30419E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B3DC4-18C9-764B-9462-5F3277F92E0F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09D3-CE75-4679-A3D7-CB310610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28A239-BF97-F944-A41A-540742C74841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DAF0BAB-2F3B-324A-BBD1-FBDFAAC098F7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D41D2B0-93D2-964C-8F36-C01294907FF9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9F27B7F-0650-264E-B3A8-17D3997F0C51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283F2F-EB94-9D4E-B004-362D91131CD6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4B8EA-F17B-DB42-8E01-155F038B8132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06E991-3B1E-9F48-AABC-AA6EB683D37A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3E12B7-B1B9-0F44-89BA-A2D403253C11}" type="datetime1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Farmasi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>
                <a:solidFill>
                  <a:schemeClr val="bg1"/>
                </a:solidFill>
              </a:rPr>
              <a:t>ke</a:t>
            </a:r>
            <a:r>
              <a:rPr lang="en-US" altLang="en-US" sz="2000" b="1" dirty="0">
                <a:solidFill>
                  <a:schemeClr val="bg1"/>
                </a:solidFill>
              </a:rPr>
              <a:t> 4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Farmasi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40999"/>
                </a:schemeClr>
              </a:gs>
              <a:gs pos="100000">
                <a:srgbClr val="3399FF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2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cademy Engraved LET"/>
              </a:rPr>
              <a:t>Penggolongan Obat Berdasarkan Khasiat dan Penggunaan</a:t>
            </a:r>
          </a:p>
        </p:txBody>
      </p:sp>
      <p:graphicFrame>
        <p:nvGraphicFramePr>
          <p:cNvPr id="35960" name="Group 120"/>
          <p:cNvGraphicFramePr>
            <a:graphicFrameLocks noGrp="1"/>
          </p:cNvGraphicFramePr>
          <p:nvPr>
            <p:ph/>
          </p:nvPr>
        </p:nvGraphicFramePr>
        <p:xfrm>
          <a:off x="457200" y="1219200"/>
          <a:ext cx="8382000" cy="5340096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Adstringen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Menciutkan selaput lendir, pada usus ( diare ) dan kulit      ( borok 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Aluminii et kalii sulfas, zinci sulfas, Tannalbin, Bismuthi subcarbonas, Myrrha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Adsorben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 menyerap gas, toksin dan bakteri bekerja tidak spesifik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Carboadsorben, Kaolin, pektin, magnesisi Trisilicas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Analgetik-antipiretik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rasa sakit dan menurunkan suhu tubuh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Acetaminophenum, acidum acetylsalicylicum, methampyronum, salicylamidum, mefenamic acid, phenylbutazonum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Analgetik-narkotika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rasa nyeri yang besar di pusat syaraf dan menimbulkan efek euforia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Hydromorphini hydrochloridum, opii pulvis, Morphini hydrochoridum, pethidini hyrocloridum, metadon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4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hlink">
                  <a:alpha val="62000"/>
                </a:schemeClr>
              </a:gs>
              <a:gs pos="100000">
                <a:schemeClr val="bg1">
                  <a:alpha val="62000"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37966" name="Group 78"/>
          <p:cNvGraphicFramePr>
            <a:graphicFrameLocks noGrp="1"/>
          </p:cNvGraphicFramePr>
          <p:nvPr>
            <p:ph/>
          </p:nvPr>
        </p:nvGraphicFramePr>
        <p:xfrm>
          <a:off x="457200" y="304800"/>
          <a:ext cx="8382000" cy="593464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Anestetik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Menghilangkan perasaan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Aether (u), cocaine(l), lidocaine(l), Procaine(l), Halothan (u)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Antasida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Menaikkan pH lambung atau mengikat asam lambung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carbonas, mg, oxydum, mg stearat, mg silicat, Bismuthi subcarbonat, Na subcarbonat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Anthelmintik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cacing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Piperazine citras, piperazinum, mebendazol, thiabendazol, tetramizolum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INH, Cotrimoxazol,asam nalidiksat, turunan sulfa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Antibiotika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Hasil m.o yang dapat membuhuh dan menghambat 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Rifampisin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chloramfenicol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penicilin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cefalosporin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amfoterisin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B, Nystatin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6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>
                  <a:alpha val="43999"/>
                </a:schemeClr>
              </a:gs>
              <a:gs pos="100000">
                <a:schemeClr val="bg1">
                  <a:alpha val="67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39999" name="Group 63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51639"/>
        </p:xfrm>
        <a:graphic>
          <a:graphicData uri="http://schemas.openxmlformats.org/drawingml/2006/table">
            <a:tbl>
              <a:tblPr/>
              <a:tblGrid>
                <a:gridCol w="5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Antidiabetik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Menurunkan kadar gula dalam darah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Glibenclamid, chlorpropramid, insulin, Tolbutamid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Antifungi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dan menghilangkan jamur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Acidum undecylenicum, miconazol, ketoconazol, acidum salicylicum, nystatinum, grisofulvin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Antihipertensi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Menurunkan tekanan darah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Captopril, clonidin, furosemid, methyldopa, hydralazine, glutethimidum, prazosin HCl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Antihistamin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Melawan atau memblokir pekerjaan histamin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CTM, Dipenhidramin theoclas, Prometazine, mebhidrolin, thiazinamin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 muntah ( vomiting 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atau mencegah muntah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Metochloparamid, dipenhidramin teoclas, prometazin teoclas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7086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Bentuk sediaan</a:t>
            </a:r>
          </a:p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Farmasi</a:t>
            </a:r>
          </a:p>
        </p:txBody>
      </p:sp>
      <p:pic>
        <p:nvPicPr>
          <p:cNvPr id="30723" name="Picture 5" descr="CIMG0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718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2681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dirty="0"/>
              <a:t>BENTUK SEDIAAN OBAT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Berkenaan dengan cara pemberian obat</a:t>
            </a:r>
          </a:p>
          <a:p>
            <a:pPr>
              <a:buFont typeface="Wingdings" pitchFamily="2" charset="2"/>
              <a:buNone/>
            </a:pPr>
            <a:r>
              <a:rPr lang="en-US"/>
              <a:t>Cara pemberian obat Berpengaruh pada kecepatan obat mencapai kadar puncak dalam darah</a:t>
            </a:r>
          </a:p>
        </p:txBody>
      </p:sp>
    </p:spTree>
    <p:extLst>
      <p:ext uri="{BB962C8B-B14F-4D97-AF65-F5344CB8AC3E}">
        <p14:creationId xmlns:p14="http://schemas.microsoft.com/office/powerpoint/2010/main" val="11338275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0805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9147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77048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/>
              <a:t>Bentuk Sediaan Farmasi</a:t>
            </a:r>
          </a:p>
          <a:p>
            <a:pPr algn="ctr"/>
            <a:r>
              <a:rPr lang="id-ID" sz="2400" dirty="0"/>
              <a:t>Berdasarkan konsistensinya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259632" y="2492896"/>
          <a:ext cx="69127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15816" y="4077072"/>
            <a:ext cx="51125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 SEMI SOLID/SEMI PADAT</a:t>
            </a:r>
          </a:p>
        </p:txBody>
      </p:sp>
    </p:spTree>
    <p:extLst>
      <p:ext uri="{BB962C8B-B14F-4D97-AF65-F5344CB8AC3E}">
        <p14:creationId xmlns:p14="http://schemas.microsoft.com/office/powerpoint/2010/main" val="380474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77768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BENTUK SEDIAAN PADAT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844824"/>
            <a:ext cx="38164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/>
              <a:t>•Pulvis </a:t>
            </a:r>
          </a:p>
          <a:p>
            <a:r>
              <a:rPr lang="id-ID" sz="3600" dirty="0"/>
              <a:t>•Pulveres </a:t>
            </a:r>
          </a:p>
          <a:p>
            <a:r>
              <a:rPr lang="id-ID" sz="3600" dirty="0"/>
              <a:t>•Tablet </a:t>
            </a:r>
          </a:p>
          <a:p>
            <a:r>
              <a:rPr lang="id-ID" sz="3600" dirty="0"/>
              <a:t>•Kapsul </a:t>
            </a:r>
          </a:p>
          <a:p>
            <a:r>
              <a:rPr lang="id-ID" sz="3600" dirty="0"/>
              <a:t>•Pil </a:t>
            </a:r>
          </a:p>
          <a:p>
            <a:r>
              <a:rPr lang="id-ID" sz="3600" dirty="0"/>
              <a:t>•Suppositoria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73216"/>
            <a:ext cx="316835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62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PULVIS (SERBUK)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Campuran kering bahan obat atau zat kimia yang dihaluskan, ditujukan untuk pemakaian oral atau untuk pemakaian luar.</a:t>
            </a:r>
            <a:endParaRPr lang="en-US" b="1"/>
          </a:p>
          <a:p>
            <a:r>
              <a:rPr lang="en-US" b="1"/>
              <a:t>Syarat :	?????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1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8686800" cy="5516563"/>
          </a:xfrm>
        </p:spPr>
        <p:txBody>
          <a:bodyPr/>
          <a:lstStyle/>
          <a:p>
            <a:r>
              <a:rPr lang="id-ID" b="1" dirty="0"/>
              <a:t>Serbuk adalah campuran homogen dua atau lebih obat yang diserbukkan</a:t>
            </a:r>
          </a:p>
          <a:p>
            <a:r>
              <a:rPr lang="id-ID" b="1" dirty="0"/>
              <a:t>Derajat </a:t>
            </a:r>
            <a:r>
              <a:rPr lang="id-ID" dirty="0"/>
              <a:t>halus serbuk dinyatakan dg 1 atau 2 nomor.</a:t>
            </a:r>
          </a:p>
          <a:p>
            <a:r>
              <a:rPr lang="id-ID" dirty="0"/>
              <a:t>Jika dinyatakan dg 1 no berarti semua serbuk dapat melalui pengayak dg no tsb</a:t>
            </a:r>
          </a:p>
          <a:p>
            <a:pPr algn="just"/>
            <a:r>
              <a:rPr lang="id-ID" dirty="0"/>
              <a:t>Jika dinyatakan dg 2 nomor berarti semua serbuk dpt melalui pengayak dg no terendah dan tidak lebih dari 40 % melalui pengayak dg no tertinggi.</a:t>
            </a:r>
          </a:p>
          <a:p>
            <a:pPr algn="just"/>
            <a:r>
              <a:rPr lang="id-ID" dirty="0" err="1"/>
              <a:t>No</a:t>
            </a:r>
            <a:r>
              <a:rPr lang="id-ID" dirty="0"/>
              <a:t> pengayak menunjukkan jmlh lubang tiap 2,54 cm dihitung searah dg panjang kawat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105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rsil\Desktop\Smartcreative2.jpg">
            <a:extLst>
              <a:ext uri="{FF2B5EF4-FFF2-40B4-BE49-F238E27FC236}">
                <a16:creationId xmlns:a16="http://schemas.microsoft.com/office/drawing/2014/main" id="{80DE1D44-6FA7-0E4B-BA95-C95AF212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5">
            <a:extLst>
              <a:ext uri="{FF2B5EF4-FFF2-40B4-BE49-F238E27FC236}">
                <a16:creationId xmlns:a16="http://schemas.microsoft.com/office/drawing/2014/main" id="{4096F518-ED71-1B49-860C-D646DC1B1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A148C77D-8BCF-D047-89FF-E24326944B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</a:t>
            </a:r>
            <a:r>
              <a:rPr lang="en-ID" altLang="en-US" dirty="0" err="1"/>
              <a:t>cara</a:t>
            </a:r>
            <a:r>
              <a:rPr lang="en-ID" altLang="en-US" dirty="0"/>
              <a:t> </a:t>
            </a:r>
            <a:r>
              <a:rPr lang="en-ID" altLang="en-US" dirty="0" err="1"/>
              <a:t>pemakaian</a:t>
            </a:r>
            <a:r>
              <a:rPr lang="en-ID" altLang="en-US" dirty="0"/>
              <a:t> </a:t>
            </a:r>
            <a:r>
              <a:rPr lang="en-ID" altLang="en-US" dirty="0" err="1"/>
              <a:t>obat</a:t>
            </a:r>
            <a:r>
              <a:rPr lang="en-ID" altLang="en-US" dirty="0"/>
              <a:t> </a:t>
            </a:r>
            <a:r>
              <a:rPr lang="en-ID" altLang="en-US" dirty="0" err="1"/>
              <a:t>dan</a:t>
            </a:r>
            <a:r>
              <a:rPr lang="en-ID" altLang="en-US" dirty="0"/>
              <a:t> </a:t>
            </a:r>
            <a:r>
              <a:rPr lang="en-ID" altLang="en-US" dirty="0" err="1"/>
              <a:t>bentuk</a:t>
            </a:r>
            <a:r>
              <a:rPr lang="en-ID" altLang="en-US" dirty="0"/>
              <a:t> </a:t>
            </a:r>
            <a:r>
              <a:rPr lang="en-ID" altLang="en-US" dirty="0" err="1"/>
              <a:t>sediaan</a:t>
            </a:r>
            <a:r>
              <a:rPr lang="en-ID" altLang="en-US" dirty="0"/>
              <a:t> </a:t>
            </a:r>
            <a:r>
              <a:rPr lang="en-ID" altLang="en-US" dirty="0" err="1"/>
              <a:t>farmasi</a:t>
            </a:r>
            <a:endParaRPr lang="en-ID" altLang="en-US" dirty="0"/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</a:t>
            </a:r>
            <a:r>
              <a:rPr lang="en-ID" altLang="en-US" dirty="0" err="1"/>
              <a:t>perbedaan</a:t>
            </a:r>
            <a:r>
              <a:rPr lang="en-ID" altLang="en-US" dirty="0"/>
              <a:t> </a:t>
            </a:r>
            <a:r>
              <a:rPr lang="en-ID" altLang="en-US" dirty="0" err="1"/>
              <a:t>pulvis</a:t>
            </a:r>
            <a:r>
              <a:rPr lang="en-ID" altLang="en-US" dirty="0"/>
              <a:t> </a:t>
            </a:r>
            <a:r>
              <a:rPr lang="en-ID" altLang="en-US" dirty="0" err="1"/>
              <a:t>dan</a:t>
            </a:r>
            <a:r>
              <a:rPr lang="en-ID" altLang="en-US" dirty="0"/>
              <a:t> </a:t>
            </a:r>
            <a:r>
              <a:rPr lang="en-ID" altLang="en-US" dirty="0" err="1"/>
              <a:t>pulveres</a:t>
            </a:r>
            <a:endParaRPr lang="en-ID" altLang="en-US" dirty="0"/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menghitung</a:t>
            </a:r>
            <a:r>
              <a:rPr lang="en-ID" altLang="en-US" dirty="0"/>
              <a:t> </a:t>
            </a:r>
            <a:r>
              <a:rPr lang="en-ID" altLang="en-US" dirty="0" err="1"/>
              <a:t>dosis</a:t>
            </a:r>
            <a:r>
              <a:rPr lang="en-ID" altLang="en-US" dirty="0"/>
              <a:t> </a:t>
            </a:r>
            <a:r>
              <a:rPr lang="en-ID" altLang="en-US" dirty="0" err="1"/>
              <a:t>sekali</a:t>
            </a:r>
            <a:r>
              <a:rPr lang="en-ID" altLang="en-US" dirty="0"/>
              <a:t> </a:t>
            </a:r>
            <a:r>
              <a:rPr lang="en-ID" altLang="en-US" dirty="0" err="1"/>
              <a:t>minum</a:t>
            </a:r>
            <a:r>
              <a:rPr lang="en-ID" altLang="en-US" dirty="0"/>
              <a:t> </a:t>
            </a:r>
            <a:r>
              <a:rPr lang="en-ID" altLang="en-US" dirty="0" err="1"/>
              <a:t>untuk</a:t>
            </a:r>
            <a:r>
              <a:rPr lang="en-ID" altLang="en-US" dirty="0"/>
              <a:t> </a:t>
            </a:r>
            <a:r>
              <a:rPr lang="en-ID" altLang="en-US" dirty="0" err="1"/>
              <a:t>resep</a:t>
            </a:r>
            <a:r>
              <a:rPr lang="en-ID" altLang="en-US" dirty="0"/>
              <a:t> </a:t>
            </a:r>
            <a:r>
              <a:rPr lang="en-ID" altLang="en-US" dirty="0" err="1"/>
              <a:t>dengan</a:t>
            </a:r>
            <a:r>
              <a:rPr lang="en-ID" altLang="en-US" dirty="0"/>
              <a:t> </a:t>
            </a:r>
            <a:r>
              <a:rPr lang="en-ID" altLang="en-US" dirty="0" err="1"/>
              <a:t>dtd</a:t>
            </a:r>
            <a:r>
              <a:rPr lang="en-ID" altLang="en-US" dirty="0"/>
              <a:t> </a:t>
            </a:r>
            <a:r>
              <a:rPr lang="en-ID" altLang="en-US" dirty="0" err="1"/>
              <a:t>dan</a:t>
            </a:r>
            <a:r>
              <a:rPr lang="en-ID" altLang="en-US" dirty="0"/>
              <a:t> </a:t>
            </a:r>
            <a:r>
              <a:rPr lang="en-ID" altLang="en-US" dirty="0" err="1"/>
              <a:t>tanpa</a:t>
            </a:r>
            <a:r>
              <a:rPr lang="en-ID" altLang="en-US" dirty="0"/>
              <a:t> </a:t>
            </a:r>
            <a:r>
              <a:rPr lang="en-ID" altLang="en-US" dirty="0" err="1"/>
              <a:t>dtd</a:t>
            </a:r>
            <a:endParaRPr lang="en-US" dirty="0"/>
          </a:p>
          <a:p>
            <a:pPr eaLnBrk="1" hangingPunct="1"/>
            <a:endParaRPr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id-ID" dirty="0"/>
              <a:t>DERAJAT HALUS SERBUK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Sebuk sangat kasar adalah serbuk (5/8)</a:t>
            </a:r>
          </a:p>
          <a:p>
            <a:r>
              <a:rPr lang="id-ID" dirty="0"/>
              <a:t>Serbuk kasar				(10/40)</a:t>
            </a:r>
          </a:p>
          <a:p>
            <a:r>
              <a:rPr lang="id-ID" dirty="0"/>
              <a:t>Serbuk agak kasar			(22/60)</a:t>
            </a:r>
          </a:p>
          <a:p>
            <a:r>
              <a:rPr lang="id-ID" dirty="0"/>
              <a:t>Serbuk agak halus			(44/85)</a:t>
            </a:r>
          </a:p>
          <a:p>
            <a:r>
              <a:rPr lang="id-ID" dirty="0"/>
              <a:t>Serbuk halus				( 85)</a:t>
            </a:r>
          </a:p>
          <a:p>
            <a:r>
              <a:rPr lang="id-ID" dirty="0"/>
              <a:t>Serbuk sangat halus			(120)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685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pPr lvl="2"/>
            <a:r>
              <a:rPr lang="en-US"/>
              <a:t>Penyebaran obat lebih luas dan cepat dari sediaan kompak.</a:t>
            </a:r>
          </a:p>
          <a:p>
            <a:pPr lvl="2"/>
            <a:r>
              <a:rPr lang="en-US"/>
              <a:t>Lebih cepat diabsorbsi</a:t>
            </a:r>
          </a:p>
          <a:p>
            <a:pPr lvl="2"/>
            <a:r>
              <a:rPr lang="en-US"/>
              <a:t>Mengurangi lokal iritasi</a:t>
            </a:r>
          </a:p>
          <a:p>
            <a:pPr lvl="2"/>
            <a:r>
              <a:rPr lang="en-US"/>
              <a:t>Memberikan kebebasan bagi dokter untuk pemilihan:</a:t>
            </a:r>
          </a:p>
          <a:p>
            <a:pPr lvl="3"/>
            <a:r>
              <a:rPr lang="en-US"/>
              <a:t>Obat-obat atau kombinasi</a:t>
            </a:r>
          </a:p>
          <a:p>
            <a:pPr lvl="3"/>
            <a:r>
              <a:rPr lang="en-US"/>
              <a:t>Dosis</a:t>
            </a:r>
          </a:p>
          <a:p>
            <a:pPr lvl="4"/>
            <a:r>
              <a:rPr lang="en-US"/>
              <a:t>Untuk anak-anak atau orang dewasa yang sukar menelan lebih  menguntungkan</a:t>
            </a:r>
          </a:p>
        </p:txBody>
      </p:sp>
    </p:spTree>
    <p:extLst>
      <p:ext uri="{BB962C8B-B14F-4D97-AF65-F5344CB8AC3E}">
        <p14:creationId xmlns:p14="http://schemas.microsoft.com/office/powerpoint/2010/main" val="32018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3600" dirty="0"/>
              <a:t>Kerugian bentuk serbuk</a:t>
            </a:r>
          </a:p>
          <a:p>
            <a:pPr>
              <a:buNone/>
            </a:pPr>
            <a:r>
              <a:rPr lang="id-ID" sz="3600" dirty="0"/>
              <a:t>. Tidak tertutupnya rasa dan bau yg tdk enak (pahit, sepet, lengket dilidah, amis)</a:t>
            </a:r>
          </a:p>
          <a:p>
            <a:pPr>
              <a:buNone/>
            </a:pPr>
            <a:r>
              <a:rPr lang="id-ID" sz="3600" dirty="0"/>
              <a:t>. Terkadang menjadi basah pada penyimpanan</a:t>
            </a:r>
          </a:p>
          <a:p>
            <a:pPr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88642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Hal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pulvis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kental</a:t>
            </a:r>
            <a:endParaRPr lang="en-US" dirty="0"/>
          </a:p>
          <a:p>
            <a:pPr lvl="1"/>
            <a:r>
              <a:rPr lang="en-US" dirty="0" err="1"/>
              <a:t>Dilarutkan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penyarinya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mortin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> +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pengering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aduk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homogen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                                  </a:t>
            </a:r>
            <a:r>
              <a:rPr lang="en-US" dirty="0" err="1"/>
              <a:t>wb</a:t>
            </a:r>
            <a:endParaRPr lang="en-US" dirty="0"/>
          </a:p>
          <a:p>
            <a:pPr marL="717550" lvl="1" indent="-663575">
              <a:buFontTx/>
              <a:buNone/>
            </a:pPr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/  tincture.                </a:t>
            </a:r>
            <a:r>
              <a:rPr lang="en-US" dirty="0" err="1"/>
              <a:t>Timbang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cawan</a:t>
            </a:r>
            <a:r>
              <a:rPr lang="en-US" dirty="0"/>
              <a:t>           </a:t>
            </a:r>
          </a:p>
          <a:p>
            <a:pPr marL="717550" lvl="1" indent="-663575">
              <a:buFontTx/>
              <a:buNone/>
            </a:pPr>
            <a:r>
              <a:rPr lang="en-US" dirty="0"/>
              <a:t>                                   </a:t>
            </a:r>
            <a:r>
              <a:rPr lang="en-US" dirty="0" err="1"/>
              <a:t>panaskan</a:t>
            </a:r>
            <a:r>
              <a:rPr lang="en-US" dirty="0"/>
              <a:t> ad 1/3              +</a:t>
            </a:r>
            <a:r>
              <a:rPr lang="en-US" dirty="0" err="1"/>
              <a:t>pengering</a:t>
            </a:r>
            <a:endParaRPr lang="en-US" dirty="0"/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3962400" y="4191000"/>
            <a:ext cx="6096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60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Pulvis</a:t>
            </a:r>
            <a:r>
              <a:rPr lang="en-US" dirty="0"/>
              <a:t>          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kemas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botol</a:t>
            </a:r>
            <a:r>
              <a:rPr lang="en-US" dirty="0"/>
              <a:t> </a:t>
            </a:r>
            <a:r>
              <a:rPr lang="en-US" dirty="0" err="1"/>
              <a:t>bermulut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DM,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per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 1 </a:t>
            </a:r>
            <a:r>
              <a:rPr lang="en-US" dirty="0" err="1"/>
              <a:t>sendok</a:t>
            </a:r>
            <a:r>
              <a:rPr lang="en-US" dirty="0"/>
              <a:t> </a:t>
            </a:r>
            <a:r>
              <a:rPr lang="en-US" dirty="0" err="1"/>
              <a:t>teh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Pulvis</a:t>
            </a:r>
            <a:r>
              <a:rPr lang="en-US" dirty="0"/>
              <a:t>           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luar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???????</a:t>
            </a:r>
            <a:endParaRPr lang="id-ID" dirty="0"/>
          </a:p>
          <a:p>
            <a:pPr>
              <a:buFont typeface="Wingdings" pitchFamily="2" charset="2"/>
              <a:buNone/>
            </a:pPr>
            <a:r>
              <a:rPr lang="id-ID" dirty="0"/>
              <a:t>                 PULVIS ADSPERSORIUS (BEDAK TABUR)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6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Zat tambahan pada pulvis adspersorius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/>
              <a:t>Mempertahankan kontak dengan kulit 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Al. Stearat</a:t>
            </a:r>
          </a:p>
          <a:p>
            <a:pPr lvl="1"/>
            <a:r>
              <a:rPr lang="en-US"/>
              <a:t>Menambah mudah serbuk free flowing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Talkum</a:t>
            </a:r>
          </a:p>
          <a:p>
            <a:pPr lvl="1"/>
            <a:r>
              <a:rPr lang="en-US"/>
              <a:t>Mengabsorbsi keringat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Bentonik</a:t>
            </a:r>
          </a:p>
        </p:txBody>
      </p:sp>
    </p:spTree>
    <p:extLst>
      <p:ext uri="{BB962C8B-B14F-4D97-AF65-F5344CB8AC3E}">
        <p14:creationId xmlns:p14="http://schemas.microsoft.com/office/powerpoint/2010/main" val="395318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808038"/>
          </a:xfrm>
        </p:spPr>
        <p:txBody>
          <a:bodyPr/>
          <a:lstStyle/>
          <a:p>
            <a:r>
              <a:rPr lang="en-US" b="1" dirty="0"/>
              <a:t>PULVERES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Serbuk bagi :</a:t>
            </a:r>
            <a:endParaRPr lang="en-US" sz="2800"/>
          </a:p>
          <a:p>
            <a:r>
              <a:rPr lang="en-US" sz="2800"/>
              <a:t>	Adalah serbuk yang dibagi dalam bobot yang lebih kurang sama, dibungkus menggunakan bahan pengemas yang cocok untuk sekali minum</a:t>
            </a:r>
          </a:p>
          <a:p>
            <a:r>
              <a:rPr lang="en-US" sz="2800"/>
              <a:t>Contoh : </a:t>
            </a:r>
          </a:p>
          <a:p>
            <a:pPr lvl="2"/>
            <a:r>
              <a:rPr lang="en-US" sz="2000"/>
              <a:t>Kertas perkamen</a:t>
            </a:r>
          </a:p>
          <a:p>
            <a:pPr lvl="2"/>
            <a:r>
              <a:rPr lang="en-US" sz="2000"/>
              <a:t>Kertas dilapisi parafin</a:t>
            </a:r>
          </a:p>
          <a:p>
            <a:pPr lvl="2"/>
            <a:r>
              <a:rPr lang="en-US" sz="2000"/>
              <a:t>Kertas Selofan</a:t>
            </a:r>
          </a:p>
        </p:txBody>
      </p:sp>
    </p:spTree>
    <p:extLst>
      <p:ext uri="{BB962C8B-B14F-4D97-AF65-F5344CB8AC3E}">
        <p14:creationId xmlns:p14="http://schemas.microsoft.com/office/powerpoint/2010/main" val="229740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PULVERES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dibagi bungkus-bungkus kecil dalam kertas unit doses system ( 300- 500 mg) </a:t>
            </a:r>
          </a:p>
          <a:p>
            <a:r>
              <a:rPr lang="id-ID" dirty="0"/>
              <a:t>•Untuk obat dalam </a:t>
            </a:r>
          </a:p>
          <a:p>
            <a:r>
              <a:rPr lang="id-ID" dirty="0"/>
              <a:t>•Keuntungan: berupa unit dose, dosis lebih tepat, lebih stabil, disolusi lebih cepat. </a:t>
            </a:r>
          </a:p>
          <a:p>
            <a:r>
              <a:rPr lang="id-ID" dirty="0"/>
              <a:t>•Kerugian: Rasanya,dapat merangsang mukosa mulut dan atau saluran cerna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60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IMG0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8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"/>
            <a:ext cx="8686800" cy="59023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:	</a:t>
            </a:r>
          </a:p>
          <a:p>
            <a:endParaRPr lang="en-CA" dirty="0"/>
          </a:p>
          <a:p>
            <a:endParaRPr lang="en-US" dirty="0"/>
          </a:p>
          <a:p>
            <a:pPr lvl="2"/>
            <a:r>
              <a:rPr lang="en-US" sz="3800" dirty="0" err="1">
                <a:solidFill>
                  <a:srgbClr val="800000"/>
                </a:solidFill>
              </a:rPr>
              <a:t>dengan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dtd</a:t>
            </a:r>
            <a:r>
              <a:rPr lang="en-US" sz="3800" dirty="0"/>
              <a:t>, (da tales </a:t>
            </a:r>
            <a:r>
              <a:rPr lang="en-US" sz="3800" dirty="0" err="1"/>
              <a:t>dosis</a:t>
            </a:r>
            <a:r>
              <a:rPr lang="en-US" sz="3800" dirty="0"/>
              <a:t>)</a:t>
            </a:r>
          </a:p>
          <a:p>
            <a:pPr lvl="2"/>
            <a:r>
              <a:rPr lang="en-US" sz="3800" dirty="0" err="1">
                <a:solidFill>
                  <a:srgbClr val="800000"/>
                </a:solidFill>
              </a:rPr>
              <a:t>tidak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dengan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dtd</a:t>
            </a:r>
            <a:r>
              <a:rPr lang="en-US" sz="3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4411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543800" cy="1752600"/>
          </a:xfrm>
        </p:spPr>
        <p:txBody>
          <a:bodyPr/>
          <a:lstStyle/>
          <a:p>
            <a:r>
              <a:rPr lang="id-ID" dirty="0"/>
              <a:t>Cara Pemakaian Obat dan Bentuk sediaan farmasi</a:t>
            </a:r>
          </a:p>
          <a:p>
            <a:r>
              <a:rPr lang="id-ID" dirty="0" err="1"/>
              <a:t>Dra</a:t>
            </a:r>
            <a:r>
              <a:rPr lang="id-ID" dirty="0"/>
              <a:t> Ratih Dyah Pertiwi,, </a:t>
            </a:r>
            <a:r>
              <a:rPr lang="id-ID" dirty="0" err="1"/>
              <a:t>M.Farm</a:t>
            </a:r>
            <a:r>
              <a:rPr lang="id-ID" dirty="0"/>
              <a:t>, </a:t>
            </a:r>
            <a:r>
              <a:rPr lang="id-ID" dirty="0" err="1"/>
              <a:t>Apt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Farmasetika Dasar</a:t>
            </a:r>
          </a:p>
        </p:txBody>
      </p:sp>
      <p:pic>
        <p:nvPicPr>
          <p:cNvPr id="4" name="Picture 10" descr="smiley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72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R/ </a:t>
            </a:r>
            <a:r>
              <a:rPr lang="en-US" dirty="0" err="1"/>
              <a:t>Ampisillin</a:t>
            </a:r>
            <a:r>
              <a:rPr lang="en-US" dirty="0"/>
              <a:t>  	7,5</a:t>
            </a:r>
          </a:p>
          <a:p>
            <a:pPr lvl="1">
              <a:buFontTx/>
              <a:buNone/>
            </a:pPr>
            <a:r>
              <a:rPr lang="en-US" dirty="0"/>
              <a:t>GG		1,5</a:t>
            </a:r>
          </a:p>
          <a:p>
            <a:pPr lvl="1">
              <a:buFontTx/>
              <a:buNone/>
            </a:pPr>
            <a:r>
              <a:rPr lang="en-US" dirty="0" err="1"/>
              <a:t>Ephedrin</a:t>
            </a:r>
            <a:r>
              <a:rPr lang="en-US" dirty="0"/>
              <a:t>	0,3</a:t>
            </a:r>
          </a:p>
          <a:p>
            <a:pPr lvl="1">
              <a:buFontTx/>
              <a:buNone/>
            </a:pPr>
            <a:r>
              <a:rPr lang="en-US" dirty="0"/>
              <a:t>CTM		0,060</a:t>
            </a:r>
          </a:p>
          <a:p>
            <a:pPr lvl="1">
              <a:buFontTx/>
              <a:buNone/>
            </a:pPr>
            <a:r>
              <a:rPr lang="en-US" dirty="0"/>
              <a:t>Mf  caps   no XV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S. </a:t>
            </a:r>
            <a:r>
              <a:rPr lang="en-US" dirty="0" err="1"/>
              <a:t>tdd</a:t>
            </a:r>
            <a:r>
              <a:rPr lang="en-US" dirty="0"/>
              <a:t> caps I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Pro </a:t>
            </a:r>
            <a:r>
              <a:rPr lang="en-US" dirty="0" err="1"/>
              <a:t>Ananda</a:t>
            </a:r>
            <a:r>
              <a:rPr lang="en-US" dirty="0"/>
              <a:t> 12 </a:t>
            </a:r>
            <a:r>
              <a:rPr lang="en-US" dirty="0" err="1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49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657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R/ </a:t>
            </a:r>
            <a:r>
              <a:rPr lang="en-US" dirty="0" err="1"/>
              <a:t>Ampisilin</a:t>
            </a:r>
            <a:r>
              <a:rPr lang="en-US" dirty="0"/>
              <a:t>	0,</a:t>
            </a:r>
            <a:r>
              <a:rPr lang="id-ID" dirty="0"/>
              <a:t>6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GG		0,</a:t>
            </a:r>
            <a:r>
              <a:rPr lang="id-ID" dirty="0"/>
              <a:t>075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Ephedrin</a:t>
            </a:r>
            <a:r>
              <a:rPr lang="en-US" dirty="0"/>
              <a:t>	0,</a:t>
            </a:r>
            <a:r>
              <a:rPr lang="id-ID" dirty="0"/>
              <a:t>3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CTM		0,0</a:t>
            </a:r>
            <a:r>
              <a:rPr lang="id-ID" dirty="0"/>
              <a:t>05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Mf. Caps </a:t>
            </a:r>
            <a:r>
              <a:rPr lang="en-US" dirty="0" err="1">
                <a:solidFill>
                  <a:srgbClr val="FF0000"/>
                </a:solidFill>
              </a:rPr>
              <a:t>dtd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 XV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S. </a:t>
            </a:r>
            <a:r>
              <a:rPr lang="en-US" dirty="0" err="1"/>
              <a:t>tdd</a:t>
            </a:r>
            <a:r>
              <a:rPr lang="en-US" dirty="0"/>
              <a:t>  Caps I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Pro </a:t>
            </a:r>
            <a:r>
              <a:rPr lang="en-US" dirty="0" err="1"/>
              <a:t>Andi</a:t>
            </a:r>
            <a:r>
              <a:rPr lang="en-US" dirty="0"/>
              <a:t> 15 </a:t>
            </a:r>
            <a:r>
              <a:rPr lang="en-US" dirty="0" err="1"/>
              <a:t>tahun</a:t>
            </a:r>
            <a:endParaRPr lang="id-ID" dirty="0"/>
          </a:p>
          <a:p>
            <a:pPr>
              <a:buFont typeface="Wingdings" pitchFamily="2" charset="2"/>
              <a:buNone/>
            </a:pPr>
            <a:endParaRPr lang="id-ID" dirty="0"/>
          </a:p>
          <a:p>
            <a:pPr>
              <a:buFont typeface="Wingdings" pitchFamily="2" charset="2"/>
              <a:buNone/>
            </a:pPr>
            <a:r>
              <a:rPr lang="id-ID" dirty="0"/>
              <a:t>                    A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64088" y="1447800"/>
            <a:ext cx="3322712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R/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Ampisillin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</a:t>
            </a:r>
            <a:r>
              <a:rPr lang="id-ID" sz="2600" dirty="0"/>
              <a:t>6,0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		1,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Ephedrin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CTM		0,0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  caps   no 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caps 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Ananda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lang="id-ID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23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1404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2032166"/>
            <a:ext cx="494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 Kasih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80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609600"/>
            <a:ext cx="8153400" cy="586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/>
              <a:t>SINGKATAN LATIN DALAM PENULISAN RESEP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ante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coenam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sebelum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pro re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nata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jika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diperlukan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saja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post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coenam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setelah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d.t.d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tales dose		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berikan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takaran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tsb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3.d.d		3 de die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tiga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kali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sehari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	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cochleare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sendok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caps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capsulae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kapsul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		tablet	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tablet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cito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cito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segera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cth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cochleare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tea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sendok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</a:t>
            </a:r>
            <a:r>
              <a:rPr lang="id-ID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eh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s.u.c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singna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cognitus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pemakaian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diketahui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s.u.e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signa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externus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untuk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pemakaian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luar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Pulv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pulveres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serbuk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terbagi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m.f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misca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fac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buatlah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680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"/>
            <a:ext cx="26304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895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67088"/>
            <a:ext cx="617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3505200" y="8382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Minumlah dengan segelas air putih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8" y="4724400"/>
            <a:ext cx="75438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71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33525"/>
            <a:ext cx="4819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480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PENGGUNAAN TETES DAN SPRAY PADA HIDUNG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27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583AF">
                  <a:alpha val="73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324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cademy Engraved LET"/>
              </a:rPr>
              <a:t>RUTE PENGGUNAAN OBAT</a:t>
            </a:r>
          </a:p>
        </p:txBody>
      </p:sp>
      <p:graphicFrame>
        <p:nvGraphicFramePr>
          <p:cNvPr id="27719" name="Group 71"/>
          <p:cNvGraphicFramePr>
            <a:graphicFrameLocks noGrp="1"/>
          </p:cNvGraphicFramePr>
          <p:nvPr>
            <p:ph/>
          </p:nvPr>
        </p:nvGraphicFramePr>
        <p:xfrm>
          <a:off x="533400" y="1417638"/>
          <a:ext cx="8229600" cy="42513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No.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Istilah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Letak Masuk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P.O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Melalui mulut masuk saluran pencernaan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2.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Subligual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Di bawah lidah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3.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Parenteral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Tidak melalui lambung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4.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Intravena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Melalui pembuluh darah balik (vena)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5.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Intrakardial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Jantung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6.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Intrakutan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Kulit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7.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Subkutan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Di bawah kulit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95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C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>
            <p:ph/>
          </p:nvPr>
        </p:nvGraphicFramePr>
        <p:xfrm>
          <a:off x="457200" y="731838"/>
          <a:ext cx="8229600" cy="513556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No.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Istilah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Letak Masuk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8.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Intramuskular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Otot daging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9.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Intraokular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Mata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10.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Intranasal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Hidung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11.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Aural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Telinga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12.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Intrarespiratoral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Paru-paru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13.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Rektal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Dubur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14.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Vaginal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Lubang kemaluan wanita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15.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Uretral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Lubang kencing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76200" y="304800"/>
            <a:ext cx="9144000" cy="6858000"/>
          </a:xfrm>
          <a:prstGeom prst="rect">
            <a:avLst/>
          </a:prstGeom>
          <a:gradFill rotWithShape="1">
            <a:gsLst>
              <a:gs pos="0">
                <a:srgbClr val="FFE20F">
                  <a:alpha val="39998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3625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cademy Engraved LET"/>
              </a:rPr>
              <a:t>Penggunaan Bentuk Sediaan Obat</a:t>
            </a:r>
          </a:p>
        </p:txBody>
      </p:sp>
      <p:graphicFrame>
        <p:nvGraphicFramePr>
          <p:cNvPr id="33870" name="Group 78"/>
          <p:cNvGraphicFramePr>
            <a:graphicFrameLocks noGrp="1"/>
          </p:cNvGraphicFramePr>
          <p:nvPr>
            <p:ph/>
          </p:nvPr>
        </p:nvGraphicFramePr>
        <p:xfrm>
          <a:off x="457200" y="1143000"/>
          <a:ext cx="8229600" cy="533400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Rute Penggunaan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Bentuk Obat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Peroral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Tablet, kapsul, larutan, sirup, eliksir, suspensi, emulsi, pulveres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Subligual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Tablet, permen obat, trochees, 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Parenteral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Injeksi, suspensi, emulsi, larutan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Epikutan (permukaan kulit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cream, pasta, serbuk, plester, lotion, liniment, aerosol, kompres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Konjunktival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Intraokular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Larutan/tetes, suspensi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Intraaural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 / tetes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Intranasal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Larutan, inhalasi, semprot, salep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Rektal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suppositoria, larutan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Vaginal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larutan, emulsi busa, tablet, ovula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Uretral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basila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41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3443</TotalTime>
  <Words>1011</Words>
  <Application>Microsoft Macintosh PowerPoint</Application>
  <PresentationFormat>On-screen Show (4:3)</PresentationFormat>
  <Paragraphs>313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Abadi MT Condensed Extra Bold</vt:lpstr>
      <vt:lpstr>Academy Engraved LET</vt:lpstr>
      <vt:lpstr>Arial</vt:lpstr>
      <vt:lpstr>Arial Black</vt:lpstr>
      <vt:lpstr>Book Antiqua</vt:lpstr>
      <vt:lpstr>Calibri</vt:lpstr>
      <vt:lpstr>Goudy Old Style</vt:lpstr>
      <vt:lpstr>Symbol</vt:lpstr>
      <vt:lpstr>Wingdings</vt:lpstr>
      <vt:lpstr>Template PPT UEU Pertemuan 1 - Copy 1</vt:lpstr>
      <vt:lpstr>PowerPoint Presentation</vt:lpstr>
      <vt:lpstr>KEMAMPUAN AKHIR YANG DIHARAPKAN</vt:lpstr>
      <vt:lpstr>Farmasetika Dasar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BENTUK SEDIAAN OBAT</vt:lpstr>
      <vt:lpstr>PowerPoint Presentation</vt:lpstr>
      <vt:lpstr>PowerPoint Presentation</vt:lpstr>
      <vt:lpstr>PowerPoint Presentation</vt:lpstr>
      <vt:lpstr>PULVIS (SERBUK)</vt:lpstr>
      <vt:lpstr>PowerPoint Presentation</vt:lpstr>
      <vt:lpstr>DERAJAT HALUS SERBUK</vt:lpstr>
      <vt:lpstr>Keuntungan:</vt:lpstr>
      <vt:lpstr>PowerPoint Presentation</vt:lpstr>
      <vt:lpstr>Hal khusus dalam pulvis</vt:lpstr>
      <vt:lpstr>PowerPoint Presentation</vt:lpstr>
      <vt:lpstr>Zat tambahan pada pulvis adspersorius</vt:lpstr>
      <vt:lpstr>PULVERES</vt:lpstr>
      <vt:lpstr>PULVERES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afre raya</cp:lastModifiedBy>
  <cp:revision>256</cp:revision>
  <dcterms:created xsi:type="dcterms:W3CDTF">2010-08-24T06:47:44Z</dcterms:created>
  <dcterms:modified xsi:type="dcterms:W3CDTF">2019-01-10T05:14:28Z</dcterms:modified>
</cp:coreProperties>
</file>