
<file path=[Content_Types].xml><?xml version="1.0" encoding="utf-8"?>
<Types xmlns="http://schemas.openxmlformats.org/package/2006/content-types">
  <Default Extension="bin" ContentType="application/vnd.openxmlformats-officedocument.oleObject"/>
  <Default Extension="jpeg" ContentType="image/jpeg"/>
  <Default Extension="jp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61" r:id="rId2"/>
    <p:sldId id="292" r:id="rId3"/>
    <p:sldId id="280" r:id="rId4"/>
    <p:sldId id="285" r:id="rId5"/>
    <p:sldId id="286" r:id="rId6"/>
    <p:sldId id="287" r:id="rId7"/>
    <p:sldId id="288" r:id="rId8"/>
    <p:sldId id="289" r:id="rId9"/>
    <p:sldId id="290" r:id="rId10"/>
    <p:sldId id="291" r:id="rId11"/>
    <p:sldId id="281" r:id="rId12"/>
    <p:sldId id="282" r:id="rId13"/>
    <p:sldId id="283" r:id="rId14"/>
    <p:sldId id="284" r:id="rId15"/>
    <p:sldId id="279"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0" d="100"/>
          <a:sy n="40" d="100"/>
        </p:scale>
        <p:origin x="1386" y="3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fitri Mursyid" userId="a519e7d3bc7d4201" providerId="LiveId" clId="{563D6DF9-62DD-49C7-8981-48C107405B04}"/>
    <pc:docChg chg="custSel addSld modSld">
      <pc:chgData name="Safitri Mursyid" userId="a519e7d3bc7d4201" providerId="LiveId" clId="{563D6DF9-62DD-49C7-8981-48C107405B04}" dt="2020-07-28T10:46:03.625" v="98" actId="14100"/>
      <pc:docMkLst>
        <pc:docMk/>
      </pc:docMkLst>
      <pc:sldChg chg="modSp mod">
        <pc:chgData name="Safitri Mursyid" userId="a519e7d3bc7d4201" providerId="LiveId" clId="{563D6DF9-62DD-49C7-8981-48C107405B04}" dt="2020-07-26T11:18:52.532" v="7" actId="1076"/>
        <pc:sldMkLst>
          <pc:docMk/>
          <pc:sldMk cId="371360307" sldId="284"/>
        </pc:sldMkLst>
        <pc:graphicFrameChg chg="mod">
          <ac:chgData name="Safitri Mursyid" userId="a519e7d3bc7d4201" providerId="LiveId" clId="{563D6DF9-62DD-49C7-8981-48C107405B04}" dt="2020-07-26T11:18:52.532" v="7" actId="1076"/>
          <ac:graphicFrameMkLst>
            <pc:docMk/>
            <pc:sldMk cId="371360307" sldId="284"/>
            <ac:graphicFrameMk id="73729" creationId="{00000000-0000-0000-0000-000000000000}"/>
          </ac:graphicFrameMkLst>
        </pc:graphicFrameChg>
      </pc:sldChg>
      <pc:sldChg chg="modSp mod">
        <pc:chgData name="Safitri Mursyid" userId="a519e7d3bc7d4201" providerId="LiveId" clId="{563D6DF9-62DD-49C7-8981-48C107405B04}" dt="2020-07-26T09:47:23.971" v="0" actId="1076"/>
        <pc:sldMkLst>
          <pc:docMk/>
          <pc:sldMk cId="2507717185" sldId="286"/>
        </pc:sldMkLst>
        <pc:spChg chg="mod">
          <ac:chgData name="Safitri Mursyid" userId="a519e7d3bc7d4201" providerId="LiveId" clId="{563D6DF9-62DD-49C7-8981-48C107405B04}" dt="2020-07-26T09:47:23.971" v="0" actId="1076"/>
          <ac:spMkLst>
            <pc:docMk/>
            <pc:sldMk cId="2507717185" sldId="286"/>
            <ac:spMk id="12" creationId="{00000000-0000-0000-0000-000000000000}"/>
          </ac:spMkLst>
        </pc:spChg>
      </pc:sldChg>
      <pc:sldChg chg="modSp mod">
        <pc:chgData name="Safitri Mursyid" userId="a519e7d3bc7d4201" providerId="LiveId" clId="{563D6DF9-62DD-49C7-8981-48C107405B04}" dt="2020-07-26T10:20:10.288" v="5" actId="1076"/>
        <pc:sldMkLst>
          <pc:docMk/>
          <pc:sldMk cId="1063948890" sldId="288"/>
        </pc:sldMkLst>
        <pc:graphicFrameChg chg="mod">
          <ac:chgData name="Safitri Mursyid" userId="a519e7d3bc7d4201" providerId="LiveId" clId="{563D6DF9-62DD-49C7-8981-48C107405B04}" dt="2020-07-26T10:20:10.288" v="5" actId="1076"/>
          <ac:graphicFrameMkLst>
            <pc:docMk/>
            <pc:sldMk cId="1063948890" sldId="288"/>
            <ac:graphicFrameMk id="77825" creationId="{00000000-0000-0000-0000-000000000000}"/>
          </ac:graphicFrameMkLst>
        </pc:graphicFrameChg>
      </pc:sldChg>
      <pc:sldChg chg="modSp mod">
        <pc:chgData name="Safitri Mursyid" userId="a519e7d3bc7d4201" providerId="LiveId" clId="{563D6DF9-62DD-49C7-8981-48C107405B04}" dt="2020-07-26T10:14:48.177" v="3" actId="1076"/>
        <pc:sldMkLst>
          <pc:docMk/>
          <pc:sldMk cId="666169226" sldId="290"/>
        </pc:sldMkLst>
        <pc:graphicFrameChg chg="mod">
          <ac:chgData name="Safitri Mursyid" userId="a519e7d3bc7d4201" providerId="LiveId" clId="{563D6DF9-62DD-49C7-8981-48C107405B04}" dt="2020-07-26T10:09:13.164" v="2" actId="1076"/>
          <ac:graphicFrameMkLst>
            <pc:docMk/>
            <pc:sldMk cId="666169226" sldId="290"/>
            <ac:graphicFrameMk id="15" creationId="{00000000-0000-0000-0000-000000000000}"/>
          </ac:graphicFrameMkLst>
        </pc:graphicFrameChg>
        <pc:graphicFrameChg chg="mod">
          <ac:chgData name="Safitri Mursyid" userId="a519e7d3bc7d4201" providerId="LiveId" clId="{563D6DF9-62DD-49C7-8981-48C107405B04}" dt="2020-07-26T10:01:15.299" v="1" actId="1076"/>
          <ac:graphicFrameMkLst>
            <pc:docMk/>
            <pc:sldMk cId="666169226" sldId="290"/>
            <ac:graphicFrameMk id="75777" creationId="{00000000-0000-0000-0000-000000000000}"/>
          </ac:graphicFrameMkLst>
        </pc:graphicFrameChg>
        <pc:graphicFrameChg chg="mod">
          <ac:chgData name="Safitri Mursyid" userId="a519e7d3bc7d4201" providerId="LiveId" clId="{563D6DF9-62DD-49C7-8981-48C107405B04}" dt="2020-07-26T10:14:48.177" v="3" actId="1076"/>
          <ac:graphicFrameMkLst>
            <pc:docMk/>
            <pc:sldMk cId="666169226" sldId="290"/>
            <ac:graphicFrameMk id="78854" creationId="{00000000-0000-0000-0000-000000000000}"/>
          </ac:graphicFrameMkLst>
        </pc:graphicFrameChg>
      </pc:sldChg>
      <pc:sldChg chg="modSp mod">
        <pc:chgData name="Safitri Mursyid" userId="a519e7d3bc7d4201" providerId="LiveId" clId="{563D6DF9-62DD-49C7-8981-48C107405B04}" dt="2020-07-26T10:59:43.168" v="6" actId="1076"/>
        <pc:sldMkLst>
          <pc:docMk/>
          <pc:sldMk cId="4288445205" sldId="291"/>
        </pc:sldMkLst>
        <pc:graphicFrameChg chg="modGraphic">
          <ac:chgData name="Safitri Mursyid" userId="a519e7d3bc7d4201" providerId="LiveId" clId="{563D6DF9-62DD-49C7-8981-48C107405B04}" dt="2020-07-26T10:18:32.379" v="4" actId="14734"/>
          <ac:graphicFrameMkLst>
            <pc:docMk/>
            <pc:sldMk cId="4288445205" sldId="291"/>
            <ac:graphicFrameMk id="15" creationId="{00000000-0000-0000-0000-000000000000}"/>
          </ac:graphicFrameMkLst>
        </pc:graphicFrameChg>
        <pc:graphicFrameChg chg="mod">
          <ac:chgData name="Safitri Mursyid" userId="a519e7d3bc7d4201" providerId="LiveId" clId="{563D6DF9-62DD-49C7-8981-48C107405B04}" dt="2020-07-26T10:59:43.168" v="6" actId="1076"/>
          <ac:graphicFrameMkLst>
            <pc:docMk/>
            <pc:sldMk cId="4288445205" sldId="291"/>
            <ac:graphicFrameMk id="75779" creationId="{00000000-0000-0000-0000-000000000000}"/>
          </ac:graphicFrameMkLst>
        </pc:graphicFrameChg>
      </pc:sldChg>
      <pc:sldChg chg="addSp modSp new mod modClrScheme chgLayout">
        <pc:chgData name="Safitri Mursyid" userId="a519e7d3bc7d4201" providerId="LiveId" clId="{563D6DF9-62DD-49C7-8981-48C107405B04}" dt="2020-07-28T10:46:03.625" v="98" actId="14100"/>
        <pc:sldMkLst>
          <pc:docMk/>
          <pc:sldMk cId="2002365335" sldId="292"/>
        </pc:sldMkLst>
        <pc:spChg chg="mod ord">
          <ac:chgData name="Safitri Mursyid" userId="a519e7d3bc7d4201" providerId="LiveId" clId="{563D6DF9-62DD-49C7-8981-48C107405B04}" dt="2020-07-28T10:45:25.004" v="37" actId="700"/>
          <ac:spMkLst>
            <pc:docMk/>
            <pc:sldMk cId="2002365335" sldId="292"/>
            <ac:spMk id="2" creationId="{C92B08DF-508A-4D09-B39A-B08AD29BF356}"/>
          </ac:spMkLst>
        </pc:spChg>
        <pc:spChg chg="add mod ord">
          <ac:chgData name="Safitri Mursyid" userId="a519e7d3bc7d4201" providerId="LiveId" clId="{563D6DF9-62DD-49C7-8981-48C107405B04}" dt="2020-07-28T10:46:03.625" v="98" actId="14100"/>
          <ac:spMkLst>
            <pc:docMk/>
            <pc:sldMk cId="2002365335" sldId="292"/>
            <ac:spMk id="3" creationId="{89ADD241-9366-49F6-BECB-F8FBA949DDD8}"/>
          </ac:spMkLst>
        </pc:spChg>
        <pc:spChg chg="add mod ord">
          <ac:chgData name="Safitri Mursyid" userId="a519e7d3bc7d4201" providerId="LiveId" clId="{563D6DF9-62DD-49C7-8981-48C107405B04}" dt="2020-07-28T10:45:25.004" v="37" actId="700"/>
          <ac:spMkLst>
            <pc:docMk/>
            <pc:sldMk cId="2002365335" sldId="292"/>
            <ac:spMk id="4" creationId="{DCDD5910-67F3-45BF-A5D6-0DA997C75FBF}"/>
          </ac:spMkLst>
        </pc:sp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6.wmf"/><Relationship Id="rId5" Type="http://schemas.openxmlformats.org/officeDocument/2006/relationships/image" Target="../media/image12.wmf"/><Relationship Id="rId4" Type="http://schemas.openxmlformats.org/officeDocument/2006/relationships/image" Target="../media/image11.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7.wmf"/><Relationship Id="rId4" Type="http://schemas.openxmlformats.org/officeDocument/2006/relationships/image" Target="../media/image11.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ABBFADB-D95B-44FE-B609-D628CFFFBB89}" type="datetimeFigureOut">
              <a:rPr lang="en-US" smtClean="0"/>
              <a:t>7/28/2020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58BC3DC-28EB-422E-9F7A-73C0C2E81838}" type="slidenum">
              <a:rPr lang="en-US" smtClean="0"/>
              <a:t>‹#›</a:t>
            </a:fld>
            <a:endParaRPr lang="en-US"/>
          </a:p>
        </p:txBody>
      </p:sp>
    </p:spTree>
    <p:extLst>
      <p:ext uri="{BB962C8B-B14F-4D97-AF65-F5344CB8AC3E}">
        <p14:creationId xmlns:p14="http://schemas.microsoft.com/office/powerpoint/2010/main" val="26417228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896952" y="1124744"/>
            <a:ext cx="5542384" cy="1037977"/>
          </a:xfrm>
          <a:prstGeom prst="rect">
            <a:avLst/>
          </a:prstGeom>
        </p:spPr>
        <p:txBody>
          <a:bodyPr/>
          <a:lstStyle>
            <a:lvl1pPr>
              <a:defRPr>
                <a:solidFill>
                  <a:schemeClr val="bg1"/>
                </a:solidFill>
              </a:defRPr>
            </a:lvl1pPr>
          </a:lstStyle>
          <a:p>
            <a:r>
              <a:rPr lang="en-US" dirty="0" err="1"/>
              <a:t>Nama</a:t>
            </a:r>
            <a:r>
              <a:rPr lang="en-US" dirty="0"/>
              <a:t> </a:t>
            </a:r>
            <a:r>
              <a:rPr lang="en-US" dirty="0" err="1"/>
              <a:t>Dosen</a:t>
            </a:r>
            <a:endParaRPr lang="en-US" dirty="0"/>
          </a:p>
        </p:txBody>
      </p:sp>
      <p:sp>
        <p:nvSpPr>
          <p:cNvPr id="3" name="Subtitle 2"/>
          <p:cNvSpPr>
            <a:spLocks noGrp="1"/>
          </p:cNvSpPr>
          <p:nvPr>
            <p:ph type="subTitle" idx="1" hasCustomPrompt="1"/>
          </p:nvPr>
        </p:nvSpPr>
        <p:spPr>
          <a:xfrm>
            <a:off x="3059832" y="3573016"/>
            <a:ext cx="5360640" cy="432048"/>
          </a:xfrm>
          <a:prstGeom prst="rect">
            <a:avLst/>
          </a:prstGeom>
        </p:spPr>
        <p:txBody>
          <a:bodyPr/>
          <a:lstStyle>
            <a:lvl1pPr marL="0" indent="0" algn="ctr">
              <a:buNone/>
              <a:defRPr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d-ID" dirty="0"/>
              <a:t>SESI PERKULIHAN</a:t>
            </a:r>
            <a:endParaRPr lang="en-US" dirty="0"/>
          </a:p>
        </p:txBody>
      </p:sp>
      <p:sp>
        <p:nvSpPr>
          <p:cNvPr id="4" name="Subtitle 2"/>
          <p:cNvSpPr txBox="1">
            <a:spLocks/>
          </p:cNvSpPr>
          <p:nvPr userDrawn="1"/>
        </p:nvSpPr>
        <p:spPr>
          <a:xfrm>
            <a:off x="2987824" y="5132412"/>
            <a:ext cx="5360640" cy="456828"/>
          </a:xfrm>
          <a:prstGeom prst="rect">
            <a:avLst/>
          </a:prstGeom>
        </p:spPr>
        <p:txBody>
          <a:bodyPr/>
          <a:lstStyle>
            <a:lvl1pPr marL="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endParaRPr lang="en-US" dirty="0">
              <a:solidFill>
                <a:schemeClr val="tx1"/>
              </a:solidFill>
            </a:endParaRPr>
          </a:p>
        </p:txBody>
      </p:sp>
      <p:sp>
        <p:nvSpPr>
          <p:cNvPr id="5" name="Subtitle 2"/>
          <p:cNvSpPr txBox="1">
            <a:spLocks/>
          </p:cNvSpPr>
          <p:nvPr userDrawn="1"/>
        </p:nvSpPr>
        <p:spPr>
          <a:xfrm>
            <a:off x="2969888" y="4916388"/>
            <a:ext cx="5360640" cy="432048"/>
          </a:xfrm>
          <a:prstGeom prst="rect">
            <a:avLst/>
          </a:prstGeom>
        </p:spPr>
        <p:txBody>
          <a:bodyPr/>
          <a:lstStyle>
            <a:lvl1pPr marL="0" indent="0" algn="ctr" defTabSz="914400" rtl="0" eaLnBrk="1" latinLnBrk="0" hangingPunct="1">
              <a:spcBef>
                <a:spcPct val="20000"/>
              </a:spcBef>
              <a:buFont typeface="Arial" pitchFamily="34" charset="0"/>
              <a:buNone/>
              <a:defRPr sz="2000" kern="1200">
                <a:solidFill>
                  <a:schemeClr val="tx1"/>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endParaRPr lang="en-US" dirty="0"/>
          </a:p>
        </p:txBody>
      </p:sp>
      <p:sp>
        <p:nvSpPr>
          <p:cNvPr id="8" name="Text Placeholder 7"/>
          <p:cNvSpPr>
            <a:spLocks noGrp="1"/>
          </p:cNvSpPr>
          <p:nvPr>
            <p:ph type="body" sz="quarter" idx="10" hasCustomPrompt="1"/>
          </p:nvPr>
        </p:nvSpPr>
        <p:spPr>
          <a:xfrm>
            <a:off x="3635896" y="2204864"/>
            <a:ext cx="4176713" cy="720725"/>
          </a:xfrm>
          <a:prstGeom prst="rect">
            <a:avLst/>
          </a:prstGeom>
        </p:spPr>
        <p:txBody>
          <a:bodyPr/>
          <a:lstStyle>
            <a:lvl1pPr>
              <a:defRPr baseline="0">
                <a:solidFill>
                  <a:schemeClr val="bg1"/>
                </a:solidFill>
              </a:defRPr>
            </a:lvl1pPr>
          </a:lstStyle>
          <a:p>
            <a:pPr lvl="0"/>
            <a:r>
              <a:rPr lang="id-ID" dirty="0"/>
              <a:t>MATA KULIAH</a:t>
            </a:r>
            <a:endParaRPr lang="en-US" dirty="0"/>
          </a:p>
        </p:txBody>
      </p:sp>
      <p:sp>
        <p:nvSpPr>
          <p:cNvPr id="10" name="Text Placeholder 9"/>
          <p:cNvSpPr>
            <a:spLocks noGrp="1"/>
          </p:cNvSpPr>
          <p:nvPr>
            <p:ph type="body" sz="quarter" idx="11" hasCustomPrompt="1"/>
          </p:nvPr>
        </p:nvSpPr>
        <p:spPr>
          <a:xfrm>
            <a:off x="3203575" y="4149725"/>
            <a:ext cx="5127625" cy="1198563"/>
          </a:xfrm>
          <a:prstGeom prst="rect">
            <a:avLst/>
          </a:prstGeom>
        </p:spPr>
        <p:txBody>
          <a:bodyPr/>
          <a:lstStyle>
            <a:lvl1pPr>
              <a:defRPr sz="3600" baseline="0">
                <a:solidFill>
                  <a:schemeClr val="tx1"/>
                </a:solidFill>
              </a:defRPr>
            </a:lvl1pPr>
          </a:lstStyle>
          <a:p>
            <a:pPr lvl="0"/>
            <a:r>
              <a:rPr lang="id-ID" dirty="0"/>
              <a:t>Topik Perkuliahan</a:t>
            </a:r>
            <a:endParaRPr lang="en-US" dirty="0"/>
          </a:p>
        </p:txBody>
      </p:sp>
    </p:spTree>
    <p:extLst>
      <p:ext uri="{BB962C8B-B14F-4D97-AF65-F5344CB8AC3E}">
        <p14:creationId xmlns:p14="http://schemas.microsoft.com/office/powerpoint/2010/main" val="38127396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Comparison">
    <p:spTree>
      <p:nvGrpSpPr>
        <p:cNvPr id="1" name=""/>
        <p:cNvGrpSpPr/>
        <p:nvPr/>
      </p:nvGrpSpPr>
      <p:grpSpPr>
        <a:xfrm>
          <a:off x="0" y="0"/>
          <a:ext cx="0" cy="0"/>
          <a:chOff x="0" y="0"/>
          <a:chExt cx="0" cy="0"/>
        </a:xfrm>
      </p:grpSpPr>
      <p:sp>
        <p:nvSpPr>
          <p:cNvPr id="2" name="Title 1"/>
          <p:cNvSpPr>
            <a:spLocks noGrp="1"/>
          </p:cNvSpPr>
          <p:nvPr>
            <p:ph type="title"/>
          </p:nvPr>
        </p:nvSpPr>
        <p:spPr>
          <a:xfrm>
            <a:off x="467544" y="764704"/>
            <a:ext cx="8229600" cy="926976"/>
          </a:xfrm>
          <a:prstGeom prst="rect">
            <a:avLst/>
          </a:prstGeom>
        </p:spPr>
        <p:txBody>
          <a:bodyPr/>
          <a:lstStyle>
            <a:lvl1pPr>
              <a:defRPr sz="3200">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4" name="Content Placeholder 3"/>
          <p:cNvSpPr>
            <a:spLocks noGrp="1"/>
          </p:cNvSpPr>
          <p:nvPr>
            <p:ph sz="half" idx="2"/>
          </p:nvPr>
        </p:nvSpPr>
        <p:spPr>
          <a:xfrm>
            <a:off x="395536" y="1916832"/>
            <a:ext cx="7992888" cy="4176464"/>
          </a:xfrm>
          <a:prstGeom prst="rect">
            <a:avLst/>
          </a:prstGeom>
        </p:spPr>
        <p:txBody>
          <a:bodyPr/>
          <a:lstStyle>
            <a:lvl1pPr marL="342900" indent="-342900" algn="l">
              <a:buFont typeface="Courier New" panose="02070309020205020404" pitchFamily="49" charset="0"/>
              <a:buChar char="o"/>
              <a:defRPr sz="2400">
                <a:solidFill>
                  <a:schemeClr val="tx2">
                    <a:lumMod val="75000"/>
                  </a:schemeClr>
                </a:solidFill>
                <a:latin typeface="Arial" panose="020B0604020202020204" pitchFamily="34" charset="0"/>
                <a:cs typeface="Arial" panose="020B0604020202020204" pitchFamily="34" charset="0"/>
              </a:defRPr>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p:txBody>
      </p:sp>
    </p:spTree>
    <p:extLst>
      <p:ext uri="{BB962C8B-B14F-4D97-AF65-F5344CB8AC3E}">
        <p14:creationId xmlns:p14="http://schemas.microsoft.com/office/powerpoint/2010/main" val="42809756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a:prstGeom prst="rect">
            <a:avLst/>
          </a:prstGeo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a:prstGeom prst="rect">
            <a:avLst/>
          </a:prstGeo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a:xfrm>
            <a:off x="6727032" y="6407944"/>
            <a:ext cx="1920240" cy="365760"/>
          </a:xfrm>
          <a:prstGeom prst="rect">
            <a:avLst/>
          </a:prstGeom>
        </p:spPr>
        <p:txBody>
          <a:bodyPr/>
          <a:lstStyle>
            <a:lvl1pPr>
              <a:defRPr>
                <a:solidFill>
                  <a:srgbClr val="FFFFFF"/>
                </a:solidFill>
              </a:defRPr>
            </a:lvl1pPr>
            <a:extLst/>
          </a:lstStyle>
          <a:p>
            <a:fld id="{45715A2A-47CB-455E-BAFC-EEE819A4B9D9}" type="datetimeFigureOut">
              <a:rPr lang="en-US" smtClean="0"/>
              <a:pPr/>
              <a:t>7/28/2020</a:t>
            </a:fld>
            <a:endParaRPr lang="en-US"/>
          </a:p>
        </p:txBody>
      </p:sp>
      <p:sp>
        <p:nvSpPr>
          <p:cNvPr id="19" name="Footer Placeholder 18"/>
          <p:cNvSpPr>
            <a:spLocks noGrp="1"/>
          </p:cNvSpPr>
          <p:nvPr>
            <p:ph type="ftr" sz="quarter" idx="11"/>
          </p:nvPr>
        </p:nvSpPr>
        <p:spPr>
          <a:xfrm>
            <a:off x="4380072" y="6407944"/>
            <a:ext cx="2350681" cy="365125"/>
          </a:xfrm>
          <a:prstGeom prst="rect">
            <a:avLst/>
          </a:prstGeom>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a:xfrm>
            <a:off x="8647272" y="6407944"/>
            <a:ext cx="365760" cy="365125"/>
          </a:xfrm>
          <a:prstGeom prst="rect">
            <a:avLst/>
          </a:prstGeom>
        </p:spPr>
        <p:txBody>
          <a:bodyPr/>
          <a:lstStyle>
            <a:lvl1pPr>
              <a:defRPr>
                <a:solidFill>
                  <a:srgbClr val="FFFFFF"/>
                </a:solidFill>
              </a:defRPr>
            </a:lvl1pPr>
            <a:extLst/>
          </a:lstStyle>
          <a:p>
            <a:fld id="{28CF29C6-88BC-45E2-AAD6-629BEB48EDC3}" type="slidenum">
              <a:rPr lang="en-US" smtClean="0"/>
              <a:pPr/>
              <a:t>‹#›</a:t>
            </a:fld>
            <a:endParaRPr lang="en-US"/>
          </a:p>
        </p:txBody>
      </p:sp>
    </p:spTree>
    <p:extLst>
      <p:ext uri="{BB962C8B-B14F-4D97-AF65-F5344CB8AC3E}">
        <p14:creationId xmlns:p14="http://schemas.microsoft.com/office/powerpoint/2010/main" val="37669089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18514057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defRPr>
                <a:solidFill>
                  <a:schemeClr val="tx1"/>
                </a:solidFill>
              </a:defRPr>
            </a:lvl1pPr>
          </a:lstStyle>
          <a:p>
            <a:pPr lvl="0"/>
            <a:r>
              <a:rPr lang="en-US"/>
              <a:t>Click to edit Master text styles</a:t>
            </a:r>
          </a:p>
        </p:txBody>
      </p:sp>
      <p:sp>
        <p:nvSpPr>
          <p:cNvPr id="8" name="Text Placeholder 7"/>
          <p:cNvSpPr>
            <a:spLocks noGrp="1"/>
          </p:cNvSpPr>
          <p:nvPr>
            <p:ph type="body" sz="quarter" idx="10" hasCustomPrompt="1"/>
          </p:nvPr>
        </p:nvSpPr>
        <p:spPr>
          <a:xfrm>
            <a:off x="5868144" y="6495420"/>
            <a:ext cx="3097213" cy="333375"/>
          </a:xfrm>
          <a:prstGeom prst="rect">
            <a:avLst/>
          </a:prstGeom>
        </p:spPr>
        <p:txBody>
          <a:bodyPr/>
          <a:lstStyle>
            <a:lvl1pPr>
              <a:defRPr sz="2000">
                <a:solidFill>
                  <a:schemeClr val="bg1"/>
                </a:solidFill>
              </a:defRPr>
            </a:lvl1pPr>
          </a:lstStyle>
          <a:p>
            <a:pPr lvl="0"/>
            <a:r>
              <a:rPr lang="en-US" dirty="0"/>
              <a:t>www.esaunggul.ac.id</a:t>
            </a:r>
          </a:p>
        </p:txBody>
      </p:sp>
    </p:spTree>
    <p:extLst>
      <p:ext uri="{BB962C8B-B14F-4D97-AF65-F5344CB8AC3E}">
        <p14:creationId xmlns:p14="http://schemas.microsoft.com/office/powerpoint/2010/main" val="18073820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itle 6"/>
          <p:cNvSpPr>
            <a:spLocks noGrp="1"/>
          </p:cNvSpPr>
          <p:nvPr>
            <p:ph type="title"/>
          </p:nvPr>
        </p:nvSpPr>
        <p:spPr>
          <a:xfrm>
            <a:off x="467544" y="476672"/>
            <a:ext cx="8229600" cy="1143000"/>
          </a:xfrm>
          <a:prstGeom prst="rect">
            <a:avLst/>
          </a:prstGeom>
        </p:spPr>
        <p:txBody>
          <a:bodyPr/>
          <a:lstStyle/>
          <a:p>
            <a:r>
              <a:rPr lang="en-US"/>
              <a:t>Click to edit Master title style</a:t>
            </a:r>
            <a:endParaRPr lang="en-US" dirty="0"/>
          </a:p>
        </p:txBody>
      </p:sp>
      <p:sp>
        <p:nvSpPr>
          <p:cNvPr id="9" name="Picture Placeholder 8"/>
          <p:cNvSpPr>
            <a:spLocks noGrp="1"/>
          </p:cNvSpPr>
          <p:nvPr>
            <p:ph type="pic" sz="quarter" idx="10"/>
          </p:nvPr>
        </p:nvSpPr>
        <p:spPr>
          <a:xfrm>
            <a:off x="468313" y="1773238"/>
            <a:ext cx="3959671" cy="4176712"/>
          </a:xfrm>
          <a:prstGeom prst="rect">
            <a:avLst/>
          </a:prstGeom>
        </p:spPr>
        <p:txBody>
          <a:bodyPr/>
          <a:lstStyle/>
          <a:p>
            <a:r>
              <a:rPr lang="en-US"/>
              <a:t>Click icon to add picture</a:t>
            </a:r>
            <a:endParaRPr lang="en-US" dirty="0"/>
          </a:p>
        </p:txBody>
      </p:sp>
      <p:sp>
        <p:nvSpPr>
          <p:cNvPr id="11" name="Text Placeholder 10"/>
          <p:cNvSpPr>
            <a:spLocks noGrp="1"/>
          </p:cNvSpPr>
          <p:nvPr>
            <p:ph type="body" sz="quarter" idx="11"/>
          </p:nvPr>
        </p:nvSpPr>
        <p:spPr>
          <a:xfrm>
            <a:off x="4643438" y="1773238"/>
            <a:ext cx="3960812" cy="4176712"/>
          </a:xfrm>
          <a:prstGeom prst="rect">
            <a:avLst/>
          </a:prstGeom>
        </p:spPr>
        <p:txBody>
          <a:bodyPr/>
          <a:lstStyle>
            <a:lvl1pPr marL="0" indent="0">
              <a:buNone/>
              <a:defRPr/>
            </a:lvl1pPr>
          </a:lstStyle>
          <a:p>
            <a:pPr lvl="0"/>
            <a:r>
              <a:rPr lang="en-US"/>
              <a:t>Click to edit Master text styles</a:t>
            </a:r>
          </a:p>
        </p:txBody>
      </p:sp>
    </p:spTree>
    <p:extLst>
      <p:ext uri="{BB962C8B-B14F-4D97-AF65-F5344CB8AC3E}">
        <p14:creationId xmlns:p14="http://schemas.microsoft.com/office/powerpoint/2010/main" val="4704698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AC21576B-E1C5-45F0-93D0-4652DD844997}" type="datetimeFigureOut">
              <a:rPr lang="en-US" smtClean="0"/>
              <a:t>7/28/2020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DF864BF1-00C7-481D-B429-40D01BB62807}" type="slidenum">
              <a:rPr lang="en-US" smtClean="0"/>
              <a:t>‹#›</a:t>
            </a:fld>
            <a:endParaRPr lang="en-US"/>
          </a:p>
        </p:txBody>
      </p:sp>
    </p:spTree>
    <p:extLst>
      <p:ext uri="{BB962C8B-B14F-4D97-AF65-F5344CB8AC3E}">
        <p14:creationId xmlns:p14="http://schemas.microsoft.com/office/powerpoint/2010/main" val="19231801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p:txBody>
      </p:sp>
    </p:spTree>
    <p:extLst>
      <p:ext uri="{BB962C8B-B14F-4D97-AF65-F5344CB8AC3E}">
        <p14:creationId xmlns:p14="http://schemas.microsoft.com/office/powerpoint/2010/main" val="2762938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23229336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3008313" cy="1296144"/>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476672"/>
            <a:ext cx="5111750" cy="5649491"/>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1844824"/>
            <a:ext cx="3008313" cy="4281339"/>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1285105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71603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www.esaunggul.ac.id/"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9" name="TextBox 8"/>
          <p:cNvSpPr txBox="1"/>
          <p:nvPr/>
        </p:nvSpPr>
        <p:spPr>
          <a:xfrm>
            <a:off x="6876256" y="6489371"/>
            <a:ext cx="2177584" cy="369332"/>
          </a:xfrm>
          <a:prstGeom prst="rect">
            <a:avLst/>
          </a:prstGeom>
          <a:noFill/>
        </p:spPr>
        <p:txBody>
          <a:bodyPr wrap="none" rtlCol="0">
            <a:spAutoFit/>
          </a:bodyPr>
          <a:lstStyle/>
          <a:p>
            <a:r>
              <a:rPr lang="en-US" dirty="0">
                <a:hlinkClick r:id="rId14"/>
              </a:rPr>
              <a:t>www.esaunggul.ac.id</a:t>
            </a:r>
            <a:endParaRPr lang="en-US" dirty="0"/>
          </a:p>
        </p:txBody>
      </p:sp>
    </p:spTree>
    <p:extLst>
      <p:ext uri="{BB962C8B-B14F-4D97-AF65-F5344CB8AC3E}">
        <p14:creationId xmlns:p14="http://schemas.microsoft.com/office/powerpoint/2010/main" val="2065326004"/>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0" r:id="rId3"/>
    <p:sldLayoutId id="2147483651" r:id="rId4"/>
    <p:sldLayoutId id="2147483652" r:id="rId5"/>
    <p:sldLayoutId id="2147483653" r:id="rId6"/>
    <p:sldLayoutId id="2147483654" r:id="rId7"/>
    <p:sldLayoutId id="2147483656" r:id="rId8"/>
    <p:sldLayoutId id="2147483657" r:id="rId9"/>
    <p:sldLayoutId id="2147483660" r:id="rId10"/>
    <p:sldLayoutId id="214748366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0" indent="0" algn="ctr" defTabSz="914400" rtl="0" eaLnBrk="1" latinLnBrk="0" hangingPunct="1">
        <a:spcBef>
          <a:spcPct val="20000"/>
        </a:spcBef>
        <a:buFont typeface="Arial" pitchFamily="34" charset="0"/>
        <a:buNone/>
        <a:defRPr sz="2000" kern="1200">
          <a:solidFill>
            <a:schemeClr val="bg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12.bin"/><Relationship Id="rId3" Type="http://schemas.openxmlformats.org/officeDocument/2006/relationships/image" Target="../media/image4.jpeg"/><Relationship Id="rId7" Type="http://schemas.openxmlformats.org/officeDocument/2006/relationships/image" Target="../media/image9.wmf"/><Relationship Id="rId2" Type="http://schemas.openxmlformats.org/officeDocument/2006/relationships/slideLayout" Target="../slideLayouts/slideLayout11.xml"/><Relationship Id="rId1" Type="http://schemas.openxmlformats.org/officeDocument/2006/relationships/vmlDrawing" Target="../drawings/vmlDrawing5.vml"/><Relationship Id="rId6" Type="http://schemas.openxmlformats.org/officeDocument/2006/relationships/oleObject" Target="../embeddings/oleObject11.bin"/><Relationship Id="rId11" Type="http://schemas.openxmlformats.org/officeDocument/2006/relationships/image" Target="../media/image11.wmf"/><Relationship Id="rId5" Type="http://schemas.openxmlformats.org/officeDocument/2006/relationships/image" Target="../media/image7.wmf"/><Relationship Id="rId10" Type="http://schemas.openxmlformats.org/officeDocument/2006/relationships/oleObject" Target="../embeddings/oleObject13.bin"/><Relationship Id="rId4" Type="http://schemas.openxmlformats.org/officeDocument/2006/relationships/oleObject" Target="../embeddings/oleObject10.bin"/><Relationship Id="rId9" Type="http://schemas.openxmlformats.org/officeDocument/2006/relationships/image" Target="../media/image10.wmf"/></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11.xml"/><Relationship Id="rId1" Type="http://schemas.openxmlformats.org/officeDocument/2006/relationships/vmlDrawing" Target="../drawings/vmlDrawing6.vml"/><Relationship Id="rId5" Type="http://schemas.openxmlformats.org/officeDocument/2006/relationships/image" Target="../media/image5.wmf"/><Relationship Id="rId4" Type="http://schemas.openxmlformats.org/officeDocument/2006/relationships/oleObject" Target="../embeddings/oleObject14.bin"/></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11.xml"/><Relationship Id="rId1" Type="http://schemas.openxmlformats.org/officeDocument/2006/relationships/vmlDrawing" Target="../drawings/vmlDrawing7.vml"/><Relationship Id="rId5" Type="http://schemas.openxmlformats.org/officeDocument/2006/relationships/image" Target="../media/image13.wmf"/><Relationship Id="rId4" Type="http://schemas.openxmlformats.org/officeDocument/2006/relationships/oleObject" Target="../embeddings/oleObject15.bin"/></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11.xml"/><Relationship Id="rId1" Type="http://schemas.openxmlformats.org/officeDocument/2006/relationships/vmlDrawing" Target="../drawings/vmlDrawing1.vml"/><Relationship Id="rId5" Type="http://schemas.openxmlformats.org/officeDocument/2006/relationships/image" Target="../media/image5.w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7.wmf"/><Relationship Id="rId2" Type="http://schemas.openxmlformats.org/officeDocument/2006/relationships/slideLayout" Target="../slideLayouts/slideLayout11.xml"/><Relationship Id="rId1" Type="http://schemas.openxmlformats.org/officeDocument/2006/relationships/vmlDrawing" Target="../drawings/vmlDrawing2.vml"/><Relationship Id="rId6" Type="http://schemas.openxmlformats.org/officeDocument/2006/relationships/oleObject" Target="../embeddings/oleObject3.bin"/><Relationship Id="rId5" Type="http://schemas.openxmlformats.org/officeDocument/2006/relationships/image" Target="../media/image6.wmf"/><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11.xml"/><Relationship Id="rId1" Type="http://schemas.openxmlformats.org/officeDocument/2006/relationships/vmlDrawing" Target="../drawings/vmlDrawing3.vml"/><Relationship Id="rId5" Type="http://schemas.openxmlformats.org/officeDocument/2006/relationships/image" Target="../media/image8.wmf"/><Relationship Id="rId4" Type="http://schemas.openxmlformats.org/officeDocument/2006/relationships/oleObject" Target="../embeddings/oleObject4.bin"/></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7.bin"/><Relationship Id="rId13" Type="http://schemas.openxmlformats.org/officeDocument/2006/relationships/image" Target="../media/image12.wmf"/><Relationship Id="rId3" Type="http://schemas.openxmlformats.org/officeDocument/2006/relationships/image" Target="../media/image4.jpeg"/><Relationship Id="rId7" Type="http://schemas.openxmlformats.org/officeDocument/2006/relationships/image" Target="../media/image9.wmf"/><Relationship Id="rId12" Type="http://schemas.openxmlformats.org/officeDocument/2006/relationships/oleObject" Target="../embeddings/oleObject9.bin"/><Relationship Id="rId2" Type="http://schemas.openxmlformats.org/officeDocument/2006/relationships/slideLayout" Target="../slideLayouts/slideLayout11.xml"/><Relationship Id="rId1" Type="http://schemas.openxmlformats.org/officeDocument/2006/relationships/vmlDrawing" Target="../drawings/vmlDrawing4.vml"/><Relationship Id="rId6" Type="http://schemas.openxmlformats.org/officeDocument/2006/relationships/oleObject" Target="../embeddings/oleObject6.bin"/><Relationship Id="rId11" Type="http://schemas.openxmlformats.org/officeDocument/2006/relationships/image" Target="../media/image11.wmf"/><Relationship Id="rId5" Type="http://schemas.openxmlformats.org/officeDocument/2006/relationships/image" Target="../media/image6.wmf"/><Relationship Id="rId10" Type="http://schemas.openxmlformats.org/officeDocument/2006/relationships/oleObject" Target="../embeddings/oleObject8.bin"/><Relationship Id="rId4" Type="http://schemas.openxmlformats.org/officeDocument/2006/relationships/oleObject" Target="../embeddings/oleObject5.bin"/><Relationship Id="rId9" Type="http://schemas.openxmlformats.org/officeDocument/2006/relationships/image" Target="../media/image10.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02806" y="2179887"/>
            <a:ext cx="6145657" cy="648072"/>
          </a:xfrm>
        </p:spPr>
        <p:txBody>
          <a:bodyPr/>
          <a:lstStyle/>
          <a:p>
            <a:pPr algn="l"/>
            <a:r>
              <a:rPr lang="en-US" sz="3200" dirty="0" err="1">
                <a:latin typeface="Arial" panose="020B0604020202020204" pitchFamily="34" charset="0"/>
                <a:cs typeface="Arial" panose="020B0604020202020204" pitchFamily="34" charset="0"/>
              </a:rPr>
              <a:t>Dra</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Safitri</a:t>
            </a:r>
            <a:r>
              <a:rPr lang="en-US" sz="3200" dirty="0">
                <a:latin typeface="Arial" panose="020B0604020202020204" pitchFamily="34" charset="0"/>
                <a:cs typeface="Arial" panose="020B0604020202020204" pitchFamily="34" charset="0"/>
              </a:rPr>
              <a:t> M  </a:t>
            </a:r>
            <a:r>
              <a:rPr lang="en-US" sz="3200" dirty="0" err="1">
                <a:latin typeface="Arial" panose="020B0604020202020204" pitchFamily="34" charset="0"/>
                <a:cs typeface="Arial" panose="020B0604020202020204" pitchFamily="34" charset="0"/>
              </a:rPr>
              <a:t>M.Si</a:t>
            </a:r>
            <a:endParaRPr lang="en-US" sz="3200"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2987824" y="3573016"/>
            <a:ext cx="5688632" cy="432048"/>
          </a:xfrm>
        </p:spPr>
        <p:txBody>
          <a:bodyPr/>
          <a:lstStyle/>
          <a:p>
            <a:r>
              <a:rPr lang="en-US" sz="2400" dirty="0">
                <a:latin typeface="Arial" panose="020B0604020202020204" pitchFamily="34" charset="0"/>
                <a:cs typeface="Arial" panose="020B0604020202020204" pitchFamily="34" charset="0"/>
              </a:rPr>
              <a:t>SESI 10</a:t>
            </a:r>
          </a:p>
        </p:txBody>
      </p:sp>
      <p:sp>
        <p:nvSpPr>
          <p:cNvPr id="4" name="Text Placeholder 3"/>
          <p:cNvSpPr>
            <a:spLocks noGrp="1"/>
          </p:cNvSpPr>
          <p:nvPr>
            <p:ph type="body" sz="quarter" idx="10"/>
          </p:nvPr>
        </p:nvSpPr>
        <p:spPr>
          <a:xfrm>
            <a:off x="2627784" y="1268760"/>
            <a:ext cx="6151123" cy="720080"/>
          </a:xfrm>
        </p:spPr>
        <p:txBody>
          <a:bodyPr/>
          <a:lstStyle/>
          <a:p>
            <a:pPr algn="l"/>
            <a:r>
              <a:rPr lang="en-US" sz="3200" dirty="0" err="1">
                <a:latin typeface="Arial" panose="020B0604020202020204" pitchFamily="34" charset="0"/>
                <a:cs typeface="Arial" panose="020B0604020202020204" pitchFamily="34" charset="0"/>
              </a:rPr>
              <a:t>Statistik</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Psikologi</a:t>
            </a:r>
            <a:r>
              <a:rPr lang="en-US" sz="3200" dirty="0">
                <a:latin typeface="Arial" panose="020B0604020202020204" pitchFamily="34" charset="0"/>
                <a:cs typeface="Arial" panose="020B0604020202020204" pitchFamily="34" charset="0"/>
              </a:rPr>
              <a:t> 1</a:t>
            </a:r>
          </a:p>
        </p:txBody>
      </p:sp>
      <p:sp>
        <p:nvSpPr>
          <p:cNvPr id="5" name="Text Placeholder 4"/>
          <p:cNvSpPr>
            <a:spLocks noGrp="1"/>
          </p:cNvSpPr>
          <p:nvPr>
            <p:ph type="body" sz="quarter" idx="11"/>
          </p:nvPr>
        </p:nvSpPr>
        <p:spPr>
          <a:xfrm>
            <a:off x="2133600" y="4191000"/>
            <a:ext cx="7010400" cy="1367507"/>
          </a:xfrm>
        </p:spPr>
        <p:txBody>
          <a:bodyPr/>
          <a:lstStyle/>
          <a:p>
            <a:r>
              <a:rPr lang="en-US" sz="4400" b="1" dirty="0">
                <a:ln w="11430"/>
                <a:solidFill>
                  <a:srgbClr val="FFC000"/>
                </a:solidFill>
                <a:effectLst>
                  <a:outerShdw blurRad="50800" dist="39000" dir="5460000" algn="tl">
                    <a:srgbClr val="000000">
                      <a:alpha val="38000"/>
                    </a:srgbClr>
                  </a:outerShdw>
                </a:effectLst>
              </a:rPr>
              <a:t>CHI SQUARE/CHI KUADRAT</a:t>
            </a:r>
            <a:endParaRPr lang="id-ID" sz="4400" b="1" dirty="0">
              <a:ln w="11430"/>
              <a:solidFill>
                <a:srgbClr val="FFC000"/>
              </a:soli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36880858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5" name="Rectangle 4"/>
          <p:cNvSpPr/>
          <p:nvPr/>
        </p:nvSpPr>
        <p:spPr>
          <a:xfrm>
            <a:off x="1066800" y="1143000"/>
            <a:ext cx="7010400" cy="707886"/>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rPr>
              <a:t>CONTOH</a:t>
            </a:r>
            <a:endParaRPr lang="en-US" sz="4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355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4581"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4583"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1" name="TextBox 10"/>
          <p:cNvSpPr txBox="1"/>
          <p:nvPr/>
        </p:nvSpPr>
        <p:spPr>
          <a:xfrm>
            <a:off x="304800" y="2438400"/>
            <a:ext cx="8382000" cy="369332"/>
          </a:xfrm>
          <a:prstGeom prst="rect">
            <a:avLst/>
          </a:prstGeom>
          <a:noFill/>
        </p:spPr>
        <p:txBody>
          <a:bodyPr wrap="square" rtlCol="0">
            <a:spAutoFit/>
          </a:bodyPr>
          <a:lstStyle/>
          <a:p>
            <a:endParaRPr lang="en-US" dirty="0"/>
          </a:p>
        </p:txBody>
      </p:sp>
      <p:sp>
        <p:nvSpPr>
          <p:cNvPr id="7577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7578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75779" name="Object 3"/>
          <p:cNvGraphicFramePr>
            <a:graphicFrameLocks noChangeAspect="1"/>
          </p:cNvGraphicFramePr>
          <p:nvPr>
            <p:extLst>
              <p:ext uri="{D42A27DB-BD31-4B8C-83A1-F6EECF244321}">
                <p14:modId xmlns:p14="http://schemas.microsoft.com/office/powerpoint/2010/main" val="1039519048"/>
              </p:ext>
            </p:extLst>
          </p:nvPr>
        </p:nvGraphicFramePr>
        <p:xfrm>
          <a:off x="304800" y="2137172"/>
          <a:ext cx="5029200" cy="670560"/>
        </p:xfrm>
        <a:graphic>
          <a:graphicData uri="http://schemas.openxmlformats.org/presentationml/2006/ole">
            <mc:AlternateContent xmlns:mc="http://schemas.openxmlformats.org/markup-compatibility/2006">
              <mc:Choice xmlns:v="urn:schemas-microsoft-com:vml" Requires="v">
                <p:oleObj spid="_x0000_s5122" name="Equation" r:id="rId4" imgW="3251200" imgH="457200" progId="Equation.3">
                  <p:embed/>
                </p:oleObj>
              </mc:Choice>
              <mc:Fallback>
                <p:oleObj name="Equation" r:id="rId4" imgW="3251200" imgH="457200" progId="Equation.3">
                  <p:embed/>
                  <p:pic>
                    <p:nvPicPr>
                      <p:cNvPr id="75779"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4800" y="2137172"/>
                        <a:ext cx="5029200" cy="67056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5" name="Table 14"/>
          <p:cNvGraphicFramePr>
            <a:graphicFrameLocks noGrp="1"/>
          </p:cNvGraphicFramePr>
          <p:nvPr>
            <p:extLst>
              <p:ext uri="{D42A27DB-BD31-4B8C-83A1-F6EECF244321}">
                <p14:modId xmlns:p14="http://schemas.microsoft.com/office/powerpoint/2010/main" val="822780960"/>
              </p:ext>
            </p:extLst>
          </p:nvPr>
        </p:nvGraphicFramePr>
        <p:xfrm>
          <a:off x="1600200" y="3429000"/>
          <a:ext cx="5219699" cy="2270760"/>
        </p:xfrm>
        <a:graphic>
          <a:graphicData uri="http://schemas.openxmlformats.org/drawingml/2006/table">
            <a:tbl>
              <a:tblPr/>
              <a:tblGrid>
                <a:gridCol w="838302">
                  <a:extLst>
                    <a:ext uri="{9D8B030D-6E8A-4147-A177-3AD203B41FA5}">
                      <a16:colId xmlns:a16="http://schemas.microsoft.com/office/drawing/2014/main" val="20000"/>
                    </a:ext>
                  </a:extLst>
                </a:gridCol>
                <a:gridCol w="914511">
                  <a:extLst>
                    <a:ext uri="{9D8B030D-6E8A-4147-A177-3AD203B41FA5}">
                      <a16:colId xmlns:a16="http://schemas.microsoft.com/office/drawing/2014/main" val="20001"/>
                    </a:ext>
                  </a:extLst>
                </a:gridCol>
                <a:gridCol w="1371767">
                  <a:extLst>
                    <a:ext uri="{9D8B030D-6E8A-4147-A177-3AD203B41FA5}">
                      <a16:colId xmlns:a16="http://schemas.microsoft.com/office/drawing/2014/main" val="20002"/>
                    </a:ext>
                  </a:extLst>
                </a:gridCol>
                <a:gridCol w="685248">
                  <a:extLst>
                    <a:ext uri="{9D8B030D-6E8A-4147-A177-3AD203B41FA5}">
                      <a16:colId xmlns:a16="http://schemas.microsoft.com/office/drawing/2014/main" val="20003"/>
                    </a:ext>
                  </a:extLst>
                </a:gridCol>
                <a:gridCol w="685883">
                  <a:extLst>
                    <a:ext uri="{9D8B030D-6E8A-4147-A177-3AD203B41FA5}">
                      <a16:colId xmlns:a16="http://schemas.microsoft.com/office/drawing/2014/main" val="20004"/>
                    </a:ext>
                  </a:extLst>
                </a:gridCol>
                <a:gridCol w="723988">
                  <a:extLst>
                    <a:ext uri="{9D8B030D-6E8A-4147-A177-3AD203B41FA5}">
                      <a16:colId xmlns:a16="http://schemas.microsoft.com/office/drawing/2014/main" val="20005"/>
                    </a:ext>
                  </a:extLst>
                </a:gridCol>
              </a:tblGrid>
              <a:tr h="0">
                <a:tc>
                  <a:txBody>
                    <a:bodyPr/>
                    <a:lstStyle/>
                    <a:p>
                      <a:pPr algn="ctr">
                        <a:spcAft>
                          <a:spcPts val="0"/>
                        </a:spcAft>
                      </a:pPr>
                      <a:r>
                        <a:rPr lang="en-US" sz="1200" b="1" dirty="0" err="1">
                          <a:solidFill>
                            <a:srgbClr val="333333"/>
                          </a:solidFill>
                          <a:latin typeface="Times New Roman"/>
                          <a:ea typeface="Times New Roman"/>
                        </a:rPr>
                        <a:t>Preferensi</a:t>
                      </a:r>
                      <a:r>
                        <a:rPr lang="en-US" sz="1200" b="1" dirty="0">
                          <a:solidFill>
                            <a:srgbClr val="333333"/>
                          </a:solidFill>
                          <a:latin typeface="Times New Roman"/>
                          <a:ea typeface="Times New Roman"/>
                        </a:rPr>
                        <a:t> Merk </a:t>
                      </a:r>
                      <a:r>
                        <a:rPr lang="en-US" sz="1200" b="1" dirty="0" err="1">
                          <a:solidFill>
                            <a:srgbClr val="333333"/>
                          </a:solidFill>
                          <a:latin typeface="Times New Roman"/>
                          <a:ea typeface="Times New Roman"/>
                        </a:rPr>
                        <a:t>rokok</a:t>
                      </a:r>
                      <a:endParaRPr lang="en-US" sz="1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b="1">
                          <a:solidFill>
                            <a:srgbClr val="333333"/>
                          </a:solidFill>
                          <a:latin typeface="Times New Roman"/>
                          <a:ea typeface="Times New Roman"/>
                        </a:rPr>
                        <a:t>Jumlah Konsumen (fo)</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nl-BE" sz="1200" b="1">
                          <a:solidFill>
                            <a:srgbClr val="333333"/>
                          </a:solidFill>
                          <a:latin typeface="Times New Roman"/>
                          <a:ea typeface="Times New Roman"/>
                        </a:rPr>
                        <a:t>Fe</a:t>
                      </a:r>
                      <a:endParaRPr lang="en-US" sz="1200">
                        <a:latin typeface="Times New Roman"/>
                        <a:ea typeface="Times New Roman"/>
                      </a:endParaRPr>
                    </a:p>
                    <a:p>
                      <a:pPr algn="ctr">
                        <a:spcAft>
                          <a:spcPts val="0"/>
                        </a:spcAft>
                      </a:pPr>
                      <a:r>
                        <a:rPr lang="nl-BE" sz="1200" b="1">
                          <a:solidFill>
                            <a:srgbClr val="333333"/>
                          </a:solidFill>
                          <a:latin typeface="Times New Roman"/>
                          <a:ea typeface="Times New Roman"/>
                        </a:rPr>
                        <a:t>JIka</a:t>
                      </a:r>
                      <a:endParaRPr lang="en-US" sz="1200">
                        <a:latin typeface="Times New Roman"/>
                        <a:ea typeface="Times New Roman"/>
                      </a:endParaRPr>
                    </a:p>
                    <a:p>
                      <a:pPr algn="ctr">
                        <a:spcAft>
                          <a:spcPts val="0"/>
                        </a:spcAft>
                      </a:pPr>
                      <a:r>
                        <a:rPr lang="nl-BE" sz="1200" b="1">
                          <a:solidFill>
                            <a:srgbClr val="333333"/>
                          </a:solidFill>
                          <a:latin typeface="Times New Roman"/>
                          <a:ea typeface="Times New Roman"/>
                        </a:rPr>
                        <a:t>P1 = 0.2; P2 = 0.3; P3 = 0.15; P4 = 0.1 dan P5= 0.25</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990600">
                <a:tc>
                  <a:txBody>
                    <a:bodyPr/>
                    <a:lstStyle/>
                    <a:p>
                      <a:pPr algn="ctr">
                        <a:spcAft>
                          <a:spcPts val="0"/>
                        </a:spcAft>
                      </a:pPr>
                      <a:r>
                        <a:rPr lang="en-US" sz="1200">
                          <a:solidFill>
                            <a:srgbClr val="333333"/>
                          </a:solidFill>
                          <a:latin typeface="Times New Roman"/>
                          <a:ea typeface="Times New Roman"/>
                        </a:rPr>
                        <a:t>A</a:t>
                      </a:r>
                      <a:endParaRPr lang="en-US" sz="1200">
                        <a:latin typeface="Times New Roman"/>
                        <a:ea typeface="Times New Roman"/>
                      </a:endParaRPr>
                    </a:p>
                    <a:p>
                      <a:pPr algn="ctr">
                        <a:spcAft>
                          <a:spcPts val="0"/>
                        </a:spcAft>
                      </a:pPr>
                      <a:r>
                        <a:rPr lang="en-US" sz="1200">
                          <a:solidFill>
                            <a:srgbClr val="333333"/>
                          </a:solidFill>
                          <a:latin typeface="Times New Roman"/>
                          <a:ea typeface="Times New Roman"/>
                        </a:rPr>
                        <a:t>B</a:t>
                      </a:r>
                      <a:endParaRPr lang="en-US" sz="1200">
                        <a:latin typeface="Times New Roman"/>
                        <a:ea typeface="Times New Roman"/>
                      </a:endParaRPr>
                    </a:p>
                    <a:p>
                      <a:pPr algn="ctr">
                        <a:spcAft>
                          <a:spcPts val="0"/>
                        </a:spcAft>
                      </a:pPr>
                      <a:r>
                        <a:rPr lang="en-US" sz="1200">
                          <a:solidFill>
                            <a:srgbClr val="333333"/>
                          </a:solidFill>
                          <a:latin typeface="Times New Roman"/>
                          <a:ea typeface="Times New Roman"/>
                        </a:rPr>
                        <a:t>C</a:t>
                      </a:r>
                      <a:endParaRPr lang="en-US" sz="1200">
                        <a:latin typeface="Times New Roman"/>
                        <a:ea typeface="Times New Roman"/>
                      </a:endParaRPr>
                    </a:p>
                    <a:p>
                      <a:pPr algn="ctr">
                        <a:spcAft>
                          <a:spcPts val="0"/>
                        </a:spcAft>
                      </a:pPr>
                      <a:r>
                        <a:rPr lang="en-US" sz="1200">
                          <a:solidFill>
                            <a:srgbClr val="333333"/>
                          </a:solidFill>
                          <a:latin typeface="Times New Roman"/>
                          <a:ea typeface="Times New Roman"/>
                        </a:rPr>
                        <a:t>D</a:t>
                      </a:r>
                      <a:endParaRPr lang="en-US" sz="1200">
                        <a:latin typeface="Times New Roman"/>
                        <a:ea typeface="Times New Roman"/>
                      </a:endParaRPr>
                    </a:p>
                    <a:p>
                      <a:pPr algn="ctr">
                        <a:spcAft>
                          <a:spcPts val="0"/>
                        </a:spcAft>
                      </a:pPr>
                      <a:r>
                        <a:rPr lang="en-US" sz="1200">
                          <a:solidFill>
                            <a:srgbClr val="333333"/>
                          </a:solidFill>
                          <a:latin typeface="Times New Roman"/>
                          <a:ea typeface="Times New Roman"/>
                        </a:rPr>
                        <a:t>E</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a:solidFill>
                            <a:srgbClr val="333333"/>
                          </a:solidFill>
                          <a:latin typeface="Times New Roman"/>
                          <a:ea typeface="Times New Roman"/>
                        </a:rPr>
                        <a:t>210</a:t>
                      </a:r>
                      <a:endParaRPr lang="en-US" sz="1200">
                        <a:latin typeface="Times New Roman"/>
                        <a:ea typeface="Times New Roman"/>
                      </a:endParaRPr>
                    </a:p>
                    <a:p>
                      <a:pPr algn="ctr">
                        <a:spcAft>
                          <a:spcPts val="0"/>
                        </a:spcAft>
                      </a:pPr>
                      <a:r>
                        <a:rPr lang="en-US" sz="1200">
                          <a:solidFill>
                            <a:srgbClr val="333333"/>
                          </a:solidFill>
                          <a:latin typeface="Times New Roman"/>
                          <a:ea typeface="Times New Roman"/>
                        </a:rPr>
                        <a:t>310</a:t>
                      </a:r>
                      <a:endParaRPr lang="en-US" sz="1200">
                        <a:latin typeface="Times New Roman"/>
                        <a:ea typeface="Times New Roman"/>
                      </a:endParaRPr>
                    </a:p>
                    <a:p>
                      <a:pPr algn="ctr">
                        <a:spcAft>
                          <a:spcPts val="0"/>
                        </a:spcAft>
                      </a:pPr>
                      <a:r>
                        <a:rPr lang="en-US" sz="1200">
                          <a:solidFill>
                            <a:srgbClr val="333333"/>
                          </a:solidFill>
                          <a:latin typeface="Times New Roman"/>
                          <a:ea typeface="Times New Roman"/>
                        </a:rPr>
                        <a:t>170</a:t>
                      </a:r>
                      <a:endParaRPr lang="en-US" sz="1200">
                        <a:latin typeface="Times New Roman"/>
                        <a:ea typeface="Times New Roman"/>
                      </a:endParaRPr>
                    </a:p>
                    <a:p>
                      <a:pPr algn="ctr">
                        <a:spcAft>
                          <a:spcPts val="0"/>
                        </a:spcAft>
                      </a:pPr>
                      <a:r>
                        <a:rPr lang="en-US" sz="1200">
                          <a:solidFill>
                            <a:srgbClr val="333333"/>
                          </a:solidFill>
                          <a:latin typeface="Times New Roman"/>
                          <a:ea typeface="Times New Roman"/>
                        </a:rPr>
                        <a:t>85</a:t>
                      </a:r>
                      <a:endParaRPr lang="en-US" sz="1200">
                        <a:latin typeface="Times New Roman"/>
                        <a:ea typeface="Times New Roman"/>
                      </a:endParaRPr>
                    </a:p>
                    <a:p>
                      <a:pPr algn="ctr">
                        <a:spcAft>
                          <a:spcPts val="0"/>
                        </a:spcAft>
                      </a:pPr>
                      <a:r>
                        <a:rPr lang="en-US" sz="1200">
                          <a:solidFill>
                            <a:srgbClr val="333333"/>
                          </a:solidFill>
                          <a:latin typeface="Times New Roman"/>
                          <a:ea typeface="Times New Roman"/>
                        </a:rPr>
                        <a:t>225</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a:solidFill>
                            <a:srgbClr val="333333"/>
                          </a:solidFill>
                          <a:latin typeface="Times New Roman"/>
                          <a:ea typeface="Times New Roman"/>
                        </a:rPr>
                        <a:t>200</a:t>
                      </a:r>
                      <a:endParaRPr lang="en-US" sz="1200">
                        <a:latin typeface="Times New Roman"/>
                        <a:ea typeface="Times New Roman"/>
                      </a:endParaRPr>
                    </a:p>
                    <a:p>
                      <a:pPr algn="ctr">
                        <a:spcAft>
                          <a:spcPts val="0"/>
                        </a:spcAft>
                      </a:pPr>
                      <a:r>
                        <a:rPr lang="en-US" sz="1200">
                          <a:solidFill>
                            <a:srgbClr val="333333"/>
                          </a:solidFill>
                          <a:latin typeface="Times New Roman"/>
                          <a:ea typeface="Times New Roman"/>
                        </a:rPr>
                        <a:t>300</a:t>
                      </a:r>
                      <a:endParaRPr lang="en-US" sz="1200">
                        <a:latin typeface="Times New Roman"/>
                        <a:ea typeface="Times New Roman"/>
                      </a:endParaRPr>
                    </a:p>
                    <a:p>
                      <a:pPr algn="ctr">
                        <a:spcAft>
                          <a:spcPts val="0"/>
                        </a:spcAft>
                      </a:pPr>
                      <a:r>
                        <a:rPr lang="en-US" sz="1200">
                          <a:solidFill>
                            <a:srgbClr val="333333"/>
                          </a:solidFill>
                          <a:latin typeface="Times New Roman"/>
                          <a:ea typeface="Times New Roman"/>
                        </a:rPr>
                        <a:t>150</a:t>
                      </a:r>
                      <a:endParaRPr lang="en-US" sz="1200">
                        <a:latin typeface="Times New Roman"/>
                        <a:ea typeface="Times New Roman"/>
                      </a:endParaRPr>
                    </a:p>
                    <a:p>
                      <a:pPr algn="ctr">
                        <a:spcAft>
                          <a:spcPts val="0"/>
                        </a:spcAft>
                      </a:pPr>
                      <a:r>
                        <a:rPr lang="en-US" sz="1200">
                          <a:solidFill>
                            <a:srgbClr val="333333"/>
                          </a:solidFill>
                          <a:latin typeface="Times New Roman"/>
                          <a:ea typeface="Times New Roman"/>
                        </a:rPr>
                        <a:t>100</a:t>
                      </a:r>
                      <a:endParaRPr lang="en-US" sz="1200">
                        <a:latin typeface="Times New Roman"/>
                        <a:ea typeface="Times New Roman"/>
                      </a:endParaRPr>
                    </a:p>
                    <a:p>
                      <a:pPr algn="ctr">
                        <a:spcAft>
                          <a:spcPts val="0"/>
                        </a:spcAft>
                      </a:pPr>
                      <a:r>
                        <a:rPr lang="en-US" sz="1200">
                          <a:solidFill>
                            <a:srgbClr val="333333"/>
                          </a:solidFill>
                          <a:latin typeface="Times New Roman"/>
                          <a:ea typeface="Times New Roman"/>
                        </a:rPr>
                        <a:t>250</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a:solidFill>
                            <a:srgbClr val="333333"/>
                          </a:solidFill>
                          <a:latin typeface="Times New Roman"/>
                          <a:ea typeface="Times New Roman"/>
                        </a:rPr>
                        <a:t>10</a:t>
                      </a:r>
                      <a:endParaRPr lang="en-US" sz="1200">
                        <a:latin typeface="Times New Roman"/>
                        <a:ea typeface="Times New Roman"/>
                      </a:endParaRPr>
                    </a:p>
                    <a:p>
                      <a:pPr algn="ctr">
                        <a:spcAft>
                          <a:spcPts val="0"/>
                        </a:spcAft>
                      </a:pPr>
                      <a:r>
                        <a:rPr lang="en-US" sz="1200">
                          <a:solidFill>
                            <a:srgbClr val="333333"/>
                          </a:solidFill>
                          <a:latin typeface="Times New Roman"/>
                          <a:ea typeface="Times New Roman"/>
                        </a:rPr>
                        <a:t>10</a:t>
                      </a:r>
                      <a:endParaRPr lang="en-US" sz="1200">
                        <a:latin typeface="Times New Roman"/>
                        <a:ea typeface="Times New Roman"/>
                      </a:endParaRPr>
                    </a:p>
                    <a:p>
                      <a:pPr algn="ctr">
                        <a:spcAft>
                          <a:spcPts val="0"/>
                        </a:spcAft>
                      </a:pPr>
                      <a:r>
                        <a:rPr lang="en-US" sz="1200">
                          <a:solidFill>
                            <a:srgbClr val="333333"/>
                          </a:solidFill>
                          <a:latin typeface="Times New Roman"/>
                          <a:ea typeface="Times New Roman"/>
                        </a:rPr>
                        <a:t>20</a:t>
                      </a:r>
                      <a:endParaRPr lang="en-US" sz="1200">
                        <a:latin typeface="Times New Roman"/>
                        <a:ea typeface="Times New Roman"/>
                      </a:endParaRPr>
                    </a:p>
                    <a:p>
                      <a:pPr algn="ctr">
                        <a:spcAft>
                          <a:spcPts val="0"/>
                        </a:spcAft>
                      </a:pPr>
                      <a:r>
                        <a:rPr lang="en-US" sz="1200">
                          <a:solidFill>
                            <a:srgbClr val="333333"/>
                          </a:solidFill>
                          <a:latin typeface="Times New Roman"/>
                          <a:ea typeface="Times New Roman"/>
                        </a:rPr>
                        <a:t>-15</a:t>
                      </a:r>
                      <a:endParaRPr lang="en-US" sz="1200">
                        <a:latin typeface="Times New Roman"/>
                        <a:ea typeface="Times New Roman"/>
                      </a:endParaRPr>
                    </a:p>
                    <a:p>
                      <a:pPr algn="ctr">
                        <a:spcAft>
                          <a:spcPts val="0"/>
                        </a:spcAft>
                      </a:pPr>
                      <a:r>
                        <a:rPr lang="en-US" sz="1200">
                          <a:solidFill>
                            <a:srgbClr val="333333"/>
                          </a:solidFill>
                          <a:latin typeface="Times New Roman"/>
                          <a:ea typeface="Times New Roman"/>
                        </a:rPr>
                        <a:t>-25</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a:solidFill>
                            <a:srgbClr val="333333"/>
                          </a:solidFill>
                          <a:latin typeface="Times New Roman"/>
                          <a:ea typeface="Times New Roman"/>
                        </a:rPr>
                        <a:t>100</a:t>
                      </a:r>
                      <a:endParaRPr lang="en-US" sz="1200">
                        <a:latin typeface="Times New Roman"/>
                        <a:ea typeface="Times New Roman"/>
                      </a:endParaRPr>
                    </a:p>
                    <a:p>
                      <a:pPr algn="ctr">
                        <a:spcAft>
                          <a:spcPts val="0"/>
                        </a:spcAft>
                      </a:pPr>
                      <a:r>
                        <a:rPr lang="en-US" sz="1200">
                          <a:solidFill>
                            <a:srgbClr val="333333"/>
                          </a:solidFill>
                          <a:latin typeface="Times New Roman"/>
                          <a:ea typeface="Times New Roman"/>
                        </a:rPr>
                        <a:t>100</a:t>
                      </a:r>
                      <a:endParaRPr lang="en-US" sz="1200">
                        <a:latin typeface="Times New Roman"/>
                        <a:ea typeface="Times New Roman"/>
                      </a:endParaRPr>
                    </a:p>
                    <a:p>
                      <a:pPr algn="ctr">
                        <a:spcAft>
                          <a:spcPts val="0"/>
                        </a:spcAft>
                      </a:pPr>
                      <a:r>
                        <a:rPr lang="en-US" sz="1200">
                          <a:solidFill>
                            <a:srgbClr val="333333"/>
                          </a:solidFill>
                          <a:latin typeface="Times New Roman"/>
                          <a:ea typeface="Times New Roman"/>
                        </a:rPr>
                        <a:t>400</a:t>
                      </a:r>
                      <a:endParaRPr lang="en-US" sz="1200">
                        <a:latin typeface="Times New Roman"/>
                        <a:ea typeface="Times New Roman"/>
                      </a:endParaRPr>
                    </a:p>
                    <a:p>
                      <a:pPr algn="ctr">
                        <a:spcAft>
                          <a:spcPts val="0"/>
                        </a:spcAft>
                      </a:pPr>
                      <a:r>
                        <a:rPr lang="en-US" sz="1200">
                          <a:solidFill>
                            <a:srgbClr val="333333"/>
                          </a:solidFill>
                          <a:latin typeface="Times New Roman"/>
                          <a:ea typeface="Times New Roman"/>
                        </a:rPr>
                        <a:t>225</a:t>
                      </a:r>
                      <a:endParaRPr lang="en-US" sz="1200">
                        <a:latin typeface="Times New Roman"/>
                        <a:ea typeface="Times New Roman"/>
                      </a:endParaRPr>
                    </a:p>
                    <a:p>
                      <a:pPr algn="ctr">
                        <a:spcAft>
                          <a:spcPts val="0"/>
                        </a:spcAft>
                      </a:pPr>
                      <a:r>
                        <a:rPr lang="en-US" sz="1200">
                          <a:solidFill>
                            <a:srgbClr val="333333"/>
                          </a:solidFill>
                          <a:latin typeface="Times New Roman"/>
                          <a:ea typeface="Times New Roman"/>
                        </a:rPr>
                        <a:t>625</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a:solidFill>
                            <a:srgbClr val="333333"/>
                          </a:solidFill>
                          <a:latin typeface="Times New Roman"/>
                          <a:ea typeface="Times New Roman"/>
                        </a:rPr>
                        <a:t>0,5</a:t>
                      </a:r>
                      <a:endParaRPr lang="en-US" sz="1200">
                        <a:latin typeface="Times New Roman"/>
                        <a:ea typeface="Times New Roman"/>
                      </a:endParaRPr>
                    </a:p>
                    <a:p>
                      <a:pPr algn="ctr">
                        <a:spcAft>
                          <a:spcPts val="0"/>
                        </a:spcAft>
                      </a:pPr>
                      <a:r>
                        <a:rPr lang="en-US" sz="1200">
                          <a:solidFill>
                            <a:srgbClr val="333333"/>
                          </a:solidFill>
                          <a:latin typeface="Times New Roman"/>
                          <a:ea typeface="Times New Roman"/>
                        </a:rPr>
                        <a:t>0,3333</a:t>
                      </a:r>
                      <a:endParaRPr lang="en-US" sz="1200">
                        <a:latin typeface="Times New Roman"/>
                        <a:ea typeface="Times New Roman"/>
                      </a:endParaRPr>
                    </a:p>
                    <a:p>
                      <a:pPr algn="ctr">
                        <a:spcAft>
                          <a:spcPts val="0"/>
                        </a:spcAft>
                      </a:pPr>
                      <a:r>
                        <a:rPr lang="en-US" sz="1200">
                          <a:solidFill>
                            <a:srgbClr val="333333"/>
                          </a:solidFill>
                          <a:latin typeface="Times New Roman"/>
                          <a:ea typeface="Times New Roman"/>
                        </a:rPr>
                        <a:t>2,6667</a:t>
                      </a:r>
                      <a:endParaRPr lang="en-US" sz="1200">
                        <a:latin typeface="Times New Roman"/>
                        <a:ea typeface="Times New Roman"/>
                      </a:endParaRPr>
                    </a:p>
                    <a:p>
                      <a:pPr algn="ctr">
                        <a:spcAft>
                          <a:spcPts val="0"/>
                        </a:spcAft>
                      </a:pPr>
                      <a:r>
                        <a:rPr lang="en-US" sz="1200">
                          <a:solidFill>
                            <a:srgbClr val="333333"/>
                          </a:solidFill>
                          <a:latin typeface="Times New Roman"/>
                          <a:ea typeface="Times New Roman"/>
                        </a:rPr>
                        <a:t>2,25</a:t>
                      </a:r>
                      <a:endParaRPr lang="en-US" sz="1200">
                        <a:latin typeface="Times New Roman"/>
                        <a:ea typeface="Times New Roman"/>
                      </a:endParaRPr>
                    </a:p>
                    <a:p>
                      <a:pPr algn="ctr">
                        <a:spcAft>
                          <a:spcPts val="0"/>
                        </a:spcAft>
                      </a:pPr>
                      <a:r>
                        <a:rPr lang="en-US" sz="1200">
                          <a:solidFill>
                            <a:srgbClr val="333333"/>
                          </a:solidFill>
                          <a:latin typeface="Times New Roman"/>
                          <a:ea typeface="Times New Roman"/>
                        </a:rPr>
                        <a:t>2,5</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0">
                <a:tc>
                  <a:txBody>
                    <a:bodyPr/>
                    <a:lstStyle/>
                    <a:p>
                      <a:pPr algn="ctr">
                        <a:spcAft>
                          <a:spcPts val="0"/>
                        </a:spcAft>
                      </a:pPr>
                      <a:endParaRPr lang="en-US" sz="1200">
                        <a:latin typeface="Times New Roman"/>
                        <a:ea typeface="Times New Roman"/>
                      </a:endParaRPr>
                    </a:p>
                    <a:p>
                      <a:pPr algn="ctr">
                        <a:spcAft>
                          <a:spcPts val="0"/>
                        </a:spcAft>
                      </a:pPr>
                      <a:r>
                        <a:rPr lang="en-US" sz="1200" b="1">
                          <a:solidFill>
                            <a:srgbClr val="333333"/>
                          </a:solidFill>
                          <a:latin typeface="Times New Roman"/>
                          <a:ea typeface="Times New Roman"/>
                        </a:rPr>
                        <a:t>Jumlah</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200">
                        <a:latin typeface="Times New Roman"/>
                        <a:ea typeface="Times New Roman"/>
                      </a:endParaRPr>
                    </a:p>
                    <a:p>
                      <a:pPr algn="ctr">
                        <a:spcAft>
                          <a:spcPts val="0"/>
                        </a:spcAft>
                      </a:pPr>
                      <a:r>
                        <a:rPr lang="en-US" sz="1200" b="1">
                          <a:solidFill>
                            <a:srgbClr val="333333"/>
                          </a:solidFill>
                          <a:latin typeface="Times New Roman"/>
                          <a:ea typeface="Times New Roman"/>
                        </a:rPr>
                        <a:t>1000</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200">
                        <a:latin typeface="Times New Roman"/>
                        <a:ea typeface="Times New Roman"/>
                      </a:endParaRPr>
                    </a:p>
                    <a:p>
                      <a:pPr algn="ctr">
                        <a:spcAft>
                          <a:spcPts val="0"/>
                        </a:spcAft>
                      </a:pPr>
                      <a:r>
                        <a:rPr lang="en-US" sz="1200" b="1">
                          <a:solidFill>
                            <a:srgbClr val="333333"/>
                          </a:solidFill>
                          <a:latin typeface="Times New Roman"/>
                          <a:ea typeface="Times New Roman"/>
                        </a:rPr>
                        <a:t>1000</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b="1" dirty="0">
                          <a:solidFill>
                            <a:srgbClr val="333333"/>
                          </a:solidFill>
                          <a:latin typeface="Times New Roman"/>
                          <a:ea typeface="Times New Roman"/>
                        </a:rPr>
                        <a:t>Σ = 8,25</a:t>
                      </a:r>
                      <a:endParaRPr lang="en-US" sz="1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79878" name="Object 6"/>
          <p:cNvGraphicFramePr>
            <a:graphicFrameLocks noChangeAspect="1"/>
          </p:cNvGraphicFramePr>
          <p:nvPr/>
        </p:nvGraphicFramePr>
        <p:xfrm>
          <a:off x="4800600" y="3733800"/>
          <a:ext cx="600075" cy="228600"/>
        </p:xfrm>
        <a:graphic>
          <a:graphicData uri="http://schemas.openxmlformats.org/presentationml/2006/ole">
            <mc:AlternateContent xmlns:mc="http://schemas.openxmlformats.org/markup-compatibility/2006">
              <mc:Choice xmlns:v="urn:schemas-microsoft-com:vml" Requires="v">
                <p:oleObj spid="_x0000_s5123" name="Equation" r:id="rId6" imgW="596900" imgH="228600" progId="Equation.3">
                  <p:embed/>
                </p:oleObj>
              </mc:Choice>
              <mc:Fallback>
                <p:oleObj name="Equation" r:id="rId6" imgW="596900" imgH="228600" progId="Equation.3">
                  <p:embed/>
                  <p:pic>
                    <p:nvPicPr>
                      <p:cNvPr id="79878" name="Object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800600" y="3733800"/>
                        <a:ext cx="600075" cy="228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9877" name="Object 5"/>
          <p:cNvGraphicFramePr>
            <a:graphicFrameLocks noChangeAspect="1"/>
          </p:cNvGraphicFramePr>
          <p:nvPr/>
        </p:nvGraphicFramePr>
        <p:xfrm>
          <a:off x="5410200" y="3810000"/>
          <a:ext cx="647700" cy="238125"/>
        </p:xfrm>
        <a:graphic>
          <a:graphicData uri="http://schemas.openxmlformats.org/presentationml/2006/ole">
            <mc:AlternateContent xmlns:mc="http://schemas.openxmlformats.org/markup-compatibility/2006">
              <mc:Choice xmlns:v="urn:schemas-microsoft-com:vml" Requires="v">
                <p:oleObj spid="_x0000_s5124" name="Equation" r:id="rId8" imgW="647700" imgH="241300" progId="Equation.3">
                  <p:embed/>
                </p:oleObj>
              </mc:Choice>
              <mc:Fallback>
                <p:oleObj name="Equation" r:id="rId8" imgW="647700" imgH="241300" progId="Equation.3">
                  <p:embed/>
                  <p:pic>
                    <p:nvPicPr>
                      <p:cNvPr id="79877" name="Object 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410200" y="3810000"/>
                        <a:ext cx="647700" cy="2381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9876" name="Object 4"/>
          <p:cNvGraphicFramePr>
            <a:graphicFrameLocks noChangeAspect="1"/>
          </p:cNvGraphicFramePr>
          <p:nvPr/>
        </p:nvGraphicFramePr>
        <p:xfrm>
          <a:off x="6096000" y="3733800"/>
          <a:ext cx="685800" cy="466725"/>
        </p:xfrm>
        <a:graphic>
          <a:graphicData uri="http://schemas.openxmlformats.org/presentationml/2006/ole">
            <mc:AlternateContent xmlns:mc="http://schemas.openxmlformats.org/markup-compatibility/2006">
              <mc:Choice xmlns:v="urn:schemas-microsoft-com:vml" Requires="v">
                <p:oleObj spid="_x0000_s5125" name="Equation" r:id="rId10" imgW="685800" imgH="469900" progId="Equation.3">
                  <p:embed/>
                </p:oleObj>
              </mc:Choice>
              <mc:Fallback>
                <p:oleObj name="Equation" r:id="rId10" imgW="685800" imgH="469900" progId="Equation.3">
                  <p:embed/>
                  <p:pic>
                    <p:nvPicPr>
                      <p:cNvPr id="79876" name="Object 4"/>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096000" y="3733800"/>
                        <a:ext cx="685800" cy="4667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4288445205"/>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5" name="Rectangle 4"/>
          <p:cNvSpPr/>
          <p:nvPr/>
        </p:nvSpPr>
        <p:spPr>
          <a:xfrm>
            <a:off x="1219200" y="685800"/>
            <a:ext cx="7010400" cy="1200329"/>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rPr>
              <a:t>TEST OF INDEPENDENSI/UJI HIPOTESA</a:t>
            </a:r>
            <a:endParaRPr lang="en-US" sz="3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355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4581"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4583"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1" name="TextBox 10"/>
          <p:cNvSpPr txBox="1"/>
          <p:nvPr/>
        </p:nvSpPr>
        <p:spPr>
          <a:xfrm>
            <a:off x="1066800" y="2209800"/>
            <a:ext cx="7010400" cy="2308324"/>
          </a:xfrm>
          <a:prstGeom prst="rect">
            <a:avLst/>
          </a:prstGeom>
          <a:noFill/>
        </p:spPr>
        <p:txBody>
          <a:bodyPr wrap="square" rtlCol="0">
            <a:spAutoFit/>
          </a:bodyPr>
          <a:lstStyle/>
          <a:p>
            <a:r>
              <a:rPr lang="it-IT" b="1" dirty="0"/>
              <a:t>Uji ini digunakan untuk menentukan apakah ada hubungan antara dua faktor (variabel).</a:t>
            </a:r>
            <a:r>
              <a:rPr lang="it-IT" b="1" dirty="0">
                <a:effectLst>
                  <a:outerShdw blurRad="50800" dist="38100" algn="tr" rotWithShape="0">
                    <a:prstClr val="black">
                      <a:alpha val="40000"/>
                    </a:prstClr>
                  </a:outerShdw>
                </a:effectLst>
              </a:rPr>
              <a:t> </a:t>
            </a:r>
            <a:r>
              <a:rPr lang="it-IT" b="1" dirty="0"/>
              <a:t>Apabila dua variabel tersebut mempunyai keterkaitan disebut bersifat tidak bebas (Non-independent). Sebaliknya, jika kedua variabel tersebut TIDAK mempunyai  keterkaitan dikatakan bersifat Independent (tidak saling mempengaruhi)</a:t>
            </a:r>
          </a:p>
          <a:p>
            <a:endParaRPr lang="en-US" b="1" dirty="0"/>
          </a:p>
          <a:p>
            <a:r>
              <a:rPr lang="en-US" b="1" dirty="0" err="1"/>
              <a:t>Alat</a:t>
            </a:r>
            <a:r>
              <a:rPr lang="en-US" b="1" dirty="0"/>
              <a:t> </a:t>
            </a:r>
            <a:r>
              <a:rPr lang="en-US" b="1" dirty="0" err="1"/>
              <a:t>uji</a:t>
            </a:r>
            <a:r>
              <a:rPr lang="en-US" b="1" dirty="0"/>
              <a:t> yang </a:t>
            </a:r>
            <a:r>
              <a:rPr lang="en-US" b="1" dirty="0" err="1"/>
              <a:t>digunakan</a:t>
            </a:r>
            <a:r>
              <a:rPr lang="en-US" b="1" dirty="0"/>
              <a:t>:</a:t>
            </a:r>
          </a:p>
          <a:p>
            <a:endParaRPr lang="en-US" dirty="0"/>
          </a:p>
        </p:txBody>
      </p:sp>
      <p:sp>
        <p:nvSpPr>
          <p:cNvPr id="4813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8129" name="Object 1"/>
          <p:cNvGraphicFramePr>
            <a:graphicFrameLocks noChangeAspect="1"/>
          </p:cNvGraphicFramePr>
          <p:nvPr>
            <p:extLst>
              <p:ext uri="{D42A27DB-BD31-4B8C-83A1-F6EECF244321}">
                <p14:modId xmlns:p14="http://schemas.microsoft.com/office/powerpoint/2010/main" val="69092077"/>
              </p:ext>
            </p:extLst>
          </p:nvPr>
        </p:nvGraphicFramePr>
        <p:xfrm>
          <a:off x="3629025" y="4060924"/>
          <a:ext cx="1885950" cy="914400"/>
        </p:xfrm>
        <a:graphic>
          <a:graphicData uri="http://schemas.openxmlformats.org/presentationml/2006/ole">
            <mc:AlternateContent xmlns:mc="http://schemas.openxmlformats.org/markup-compatibility/2006">
              <mc:Choice xmlns:v="urn:schemas-microsoft-com:vml" Requires="v">
                <p:oleObj spid="_x0000_s6146" name="Equation" r:id="rId4" imgW="1219200" imgH="457200" progId="Equation.3">
                  <p:embed/>
                </p:oleObj>
              </mc:Choice>
              <mc:Fallback>
                <p:oleObj name="Equation" r:id="rId4" imgW="1219200" imgH="457200" progId="Equation.3">
                  <p:embed/>
                  <p:pic>
                    <p:nvPicPr>
                      <p:cNvPr id="48129"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29025" y="4060924"/>
                        <a:ext cx="1885950" cy="914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 name="TextBox 12"/>
          <p:cNvSpPr txBox="1"/>
          <p:nvPr/>
        </p:nvSpPr>
        <p:spPr>
          <a:xfrm>
            <a:off x="4739244" y="5029200"/>
            <a:ext cx="3657600" cy="1477328"/>
          </a:xfrm>
          <a:prstGeom prst="rect">
            <a:avLst/>
          </a:prstGeom>
          <a:noFill/>
        </p:spPr>
        <p:txBody>
          <a:bodyPr wrap="square" rtlCol="0">
            <a:spAutoFit/>
          </a:bodyPr>
          <a:lstStyle/>
          <a:p>
            <a:r>
              <a:rPr lang="it-IT" dirty="0"/>
              <a:t>Dimana :</a:t>
            </a:r>
            <a:endParaRPr lang="en-US" dirty="0"/>
          </a:p>
          <a:p>
            <a:r>
              <a:rPr lang="en-US" dirty="0"/>
              <a:t>χ</a:t>
            </a:r>
            <a:r>
              <a:rPr lang="it-IT" baseline="30000" dirty="0"/>
              <a:t>2</a:t>
            </a:r>
            <a:r>
              <a:rPr lang="it-IT" dirty="0"/>
              <a:t>      : Chi Square</a:t>
            </a:r>
            <a:endParaRPr lang="en-US" dirty="0"/>
          </a:p>
          <a:p>
            <a:r>
              <a:rPr lang="it-IT" dirty="0"/>
              <a:t>Fo     : Frekuensi Observasi</a:t>
            </a:r>
            <a:endParaRPr lang="en-US" dirty="0"/>
          </a:p>
          <a:p>
            <a:r>
              <a:rPr lang="it-IT" dirty="0"/>
              <a:t>Fe     : Frekuensi Ekspektasi</a:t>
            </a:r>
            <a:endParaRPr lang="en-US" dirty="0"/>
          </a:p>
          <a:p>
            <a:endParaRPr lang="en-US" dirty="0"/>
          </a:p>
        </p:txBody>
      </p:sp>
    </p:spTree>
    <p:extLst>
      <p:ext uri="{BB962C8B-B14F-4D97-AF65-F5344CB8AC3E}">
        <p14:creationId xmlns:p14="http://schemas.microsoft.com/office/powerpoint/2010/main" val="3327196580"/>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5" name="Rectangle 4"/>
          <p:cNvSpPr/>
          <p:nvPr/>
        </p:nvSpPr>
        <p:spPr>
          <a:xfrm>
            <a:off x="1066800" y="1143000"/>
            <a:ext cx="7010400" cy="707886"/>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rPr>
              <a:t>CONTOH</a:t>
            </a:r>
            <a:endParaRPr lang="en-US" sz="4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355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4581"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4583"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1" name="TextBox 10"/>
          <p:cNvSpPr txBox="1"/>
          <p:nvPr/>
        </p:nvSpPr>
        <p:spPr>
          <a:xfrm>
            <a:off x="304800" y="2438400"/>
            <a:ext cx="8382000" cy="2954655"/>
          </a:xfrm>
          <a:prstGeom prst="rect">
            <a:avLst/>
          </a:prstGeom>
          <a:noFill/>
        </p:spPr>
        <p:txBody>
          <a:bodyPr wrap="square" rtlCol="0">
            <a:spAutoFit/>
          </a:bodyPr>
          <a:lstStyle/>
          <a:p>
            <a:pPr algn="just"/>
            <a:r>
              <a:rPr lang="it-IT" sz="2000" b="1" dirty="0"/>
              <a:t>Dari 100 karyawan di PT XYZ, 60 adalah pria dan 40 adalah wanita. Dari 60 orang pria ternyata 10 menyukai pakaian warna merah muda, 20 menyukai warna putih dan 30 menyukai warna biru. Sedangkan dari 40 orang karyawan wanita, 20 menyukai warnal merah muda, 10 menyukai warna putih dan 10 menyukai warna biru. Dengan tingkat kepercayaan 95% apakah terdapat hubungan antara pemilihan warna dengan jenis kelamin?</a:t>
            </a:r>
            <a:endParaRPr lang="en-US" sz="2000" b="1" dirty="0"/>
          </a:p>
          <a:p>
            <a:r>
              <a:rPr lang="it-IT" sz="2800" dirty="0"/>
              <a:t> </a:t>
            </a:r>
            <a:endParaRPr lang="en-US" sz="2800" dirty="0"/>
          </a:p>
          <a:p>
            <a:endParaRPr lang="en-US" dirty="0"/>
          </a:p>
        </p:txBody>
      </p:sp>
    </p:spTree>
    <p:extLst>
      <p:ext uri="{BB962C8B-B14F-4D97-AF65-F5344CB8AC3E}">
        <p14:creationId xmlns:p14="http://schemas.microsoft.com/office/powerpoint/2010/main" val="3869654313"/>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5" name="Rectangle 4"/>
          <p:cNvSpPr/>
          <p:nvPr/>
        </p:nvSpPr>
        <p:spPr>
          <a:xfrm>
            <a:off x="1066800" y="1143000"/>
            <a:ext cx="7010400" cy="707886"/>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rPr>
              <a:t>CONTOH</a:t>
            </a:r>
            <a:endParaRPr lang="en-US" sz="4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355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4581"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4583"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6963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69637"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69639"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69641" name="Rectangle 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1" name="Table 20"/>
          <p:cNvGraphicFramePr>
            <a:graphicFrameLocks noGrp="1"/>
          </p:cNvGraphicFramePr>
          <p:nvPr/>
        </p:nvGraphicFramePr>
        <p:xfrm>
          <a:off x="914400" y="2362200"/>
          <a:ext cx="5410201" cy="1295400"/>
        </p:xfrm>
        <a:graphic>
          <a:graphicData uri="http://schemas.openxmlformats.org/drawingml/2006/table">
            <a:tbl>
              <a:tblPr/>
              <a:tblGrid>
                <a:gridCol w="1663637">
                  <a:extLst>
                    <a:ext uri="{9D8B030D-6E8A-4147-A177-3AD203B41FA5}">
                      <a16:colId xmlns:a16="http://schemas.microsoft.com/office/drawing/2014/main" val="20000"/>
                    </a:ext>
                  </a:extLst>
                </a:gridCol>
                <a:gridCol w="1041464">
                  <a:extLst>
                    <a:ext uri="{9D8B030D-6E8A-4147-A177-3AD203B41FA5}">
                      <a16:colId xmlns:a16="http://schemas.microsoft.com/office/drawing/2014/main" val="20001"/>
                    </a:ext>
                  </a:extLst>
                </a:gridCol>
                <a:gridCol w="1352550">
                  <a:extLst>
                    <a:ext uri="{9D8B030D-6E8A-4147-A177-3AD203B41FA5}">
                      <a16:colId xmlns:a16="http://schemas.microsoft.com/office/drawing/2014/main" val="20002"/>
                    </a:ext>
                  </a:extLst>
                </a:gridCol>
                <a:gridCol w="1352550">
                  <a:extLst>
                    <a:ext uri="{9D8B030D-6E8A-4147-A177-3AD203B41FA5}">
                      <a16:colId xmlns:a16="http://schemas.microsoft.com/office/drawing/2014/main" val="20003"/>
                    </a:ext>
                  </a:extLst>
                </a:gridCol>
              </a:tblGrid>
              <a:tr h="215900">
                <a:tc>
                  <a:txBody>
                    <a:bodyPr/>
                    <a:lstStyle/>
                    <a:p>
                      <a:pPr algn="just">
                        <a:spcAft>
                          <a:spcPts val="0"/>
                        </a:spcAft>
                      </a:pPr>
                      <a:r>
                        <a:rPr lang="en-US" sz="1200" b="1" dirty="0" err="1">
                          <a:solidFill>
                            <a:srgbClr val="333333"/>
                          </a:solidFill>
                          <a:latin typeface="Times New Roman"/>
                          <a:ea typeface="Times New Roman"/>
                        </a:rPr>
                        <a:t>Warna</a:t>
                      </a:r>
                      <a:r>
                        <a:rPr lang="en-US" sz="1200" b="1" dirty="0">
                          <a:solidFill>
                            <a:srgbClr val="333333"/>
                          </a:solidFill>
                          <a:latin typeface="Times New Roman"/>
                          <a:ea typeface="Times New Roman"/>
                        </a:rPr>
                        <a:t> </a:t>
                      </a:r>
                      <a:r>
                        <a:rPr lang="en-US" sz="1200" b="1" dirty="0" err="1">
                          <a:solidFill>
                            <a:srgbClr val="333333"/>
                          </a:solidFill>
                          <a:latin typeface="Times New Roman"/>
                          <a:ea typeface="Times New Roman"/>
                        </a:rPr>
                        <a:t>pakaian</a:t>
                      </a:r>
                      <a:endParaRPr lang="en-US" sz="1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b="1">
                          <a:solidFill>
                            <a:srgbClr val="333333"/>
                          </a:solidFill>
                          <a:latin typeface="Times New Roman"/>
                          <a:ea typeface="Times New Roman"/>
                        </a:rPr>
                        <a:t>Pria</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b="1">
                          <a:solidFill>
                            <a:srgbClr val="333333"/>
                          </a:solidFill>
                          <a:latin typeface="Times New Roman"/>
                          <a:ea typeface="Times New Roman"/>
                        </a:rPr>
                        <a:t>Wanita</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b="1">
                          <a:solidFill>
                            <a:srgbClr val="333333"/>
                          </a:solidFill>
                          <a:latin typeface="Times New Roman"/>
                          <a:ea typeface="Times New Roman"/>
                        </a:rPr>
                        <a:t>Jumlah</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647700">
                <a:tc>
                  <a:txBody>
                    <a:bodyPr/>
                    <a:lstStyle/>
                    <a:p>
                      <a:pPr algn="ctr">
                        <a:spcAft>
                          <a:spcPts val="0"/>
                        </a:spcAft>
                      </a:pPr>
                      <a:r>
                        <a:rPr lang="en-US" sz="1200" b="1" dirty="0" err="1">
                          <a:solidFill>
                            <a:srgbClr val="333333"/>
                          </a:solidFill>
                          <a:latin typeface="Times New Roman"/>
                          <a:ea typeface="Times New Roman"/>
                        </a:rPr>
                        <a:t>Merah</a:t>
                      </a:r>
                      <a:r>
                        <a:rPr lang="en-US" sz="1200" b="1" dirty="0">
                          <a:solidFill>
                            <a:srgbClr val="333333"/>
                          </a:solidFill>
                          <a:latin typeface="Times New Roman"/>
                          <a:ea typeface="Times New Roman"/>
                        </a:rPr>
                        <a:t> </a:t>
                      </a:r>
                      <a:r>
                        <a:rPr lang="en-US" sz="1200" b="1" dirty="0" err="1">
                          <a:solidFill>
                            <a:srgbClr val="333333"/>
                          </a:solidFill>
                          <a:latin typeface="Times New Roman"/>
                          <a:ea typeface="Times New Roman"/>
                        </a:rPr>
                        <a:t>Muda</a:t>
                      </a:r>
                      <a:endParaRPr lang="en-US" sz="1200" dirty="0">
                        <a:latin typeface="Times New Roman"/>
                        <a:ea typeface="Times New Roman"/>
                      </a:endParaRPr>
                    </a:p>
                    <a:p>
                      <a:pPr algn="ctr">
                        <a:spcAft>
                          <a:spcPts val="0"/>
                        </a:spcAft>
                      </a:pPr>
                      <a:r>
                        <a:rPr lang="en-US" sz="1200" b="1" dirty="0" err="1">
                          <a:solidFill>
                            <a:srgbClr val="333333"/>
                          </a:solidFill>
                          <a:latin typeface="Times New Roman"/>
                          <a:ea typeface="Times New Roman"/>
                        </a:rPr>
                        <a:t>Putih</a:t>
                      </a:r>
                      <a:endParaRPr lang="en-US" sz="1200" dirty="0">
                        <a:latin typeface="Times New Roman"/>
                        <a:ea typeface="Times New Roman"/>
                      </a:endParaRPr>
                    </a:p>
                    <a:p>
                      <a:pPr algn="ctr">
                        <a:spcAft>
                          <a:spcPts val="0"/>
                        </a:spcAft>
                      </a:pPr>
                      <a:r>
                        <a:rPr lang="en-US" sz="1200" b="1" dirty="0" err="1">
                          <a:solidFill>
                            <a:srgbClr val="333333"/>
                          </a:solidFill>
                          <a:latin typeface="Times New Roman"/>
                          <a:ea typeface="Times New Roman"/>
                        </a:rPr>
                        <a:t>Biru</a:t>
                      </a:r>
                      <a:endParaRPr lang="en-US" sz="1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dirty="0">
                          <a:solidFill>
                            <a:srgbClr val="333333"/>
                          </a:solidFill>
                          <a:latin typeface="Times New Roman"/>
                          <a:ea typeface="Times New Roman"/>
                        </a:rPr>
                        <a:t>10</a:t>
                      </a:r>
                      <a:endParaRPr lang="en-US" sz="1200" dirty="0">
                        <a:latin typeface="Times New Roman"/>
                        <a:ea typeface="Times New Roman"/>
                      </a:endParaRPr>
                    </a:p>
                    <a:p>
                      <a:pPr algn="ctr">
                        <a:spcAft>
                          <a:spcPts val="0"/>
                        </a:spcAft>
                      </a:pPr>
                      <a:r>
                        <a:rPr lang="en-US" sz="1200" dirty="0">
                          <a:solidFill>
                            <a:srgbClr val="333333"/>
                          </a:solidFill>
                          <a:latin typeface="Times New Roman"/>
                          <a:ea typeface="Times New Roman"/>
                        </a:rPr>
                        <a:t>20</a:t>
                      </a:r>
                      <a:endParaRPr lang="en-US" sz="1200" dirty="0">
                        <a:latin typeface="Times New Roman"/>
                        <a:ea typeface="Times New Roman"/>
                      </a:endParaRPr>
                    </a:p>
                    <a:p>
                      <a:pPr algn="ctr">
                        <a:spcAft>
                          <a:spcPts val="0"/>
                        </a:spcAft>
                      </a:pPr>
                      <a:r>
                        <a:rPr lang="en-US" sz="1200" dirty="0">
                          <a:solidFill>
                            <a:srgbClr val="333333"/>
                          </a:solidFill>
                          <a:latin typeface="Times New Roman"/>
                          <a:ea typeface="Times New Roman"/>
                        </a:rPr>
                        <a:t>30</a:t>
                      </a:r>
                      <a:endParaRPr lang="en-US" sz="1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a:solidFill>
                            <a:srgbClr val="333333"/>
                          </a:solidFill>
                          <a:latin typeface="Times New Roman"/>
                          <a:ea typeface="Times New Roman"/>
                        </a:rPr>
                        <a:t>20</a:t>
                      </a:r>
                      <a:endParaRPr lang="en-US" sz="1200">
                        <a:latin typeface="Times New Roman"/>
                        <a:ea typeface="Times New Roman"/>
                      </a:endParaRPr>
                    </a:p>
                    <a:p>
                      <a:pPr algn="ctr">
                        <a:spcAft>
                          <a:spcPts val="0"/>
                        </a:spcAft>
                      </a:pPr>
                      <a:r>
                        <a:rPr lang="en-US" sz="1200">
                          <a:solidFill>
                            <a:srgbClr val="333333"/>
                          </a:solidFill>
                          <a:latin typeface="Times New Roman"/>
                          <a:ea typeface="Times New Roman"/>
                        </a:rPr>
                        <a:t>10</a:t>
                      </a:r>
                      <a:endParaRPr lang="en-US" sz="1200">
                        <a:latin typeface="Times New Roman"/>
                        <a:ea typeface="Times New Roman"/>
                      </a:endParaRPr>
                    </a:p>
                    <a:p>
                      <a:pPr algn="ctr">
                        <a:spcAft>
                          <a:spcPts val="0"/>
                        </a:spcAft>
                      </a:pPr>
                      <a:r>
                        <a:rPr lang="en-US" sz="1200">
                          <a:solidFill>
                            <a:srgbClr val="333333"/>
                          </a:solidFill>
                          <a:latin typeface="Times New Roman"/>
                          <a:ea typeface="Times New Roman"/>
                        </a:rPr>
                        <a:t>10</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b="1">
                          <a:solidFill>
                            <a:srgbClr val="333333"/>
                          </a:solidFill>
                          <a:latin typeface="Times New Roman"/>
                          <a:ea typeface="Times New Roman"/>
                        </a:rPr>
                        <a:t>30</a:t>
                      </a:r>
                      <a:endParaRPr lang="en-US" sz="1200">
                        <a:latin typeface="Times New Roman"/>
                        <a:ea typeface="Times New Roman"/>
                      </a:endParaRPr>
                    </a:p>
                    <a:p>
                      <a:pPr algn="ctr">
                        <a:spcAft>
                          <a:spcPts val="0"/>
                        </a:spcAft>
                      </a:pPr>
                      <a:r>
                        <a:rPr lang="en-US" sz="1200" b="1">
                          <a:solidFill>
                            <a:srgbClr val="333333"/>
                          </a:solidFill>
                          <a:latin typeface="Times New Roman"/>
                          <a:ea typeface="Times New Roman"/>
                        </a:rPr>
                        <a:t>30</a:t>
                      </a:r>
                      <a:endParaRPr lang="en-US" sz="1200">
                        <a:latin typeface="Times New Roman"/>
                        <a:ea typeface="Times New Roman"/>
                      </a:endParaRPr>
                    </a:p>
                    <a:p>
                      <a:pPr algn="ctr">
                        <a:spcAft>
                          <a:spcPts val="0"/>
                        </a:spcAft>
                      </a:pPr>
                      <a:r>
                        <a:rPr lang="en-US" sz="1200" b="1">
                          <a:solidFill>
                            <a:srgbClr val="333333"/>
                          </a:solidFill>
                          <a:latin typeface="Times New Roman"/>
                          <a:ea typeface="Times New Roman"/>
                        </a:rPr>
                        <a:t>40</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431800">
                <a:tc>
                  <a:txBody>
                    <a:bodyPr/>
                    <a:lstStyle/>
                    <a:p>
                      <a:pPr algn="ctr">
                        <a:spcAft>
                          <a:spcPts val="0"/>
                        </a:spcAft>
                      </a:pPr>
                      <a:endParaRPr lang="en-US" sz="1200">
                        <a:latin typeface="Times New Roman"/>
                        <a:ea typeface="Times New Roman"/>
                      </a:endParaRPr>
                    </a:p>
                    <a:p>
                      <a:pPr algn="ctr">
                        <a:spcAft>
                          <a:spcPts val="0"/>
                        </a:spcAft>
                      </a:pPr>
                      <a:r>
                        <a:rPr lang="en-US" sz="1200" b="1">
                          <a:solidFill>
                            <a:srgbClr val="333333"/>
                          </a:solidFill>
                          <a:latin typeface="Times New Roman"/>
                          <a:ea typeface="Times New Roman"/>
                        </a:rPr>
                        <a:t>Jumlah</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200" dirty="0">
                        <a:latin typeface="Times New Roman"/>
                        <a:ea typeface="Times New Roman"/>
                      </a:endParaRPr>
                    </a:p>
                    <a:p>
                      <a:pPr algn="ctr">
                        <a:spcAft>
                          <a:spcPts val="0"/>
                        </a:spcAft>
                      </a:pPr>
                      <a:r>
                        <a:rPr lang="en-US" sz="1200" b="1" dirty="0">
                          <a:solidFill>
                            <a:srgbClr val="333333"/>
                          </a:solidFill>
                          <a:latin typeface="Times New Roman"/>
                          <a:ea typeface="Times New Roman"/>
                        </a:rPr>
                        <a:t>60</a:t>
                      </a:r>
                      <a:endParaRPr lang="en-US" sz="1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200">
                        <a:latin typeface="Times New Roman"/>
                        <a:ea typeface="Times New Roman"/>
                      </a:endParaRPr>
                    </a:p>
                    <a:p>
                      <a:pPr algn="ctr">
                        <a:spcAft>
                          <a:spcPts val="0"/>
                        </a:spcAft>
                      </a:pPr>
                      <a:r>
                        <a:rPr lang="en-US" sz="1200" b="1">
                          <a:solidFill>
                            <a:srgbClr val="333333"/>
                          </a:solidFill>
                          <a:latin typeface="Times New Roman"/>
                          <a:ea typeface="Times New Roman"/>
                        </a:rPr>
                        <a:t>40</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200" dirty="0">
                        <a:latin typeface="Times New Roman"/>
                        <a:ea typeface="Times New Roman"/>
                      </a:endParaRPr>
                    </a:p>
                    <a:p>
                      <a:pPr algn="ctr">
                        <a:spcAft>
                          <a:spcPts val="0"/>
                        </a:spcAft>
                      </a:pPr>
                      <a:r>
                        <a:rPr lang="en-US" sz="1200" b="1" dirty="0">
                          <a:solidFill>
                            <a:srgbClr val="333333"/>
                          </a:solidFill>
                          <a:latin typeface="Times New Roman"/>
                          <a:ea typeface="Times New Roman"/>
                        </a:rPr>
                        <a:t>100</a:t>
                      </a:r>
                      <a:endParaRPr lang="en-US" sz="1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22" name="Table 21"/>
          <p:cNvGraphicFramePr>
            <a:graphicFrameLocks noGrp="1"/>
          </p:cNvGraphicFramePr>
          <p:nvPr/>
        </p:nvGraphicFramePr>
        <p:xfrm>
          <a:off x="838200" y="4343400"/>
          <a:ext cx="5334000" cy="1371600"/>
        </p:xfrm>
        <a:graphic>
          <a:graphicData uri="http://schemas.openxmlformats.org/drawingml/2006/table">
            <a:tbl>
              <a:tblPr/>
              <a:tblGrid>
                <a:gridCol w="1778000">
                  <a:extLst>
                    <a:ext uri="{9D8B030D-6E8A-4147-A177-3AD203B41FA5}">
                      <a16:colId xmlns:a16="http://schemas.microsoft.com/office/drawing/2014/main" val="20000"/>
                    </a:ext>
                  </a:extLst>
                </a:gridCol>
                <a:gridCol w="1778000">
                  <a:extLst>
                    <a:ext uri="{9D8B030D-6E8A-4147-A177-3AD203B41FA5}">
                      <a16:colId xmlns:a16="http://schemas.microsoft.com/office/drawing/2014/main" val="20001"/>
                    </a:ext>
                  </a:extLst>
                </a:gridCol>
                <a:gridCol w="1778000">
                  <a:extLst>
                    <a:ext uri="{9D8B030D-6E8A-4147-A177-3AD203B41FA5}">
                      <a16:colId xmlns:a16="http://schemas.microsoft.com/office/drawing/2014/main" val="20002"/>
                    </a:ext>
                  </a:extLst>
                </a:gridCol>
              </a:tblGrid>
              <a:tr h="342900">
                <a:tc>
                  <a:txBody>
                    <a:bodyPr/>
                    <a:lstStyle/>
                    <a:p>
                      <a:pPr algn="just">
                        <a:spcAft>
                          <a:spcPts val="0"/>
                        </a:spcAft>
                      </a:pPr>
                      <a:r>
                        <a:rPr lang="en-US" sz="1200" b="1" dirty="0" err="1">
                          <a:solidFill>
                            <a:srgbClr val="333333"/>
                          </a:solidFill>
                          <a:latin typeface="Times New Roman"/>
                          <a:ea typeface="Times New Roman"/>
                        </a:rPr>
                        <a:t>Warna</a:t>
                      </a:r>
                      <a:r>
                        <a:rPr lang="en-US" sz="1200" b="1" dirty="0">
                          <a:solidFill>
                            <a:srgbClr val="333333"/>
                          </a:solidFill>
                          <a:latin typeface="Times New Roman"/>
                          <a:ea typeface="Times New Roman"/>
                        </a:rPr>
                        <a:t> </a:t>
                      </a:r>
                      <a:r>
                        <a:rPr lang="en-US" sz="1200" b="1" dirty="0" err="1">
                          <a:solidFill>
                            <a:srgbClr val="333333"/>
                          </a:solidFill>
                          <a:latin typeface="Times New Roman"/>
                          <a:ea typeface="Times New Roman"/>
                        </a:rPr>
                        <a:t>pakaian</a:t>
                      </a:r>
                      <a:endParaRPr lang="en-US" sz="1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b="1">
                          <a:solidFill>
                            <a:srgbClr val="333333"/>
                          </a:solidFill>
                          <a:latin typeface="Times New Roman"/>
                          <a:ea typeface="Times New Roman"/>
                        </a:rPr>
                        <a:t>Pria</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b="1">
                          <a:solidFill>
                            <a:srgbClr val="333333"/>
                          </a:solidFill>
                          <a:latin typeface="Times New Roman"/>
                          <a:ea typeface="Times New Roman"/>
                        </a:rPr>
                        <a:t>Wanita</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028700">
                <a:tc>
                  <a:txBody>
                    <a:bodyPr/>
                    <a:lstStyle/>
                    <a:p>
                      <a:pPr algn="ctr">
                        <a:spcAft>
                          <a:spcPts val="0"/>
                        </a:spcAft>
                      </a:pPr>
                      <a:r>
                        <a:rPr lang="en-US" sz="1200" b="1" dirty="0" err="1">
                          <a:solidFill>
                            <a:srgbClr val="333333"/>
                          </a:solidFill>
                          <a:latin typeface="Times New Roman"/>
                          <a:ea typeface="Times New Roman"/>
                        </a:rPr>
                        <a:t>Merah</a:t>
                      </a:r>
                      <a:r>
                        <a:rPr lang="en-US" sz="1200" b="1" dirty="0">
                          <a:solidFill>
                            <a:srgbClr val="333333"/>
                          </a:solidFill>
                          <a:latin typeface="Times New Roman"/>
                          <a:ea typeface="Times New Roman"/>
                        </a:rPr>
                        <a:t> </a:t>
                      </a:r>
                      <a:r>
                        <a:rPr lang="en-US" sz="1200" b="1" dirty="0" err="1">
                          <a:solidFill>
                            <a:srgbClr val="333333"/>
                          </a:solidFill>
                          <a:latin typeface="Times New Roman"/>
                          <a:ea typeface="Times New Roman"/>
                        </a:rPr>
                        <a:t>Muda</a:t>
                      </a:r>
                      <a:endParaRPr lang="en-US" sz="1200" dirty="0">
                        <a:latin typeface="Times New Roman"/>
                        <a:ea typeface="Times New Roman"/>
                      </a:endParaRPr>
                    </a:p>
                    <a:p>
                      <a:pPr algn="ctr">
                        <a:spcAft>
                          <a:spcPts val="0"/>
                        </a:spcAft>
                      </a:pPr>
                      <a:r>
                        <a:rPr lang="en-US" sz="1200" b="1" dirty="0" err="1">
                          <a:solidFill>
                            <a:srgbClr val="333333"/>
                          </a:solidFill>
                          <a:latin typeface="Times New Roman"/>
                          <a:ea typeface="Times New Roman"/>
                        </a:rPr>
                        <a:t>Putih</a:t>
                      </a:r>
                      <a:endParaRPr lang="en-US" sz="1200" dirty="0">
                        <a:latin typeface="Times New Roman"/>
                        <a:ea typeface="Times New Roman"/>
                      </a:endParaRPr>
                    </a:p>
                    <a:p>
                      <a:pPr algn="ctr">
                        <a:spcAft>
                          <a:spcPts val="0"/>
                        </a:spcAft>
                      </a:pPr>
                      <a:r>
                        <a:rPr lang="en-US" sz="1200" b="1" dirty="0" err="1">
                          <a:solidFill>
                            <a:srgbClr val="333333"/>
                          </a:solidFill>
                          <a:latin typeface="Times New Roman"/>
                          <a:ea typeface="Times New Roman"/>
                        </a:rPr>
                        <a:t>Biru</a:t>
                      </a:r>
                      <a:endParaRPr lang="en-US" sz="1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a:solidFill>
                            <a:srgbClr val="333333"/>
                          </a:solidFill>
                          <a:latin typeface="Times New Roman"/>
                          <a:ea typeface="Times New Roman"/>
                        </a:rPr>
                        <a:t>30x60/100 = 18</a:t>
                      </a:r>
                      <a:endParaRPr lang="en-US" sz="1200">
                        <a:latin typeface="Times New Roman"/>
                        <a:ea typeface="Times New Roman"/>
                      </a:endParaRPr>
                    </a:p>
                    <a:p>
                      <a:pPr algn="ctr">
                        <a:spcAft>
                          <a:spcPts val="0"/>
                        </a:spcAft>
                      </a:pPr>
                      <a:r>
                        <a:rPr lang="en-US" sz="1200">
                          <a:solidFill>
                            <a:srgbClr val="333333"/>
                          </a:solidFill>
                          <a:latin typeface="Times New Roman"/>
                          <a:ea typeface="Times New Roman"/>
                        </a:rPr>
                        <a:t>18</a:t>
                      </a:r>
                      <a:endParaRPr lang="en-US" sz="1200">
                        <a:latin typeface="Times New Roman"/>
                        <a:ea typeface="Times New Roman"/>
                      </a:endParaRPr>
                    </a:p>
                    <a:p>
                      <a:pPr algn="ctr">
                        <a:spcAft>
                          <a:spcPts val="0"/>
                        </a:spcAft>
                      </a:pPr>
                      <a:r>
                        <a:rPr lang="en-US" sz="1200">
                          <a:solidFill>
                            <a:srgbClr val="333333"/>
                          </a:solidFill>
                          <a:latin typeface="Times New Roman"/>
                          <a:ea typeface="Times New Roman"/>
                        </a:rPr>
                        <a:t>24</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dirty="0">
                          <a:solidFill>
                            <a:srgbClr val="333333"/>
                          </a:solidFill>
                          <a:latin typeface="Times New Roman"/>
                          <a:ea typeface="Times New Roman"/>
                        </a:rPr>
                        <a:t>30x40/100 = 12</a:t>
                      </a:r>
                      <a:endParaRPr lang="en-US" sz="1200" dirty="0">
                        <a:latin typeface="Times New Roman"/>
                        <a:ea typeface="Times New Roman"/>
                      </a:endParaRPr>
                    </a:p>
                    <a:p>
                      <a:pPr algn="ctr">
                        <a:spcAft>
                          <a:spcPts val="0"/>
                        </a:spcAft>
                      </a:pPr>
                      <a:r>
                        <a:rPr lang="en-US" sz="1200" dirty="0">
                          <a:solidFill>
                            <a:srgbClr val="333333"/>
                          </a:solidFill>
                          <a:latin typeface="Times New Roman"/>
                          <a:ea typeface="Times New Roman"/>
                        </a:rPr>
                        <a:t>12</a:t>
                      </a:r>
                      <a:endParaRPr lang="en-US" sz="1200" dirty="0">
                        <a:latin typeface="Times New Roman"/>
                        <a:ea typeface="Times New Roman"/>
                      </a:endParaRPr>
                    </a:p>
                    <a:p>
                      <a:pPr algn="ctr">
                        <a:spcAft>
                          <a:spcPts val="0"/>
                        </a:spcAft>
                      </a:pPr>
                      <a:r>
                        <a:rPr lang="en-US" sz="1200" dirty="0">
                          <a:solidFill>
                            <a:srgbClr val="333333"/>
                          </a:solidFill>
                          <a:latin typeface="Times New Roman"/>
                          <a:ea typeface="Times New Roman"/>
                        </a:rPr>
                        <a:t>16</a:t>
                      </a:r>
                      <a:endParaRPr lang="en-US" sz="1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23" name="TextBox 22"/>
          <p:cNvSpPr txBox="1"/>
          <p:nvPr/>
        </p:nvSpPr>
        <p:spPr>
          <a:xfrm>
            <a:off x="838200" y="1828801"/>
            <a:ext cx="4114800" cy="646331"/>
          </a:xfrm>
          <a:prstGeom prst="rect">
            <a:avLst/>
          </a:prstGeom>
          <a:noFill/>
        </p:spPr>
        <p:txBody>
          <a:bodyPr wrap="square" rtlCol="0">
            <a:spAutoFit/>
          </a:bodyPr>
          <a:lstStyle/>
          <a:p>
            <a:r>
              <a:rPr lang="en-US" dirty="0" err="1"/>
              <a:t>Frekuensi</a:t>
            </a:r>
            <a:r>
              <a:rPr lang="en-US" dirty="0"/>
              <a:t> </a:t>
            </a:r>
            <a:r>
              <a:rPr lang="en-US" dirty="0" err="1"/>
              <a:t>Observasi</a:t>
            </a:r>
            <a:r>
              <a:rPr lang="en-US" dirty="0"/>
              <a:t> (</a:t>
            </a:r>
            <a:r>
              <a:rPr lang="en-US" dirty="0" err="1"/>
              <a:t>Fo</a:t>
            </a:r>
            <a:r>
              <a:rPr lang="en-US" dirty="0"/>
              <a:t>)</a:t>
            </a:r>
          </a:p>
          <a:p>
            <a:endParaRPr lang="en-US" dirty="0"/>
          </a:p>
        </p:txBody>
      </p:sp>
      <p:sp>
        <p:nvSpPr>
          <p:cNvPr id="24" name="TextBox 23"/>
          <p:cNvSpPr txBox="1"/>
          <p:nvPr/>
        </p:nvSpPr>
        <p:spPr>
          <a:xfrm>
            <a:off x="762000" y="3810000"/>
            <a:ext cx="4114800" cy="646331"/>
          </a:xfrm>
          <a:prstGeom prst="rect">
            <a:avLst/>
          </a:prstGeom>
          <a:noFill/>
        </p:spPr>
        <p:txBody>
          <a:bodyPr wrap="square" rtlCol="0">
            <a:spAutoFit/>
          </a:bodyPr>
          <a:lstStyle/>
          <a:p>
            <a:r>
              <a:rPr lang="en-US" dirty="0" err="1"/>
              <a:t>Frekuensi</a:t>
            </a:r>
            <a:r>
              <a:rPr lang="en-US" dirty="0"/>
              <a:t> </a:t>
            </a:r>
            <a:r>
              <a:rPr lang="en-US" dirty="0" err="1"/>
              <a:t>Observasi</a:t>
            </a:r>
            <a:r>
              <a:rPr lang="en-US" dirty="0"/>
              <a:t> (</a:t>
            </a:r>
            <a:r>
              <a:rPr lang="en-US" dirty="0" err="1"/>
              <a:t>Fo</a:t>
            </a:r>
            <a:r>
              <a:rPr lang="en-US" dirty="0"/>
              <a:t>)</a:t>
            </a:r>
          </a:p>
          <a:p>
            <a:endParaRPr lang="en-US" dirty="0"/>
          </a:p>
        </p:txBody>
      </p:sp>
    </p:spTree>
    <p:extLst>
      <p:ext uri="{BB962C8B-B14F-4D97-AF65-F5344CB8AC3E}">
        <p14:creationId xmlns:p14="http://schemas.microsoft.com/office/powerpoint/2010/main" val="3208603397"/>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5" name="Rectangle 4"/>
          <p:cNvSpPr/>
          <p:nvPr/>
        </p:nvSpPr>
        <p:spPr>
          <a:xfrm>
            <a:off x="1066800" y="1143000"/>
            <a:ext cx="7010400" cy="707886"/>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rPr>
              <a:t>CONTOH</a:t>
            </a:r>
            <a:endParaRPr lang="en-US" sz="4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355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4581"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4583"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1" name="TextBox 10"/>
          <p:cNvSpPr txBox="1"/>
          <p:nvPr/>
        </p:nvSpPr>
        <p:spPr>
          <a:xfrm>
            <a:off x="381000" y="3733800"/>
            <a:ext cx="8382000" cy="1723549"/>
          </a:xfrm>
          <a:prstGeom prst="rect">
            <a:avLst/>
          </a:prstGeom>
          <a:noFill/>
        </p:spPr>
        <p:txBody>
          <a:bodyPr wrap="square" rtlCol="0">
            <a:spAutoFit/>
          </a:bodyPr>
          <a:lstStyle/>
          <a:p>
            <a:r>
              <a:rPr lang="en-US" sz="2000" dirty="0" err="1"/>
              <a:t>Nilai</a:t>
            </a:r>
            <a:r>
              <a:rPr lang="en-US" sz="2000" dirty="0"/>
              <a:t> </a:t>
            </a:r>
            <a:r>
              <a:rPr lang="en-US" sz="2000" dirty="0" err="1"/>
              <a:t>hitung</a:t>
            </a:r>
            <a:r>
              <a:rPr lang="en-US" sz="2000" dirty="0"/>
              <a:t> &gt; </a:t>
            </a:r>
            <a:r>
              <a:rPr lang="en-US" sz="2000" dirty="0" err="1"/>
              <a:t>Nilai</a:t>
            </a:r>
            <a:r>
              <a:rPr lang="en-US" sz="2000" dirty="0"/>
              <a:t> </a:t>
            </a:r>
            <a:r>
              <a:rPr lang="en-US" sz="2000" dirty="0" err="1"/>
              <a:t>tabel</a:t>
            </a:r>
            <a:r>
              <a:rPr lang="en-US" sz="2000" dirty="0"/>
              <a:t> </a:t>
            </a:r>
            <a:r>
              <a:rPr lang="en-US" sz="2000" dirty="0" err="1"/>
              <a:t>atau</a:t>
            </a:r>
            <a:r>
              <a:rPr lang="en-US" sz="2000" dirty="0"/>
              <a:t> 13.19 &gt; 5.99 </a:t>
            </a:r>
            <a:r>
              <a:rPr lang="en-US" sz="2000" dirty="0" err="1"/>
              <a:t>maka</a:t>
            </a:r>
            <a:r>
              <a:rPr lang="en-US" sz="2000" dirty="0"/>
              <a:t> </a:t>
            </a:r>
            <a:r>
              <a:rPr lang="en-US" sz="2000" dirty="0" err="1"/>
              <a:t>tolak</a:t>
            </a:r>
            <a:r>
              <a:rPr lang="en-US" sz="2000" dirty="0"/>
              <a:t> H0 </a:t>
            </a:r>
            <a:r>
              <a:rPr lang="en-US" sz="2000" dirty="0" err="1"/>
              <a:t>atau</a:t>
            </a:r>
            <a:r>
              <a:rPr lang="en-US" sz="2000" dirty="0"/>
              <a:t> </a:t>
            </a:r>
            <a:r>
              <a:rPr lang="en-US" sz="2000" dirty="0" err="1"/>
              <a:t>antara</a:t>
            </a:r>
            <a:r>
              <a:rPr lang="en-US" sz="2000" dirty="0"/>
              <a:t> </a:t>
            </a:r>
            <a:r>
              <a:rPr lang="en-US" sz="2000" dirty="0" err="1"/>
              <a:t>pemilihan</a:t>
            </a:r>
            <a:r>
              <a:rPr lang="en-US" sz="2000" dirty="0"/>
              <a:t> </a:t>
            </a:r>
            <a:r>
              <a:rPr lang="en-US" sz="2000" dirty="0" err="1"/>
              <a:t>warna</a:t>
            </a:r>
            <a:r>
              <a:rPr lang="en-US" sz="2000" dirty="0"/>
              <a:t> </a:t>
            </a:r>
            <a:r>
              <a:rPr lang="en-US" sz="2000" dirty="0" err="1"/>
              <a:t>pakaian</a:t>
            </a:r>
            <a:r>
              <a:rPr lang="en-US" sz="2000" dirty="0"/>
              <a:t> </a:t>
            </a:r>
            <a:r>
              <a:rPr lang="en-US" sz="2000" dirty="0" err="1"/>
              <a:t>tidak</a:t>
            </a:r>
            <a:r>
              <a:rPr lang="en-US" sz="2000" dirty="0"/>
              <a:t> </a:t>
            </a:r>
            <a:r>
              <a:rPr lang="en-US" sz="2000" dirty="0" err="1"/>
              <a:t>saling</a:t>
            </a:r>
            <a:r>
              <a:rPr lang="en-US" sz="2000" dirty="0"/>
              <a:t> </a:t>
            </a:r>
            <a:r>
              <a:rPr lang="en-US" sz="2000" dirty="0" err="1"/>
              <a:t>independen</a:t>
            </a:r>
            <a:r>
              <a:rPr lang="en-US" sz="2000" dirty="0"/>
              <a:t> (</a:t>
            </a:r>
            <a:r>
              <a:rPr lang="en-US" sz="2000" dirty="0" err="1"/>
              <a:t>ada</a:t>
            </a:r>
            <a:r>
              <a:rPr lang="en-US" sz="2000" dirty="0"/>
              <a:t> </a:t>
            </a:r>
            <a:r>
              <a:rPr lang="en-US" sz="2000" dirty="0" err="1"/>
              <a:t>hubungan</a:t>
            </a:r>
            <a:r>
              <a:rPr lang="en-US" sz="2000" dirty="0"/>
              <a:t>)</a:t>
            </a:r>
          </a:p>
          <a:p>
            <a:endParaRPr lang="en-US" sz="2800" dirty="0"/>
          </a:p>
          <a:p>
            <a:endParaRPr lang="en-US" dirty="0"/>
          </a:p>
        </p:txBody>
      </p:sp>
      <p:sp>
        <p:nvSpPr>
          <p:cNvPr id="7373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73729" name="Object 1"/>
          <p:cNvGraphicFramePr>
            <a:graphicFrameLocks noChangeAspect="1"/>
          </p:cNvGraphicFramePr>
          <p:nvPr>
            <p:extLst>
              <p:ext uri="{D42A27DB-BD31-4B8C-83A1-F6EECF244321}">
                <p14:modId xmlns:p14="http://schemas.microsoft.com/office/powerpoint/2010/main" val="2196160780"/>
              </p:ext>
            </p:extLst>
          </p:nvPr>
        </p:nvGraphicFramePr>
        <p:xfrm>
          <a:off x="685800" y="2246142"/>
          <a:ext cx="7001691" cy="914400"/>
        </p:xfrm>
        <a:graphic>
          <a:graphicData uri="http://schemas.openxmlformats.org/presentationml/2006/ole">
            <mc:AlternateContent xmlns:mc="http://schemas.openxmlformats.org/markup-compatibility/2006">
              <mc:Choice xmlns:v="urn:schemas-microsoft-com:vml" Requires="v">
                <p:oleObj spid="_x0000_s7170" name="Equation" r:id="rId4" imgW="4889500" imgH="660400" progId="Equation.3">
                  <p:embed/>
                </p:oleObj>
              </mc:Choice>
              <mc:Fallback>
                <p:oleObj name="Equation" r:id="rId4" imgW="4889500" imgH="660400" progId="Equation.3">
                  <p:embed/>
                  <p:pic>
                    <p:nvPicPr>
                      <p:cNvPr id="73729"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5800" y="2246142"/>
                        <a:ext cx="7001691" cy="914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71360307"/>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a:xfrm>
            <a:off x="467544" y="2492897"/>
            <a:ext cx="8208912" cy="720079"/>
          </a:xfrm>
        </p:spPr>
        <p:txBody>
          <a:bodyPr/>
          <a:lstStyle/>
          <a:p>
            <a:pPr marL="0" indent="0" algn="ctr" fontAlgn="auto">
              <a:spcAft>
                <a:spcPts val="0"/>
              </a:spcAft>
              <a:buNone/>
              <a:defRPr/>
            </a:pPr>
            <a:r>
              <a:rPr lang="en-US" sz="8000" dirty="0" err="1"/>
              <a:t>Terima</a:t>
            </a:r>
            <a:r>
              <a:rPr lang="en-US" sz="8000" dirty="0"/>
              <a:t> </a:t>
            </a:r>
            <a:r>
              <a:rPr lang="en-US" sz="8000" dirty="0" err="1"/>
              <a:t>Kasih</a:t>
            </a:r>
            <a:endParaRPr lang="en-US" sz="8000" dirty="0"/>
          </a:p>
          <a:p>
            <a:pPr marL="0" indent="0" fontAlgn="auto">
              <a:spcAft>
                <a:spcPts val="0"/>
              </a:spcAft>
              <a:buNone/>
              <a:defRPr/>
            </a:pPr>
            <a:endParaRPr lang="en-US" sz="2800" dirty="0"/>
          </a:p>
        </p:txBody>
      </p:sp>
    </p:spTree>
    <p:extLst>
      <p:ext uri="{BB962C8B-B14F-4D97-AF65-F5344CB8AC3E}">
        <p14:creationId xmlns:p14="http://schemas.microsoft.com/office/powerpoint/2010/main" val="19393834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2B08DF-508A-4D09-B39A-B08AD29BF356}"/>
              </a:ext>
            </a:extLst>
          </p:cNvPr>
          <p:cNvSpPr>
            <a:spLocks noGrp="1"/>
          </p:cNvSpPr>
          <p:nvPr>
            <p:ph type="title"/>
          </p:nvPr>
        </p:nvSpPr>
        <p:spPr/>
        <p:txBody>
          <a:bodyPr/>
          <a:lstStyle/>
          <a:p>
            <a:r>
              <a:rPr lang="en-US" dirty="0" err="1"/>
              <a:t>Tujuan</a:t>
            </a:r>
            <a:r>
              <a:rPr lang="en-US" dirty="0"/>
              <a:t> </a:t>
            </a:r>
            <a:r>
              <a:rPr lang="en-US" dirty="0" err="1"/>
              <a:t>akhir</a:t>
            </a:r>
            <a:r>
              <a:rPr lang="en-US" dirty="0"/>
              <a:t>  </a:t>
            </a:r>
            <a:r>
              <a:rPr lang="en-US" dirty="0" err="1"/>
              <a:t>Pembelajaran</a:t>
            </a:r>
            <a:endParaRPr lang="en-ID" dirty="0"/>
          </a:p>
        </p:txBody>
      </p:sp>
      <p:sp>
        <p:nvSpPr>
          <p:cNvPr id="3" name="Content Placeholder 2">
            <a:extLst>
              <a:ext uri="{FF2B5EF4-FFF2-40B4-BE49-F238E27FC236}">
                <a16:creationId xmlns:a16="http://schemas.microsoft.com/office/drawing/2014/main" id="{89ADD241-9366-49F6-BECB-F8FBA949DDD8}"/>
              </a:ext>
            </a:extLst>
          </p:cNvPr>
          <p:cNvSpPr>
            <a:spLocks noGrp="1"/>
          </p:cNvSpPr>
          <p:nvPr>
            <p:ph idx="1"/>
          </p:nvPr>
        </p:nvSpPr>
        <p:spPr>
          <a:xfrm>
            <a:off x="457200" y="1600201"/>
            <a:ext cx="8229600" cy="2209800"/>
          </a:xfrm>
        </p:spPr>
        <p:txBody>
          <a:bodyPr/>
          <a:lstStyle/>
          <a:p>
            <a:r>
              <a:rPr lang="en-US" sz="3600" dirty="0"/>
              <a:t>Mampu </a:t>
            </a:r>
            <a:r>
              <a:rPr lang="en-US" sz="3600" dirty="0" err="1"/>
              <a:t>menjelaskan</a:t>
            </a:r>
            <a:r>
              <a:rPr lang="en-US" sz="3600" dirty="0"/>
              <a:t> dan </a:t>
            </a:r>
            <a:r>
              <a:rPr lang="en-US" sz="3600" dirty="0" err="1"/>
              <a:t>menganalisa</a:t>
            </a:r>
            <a:r>
              <a:rPr lang="en-US" sz="3600" dirty="0"/>
              <a:t> </a:t>
            </a:r>
            <a:r>
              <a:rPr lang="en-US" sz="3600" dirty="0" err="1"/>
              <a:t>penggunaan</a:t>
            </a:r>
            <a:r>
              <a:rPr lang="en-US" sz="3600" dirty="0"/>
              <a:t> Chi Square</a:t>
            </a:r>
            <a:endParaRPr lang="en-ID" sz="3600" dirty="0"/>
          </a:p>
        </p:txBody>
      </p:sp>
      <p:sp>
        <p:nvSpPr>
          <p:cNvPr id="4" name="Text Placeholder 3">
            <a:extLst>
              <a:ext uri="{FF2B5EF4-FFF2-40B4-BE49-F238E27FC236}">
                <a16:creationId xmlns:a16="http://schemas.microsoft.com/office/drawing/2014/main" id="{DCDD5910-67F3-45BF-A5D6-0DA997C75FBF}"/>
              </a:ext>
            </a:extLst>
          </p:cNvPr>
          <p:cNvSpPr>
            <a:spLocks noGrp="1"/>
          </p:cNvSpPr>
          <p:nvPr>
            <p:ph type="body" sz="quarter" idx="10"/>
          </p:nvPr>
        </p:nvSpPr>
        <p:spPr/>
        <p:txBody>
          <a:bodyPr/>
          <a:lstStyle/>
          <a:p>
            <a:endParaRPr lang="en-ID"/>
          </a:p>
        </p:txBody>
      </p:sp>
    </p:spTree>
    <p:extLst>
      <p:ext uri="{BB962C8B-B14F-4D97-AF65-F5344CB8AC3E}">
        <p14:creationId xmlns:p14="http://schemas.microsoft.com/office/powerpoint/2010/main" val="20023653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5" name="Rectangle 4"/>
          <p:cNvSpPr/>
          <p:nvPr/>
        </p:nvSpPr>
        <p:spPr>
          <a:xfrm>
            <a:off x="1066800" y="1143000"/>
            <a:ext cx="7010400" cy="707886"/>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rPr>
              <a:t>PENGERTIAN</a:t>
            </a:r>
            <a:endParaRPr lang="en-US" sz="4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355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4581"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4583"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1" name="TextBox 10"/>
          <p:cNvSpPr txBox="1"/>
          <p:nvPr/>
        </p:nvSpPr>
        <p:spPr>
          <a:xfrm>
            <a:off x="990600" y="2438400"/>
            <a:ext cx="7696200" cy="2523768"/>
          </a:xfrm>
          <a:prstGeom prst="rect">
            <a:avLst/>
          </a:prstGeom>
          <a:noFill/>
        </p:spPr>
        <p:txBody>
          <a:bodyPr wrap="square" rtlCol="0">
            <a:spAutoFit/>
          </a:bodyPr>
          <a:lstStyle/>
          <a:p>
            <a:r>
              <a:rPr lang="it-IT" sz="2800" b="1" dirty="0"/>
              <a:t>Pengujian dengan menggunakan Chi Square diterapkan pada kasus dimana akan diuji apakah frekuensi data yang diamati (frekuensi/data observasi) sama atau tidak dengan frekuensi harapan atau frekuensi secara teoritis</a:t>
            </a:r>
            <a:endParaRPr lang="en-US" sz="2800" b="1" dirty="0"/>
          </a:p>
          <a:p>
            <a:endParaRPr lang="en-US" dirty="0"/>
          </a:p>
        </p:txBody>
      </p:sp>
    </p:spTree>
    <p:extLst>
      <p:ext uri="{BB962C8B-B14F-4D97-AF65-F5344CB8AC3E}">
        <p14:creationId xmlns:p14="http://schemas.microsoft.com/office/powerpoint/2010/main" val="26579520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5" name="Rectangle 4"/>
          <p:cNvSpPr/>
          <p:nvPr/>
        </p:nvSpPr>
        <p:spPr>
          <a:xfrm>
            <a:off x="1066800" y="1143000"/>
            <a:ext cx="7010400" cy="707886"/>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rPr>
              <a:t>GOODNESS OF FIT</a:t>
            </a:r>
            <a:endParaRPr lang="en-US" sz="4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355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4581"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4583"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1" name="TextBox 10"/>
          <p:cNvSpPr txBox="1"/>
          <p:nvPr/>
        </p:nvSpPr>
        <p:spPr>
          <a:xfrm>
            <a:off x="304800" y="2438400"/>
            <a:ext cx="8382000" cy="369332"/>
          </a:xfrm>
          <a:prstGeom prst="rect">
            <a:avLst/>
          </a:prstGeom>
          <a:noFill/>
        </p:spPr>
        <p:txBody>
          <a:bodyPr wrap="square" rtlCol="0">
            <a:spAutoFit/>
          </a:bodyPr>
          <a:lstStyle/>
          <a:p>
            <a:endParaRPr lang="en-US" dirty="0"/>
          </a:p>
        </p:txBody>
      </p:sp>
      <p:sp>
        <p:nvSpPr>
          <p:cNvPr id="12" name="TextBox 11"/>
          <p:cNvSpPr txBox="1"/>
          <p:nvPr/>
        </p:nvSpPr>
        <p:spPr>
          <a:xfrm>
            <a:off x="809501" y="1951672"/>
            <a:ext cx="7848600" cy="3323987"/>
          </a:xfrm>
          <a:prstGeom prst="rect">
            <a:avLst/>
          </a:prstGeom>
          <a:noFill/>
        </p:spPr>
        <p:txBody>
          <a:bodyPr wrap="square" rtlCol="0">
            <a:spAutoFit/>
          </a:bodyPr>
          <a:lstStyle/>
          <a:p>
            <a:r>
              <a:rPr lang="en-US" sz="2400" b="1" dirty="0" err="1"/>
              <a:t>Uji</a:t>
            </a:r>
            <a:r>
              <a:rPr lang="en-US" sz="2400" b="1" dirty="0"/>
              <a:t> </a:t>
            </a:r>
            <a:r>
              <a:rPr lang="en-US" sz="2400" b="1" dirty="0" err="1"/>
              <a:t>Goddness</a:t>
            </a:r>
            <a:r>
              <a:rPr lang="en-US" sz="2400" b="1" dirty="0"/>
              <a:t> of Fit </a:t>
            </a:r>
            <a:r>
              <a:rPr lang="en-US" sz="2400" b="1" dirty="0" err="1"/>
              <a:t>bertujuan</a:t>
            </a:r>
            <a:r>
              <a:rPr lang="en-US" sz="2400" b="1" dirty="0"/>
              <a:t> </a:t>
            </a:r>
            <a:r>
              <a:rPr lang="en-US" sz="2400" b="1" dirty="0" err="1"/>
              <a:t>untuk</a:t>
            </a:r>
            <a:r>
              <a:rPr lang="en-US" sz="2400" b="1" dirty="0"/>
              <a:t> </a:t>
            </a:r>
            <a:r>
              <a:rPr lang="en-US" sz="2400" b="1" dirty="0" err="1"/>
              <a:t>mengetahui</a:t>
            </a:r>
            <a:r>
              <a:rPr lang="en-US" sz="2400" b="1" dirty="0"/>
              <a:t> </a:t>
            </a:r>
            <a:r>
              <a:rPr lang="en-US" sz="2400" b="1" dirty="0" err="1"/>
              <a:t>apakah</a:t>
            </a:r>
            <a:r>
              <a:rPr lang="en-US" sz="2400" b="1" dirty="0"/>
              <a:t> </a:t>
            </a:r>
            <a:r>
              <a:rPr lang="en-US" sz="2400" b="1" dirty="0" err="1"/>
              <a:t>sebuah</a:t>
            </a:r>
            <a:r>
              <a:rPr lang="en-US" sz="2400" b="1" dirty="0"/>
              <a:t> </a:t>
            </a:r>
            <a:r>
              <a:rPr lang="en-US" sz="2400" b="1" dirty="0" err="1"/>
              <a:t>distribusi</a:t>
            </a:r>
            <a:r>
              <a:rPr lang="en-US" sz="2400" b="1" dirty="0"/>
              <a:t> data </a:t>
            </a:r>
            <a:r>
              <a:rPr lang="en-US" sz="2400" b="1" dirty="0" err="1"/>
              <a:t>dari</a:t>
            </a:r>
            <a:r>
              <a:rPr lang="en-US" sz="2400" b="1" dirty="0"/>
              <a:t> </a:t>
            </a:r>
            <a:r>
              <a:rPr lang="en-US" sz="2400" b="1" dirty="0" err="1"/>
              <a:t>sampel</a:t>
            </a:r>
            <a:r>
              <a:rPr lang="en-US" sz="2400" b="1" dirty="0"/>
              <a:t> </a:t>
            </a:r>
            <a:r>
              <a:rPr lang="en-US" sz="2400" b="1" dirty="0" err="1"/>
              <a:t>mengikuti</a:t>
            </a:r>
            <a:r>
              <a:rPr lang="en-US" sz="2400" b="1" dirty="0"/>
              <a:t> </a:t>
            </a:r>
            <a:r>
              <a:rPr lang="en-US" sz="2400" b="1" dirty="0" err="1"/>
              <a:t>sebuah</a:t>
            </a:r>
            <a:r>
              <a:rPr lang="en-US" sz="2400" b="1" dirty="0"/>
              <a:t> </a:t>
            </a:r>
            <a:r>
              <a:rPr lang="en-US" sz="2400" b="1" dirty="0" err="1"/>
              <a:t>distribusi</a:t>
            </a:r>
            <a:r>
              <a:rPr lang="en-US" sz="2400" b="1" dirty="0"/>
              <a:t> </a:t>
            </a:r>
            <a:r>
              <a:rPr lang="en-US" sz="2400" b="1" dirty="0" err="1"/>
              <a:t>teoritis</a:t>
            </a:r>
            <a:r>
              <a:rPr lang="en-US" sz="2400" b="1" dirty="0"/>
              <a:t> </a:t>
            </a:r>
            <a:r>
              <a:rPr lang="en-US" sz="2400" b="1" dirty="0" err="1"/>
              <a:t>tertentu</a:t>
            </a:r>
            <a:r>
              <a:rPr lang="en-US" sz="2400" b="1" dirty="0"/>
              <a:t> </a:t>
            </a:r>
            <a:r>
              <a:rPr lang="en-US" sz="2400" b="1" dirty="0" err="1"/>
              <a:t>atau</a:t>
            </a:r>
            <a:r>
              <a:rPr lang="en-US" sz="2400" b="1" dirty="0"/>
              <a:t> </a:t>
            </a:r>
            <a:r>
              <a:rPr lang="en-US" sz="2400" b="1" dirty="0" err="1"/>
              <a:t>tidak</a:t>
            </a:r>
            <a:r>
              <a:rPr lang="en-US" sz="2400" b="1" dirty="0"/>
              <a:t>..Goodness of Fit </a:t>
            </a:r>
            <a:r>
              <a:rPr lang="en-US" sz="2400" b="1" dirty="0" err="1"/>
              <a:t>akan</a:t>
            </a:r>
            <a:r>
              <a:rPr lang="en-US" sz="2400" b="1" dirty="0"/>
              <a:t> </a:t>
            </a:r>
            <a:r>
              <a:rPr lang="en-US" sz="2400" b="1" dirty="0" err="1"/>
              <a:t>membandingkan</a:t>
            </a:r>
            <a:r>
              <a:rPr lang="en-US" sz="2400" b="1" dirty="0"/>
              <a:t> </a:t>
            </a:r>
            <a:r>
              <a:rPr lang="en-US" sz="2400" b="1" dirty="0" err="1"/>
              <a:t>dua</a:t>
            </a:r>
            <a:r>
              <a:rPr lang="en-US" sz="2400" b="1" dirty="0"/>
              <a:t> </a:t>
            </a:r>
            <a:r>
              <a:rPr lang="en-US" sz="2400" b="1" dirty="0" err="1"/>
              <a:t>distribusi</a:t>
            </a:r>
            <a:r>
              <a:rPr lang="en-US" sz="2400" b="1" dirty="0"/>
              <a:t> data, </a:t>
            </a:r>
            <a:r>
              <a:rPr lang="en-US" sz="2400" b="1" dirty="0" err="1"/>
              <a:t>yaitu</a:t>
            </a:r>
            <a:r>
              <a:rPr lang="en-US" sz="2400" b="1" dirty="0"/>
              <a:t> yang </a:t>
            </a:r>
            <a:r>
              <a:rPr lang="en-US" sz="2400" b="1" dirty="0" err="1"/>
              <a:t>teoritis</a:t>
            </a:r>
            <a:r>
              <a:rPr lang="en-US" sz="2400" b="1" dirty="0"/>
              <a:t> (</a:t>
            </a:r>
            <a:r>
              <a:rPr lang="en-US" sz="2400" b="1" dirty="0" err="1"/>
              <a:t>frekuensi</a:t>
            </a:r>
            <a:r>
              <a:rPr lang="en-US" sz="2400" b="1" dirty="0"/>
              <a:t> </a:t>
            </a:r>
            <a:r>
              <a:rPr lang="en-US" sz="2400" b="1" dirty="0" err="1"/>
              <a:t>harapan</a:t>
            </a:r>
            <a:r>
              <a:rPr lang="en-US" sz="2400" b="1" dirty="0"/>
              <a:t>) </a:t>
            </a:r>
            <a:r>
              <a:rPr lang="en-US" sz="2400" b="1" dirty="0" err="1"/>
              <a:t>dan</a:t>
            </a:r>
            <a:r>
              <a:rPr lang="en-US" sz="2400" b="1" dirty="0"/>
              <a:t> yang </a:t>
            </a:r>
            <a:r>
              <a:rPr lang="en-US" sz="2400" b="1" dirty="0" err="1"/>
              <a:t>sesuai</a:t>
            </a:r>
            <a:r>
              <a:rPr lang="en-US" sz="2400" b="1" dirty="0"/>
              <a:t> </a:t>
            </a:r>
            <a:r>
              <a:rPr lang="en-US" sz="2400" b="1" dirty="0" err="1"/>
              <a:t>kenyataan</a:t>
            </a:r>
            <a:r>
              <a:rPr lang="en-US" sz="2400" b="1" dirty="0"/>
              <a:t> (</a:t>
            </a:r>
            <a:r>
              <a:rPr lang="en-US" sz="2400" b="1" dirty="0" err="1"/>
              <a:t>frekuensi</a:t>
            </a:r>
            <a:r>
              <a:rPr lang="en-US" sz="2400" b="1" dirty="0"/>
              <a:t> </a:t>
            </a:r>
            <a:r>
              <a:rPr lang="en-US" sz="2400" b="1" dirty="0" err="1"/>
              <a:t>observasi</a:t>
            </a:r>
            <a:r>
              <a:rPr lang="en-US" sz="2400" b="1" dirty="0"/>
              <a:t>).</a:t>
            </a:r>
          </a:p>
          <a:p>
            <a:r>
              <a:rPr lang="en-US" sz="2400" b="1" dirty="0" err="1"/>
              <a:t>Alat</a:t>
            </a:r>
            <a:r>
              <a:rPr lang="en-US" sz="2400" b="1" dirty="0"/>
              <a:t> </a:t>
            </a:r>
            <a:r>
              <a:rPr lang="en-US" sz="2400" b="1" dirty="0" err="1"/>
              <a:t>Uji</a:t>
            </a:r>
            <a:r>
              <a:rPr lang="en-US" sz="2400" b="1" dirty="0"/>
              <a:t> yang </a:t>
            </a:r>
            <a:r>
              <a:rPr lang="en-US" sz="2400" b="1" dirty="0" err="1"/>
              <a:t>digunakan</a:t>
            </a:r>
            <a:r>
              <a:rPr lang="en-US" sz="2400" b="1" dirty="0"/>
              <a:t> :</a:t>
            </a:r>
          </a:p>
          <a:p>
            <a:endParaRPr lang="en-US" sz="2400" b="1" dirty="0"/>
          </a:p>
          <a:p>
            <a:endParaRPr lang="en-US" dirty="0"/>
          </a:p>
        </p:txBody>
      </p:sp>
      <p:graphicFrame>
        <p:nvGraphicFramePr>
          <p:cNvPr id="6" name="Object 5"/>
          <p:cNvGraphicFramePr>
            <a:graphicFrameLocks noChangeAspect="1"/>
          </p:cNvGraphicFramePr>
          <p:nvPr>
            <p:extLst>
              <p:ext uri="{D42A27DB-BD31-4B8C-83A1-F6EECF244321}">
                <p14:modId xmlns:p14="http://schemas.microsoft.com/office/powerpoint/2010/main" val="1389003069"/>
              </p:ext>
            </p:extLst>
          </p:nvPr>
        </p:nvGraphicFramePr>
        <p:xfrm>
          <a:off x="1371600" y="4800600"/>
          <a:ext cx="2725882" cy="1321640"/>
        </p:xfrm>
        <a:graphic>
          <a:graphicData uri="http://schemas.openxmlformats.org/presentationml/2006/ole">
            <mc:AlternateContent xmlns:mc="http://schemas.openxmlformats.org/markup-compatibility/2006">
              <mc:Choice xmlns:v="urn:schemas-microsoft-com:vml" Requires="v">
                <p:oleObj spid="_x0000_s1026" name="Equation" r:id="rId4" imgW="1219200" imgH="457200" progId="Equation.3">
                  <p:embed/>
                </p:oleObj>
              </mc:Choice>
              <mc:Fallback>
                <p:oleObj name="Equation" r:id="rId4" imgW="1219200" imgH="457200" progId="Equation.3">
                  <p:embed/>
                  <p:pic>
                    <p:nvPicPr>
                      <p:cNvPr id="6"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71600" y="4800600"/>
                        <a:ext cx="2725882" cy="1321640"/>
                      </a:xfrm>
                      <a:prstGeom prst="rect">
                        <a:avLst/>
                      </a:prstGeom>
                      <a:noFill/>
                      <a:ln>
                        <a:noFill/>
                      </a:ln>
                    </p:spPr>
                  </p:pic>
                </p:oleObj>
              </mc:Fallback>
            </mc:AlternateContent>
          </a:graphicData>
        </a:graphic>
      </p:graphicFrame>
      <p:sp>
        <p:nvSpPr>
          <p:cNvPr id="13" name="TextBox 12"/>
          <p:cNvSpPr txBox="1"/>
          <p:nvPr/>
        </p:nvSpPr>
        <p:spPr>
          <a:xfrm>
            <a:off x="4876800" y="4536995"/>
            <a:ext cx="3657600" cy="1846659"/>
          </a:xfrm>
          <a:prstGeom prst="rect">
            <a:avLst/>
          </a:prstGeom>
          <a:noFill/>
        </p:spPr>
        <p:txBody>
          <a:bodyPr wrap="square" rtlCol="0">
            <a:spAutoFit/>
          </a:bodyPr>
          <a:lstStyle/>
          <a:p>
            <a:r>
              <a:rPr lang="it-IT" sz="2400" dirty="0"/>
              <a:t>Dimana :</a:t>
            </a:r>
            <a:endParaRPr lang="en-US" sz="2400" dirty="0"/>
          </a:p>
          <a:p>
            <a:r>
              <a:rPr lang="en-US" sz="2400" dirty="0"/>
              <a:t>χ</a:t>
            </a:r>
            <a:r>
              <a:rPr lang="it-IT" sz="2400" baseline="30000" dirty="0"/>
              <a:t>2</a:t>
            </a:r>
            <a:r>
              <a:rPr lang="it-IT" sz="2400" dirty="0"/>
              <a:t>      : Chi Square</a:t>
            </a:r>
            <a:endParaRPr lang="en-US" sz="2400" dirty="0"/>
          </a:p>
          <a:p>
            <a:r>
              <a:rPr lang="it-IT" sz="2400" dirty="0"/>
              <a:t>Fo     : Frekuensi Observasi</a:t>
            </a:r>
            <a:endParaRPr lang="en-US" sz="2400" dirty="0"/>
          </a:p>
          <a:p>
            <a:r>
              <a:rPr lang="it-IT" sz="2400" dirty="0"/>
              <a:t>Fe     : Frekuensi Ekspektasi</a:t>
            </a:r>
            <a:endParaRPr lang="en-US" sz="2400" dirty="0"/>
          </a:p>
          <a:p>
            <a:endParaRPr lang="en-US" dirty="0"/>
          </a:p>
        </p:txBody>
      </p:sp>
    </p:spTree>
    <p:extLst>
      <p:ext uri="{BB962C8B-B14F-4D97-AF65-F5344CB8AC3E}">
        <p14:creationId xmlns:p14="http://schemas.microsoft.com/office/powerpoint/2010/main" val="102226414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5" name="Rectangle 4"/>
          <p:cNvSpPr/>
          <p:nvPr/>
        </p:nvSpPr>
        <p:spPr>
          <a:xfrm>
            <a:off x="1066800" y="1143000"/>
            <a:ext cx="7010400" cy="707886"/>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rPr>
              <a:t>CONTOH</a:t>
            </a:r>
            <a:endParaRPr lang="en-US" sz="4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355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4581"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4583"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1" name="TextBox 10"/>
          <p:cNvSpPr txBox="1"/>
          <p:nvPr/>
        </p:nvSpPr>
        <p:spPr>
          <a:xfrm>
            <a:off x="304800" y="2438400"/>
            <a:ext cx="8382000" cy="369332"/>
          </a:xfrm>
          <a:prstGeom prst="rect">
            <a:avLst/>
          </a:prstGeom>
          <a:noFill/>
        </p:spPr>
        <p:txBody>
          <a:bodyPr wrap="square" rtlCol="0">
            <a:spAutoFit/>
          </a:bodyPr>
          <a:lstStyle/>
          <a:p>
            <a:endParaRPr lang="en-US" dirty="0"/>
          </a:p>
        </p:txBody>
      </p:sp>
      <p:sp>
        <p:nvSpPr>
          <p:cNvPr id="12" name="TextBox 11"/>
          <p:cNvSpPr txBox="1"/>
          <p:nvPr/>
        </p:nvSpPr>
        <p:spPr>
          <a:xfrm>
            <a:off x="685800" y="1945958"/>
            <a:ext cx="7848600" cy="861774"/>
          </a:xfrm>
          <a:prstGeom prst="rect">
            <a:avLst/>
          </a:prstGeom>
          <a:noFill/>
        </p:spPr>
        <p:txBody>
          <a:bodyPr wrap="square" rtlCol="0">
            <a:spAutoFit/>
          </a:bodyPr>
          <a:lstStyle/>
          <a:p>
            <a:r>
              <a:rPr lang="en-US" sz="1600" dirty="0" err="1"/>
              <a:t>Berikut</a:t>
            </a:r>
            <a:r>
              <a:rPr lang="en-US" sz="1600" dirty="0"/>
              <a:t> </a:t>
            </a:r>
            <a:r>
              <a:rPr lang="en-US" sz="1600" dirty="0" err="1"/>
              <a:t>ini</a:t>
            </a:r>
            <a:r>
              <a:rPr lang="en-US" sz="1600" dirty="0"/>
              <a:t> </a:t>
            </a:r>
            <a:r>
              <a:rPr lang="en-US" sz="1600" dirty="0" err="1"/>
              <a:t>adalah</a:t>
            </a:r>
            <a:r>
              <a:rPr lang="en-US" sz="1600" dirty="0"/>
              <a:t> </a:t>
            </a:r>
            <a:r>
              <a:rPr lang="en-US" sz="1600" dirty="0" err="1"/>
              <a:t>hasil</a:t>
            </a:r>
            <a:r>
              <a:rPr lang="en-US" sz="1600" dirty="0"/>
              <a:t> survey </a:t>
            </a:r>
            <a:r>
              <a:rPr lang="en-US" sz="1600" dirty="0" err="1"/>
              <a:t>terhadap</a:t>
            </a:r>
            <a:r>
              <a:rPr lang="en-US" sz="1600" dirty="0"/>
              <a:t> 1000 </a:t>
            </a:r>
            <a:r>
              <a:rPr lang="en-US" sz="1600" dirty="0" err="1"/>
              <a:t>perokok</a:t>
            </a:r>
            <a:r>
              <a:rPr lang="en-US" sz="1600" dirty="0"/>
              <a:t> </a:t>
            </a:r>
            <a:r>
              <a:rPr lang="en-US" sz="1600" dirty="0" err="1"/>
              <a:t>terhadap</a:t>
            </a:r>
            <a:r>
              <a:rPr lang="en-US" sz="1600" dirty="0"/>
              <a:t> 5 </a:t>
            </a:r>
            <a:r>
              <a:rPr lang="en-US" sz="1600" dirty="0" err="1"/>
              <a:t>merek</a:t>
            </a:r>
            <a:r>
              <a:rPr lang="en-US" sz="1600" dirty="0"/>
              <a:t> </a:t>
            </a:r>
            <a:r>
              <a:rPr lang="en-US" sz="1600" dirty="0" err="1"/>
              <a:t>rokok</a:t>
            </a:r>
            <a:r>
              <a:rPr lang="en-US" sz="1600" dirty="0"/>
              <a:t> yang </a:t>
            </a:r>
            <a:r>
              <a:rPr lang="en-US" sz="1600" dirty="0" err="1"/>
              <a:t>mereka</a:t>
            </a:r>
            <a:r>
              <a:rPr lang="en-US" sz="1600" dirty="0"/>
              <a:t> </a:t>
            </a:r>
            <a:r>
              <a:rPr lang="en-US" sz="1600" dirty="0" err="1"/>
              <a:t>pilih</a:t>
            </a:r>
            <a:r>
              <a:rPr lang="en-US" sz="1600" dirty="0"/>
              <a:t> :</a:t>
            </a:r>
          </a:p>
          <a:p>
            <a:endParaRPr lang="en-US" dirty="0"/>
          </a:p>
        </p:txBody>
      </p:sp>
      <p:graphicFrame>
        <p:nvGraphicFramePr>
          <p:cNvPr id="13" name="Table 12"/>
          <p:cNvGraphicFramePr>
            <a:graphicFrameLocks noGrp="1"/>
          </p:cNvGraphicFramePr>
          <p:nvPr/>
        </p:nvGraphicFramePr>
        <p:xfrm>
          <a:off x="762000" y="2667000"/>
          <a:ext cx="3962400" cy="1524000"/>
        </p:xfrm>
        <a:graphic>
          <a:graphicData uri="http://schemas.openxmlformats.org/drawingml/2006/table">
            <a:tbl>
              <a:tblPr/>
              <a:tblGrid>
                <a:gridCol w="1981200">
                  <a:extLst>
                    <a:ext uri="{9D8B030D-6E8A-4147-A177-3AD203B41FA5}">
                      <a16:colId xmlns:a16="http://schemas.microsoft.com/office/drawing/2014/main" val="20000"/>
                    </a:ext>
                  </a:extLst>
                </a:gridCol>
                <a:gridCol w="1981200">
                  <a:extLst>
                    <a:ext uri="{9D8B030D-6E8A-4147-A177-3AD203B41FA5}">
                      <a16:colId xmlns:a16="http://schemas.microsoft.com/office/drawing/2014/main" val="20001"/>
                    </a:ext>
                  </a:extLst>
                </a:gridCol>
              </a:tblGrid>
              <a:tr h="190500">
                <a:tc>
                  <a:txBody>
                    <a:bodyPr/>
                    <a:lstStyle/>
                    <a:p>
                      <a:pPr algn="ctr">
                        <a:spcAft>
                          <a:spcPts val="0"/>
                        </a:spcAft>
                      </a:pPr>
                      <a:r>
                        <a:rPr lang="en-US" sz="1200" dirty="0" err="1">
                          <a:solidFill>
                            <a:srgbClr val="333333"/>
                          </a:solidFill>
                          <a:latin typeface="Times New Roman"/>
                          <a:ea typeface="Times New Roman"/>
                        </a:rPr>
                        <a:t>Preferensi</a:t>
                      </a:r>
                      <a:r>
                        <a:rPr lang="en-US" sz="1200" dirty="0">
                          <a:solidFill>
                            <a:srgbClr val="333333"/>
                          </a:solidFill>
                          <a:latin typeface="Times New Roman"/>
                          <a:ea typeface="Times New Roman"/>
                        </a:rPr>
                        <a:t> </a:t>
                      </a:r>
                      <a:r>
                        <a:rPr lang="en-US" sz="1200" dirty="0" err="1">
                          <a:solidFill>
                            <a:srgbClr val="333333"/>
                          </a:solidFill>
                          <a:latin typeface="Times New Roman"/>
                          <a:ea typeface="Times New Roman"/>
                        </a:rPr>
                        <a:t>Merk</a:t>
                      </a:r>
                      <a:r>
                        <a:rPr lang="en-US" sz="1200" dirty="0">
                          <a:solidFill>
                            <a:srgbClr val="333333"/>
                          </a:solidFill>
                          <a:latin typeface="Times New Roman"/>
                          <a:ea typeface="Times New Roman"/>
                        </a:rPr>
                        <a:t> </a:t>
                      </a:r>
                      <a:r>
                        <a:rPr lang="en-US" sz="1200" dirty="0" err="1">
                          <a:solidFill>
                            <a:srgbClr val="333333"/>
                          </a:solidFill>
                          <a:latin typeface="Times New Roman"/>
                          <a:ea typeface="Times New Roman"/>
                        </a:rPr>
                        <a:t>rokok</a:t>
                      </a:r>
                      <a:endParaRPr lang="en-US" sz="1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dirty="0" err="1">
                          <a:solidFill>
                            <a:srgbClr val="333333"/>
                          </a:solidFill>
                          <a:latin typeface="Times New Roman"/>
                          <a:ea typeface="Times New Roman"/>
                        </a:rPr>
                        <a:t>Jumlah</a:t>
                      </a:r>
                      <a:r>
                        <a:rPr lang="en-US" sz="1200" dirty="0">
                          <a:solidFill>
                            <a:srgbClr val="333333"/>
                          </a:solidFill>
                          <a:latin typeface="Times New Roman"/>
                          <a:ea typeface="Times New Roman"/>
                        </a:rPr>
                        <a:t> </a:t>
                      </a:r>
                      <a:r>
                        <a:rPr lang="en-US" sz="1200" dirty="0" err="1">
                          <a:solidFill>
                            <a:srgbClr val="333333"/>
                          </a:solidFill>
                          <a:latin typeface="Times New Roman"/>
                          <a:ea typeface="Times New Roman"/>
                        </a:rPr>
                        <a:t>Konsumen</a:t>
                      </a:r>
                      <a:r>
                        <a:rPr lang="en-US" sz="1200" dirty="0">
                          <a:solidFill>
                            <a:srgbClr val="333333"/>
                          </a:solidFill>
                          <a:latin typeface="Times New Roman"/>
                          <a:ea typeface="Times New Roman"/>
                        </a:rPr>
                        <a:t> (</a:t>
                      </a:r>
                      <a:r>
                        <a:rPr lang="en-US" sz="1200" dirty="0" err="1">
                          <a:solidFill>
                            <a:srgbClr val="333333"/>
                          </a:solidFill>
                          <a:latin typeface="Times New Roman"/>
                          <a:ea typeface="Times New Roman"/>
                        </a:rPr>
                        <a:t>fo</a:t>
                      </a:r>
                      <a:r>
                        <a:rPr lang="en-US" sz="1200" dirty="0">
                          <a:solidFill>
                            <a:srgbClr val="333333"/>
                          </a:solidFill>
                          <a:latin typeface="Times New Roman"/>
                          <a:ea typeface="Times New Roman"/>
                        </a:rPr>
                        <a:t>)</a:t>
                      </a:r>
                      <a:endParaRPr lang="en-US" sz="1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952500">
                <a:tc>
                  <a:txBody>
                    <a:bodyPr/>
                    <a:lstStyle/>
                    <a:p>
                      <a:pPr algn="ctr">
                        <a:spcAft>
                          <a:spcPts val="0"/>
                        </a:spcAft>
                      </a:pPr>
                      <a:r>
                        <a:rPr lang="en-US" sz="1200" dirty="0">
                          <a:solidFill>
                            <a:srgbClr val="333333"/>
                          </a:solidFill>
                          <a:latin typeface="Times New Roman"/>
                          <a:ea typeface="Times New Roman"/>
                        </a:rPr>
                        <a:t>A</a:t>
                      </a:r>
                      <a:endParaRPr lang="en-US" sz="1200" dirty="0">
                        <a:latin typeface="Times New Roman"/>
                        <a:ea typeface="Times New Roman"/>
                      </a:endParaRPr>
                    </a:p>
                    <a:p>
                      <a:pPr algn="ctr">
                        <a:spcAft>
                          <a:spcPts val="0"/>
                        </a:spcAft>
                      </a:pPr>
                      <a:r>
                        <a:rPr lang="en-US" sz="1200" dirty="0">
                          <a:solidFill>
                            <a:srgbClr val="333333"/>
                          </a:solidFill>
                          <a:latin typeface="Times New Roman"/>
                          <a:ea typeface="Times New Roman"/>
                        </a:rPr>
                        <a:t>B</a:t>
                      </a:r>
                      <a:endParaRPr lang="en-US" sz="1200" dirty="0">
                        <a:latin typeface="Times New Roman"/>
                        <a:ea typeface="Times New Roman"/>
                      </a:endParaRPr>
                    </a:p>
                    <a:p>
                      <a:pPr algn="ctr">
                        <a:spcAft>
                          <a:spcPts val="0"/>
                        </a:spcAft>
                      </a:pPr>
                      <a:r>
                        <a:rPr lang="en-US" sz="1200" dirty="0">
                          <a:solidFill>
                            <a:srgbClr val="333333"/>
                          </a:solidFill>
                          <a:latin typeface="Times New Roman"/>
                          <a:ea typeface="Times New Roman"/>
                        </a:rPr>
                        <a:t>C</a:t>
                      </a:r>
                      <a:endParaRPr lang="en-US" sz="1200" dirty="0">
                        <a:latin typeface="Times New Roman"/>
                        <a:ea typeface="Times New Roman"/>
                      </a:endParaRPr>
                    </a:p>
                    <a:p>
                      <a:pPr algn="ctr">
                        <a:spcAft>
                          <a:spcPts val="0"/>
                        </a:spcAft>
                      </a:pPr>
                      <a:r>
                        <a:rPr lang="en-US" sz="1200" dirty="0">
                          <a:solidFill>
                            <a:srgbClr val="333333"/>
                          </a:solidFill>
                          <a:latin typeface="Times New Roman"/>
                          <a:ea typeface="Times New Roman"/>
                        </a:rPr>
                        <a:t>D</a:t>
                      </a:r>
                      <a:endParaRPr lang="en-US" sz="1200" dirty="0">
                        <a:latin typeface="Times New Roman"/>
                        <a:ea typeface="Times New Roman"/>
                      </a:endParaRPr>
                    </a:p>
                    <a:p>
                      <a:pPr algn="ctr">
                        <a:spcAft>
                          <a:spcPts val="0"/>
                        </a:spcAft>
                      </a:pPr>
                      <a:r>
                        <a:rPr lang="en-US" sz="1200" dirty="0">
                          <a:solidFill>
                            <a:srgbClr val="333333"/>
                          </a:solidFill>
                          <a:latin typeface="Times New Roman"/>
                          <a:ea typeface="Times New Roman"/>
                        </a:rPr>
                        <a:t>E</a:t>
                      </a:r>
                      <a:endParaRPr lang="en-US" sz="1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a:solidFill>
                            <a:srgbClr val="333333"/>
                          </a:solidFill>
                          <a:latin typeface="Times New Roman"/>
                          <a:ea typeface="Times New Roman"/>
                        </a:rPr>
                        <a:t>210</a:t>
                      </a:r>
                      <a:endParaRPr lang="en-US" sz="1200">
                        <a:latin typeface="Times New Roman"/>
                        <a:ea typeface="Times New Roman"/>
                      </a:endParaRPr>
                    </a:p>
                    <a:p>
                      <a:pPr algn="ctr">
                        <a:spcAft>
                          <a:spcPts val="0"/>
                        </a:spcAft>
                      </a:pPr>
                      <a:r>
                        <a:rPr lang="en-US" sz="1200">
                          <a:solidFill>
                            <a:srgbClr val="333333"/>
                          </a:solidFill>
                          <a:latin typeface="Times New Roman"/>
                          <a:ea typeface="Times New Roman"/>
                        </a:rPr>
                        <a:t>310</a:t>
                      </a:r>
                      <a:endParaRPr lang="en-US" sz="1200">
                        <a:latin typeface="Times New Roman"/>
                        <a:ea typeface="Times New Roman"/>
                      </a:endParaRPr>
                    </a:p>
                    <a:p>
                      <a:pPr algn="ctr">
                        <a:spcAft>
                          <a:spcPts val="0"/>
                        </a:spcAft>
                      </a:pPr>
                      <a:r>
                        <a:rPr lang="en-US" sz="1200">
                          <a:solidFill>
                            <a:srgbClr val="333333"/>
                          </a:solidFill>
                          <a:latin typeface="Times New Roman"/>
                          <a:ea typeface="Times New Roman"/>
                        </a:rPr>
                        <a:t>170</a:t>
                      </a:r>
                      <a:endParaRPr lang="en-US" sz="1200">
                        <a:latin typeface="Times New Roman"/>
                        <a:ea typeface="Times New Roman"/>
                      </a:endParaRPr>
                    </a:p>
                    <a:p>
                      <a:pPr algn="ctr">
                        <a:spcAft>
                          <a:spcPts val="0"/>
                        </a:spcAft>
                      </a:pPr>
                      <a:r>
                        <a:rPr lang="en-US" sz="1200">
                          <a:solidFill>
                            <a:srgbClr val="333333"/>
                          </a:solidFill>
                          <a:latin typeface="Times New Roman"/>
                          <a:ea typeface="Times New Roman"/>
                        </a:rPr>
                        <a:t>85</a:t>
                      </a:r>
                      <a:endParaRPr lang="en-US" sz="1200">
                        <a:latin typeface="Times New Roman"/>
                        <a:ea typeface="Times New Roman"/>
                      </a:endParaRPr>
                    </a:p>
                    <a:p>
                      <a:pPr algn="ctr">
                        <a:spcAft>
                          <a:spcPts val="0"/>
                        </a:spcAft>
                      </a:pPr>
                      <a:r>
                        <a:rPr lang="en-US" sz="1200">
                          <a:solidFill>
                            <a:srgbClr val="333333"/>
                          </a:solidFill>
                          <a:latin typeface="Times New Roman"/>
                          <a:ea typeface="Times New Roman"/>
                        </a:rPr>
                        <a:t>225</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81000">
                <a:tc>
                  <a:txBody>
                    <a:bodyPr/>
                    <a:lstStyle/>
                    <a:p>
                      <a:pPr algn="ctr">
                        <a:spcAft>
                          <a:spcPts val="0"/>
                        </a:spcAft>
                      </a:pPr>
                      <a:endParaRPr lang="en-US" sz="1200" dirty="0">
                        <a:solidFill>
                          <a:srgbClr val="333333"/>
                        </a:solidFill>
                        <a:latin typeface="Times New Roman"/>
                        <a:ea typeface="Times New Roman"/>
                      </a:endParaRPr>
                    </a:p>
                    <a:p>
                      <a:pPr algn="ctr">
                        <a:spcAft>
                          <a:spcPts val="0"/>
                        </a:spcAft>
                      </a:pPr>
                      <a:r>
                        <a:rPr lang="en-US" sz="1200" dirty="0" err="1">
                          <a:solidFill>
                            <a:srgbClr val="333333"/>
                          </a:solidFill>
                          <a:latin typeface="Times New Roman"/>
                          <a:ea typeface="Times New Roman"/>
                        </a:rPr>
                        <a:t>Jumlah</a:t>
                      </a:r>
                      <a:endParaRPr lang="en-US" sz="1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200" dirty="0">
                        <a:solidFill>
                          <a:srgbClr val="333333"/>
                        </a:solidFill>
                        <a:latin typeface="Times New Roman"/>
                        <a:ea typeface="Times New Roman"/>
                      </a:endParaRPr>
                    </a:p>
                    <a:p>
                      <a:pPr algn="ctr">
                        <a:spcAft>
                          <a:spcPts val="0"/>
                        </a:spcAft>
                      </a:pPr>
                      <a:r>
                        <a:rPr lang="en-US" sz="1200" dirty="0">
                          <a:solidFill>
                            <a:srgbClr val="333333"/>
                          </a:solidFill>
                          <a:latin typeface="Times New Roman"/>
                          <a:ea typeface="Times New Roman"/>
                        </a:rPr>
                        <a:t>1000</a:t>
                      </a:r>
                      <a:endParaRPr lang="en-US" sz="1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14" name="TextBox 13"/>
          <p:cNvSpPr txBox="1"/>
          <p:nvPr/>
        </p:nvSpPr>
        <p:spPr>
          <a:xfrm>
            <a:off x="533400" y="4419600"/>
            <a:ext cx="7848600" cy="1354217"/>
          </a:xfrm>
          <a:prstGeom prst="rect">
            <a:avLst/>
          </a:prstGeom>
          <a:noFill/>
        </p:spPr>
        <p:txBody>
          <a:bodyPr wrap="square" rtlCol="0">
            <a:spAutoFit/>
          </a:bodyPr>
          <a:lstStyle/>
          <a:p>
            <a:pPr lvl="0"/>
            <a:r>
              <a:rPr lang="en-US" sz="1600" dirty="0" err="1"/>
              <a:t>Ujilah</a:t>
            </a:r>
            <a:r>
              <a:rPr lang="en-US" sz="1600" dirty="0"/>
              <a:t> </a:t>
            </a:r>
            <a:r>
              <a:rPr lang="en-US" sz="1600" dirty="0" err="1"/>
              <a:t>apakah</a:t>
            </a:r>
            <a:r>
              <a:rPr lang="en-US" sz="1600" dirty="0"/>
              <a:t> </a:t>
            </a:r>
            <a:r>
              <a:rPr lang="en-US" sz="1600" dirty="0" err="1"/>
              <a:t>preferensi</a:t>
            </a:r>
            <a:r>
              <a:rPr lang="en-US" sz="1600" dirty="0"/>
              <a:t> </a:t>
            </a:r>
            <a:r>
              <a:rPr lang="en-US" sz="1600" dirty="0" err="1"/>
              <a:t>konsumen</a:t>
            </a:r>
            <a:r>
              <a:rPr lang="en-US" sz="1600" dirty="0"/>
              <a:t> </a:t>
            </a:r>
            <a:r>
              <a:rPr lang="en-US" sz="1600" dirty="0" err="1"/>
              <a:t>dalam</a:t>
            </a:r>
            <a:r>
              <a:rPr lang="en-US" sz="1600" dirty="0"/>
              <a:t> </a:t>
            </a:r>
            <a:r>
              <a:rPr lang="en-US" sz="1600" dirty="0" err="1"/>
              <a:t>memilih</a:t>
            </a:r>
            <a:r>
              <a:rPr lang="en-US" sz="1600" dirty="0"/>
              <a:t> </a:t>
            </a:r>
            <a:r>
              <a:rPr lang="en-US" sz="1600" dirty="0" err="1"/>
              <a:t>merek</a:t>
            </a:r>
            <a:r>
              <a:rPr lang="en-US" sz="1600" dirty="0"/>
              <a:t> </a:t>
            </a:r>
            <a:r>
              <a:rPr lang="en-US" sz="1600" dirty="0" err="1"/>
              <a:t>rokok</a:t>
            </a:r>
            <a:r>
              <a:rPr lang="en-US" sz="1600" dirty="0"/>
              <a:t> </a:t>
            </a:r>
            <a:r>
              <a:rPr lang="en-US" sz="1600" dirty="0" err="1"/>
              <a:t>sama</a:t>
            </a:r>
            <a:r>
              <a:rPr lang="en-US" sz="1600" dirty="0"/>
              <a:t> </a:t>
            </a:r>
            <a:r>
              <a:rPr lang="en-US" sz="1600" dirty="0" err="1"/>
              <a:t>pada</a:t>
            </a:r>
            <a:r>
              <a:rPr lang="en-US" sz="1600" dirty="0"/>
              <a:t> alpha 5%!</a:t>
            </a:r>
          </a:p>
          <a:p>
            <a:pPr lvl="0"/>
            <a:r>
              <a:rPr lang="en-US" sz="1600" dirty="0" err="1"/>
              <a:t>Ujilah</a:t>
            </a:r>
            <a:r>
              <a:rPr lang="en-US" sz="1600" dirty="0"/>
              <a:t> </a:t>
            </a:r>
            <a:r>
              <a:rPr lang="en-US" sz="1600" dirty="0" err="1"/>
              <a:t>apakah</a:t>
            </a:r>
            <a:r>
              <a:rPr lang="en-US" sz="1600" dirty="0"/>
              <a:t> yang </a:t>
            </a:r>
            <a:r>
              <a:rPr lang="en-US" sz="1600" dirty="0" err="1"/>
              <a:t>memilih</a:t>
            </a:r>
            <a:r>
              <a:rPr lang="en-US" sz="1600" dirty="0"/>
              <a:t> </a:t>
            </a:r>
            <a:r>
              <a:rPr lang="en-US" sz="1600" dirty="0" err="1"/>
              <a:t>rokok</a:t>
            </a:r>
            <a:r>
              <a:rPr lang="en-US" sz="1600" dirty="0"/>
              <a:t> </a:t>
            </a:r>
            <a:r>
              <a:rPr lang="en-US" sz="1600" dirty="0" err="1"/>
              <a:t>merek</a:t>
            </a:r>
            <a:r>
              <a:rPr lang="en-US" sz="1600" dirty="0"/>
              <a:t> A 20%, </a:t>
            </a:r>
            <a:r>
              <a:rPr lang="en-US" sz="1600" dirty="0" err="1"/>
              <a:t>merek</a:t>
            </a:r>
            <a:r>
              <a:rPr lang="en-US" sz="1600" dirty="0"/>
              <a:t> B 30%, </a:t>
            </a:r>
            <a:r>
              <a:rPr lang="en-US" sz="1600" dirty="0" err="1"/>
              <a:t>merek</a:t>
            </a:r>
            <a:r>
              <a:rPr lang="en-US" sz="1600" dirty="0"/>
              <a:t> C 15%, </a:t>
            </a:r>
            <a:r>
              <a:rPr lang="en-US" sz="1600" dirty="0" err="1"/>
              <a:t>merek</a:t>
            </a:r>
            <a:r>
              <a:rPr lang="en-US" sz="1600" dirty="0"/>
              <a:t> D 10% </a:t>
            </a:r>
            <a:r>
              <a:rPr lang="en-US" sz="1600" dirty="0" err="1"/>
              <a:t>dan</a:t>
            </a:r>
            <a:r>
              <a:rPr lang="en-US" sz="1600" dirty="0"/>
              <a:t> </a:t>
            </a:r>
            <a:r>
              <a:rPr lang="en-US" sz="1600" dirty="0" err="1"/>
              <a:t>merek</a:t>
            </a:r>
            <a:r>
              <a:rPr lang="en-US" sz="1600" dirty="0"/>
              <a:t> E 25% </a:t>
            </a:r>
            <a:r>
              <a:rPr lang="en-US" sz="1600" dirty="0" err="1"/>
              <a:t>pada</a:t>
            </a:r>
            <a:r>
              <a:rPr lang="en-US" sz="1600" dirty="0"/>
              <a:t> alpha 5%?</a:t>
            </a:r>
          </a:p>
          <a:p>
            <a:endParaRPr lang="en-US" dirty="0"/>
          </a:p>
        </p:txBody>
      </p:sp>
    </p:spTree>
    <p:extLst>
      <p:ext uri="{BB962C8B-B14F-4D97-AF65-F5344CB8AC3E}">
        <p14:creationId xmlns:p14="http://schemas.microsoft.com/office/powerpoint/2010/main" val="250771718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5" name="Rectangle 4"/>
          <p:cNvSpPr/>
          <p:nvPr/>
        </p:nvSpPr>
        <p:spPr>
          <a:xfrm>
            <a:off x="1066800" y="1143000"/>
            <a:ext cx="7010400" cy="707886"/>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rPr>
              <a:t>CONTOH</a:t>
            </a:r>
            <a:endParaRPr lang="en-US" sz="4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355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4581"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4583"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1" name="TextBox 10"/>
          <p:cNvSpPr txBox="1"/>
          <p:nvPr/>
        </p:nvSpPr>
        <p:spPr>
          <a:xfrm>
            <a:off x="304800" y="2438400"/>
            <a:ext cx="8382000" cy="369332"/>
          </a:xfrm>
          <a:prstGeom prst="rect">
            <a:avLst/>
          </a:prstGeom>
          <a:noFill/>
        </p:spPr>
        <p:txBody>
          <a:bodyPr wrap="square" rtlCol="0">
            <a:spAutoFit/>
          </a:bodyPr>
          <a:lstStyle/>
          <a:p>
            <a:endParaRPr lang="en-US" dirty="0"/>
          </a:p>
        </p:txBody>
      </p:sp>
      <p:sp>
        <p:nvSpPr>
          <p:cNvPr id="7577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75777" name="Object 1"/>
          <p:cNvGraphicFramePr>
            <a:graphicFrameLocks noChangeAspect="1"/>
          </p:cNvGraphicFramePr>
          <p:nvPr/>
        </p:nvGraphicFramePr>
        <p:xfrm>
          <a:off x="1295400" y="2590800"/>
          <a:ext cx="3879850" cy="1066800"/>
        </p:xfrm>
        <a:graphic>
          <a:graphicData uri="http://schemas.openxmlformats.org/presentationml/2006/ole">
            <mc:AlternateContent xmlns:mc="http://schemas.openxmlformats.org/markup-compatibility/2006">
              <mc:Choice xmlns:v="urn:schemas-microsoft-com:vml" Requires="v">
                <p:oleObj spid="_x0000_s2050" name="Equation" r:id="rId4" imgW="1790700" imgH="457200" progId="Equation.3">
                  <p:embed/>
                </p:oleObj>
              </mc:Choice>
              <mc:Fallback>
                <p:oleObj name="Equation" r:id="rId4" imgW="1790700" imgH="457200" progId="Equation.3">
                  <p:embed/>
                  <p:pic>
                    <p:nvPicPr>
                      <p:cNvPr id="75777"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95400" y="2590800"/>
                        <a:ext cx="3879850" cy="1066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578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75779" name="Object 3"/>
          <p:cNvGraphicFramePr>
            <a:graphicFrameLocks noChangeAspect="1"/>
          </p:cNvGraphicFramePr>
          <p:nvPr/>
        </p:nvGraphicFramePr>
        <p:xfrm>
          <a:off x="1219200" y="4114800"/>
          <a:ext cx="6496050" cy="914400"/>
        </p:xfrm>
        <a:graphic>
          <a:graphicData uri="http://schemas.openxmlformats.org/presentationml/2006/ole">
            <mc:AlternateContent xmlns:mc="http://schemas.openxmlformats.org/markup-compatibility/2006">
              <mc:Choice xmlns:v="urn:schemas-microsoft-com:vml" Requires="v">
                <p:oleObj spid="_x0000_s2051" name="Equation" r:id="rId6" imgW="3251200" imgH="457200" progId="Equation.3">
                  <p:embed/>
                </p:oleObj>
              </mc:Choice>
              <mc:Fallback>
                <p:oleObj name="Equation" r:id="rId6" imgW="3251200" imgH="457200" progId="Equation.3">
                  <p:embed/>
                  <p:pic>
                    <p:nvPicPr>
                      <p:cNvPr id="75779"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219200" y="4114800"/>
                        <a:ext cx="6496050" cy="914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651137354"/>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5" name="Rectangle 4"/>
          <p:cNvSpPr/>
          <p:nvPr/>
        </p:nvSpPr>
        <p:spPr>
          <a:xfrm>
            <a:off x="1066800" y="1143000"/>
            <a:ext cx="7010400" cy="707886"/>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rPr>
              <a:t>CONTOH</a:t>
            </a:r>
            <a:endParaRPr lang="en-US" sz="4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355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4581"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4583"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1" name="TextBox 10"/>
          <p:cNvSpPr txBox="1"/>
          <p:nvPr/>
        </p:nvSpPr>
        <p:spPr>
          <a:xfrm>
            <a:off x="304800" y="2438400"/>
            <a:ext cx="8382000" cy="369332"/>
          </a:xfrm>
          <a:prstGeom prst="rect">
            <a:avLst/>
          </a:prstGeom>
          <a:noFill/>
        </p:spPr>
        <p:txBody>
          <a:bodyPr wrap="square" rtlCol="0">
            <a:spAutoFit/>
          </a:bodyPr>
          <a:lstStyle/>
          <a:p>
            <a:endParaRPr lang="en-US" dirty="0"/>
          </a:p>
        </p:txBody>
      </p:sp>
      <p:sp>
        <p:nvSpPr>
          <p:cNvPr id="12" name="TextBox 11"/>
          <p:cNvSpPr txBox="1"/>
          <p:nvPr/>
        </p:nvSpPr>
        <p:spPr>
          <a:xfrm>
            <a:off x="685800" y="1905000"/>
            <a:ext cx="7848600" cy="1846659"/>
          </a:xfrm>
          <a:prstGeom prst="rect">
            <a:avLst/>
          </a:prstGeom>
          <a:noFill/>
        </p:spPr>
        <p:txBody>
          <a:bodyPr wrap="square" rtlCol="0">
            <a:spAutoFit/>
          </a:bodyPr>
          <a:lstStyle/>
          <a:p>
            <a:r>
              <a:rPr lang="en-US" sz="1600" dirty="0" err="1"/>
              <a:t>Nilai</a:t>
            </a:r>
            <a:r>
              <a:rPr lang="en-US" sz="1600" dirty="0"/>
              <a:t> </a:t>
            </a:r>
            <a:r>
              <a:rPr lang="en-US" sz="1600" dirty="0" err="1"/>
              <a:t>Tabel</a:t>
            </a:r>
            <a:r>
              <a:rPr lang="en-US" sz="1600" dirty="0"/>
              <a:t> = </a:t>
            </a:r>
            <a:r>
              <a:rPr lang="en-US" sz="1600" dirty="0" err="1"/>
              <a:t>Derajat</a:t>
            </a:r>
            <a:r>
              <a:rPr lang="en-US" sz="1600" dirty="0"/>
              <a:t> </a:t>
            </a:r>
            <a:r>
              <a:rPr lang="en-US" sz="1600" dirty="0" err="1"/>
              <a:t>kebebasan</a:t>
            </a:r>
            <a:r>
              <a:rPr lang="en-US" sz="1600" dirty="0"/>
              <a:t> = k -1 = 5 – 1 = 4 </a:t>
            </a:r>
            <a:r>
              <a:rPr lang="en-US" sz="1600" dirty="0" err="1"/>
              <a:t>dengan</a:t>
            </a:r>
            <a:r>
              <a:rPr lang="en-US" sz="1600" dirty="0"/>
              <a:t> </a:t>
            </a:r>
            <a:r>
              <a:rPr lang="en-US" sz="1600" dirty="0" err="1"/>
              <a:t>taraf</a:t>
            </a:r>
            <a:r>
              <a:rPr lang="en-US" sz="1600" dirty="0"/>
              <a:t> </a:t>
            </a:r>
            <a:r>
              <a:rPr lang="en-US" sz="1600" dirty="0" err="1"/>
              <a:t>nyata</a:t>
            </a:r>
            <a:r>
              <a:rPr lang="en-US" sz="1600" dirty="0"/>
              <a:t> 5% </a:t>
            </a:r>
            <a:r>
              <a:rPr lang="en-US" sz="1600" dirty="0" err="1"/>
              <a:t>maka</a:t>
            </a:r>
            <a:r>
              <a:rPr lang="en-US" sz="1600" dirty="0"/>
              <a:t> </a:t>
            </a:r>
            <a:r>
              <a:rPr lang="en-US" sz="1600" dirty="0" err="1"/>
              <a:t>nilai</a:t>
            </a:r>
            <a:r>
              <a:rPr lang="en-US" sz="1600" dirty="0"/>
              <a:t>  </a:t>
            </a:r>
            <a:r>
              <a:rPr lang="en-US" sz="1600" dirty="0" err="1"/>
              <a:t>tabel</a:t>
            </a:r>
            <a:r>
              <a:rPr lang="en-US" sz="1600" dirty="0"/>
              <a:t> = 9.4888</a:t>
            </a:r>
          </a:p>
          <a:p>
            <a:endParaRPr lang="en-US" sz="1600" dirty="0"/>
          </a:p>
          <a:p>
            <a:endParaRPr lang="en-US" sz="1600" dirty="0"/>
          </a:p>
          <a:p>
            <a:endParaRPr lang="en-US" sz="1600" dirty="0"/>
          </a:p>
          <a:p>
            <a:r>
              <a:rPr lang="en-US" sz="1600" dirty="0" err="1"/>
              <a:t>Nilai</a:t>
            </a:r>
            <a:r>
              <a:rPr lang="en-US" sz="1600" dirty="0"/>
              <a:t> Chi </a:t>
            </a:r>
            <a:r>
              <a:rPr lang="en-US" sz="1600" dirty="0" err="1"/>
              <a:t>Kuadrat</a:t>
            </a:r>
            <a:r>
              <a:rPr lang="en-US" sz="1600" dirty="0"/>
              <a:t> </a:t>
            </a:r>
            <a:r>
              <a:rPr lang="en-US" sz="1600" dirty="0" err="1"/>
              <a:t>Hitung</a:t>
            </a:r>
            <a:endParaRPr lang="en-US" sz="1600" dirty="0"/>
          </a:p>
          <a:p>
            <a:endParaRPr lang="en-US" dirty="0"/>
          </a:p>
        </p:txBody>
      </p:sp>
      <p:sp>
        <p:nvSpPr>
          <p:cNvPr id="778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77825" name="Object 1"/>
          <p:cNvGraphicFramePr>
            <a:graphicFrameLocks noChangeAspect="1"/>
          </p:cNvGraphicFramePr>
          <p:nvPr>
            <p:extLst>
              <p:ext uri="{D42A27DB-BD31-4B8C-83A1-F6EECF244321}">
                <p14:modId xmlns:p14="http://schemas.microsoft.com/office/powerpoint/2010/main" val="2865636886"/>
              </p:ext>
            </p:extLst>
          </p:nvPr>
        </p:nvGraphicFramePr>
        <p:xfrm>
          <a:off x="3505200" y="3059669"/>
          <a:ext cx="2641600" cy="990600"/>
        </p:xfrm>
        <a:graphic>
          <a:graphicData uri="http://schemas.openxmlformats.org/presentationml/2006/ole">
            <mc:AlternateContent xmlns:mc="http://schemas.openxmlformats.org/markup-compatibility/2006">
              <mc:Choice xmlns:v="urn:schemas-microsoft-com:vml" Requires="v">
                <p:oleObj spid="_x0000_s3074" name="Equation" r:id="rId4" imgW="1219200" imgH="457200" progId="Equation.3">
                  <p:embed/>
                </p:oleObj>
              </mc:Choice>
              <mc:Fallback>
                <p:oleObj name="Equation" r:id="rId4" imgW="1219200" imgH="457200" progId="Equation.3">
                  <p:embed/>
                  <p:pic>
                    <p:nvPicPr>
                      <p:cNvPr id="77825"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05200" y="3059669"/>
                        <a:ext cx="2641600" cy="990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063948890"/>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5" name="Rectangle 4"/>
          <p:cNvSpPr/>
          <p:nvPr/>
        </p:nvSpPr>
        <p:spPr>
          <a:xfrm>
            <a:off x="1066800" y="1143000"/>
            <a:ext cx="7010400" cy="707886"/>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rPr>
              <a:t>CONTOH</a:t>
            </a:r>
            <a:endParaRPr lang="en-US" sz="4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355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4581"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4583"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1" name="TextBox 10"/>
          <p:cNvSpPr txBox="1"/>
          <p:nvPr/>
        </p:nvSpPr>
        <p:spPr>
          <a:xfrm>
            <a:off x="304800" y="2438400"/>
            <a:ext cx="8382000" cy="369332"/>
          </a:xfrm>
          <a:prstGeom prst="rect">
            <a:avLst/>
          </a:prstGeom>
          <a:noFill/>
        </p:spPr>
        <p:txBody>
          <a:bodyPr wrap="square" rtlCol="0">
            <a:spAutoFit/>
          </a:bodyPr>
          <a:lstStyle/>
          <a:p>
            <a:endParaRPr lang="en-US" dirty="0"/>
          </a:p>
        </p:txBody>
      </p:sp>
      <p:sp>
        <p:nvSpPr>
          <p:cNvPr id="12" name="TextBox 11"/>
          <p:cNvSpPr txBox="1"/>
          <p:nvPr/>
        </p:nvSpPr>
        <p:spPr>
          <a:xfrm>
            <a:off x="685800" y="1905000"/>
            <a:ext cx="7848600" cy="861774"/>
          </a:xfrm>
          <a:prstGeom prst="rect">
            <a:avLst/>
          </a:prstGeom>
          <a:noFill/>
        </p:spPr>
        <p:txBody>
          <a:bodyPr wrap="square" rtlCol="0">
            <a:spAutoFit/>
          </a:bodyPr>
          <a:lstStyle/>
          <a:p>
            <a:r>
              <a:rPr lang="en-US" sz="1600" dirty="0" err="1"/>
              <a:t>Berikut</a:t>
            </a:r>
            <a:r>
              <a:rPr lang="en-US" sz="1600" dirty="0"/>
              <a:t> </a:t>
            </a:r>
            <a:r>
              <a:rPr lang="en-US" sz="1600" dirty="0" err="1"/>
              <a:t>ini</a:t>
            </a:r>
            <a:r>
              <a:rPr lang="en-US" sz="1600" dirty="0"/>
              <a:t> </a:t>
            </a:r>
            <a:r>
              <a:rPr lang="en-US" sz="1600" dirty="0" err="1"/>
              <a:t>adalah</a:t>
            </a:r>
            <a:r>
              <a:rPr lang="en-US" sz="1600" dirty="0"/>
              <a:t> </a:t>
            </a:r>
            <a:r>
              <a:rPr lang="en-US" sz="1600" dirty="0" err="1"/>
              <a:t>hasil</a:t>
            </a:r>
            <a:r>
              <a:rPr lang="en-US" sz="1600" dirty="0"/>
              <a:t> survey </a:t>
            </a:r>
            <a:r>
              <a:rPr lang="en-US" sz="1600" dirty="0" err="1"/>
              <a:t>terhadap</a:t>
            </a:r>
            <a:r>
              <a:rPr lang="en-US" sz="1600" dirty="0"/>
              <a:t> 1000 </a:t>
            </a:r>
            <a:r>
              <a:rPr lang="en-US" sz="1600" dirty="0" err="1"/>
              <a:t>perokok</a:t>
            </a:r>
            <a:r>
              <a:rPr lang="en-US" sz="1600" dirty="0"/>
              <a:t> </a:t>
            </a:r>
            <a:r>
              <a:rPr lang="en-US" sz="1600" dirty="0" err="1"/>
              <a:t>terhadap</a:t>
            </a:r>
            <a:r>
              <a:rPr lang="en-US" sz="1600" dirty="0"/>
              <a:t> 5 </a:t>
            </a:r>
            <a:r>
              <a:rPr lang="en-US" sz="1600" dirty="0" err="1"/>
              <a:t>merek</a:t>
            </a:r>
            <a:r>
              <a:rPr lang="en-US" sz="1600" dirty="0"/>
              <a:t> </a:t>
            </a:r>
            <a:r>
              <a:rPr lang="en-US" sz="1600" dirty="0" err="1"/>
              <a:t>rokok</a:t>
            </a:r>
            <a:r>
              <a:rPr lang="en-US" sz="1600" dirty="0"/>
              <a:t> yang </a:t>
            </a:r>
            <a:r>
              <a:rPr lang="en-US" sz="1600" dirty="0" err="1"/>
              <a:t>mereka</a:t>
            </a:r>
            <a:r>
              <a:rPr lang="en-US" sz="1600" dirty="0"/>
              <a:t> </a:t>
            </a:r>
            <a:r>
              <a:rPr lang="en-US" sz="1600" dirty="0" err="1"/>
              <a:t>pilih</a:t>
            </a:r>
            <a:r>
              <a:rPr lang="en-US" sz="1600" dirty="0"/>
              <a:t> :</a:t>
            </a:r>
          </a:p>
          <a:p>
            <a:endParaRPr lang="en-US" dirty="0"/>
          </a:p>
        </p:txBody>
      </p:sp>
      <p:graphicFrame>
        <p:nvGraphicFramePr>
          <p:cNvPr id="13" name="Table 12"/>
          <p:cNvGraphicFramePr>
            <a:graphicFrameLocks noGrp="1"/>
          </p:cNvGraphicFramePr>
          <p:nvPr/>
        </p:nvGraphicFramePr>
        <p:xfrm>
          <a:off x="762000" y="2667000"/>
          <a:ext cx="3962400" cy="1524000"/>
        </p:xfrm>
        <a:graphic>
          <a:graphicData uri="http://schemas.openxmlformats.org/drawingml/2006/table">
            <a:tbl>
              <a:tblPr/>
              <a:tblGrid>
                <a:gridCol w="1981200">
                  <a:extLst>
                    <a:ext uri="{9D8B030D-6E8A-4147-A177-3AD203B41FA5}">
                      <a16:colId xmlns:a16="http://schemas.microsoft.com/office/drawing/2014/main" val="20000"/>
                    </a:ext>
                  </a:extLst>
                </a:gridCol>
                <a:gridCol w="1981200">
                  <a:extLst>
                    <a:ext uri="{9D8B030D-6E8A-4147-A177-3AD203B41FA5}">
                      <a16:colId xmlns:a16="http://schemas.microsoft.com/office/drawing/2014/main" val="20001"/>
                    </a:ext>
                  </a:extLst>
                </a:gridCol>
              </a:tblGrid>
              <a:tr h="190500">
                <a:tc>
                  <a:txBody>
                    <a:bodyPr/>
                    <a:lstStyle/>
                    <a:p>
                      <a:pPr algn="ctr">
                        <a:spcAft>
                          <a:spcPts val="0"/>
                        </a:spcAft>
                      </a:pPr>
                      <a:r>
                        <a:rPr lang="en-US" sz="1200" dirty="0" err="1">
                          <a:solidFill>
                            <a:srgbClr val="333333"/>
                          </a:solidFill>
                          <a:latin typeface="Times New Roman"/>
                          <a:ea typeface="Times New Roman"/>
                        </a:rPr>
                        <a:t>Preferensi</a:t>
                      </a:r>
                      <a:r>
                        <a:rPr lang="en-US" sz="1200" dirty="0">
                          <a:solidFill>
                            <a:srgbClr val="333333"/>
                          </a:solidFill>
                          <a:latin typeface="Times New Roman"/>
                          <a:ea typeface="Times New Roman"/>
                        </a:rPr>
                        <a:t> </a:t>
                      </a:r>
                      <a:r>
                        <a:rPr lang="en-US" sz="1200" dirty="0" err="1">
                          <a:solidFill>
                            <a:srgbClr val="333333"/>
                          </a:solidFill>
                          <a:latin typeface="Times New Roman"/>
                          <a:ea typeface="Times New Roman"/>
                        </a:rPr>
                        <a:t>Merk</a:t>
                      </a:r>
                      <a:r>
                        <a:rPr lang="en-US" sz="1200" dirty="0">
                          <a:solidFill>
                            <a:srgbClr val="333333"/>
                          </a:solidFill>
                          <a:latin typeface="Times New Roman"/>
                          <a:ea typeface="Times New Roman"/>
                        </a:rPr>
                        <a:t> </a:t>
                      </a:r>
                      <a:r>
                        <a:rPr lang="en-US" sz="1200" dirty="0" err="1">
                          <a:solidFill>
                            <a:srgbClr val="333333"/>
                          </a:solidFill>
                          <a:latin typeface="Times New Roman"/>
                          <a:ea typeface="Times New Roman"/>
                        </a:rPr>
                        <a:t>rokok</a:t>
                      </a:r>
                      <a:endParaRPr lang="en-US" sz="1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dirty="0" err="1">
                          <a:solidFill>
                            <a:srgbClr val="333333"/>
                          </a:solidFill>
                          <a:latin typeface="Times New Roman"/>
                          <a:ea typeface="Times New Roman"/>
                        </a:rPr>
                        <a:t>Jumlah</a:t>
                      </a:r>
                      <a:r>
                        <a:rPr lang="en-US" sz="1200" dirty="0">
                          <a:solidFill>
                            <a:srgbClr val="333333"/>
                          </a:solidFill>
                          <a:latin typeface="Times New Roman"/>
                          <a:ea typeface="Times New Roman"/>
                        </a:rPr>
                        <a:t> </a:t>
                      </a:r>
                      <a:r>
                        <a:rPr lang="en-US" sz="1200" dirty="0" err="1">
                          <a:solidFill>
                            <a:srgbClr val="333333"/>
                          </a:solidFill>
                          <a:latin typeface="Times New Roman"/>
                          <a:ea typeface="Times New Roman"/>
                        </a:rPr>
                        <a:t>Konsumen</a:t>
                      </a:r>
                      <a:r>
                        <a:rPr lang="en-US" sz="1200" dirty="0">
                          <a:solidFill>
                            <a:srgbClr val="333333"/>
                          </a:solidFill>
                          <a:latin typeface="Times New Roman"/>
                          <a:ea typeface="Times New Roman"/>
                        </a:rPr>
                        <a:t> (</a:t>
                      </a:r>
                      <a:r>
                        <a:rPr lang="en-US" sz="1200" dirty="0" err="1">
                          <a:solidFill>
                            <a:srgbClr val="333333"/>
                          </a:solidFill>
                          <a:latin typeface="Times New Roman"/>
                          <a:ea typeface="Times New Roman"/>
                        </a:rPr>
                        <a:t>fo</a:t>
                      </a:r>
                      <a:r>
                        <a:rPr lang="en-US" sz="1200" dirty="0">
                          <a:solidFill>
                            <a:srgbClr val="333333"/>
                          </a:solidFill>
                          <a:latin typeface="Times New Roman"/>
                          <a:ea typeface="Times New Roman"/>
                        </a:rPr>
                        <a:t>)</a:t>
                      </a:r>
                      <a:endParaRPr lang="en-US" sz="1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952500">
                <a:tc>
                  <a:txBody>
                    <a:bodyPr/>
                    <a:lstStyle/>
                    <a:p>
                      <a:pPr algn="ctr">
                        <a:spcAft>
                          <a:spcPts val="0"/>
                        </a:spcAft>
                      </a:pPr>
                      <a:r>
                        <a:rPr lang="en-US" sz="1200" dirty="0">
                          <a:solidFill>
                            <a:srgbClr val="333333"/>
                          </a:solidFill>
                          <a:latin typeface="Times New Roman"/>
                          <a:ea typeface="Times New Roman"/>
                        </a:rPr>
                        <a:t>A</a:t>
                      </a:r>
                      <a:endParaRPr lang="en-US" sz="1200" dirty="0">
                        <a:latin typeface="Times New Roman"/>
                        <a:ea typeface="Times New Roman"/>
                      </a:endParaRPr>
                    </a:p>
                    <a:p>
                      <a:pPr algn="ctr">
                        <a:spcAft>
                          <a:spcPts val="0"/>
                        </a:spcAft>
                      </a:pPr>
                      <a:r>
                        <a:rPr lang="en-US" sz="1200" dirty="0">
                          <a:solidFill>
                            <a:srgbClr val="333333"/>
                          </a:solidFill>
                          <a:latin typeface="Times New Roman"/>
                          <a:ea typeface="Times New Roman"/>
                        </a:rPr>
                        <a:t>B</a:t>
                      </a:r>
                      <a:endParaRPr lang="en-US" sz="1200" dirty="0">
                        <a:latin typeface="Times New Roman"/>
                        <a:ea typeface="Times New Roman"/>
                      </a:endParaRPr>
                    </a:p>
                    <a:p>
                      <a:pPr algn="ctr">
                        <a:spcAft>
                          <a:spcPts val="0"/>
                        </a:spcAft>
                      </a:pPr>
                      <a:r>
                        <a:rPr lang="en-US" sz="1200" dirty="0">
                          <a:solidFill>
                            <a:srgbClr val="333333"/>
                          </a:solidFill>
                          <a:latin typeface="Times New Roman"/>
                          <a:ea typeface="Times New Roman"/>
                        </a:rPr>
                        <a:t>C</a:t>
                      </a:r>
                      <a:endParaRPr lang="en-US" sz="1200" dirty="0">
                        <a:latin typeface="Times New Roman"/>
                        <a:ea typeface="Times New Roman"/>
                      </a:endParaRPr>
                    </a:p>
                    <a:p>
                      <a:pPr algn="ctr">
                        <a:spcAft>
                          <a:spcPts val="0"/>
                        </a:spcAft>
                      </a:pPr>
                      <a:r>
                        <a:rPr lang="en-US" sz="1200" dirty="0">
                          <a:solidFill>
                            <a:srgbClr val="333333"/>
                          </a:solidFill>
                          <a:latin typeface="Times New Roman"/>
                          <a:ea typeface="Times New Roman"/>
                        </a:rPr>
                        <a:t>D</a:t>
                      </a:r>
                      <a:endParaRPr lang="en-US" sz="1200" dirty="0">
                        <a:latin typeface="Times New Roman"/>
                        <a:ea typeface="Times New Roman"/>
                      </a:endParaRPr>
                    </a:p>
                    <a:p>
                      <a:pPr algn="ctr">
                        <a:spcAft>
                          <a:spcPts val="0"/>
                        </a:spcAft>
                      </a:pPr>
                      <a:r>
                        <a:rPr lang="en-US" sz="1200" dirty="0">
                          <a:solidFill>
                            <a:srgbClr val="333333"/>
                          </a:solidFill>
                          <a:latin typeface="Times New Roman"/>
                          <a:ea typeface="Times New Roman"/>
                        </a:rPr>
                        <a:t>E</a:t>
                      </a:r>
                      <a:endParaRPr lang="en-US" sz="1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a:solidFill>
                            <a:srgbClr val="333333"/>
                          </a:solidFill>
                          <a:latin typeface="Times New Roman"/>
                          <a:ea typeface="Times New Roman"/>
                        </a:rPr>
                        <a:t>210</a:t>
                      </a:r>
                      <a:endParaRPr lang="en-US" sz="1200">
                        <a:latin typeface="Times New Roman"/>
                        <a:ea typeface="Times New Roman"/>
                      </a:endParaRPr>
                    </a:p>
                    <a:p>
                      <a:pPr algn="ctr">
                        <a:spcAft>
                          <a:spcPts val="0"/>
                        </a:spcAft>
                      </a:pPr>
                      <a:r>
                        <a:rPr lang="en-US" sz="1200">
                          <a:solidFill>
                            <a:srgbClr val="333333"/>
                          </a:solidFill>
                          <a:latin typeface="Times New Roman"/>
                          <a:ea typeface="Times New Roman"/>
                        </a:rPr>
                        <a:t>310</a:t>
                      </a:r>
                      <a:endParaRPr lang="en-US" sz="1200">
                        <a:latin typeface="Times New Roman"/>
                        <a:ea typeface="Times New Roman"/>
                      </a:endParaRPr>
                    </a:p>
                    <a:p>
                      <a:pPr algn="ctr">
                        <a:spcAft>
                          <a:spcPts val="0"/>
                        </a:spcAft>
                      </a:pPr>
                      <a:r>
                        <a:rPr lang="en-US" sz="1200">
                          <a:solidFill>
                            <a:srgbClr val="333333"/>
                          </a:solidFill>
                          <a:latin typeface="Times New Roman"/>
                          <a:ea typeface="Times New Roman"/>
                        </a:rPr>
                        <a:t>170</a:t>
                      </a:r>
                      <a:endParaRPr lang="en-US" sz="1200">
                        <a:latin typeface="Times New Roman"/>
                        <a:ea typeface="Times New Roman"/>
                      </a:endParaRPr>
                    </a:p>
                    <a:p>
                      <a:pPr algn="ctr">
                        <a:spcAft>
                          <a:spcPts val="0"/>
                        </a:spcAft>
                      </a:pPr>
                      <a:r>
                        <a:rPr lang="en-US" sz="1200">
                          <a:solidFill>
                            <a:srgbClr val="333333"/>
                          </a:solidFill>
                          <a:latin typeface="Times New Roman"/>
                          <a:ea typeface="Times New Roman"/>
                        </a:rPr>
                        <a:t>85</a:t>
                      </a:r>
                      <a:endParaRPr lang="en-US" sz="1200">
                        <a:latin typeface="Times New Roman"/>
                        <a:ea typeface="Times New Roman"/>
                      </a:endParaRPr>
                    </a:p>
                    <a:p>
                      <a:pPr algn="ctr">
                        <a:spcAft>
                          <a:spcPts val="0"/>
                        </a:spcAft>
                      </a:pPr>
                      <a:r>
                        <a:rPr lang="en-US" sz="1200">
                          <a:solidFill>
                            <a:srgbClr val="333333"/>
                          </a:solidFill>
                          <a:latin typeface="Times New Roman"/>
                          <a:ea typeface="Times New Roman"/>
                        </a:rPr>
                        <a:t>225</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81000">
                <a:tc>
                  <a:txBody>
                    <a:bodyPr/>
                    <a:lstStyle/>
                    <a:p>
                      <a:pPr algn="ctr">
                        <a:spcAft>
                          <a:spcPts val="0"/>
                        </a:spcAft>
                      </a:pPr>
                      <a:endParaRPr lang="en-US" sz="1200">
                        <a:solidFill>
                          <a:srgbClr val="333333"/>
                        </a:solidFill>
                        <a:latin typeface="Times New Roman"/>
                        <a:ea typeface="Times New Roman"/>
                      </a:endParaRPr>
                    </a:p>
                    <a:p>
                      <a:pPr algn="ctr">
                        <a:spcAft>
                          <a:spcPts val="0"/>
                        </a:spcAft>
                      </a:pPr>
                      <a:r>
                        <a:rPr lang="en-US" sz="1200">
                          <a:solidFill>
                            <a:srgbClr val="333333"/>
                          </a:solidFill>
                          <a:latin typeface="Times New Roman"/>
                          <a:ea typeface="Times New Roman"/>
                        </a:rPr>
                        <a:t>Jumlah</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200" dirty="0">
                        <a:solidFill>
                          <a:srgbClr val="333333"/>
                        </a:solidFill>
                        <a:latin typeface="Times New Roman"/>
                        <a:ea typeface="Times New Roman"/>
                      </a:endParaRPr>
                    </a:p>
                    <a:p>
                      <a:pPr algn="ctr">
                        <a:spcAft>
                          <a:spcPts val="0"/>
                        </a:spcAft>
                      </a:pPr>
                      <a:r>
                        <a:rPr lang="en-US" sz="1200" dirty="0">
                          <a:solidFill>
                            <a:srgbClr val="333333"/>
                          </a:solidFill>
                          <a:latin typeface="Times New Roman"/>
                          <a:ea typeface="Times New Roman"/>
                        </a:rPr>
                        <a:t>1000</a:t>
                      </a:r>
                      <a:endParaRPr lang="en-US" sz="1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14" name="TextBox 13"/>
          <p:cNvSpPr txBox="1"/>
          <p:nvPr/>
        </p:nvSpPr>
        <p:spPr>
          <a:xfrm>
            <a:off x="533400" y="4419600"/>
            <a:ext cx="7848600" cy="1354217"/>
          </a:xfrm>
          <a:prstGeom prst="rect">
            <a:avLst/>
          </a:prstGeom>
          <a:noFill/>
        </p:spPr>
        <p:txBody>
          <a:bodyPr wrap="square" rtlCol="0">
            <a:spAutoFit/>
          </a:bodyPr>
          <a:lstStyle/>
          <a:p>
            <a:pPr lvl="0"/>
            <a:r>
              <a:rPr lang="en-US" sz="1600" dirty="0" err="1"/>
              <a:t>Ujilah</a:t>
            </a:r>
            <a:r>
              <a:rPr lang="en-US" sz="1600" dirty="0"/>
              <a:t> </a:t>
            </a:r>
            <a:r>
              <a:rPr lang="en-US" sz="1600" dirty="0" err="1"/>
              <a:t>apakah</a:t>
            </a:r>
            <a:r>
              <a:rPr lang="en-US" sz="1600" dirty="0"/>
              <a:t> </a:t>
            </a:r>
            <a:r>
              <a:rPr lang="en-US" sz="1600" dirty="0" err="1"/>
              <a:t>preferensi</a:t>
            </a:r>
            <a:r>
              <a:rPr lang="en-US" sz="1600" dirty="0"/>
              <a:t> </a:t>
            </a:r>
            <a:r>
              <a:rPr lang="en-US" sz="1600" dirty="0" err="1"/>
              <a:t>konsumen</a:t>
            </a:r>
            <a:r>
              <a:rPr lang="en-US" sz="1600" dirty="0"/>
              <a:t> </a:t>
            </a:r>
            <a:r>
              <a:rPr lang="en-US" sz="1600" dirty="0" err="1"/>
              <a:t>dalam</a:t>
            </a:r>
            <a:r>
              <a:rPr lang="en-US" sz="1600" dirty="0"/>
              <a:t> </a:t>
            </a:r>
            <a:r>
              <a:rPr lang="en-US" sz="1600" dirty="0" err="1"/>
              <a:t>memilih</a:t>
            </a:r>
            <a:r>
              <a:rPr lang="en-US" sz="1600" dirty="0"/>
              <a:t> </a:t>
            </a:r>
            <a:r>
              <a:rPr lang="en-US" sz="1600" dirty="0" err="1"/>
              <a:t>merek</a:t>
            </a:r>
            <a:r>
              <a:rPr lang="en-US" sz="1600" dirty="0"/>
              <a:t> </a:t>
            </a:r>
            <a:r>
              <a:rPr lang="en-US" sz="1600" dirty="0" err="1"/>
              <a:t>rokok</a:t>
            </a:r>
            <a:r>
              <a:rPr lang="en-US" sz="1600" dirty="0"/>
              <a:t> </a:t>
            </a:r>
            <a:r>
              <a:rPr lang="en-US" sz="1600" dirty="0" err="1"/>
              <a:t>sama</a:t>
            </a:r>
            <a:r>
              <a:rPr lang="en-US" sz="1600" dirty="0"/>
              <a:t> </a:t>
            </a:r>
            <a:r>
              <a:rPr lang="en-US" sz="1600" dirty="0" err="1"/>
              <a:t>pada</a:t>
            </a:r>
            <a:r>
              <a:rPr lang="en-US" sz="1600" dirty="0"/>
              <a:t> alpha 5%!</a:t>
            </a:r>
          </a:p>
          <a:p>
            <a:pPr lvl="0"/>
            <a:r>
              <a:rPr lang="en-US" sz="1600" dirty="0" err="1"/>
              <a:t>Ujilah</a:t>
            </a:r>
            <a:r>
              <a:rPr lang="en-US" sz="1600" dirty="0"/>
              <a:t> </a:t>
            </a:r>
            <a:r>
              <a:rPr lang="en-US" sz="1600" dirty="0" err="1"/>
              <a:t>apakah</a:t>
            </a:r>
            <a:r>
              <a:rPr lang="en-US" sz="1600" dirty="0"/>
              <a:t> yang </a:t>
            </a:r>
            <a:r>
              <a:rPr lang="en-US" sz="1600" dirty="0" err="1"/>
              <a:t>memilih</a:t>
            </a:r>
            <a:r>
              <a:rPr lang="en-US" sz="1600" dirty="0"/>
              <a:t> </a:t>
            </a:r>
            <a:r>
              <a:rPr lang="en-US" sz="1600" dirty="0" err="1"/>
              <a:t>rokok</a:t>
            </a:r>
            <a:r>
              <a:rPr lang="en-US" sz="1600" dirty="0"/>
              <a:t> </a:t>
            </a:r>
            <a:r>
              <a:rPr lang="en-US" sz="1600" dirty="0" err="1"/>
              <a:t>merek</a:t>
            </a:r>
            <a:r>
              <a:rPr lang="en-US" sz="1600" dirty="0"/>
              <a:t> A 20%, </a:t>
            </a:r>
            <a:r>
              <a:rPr lang="en-US" sz="1600" dirty="0" err="1"/>
              <a:t>merek</a:t>
            </a:r>
            <a:r>
              <a:rPr lang="en-US" sz="1600" dirty="0"/>
              <a:t> B 30%, </a:t>
            </a:r>
            <a:r>
              <a:rPr lang="en-US" sz="1600" dirty="0" err="1"/>
              <a:t>merek</a:t>
            </a:r>
            <a:r>
              <a:rPr lang="en-US" sz="1600" dirty="0"/>
              <a:t> C 15%, </a:t>
            </a:r>
            <a:r>
              <a:rPr lang="en-US" sz="1600" dirty="0" err="1"/>
              <a:t>merek</a:t>
            </a:r>
            <a:r>
              <a:rPr lang="en-US" sz="1600" dirty="0"/>
              <a:t> D 10% </a:t>
            </a:r>
            <a:r>
              <a:rPr lang="en-US" sz="1600" dirty="0" err="1"/>
              <a:t>dan</a:t>
            </a:r>
            <a:r>
              <a:rPr lang="en-US" sz="1600" dirty="0"/>
              <a:t> </a:t>
            </a:r>
            <a:r>
              <a:rPr lang="en-US" sz="1600" dirty="0" err="1"/>
              <a:t>merek</a:t>
            </a:r>
            <a:r>
              <a:rPr lang="en-US" sz="1600" dirty="0"/>
              <a:t> E 25% </a:t>
            </a:r>
            <a:r>
              <a:rPr lang="en-US" sz="1600" dirty="0" err="1"/>
              <a:t>pada</a:t>
            </a:r>
            <a:r>
              <a:rPr lang="en-US" sz="1600" dirty="0"/>
              <a:t> alpha 5%?</a:t>
            </a:r>
          </a:p>
          <a:p>
            <a:endParaRPr lang="en-US" dirty="0"/>
          </a:p>
        </p:txBody>
      </p:sp>
    </p:spTree>
    <p:extLst>
      <p:ext uri="{BB962C8B-B14F-4D97-AF65-F5344CB8AC3E}">
        <p14:creationId xmlns:p14="http://schemas.microsoft.com/office/powerpoint/2010/main" val="1328602037"/>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5" name="Rectangle 4"/>
          <p:cNvSpPr/>
          <p:nvPr/>
        </p:nvSpPr>
        <p:spPr>
          <a:xfrm>
            <a:off x="1066800" y="1143000"/>
            <a:ext cx="7010400" cy="707886"/>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rPr>
              <a:t>CONTOH</a:t>
            </a:r>
            <a:endParaRPr lang="en-US" sz="4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355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4581"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4583"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1" name="TextBox 10"/>
          <p:cNvSpPr txBox="1"/>
          <p:nvPr/>
        </p:nvSpPr>
        <p:spPr>
          <a:xfrm>
            <a:off x="304800" y="2438400"/>
            <a:ext cx="8382000" cy="369332"/>
          </a:xfrm>
          <a:prstGeom prst="rect">
            <a:avLst/>
          </a:prstGeom>
          <a:noFill/>
        </p:spPr>
        <p:txBody>
          <a:bodyPr wrap="square" rtlCol="0">
            <a:spAutoFit/>
          </a:bodyPr>
          <a:lstStyle/>
          <a:p>
            <a:endParaRPr lang="en-US" dirty="0"/>
          </a:p>
        </p:txBody>
      </p:sp>
      <p:sp>
        <p:nvSpPr>
          <p:cNvPr id="7577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75777" name="Object 1"/>
          <p:cNvGraphicFramePr>
            <a:graphicFrameLocks noChangeAspect="1"/>
          </p:cNvGraphicFramePr>
          <p:nvPr>
            <p:extLst>
              <p:ext uri="{D42A27DB-BD31-4B8C-83A1-F6EECF244321}">
                <p14:modId xmlns:p14="http://schemas.microsoft.com/office/powerpoint/2010/main" val="1058885716"/>
              </p:ext>
            </p:extLst>
          </p:nvPr>
        </p:nvGraphicFramePr>
        <p:xfrm>
          <a:off x="882748" y="1817105"/>
          <a:ext cx="3581400" cy="773723"/>
        </p:xfrm>
        <a:graphic>
          <a:graphicData uri="http://schemas.openxmlformats.org/presentationml/2006/ole">
            <mc:AlternateContent xmlns:mc="http://schemas.openxmlformats.org/markup-compatibility/2006">
              <mc:Choice xmlns:v="urn:schemas-microsoft-com:vml" Requires="v">
                <p:oleObj spid="_x0000_s4098" name="Equation" r:id="rId4" imgW="1790700" imgH="457200" progId="Equation.3">
                  <p:embed/>
                </p:oleObj>
              </mc:Choice>
              <mc:Fallback>
                <p:oleObj name="Equation" r:id="rId4" imgW="1790700" imgH="457200" progId="Equation.3">
                  <p:embed/>
                  <p:pic>
                    <p:nvPicPr>
                      <p:cNvPr id="75777"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82748" y="1817105"/>
                        <a:ext cx="3581400" cy="77372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578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5" name="Table 14"/>
          <p:cNvGraphicFramePr>
            <a:graphicFrameLocks noGrp="1"/>
          </p:cNvGraphicFramePr>
          <p:nvPr>
            <p:extLst>
              <p:ext uri="{D42A27DB-BD31-4B8C-83A1-F6EECF244321}">
                <p14:modId xmlns:p14="http://schemas.microsoft.com/office/powerpoint/2010/main" val="3587094745"/>
              </p:ext>
            </p:extLst>
          </p:nvPr>
        </p:nvGraphicFramePr>
        <p:xfrm>
          <a:off x="1476374" y="3276627"/>
          <a:ext cx="5067301" cy="2011680"/>
        </p:xfrm>
        <a:graphic>
          <a:graphicData uri="http://schemas.openxmlformats.org/drawingml/2006/table">
            <a:tbl>
              <a:tblPr/>
              <a:tblGrid>
                <a:gridCol w="837670">
                  <a:extLst>
                    <a:ext uri="{9D8B030D-6E8A-4147-A177-3AD203B41FA5}">
                      <a16:colId xmlns:a16="http://schemas.microsoft.com/office/drawing/2014/main" val="20000"/>
                    </a:ext>
                  </a:extLst>
                </a:gridCol>
                <a:gridCol w="914515">
                  <a:extLst>
                    <a:ext uri="{9D8B030D-6E8A-4147-A177-3AD203B41FA5}">
                      <a16:colId xmlns:a16="http://schemas.microsoft.com/office/drawing/2014/main" val="20001"/>
                    </a:ext>
                  </a:extLst>
                </a:gridCol>
                <a:gridCol w="991359">
                  <a:extLst>
                    <a:ext uri="{9D8B030D-6E8A-4147-A177-3AD203B41FA5}">
                      <a16:colId xmlns:a16="http://schemas.microsoft.com/office/drawing/2014/main" val="20002"/>
                    </a:ext>
                  </a:extLst>
                </a:gridCol>
                <a:gridCol w="685251">
                  <a:extLst>
                    <a:ext uri="{9D8B030D-6E8A-4147-A177-3AD203B41FA5}">
                      <a16:colId xmlns:a16="http://schemas.microsoft.com/office/drawing/2014/main" val="20003"/>
                    </a:ext>
                  </a:extLst>
                </a:gridCol>
                <a:gridCol w="762096">
                  <a:extLst>
                    <a:ext uri="{9D8B030D-6E8A-4147-A177-3AD203B41FA5}">
                      <a16:colId xmlns:a16="http://schemas.microsoft.com/office/drawing/2014/main" val="20004"/>
                    </a:ext>
                  </a:extLst>
                </a:gridCol>
                <a:gridCol w="876410">
                  <a:extLst>
                    <a:ext uri="{9D8B030D-6E8A-4147-A177-3AD203B41FA5}">
                      <a16:colId xmlns:a16="http://schemas.microsoft.com/office/drawing/2014/main" val="20005"/>
                    </a:ext>
                  </a:extLst>
                </a:gridCol>
              </a:tblGrid>
              <a:tr h="0">
                <a:tc>
                  <a:txBody>
                    <a:bodyPr/>
                    <a:lstStyle/>
                    <a:p>
                      <a:pPr algn="ctr">
                        <a:spcAft>
                          <a:spcPts val="0"/>
                        </a:spcAft>
                      </a:pPr>
                      <a:r>
                        <a:rPr lang="en-US" sz="1200" b="1">
                          <a:solidFill>
                            <a:srgbClr val="333333"/>
                          </a:solidFill>
                          <a:latin typeface="Times New Roman"/>
                          <a:ea typeface="Times New Roman"/>
                        </a:rPr>
                        <a:t>Preferensi Merk rokok</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b="1">
                          <a:solidFill>
                            <a:srgbClr val="333333"/>
                          </a:solidFill>
                          <a:latin typeface="Times New Roman"/>
                          <a:ea typeface="Times New Roman"/>
                        </a:rPr>
                        <a:t>Jumlah Konsumen (fo)</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b="1">
                          <a:solidFill>
                            <a:srgbClr val="333333"/>
                          </a:solidFill>
                          <a:latin typeface="Times New Roman"/>
                          <a:ea typeface="Times New Roman"/>
                        </a:rPr>
                        <a:t>Fe</a:t>
                      </a:r>
                      <a:endParaRPr lang="en-US" sz="1200">
                        <a:latin typeface="Times New Roman"/>
                        <a:ea typeface="Times New Roman"/>
                      </a:endParaRPr>
                    </a:p>
                    <a:p>
                      <a:pPr algn="ctr">
                        <a:spcAft>
                          <a:spcPts val="0"/>
                        </a:spcAft>
                      </a:pPr>
                      <a:r>
                        <a:rPr lang="en-US" sz="1200" b="1">
                          <a:solidFill>
                            <a:srgbClr val="333333"/>
                          </a:solidFill>
                          <a:latin typeface="Times New Roman"/>
                          <a:ea typeface="Times New Roman"/>
                        </a:rPr>
                        <a:t>Jika p1=p2=p3=p4=p5=0.2</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0">
                <a:tc>
                  <a:txBody>
                    <a:bodyPr/>
                    <a:lstStyle/>
                    <a:p>
                      <a:pPr algn="ctr">
                        <a:spcAft>
                          <a:spcPts val="0"/>
                        </a:spcAft>
                      </a:pPr>
                      <a:r>
                        <a:rPr lang="en-US" sz="1200">
                          <a:solidFill>
                            <a:srgbClr val="333333"/>
                          </a:solidFill>
                          <a:latin typeface="Times New Roman"/>
                          <a:ea typeface="Times New Roman"/>
                        </a:rPr>
                        <a:t>A</a:t>
                      </a:r>
                      <a:endParaRPr lang="en-US" sz="1200">
                        <a:latin typeface="Times New Roman"/>
                        <a:ea typeface="Times New Roman"/>
                      </a:endParaRPr>
                    </a:p>
                    <a:p>
                      <a:pPr algn="ctr">
                        <a:spcAft>
                          <a:spcPts val="0"/>
                        </a:spcAft>
                      </a:pPr>
                      <a:r>
                        <a:rPr lang="en-US" sz="1200">
                          <a:solidFill>
                            <a:srgbClr val="333333"/>
                          </a:solidFill>
                          <a:latin typeface="Times New Roman"/>
                          <a:ea typeface="Times New Roman"/>
                        </a:rPr>
                        <a:t>B</a:t>
                      </a:r>
                      <a:endParaRPr lang="en-US" sz="1200">
                        <a:latin typeface="Times New Roman"/>
                        <a:ea typeface="Times New Roman"/>
                      </a:endParaRPr>
                    </a:p>
                    <a:p>
                      <a:pPr algn="ctr">
                        <a:spcAft>
                          <a:spcPts val="0"/>
                        </a:spcAft>
                      </a:pPr>
                      <a:r>
                        <a:rPr lang="en-US" sz="1200">
                          <a:solidFill>
                            <a:srgbClr val="333333"/>
                          </a:solidFill>
                          <a:latin typeface="Times New Roman"/>
                          <a:ea typeface="Times New Roman"/>
                        </a:rPr>
                        <a:t>C</a:t>
                      </a:r>
                      <a:endParaRPr lang="en-US" sz="1200">
                        <a:latin typeface="Times New Roman"/>
                        <a:ea typeface="Times New Roman"/>
                      </a:endParaRPr>
                    </a:p>
                    <a:p>
                      <a:pPr algn="ctr">
                        <a:spcAft>
                          <a:spcPts val="0"/>
                        </a:spcAft>
                      </a:pPr>
                      <a:r>
                        <a:rPr lang="en-US" sz="1200">
                          <a:solidFill>
                            <a:srgbClr val="333333"/>
                          </a:solidFill>
                          <a:latin typeface="Times New Roman"/>
                          <a:ea typeface="Times New Roman"/>
                        </a:rPr>
                        <a:t>D</a:t>
                      </a:r>
                      <a:endParaRPr lang="en-US" sz="1200">
                        <a:latin typeface="Times New Roman"/>
                        <a:ea typeface="Times New Roman"/>
                      </a:endParaRPr>
                    </a:p>
                    <a:p>
                      <a:pPr algn="ctr">
                        <a:spcAft>
                          <a:spcPts val="0"/>
                        </a:spcAft>
                      </a:pPr>
                      <a:r>
                        <a:rPr lang="en-US" sz="1200">
                          <a:solidFill>
                            <a:srgbClr val="333333"/>
                          </a:solidFill>
                          <a:latin typeface="Times New Roman"/>
                          <a:ea typeface="Times New Roman"/>
                        </a:rPr>
                        <a:t>E</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a:solidFill>
                            <a:srgbClr val="333333"/>
                          </a:solidFill>
                          <a:latin typeface="Times New Roman"/>
                          <a:ea typeface="Times New Roman"/>
                        </a:rPr>
                        <a:t>210</a:t>
                      </a:r>
                      <a:endParaRPr lang="en-US" sz="1200">
                        <a:latin typeface="Times New Roman"/>
                        <a:ea typeface="Times New Roman"/>
                      </a:endParaRPr>
                    </a:p>
                    <a:p>
                      <a:pPr algn="ctr">
                        <a:spcAft>
                          <a:spcPts val="0"/>
                        </a:spcAft>
                      </a:pPr>
                      <a:r>
                        <a:rPr lang="en-US" sz="1200">
                          <a:solidFill>
                            <a:srgbClr val="333333"/>
                          </a:solidFill>
                          <a:latin typeface="Times New Roman"/>
                          <a:ea typeface="Times New Roman"/>
                        </a:rPr>
                        <a:t>310</a:t>
                      </a:r>
                      <a:endParaRPr lang="en-US" sz="1200">
                        <a:latin typeface="Times New Roman"/>
                        <a:ea typeface="Times New Roman"/>
                      </a:endParaRPr>
                    </a:p>
                    <a:p>
                      <a:pPr algn="ctr">
                        <a:spcAft>
                          <a:spcPts val="0"/>
                        </a:spcAft>
                      </a:pPr>
                      <a:r>
                        <a:rPr lang="en-US" sz="1200">
                          <a:solidFill>
                            <a:srgbClr val="333333"/>
                          </a:solidFill>
                          <a:latin typeface="Times New Roman"/>
                          <a:ea typeface="Times New Roman"/>
                        </a:rPr>
                        <a:t>170</a:t>
                      </a:r>
                      <a:endParaRPr lang="en-US" sz="1200">
                        <a:latin typeface="Times New Roman"/>
                        <a:ea typeface="Times New Roman"/>
                      </a:endParaRPr>
                    </a:p>
                    <a:p>
                      <a:pPr algn="ctr">
                        <a:spcAft>
                          <a:spcPts val="0"/>
                        </a:spcAft>
                      </a:pPr>
                      <a:r>
                        <a:rPr lang="en-US" sz="1200">
                          <a:solidFill>
                            <a:srgbClr val="333333"/>
                          </a:solidFill>
                          <a:latin typeface="Times New Roman"/>
                          <a:ea typeface="Times New Roman"/>
                        </a:rPr>
                        <a:t>85</a:t>
                      </a:r>
                      <a:endParaRPr lang="en-US" sz="1200">
                        <a:latin typeface="Times New Roman"/>
                        <a:ea typeface="Times New Roman"/>
                      </a:endParaRPr>
                    </a:p>
                    <a:p>
                      <a:pPr algn="ctr">
                        <a:spcAft>
                          <a:spcPts val="0"/>
                        </a:spcAft>
                      </a:pPr>
                      <a:r>
                        <a:rPr lang="en-US" sz="1200">
                          <a:solidFill>
                            <a:srgbClr val="333333"/>
                          </a:solidFill>
                          <a:latin typeface="Times New Roman"/>
                          <a:ea typeface="Times New Roman"/>
                        </a:rPr>
                        <a:t>225</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a:solidFill>
                            <a:srgbClr val="333333"/>
                          </a:solidFill>
                          <a:latin typeface="Times New Roman"/>
                          <a:ea typeface="Times New Roman"/>
                        </a:rPr>
                        <a:t>200</a:t>
                      </a:r>
                      <a:endParaRPr lang="en-US" sz="1200">
                        <a:latin typeface="Times New Roman"/>
                        <a:ea typeface="Times New Roman"/>
                      </a:endParaRPr>
                    </a:p>
                    <a:p>
                      <a:pPr algn="ctr">
                        <a:spcAft>
                          <a:spcPts val="0"/>
                        </a:spcAft>
                      </a:pPr>
                      <a:r>
                        <a:rPr lang="en-US" sz="1200">
                          <a:solidFill>
                            <a:srgbClr val="333333"/>
                          </a:solidFill>
                          <a:latin typeface="Times New Roman"/>
                          <a:ea typeface="Times New Roman"/>
                        </a:rPr>
                        <a:t>200</a:t>
                      </a:r>
                      <a:endParaRPr lang="en-US" sz="1200">
                        <a:latin typeface="Times New Roman"/>
                        <a:ea typeface="Times New Roman"/>
                      </a:endParaRPr>
                    </a:p>
                    <a:p>
                      <a:pPr algn="ctr">
                        <a:spcAft>
                          <a:spcPts val="0"/>
                        </a:spcAft>
                      </a:pPr>
                      <a:r>
                        <a:rPr lang="en-US" sz="1200">
                          <a:solidFill>
                            <a:srgbClr val="333333"/>
                          </a:solidFill>
                          <a:latin typeface="Times New Roman"/>
                          <a:ea typeface="Times New Roman"/>
                        </a:rPr>
                        <a:t>200</a:t>
                      </a:r>
                      <a:endParaRPr lang="en-US" sz="1200">
                        <a:latin typeface="Times New Roman"/>
                        <a:ea typeface="Times New Roman"/>
                      </a:endParaRPr>
                    </a:p>
                    <a:p>
                      <a:pPr algn="ctr">
                        <a:spcAft>
                          <a:spcPts val="0"/>
                        </a:spcAft>
                      </a:pPr>
                      <a:r>
                        <a:rPr lang="en-US" sz="1200">
                          <a:solidFill>
                            <a:srgbClr val="333333"/>
                          </a:solidFill>
                          <a:latin typeface="Times New Roman"/>
                          <a:ea typeface="Times New Roman"/>
                        </a:rPr>
                        <a:t>200</a:t>
                      </a:r>
                      <a:endParaRPr lang="en-US" sz="1200">
                        <a:latin typeface="Times New Roman"/>
                        <a:ea typeface="Times New Roman"/>
                      </a:endParaRPr>
                    </a:p>
                    <a:p>
                      <a:pPr algn="ctr">
                        <a:spcAft>
                          <a:spcPts val="0"/>
                        </a:spcAft>
                      </a:pPr>
                      <a:r>
                        <a:rPr lang="en-US" sz="1200">
                          <a:solidFill>
                            <a:srgbClr val="333333"/>
                          </a:solidFill>
                          <a:latin typeface="Times New Roman"/>
                          <a:ea typeface="Times New Roman"/>
                        </a:rPr>
                        <a:t>200</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a:solidFill>
                            <a:srgbClr val="333333"/>
                          </a:solidFill>
                          <a:latin typeface="Times New Roman"/>
                          <a:ea typeface="Times New Roman"/>
                        </a:rPr>
                        <a:t>10</a:t>
                      </a:r>
                      <a:endParaRPr lang="en-US" sz="1200">
                        <a:latin typeface="Times New Roman"/>
                        <a:ea typeface="Times New Roman"/>
                      </a:endParaRPr>
                    </a:p>
                    <a:p>
                      <a:pPr algn="ctr">
                        <a:spcAft>
                          <a:spcPts val="0"/>
                        </a:spcAft>
                      </a:pPr>
                      <a:r>
                        <a:rPr lang="en-US" sz="1200">
                          <a:solidFill>
                            <a:srgbClr val="333333"/>
                          </a:solidFill>
                          <a:latin typeface="Times New Roman"/>
                          <a:ea typeface="Times New Roman"/>
                        </a:rPr>
                        <a:t>110</a:t>
                      </a:r>
                      <a:endParaRPr lang="en-US" sz="1200">
                        <a:latin typeface="Times New Roman"/>
                        <a:ea typeface="Times New Roman"/>
                      </a:endParaRPr>
                    </a:p>
                    <a:p>
                      <a:pPr algn="ctr">
                        <a:spcAft>
                          <a:spcPts val="0"/>
                        </a:spcAft>
                      </a:pPr>
                      <a:r>
                        <a:rPr lang="en-US" sz="1200">
                          <a:solidFill>
                            <a:srgbClr val="333333"/>
                          </a:solidFill>
                          <a:latin typeface="Times New Roman"/>
                          <a:ea typeface="Times New Roman"/>
                        </a:rPr>
                        <a:t>-30</a:t>
                      </a:r>
                      <a:endParaRPr lang="en-US" sz="1200">
                        <a:latin typeface="Times New Roman"/>
                        <a:ea typeface="Times New Roman"/>
                      </a:endParaRPr>
                    </a:p>
                    <a:p>
                      <a:pPr algn="ctr">
                        <a:spcAft>
                          <a:spcPts val="0"/>
                        </a:spcAft>
                      </a:pPr>
                      <a:r>
                        <a:rPr lang="en-US" sz="1200">
                          <a:solidFill>
                            <a:srgbClr val="333333"/>
                          </a:solidFill>
                          <a:latin typeface="Times New Roman"/>
                          <a:ea typeface="Times New Roman"/>
                        </a:rPr>
                        <a:t>-115</a:t>
                      </a:r>
                      <a:endParaRPr lang="en-US" sz="1200">
                        <a:latin typeface="Times New Roman"/>
                        <a:ea typeface="Times New Roman"/>
                      </a:endParaRPr>
                    </a:p>
                    <a:p>
                      <a:pPr algn="ctr">
                        <a:spcAft>
                          <a:spcPts val="0"/>
                        </a:spcAft>
                      </a:pPr>
                      <a:r>
                        <a:rPr lang="en-US" sz="1200">
                          <a:solidFill>
                            <a:srgbClr val="333333"/>
                          </a:solidFill>
                          <a:latin typeface="Times New Roman"/>
                          <a:ea typeface="Times New Roman"/>
                        </a:rPr>
                        <a:t>25</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a:solidFill>
                            <a:srgbClr val="333333"/>
                          </a:solidFill>
                          <a:latin typeface="Times New Roman"/>
                          <a:ea typeface="Times New Roman"/>
                        </a:rPr>
                        <a:t>100</a:t>
                      </a:r>
                      <a:endParaRPr lang="en-US" sz="1200">
                        <a:latin typeface="Times New Roman"/>
                        <a:ea typeface="Times New Roman"/>
                      </a:endParaRPr>
                    </a:p>
                    <a:p>
                      <a:pPr algn="ctr">
                        <a:spcAft>
                          <a:spcPts val="0"/>
                        </a:spcAft>
                      </a:pPr>
                      <a:r>
                        <a:rPr lang="en-US" sz="1200">
                          <a:solidFill>
                            <a:srgbClr val="333333"/>
                          </a:solidFill>
                          <a:latin typeface="Times New Roman"/>
                          <a:ea typeface="Times New Roman"/>
                        </a:rPr>
                        <a:t>12100</a:t>
                      </a:r>
                      <a:endParaRPr lang="en-US" sz="1200">
                        <a:latin typeface="Times New Roman"/>
                        <a:ea typeface="Times New Roman"/>
                      </a:endParaRPr>
                    </a:p>
                    <a:p>
                      <a:pPr algn="ctr">
                        <a:spcAft>
                          <a:spcPts val="0"/>
                        </a:spcAft>
                      </a:pPr>
                      <a:r>
                        <a:rPr lang="en-US" sz="1200">
                          <a:solidFill>
                            <a:srgbClr val="333333"/>
                          </a:solidFill>
                          <a:latin typeface="Times New Roman"/>
                          <a:ea typeface="Times New Roman"/>
                        </a:rPr>
                        <a:t>900</a:t>
                      </a:r>
                      <a:endParaRPr lang="en-US" sz="1200">
                        <a:latin typeface="Times New Roman"/>
                        <a:ea typeface="Times New Roman"/>
                      </a:endParaRPr>
                    </a:p>
                    <a:p>
                      <a:pPr algn="ctr">
                        <a:spcAft>
                          <a:spcPts val="0"/>
                        </a:spcAft>
                      </a:pPr>
                      <a:r>
                        <a:rPr lang="en-US" sz="1200">
                          <a:solidFill>
                            <a:srgbClr val="333333"/>
                          </a:solidFill>
                          <a:latin typeface="Times New Roman"/>
                          <a:ea typeface="Times New Roman"/>
                        </a:rPr>
                        <a:t>13225</a:t>
                      </a:r>
                      <a:endParaRPr lang="en-US" sz="1200">
                        <a:latin typeface="Times New Roman"/>
                        <a:ea typeface="Times New Roman"/>
                      </a:endParaRPr>
                    </a:p>
                    <a:p>
                      <a:pPr algn="ctr">
                        <a:spcAft>
                          <a:spcPts val="0"/>
                        </a:spcAft>
                      </a:pPr>
                      <a:r>
                        <a:rPr lang="en-US" sz="1200">
                          <a:solidFill>
                            <a:srgbClr val="333333"/>
                          </a:solidFill>
                          <a:latin typeface="Times New Roman"/>
                          <a:ea typeface="Times New Roman"/>
                        </a:rPr>
                        <a:t>625</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a:solidFill>
                            <a:srgbClr val="333333"/>
                          </a:solidFill>
                          <a:latin typeface="Times New Roman"/>
                          <a:ea typeface="Times New Roman"/>
                        </a:rPr>
                        <a:t>0.5</a:t>
                      </a:r>
                      <a:endParaRPr lang="en-US" sz="1200">
                        <a:latin typeface="Times New Roman"/>
                        <a:ea typeface="Times New Roman"/>
                      </a:endParaRPr>
                    </a:p>
                    <a:p>
                      <a:pPr algn="ctr">
                        <a:spcAft>
                          <a:spcPts val="0"/>
                        </a:spcAft>
                      </a:pPr>
                      <a:r>
                        <a:rPr lang="en-US" sz="1200">
                          <a:solidFill>
                            <a:srgbClr val="333333"/>
                          </a:solidFill>
                          <a:latin typeface="Times New Roman"/>
                          <a:ea typeface="Times New Roman"/>
                        </a:rPr>
                        <a:t>60.5</a:t>
                      </a:r>
                      <a:endParaRPr lang="en-US" sz="1200">
                        <a:latin typeface="Times New Roman"/>
                        <a:ea typeface="Times New Roman"/>
                      </a:endParaRPr>
                    </a:p>
                    <a:p>
                      <a:pPr algn="ctr">
                        <a:spcAft>
                          <a:spcPts val="0"/>
                        </a:spcAft>
                      </a:pPr>
                      <a:r>
                        <a:rPr lang="en-US" sz="1200">
                          <a:solidFill>
                            <a:srgbClr val="333333"/>
                          </a:solidFill>
                          <a:latin typeface="Times New Roman"/>
                          <a:ea typeface="Times New Roman"/>
                        </a:rPr>
                        <a:t>4.5</a:t>
                      </a:r>
                      <a:endParaRPr lang="en-US" sz="1200">
                        <a:latin typeface="Times New Roman"/>
                        <a:ea typeface="Times New Roman"/>
                      </a:endParaRPr>
                    </a:p>
                    <a:p>
                      <a:pPr algn="ctr">
                        <a:spcAft>
                          <a:spcPts val="0"/>
                        </a:spcAft>
                      </a:pPr>
                      <a:r>
                        <a:rPr lang="en-US" sz="1200">
                          <a:solidFill>
                            <a:srgbClr val="333333"/>
                          </a:solidFill>
                          <a:latin typeface="Times New Roman"/>
                          <a:ea typeface="Times New Roman"/>
                        </a:rPr>
                        <a:t>66.125</a:t>
                      </a:r>
                      <a:endParaRPr lang="en-US" sz="1200">
                        <a:latin typeface="Times New Roman"/>
                        <a:ea typeface="Times New Roman"/>
                      </a:endParaRPr>
                    </a:p>
                    <a:p>
                      <a:pPr algn="ctr">
                        <a:spcAft>
                          <a:spcPts val="0"/>
                        </a:spcAft>
                      </a:pPr>
                      <a:r>
                        <a:rPr lang="en-US" sz="1200">
                          <a:solidFill>
                            <a:srgbClr val="333333"/>
                          </a:solidFill>
                          <a:latin typeface="Times New Roman"/>
                          <a:ea typeface="Times New Roman"/>
                        </a:rPr>
                        <a:t>3.125</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0">
                <a:tc>
                  <a:txBody>
                    <a:bodyPr/>
                    <a:lstStyle/>
                    <a:p>
                      <a:pPr algn="ctr">
                        <a:spcAft>
                          <a:spcPts val="0"/>
                        </a:spcAft>
                      </a:pPr>
                      <a:endParaRPr lang="en-US" sz="1200">
                        <a:latin typeface="Times New Roman"/>
                        <a:ea typeface="Times New Roman"/>
                      </a:endParaRPr>
                    </a:p>
                    <a:p>
                      <a:pPr algn="ctr">
                        <a:spcAft>
                          <a:spcPts val="0"/>
                        </a:spcAft>
                      </a:pPr>
                      <a:r>
                        <a:rPr lang="en-US" sz="1200" b="1">
                          <a:solidFill>
                            <a:srgbClr val="333333"/>
                          </a:solidFill>
                          <a:latin typeface="Times New Roman"/>
                          <a:ea typeface="Times New Roman"/>
                        </a:rPr>
                        <a:t>Jumlah</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200">
                        <a:latin typeface="Times New Roman"/>
                        <a:ea typeface="Times New Roman"/>
                      </a:endParaRPr>
                    </a:p>
                    <a:p>
                      <a:pPr algn="ctr">
                        <a:spcAft>
                          <a:spcPts val="0"/>
                        </a:spcAft>
                      </a:pPr>
                      <a:r>
                        <a:rPr lang="en-US" sz="1200" b="1">
                          <a:solidFill>
                            <a:srgbClr val="333333"/>
                          </a:solidFill>
                          <a:latin typeface="Times New Roman"/>
                          <a:ea typeface="Times New Roman"/>
                        </a:rPr>
                        <a:t>1000</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200">
                        <a:latin typeface="Times New Roman"/>
                        <a:ea typeface="Times New Roman"/>
                      </a:endParaRPr>
                    </a:p>
                    <a:p>
                      <a:pPr algn="ctr">
                        <a:spcAft>
                          <a:spcPts val="0"/>
                        </a:spcAft>
                      </a:pPr>
                      <a:r>
                        <a:rPr lang="en-US" sz="1200" b="1">
                          <a:solidFill>
                            <a:srgbClr val="333333"/>
                          </a:solidFill>
                          <a:latin typeface="Times New Roman"/>
                          <a:ea typeface="Times New Roman"/>
                        </a:rPr>
                        <a:t>1000</a:t>
                      </a: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78855" name="Object 7"/>
          <p:cNvGraphicFramePr>
            <a:graphicFrameLocks noChangeAspect="1"/>
          </p:cNvGraphicFramePr>
          <p:nvPr/>
        </p:nvGraphicFramePr>
        <p:xfrm>
          <a:off x="4267200" y="3581400"/>
          <a:ext cx="600075" cy="228600"/>
        </p:xfrm>
        <a:graphic>
          <a:graphicData uri="http://schemas.openxmlformats.org/presentationml/2006/ole">
            <mc:AlternateContent xmlns:mc="http://schemas.openxmlformats.org/markup-compatibility/2006">
              <mc:Choice xmlns:v="urn:schemas-microsoft-com:vml" Requires="v">
                <p:oleObj spid="_x0000_s4099" name="Equation" r:id="rId6" imgW="596900" imgH="228600" progId="Equation.3">
                  <p:embed/>
                </p:oleObj>
              </mc:Choice>
              <mc:Fallback>
                <p:oleObj name="Equation" r:id="rId6" imgW="596900" imgH="228600" progId="Equation.3">
                  <p:embed/>
                  <p:pic>
                    <p:nvPicPr>
                      <p:cNvPr id="78855" name="Object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267200" y="3581400"/>
                        <a:ext cx="600075" cy="228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8854" name="Object 6"/>
          <p:cNvGraphicFramePr>
            <a:graphicFrameLocks noChangeAspect="1"/>
          </p:cNvGraphicFramePr>
          <p:nvPr>
            <p:extLst>
              <p:ext uri="{D42A27DB-BD31-4B8C-83A1-F6EECF244321}">
                <p14:modId xmlns:p14="http://schemas.microsoft.com/office/powerpoint/2010/main" val="3865615689"/>
              </p:ext>
            </p:extLst>
          </p:nvPr>
        </p:nvGraphicFramePr>
        <p:xfrm>
          <a:off x="5013959" y="3581400"/>
          <a:ext cx="647700" cy="238125"/>
        </p:xfrm>
        <a:graphic>
          <a:graphicData uri="http://schemas.openxmlformats.org/presentationml/2006/ole">
            <mc:AlternateContent xmlns:mc="http://schemas.openxmlformats.org/markup-compatibility/2006">
              <mc:Choice xmlns:v="urn:schemas-microsoft-com:vml" Requires="v">
                <p:oleObj spid="_x0000_s4100" name="Equation" r:id="rId8" imgW="647700" imgH="241300" progId="Equation.3">
                  <p:embed/>
                </p:oleObj>
              </mc:Choice>
              <mc:Fallback>
                <p:oleObj name="Equation" r:id="rId8" imgW="647700" imgH="241300" progId="Equation.3">
                  <p:embed/>
                  <p:pic>
                    <p:nvPicPr>
                      <p:cNvPr id="78854" name="Object 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013959" y="3581400"/>
                        <a:ext cx="647700" cy="2381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8853" name="Object 5"/>
          <p:cNvGraphicFramePr>
            <a:graphicFrameLocks noChangeAspect="1"/>
          </p:cNvGraphicFramePr>
          <p:nvPr/>
        </p:nvGraphicFramePr>
        <p:xfrm>
          <a:off x="5791200" y="3429000"/>
          <a:ext cx="685800" cy="466725"/>
        </p:xfrm>
        <a:graphic>
          <a:graphicData uri="http://schemas.openxmlformats.org/presentationml/2006/ole">
            <mc:AlternateContent xmlns:mc="http://schemas.openxmlformats.org/markup-compatibility/2006">
              <mc:Choice xmlns:v="urn:schemas-microsoft-com:vml" Requires="v">
                <p:oleObj spid="_x0000_s4101" name="Equation" r:id="rId10" imgW="685800" imgH="469900" progId="Equation.3">
                  <p:embed/>
                </p:oleObj>
              </mc:Choice>
              <mc:Fallback>
                <p:oleObj name="Equation" r:id="rId10" imgW="685800" imgH="469900" progId="Equation.3">
                  <p:embed/>
                  <p:pic>
                    <p:nvPicPr>
                      <p:cNvPr id="78853" name="Object 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791200" y="3429000"/>
                        <a:ext cx="685800" cy="4667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8852" name="Object 4"/>
          <p:cNvGraphicFramePr>
            <a:graphicFrameLocks noChangeAspect="1"/>
          </p:cNvGraphicFramePr>
          <p:nvPr/>
        </p:nvGraphicFramePr>
        <p:xfrm>
          <a:off x="5791200" y="4953000"/>
          <a:ext cx="752475" cy="257175"/>
        </p:xfrm>
        <a:graphic>
          <a:graphicData uri="http://schemas.openxmlformats.org/presentationml/2006/ole">
            <mc:AlternateContent xmlns:mc="http://schemas.openxmlformats.org/markup-compatibility/2006">
              <mc:Choice xmlns:v="urn:schemas-microsoft-com:vml" Requires="v">
                <p:oleObj spid="_x0000_s4102" name="Equation" r:id="rId12" imgW="748975" imgH="253890" progId="Equation.3">
                  <p:embed/>
                </p:oleObj>
              </mc:Choice>
              <mc:Fallback>
                <p:oleObj name="Equation" r:id="rId12" imgW="748975" imgH="253890" progId="Equation.3">
                  <p:embed/>
                  <p:pic>
                    <p:nvPicPr>
                      <p:cNvPr id="78852" name="Object 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791200" y="4953000"/>
                        <a:ext cx="752475" cy="257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666169226"/>
      </p:ext>
    </p:extLst>
  </p:cSld>
  <p:clrMapOvr>
    <a:masterClrMapping/>
  </p:clrMapOvr>
  <p:transition/>
</p:sld>
</file>

<file path=ppt/theme/theme1.xml><?xml version="1.0" encoding="utf-8"?>
<a:theme xmlns:a="http://schemas.openxmlformats.org/drawingml/2006/main" name="0-Blanko-PPT-sesi-1 Baru (3)">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0-Blanko-PPT-sesi-1 Baru (3)</Template>
  <TotalTime>599</TotalTime>
  <Words>666</Words>
  <Application>Microsoft Office PowerPoint</Application>
  <PresentationFormat>On-screen Show (4:3)</PresentationFormat>
  <Paragraphs>199</Paragraphs>
  <Slides>15</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1" baseType="lpstr">
      <vt:lpstr>Arial</vt:lpstr>
      <vt:lpstr>Calibri</vt:lpstr>
      <vt:lpstr>Courier New</vt:lpstr>
      <vt:lpstr>Times New Roman</vt:lpstr>
      <vt:lpstr>0-Blanko-PPT-sesi-1 Baru (3)</vt:lpstr>
      <vt:lpstr>Equation</vt:lpstr>
      <vt:lpstr>Dra Safitri M  M.Si</vt:lpstr>
      <vt:lpstr>Tujuan akhir  Pembelajaran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Mulyo.W</dc:creator>
  <cp:lastModifiedBy>Safitri Mursyid</cp:lastModifiedBy>
  <cp:revision>39</cp:revision>
  <dcterms:created xsi:type="dcterms:W3CDTF">2019-09-17T08:27:08Z</dcterms:created>
  <dcterms:modified xsi:type="dcterms:W3CDTF">2020-07-28T10:46:09Z</dcterms:modified>
</cp:coreProperties>
</file>