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4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2922" y="-18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7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D3BF-520E-4A2C-99E9-8E3F94CD32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57E332D-4DC3-4F1B-B2AC-81C6804F0FDB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120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120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1208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8D949-5EAB-4A58-923A-C82ED4439BB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78AC033-8631-414C-8B0C-290A6AB75221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2230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2231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2232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F0AD-217B-439D-95F7-05CCE0475C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4B3F311-DDA2-4A1A-B30A-BD04199FDBA5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325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325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3256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8390F-6310-4428-B083-FE7880258F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144D3EE-A91C-4B80-B5A3-8906AE2FC7F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427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427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428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E109A-DBF5-471D-A794-F666254618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6BA56360-EB1B-4533-8531-119A89F6965F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530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530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530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816D4-F4AE-4CB0-8DC9-8ADE087FFFD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17107-5D10-4D08-BF39-B6C34E7283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B9645EB-9B88-4611-9F3A-6254637BE63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403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403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404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024FE-647A-455F-B226-DFCFBF578A0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DA1C253-4E0B-4168-9A8B-3F44B3D8A24A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506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506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506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00F6B-699D-46F4-AA25-3E2CDD0FBA0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90463990-8481-4A45-A54C-D185FAD8539B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608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608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6088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57B0E-8C6E-4F71-96BE-60EDCC674B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7ED4652-F822-4CCE-84E4-823BCE79598B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7111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7112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F268-986B-4107-837D-9D106663E3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3161ED7C-AA86-49EA-B893-DD62AF05F2C3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813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8136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55418-53CC-4DBF-8145-6C0E6ADE198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044A1C9-B8B8-44B2-8D5D-05EFE4F66832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915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49159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49160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7772D-45D0-4879-BD12-6DCAA4808FF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3827" y="8685749"/>
            <a:ext cx="2972590" cy="45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E2AFD792-4EF5-4CEA-8E36-5C802BC353E0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018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TKT302 #14</a:t>
            </a:r>
            <a:endParaRPr lang="en-US"/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6623 - Taufiqur Rachman</a:t>
            </a:r>
          </a:p>
        </p:txBody>
      </p:sp>
      <p:sp>
        <p:nvSpPr>
          <p:cNvPr id="50184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TKT302 - K3I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Materi #14 TKT302 - Keselamatan dan Kesehatan Kerja Industri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1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Materi #14 TKT302 - Keselamatan dan Kesehatan Kerja Industri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500" dirty="0" smtClean="0"/>
              <a:t>SISTEM KOMPUTER DAN METODE STATISTIK PENGENDALIAN K3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6623 – TAUFIQUR RACHMAN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TEKNIK INDUSTRI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TKT302</a:t>
            </a:r>
          </a:p>
          <a:p>
            <a:r>
              <a:rPr lang="en-US" sz="2000" dirty="0" smtClean="0"/>
              <a:t>|</a:t>
            </a:r>
          </a:p>
          <a:p>
            <a:r>
              <a:rPr lang="en-US" sz="2000" dirty="0" smtClean="0"/>
              <a:t>KESELAMATAN DAN KESEHATAN KERJA INDUSTRI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8471"/>
            <a:ext cx="91440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FORM </a:t>
            </a:r>
            <a:r>
              <a:rPr lang="id-ID" sz="3600" dirty="0" smtClean="0"/>
              <a:t>Investigasi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Kecelakaan</a:t>
            </a:r>
            <a:r>
              <a:rPr lang="en-US" sz="2400" dirty="0" smtClean="0"/>
              <a:t> …(1/2)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id-ID" sz="2600" dirty="0" smtClean="0"/>
              <a:t>Identifikasi Karyawan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Jenis Kasus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Pertolongan Pertama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Waktu yang hilang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Penyakit yang berhubungan dengan kerja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Kegiatan karyawan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Alat/perangkat atau mesin yang terlibat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Perlengkapan pelindung diri</a:t>
            </a:r>
            <a:r>
              <a:rPr lang="en-US" sz="26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Suasana kerja</a:t>
            </a:r>
            <a:r>
              <a:rPr lang="en-US" sz="2600" dirty="0" smtClean="0"/>
              <a:t>.</a:t>
            </a:r>
            <a:endParaRPr lang="id-ID" sz="2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5826C4A-54BD-4EC0-B14F-E89A237259B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3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FORM </a:t>
            </a:r>
            <a:r>
              <a:rPr lang="id-ID" sz="3600" dirty="0" smtClean="0"/>
              <a:t>Investigasi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Kecelakaan</a:t>
            </a:r>
            <a:r>
              <a:rPr lang="en-US" sz="2400" dirty="0" smtClean="0"/>
              <a:t> …(2/2)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id-ID" sz="2600" dirty="0" smtClean="0"/>
              <a:t>Penjelasan terkait kecelakaan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Pendapat tentang kemungkinan</a:t>
            </a:r>
            <a:r>
              <a:rPr lang="en-US" sz="2600" dirty="0" smtClean="0"/>
              <a:t> </a:t>
            </a:r>
            <a:r>
              <a:rPr lang="id-ID" sz="2600" dirty="0" smtClean="0"/>
              <a:t>penyebabnya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Pendapat tentang bagaimana kecelakaan bisa dicegah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Perubahan dalam proses &amp; prosedur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Jelaskan penyebab nyata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Tanda tangan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1200"/>
              </a:spcBef>
            </a:pPr>
            <a:r>
              <a:rPr lang="id-ID" sz="2600" dirty="0" smtClean="0"/>
              <a:t>Formulir distribusi</a:t>
            </a:r>
            <a:r>
              <a:rPr lang="en-US" sz="26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FCAA33F-F6A9-48C9-9DFF-BCC844B3286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52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kuantitatif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id-ID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id-ID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id-ID" sz="2400" dirty="0" smtClean="0"/>
              <a:t> </a:t>
            </a:r>
            <a:r>
              <a:rPr lang="en-US" sz="2400" dirty="0" err="1" smtClean="0"/>
              <a:t>kerja</a:t>
            </a:r>
            <a:r>
              <a:rPr lang="id-ID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manufaktur</a:t>
            </a:r>
            <a:r>
              <a:rPr lang="id-ID" sz="2400" dirty="0" smtClean="0"/>
              <a:t>, antara lain:</a:t>
            </a:r>
            <a:endParaRPr lang="en-US" sz="2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3657600"/>
            <a:ext cx="7848600" cy="2590800"/>
          </a:xfrm>
        </p:spPr>
        <p:txBody>
          <a:bodyPr numCol="2" spcCol="457200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Sampling Method.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Stratified Random Sampling.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Descriptive </a:t>
            </a:r>
            <a:r>
              <a:rPr lang="en-US" sz="2400" dirty="0" err="1"/>
              <a:t>dan</a:t>
            </a:r>
            <a:r>
              <a:rPr lang="en-US" sz="2400" i="1" dirty="0"/>
              <a:t> Inferential Statistic.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Frequency Distribution.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i="1" dirty="0"/>
              <a:t>Mean</a:t>
            </a:r>
            <a:r>
              <a:rPr lang="en-US" sz="2400" dirty="0"/>
              <a:t>, </a:t>
            </a:r>
            <a:r>
              <a:rPr lang="en-US" sz="2400" i="1" dirty="0"/>
              <a:t>Median</a:t>
            </a:r>
            <a:r>
              <a:rPr lang="en-US" sz="2400" dirty="0"/>
              <a:t>, </a:t>
            </a:r>
            <a:r>
              <a:rPr lang="en-US" sz="2400" i="1" dirty="0"/>
              <a:t>Range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Korelasi</a:t>
            </a:r>
            <a:r>
              <a:rPr lang="en-US" sz="2400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err="1"/>
              <a:t>Regresi</a:t>
            </a:r>
            <a:r>
              <a:rPr lang="en-US" sz="2400" dirty="0"/>
              <a:t> Linier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8353410-6BF2-43E7-B7B2-1A6067F72E6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9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Sampling Method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metode</a:t>
            </a:r>
            <a:r>
              <a:rPr lang="en-US" sz="3000" dirty="0" smtClean="0"/>
              <a:t> </a:t>
            </a:r>
            <a:r>
              <a:rPr lang="en-US" sz="3000" dirty="0" err="1" smtClean="0"/>
              <a:t>pengambilan</a:t>
            </a:r>
            <a:r>
              <a:rPr lang="en-US" sz="3000" dirty="0" smtClean="0"/>
              <a:t> data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acak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mewakili</a:t>
            </a:r>
            <a:r>
              <a:rPr lang="en-US" sz="3000" dirty="0" smtClean="0"/>
              <a:t> data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populasi</a:t>
            </a:r>
            <a:r>
              <a:rPr lang="en-US" sz="30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3000" dirty="0" smtClean="0"/>
              <a:t>Contoh:</a:t>
            </a:r>
            <a:endParaRPr lang="en-US" sz="3000" dirty="0" smtClean="0"/>
          </a:p>
          <a:p>
            <a:pPr lvl="1" algn="just">
              <a:spcBef>
                <a:spcPts val="600"/>
              </a:spcBef>
            </a:pPr>
            <a:r>
              <a:rPr lang="en-US" sz="3000" dirty="0" smtClean="0"/>
              <a:t>Rata-rata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varians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diperoleh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:</a:t>
            </a:r>
            <a:endParaRPr lang="en-US" sz="3000" dirty="0"/>
          </a:p>
          <a:p>
            <a:pPr lvl="2" algn="just">
              <a:spcBef>
                <a:spcPts val="600"/>
              </a:spcBef>
            </a:pPr>
            <a:r>
              <a:rPr lang="en-US" sz="3000" dirty="0" err="1" smtClean="0"/>
              <a:t>Perhitungan</a:t>
            </a:r>
            <a:r>
              <a:rPr lang="en-US" sz="3000" dirty="0" smtClean="0"/>
              <a:t> </a:t>
            </a:r>
            <a:r>
              <a:rPr lang="en-US" sz="3000" dirty="0" err="1" smtClean="0"/>
              <a:t>terhadap</a:t>
            </a:r>
            <a:r>
              <a:rPr lang="en-US" sz="3000" dirty="0" smtClean="0"/>
              <a:t> data </a:t>
            </a:r>
            <a:r>
              <a:rPr lang="en-US" sz="3000" dirty="0" err="1" smtClean="0"/>
              <a:t>sampel</a:t>
            </a:r>
            <a:r>
              <a:rPr lang="en-US" sz="3000" dirty="0"/>
              <a:t>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b="1" u="sng" dirty="0" err="1" smtClean="0"/>
              <a:t>statistik</a:t>
            </a:r>
            <a:r>
              <a:rPr lang="en-US" sz="3000" dirty="0" smtClean="0"/>
              <a:t>.</a:t>
            </a:r>
          </a:p>
          <a:p>
            <a:pPr lvl="2" algn="just">
              <a:spcBef>
                <a:spcPts val="600"/>
              </a:spcBef>
            </a:pPr>
            <a:r>
              <a:rPr lang="en-US" sz="3000" dirty="0" err="1"/>
              <a:t>Perhitungan</a:t>
            </a:r>
            <a:r>
              <a:rPr lang="en-US" sz="3000" dirty="0"/>
              <a:t> </a:t>
            </a:r>
            <a:r>
              <a:rPr lang="en-US" sz="3000" dirty="0" err="1"/>
              <a:t>terhadap</a:t>
            </a:r>
            <a:r>
              <a:rPr lang="en-US" sz="3000" dirty="0"/>
              <a:t> data </a:t>
            </a:r>
            <a:r>
              <a:rPr lang="en-US" sz="3000" dirty="0" err="1" smtClean="0"/>
              <a:t>populasi</a:t>
            </a:r>
            <a:r>
              <a:rPr lang="en-US" sz="3000" dirty="0"/>
              <a:t> </a:t>
            </a:r>
            <a:r>
              <a:rPr lang="en-US" sz="3000" dirty="0" err="1" smtClean="0"/>
              <a:t>disebut</a:t>
            </a:r>
            <a:r>
              <a:rPr lang="en-US" sz="3000" dirty="0" smtClean="0"/>
              <a:t> </a:t>
            </a:r>
            <a:r>
              <a:rPr lang="en-US" sz="3000" b="1" u="sng" dirty="0" smtClean="0"/>
              <a:t>parameter</a:t>
            </a:r>
            <a:r>
              <a:rPr lang="en-US" sz="30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9512CA-D72F-4C34-930E-FBF6CCC53DF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59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 smtClean="0"/>
              <a:t>Statified</a:t>
            </a:r>
            <a:r>
              <a:rPr lang="en-US" i="1" dirty="0" smtClean="0"/>
              <a:t> Random Sampling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4200"/>
              </a:spcBef>
            </a:pPr>
            <a:r>
              <a:rPr lang="en-US" sz="3200" dirty="0" err="1" smtClean="0"/>
              <a:t>Metode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id-ID" sz="3200" dirty="0" smtClean="0"/>
              <a:t> </a:t>
            </a:r>
            <a:r>
              <a:rPr lang="en-US" sz="3200" dirty="0" err="1" smtClean="0"/>
              <a:t>menggolongkan</a:t>
            </a:r>
            <a:r>
              <a:rPr lang="en-US" sz="3200" dirty="0" smtClean="0"/>
              <a:t> data</a:t>
            </a:r>
          </a:p>
          <a:p>
            <a:pPr algn="just">
              <a:spcBef>
                <a:spcPts val="4200"/>
              </a:spcBef>
            </a:pPr>
            <a:r>
              <a:rPr lang="id-ID" sz="3200" dirty="0" smtClean="0"/>
              <a:t>Contoh:</a:t>
            </a:r>
            <a:endParaRPr lang="en-US" sz="3200" dirty="0" smtClean="0"/>
          </a:p>
          <a:p>
            <a:pPr lvl="1" algn="just">
              <a:spcBef>
                <a:spcPts val="4200"/>
              </a:spcBef>
            </a:pP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</a:t>
            </a:r>
            <a:r>
              <a:rPr lang="en-US" sz="3200" dirty="0" smtClean="0"/>
              <a:t> </a:t>
            </a:r>
            <a:r>
              <a:rPr lang="en-US" sz="3200" dirty="0" err="1" smtClean="0"/>
              <a:t>dikelompokan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pekerjaannya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pria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wanita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D0ECD7-D522-457C-9D36-BEC188BA184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03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28471"/>
            <a:ext cx="91440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/>
              <a:t>Descriptive &amp; Inferential Statistic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</a:t>
            </a:r>
            <a:r>
              <a:rPr lang="en-US" sz="2400" dirty="0" smtClean="0"/>
              <a:t>/</a:t>
            </a: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(</a:t>
            </a:r>
            <a:r>
              <a:rPr lang="en-US" sz="2400" dirty="0" err="1" smtClean="0"/>
              <a:t>ukuran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)</a:t>
            </a:r>
            <a:r>
              <a:rPr lang="id-ID" sz="2400" dirty="0" smtClean="0"/>
              <a:t>.</a:t>
            </a:r>
            <a:r>
              <a:rPr lang="en-US" sz="2400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2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arenR"/>
            </a:pPr>
            <a:r>
              <a:rPr lang="en-US" sz="2400" dirty="0" err="1" smtClean="0"/>
              <a:t>Menafsirkan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.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arenR"/>
            </a:pPr>
            <a:r>
              <a:rPr lang="en-US" sz="2400" dirty="0" err="1" smtClean="0"/>
              <a:t>Menguji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Contoh:</a:t>
            </a:r>
            <a:endParaRPr lang="en-US" sz="2400" dirty="0" smtClean="0"/>
          </a:p>
          <a:p>
            <a:pPr lvl="1" algn="just">
              <a:spcBef>
                <a:spcPts val="0"/>
              </a:spcBef>
            </a:pPr>
            <a:r>
              <a:rPr lang="en-US" sz="2400" dirty="0" err="1" smtClean="0"/>
              <a:t>Gambaran</a:t>
            </a:r>
            <a:r>
              <a:rPr lang="en-US" sz="2400" dirty="0" smtClean="0"/>
              <a:t> </a:t>
            </a:r>
            <a:r>
              <a:rPr lang="en-US" sz="2400" dirty="0" err="1" smtClean="0"/>
              <a:t>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 di </a:t>
            </a:r>
            <a:r>
              <a:rPr lang="en-US" sz="2400" dirty="0" err="1" smtClean="0"/>
              <a:t>pabrik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8709F34-2D4F-4F6B-83D2-AA32E8E643A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4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Frequency Distribution</a:t>
            </a:r>
            <a:endParaRPr lang="id-ID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33528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“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Normal” HISTOGRAM.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normal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Distribusi</a:t>
            </a:r>
            <a:r>
              <a:rPr lang="en-US" sz="2400" dirty="0" smtClean="0"/>
              <a:t> normal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lonceng</a:t>
            </a:r>
            <a:r>
              <a:rPr lang="en-US" sz="2400" dirty="0" smtClean="0"/>
              <a:t> (</a:t>
            </a:r>
            <a:r>
              <a:rPr lang="en-US" sz="2400" i="1" dirty="0" smtClean="0"/>
              <a:t>bell-shape</a:t>
            </a:r>
            <a:r>
              <a:rPr lang="en-US" sz="2400" dirty="0" smtClean="0"/>
              <a:t>)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6" r="1577"/>
          <a:stretch/>
        </p:blipFill>
        <p:spPr>
          <a:xfrm>
            <a:off x="3886197" y="1676400"/>
            <a:ext cx="4942104" cy="4419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54FDD04-8EED-47E2-AED7-F77DAB13BDD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7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 dirty="0" smtClean="0"/>
              <a:t>Mean, Median, Range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Standar</a:t>
            </a:r>
            <a:r>
              <a:rPr lang="en-US" sz="3600" dirty="0" smtClean="0"/>
              <a:t> </a:t>
            </a:r>
            <a:r>
              <a:rPr lang="en-US" sz="3600" dirty="0" err="1" smtClean="0"/>
              <a:t>Deviasi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i="1" dirty="0" smtClean="0"/>
              <a:t>Mean</a:t>
            </a:r>
            <a:r>
              <a:rPr lang="en-US" sz="2800" i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hitung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i="1" dirty="0" smtClean="0"/>
              <a:t>Median</a:t>
            </a:r>
            <a:r>
              <a:rPr lang="en-US" sz="2800" i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/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membagi</a:t>
            </a:r>
            <a:r>
              <a:rPr lang="en-US" sz="2800" dirty="0" smtClean="0"/>
              <a:t> </a:t>
            </a:r>
            <a:r>
              <a:rPr lang="en-US" sz="2800" dirty="0" err="1" smtClean="0"/>
              <a:t>seperangkat</a:t>
            </a:r>
            <a:r>
              <a:rPr lang="en-US" sz="2800" dirty="0" smtClean="0"/>
              <a:t> data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(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i="1" dirty="0" smtClean="0"/>
              <a:t>Range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jarak</a:t>
            </a:r>
            <a:r>
              <a:rPr lang="en-US" sz="2800" dirty="0" smtClean="0"/>
              <a:t> (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terendah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algn="just">
              <a:spcBef>
                <a:spcPts val="600"/>
              </a:spcBef>
            </a:pPr>
            <a:r>
              <a:rPr lang="en-US" sz="2800" b="1" dirty="0" err="1" smtClean="0"/>
              <a:t>Standar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deviasi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r>
              <a:rPr lang="en-US" sz="2800" dirty="0" smtClean="0"/>
              <a:t> </a:t>
            </a:r>
            <a:r>
              <a:rPr lang="en-US" sz="2800" dirty="0" err="1" smtClean="0"/>
              <a:t>kuadrat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varians</a:t>
            </a:r>
            <a:r>
              <a:rPr lang="en-US" sz="2800" dirty="0" smtClean="0"/>
              <a:t> (</a:t>
            </a:r>
            <a:r>
              <a:rPr lang="en-US" sz="2800" dirty="0" err="1" smtClean="0"/>
              <a:t>simpangan</a:t>
            </a:r>
            <a:r>
              <a:rPr lang="en-US" sz="2800" dirty="0" smtClean="0"/>
              <a:t>)</a:t>
            </a:r>
            <a:r>
              <a:rPr lang="id-ID" sz="2800" dirty="0" smtClean="0"/>
              <a:t>.</a:t>
            </a:r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60800F-48C5-4857-A972-1FF9E3B5496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 sz="24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1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Contoh</a:t>
            </a:r>
            <a:r>
              <a:rPr lang="id-ID" dirty="0" smtClean="0"/>
              <a:t> Kasus</a:t>
            </a:r>
            <a:endParaRPr lang="en-US" dirty="0" smtClean="0"/>
          </a:p>
        </p:txBody>
      </p:sp>
      <p:graphicFrame>
        <p:nvGraphicFramePr>
          <p:cNvPr id="21623" name="Group 1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94714166"/>
              </p:ext>
            </p:extLst>
          </p:nvPr>
        </p:nvGraphicFramePr>
        <p:xfrm>
          <a:off x="457201" y="1600200"/>
          <a:ext cx="4648199" cy="46482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7826"/>
                <a:gridCol w="1929441"/>
                <a:gridCol w="1490932"/>
              </a:tblGrid>
              <a:tr h="763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Tahun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Waktu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Hilang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(Jam)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Jumlah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Kejadian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2008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2009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7,290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4,900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3,450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3,600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2,490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1,400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1,525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0881" marR="808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5257800" y="1600200"/>
            <a:ext cx="3429000" cy="46482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1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hilang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2008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2016. </a:t>
            </a:r>
            <a:r>
              <a:rPr lang="en-US" sz="2400" dirty="0" err="1" smtClean="0"/>
              <a:t>Tentukanlah</a:t>
            </a:r>
            <a:r>
              <a:rPr lang="en-US" sz="2400" dirty="0" smtClean="0"/>
              <a:t>:</a:t>
            </a:r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Mean </a:t>
            </a:r>
            <a:r>
              <a:rPr lang="en-US" sz="2400" dirty="0" err="1" smtClean="0"/>
              <a:t>atau</a:t>
            </a:r>
            <a:r>
              <a:rPr lang="en-US" sz="2400" dirty="0" smtClean="0"/>
              <a:t> Rata-rata</a:t>
            </a:r>
            <a:endParaRPr lang="id-ID" sz="2400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Median</a:t>
            </a:r>
            <a:endParaRPr lang="id-ID" sz="2400" i="1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i="1" dirty="0" smtClean="0"/>
              <a:t>Range</a:t>
            </a:r>
            <a:endParaRPr lang="id-ID" sz="2400" i="1" dirty="0" smtClean="0"/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Deviasi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563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9F5B30-A50B-4E8A-994A-AFA7DDF5AE0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14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Jawaban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62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None/>
                </a:pPr>
                <a:r>
                  <a:rPr lang="en-US" sz="2800" dirty="0" err="1" smtClean="0"/>
                  <a:t>Untuk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Waktu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Hilang</a:t>
                </a:r>
                <a:endParaRPr lang="en-US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Mean</a:t>
                </a:r>
                <a:r>
                  <a:rPr lang="id-ID" sz="2800" dirty="0" smtClean="0"/>
                  <a:t> = </a:t>
                </a:r>
                <a:r>
                  <a:rPr lang="en-US" sz="2800" dirty="0" smtClean="0"/>
                  <a:t>37,655/9 = 4,184</a:t>
                </a:r>
                <a:r>
                  <a:rPr lang="id-ID" sz="2800" dirty="0" smtClean="0"/>
                  <a:t/>
                </a:r>
                <a:r>
                  <a:rPr lang="en-US" sz="2800" dirty="0" smtClean="0"/>
                  <a:t>jam/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.</a:t>
                </a:r>
                <a:endParaRPr lang="id-ID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Median</a:t>
                </a:r>
                <a:r>
                  <a:rPr lang="id-ID" sz="2800" dirty="0" smtClean="0"/>
                  <a:t> = </a:t>
                </a:r>
                <a:r>
                  <a:rPr lang="en-US" sz="2800" dirty="0" smtClean="0"/>
                  <a:t>3,600 jam.</a:t>
                </a:r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2800" i="1" dirty="0" smtClean="0"/>
                  <a:t>Range</a:t>
                </a:r>
                <a:r>
                  <a:rPr lang="en-US" sz="2800" dirty="0" smtClean="0"/>
                  <a:t/>
                </a:r>
                <a:r>
                  <a:rPr lang="id-ID" sz="2800" dirty="0" smtClean="0"/>
                  <a:t>= </a:t>
                </a:r>
                <a:r>
                  <a:rPr lang="en-US" sz="2800" dirty="0" smtClean="0"/>
                  <a:t>9,000 </a:t>
                </a:r>
                <a:r>
                  <a:rPr lang="id-ID" sz="2800" dirty="0" smtClean="0"/>
                  <a:t>─ </a:t>
                </a:r>
                <a:r>
                  <a:rPr lang="en-US" sz="2800" dirty="0" smtClean="0"/>
                  <a:t>1,400 = 7,600</a:t>
                </a:r>
                <a:r>
                  <a:rPr lang="id-ID" sz="2800" dirty="0" smtClean="0"/>
                  <a:t/>
                </a:r>
                <a:r>
                  <a:rPr lang="en-US" sz="2800" dirty="0" smtClean="0"/>
                  <a:t>jam/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.</a:t>
                </a:r>
                <a:endParaRPr lang="id-ID" sz="2800" dirty="0" smtClean="0"/>
              </a:p>
              <a:p>
                <a:pPr marL="514350" indent="-514350" algn="just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id-ID" sz="2800" dirty="0" smtClean="0"/>
                  <a:t>Standar Deviasi</a:t>
                </a:r>
                <a:r>
                  <a:rPr lang="en-US" sz="2800" dirty="0" smtClean="0"/>
                  <a:t>:</a:t>
                </a:r>
              </a:p>
              <a:p>
                <a:pPr marL="517525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51,957,989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9−1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=2,584 </m:t>
                      </m:r>
                      <m:r>
                        <a:rPr lang="en-US" sz="2800" b="0" i="1" smtClean="0">
                          <a:latin typeface="Cambria Math"/>
                        </a:rPr>
                        <m:t>𝑗𝑎𝑚</m:t>
                      </m:r>
                    </m:oMath>
                  </m:oMathPara>
                </a14:m>
                <a:endParaRPr lang="id-ID" sz="2800" dirty="0" smtClean="0"/>
              </a:p>
            </p:txBody>
          </p:sp>
        </mc:Choice>
        <mc:Fallback>
          <p:sp>
            <p:nvSpPr>
              <p:cNvPr id="266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E4D5E56-78CA-4D61-A09A-B4518C594D6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484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Autofit/>
          </a:bodyPr>
          <a:lstStyle/>
          <a:p>
            <a:pPr algn="just"/>
            <a:r>
              <a:rPr lang="id-ID" sz="2400" dirty="0"/>
              <a:t>Mampu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id-ID" sz="2400" dirty="0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K3 di </a:t>
            </a:r>
            <a:r>
              <a:rPr lang="en-US" sz="2400" dirty="0" err="1"/>
              <a:t>industri</a:t>
            </a:r>
            <a:r>
              <a:rPr lang="id-ID" sz="2400" dirty="0"/>
              <a:t>,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K3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id-ID" sz="2400" dirty="0"/>
              <a:t>, dan </a:t>
            </a:r>
            <a:r>
              <a:rPr lang="en-US" sz="2400" dirty="0" err="1"/>
              <a:t>merancang</a:t>
            </a:r>
            <a:r>
              <a:rPr lang="en-US" sz="2400" dirty="0"/>
              <a:t> program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K3 di </a:t>
            </a:r>
            <a:r>
              <a:rPr lang="id-ID" sz="2400" dirty="0"/>
              <a:t>i</a:t>
            </a:r>
            <a:r>
              <a:rPr lang="en-US" sz="2400" dirty="0" err="1"/>
              <a:t>ndustri</a:t>
            </a:r>
            <a:r>
              <a:rPr lang="id-ID" sz="2400" dirty="0"/>
              <a:t> terkait dengan s</a:t>
            </a:r>
            <a:r>
              <a:rPr lang="en-US" sz="2400" dirty="0" err="1"/>
              <a:t>istem</a:t>
            </a:r>
            <a:r>
              <a:rPr lang="en-US" sz="2400" dirty="0"/>
              <a:t> </a:t>
            </a:r>
            <a:r>
              <a:rPr lang="id-ID" sz="2400" dirty="0"/>
              <a:t>k</a:t>
            </a:r>
            <a:r>
              <a:rPr lang="en-US" sz="2400" dirty="0" err="1"/>
              <a:t>omputer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/>
              <a:t>an </a:t>
            </a:r>
            <a:r>
              <a:rPr lang="id-ID" sz="2400" dirty="0"/>
              <a:t>m</a:t>
            </a:r>
            <a:r>
              <a:rPr lang="en-US" sz="2400" dirty="0" err="1"/>
              <a:t>etode</a:t>
            </a:r>
            <a:r>
              <a:rPr lang="en-US" sz="2400" dirty="0"/>
              <a:t> </a:t>
            </a:r>
            <a:r>
              <a:rPr lang="id-ID" sz="2400" dirty="0"/>
              <a:t>s</a:t>
            </a:r>
            <a:r>
              <a:rPr lang="en-US" sz="2400" dirty="0" err="1"/>
              <a:t>tatistik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id-ID" sz="2400" dirty="0"/>
              <a:t>p</a:t>
            </a:r>
            <a:r>
              <a:rPr lang="en-US" sz="2400" dirty="0" err="1"/>
              <a:t>engendalian</a:t>
            </a:r>
            <a:r>
              <a:rPr lang="en-US" sz="2400" dirty="0"/>
              <a:t> K3</a:t>
            </a:r>
            <a:r>
              <a:rPr lang="fi-FI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505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 PENILAIAN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343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/>
              <a:t>Ketepatan dalam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id-ID" sz="2400" dirty="0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K3 di </a:t>
            </a:r>
            <a:r>
              <a:rPr lang="en-US" sz="2400" dirty="0" err="1"/>
              <a:t>industri</a:t>
            </a:r>
            <a:r>
              <a:rPr lang="id-ID" sz="2400" dirty="0"/>
              <a:t>,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K3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id-ID" sz="2400" dirty="0"/>
              <a:t>, dan </a:t>
            </a:r>
            <a:r>
              <a:rPr lang="en-US" sz="2400" dirty="0" err="1"/>
              <a:t>merancang</a:t>
            </a:r>
            <a:r>
              <a:rPr lang="en-US" sz="2400" dirty="0"/>
              <a:t> program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K3 di </a:t>
            </a:r>
            <a:r>
              <a:rPr lang="id-ID" sz="2400" dirty="0"/>
              <a:t>i</a:t>
            </a:r>
            <a:r>
              <a:rPr lang="en-US" sz="2400" dirty="0" err="1"/>
              <a:t>ndustri</a:t>
            </a:r>
            <a:r>
              <a:rPr lang="id-ID" sz="2400" dirty="0"/>
              <a:t> terkait dengan s</a:t>
            </a:r>
            <a:r>
              <a:rPr lang="en-US" sz="2400" dirty="0" err="1"/>
              <a:t>istem</a:t>
            </a:r>
            <a:r>
              <a:rPr lang="en-US" sz="2400" dirty="0"/>
              <a:t> </a:t>
            </a:r>
            <a:r>
              <a:rPr lang="id-ID" sz="2400" dirty="0"/>
              <a:t>k</a:t>
            </a:r>
            <a:r>
              <a:rPr lang="en-US" sz="2400" dirty="0" err="1"/>
              <a:t>omputer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/>
              <a:t>an </a:t>
            </a:r>
            <a:r>
              <a:rPr lang="id-ID" sz="2400" dirty="0"/>
              <a:t>m</a:t>
            </a:r>
            <a:r>
              <a:rPr lang="en-US" sz="2400" dirty="0" err="1"/>
              <a:t>etode</a:t>
            </a:r>
            <a:r>
              <a:rPr lang="en-US" sz="2400" dirty="0"/>
              <a:t> </a:t>
            </a:r>
            <a:r>
              <a:rPr lang="id-ID" sz="2400" dirty="0"/>
              <a:t>s</a:t>
            </a:r>
            <a:r>
              <a:rPr lang="en-US" sz="2400" dirty="0" err="1"/>
              <a:t>tatistik</a:t>
            </a:r>
            <a:r>
              <a:rPr lang="en-US" sz="2400" dirty="0"/>
              <a:t> </a:t>
            </a:r>
            <a:r>
              <a:rPr lang="id-ID" sz="2400" dirty="0"/>
              <a:t>d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id-ID" sz="2400" dirty="0"/>
              <a:t>p</a:t>
            </a:r>
            <a:r>
              <a:rPr lang="en-US" sz="2400" dirty="0" err="1"/>
              <a:t>engendalian</a:t>
            </a:r>
            <a:r>
              <a:rPr lang="en-US" sz="2400" dirty="0"/>
              <a:t> K3</a:t>
            </a:r>
            <a:r>
              <a:rPr lang="fi-FI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439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 err="1" smtClean="0"/>
              <a:t>Pengujian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(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parameter)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:</a:t>
            </a:r>
            <a:endParaRPr lang="id-ID" sz="2400" dirty="0" smtClean="0"/>
          </a:p>
          <a:p>
            <a:pPr lvl="1" algn="just">
              <a:spcBef>
                <a:spcPts val="600"/>
              </a:spcBef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: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2</a:t>
            </a:r>
            <a:endParaRPr lang="id-ID" sz="2400" dirty="0" smtClean="0"/>
          </a:p>
          <a:p>
            <a:pPr lvl="1" algn="just">
              <a:spcBef>
                <a:spcPts val="600"/>
              </a:spcBef>
            </a:pPr>
            <a:r>
              <a:rPr lang="en-US" sz="2400" i="1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: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2</a:t>
            </a:r>
            <a:endParaRPr lang="id-ID" sz="2400" dirty="0" smtClean="0"/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Contoh:</a:t>
            </a:r>
          </a:p>
          <a:p>
            <a:pPr lvl="1" algn="just">
              <a:spcBef>
                <a:spcPts val="600"/>
              </a:spcBef>
            </a:pP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/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95%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id-ID" sz="2400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berlandaskan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diamati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 orang</a:t>
            </a:r>
            <a:r>
              <a:rPr lang="id-ID" sz="2400" dirty="0" smtClean="0"/>
              <a:t> </a:t>
            </a:r>
            <a:r>
              <a:rPr lang="en-US" sz="2400" dirty="0" err="1" smtClean="0"/>
              <a:t>pekerja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20CB921-A82F-40A1-A589-74D3926E3E9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81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Gambar Hipotesis </a:t>
            </a:r>
            <a:r>
              <a:rPr lang="en-US" sz="2400" dirty="0" smtClean="0"/>
              <a:t>…</a:t>
            </a:r>
            <a:r>
              <a:rPr lang="id-ID" sz="2400" dirty="0" smtClean="0"/>
              <a:t>(1</a:t>
            </a:r>
            <a:r>
              <a:rPr lang="en-US" sz="2400" dirty="0" smtClean="0"/>
              <a:t>/2</a:t>
            </a:r>
            <a:r>
              <a:rPr lang="id-ID" sz="2400" dirty="0" smtClean="0"/>
              <a:t>)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" t="13675" r="3578" b="9338"/>
          <a:stretch/>
        </p:blipFill>
        <p:spPr>
          <a:xfrm>
            <a:off x="416462" y="1676398"/>
            <a:ext cx="8311077" cy="4495801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A438E2A-D836-482A-B683-BB90E706485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7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Gambar Hipotesis </a:t>
            </a:r>
            <a:r>
              <a:rPr lang="en-US" sz="2400" dirty="0" smtClean="0"/>
              <a:t>…</a:t>
            </a:r>
            <a:r>
              <a:rPr lang="id-ID" sz="2400" dirty="0" smtClean="0"/>
              <a:t>(2</a:t>
            </a:r>
            <a:r>
              <a:rPr lang="en-US" sz="2400" dirty="0" smtClean="0"/>
              <a:t>/2</a:t>
            </a:r>
            <a:r>
              <a:rPr lang="id-ID" sz="2400" dirty="0" smtClean="0"/>
              <a:t>)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99CC"/>
              </a:clrFrom>
              <a:clrTo>
                <a:srgbClr val="FF99CC">
                  <a:alpha val="0"/>
                </a:srgbClr>
              </a:clrTo>
            </a:clrChange>
          </a:blip>
          <a:srcRect l="7152" t="12901" r="7424" b="13514"/>
          <a:stretch/>
        </p:blipFill>
        <p:spPr>
          <a:xfrm>
            <a:off x="525131" y="1600200"/>
            <a:ext cx="8093738" cy="4572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02E7585-D240-49E9-A9AD-8A60806672AE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39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Korelasi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3600"/>
              </a:spcBef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pPr algn="just">
              <a:spcBef>
                <a:spcPts val="3600"/>
              </a:spcBef>
            </a:pPr>
            <a:r>
              <a:rPr lang="en-US" dirty="0" smtClean="0"/>
              <a:t>Batas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2 </a:t>
            </a:r>
            <a:r>
              <a:rPr lang="en-US" dirty="0" err="1" smtClean="0"/>
              <a:t>kemungkinan</a:t>
            </a:r>
            <a:endParaRPr lang="en-US" dirty="0" smtClean="0"/>
          </a:p>
          <a:p>
            <a:pPr lvl="1" algn="just">
              <a:spcBef>
                <a:spcPts val="3600"/>
              </a:spcBef>
            </a:pP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i="1" dirty="0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dependen</a:t>
            </a:r>
            <a:r>
              <a:rPr lang="en-US" sz="3200" dirty="0" smtClean="0"/>
              <a:t>.</a:t>
            </a:r>
          </a:p>
          <a:p>
            <a:pPr lvl="1" algn="just">
              <a:spcBef>
                <a:spcPts val="3600"/>
              </a:spcBef>
            </a:pP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i="1" dirty="0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independen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6B8E9A-89A1-4771-A987-6BC81B759A8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58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Regresi</a:t>
            </a:r>
            <a:r>
              <a:rPr lang="en-US" dirty="0" smtClean="0"/>
              <a:t> Linier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795" name="Rectangle 3"/>
              <p:cNvSpPr>
                <a:spLocks noGrp="1" noRot="1" noChangeArrowheads="1"/>
              </p:cNvSpPr>
              <p:nvPr>
                <p:ph sz="half" idx="1"/>
              </p:nvPr>
            </p:nvSpPr>
            <p:spPr>
              <a:xfrm>
                <a:off x="304800" y="1600200"/>
                <a:ext cx="4191000" cy="47244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err="1" smtClean="0"/>
                  <a:t>Mengambarkan</a:t>
                </a:r>
                <a:r>
                  <a:rPr lang="en-US" sz="2400" dirty="0" smtClean="0"/>
                  <a:t/>
                </a:r>
                <a:r>
                  <a:rPr lang="id-ID" sz="2400" dirty="0" smtClean="0"/>
                  <a:t>h</a:t>
                </a:r>
                <a:r>
                  <a:rPr lang="en-US" sz="2400" dirty="0" err="1" smtClean="0"/>
                  <a:t>ubungan</a:t>
                </a:r>
                <a:r>
                  <a:rPr lang="en-US" sz="2400" dirty="0" smtClean="0"/>
                  <a:t/>
                </a:r>
                <a:r>
                  <a:rPr lang="id-ID" sz="2400" dirty="0" smtClean="0"/>
                  <a:t>a</a:t>
                </a:r>
                <a:r>
                  <a:rPr lang="en-US" sz="2400" dirty="0" err="1" smtClean="0"/>
                  <a:t>ntara</a:t>
                </a:r>
                <a:r>
                  <a:rPr lang="en-US" sz="2400" dirty="0" smtClean="0"/>
                  <a:t/>
                </a:r>
                <a:r>
                  <a:rPr lang="id-ID" sz="2400" dirty="0" smtClean="0"/>
                  <a:t>v</a:t>
                </a:r>
                <a:r>
                  <a:rPr lang="en-US" sz="2400" dirty="0" err="1" smtClean="0"/>
                  <a:t>ariabel</a:t>
                </a:r>
                <a:r>
                  <a:rPr lang="en-US" sz="2400" dirty="0" smtClean="0"/>
                  <a:t/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/>
                </a:r>
                <a:r>
                  <a:rPr lang="id-ID" sz="2400" dirty="0" smtClean="0"/>
                  <a:t>d</a:t>
                </a:r>
                <a:r>
                  <a:rPr lang="en-US" sz="2400" dirty="0" smtClean="0"/>
                  <a:t>an </a:t>
                </a:r>
                <a:r>
                  <a:rPr lang="en-US" sz="2400" i="1" dirty="0" smtClean="0"/>
                  <a:t>Y</a:t>
                </a:r>
                <a:r>
                  <a:rPr lang="id-ID" sz="2400" dirty="0" smtClean="0"/>
                  <a:t>.</a:t>
                </a:r>
              </a:p>
              <a:p>
                <a:pPr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sz="3200" dirty="0" smtClean="0"/>
                  <a:t/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𝒀</m:t>
                    </m:r>
                    <m:r>
                      <a:rPr lang="en-US" sz="3200" b="1" i="1" dirty="0" smtClean="0">
                        <a:latin typeface="Cambria Math"/>
                      </a:rPr>
                      <m:t>=</m:t>
                    </m:r>
                    <m:r>
                      <a:rPr lang="en-US" sz="3200" b="1" i="1" dirty="0" err="1" smtClean="0">
                        <a:latin typeface="Cambria Math"/>
                      </a:rPr>
                      <m:t>𝒂𝑿</m:t>
                    </m:r>
                    <m:r>
                      <a:rPr lang="en-US" sz="3200" b="1" i="1" dirty="0" smtClean="0">
                        <a:latin typeface="Cambria Math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</a:rPr>
                      <m:t>𝒃</m:t>
                    </m:r>
                  </m:oMath>
                </a14:m>
                <a:endParaRPr lang="id-ID" sz="3200" b="1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dirty="0" err="1" smtClean="0"/>
                  <a:t>Contoh</a:t>
                </a:r>
                <a:r>
                  <a:rPr lang="en-US" sz="2400" dirty="0" smtClean="0"/>
                  <a:t/>
                </a:r>
                <a:r>
                  <a:rPr lang="en-US" sz="2400" dirty="0" err="1" smtClean="0"/>
                  <a:t>Kasus</a:t>
                </a:r>
                <a:r>
                  <a:rPr lang="en-US" sz="2400" dirty="0" smtClean="0"/>
                  <a:t>:</a:t>
                </a:r>
                <a:endParaRPr lang="id-ID" sz="2400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PT. X </a:t>
                </a:r>
                <a:r>
                  <a:rPr lang="en-US" dirty="0" err="1"/>
                  <a:t>i</a:t>
                </a:r>
                <a:r>
                  <a:rPr lang="en-US" dirty="0" err="1" smtClean="0"/>
                  <a:t>ngin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mengetahui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apakah</a:t>
                </a:r>
                <a:r>
                  <a:rPr lang="en-US" dirty="0" smtClean="0"/>
                  <a:t> lama </a:t>
                </a:r>
                <a:r>
                  <a:rPr lang="en-US" i="1" dirty="0" smtClean="0"/>
                  <a:t>training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diberikan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kepada</a:t>
                </a:r>
                <a:r>
                  <a:rPr lang="en-US" dirty="0" smtClean="0"/>
                  <a:t/>
                </a:r>
                <a:r>
                  <a:rPr lang="en-US" dirty="0" smtClean="0"/>
                  <a:t>Supervisor </a:t>
                </a:r>
                <a:r>
                  <a:rPr lang="en-US" dirty="0" err="1" smtClean="0"/>
                  <a:t>akan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berpengaruh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terhadap</a:t>
                </a:r>
                <a:r>
                  <a:rPr lang="en-US" dirty="0" smtClean="0"/>
                  <a:t/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/>
                </a:r>
                <a:r>
                  <a:rPr lang="en-US" dirty="0" err="1" smtClean="0"/>
                  <a:t>keadaan</a:t>
                </a:r>
                <a:r>
                  <a:rPr lang="en-US" dirty="0" smtClean="0"/>
                  <a:t/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/>
                </a:r>
                <a:r>
                  <a:rPr lang="en-US" dirty="0" err="1" smtClean="0"/>
                  <a:t>aman</a:t>
                </a:r>
                <a:r>
                  <a:rPr lang="id-ID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0"/>
                <a:ext cx="4191000" cy="4724400"/>
              </a:xfrm>
              <a:blipFill rotWithShape="1">
                <a:blip r:embed="rId3"/>
                <a:stretch>
                  <a:fillRect l="-1890" t="-1032" r="-872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28405228"/>
              </p:ext>
            </p:extLst>
          </p:nvPr>
        </p:nvGraphicFramePr>
        <p:xfrm>
          <a:off x="4495800" y="1600200"/>
          <a:ext cx="4343400" cy="46481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65200"/>
                <a:gridCol w="1608667"/>
                <a:gridCol w="1769533"/>
              </a:tblGrid>
              <a:tr h="15884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SPV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Lama Training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Jumlah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Keadaan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Tidak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2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28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9747" marR="89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697B83A-40F2-401D-8DF3-2705F2C15DF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84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Contoh</a:t>
            </a:r>
            <a:endParaRPr lang="en-US" dirty="0" smtClean="0"/>
          </a:p>
        </p:txBody>
      </p:sp>
      <p:graphicFrame>
        <p:nvGraphicFramePr>
          <p:cNvPr id="270436" name="Group 10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11698231"/>
              </p:ext>
            </p:extLst>
          </p:nvPr>
        </p:nvGraphicFramePr>
        <p:xfrm>
          <a:off x="457198" y="1600200"/>
          <a:ext cx="4343402" cy="457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802"/>
                <a:gridCol w="840764"/>
                <a:gridCol w="1379846"/>
                <a:gridCol w="1167990"/>
              </a:tblGrid>
              <a:tr h="653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1,600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6,400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256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161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56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1,144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∑ = 8,681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2287" marR="32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87465" y="5105400"/>
                <a:ext cx="3426631" cy="1114149"/>
              </a:xfrm>
            </p:spPr>
            <p:txBody>
              <a:bodyPr wrap="square" anchor="ctr">
                <a:noAutofit/>
              </a:bodyPr>
              <a:lstStyle/>
              <a:p>
                <a:pPr marL="0" indent="0" algn="just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𝒀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𝟏𝟖𝟖</m:t>
                      </m:r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𝟏𝟕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id-ID" sz="2400" b="1" dirty="0" smtClean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87465" y="5105400"/>
                <a:ext cx="3426631" cy="1114149"/>
              </a:xfrm>
              <a:blipFill rotWithShape="1">
                <a:blip r:embed="rId3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 dirty="0"/>
          </a:p>
        </p:txBody>
      </p:sp>
      <p:sp>
        <p:nvSpPr>
          <p:cNvPr id="3282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F1D273-CCFC-4CA6-BD02-34BAA0C471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400" y="1676400"/>
            <a:ext cx="3733800" cy="3429000"/>
          </a:xfrm>
          <a:prstGeom prst="roundRect">
            <a:avLst>
              <a:gd name="adj" fmla="val 5421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226050" y="1781451"/>
                <a:ext cx="3450377" cy="1492182"/>
              </a:xfrm>
              <a:prstGeom prst="roundRect">
                <a:avLst>
                  <a:gd name="adj" fmla="val 11179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𝟏𝟒𝟒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𝟏𝟔𝟏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𝟓𝟔</m:t>
                              </m:r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𝟔𝟖𝟏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𝟏𝟔𝟏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𝟏𝟖𝟖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50" y="1781451"/>
                <a:ext cx="3450377" cy="1492182"/>
              </a:xfrm>
              <a:prstGeom prst="roundRect">
                <a:avLst>
                  <a:gd name="adj" fmla="val 11179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226050" y="3584722"/>
                <a:ext cx="3450377" cy="1368278"/>
              </a:xfrm>
              <a:prstGeom prst="roundRect">
                <a:avLst>
                  <a:gd name="adj" fmla="val 816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𝟓𝟔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𝟏𝟖𝟖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𝟏𝟔𝟏</m:t>
                              </m:r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𝒃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𝟏𝟕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50" y="3584722"/>
                <a:ext cx="3450377" cy="1368278"/>
              </a:xfrm>
              <a:prstGeom prst="roundRect">
                <a:avLst>
                  <a:gd name="adj" fmla="val 8161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134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6" grpId="0" animBg="1"/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Statistik</a:t>
            </a:r>
            <a:r>
              <a:rPr lang="en-US" sz="4000" dirty="0" smtClean="0"/>
              <a:t> </a:t>
            </a:r>
            <a:r>
              <a:rPr lang="en-US" sz="4000" dirty="0" err="1" smtClean="0"/>
              <a:t>Kecelakaan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2400" dirty="0" smtClean="0"/>
              <a:t> (1)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98" t="2139" r="2933"/>
          <a:stretch/>
        </p:blipFill>
        <p:spPr>
          <a:xfrm>
            <a:off x="457201" y="1635456"/>
            <a:ext cx="8229600" cy="4572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3EF9261-BA3F-446E-BC09-6B963B34B562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10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Statistik</a:t>
            </a:r>
            <a:r>
              <a:rPr lang="en-US" sz="4000" dirty="0" smtClean="0"/>
              <a:t> </a:t>
            </a:r>
            <a:r>
              <a:rPr lang="en-US" sz="4000" dirty="0" err="1" smtClean="0"/>
              <a:t>Kecelakaan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2400" dirty="0" smtClean="0"/>
              <a:t> (2)</a:t>
            </a:r>
            <a:endParaRPr lang="id-ID" sz="2400" dirty="0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741"/>
          <a:stretch/>
        </p:blipFill>
        <p:spPr>
          <a:xfrm>
            <a:off x="457200" y="1645920"/>
            <a:ext cx="8229600" cy="4572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DA4AF2D-C265-428A-9A1B-7C9FF2B10255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80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#14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6" descr="TQ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731" y="796329"/>
            <a:ext cx="5824538" cy="25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od da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7162800" cy="27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899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Pencatatan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Penyimpanan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historis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Sosialisasi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keselamatan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pPr marL="514350" indent="-514350" algn="just">
              <a:spcBef>
                <a:spcPts val="1000"/>
              </a:spcBef>
              <a:buFont typeface="+mj-lt"/>
              <a:buAutoNum type="arabicParenR"/>
            </a:pP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</a:t>
            </a:r>
            <a:r>
              <a:rPr lang="en-US" sz="2800" dirty="0" smtClean="0"/>
              <a:t> program K3.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5619736-ADDD-4893-AFC3-80BFCE4072E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7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i="1" dirty="0" smtClean="0"/>
              <a:t>Computerized Safety Data System </a:t>
            </a:r>
            <a:r>
              <a:rPr lang="en-US" sz="3600" dirty="0" smtClean="0"/>
              <a:t>(</a:t>
            </a:r>
            <a:r>
              <a:rPr lang="id-ID" sz="3600" dirty="0" smtClean="0"/>
              <a:t>CSDS</a:t>
            </a:r>
            <a:r>
              <a:rPr lang="en-US" sz="3600" dirty="0" smtClean="0"/>
              <a:t>) </a:t>
            </a: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komputerisasi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data yang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manajemen</a:t>
            </a:r>
            <a:r>
              <a:rPr lang="en-US" sz="3200" dirty="0" smtClean="0"/>
              <a:t> K3</a:t>
            </a:r>
            <a:r>
              <a:rPr lang="id-ID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lain:</a:t>
            </a:r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id-ID" sz="3200" dirty="0" smtClean="0"/>
              <a:t>Laporan Hasil (</a:t>
            </a:r>
            <a:r>
              <a:rPr lang="en-US" sz="3200" i="1" dirty="0" smtClean="0"/>
              <a:t>Output Report</a:t>
            </a:r>
            <a:r>
              <a:rPr lang="id-ID" sz="3200" dirty="0" smtClean="0"/>
              <a:t>).</a:t>
            </a:r>
            <a:endParaRPr lang="en-US" sz="3200" dirty="0" smtClean="0"/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en-US" sz="3200" dirty="0" err="1" smtClean="0"/>
              <a:t>Petunjuk</a:t>
            </a:r>
            <a:r>
              <a:rPr lang="en-US" sz="3200" dirty="0" smtClean="0"/>
              <a:t> </a:t>
            </a:r>
            <a:r>
              <a:rPr lang="id-ID" sz="3200" dirty="0" smtClean="0"/>
              <a:t>(</a:t>
            </a:r>
            <a:r>
              <a:rPr lang="en-US" sz="3200" i="1" dirty="0" smtClean="0"/>
              <a:t>User’s Manual</a:t>
            </a:r>
            <a:r>
              <a:rPr lang="id-ID" sz="3200" dirty="0" smtClean="0"/>
              <a:t>)</a:t>
            </a:r>
            <a:r>
              <a:rPr lang="en-US" sz="3200" dirty="0" smtClean="0"/>
              <a:t>.</a:t>
            </a:r>
          </a:p>
          <a:p>
            <a:pPr marL="971550" lvl="1" indent="-514350" algn="just">
              <a:spcBef>
                <a:spcPts val="1800"/>
              </a:spcBef>
              <a:buFont typeface="+mj-lt"/>
              <a:buAutoNum type="arabicParenR"/>
            </a:pPr>
            <a:r>
              <a:rPr lang="id-ID" sz="3200" dirty="0" smtClean="0"/>
              <a:t>Formulir Investigasi (</a:t>
            </a:r>
            <a:r>
              <a:rPr lang="en-US" sz="3200" i="1" dirty="0" smtClean="0"/>
              <a:t>Investigation Form</a:t>
            </a:r>
            <a:r>
              <a:rPr lang="id-ID" sz="3200" dirty="0" smtClean="0"/>
              <a:t>)</a:t>
            </a:r>
            <a:r>
              <a:rPr lang="en-US" sz="32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41A69E9-F4B3-4252-A884-5139B9068F4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53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Laporan Hasil (</a:t>
            </a:r>
            <a:r>
              <a:rPr lang="en-US" sz="3600" i="1" dirty="0" smtClean="0"/>
              <a:t>Output Reports</a:t>
            </a:r>
            <a:r>
              <a:rPr lang="id-ID" sz="3600" dirty="0" smtClean="0"/>
              <a:t>)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Laporan kondisi tidak aman (</a:t>
            </a:r>
            <a:r>
              <a:rPr lang="en-US" sz="3200" i="1" dirty="0"/>
              <a:t>Unsafe Condition Report</a:t>
            </a:r>
            <a:r>
              <a:rPr lang="id-ID" sz="3200" dirty="0"/>
              <a:t>).</a:t>
            </a:r>
            <a:endParaRPr lang="en-US" sz="3200" dirty="0"/>
          </a:p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Laporan Bahaya (</a:t>
            </a:r>
            <a:r>
              <a:rPr lang="en-US" sz="3200" i="1" dirty="0"/>
              <a:t>Hazard Reporting</a:t>
            </a:r>
            <a:r>
              <a:rPr lang="id-ID" sz="3200" dirty="0"/>
              <a:t>).</a:t>
            </a:r>
            <a:endParaRPr lang="en-US" sz="3200" dirty="0"/>
          </a:p>
          <a:p>
            <a:pPr marL="514350" lvl="0" indent="-514350" algn="just">
              <a:spcBef>
                <a:spcPts val="4200"/>
              </a:spcBef>
              <a:buFont typeface="+mj-lt"/>
              <a:buAutoNum type="arabicParenR"/>
            </a:pPr>
            <a:r>
              <a:rPr lang="id-ID" sz="3200" dirty="0"/>
              <a:t>Kehilangan waktu dan biaya akibat kecelakaan (</a:t>
            </a:r>
            <a:r>
              <a:rPr lang="en-US" sz="3200" i="1" dirty="0"/>
              <a:t>Lost Time injuries and Their Associated Cost to the Company</a:t>
            </a:r>
            <a:r>
              <a:rPr lang="id-ID" sz="3200" dirty="0" smtClean="0"/>
              <a:t>).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EBEEA68-847B-4E07-862D-617F776E545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10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Kondisi Tidak Aman</a:t>
            </a:r>
            <a:r>
              <a:rPr lang="en-US" sz="2400" dirty="0" smtClean="0"/>
              <a:t> …(1/2)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id-ID" sz="2600" dirty="0" smtClean="0"/>
              <a:t>Peralatan cacat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Perlengkapan perlindungan pribadi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Penempatan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Suhu ekstrem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err="1" smtClean="0"/>
              <a:t>Bahaya</a:t>
            </a:r>
            <a:r>
              <a:rPr lang="en-US" sz="2600" dirty="0" smtClean="0"/>
              <a:t> k</a:t>
            </a:r>
            <a:r>
              <a:rPr lang="id-ID" sz="2600" dirty="0" smtClean="0"/>
              <a:t>ebisingan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id-ID" sz="2600" dirty="0" smtClean="0"/>
              <a:t>Pencahayaan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smtClean="0"/>
              <a:t>Tata </a:t>
            </a:r>
            <a:r>
              <a:rPr lang="en-US" sz="2600" dirty="0" err="1" smtClean="0"/>
              <a:t>Letak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algn="just">
              <a:spcBef>
                <a:spcPts val="600"/>
              </a:spcBef>
            </a:pPr>
            <a:r>
              <a:rPr lang="en-US" sz="2600" dirty="0" smtClean="0"/>
              <a:t>P</a:t>
            </a:r>
            <a:r>
              <a:rPr lang="id-ID" sz="2600" dirty="0" smtClean="0"/>
              <a:t>elatihan</a:t>
            </a:r>
            <a:r>
              <a:rPr lang="en-US" sz="26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2B17CCA-6021-461E-ADCA-20541DFFF46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63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Kondisi Tidak Aman</a:t>
            </a:r>
            <a:r>
              <a:rPr lang="en-US" sz="2400" dirty="0" smtClean="0"/>
              <a:t> …(2/2)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600" dirty="0" smtClean="0"/>
              <a:t>Jarak pandang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Kondisi cuaca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Permukaan licin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Pelabelan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Penyimpanan yang tidak tepat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Suhu atau kegagalan kontrol tekanan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Menangani beban terlalu berat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Kegagalan alat pelindung diri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>
              <a:spcBef>
                <a:spcPts val="600"/>
              </a:spcBef>
            </a:pPr>
            <a:r>
              <a:rPr lang="id-ID" sz="2600" dirty="0" smtClean="0"/>
              <a:t>Kondisi jalan yang buruk</a:t>
            </a:r>
            <a:r>
              <a:rPr lang="en-US" sz="2600" dirty="0" smtClean="0"/>
              <a:t>.</a:t>
            </a:r>
            <a:endParaRPr lang="id-ID" sz="2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A860D33-8E51-4CA1-9197-921EC417D2C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8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471"/>
            <a:ext cx="8229600" cy="120032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600" dirty="0" smtClean="0"/>
              <a:t>Petunjuk (Manual)</a:t>
            </a:r>
            <a:r>
              <a:rPr lang="en-US" sz="3600" dirty="0" smtClean="0"/>
              <a:t> </a:t>
            </a:r>
            <a:r>
              <a:rPr lang="id-ID" sz="3600" dirty="0" smtClean="0"/>
              <a:t>Kebakaran/Ledakan</a:t>
            </a:r>
            <a:endParaRPr lang="en-US" sz="3600" dirty="0" smtClean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 numCol="2" spcCol="457200">
            <a:noAutofit/>
          </a:bodyPr>
          <a:lstStyle/>
          <a:p>
            <a:pPr>
              <a:spcBef>
                <a:spcPts val="800"/>
              </a:spcBef>
            </a:pPr>
            <a:r>
              <a:rPr lang="id-ID" sz="2400" dirty="0" smtClean="0"/>
              <a:t>Sumber api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Pengapian spontan setelah dibebaskan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Reaksi kimia tak terkendali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Penyimpanan tidak sesuai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Merokok di sekitar area mudah terbakar</a:t>
            </a:r>
            <a:r>
              <a:rPr lang="en-US" sz="2400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id-ID" sz="2400" dirty="0"/>
              <a:t>Listrik statis</a:t>
            </a:r>
            <a:r>
              <a:rPr lang="en-US" sz="2400" dirty="0"/>
              <a:t>.</a:t>
            </a:r>
            <a:endParaRPr lang="id-ID" sz="2400" dirty="0"/>
          </a:p>
          <a:p>
            <a:pPr>
              <a:spcBef>
                <a:spcPts val="800"/>
              </a:spcBef>
            </a:pPr>
            <a:r>
              <a:rPr lang="id-ID" sz="2400" dirty="0" smtClean="0"/>
              <a:t>Kerusakan peralatan listrik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Vandalisme, sabotase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Gesekan mekanis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Suhu di atas suhu penyulutan otomatis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Oksidasi terlalu panas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>
              <a:spcBef>
                <a:spcPts val="800"/>
              </a:spcBef>
            </a:pPr>
            <a:r>
              <a:rPr lang="id-ID" sz="2400" dirty="0" smtClean="0"/>
              <a:t>Kerusakan tekanan atau perangkat kontrol suhu</a:t>
            </a:r>
            <a:r>
              <a:rPr lang="en-US" sz="24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75B6473-1447-4B01-AD7C-9916183B1FE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Petunjuk (Manual) Cedera</a:t>
            </a:r>
            <a:endParaRPr lang="en-US" dirty="0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sz="2800" dirty="0" smtClean="0"/>
              <a:t>Terpotong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Penyakit karena panas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Sesak napas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Patah tulang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Infeksi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bakar (cairan kimia)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bakar (benda panas)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Tergilas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spcBef>
                <a:spcPts val="600"/>
              </a:spcBef>
            </a:pPr>
            <a:r>
              <a:rPr lang="id-ID" sz="2800" dirty="0" smtClean="0"/>
              <a:t>Luka lecet</a:t>
            </a:r>
            <a:r>
              <a:rPr lang="en-US" sz="28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 #14 TKT302 - Keselamatan dan Kesehatan Kerja Industri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8CDB0A1-CE28-4523-8662-BA682941187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72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1578</Words>
  <Application>Microsoft Office PowerPoint</Application>
  <PresentationFormat>On-screen Show (4:3)</PresentationFormat>
  <Paragraphs>379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SISTEM KOMPUTER DAN METODE STATISTIK PENGENDALIAN K3</vt:lpstr>
      <vt:lpstr>KEMAMPUAN AKHIR YANG DIHARAPKAN</vt:lpstr>
      <vt:lpstr>Tujuan Sistem Komputer</vt:lpstr>
      <vt:lpstr>Computerized Safety Data System (CSDS) </vt:lpstr>
      <vt:lpstr>Laporan Hasil (Output Reports)</vt:lpstr>
      <vt:lpstr>Petunjuk (Manual) Kondisi Tidak Aman …(1/2)</vt:lpstr>
      <vt:lpstr>Petunjuk (Manual) Kondisi Tidak Aman …(2/2)</vt:lpstr>
      <vt:lpstr>Petunjuk (Manual) Kebakaran/Ledakan</vt:lpstr>
      <vt:lpstr>Petunjuk (Manual) Cedera</vt:lpstr>
      <vt:lpstr>FORM Investigasi Kecelakaan …(1/2)</vt:lpstr>
      <vt:lpstr>FORM Investigasi Kecelakaan …(2/2)</vt:lpstr>
      <vt:lpstr>Metode Statistika</vt:lpstr>
      <vt:lpstr>Sampling Method</vt:lpstr>
      <vt:lpstr>Statified Random Sampling</vt:lpstr>
      <vt:lpstr>Descriptive &amp; Inferential Statistic</vt:lpstr>
      <vt:lpstr>Frequency Distribution</vt:lpstr>
      <vt:lpstr>Mean, Median, Range dan Standar Deviasi</vt:lpstr>
      <vt:lpstr>Contoh Kasus</vt:lpstr>
      <vt:lpstr>Jawaban</vt:lpstr>
      <vt:lpstr>Tes Hipotesis</vt:lpstr>
      <vt:lpstr>Gambar Hipotesis …(1/2)</vt:lpstr>
      <vt:lpstr>Gambar Hipotesis …(2/2)</vt:lpstr>
      <vt:lpstr>Korelasi</vt:lpstr>
      <vt:lpstr>Regresi Linier</vt:lpstr>
      <vt:lpstr>Contoh</vt:lpstr>
      <vt:lpstr>Statistik Kecelakaan Kerja (1)</vt:lpstr>
      <vt:lpstr>Statistik Kecelakaan Kerja (2)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120</cp:revision>
  <dcterms:created xsi:type="dcterms:W3CDTF">2017-09-09T11:34:57Z</dcterms:created>
  <dcterms:modified xsi:type="dcterms:W3CDTF">2018-12-22T15:03:52Z</dcterms:modified>
</cp:coreProperties>
</file>