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4" d="100"/>
          <a:sy n="54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04/03/2018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-731838"/>
            <a:ext cx="6121400" cy="34448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5867400" cy="701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0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Hendry Gunawan </a:t>
            </a:r>
            <a:r>
              <a:rPr lang="en-US" dirty="0" err="1"/>
              <a:t>S.Kom</a:t>
            </a:r>
            <a:r>
              <a:rPr lang="en-US" dirty="0"/>
              <a:t>, MM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 dirty="0" err="1"/>
              <a:t>Satelit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Military.</a:t>
            </a:r>
          </a:p>
          <a:p>
            <a:r>
              <a:rPr lang="en-US" dirty="0"/>
              <a:t>Search and rescue.</a:t>
            </a:r>
          </a:p>
          <a:p>
            <a:r>
              <a:rPr lang="en-US" dirty="0"/>
              <a:t>Disaster relief.</a:t>
            </a:r>
          </a:p>
          <a:p>
            <a:r>
              <a:rPr lang="en-US" dirty="0"/>
              <a:t>Surveying.</a:t>
            </a:r>
          </a:p>
          <a:p>
            <a:r>
              <a:rPr lang="en-US" dirty="0"/>
              <a:t>Marine, aeronautical and terrestrial navigation.</a:t>
            </a:r>
          </a:p>
          <a:p>
            <a:r>
              <a:rPr lang="en-US" dirty="0"/>
              <a:t>Remote controlled vehicle and robot guidance.</a:t>
            </a:r>
          </a:p>
          <a:p>
            <a:r>
              <a:rPr lang="en-US" dirty="0"/>
              <a:t>Satellite positioning and tracking.</a:t>
            </a:r>
          </a:p>
          <a:p>
            <a:r>
              <a:rPr lang="en-US" dirty="0"/>
              <a:t>Shipping.</a:t>
            </a:r>
          </a:p>
          <a:p>
            <a:r>
              <a:rPr lang="en-US" dirty="0"/>
              <a:t>Geographic Information Systems (GIS).</a:t>
            </a:r>
          </a:p>
          <a:p>
            <a:r>
              <a:rPr lang="en-US" dirty="0"/>
              <a:t>Recreation.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akurat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0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GPS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r>
              <a:rPr lang="en-US" dirty="0" err="1"/>
              <a:t>Satelit</a:t>
            </a:r>
            <a:r>
              <a:rPr lang="en-US" dirty="0"/>
              <a:t> GPS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receiver GPS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/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.</a:t>
            </a:r>
          </a:p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radius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. </a:t>
            </a:r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perpotongan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radius </a:t>
            </a:r>
            <a:r>
              <a:rPr lang="en-US" dirty="0" err="1"/>
              <a:t>tadi</a:t>
            </a:r>
            <a:r>
              <a:rPr lang="en-US" dirty="0"/>
              <a:t>.  GPS receiver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---- </a:t>
            </a:r>
            <a:r>
              <a:rPr lang="en-US" dirty="0" err="1"/>
              <a:t>metoda</a:t>
            </a:r>
            <a:r>
              <a:rPr lang="en-US" dirty="0"/>
              <a:t> Trilateration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0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GPS\ph_dana\figure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2789"/>
            <a:ext cx="5414750" cy="41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4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Posisi ditentukan berdasarkan waktu tempuh sinyal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29525" y="1839889"/>
            <a:ext cx="6033944" cy="3879234"/>
            <a:chOff x="1644651" y="812800"/>
            <a:chExt cx="8905874" cy="59563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651" y="4344988"/>
              <a:ext cx="2987675" cy="2424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625" y="812800"/>
              <a:ext cx="215265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411704" y="4356552"/>
              <a:ext cx="1379455" cy="746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d-ID" altLang="en-US" sz="2700" b="1">
                  <a:solidFill>
                    <a:srgbClr val="FF0000"/>
                  </a:solidFill>
                  <a:latin typeface="Arial" panose="020B0604020202020204" pitchFamily="34" charset="0"/>
                </a:rPr>
                <a:t>T + 3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808539" y="5529197"/>
              <a:ext cx="5260975" cy="817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5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Jarak antara satelit dengan receiver= 3 kali jarak kecepatan cahaya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731548" y="2218189"/>
              <a:ext cx="513509" cy="746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d-ID" altLang="en-US" sz="2700" b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89376" y="1254611"/>
              <a:ext cx="4114800" cy="959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Sinyal dilepaskan pada waktu 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876926" y="3993117"/>
              <a:ext cx="4673599" cy="1384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Sinyal diterima oleh receiver GPS pada waktu T+3</a:t>
              </a:r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4286250" y="1644650"/>
              <a:ext cx="4527550" cy="2851150"/>
              <a:chOff x="1740" y="1036"/>
              <a:chExt cx="2852" cy="1796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3542" y="1036"/>
                <a:ext cx="1051" cy="657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3553" y="1688"/>
                <a:ext cx="81" cy="161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3358" y="1666"/>
                <a:ext cx="275" cy="18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3363" y="1678"/>
                <a:ext cx="143" cy="203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 flipV="1">
                <a:off x="3339" y="1810"/>
                <a:ext cx="167" cy="7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635" y="1818"/>
                <a:ext cx="713" cy="431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639" y="2248"/>
                <a:ext cx="112" cy="171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H="1" flipV="1">
                <a:off x="2480" y="2237"/>
                <a:ext cx="275" cy="182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2485" y="2248"/>
                <a:ext cx="140" cy="196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H="1" flipV="1">
                <a:off x="2442" y="2387"/>
                <a:ext cx="184" cy="66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H="1">
                <a:off x="1739" y="2396"/>
                <a:ext cx="709" cy="436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617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From One Satellite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29942" y="2720170"/>
            <a:ext cx="4496599" cy="3031741"/>
            <a:chOff x="1906589" y="979489"/>
            <a:chExt cx="8609011" cy="5546725"/>
          </a:xfrm>
        </p:grpSpPr>
        <p:sp>
          <p:nvSpPr>
            <p:cNvPr id="5" name="Oval 1"/>
            <p:cNvSpPr>
              <a:spLocks noChangeArrowheads="1"/>
            </p:cNvSpPr>
            <p:nvPr/>
          </p:nvSpPr>
          <p:spPr bwMode="auto">
            <a:xfrm>
              <a:off x="1917700" y="979489"/>
              <a:ext cx="5842000" cy="5546725"/>
            </a:xfrm>
            <a:prstGeom prst="ellipse">
              <a:avLst/>
            </a:prstGeom>
            <a:solidFill>
              <a:srgbClr val="A7FFA7">
                <a:alpha val="50000"/>
              </a:srgbClr>
            </a:solidFill>
            <a:ln w="3816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906589" y="3176589"/>
              <a:ext cx="5838825" cy="1203325"/>
            </a:xfrm>
            <a:prstGeom prst="ellipse">
              <a:avLst/>
            </a:prstGeom>
            <a:solidFill>
              <a:srgbClr val="A7FFA7">
                <a:alpha val="50000"/>
              </a:srgbClr>
            </a:solidFill>
            <a:ln w="3816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530725" y="3495675"/>
              <a:ext cx="628650" cy="554038"/>
              <a:chOff x="1894" y="2202"/>
              <a:chExt cx="396" cy="349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894" y="2202"/>
                <a:ext cx="98" cy="349"/>
              </a:xfrm>
              <a:prstGeom prst="rect">
                <a:avLst/>
              </a:prstGeom>
              <a:solidFill>
                <a:srgbClr val="0D0D0D"/>
              </a:solidFill>
              <a:ln w="3816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190" y="2202"/>
                <a:ext cx="99" cy="349"/>
              </a:xfrm>
              <a:prstGeom prst="rect">
                <a:avLst/>
              </a:prstGeom>
              <a:solidFill>
                <a:srgbClr val="0D0D0D"/>
              </a:solidFill>
              <a:ln w="3816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992" y="2290"/>
                <a:ext cx="198" cy="174"/>
              </a:xfrm>
              <a:prstGeom prst="ellipse">
                <a:avLst/>
              </a:prstGeom>
              <a:solidFill>
                <a:srgbClr val="0D0D0D"/>
              </a:solidFill>
              <a:ln w="3816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7375525" y="2120900"/>
              <a:ext cx="806450" cy="1879600"/>
            </a:xfrm>
            <a:prstGeom prst="line">
              <a:avLst/>
            </a:prstGeom>
            <a:noFill/>
            <a:ln w="38160">
              <a:solidFill>
                <a:srgbClr val="8E0A2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7210425" y="2108200"/>
              <a:ext cx="996950" cy="1588"/>
            </a:xfrm>
            <a:prstGeom prst="line">
              <a:avLst/>
            </a:prstGeom>
            <a:noFill/>
            <a:ln w="38160">
              <a:solidFill>
                <a:srgbClr val="8E0A2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115300" y="1677988"/>
              <a:ext cx="2400300" cy="317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800" b="1" dirty="0">
                  <a:solidFill>
                    <a:srgbClr val="8E0A20"/>
                  </a:solidFill>
                  <a:latin typeface="Arial" panose="020B0604020202020204" pitchFamily="34" charset="0"/>
                </a:rPr>
                <a:t>The receiver is somewhere on this sphere.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99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From Two Satellites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56161" y="2212181"/>
            <a:ext cx="5289946" cy="3248025"/>
            <a:chOff x="2208214" y="1806575"/>
            <a:chExt cx="7053261" cy="4330700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5864225" y="2879725"/>
              <a:ext cx="3397250" cy="3257550"/>
              <a:chOff x="2734" y="1814"/>
              <a:chExt cx="2140" cy="2052"/>
            </a:xfrm>
          </p:grpSpPr>
          <p:sp>
            <p:nvSpPr>
              <p:cNvPr id="14" name="Oval 2"/>
              <p:cNvSpPr>
                <a:spLocks noChangeArrowheads="1"/>
              </p:cNvSpPr>
              <p:nvPr/>
            </p:nvSpPr>
            <p:spPr bwMode="auto">
              <a:xfrm>
                <a:off x="2734" y="1814"/>
                <a:ext cx="2140" cy="2052"/>
              </a:xfrm>
              <a:prstGeom prst="ellipse">
                <a:avLst/>
              </a:prstGeom>
              <a:solidFill>
                <a:srgbClr val="F2BBFF">
                  <a:alpha val="50000"/>
                </a:srgbClr>
              </a:solidFill>
              <a:ln w="28440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3"/>
              <p:cNvGrpSpPr>
                <a:grpSpLocks/>
              </p:cNvGrpSpPr>
              <p:nvPr/>
            </p:nvGrpSpPr>
            <p:grpSpPr bwMode="auto">
              <a:xfrm>
                <a:off x="3596" y="2667"/>
                <a:ext cx="418" cy="368"/>
                <a:chOff x="3596" y="2667"/>
                <a:chExt cx="418" cy="368"/>
              </a:xfrm>
            </p:grpSpPr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3596" y="2667"/>
                  <a:ext cx="103" cy="368"/>
                </a:xfrm>
                <a:prstGeom prst="rect">
                  <a:avLst/>
                </a:prstGeom>
                <a:solidFill>
                  <a:srgbClr val="0D0D0D"/>
                </a:solidFill>
                <a:ln w="3816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3908" y="2667"/>
                  <a:ext cx="105" cy="368"/>
                </a:xfrm>
                <a:prstGeom prst="rect">
                  <a:avLst/>
                </a:prstGeom>
                <a:solidFill>
                  <a:srgbClr val="0D0D0D"/>
                </a:solidFill>
                <a:ln w="3816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6"/>
                <p:cNvSpPr>
                  <a:spLocks noChangeArrowheads="1"/>
                </p:cNvSpPr>
                <p:nvPr/>
              </p:nvSpPr>
              <p:spPr bwMode="auto">
                <a:xfrm>
                  <a:off x="3699" y="2760"/>
                  <a:ext cx="208" cy="183"/>
                </a:xfrm>
                <a:prstGeom prst="ellipse">
                  <a:avLst/>
                </a:prstGeom>
                <a:solidFill>
                  <a:srgbClr val="0D0D0D"/>
                </a:solidFill>
                <a:ln w="3816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2744" y="2570"/>
                <a:ext cx="2116" cy="540"/>
              </a:xfrm>
              <a:prstGeom prst="ellipse">
                <a:avLst/>
              </a:prstGeom>
              <a:noFill/>
              <a:ln w="28440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208214" y="1806575"/>
              <a:ext cx="4194175" cy="4019550"/>
              <a:chOff x="431" y="1138"/>
              <a:chExt cx="2642" cy="2532"/>
            </a:xfrm>
          </p:grpSpPr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431" y="1138"/>
                <a:ext cx="2642" cy="2532"/>
              </a:xfrm>
              <a:prstGeom prst="ellipse">
                <a:avLst/>
              </a:prstGeom>
              <a:solidFill>
                <a:srgbClr val="B1B1EB">
                  <a:alpha val="50000"/>
                </a:srgbClr>
              </a:solidFill>
              <a:ln w="28440">
                <a:solidFill>
                  <a:srgbClr val="22228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539" y="2203"/>
                <a:ext cx="403" cy="356"/>
                <a:chOff x="1539" y="2203"/>
                <a:chExt cx="403" cy="356"/>
              </a:xfrm>
            </p:grpSpPr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1539" y="2203"/>
                  <a:ext cx="100" cy="356"/>
                </a:xfrm>
                <a:prstGeom prst="rect">
                  <a:avLst/>
                </a:prstGeom>
                <a:solidFill>
                  <a:srgbClr val="000000"/>
                </a:solidFill>
                <a:ln w="3816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Rectangle 12"/>
                <p:cNvSpPr>
                  <a:spLocks noChangeArrowheads="1"/>
                </p:cNvSpPr>
                <p:nvPr/>
              </p:nvSpPr>
              <p:spPr bwMode="auto">
                <a:xfrm>
                  <a:off x="1841" y="2203"/>
                  <a:ext cx="101" cy="356"/>
                </a:xfrm>
                <a:prstGeom prst="rect">
                  <a:avLst/>
                </a:prstGeom>
                <a:solidFill>
                  <a:srgbClr val="000000"/>
                </a:solidFill>
                <a:ln w="3816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3"/>
                <p:cNvSpPr>
                  <a:spLocks noChangeArrowheads="1"/>
                </p:cNvSpPr>
                <p:nvPr/>
              </p:nvSpPr>
              <p:spPr bwMode="auto">
                <a:xfrm>
                  <a:off x="1639" y="2293"/>
                  <a:ext cx="201" cy="177"/>
                </a:xfrm>
                <a:prstGeom prst="ellipse">
                  <a:avLst/>
                </a:prstGeom>
                <a:solidFill>
                  <a:srgbClr val="000000"/>
                </a:solidFill>
                <a:ln w="3816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441" y="2041"/>
                <a:ext cx="2620" cy="756"/>
              </a:xfrm>
              <a:prstGeom prst="ellipse">
                <a:avLst/>
              </a:prstGeom>
              <a:noFill/>
              <a:ln w="28440">
                <a:solidFill>
                  <a:srgbClr val="22228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6273800" y="4330700"/>
              <a:ext cx="114300" cy="114300"/>
            </a:xfrm>
            <a:prstGeom prst="ellipse">
              <a:avLst/>
            </a:prstGeom>
            <a:solidFill>
              <a:srgbClr val="FFFF00"/>
            </a:solidFill>
            <a:ln w="284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952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Satellites (2D Positioning)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56161" y="2212182"/>
            <a:ext cx="5595937" cy="3465910"/>
            <a:chOff x="2208214" y="1806575"/>
            <a:chExt cx="7461249" cy="4621213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6272213" y="3170238"/>
              <a:ext cx="3397250" cy="3257550"/>
              <a:chOff x="2991" y="1997"/>
              <a:chExt cx="2140" cy="2052"/>
            </a:xfrm>
          </p:grpSpPr>
          <p:sp>
            <p:nvSpPr>
              <p:cNvPr id="21" name="Oval 2"/>
              <p:cNvSpPr>
                <a:spLocks noChangeArrowheads="1"/>
              </p:cNvSpPr>
              <p:nvPr/>
            </p:nvSpPr>
            <p:spPr bwMode="auto">
              <a:xfrm>
                <a:off x="2991" y="1997"/>
                <a:ext cx="2140" cy="2052"/>
              </a:xfrm>
              <a:prstGeom prst="ellipse">
                <a:avLst/>
              </a:prstGeom>
              <a:solidFill>
                <a:srgbClr val="F2BBFF">
                  <a:alpha val="50000"/>
                </a:srgbClr>
              </a:solidFill>
              <a:ln w="28440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3"/>
              <p:cNvGrpSpPr>
                <a:grpSpLocks/>
              </p:cNvGrpSpPr>
              <p:nvPr/>
            </p:nvGrpSpPr>
            <p:grpSpPr bwMode="auto">
              <a:xfrm>
                <a:off x="3853" y="2850"/>
                <a:ext cx="418" cy="368"/>
                <a:chOff x="3853" y="2850"/>
                <a:chExt cx="418" cy="368"/>
              </a:xfrm>
            </p:grpSpPr>
            <p:sp>
              <p:nvSpPr>
                <p:cNvPr id="24" name="Rectangle 4"/>
                <p:cNvSpPr>
                  <a:spLocks noChangeArrowheads="1"/>
                </p:cNvSpPr>
                <p:nvPr/>
              </p:nvSpPr>
              <p:spPr bwMode="auto">
                <a:xfrm>
                  <a:off x="3853" y="2850"/>
                  <a:ext cx="103" cy="368"/>
                </a:xfrm>
                <a:prstGeom prst="rect">
                  <a:avLst/>
                </a:prstGeom>
                <a:solidFill>
                  <a:srgbClr val="0D0D0D"/>
                </a:solidFill>
                <a:ln w="3816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166" y="2850"/>
                  <a:ext cx="105" cy="368"/>
                </a:xfrm>
                <a:prstGeom prst="rect">
                  <a:avLst/>
                </a:prstGeom>
                <a:solidFill>
                  <a:srgbClr val="0D0D0D"/>
                </a:solidFill>
                <a:ln w="3816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6"/>
                <p:cNvSpPr>
                  <a:spLocks noChangeArrowheads="1"/>
                </p:cNvSpPr>
                <p:nvPr/>
              </p:nvSpPr>
              <p:spPr bwMode="auto">
                <a:xfrm>
                  <a:off x="3957" y="2943"/>
                  <a:ext cx="208" cy="183"/>
                </a:xfrm>
                <a:prstGeom prst="ellipse">
                  <a:avLst/>
                </a:prstGeom>
                <a:solidFill>
                  <a:srgbClr val="0D0D0D"/>
                </a:solidFill>
                <a:ln w="3816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3001" y="2753"/>
                <a:ext cx="2116" cy="540"/>
              </a:xfrm>
              <a:prstGeom prst="ellipse">
                <a:avLst/>
              </a:prstGeom>
              <a:noFill/>
              <a:ln w="28440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208214" y="1806575"/>
              <a:ext cx="4194175" cy="4019550"/>
              <a:chOff x="431" y="1138"/>
              <a:chExt cx="2642" cy="2532"/>
            </a:xfrm>
          </p:grpSpPr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31" y="1138"/>
                <a:ext cx="2642" cy="2532"/>
              </a:xfrm>
              <a:prstGeom prst="ellipse">
                <a:avLst/>
              </a:prstGeom>
              <a:solidFill>
                <a:srgbClr val="B1B1EB">
                  <a:alpha val="50000"/>
                </a:srgbClr>
              </a:solidFill>
              <a:ln w="28440">
                <a:solidFill>
                  <a:srgbClr val="22228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1539" y="2203"/>
                <a:ext cx="403" cy="356"/>
                <a:chOff x="1539" y="2203"/>
                <a:chExt cx="403" cy="356"/>
              </a:xfrm>
            </p:grpSpPr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9" y="2203"/>
                  <a:ext cx="100" cy="356"/>
                </a:xfrm>
                <a:prstGeom prst="rect">
                  <a:avLst/>
                </a:prstGeom>
                <a:solidFill>
                  <a:srgbClr val="000000"/>
                </a:solidFill>
                <a:ln w="3816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1841" y="2203"/>
                  <a:ext cx="101" cy="356"/>
                </a:xfrm>
                <a:prstGeom prst="rect">
                  <a:avLst/>
                </a:prstGeom>
                <a:solidFill>
                  <a:srgbClr val="000000"/>
                </a:solidFill>
                <a:ln w="3816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auto">
                <a:xfrm>
                  <a:off x="1639" y="2293"/>
                  <a:ext cx="201" cy="177"/>
                </a:xfrm>
                <a:prstGeom prst="ellipse">
                  <a:avLst/>
                </a:prstGeom>
                <a:solidFill>
                  <a:srgbClr val="000000"/>
                </a:solidFill>
                <a:ln w="3816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441" y="2041"/>
                <a:ext cx="2620" cy="756"/>
              </a:xfrm>
              <a:prstGeom prst="ellipse">
                <a:avLst/>
              </a:prstGeom>
              <a:noFill/>
              <a:ln w="28440">
                <a:solidFill>
                  <a:srgbClr val="22228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5684838" y="2114551"/>
              <a:ext cx="2597150" cy="2441575"/>
              <a:chOff x="2621" y="1332"/>
              <a:chExt cx="1636" cy="1538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2621" y="1332"/>
                <a:ext cx="1636" cy="1538"/>
              </a:xfrm>
              <a:prstGeom prst="ellipse">
                <a:avLst/>
              </a:prstGeom>
              <a:solidFill>
                <a:srgbClr val="95FF95">
                  <a:alpha val="50000"/>
                </a:srgbClr>
              </a:solidFill>
              <a:ln w="2844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18"/>
              <p:cNvGrpSpPr>
                <a:grpSpLocks/>
              </p:cNvGrpSpPr>
              <p:nvPr/>
            </p:nvGrpSpPr>
            <p:grpSpPr bwMode="auto">
              <a:xfrm>
                <a:off x="3261" y="1963"/>
                <a:ext cx="358" cy="308"/>
                <a:chOff x="3261" y="1963"/>
                <a:chExt cx="358" cy="308"/>
              </a:xfrm>
            </p:grpSpPr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1" y="1963"/>
                  <a:ext cx="88" cy="308"/>
                </a:xfrm>
                <a:prstGeom prst="rect">
                  <a:avLst/>
                </a:prstGeom>
                <a:solidFill>
                  <a:srgbClr val="000000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Rectangle 20"/>
                <p:cNvSpPr>
                  <a:spLocks noChangeArrowheads="1"/>
                </p:cNvSpPr>
                <p:nvPr/>
              </p:nvSpPr>
              <p:spPr bwMode="auto">
                <a:xfrm>
                  <a:off x="3529" y="1963"/>
                  <a:ext cx="90" cy="308"/>
                </a:xfrm>
                <a:prstGeom prst="rect">
                  <a:avLst/>
                </a:prstGeom>
                <a:solidFill>
                  <a:srgbClr val="000000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21"/>
                <p:cNvSpPr>
                  <a:spLocks noChangeArrowheads="1"/>
                </p:cNvSpPr>
                <p:nvPr/>
              </p:nvSpPr>
              <p:spPr bwMode="auto">
                <a:xfrm>
                  <a:off x="3350" y="2041"/>
                  <a:ext cx="179" cy="153"/>
                </a:xfrm>
                <a:prstGeom prst="ellipse">
                  <a:avLst/>
                </a:prstGeom>
                <a:solidFill>
                  <a:srgbClr val="000000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2633" y="1873"/>
                <a:ext cx="1604" cy="492"/>
              </a:xfrm>
              <a:prstGeom prst="ellipse">
                <a:avLst/>
              </a:prstGeom>
              <a:noFill/>
              <a:ln w="2844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6273800" y="4330700"/>
              <a:ext cx="114300" cy="114300"/>
            </a:xfrm>
            <a:prstGeom prst="ellipse">
              <a:avLst/>
            </a:prstGeom>
            <a:solidFill>
              <a:srgbClr val="FFFF00"/>
            </a:solidFill>
            <a:ln w="284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70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Dimensional (3D)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84848" y="1702595"/>
            <a:ext cx="3867151" cy="3562349"/>
            <a:chOff x="3446463" y="1127126"/>
            <a:chExt cx="5156201" cy="4749799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4622801" y="3230563"/>
              <a:ext cx="2760663" cy="2646362"/>
              <a:chOff x="1952" y="2035"/>
              <a:chExt cx="1739" cy="1667"/>
            </a:xfrm>
          </p:grpSpPr>
          <p:grpSp>
            <p:nvGrpSpPr>
              <p:cNvPr id="31" name="Group 3"/>
              <p:cNvGrpSpPr>
                <a:grpSpLocks/>
              </p:cNvGrpSpPr>
              <p:nvPr/>
            </p:nvGrpSpPr>
            <p:grpSpPr bwMode="auto">
              <a:xfrm>
                <a:off x="1952" y="2035"/>
                <a:ext cx="1739" cy="1667"/>
                <a:chOff x="1952" y="2035"/>
                <a:chExt cx="1739" cy="1667"/>
              </a:xfrm>
            </p:grpSpPr>
            <p:sp>
              <p:nvSpPr>
                <p:cNvPr id="33" name="Oval 4"/>
                <p:cNvSpPr>
                  <a:spLocks noChangeArrowheads="1"/>
                </p:cNvSpPr>
                <p:nvPr/>
              </p:nvSpPr>
              <p:spPr bwMode="auto">
                <a:xfrm>
                  <a:off x="1952" y="2035"/>
                  <a:ext cx="1739" cy="1667"/>
                </a:xfrm>
                <a:prstGeom prst="ellipse">
                  <a:avLst/>
                </a:prstGeom>
                <a:solidFill>
                  <a:srgbClr val="A7FFA7">
                    <a:alpha val="50000"/>
                  </a:srgbClr>
                </a:solidFill>
                <a:ln w="2844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" name="Group 5"/>
                <p:cNvGrpSpPr>
                  <a:grpSpLocks/>
                </p:cNvGrpSpPr>
                <p:nvPr/>
              </p:nvGrpSpPr>
              <p:grpSpPr bwMode="auto">
                <a:xfrm>
                  <a:off x="2632" y="2711"/>
                  <a:ext cx="396" cy="349"/>
                  <a:chOff x="2632" y="2711"/>
                  <a:chExt cx="396" cy="349"/>
                </a:xfrm>
              </p:grpSpPr>
              <p:sp>
                <p:nvSpPr>
                  <p:cNvPr id="3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2711"/>
                    <a:ext cx="98" cy="349"/>
                  </a:xfrm>
                  <a:prstGeom prst="rect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0066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711"/>
                    <a:ext cx="99" cy="349"/>
                  </a:xfrm>
                  <a:prstGeom prst="rect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0066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730" y="2799"/>
                    <a:ext cx="197" cy="17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0066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1960" y="2624"/>
                <a:ext cx="1710" cy="470"/>
              </a:xfrm>
              <a:prstGeom prst="ellipse">
                <a:avLst/>
              </a:prstGeom>
              <a:noFill/>
              <a:ln w="2844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446463" y="1477963"/>
              <a:ext cx="2760662" cy="2646362"/>
              <a:chOff x="1211" y="931"/>
              <a:chExt cx="1739" cy="1667"/>
            </a:xfrm>
          </p:grpSpPr>
          <p:grpSp>
            <p:nvGrpSpPr>
              <p:cNvPr id="24" name="Group 11"/>
              <p:cNvGrpSpPr>
                <a:grpSpLocks/>
              </p:cNvGrpSpPr>
              <p:nvPr/>
            </p:nvGrpSpPr>
            <p:grpSpPr bwMode="auto">
              <a:xfrm>
                <a:off x="1211" y="931"/>
                <a:ext cx="1739" cy="1667"/>
                <a:chOff x="1211" y="931"/>
                <a:chExt cx="1739" cy="1667"/>
              </a:xfrm>
            </p:grpSpPr>
            <p:sp>
              <p:nvSpPr>
                <p:cNvPr id="26" name="Oval 12"/>
                <p:cNvSpPr>
                  <a:spLocks noChangeArrowheads="1"/>
                </p:cNvSpPr>
                <p:nvPr/>
              </p:nvSpPr>
              <p:spPr bwMode="auto">
                <a:xfrm>
                  <a:off x="1211" y="931"/>
                  <a:ext cx="1739" cy="1667"/>
                </a:xfrm>
                <a:prstGeom prst="ellipse">
                  <a:avLst/>
                </a:prstGeom>
                <a:solidFill>
                  <a:srgbClr val="B1B1EB">
                    <a:alpha val="50000"/>
                  </a:srgbClr>
                </a:solidFill>
                <a:ln w="28440">
                  <a:solidFill>
                    <a:srgbClr val="22228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" name="Group 13"/>
                <p:cNvGrpSpPr>
                  <a:grpSpLocks/>
                </p:cNvGrpSpPr>
                <p:nvPr/>
              </p:nvGrpSpPr>
              <p:grpSpPr bwMode="auto">
                <a:xfrm>
                  <a:off x="1875" y="1575"/>
                  <a:ext cx="397" cy="349"/>
                  <a:chOff x="1875" y="1575"/>
                  <a:chExt cx="397" cy="349"/>
                </a:xfrm>
              </p:grpSpPr>
              <p:sp>
                <p:nvSpPr>
                  <p:cNvPr id="2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1575"/>
                    <a:ext cx="98" cy="349"/>
                  </a:xfrm>
                  <a:prstGeom prst="rect">
                    <a:avLst/>
                  </a:prstGeom>
                  <a:solidFill>
                    <a:srgbClr val="000000"/>
                  </a:solidFill>
                  <a:ln w="38160">
                    <a:solidFill>
                      <a:srgbClr val="22228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172" y="1575"/>
                    <a:ext cx="100" cy="349"/>
                  </a:xfrm>
                  <a:prstGeom prst="rect">
                    <a:avLst/>
                  </a:prstGeom>
                  <a:solidFill>
                    <a:srgbClr val="000000"/>
                  </a:solidFill>
                  <a:ln w="38160">
                    <a:solidFill>
                      <a:srgbClr val="22228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974" y="1663"/>
                    <a:ext cx="198" cy="17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8160">
                    <a:solidFill>
                      <a:srgbClr val="22228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1216" y="1528"/>
                <a:ext cx="1726" cy="470"/>
              </a:xfrm>
              <a:prstGeom prst="ellipse">
                <a:avLst/>
              </a:prstGeom>
              <a:noFill/>
              <a:ln w="28440">
                <a:solidFill>
                  <a:srgbClr val="22228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5842001" y="1127126"/>
              <a:ext cx="2760663" cy="2646363"/>
              <a:chOff x="2720" y="710"/>
              <a:chExt cx="1739" cy="1667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2720" y="710"/>
                <a:ext cx="1739" cy="1667"/>
                <a:chOff x="2720" y="710"/>
                <a:chExt cx="1739" cy="1667"/>
              </a:xfrm>
            </p:grpSpPr>
            <p:sp>
              <p:nvSpPr>
                <p:cNvPr id="19" name="Oval 20"/>
                <p:cNvSpPr>
                  <a:spLocks noChangeArrowheads="1"/>
                </p:cNvSpPr>
                <p:nvPr/>
              </p:nvSpPr>
              <p:spPr bwMode="auto">
                <a:xfrm>
                  <a:off x="2720" y="710"/>
                  <a:ext cx="1739" cy="1667"/>
                </a:xfrm>
                <a:prstGeom prst="ellipse">
                  <a:avLst/>
                </a:prstGeom>
                <a:solidFill>
                  <a:srgbClr val="F2BBFF">
                    <a:alpha val="50000"/>
                  </a:srgbClr>
                </a:solidFill>
                <a:ln w="2844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1"/>
                <p:cNvGrpSpPr>
                  <a:grpSpLocks/>
                </p:cNvGrpSpPr>
                <p:nvPr/>
              </p:nvGrpSpPr>
              <p:grpSpPr bwMode="auto">
                <a:xfrm>
                  <a:off x="3392" y="1378"/>
                  <a:ext cx="397" cy="349"/>
                  <a:chOff x="3392" y="1378"/>
                  <a:chExt cx="397" cy="349"/>
                </a:xfrm>
              </p:grpSpPr>
              <p:sp>
                <p:nvSpPr>
                  <p:cNvPr id="2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392" y="1378"/>
                    <a:ext cx="98" cy="349"/>
                  </a:xfrm>
                  <a:prstGeom prst="rect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9900CC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1378"/>
                    <a:ext cx="100" cy="349"/>
                  </a:xfrm>
                  <a:prstGeom prst="rect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9900CC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1466"/>
                    <a:ext cx="198" cy="17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9900CC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2728" y="1312"/>
                <a:ext cx="1718" cy="470"/>
              </a:xfrm>
              <a:prstGeom prst="ellipse">
                <a:avLst/>
              </a:prstGeom>
              <a:noFill/>
              <a:ln w="28440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5676901" y="2892426"/>
              <a:ext cx="2760663" cy="2646363"/>
              <a:chOff x="2616" y="1822"/>
              <a:chExt cx="1739" cy="16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616" y="1822"/>
                <a:ext cx="1739" cy="1667"/>
                <a:chOff x="2616" y="1822"/>
                <a:chExt cx="1739" cy="1667"/>
              </a:xfrm>
            </p:grpSpPr>
            <p:sp>
              <p:nvSpPr>
                <p:cNvPr id="12" name="Oval 28"/>
                <p:cNvSpPr>
                  <a:spLocks noChangeArrowheads="1"/>
                </p:cNvSpPr>
                <p:nvPr/>
              </p:nvSpPr>
              <p:spPr bwMode="auto">
                <a:xfrm>
                  <a:off x="2616" y="1822"/>
                  <a:ext cx="1739" cy="1667"/>
                </a:xfrm>
                <a:prstGeom prst="ellipse">
                  <a:avLst/>
                </a:prstGeom>
                <a:solidFill>
                  <a:srgbClr val="FFD8C5">
                    <a:alpha val="50000"/>
                  </a:srgbClr>
                </a:solidFill>
                <a:ln w="2844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3288" y="2490"/>
                  <a:ext cx="397" cy="349"/>
                  <a:chOff x="3288" y="2490"/>
                  <a:chExt cx="397" cy="349"/>
                </a:xfrm>
              </p:grpSpPr>
              <p:sp>
                <p:nvSpPr>
                  <p:cNvPr id="1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2490"/>
                    <a:ext cx="98" cy="349"/>
                  </a:xfrm>
                  <a:prstGeom prst="rect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FF66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585" y="2490"/>
                    <a:ext cx="100" cy="349"/>
                  </a:xfrm>
                  <a:prstGeom prst="rect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FF66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2578"/>
                    <a:ext cx="198" cy="17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38160">
                    <a:solidFill>
                      <a:srgbClr val="FF66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" name="Oval 33"/>
              <p:cNvSpPr>
                <a:spLocks noChangeArrowheads="1"/>
              </p:cNvSpPr>
              <p:nvPr/>
            </p:nvSpPr>
            <p:spPr bwMode="auto">
              <a:xfrm>
                <a:off x="2632" y="2424"/>
                <a:ext cx="1710" cy="470"/>
              </a:xfrm>
              <a:prstGeom prst="ellipse">
                <a:avLst/>
              </a:prstGeom>
              <a:noFill/>
              <a:ln w="2844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Oval 34"/>
            <p:cNvSpPr>
              <a:spLocks noChangeArrowheads="1"/>
            </p:cNvSpPr>
            <p:nvPr/>
          </p:nvSpPr>
          <p:spPr bwMode="auto">
            <a:xfrm>
              <a:off x="6045200" y="3200400"/>
              <a:ext cx="114300" cy="114300"/>
            </a:xfrm>
            <a:prstGeom prst="ellipse">
              <a:avLst/>
            </a:prstGeom>
            <a:solidFill>
              <a:srgbClr val="FFFF00"/>
            </a:solidFill>
            <a:ln w="284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10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88"/>
              </a:spcBef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Sebuah system yang dapat menunjukkan posisi benda di permukaan bumi secara cepat, di semua tempat, pada semua kondisi dan pada setiap waktu.</a:t>
            </a:r>
          </a:p>
          <a:p>
            <a:pPr>
              <a:lnSpc>
                <a:spcPct val="80000"/>
              </a:lnSpc>
              <a:spcBef>
                <a:spcPts val="488"/>
              </a:spcBef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Nama asli GPS ini adalah </a:t>
            </a:r>
            <a:r>
              <a:rPr lang="en-US" altLang="en-US" sz="1800" dirty="0" err="1">
                <a:solidFill>
                  <a:srgbClr val="000000"/>
                </a:solidFill>
              </a:rPr>
              <a:t>NAVigational</a:t>
            </a:r>
            <a:r>
              <a:rPr lang="en-US" altLang="en-US" sz="1800" dirty="0">
                <a:solidFill>
                  <a:srgbClr val="000000"/>
                </a:solidFill>
              </a:rPr>
              <a:t> Satellite Timing And Ranging Global Positioning System (NAVSTAR GPS)</a:t>
            </a:r>
            <a:r>
              <a:rPr lang="id-ID" altLang="en-US" sz="1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88"/>
              </a:spcBef>
              <a:buSzPct val="75000"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GPS merupakan sistem navigasi berdasarkan konstelasi 24 satelit dan stasiun di bumi.</a:t>
            </a:r>
          </a:p>
          <a:p>
            <a:pPr>
              <a:lnSpc>
                <a:spcPct val="80000"/>
              </a:lnSpc>
              <a:spcBef>
                <a:spcPts val="488"/>
              </a:spcBef>
              <a:buSzPct val="75000"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GPS dikembangkan oleh Departemen Pertahanan AS.</a:t>
            </a:r>
          </a:p>
          <a:p>
            <a:pPr>
              <a:lnSpc>
                <a:spcPct val="80000"/>
              </a:lnSpc>
              <a:spcBef>
                <a:spcPts val="488"/>
              </a:spcBef>
              <a:buSzPct val="75000"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Walaupun dikembangkan untuk sistem militer dan pertahanan, GPS dapat digunakan oleh siapa saja. (namun dengan kemampuan terbatas).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568446"/>
            <a:ext cx="9334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19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Differencing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267" y="1389062"/>
            <a:ext cx="4001797" cy="493553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.</a:t>
            </a:r>
          </a:p>
          <a:p>
            <a:r>
              <a:rPr lang="en-US" dirty="0" err="1"/>
              <a:t>Diperlukan</a:t>
            </a:r>
            <a:r>
              <a:rPr lang="en-US" dirty="0"/>
              <a:t> Reference Station GPS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merefer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GPS yang mobile,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r>
              <a:rPr lang="en-US" dirty="0" err="1"/>
              <a:t>Posisi</a:t>
            </a:r>
            <a:r>
              <a:rPr lang="en-US" dirty="0"/>
              <a:t> Reference Station GPS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</a:p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DGPS : Differential GPS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13395" y="1085850"/>
            <a:ext cx="1989535" cy="4914900"/>
            <a:chOff x="304800" y="304800"/>
            <a:chExt cx="2652713" cy="6553200"/>
          </a:xfrm>
        </p:grpSpPr>
        <p:pic>
          <p:nvPicPr>
            <p:cNvPr id="5" name="Picture 3" descr="C:\GPS\tutorial\GPS Tutor - How GPS Works_files\singldi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304800"/>
              <a:ext cx="2517775" cy="2590800"/>
            </a:xfrm>
            <a:prstGeom prst="rect">
              <a:avLst/>
            </a:prstGeom>
            <a:solidFill>
              <a:srgbClr val="CCFFFF"/>
            </a:solidFill>
          </p:spPr>
        </p:pic>
        <p:pic>
          <p:nvPicPr>
            <p:cNvPr id="6" name="Picture 9" descr="C:\GPS\tutorial\GPS Tutor - How GPS Works_files\doubdif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67138"/>
              <a:ext cx="2652713" cy="2549525"/>
            </a:xfrm>
            <a:prstGeom prst="rect">
              <a:avLst/>
            </a:prstGeom>
            <a:solidFill>
              <a:srgbClr val="CCFFFF"/>
            </a:solidFill>
          </p:spPr>
        </p:pic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838200" y="3048000"/>
              <a:ext cx="1776413" cy="363538"/>
              <a:chOff x="-8" y="-8"/>
              <a:chExt cx="1119" cy="458"/>
            </a:xfrm>
          </p:grpSpPr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1103" cy="442"/>
                <a:chOff x="0" y="0"/>
                <a:chExt cx="1103" cy="442"/>
              </a:xfrm>
            </p:grpSpPr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200" b="1"/>
                    <a:t>Single Differences</a:t>
                  </a:r>
                  <a:endParaRPr lang="en-US" altLang="en-US" sz="825"/>
                </a:p>
                <a:p>
                  <a:pPr algn="ctr" eaLnBrk="0" hangingPunct="0"/>
                  <a:endParaRPr lang="en-US" alt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0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-8" y="-8"/>
                <a:ext cx="1119" cy="458"/>
              </a:xfrm>
              <a:prstGeom prst="rect">
                <a:avLst/>
              </a:prstGeom>
              <a:noFill/>
              <a:ln w="2698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725488" y="6418263"/>
              <a:ext cx="1865312" cy="439737"/>
              <a:chOff x="-8" y="-8"/>
              <a:chExt cx="1175" cy="458"/>
            </a:xfrm>
          </p:grpSpPr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1159" cy="442"/>
                <a:chOff x="0" y="0"/>
                <a:chExt cx="1159" cy="442"/>
              </a:xfrm>
            </p:grpSpPr>
            <p:sp>
              <p:nvSpPr>
                <p:cNvPr id="11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5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200" b="1"/>
                    <a:t>Double Difference</a:t>
                  </a:r>
                  <a:endParaRPr lang="en-US" altLang="en-US"/>
                </a:p>
              </p:txBody>
            </p:sp>
            <p:sp>
              <p:nvSpPr>
                <p:cNvPr id="12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5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-8" y="-8"/>
                <a:ext cx="1175" cy="458"/>
              </a:xfrm>
              <a:prstGeom prst="rect">
                <a:avLst/>
              </a:prstGeom>
              <a:noFill/>
              <a:ln w="2698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584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Error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Noise     :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signals</a:t>
            </a:r>
          </a:p>
          <a:p>
            <a:r>
              <a:rPr lang="en-US" dirty="0"/>
              <a:t> Bias       : Selective Availability (SA), Multipath, Delay </a:t>
            </a:r>
            <a:r>
              <a:rPr lang="en-US" dirty="0" err="1"/>
              <a:t>oleh</a:t>
            </a:r>
            <a:r>
              <a:rPr lang="en-US" dirty="0"/>
              <a:t> Ionosphere </a:t>
            </a:r>
            <a:r>
              <a:rPr lang="en-US" dirty="0" err="1"/>
              <a:t>dan</a:t>
            </a:r>
            <a:r>
              <a:rPr lang="en-US" dirty="0"/>
              <a:t> Troposphere</a:t>
            </a:r>
          </a:p>
          <a:p>
            <a:r>
              <a:rPr lang="en-US" dirty="0"/>
              <a:t> Blunder : </a:t>
            </a:r>
            <a:r>
              <a:rPr lang="en-US" dirty="0" err="1"/>
              <a:t>Kesalahan</a:t>
            </a:r>
            <a:r>
              <a:rPr lang="en-US" dirty="0"/>
              <a:t> user  (</a:t>
            </a:r>
            <a:r>
              <a:rPr lang="en-US" dirty="0" err="1"/>
              <a:t>kesalahan</a:t>
            </a:r>
            <a:r>
              <a:rPr lang="en-US" dirty="0"/>
              <a:t> datum,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segment </a:t>
            </a:r>
            <a:r>
              <a:rPr lang="en-US" dirty="0" err="1"/>
              <a:t>kontrol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4" descr="C:\GPS\ph_dana\no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502920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5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 noChangeArrowheads="1"/>
          </p:cNvSpPr>
          <p:nvPr/>
        </p:nvSpPr>
        <p:spPr bwMode="auto">
          <a:xfrm>
            <a:off x="1134666" y="5008960"/>
            <a:ext cx="6848476" cy="403622"/>
          </a:xfrm>
          <a:custGeom>
            <a:avLst/>
            <a:gdLst>
              <a:gd name="T0" fmla="*/ 5752 w 5752"/>
              <a:gd name="T1" fmla="*/ 44 h 339"/>
              <a:gd name="T2" fmla="*/ 5657 w 5752"/>
              <a:gd name="T3" fmla="*/ 0 h 339"/>
              <a:gd name="T4" fmla="*/ 5308 w 5752"/>
              <a:gd name="T5" fmla="*/ 8 h 339"/>
              <a:gd name="T6" fmla="*/ 5039 w 5752"/>
              <a:gd name="T7" fmla="*/ 51 h 339"/>
              <a:gd name="T8" fmla="*/ 4777 w 5752"/>
              <a:gd name="T9" fmla="*/ 81 h 339"/>
              <a:gd name="T10" fmla="*/ 4348 w 5752"/>
              <a:gd name="T11" fmla="*/ 175 h 339"/>
              <a:gd name="T12" fmla="*/ 3716 w 5752"/>
              <a:gd name="T13" fmla="*/ 277 h 339"/>
              <a:gd name="T14" fmla="*/ 3076 w 5752"/>
              <a:gd name="T15" fmla="*/ 241 h 339"/>
              <a:gd name="T16" fmla="*/ 2763 w 5752"/>
              <a:gd name="T17" fmla="*/ 211 h 339"/>
              <a:gd name="T18" fmla="*/ 2581 w 5752"/>
              <a:gd name="T19" fmla="*/ 168 h 339"/>
              <a:gd name="T20" fmla="*/ 2269 w 5752"/>
              <a:gd name="T21" fmla="*/ 175 h 339"/>
              <a:gd name="T22" fmla="*/ 2087 w 5752"/>
              <a:gd name="T23" fmla="*/ 219 h 339"/>
              <a:gd name="T24" fmla="*/ 1781 w 5752"/>
              <a:gd name="T25" fmla="*/ 277 h 339"/>
              <a:gd name="T26" fmla="*/ 1221 w 5752"/>
              <a:gd name="T27" fmla="*/ 335 h 339"/>
              <a:gd name="T28" fmla="*/ 931 w 5752"/>
              <a:gd name="T29" fmla="*/ 328 h 339"/>
              <a:gd name="T30" fmla="*/ 778 w 5752"/>
              <a:gd name="T31" fmla="*/ 291 h 339"/>
              <a:gd name="T32" fmla="*/ 545 w 5752"/>
              <a:gd name="T33" fmla="*/ 270 h 339"/>
              <a:gd name="T34" fmla="*/ 283 w 5752"/>
              <a:gd name="T35" fmla="*/ 233 h 339"/>
              <a:gd name="T36" fmla="*/ 0 w 5752"/>
              <a:gd name="T37" fmla="*/ 233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52" h="339">
                <a:moveTo>
                  <a:pt x="5752" y="44"/>
                </a:moveTo>
                <a:cubicBezTo>
                  <a:pt x="5713" y="18"/>
                  <a:pt x="5699" y="15"/>
                  <a:pt x="5657" y="0"/>
                </a:cubicBezTo>
                <a:cubicBezTo>
                  <a:pt x="5541" y="3"/>
                  <a:pt x="5424" y="4"/>
                  <a:pt x="5308" y="8"/>
                </a:cubicBezTo>
                <a:cubicBezTo>
                  <a:pt x="5217" y="11"/>
                  <a:pt x="5128" y="37"/>
                  <a:pt x="5039" y="51"/>
                </a:cubicBezTo>
                <a:cubicBezTo>
                  <a:pt x="4952" y="65"/>
                  <a:pt x="4863" y="64"/>
                  <a:pt x="4777" y="81"/>
                </a:cubicBezTo>
                <a:cubicBezTo>
                  <a:pt x="4633" y="110"/>
                  <a:pt x="4495" y="155"/>
                  <a:pt x="4348" y="175"/>
                </a:cubicBezTo>
                <a:cubicBezTo>
                  <a:pt x="4148" y="242"/>
                  <a:pt x="3925" y="261"/>
                  <a:pt x="3716" y="277"/>
                </a:cubicBezTo>
                <a:cubicBezTo>
                  <a:pt x="3498" y="272"/>
                  <a:pt x="3292" y="250"/>
                  <a:pt x="3076" y="241"/>
                </a:cubicBezTo>
                <a:cubicBezTo>
                  <a:pt x="2974" y="222"/>
                  <a:pt x="2867" y="223"/>
                  <a:pt x="2763" y="211"/>
                </a:cubicBezTo>
                <a:cubicBezTo>
                  <a:pt x="2702" y="204"/>
                  <a:pt x="2642" y="179"/>
                  <a:pt x="2581" y="168"/>
                </a:cubicBezTo>
                <a:cubicBezTo>
                  <a:pt x="2477" y="170"/>
                  <a:pt x="2373" y="171"/>
                  <a:pt x="2269" y="175"/>
                </a:cubicBezTo>
                <a:cubicBezTo>
                  <a:pt x="2205" y="178"/>
                  <a:pt x="2147" y="204"/>
                  <a:pt x="2087" y="219"/>
                </a:cubicBezTo>
                <a:cubicBezTo>
                  <a:pt x="1987" y="243"/>
                  <a:pt x="1882" y="261"/>
                  <a:pt x="1781" y="277"/>
                </a:cubicBezTo>
                <a:cubicBezTo>
                  <a:pt x="1591" y="339"/>
                  <a:pt x="1430" y="331"/>
                  <a:pt x="1221" y="335"/>
                </a:cubicBezTo>
                <a:cubicBezTo>
                  <a:pt x="1124" y="333"/>
                  <a:pt x="1028" y="332"/>
                  <a:pt x="931" y="328"/>
                </a:cubicBezTo>
                <a:cubicBezTo>
                  <a:pt x="881" y="326"/>
                  <a:pt x="827" y="302"/>
                  <a:pt x="778" y="291"/>
                </a:cubicBezTo>
                <a:cubicBezTo>
                  <a:pt x="702" y="274"/>
                  <a:pt x="622" y="281"/>
                  <a:pt x="545" y="270"/>
                </a:cubicBezTo>
                <a:cubicBezTo>
                  <a:pt x="461" y="258"/>
                  <a:pt x="368" y="235"/>
                  <a:pt x="283" y="233"/>
                </a:cubicBezTo>
                <a:cubicBezTo>
                  <a:pt x="189" y="231"/>
                  <a:pt x="94" y="233"/>
                  <a:pt x="0" y="233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5606655" y="3754041"/>
            <a:ext cx="2391965" cy="2214563"/>
            <a:chOff x="3749" y="2433"/>
            <a:chExt cx="2009" cy="1860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5359" y="2433"/>
              <a:ext cx="64" cy="1860"/>
            </a:xfrm>
            <a:prstGeom prst="rect">
              <a:avLst/>
            </a:prstGeom>
            <a:solidFill>
              <a:srgbClr val="996633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4974" y="2567"/>
              <a:ext cx="784" cy="45"/>
            </a:xfrm>
            <a:prstGeom prst="rect">
              <a:avLst/>
            </a:prstGeom>
            <a:solidFill>
              <a:srgbClr val="996633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4478" y="2695"/>
              <a:ext cx="45" cy="1165"/>
            </a:xfrm>
            <a:prstGeom prst="rect">
              <a:avLst/>
            </a:prstGeom>
            <a:solidFill>
              <a:srgbClr val="996633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4196" y="2829"/>
              <a:ext cx="609" cy="45"/>
            </a:xfrm>
            <a:prstGeom prst="rect">
              <a:avLst/>
            </a:prstGeom>
            <a:solidFill>
              <a:srgbClr val="996633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3914" y="2995"/>
              <a:ext cx="45" cy="773"/>
            </a:xfrm>
            <a:prstGeom prst="rect">
              <a:avLst/>
            </a:prstGeom>
            <a:solidFill>
              <a:srgbClr val="996633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749" y="3078"/>
              <a:ext cx="373" cy="45"/>
            </a:xfrm>
            <a:prstGeom prst="rect">
              <a:avLst/>
            </a:prstGeom>
            <a:solidFill>
              <a:srgbClr val="996633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 noChangeArrowheads="1"/>
            </p:cNvSpPr>
            <p:nvPr/>
          </p:nvSpPr>
          <p:spPr bwMode="auto">
            <a:xfrm>
              <a:off x="3781" y="2869"/>
              <a:ext cx="471" cy="461"/>
            </a:xfrm>
            <a:custGeom>
              <a:avLst/>
              <a:gdLst>
                <a:gd name="T0" fmla="*/ 0 w 473"/>
                <a:gd name="T1" fmla="*/ 248 h 463"/>
                <a:gd name="T2" fmla="*/ 204 w 473"/>
                <a:gd name="T3" fmla="*/ 422 h 463"/>
                <a:gd name="T4" fmla="*/ 473 w 473"/>
                <a:gd name="T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" h="463">
                  <a:moveTo>
                    <a:pt x="0" y="248"/>
                  </a:moveTo>
                  <a:cubicBezTo>
                    <a:pt x="62" y="355"/>
                    <a:pt x="125" y="463"/>
                    <a:pt x="204" y="422"/>
                  </a:cubicBezTo>
                  <a:cubicBezTo>
                    <a:pt x="283" y="381"/>
                    <a:pt x="428" y="70"/>
                    <a:pt x="473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 noChangeArrowheads="1"/>
            </p:cNvSpPr>
            <p:nvPr/>
          </p:nvSpPr>
          <p:spPr bwMode="auto">
            <a:xfrm>
              <a:off x="4247" y="2593"/>
              <a:ext cx="790" cy="589"/>
            </a:xfrm>
            <a:custGeom>
              <a:avLst/>
              <a:gdLst>
                <a:gd name="T0" fmla="*/ 0 w 792"/>
                <a:gd name="T1" fmla="*/ 276 h 591"/>
                <a:gd name="T2" fmla="*/ 189 w 792"/>
                <a:gd name="T3" fmla="*/ 545 h 591"/>
                <a:gd name="T4" fmla="*/ 792 w 792"/>
                <a:gd name="T5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2" h="591">
                  <a:moveTo>
                    <a:pt x="0" y="276"/>
                  </a:moveTo>
                  <a:cubicBezTo>
                    <a:pt x="28" y="433"/>
                    <a:pt x="57" y="591"/>
                    <a:pt x="189" y="545"/>
                  </a:cubicBezTo>
                  <a:cubicBezTo>
                    <a:pt x="321" y="499"/>
                    <a:pt x="556" y="249"/>
                    <a:pt x="792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Freeform 11"/>
            <p:cNvSpPr>
              <a:spLocks noChangeArrowheads="1"/>
            </p:cNvSpPr>
            <p:nvPr/>
          </p:nvSpPr>
          <p:spPr bwMode="auto">
            <a:xfrm>
              <a:off x="4735" y="2601"/>
              <a:ext cx="964" cy="589"/>
            </a:xfrm>
            <a:custGeom>
              <a:avLst/>
              <a:gdLst>
                <a:gd name="T0" fmla="*/ 0 w 792"/>
                <a:gd name="T1" fmla="*/ 276 h 591"/>
                <a:gd name="T2" fmla="*/ 189 w 792"/>
                <a:gd name="T3" fmla="*/ 545 h 591"/>
                <a:gd name="T4" fmla="*/ 792 w 792"/>
                <a:gd name="T5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2" h="591">
                  <a:moveTo>
                    <a:pt x="0" y="276"/>
                  </a:moveTo>
                  <a:cubicBezTo>
                    <a:pt x="28" y="433"/>
                    <a:pt x="57" y="591"/>
                    <a:pt x="189" y="545"/>
                  </a:cubicBezTo>
                  <a:cubicBezTo>
                    <a:pt x="321" y="499"/>
                    <a:pt x="556" y="249"/>
                    <a:pt x="792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Freeform 12"/>
            <p:cNvSpPr>
              <a:spLocks noChangeArrowheads="1"/>
            </p:cNvSpPr>
            <p:nvPr/>
          </p:nvSpPr>
          <p:spPr bwMode="auto">
            <a:xfrm>
              <a:off x="4059" y="2864"/>
              <a:ext cx="660" cy="461"/>
            </a:xfrm>
            <a:custGeom>
              <a:avLst/>
              <a:gdLst>
                <a:gd name="T0" fmla="*/ 0 w 473"/>
                <a:gd name="T1" fmla="*/ 248 h 463"/>
                <a:gd name="T2" fmla="*/ 204 w 473"/>
                <a:gd name="T3" fmla="*/ 422 h 463"/>
                <a:gd name="T4" fmla="*/ 473 w 473"/>
                <a:gd name="T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" h="463">
                  <a:moveTo>
                    <a:pt x="0" y="248"/>
                  </a:moveTo>
                  <a:cubicBezTo>
                    <a:pt x="62" y="355"/>
                    <a:pt x="125" y="463"/>
                    <a:pt x="204" y="422"/>
                  </a:cubicBezTo>
                  <a:cubicBezTo>
                    <a:pt x="283" y="381"/>
                    <a:pt x="428" y="70"/>
                    <a:pt x="473" y="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826545" y="5167313"/>
          <a:ext cx="1393031" cy="36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6544800" imgH="1706400" progId="">
                  <p:embed/>
                </p:oleObj>
              </mc:Choice>
              <mc:Fallback>
                <p:oleObj r:id="rId4" imgW="6544800" imgH="1706400" progId="">
                  <p:embed/>
                  <p:pic>
                    <p:nvPicPr>
                      <p:cNvPr id="19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545" y="5167313"/>
                        <a:ext cx="1393031" cy="3631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3892153" y="2188369"/>
            <a:ext cx="2443163" cy="739379"/>
            <a:chOff x="2309" y="1118"/>
            <a:chExt cx="2052" cy="621"/>
          </a:xfrm>
        </p:grpSpPr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>
              <a:off x="3737" y="1118"/>
              <a:ext cx="624" cy="621"/>
              <a:chOff x="3737" y="1118"/>
              <a:chExt cx="624" cy="621"/>
            </a:xfrm>
          </p:grpSpPr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H="1">
                <a:off x="3736" y="1118"/>
                <a:ext cx="204" cy="593"/>
              </a:xfrm>
              <a:prstGeom prst="line">
                <a:avLst/>
              </a:prstGeom>
              <a:noFill/>
              <a:ln w="2844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>
                <a:off x="4160" y="1146"/>
                <a:ext cx="201" cy="593"/>
              </a:xfrm>
              <a:prstGeom prst="line">
                <a:avLst/>
              </a:prstGeom>
              <a:noFill/>
              <a:ln w="2844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2309" y="1150"/>
              <a:ext cx="624" cy="541"/>
              <a:chOff x="2309" y="1150"/>
              <a:chExt cx="624" cy="541"/>
            </a:xfrm>
          </p:grpSpPr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H="1">
                <a:off x="2308" y="1150"/>
                <a:ext cx="204" cy="517"/>
              </a:xfrm>
              <a:prstGeom prst="line">
                <a:avLst/>
              </a:prstGeom>
              <a:noFill/>
              <a:ln w="2844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>
                <a:off x="2732" y="1174"/>
                <a:ext cx="201" cy="517"/>
              </a:xfrm>
              <a:prstGeom prst="line">
                <a:avLst/>
              </a:prstGeom>
              <a:noFill/>
              <a:ln w="2844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143000" y="854869"/>
            <a:ext cx="6858000" cy="5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70" tIns="33210" rIns="67770" bIns="3321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d-ID" altLang="en-US" sz="3300" b="1">
                <a:solidFill>
                  <a:srgbClr val="8E0A20"/>
                </a:solidFill>
              </a:rPr>
              <a:t>Sources of Signal Interference</a:t>
            </a:r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1368028" y="3018235"/>
            <a:ext cx="1556147" cy="2980134"/>
            <a:chOff x="189" y="1815"/>
            <a:chExt cx="1307" cy="2503"/>
          </a:xfrm>
        </p:grpSpPr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189" y="2477"/>
              <a:ext cx="1045" cy="1394"/>
            </a:xfrm>
            <a:prstGeom prst="rect">
              <a:avLst/>
            </a:prstGeom>
            <a:solidFill>
              <a:srgbClr val="7A5858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AutoShape 24"/>
            <p:cNvSpPr>
              <a:spLocks noChangeArrowheads="1"/>
            </p:cNvSpPr>
            <p:nvPr/>
          </p:nvSpPr>
          <p:spPr bwMode="auto">
            <a:xfrm>
              <a:off x="189" y="1815"/>
              <a:ext cx="1031" cy="652"/>
            </a:xfrm>
            <a:prstGeom prst="triangle">
              <a:avLst>
                <a:gd name="adj" fmla="val 50000"/>
              </a:avLst>
            </a:prstGeom>
            <a:solidFill>
              <a:srgbClr val="7A5858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308" y="2618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636" y="2617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945" y="2618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302" y="3039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630" y="3038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939" y="3039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302" y="3451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630" y="3450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939" y="3451"/>
              <a:ext cx="172" cy="267"/>
            </a:xfrm>
            <a:prstGeom prst="rect">
              <a:avLst/>
            </a:prstGeom>
            <a:solidFill>
              <a:srgbClr val="66CC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90" name="Group 34"/>
            <p:cNvGrpSpPr>
              <a:grpSpLocks/>
            </p:cNvGrpSpPr>
            <p:nvPr/>
          </p:nvGrpSpPr>
          <p:grpSpPr bwMode="auto">
            <a:xfrm>
              <a:off x="508" y="3858"/>
              <a:ext cx="988" cy="460"/>
              <a:chOff x="508" y="3858"/>
              <a:chExt cx="988" cy="460"/>
            </a:xfrm>
          </p:grpSpPr>
          <p:sp>
            <p:nvSpPr>
              <p:cNvPr id="19491" name="Freeform 35"/>
              <p:cNvSpPr>
                <a:spLocks noChangeArrowheads="1"/>
              </p:cNvSpPr>
              <p:nvPr/>
            </p:nvSpPr>
            <p:spPr bwMode="auto">
              <a:xfrm>
                <a:off x="508" y="3858"/>
                <a:ext cx="697" cy="460"/>
              </a:xfrm>
              <a:custGeom>
                <a:avLst/>
                <a:gdLst>
                  <a:gd name="T0" fmla="*/ 66 w 699"/>
                  <a:gd name="T1" fmla="*/ 0 h 691"/>
                  <a:gd name="T2" fmla="*/ 74 w 699"/>
                  <a:gd name="T3" fmla="*/ 291 h 691"/>
                  <a:gd name="T4" fmla="*/ 510 w 699"/>
                  <a:gd name="T5" fmla="*/ 451 h 691"/>
                  <a:gd name="T6" fmla="*/ 699 w 699"/>
                  <a:gd name="T7" fmla="*/ 69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1">
                    <a:moveTo>
                      <a:pt x="66" y="0"/>
                    </a:moveTo>
                    <a:cubicBezTo>
                      <a:pt x="33" y="108"/>
                      <a:pt x="0" y="216"/>
                      <a:pt x="74" y="291"/>
                    </a:cubicBezTo>
                    <a:cubicBezTo>
                      <a:pt x="148" y="366"/>
                      <a:pt x="406" y="384"/>
                      <a:pt x="510" y="451"/>
                    </a:cubicBezTo>
                    <a:cubicBezTo>
                      <a:pt x="614" y="518"/>
                      <a:pt x="670" y="653"/>
                      <a:pt x="699" y="691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36"/>
              <p:cNvSpPr>
                <a:spLocks noChangeArrowheads="1"/>
              </p:cNvSpPr>
              <p:nvPr/>
            </p:nvSpPr>
            <p:spPr bwMode="auto">
              <a:xfrm>
                <a:off x="793" y="3873"/>
                <a:ext cx="703" cy="445"/>
              </a:xfrm>
              <a:custGeom>
                <a:avLst/>
                <a:gdLst>
                  <a:gd name="T0" fmla="*/ 51 w 705"/>
                  <a:gd name="T1" fmla="*/ 0 h 669"/>
                  <a:gd name="T2" fmla="*/ 65 w 705"/>
                  <a:gd name="T3" fmla="*/ 153 h 669"/>
                  <a:gd name="T4" fmla="*/ 443 w 705"/>
                  <a:gd name="T5" fmla="*/ 269 h 669"/>
                  <a:gd name="T6" fmla="*/ 705 w 705"/>
                  <a:gd name="T7" fmla="*/ 66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" h="669">
                    <a:moveTo>
                      <a:pt x="51" y="0"/>
                    </a:moveTo>
                    <a:cubicBezTo>
                      <a:pt x="25" y="54"/>
                      <a:pt x="0" y="108"/>
                      <a:pt x="65" y="153"/>
                    </a:cubicBezTo>
                    <a:cubicBezTo>
                      <a:pt x="130" y="198"/>
                      <a:pt x="336" y="183"/>
                      <a:pt x="443" y="269"/>
                    </a:cubicBezTo>
                    <a:cubicBezTo>
                      <a:pt x="550" y="355"/>
                      <a:pt x="627" y="512"/>
                      <a:pt x="705" y="669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93" name="Group 37"/>
          <p:cNvGrpSpPr>
            <a:grpSpLocks/>
          </p:cNvGrpSpPr>
          <p:nvPr/>
        </p:nvGrpSpPr>
        <p:grpSpPr bwMode="auto">
          <a:xfrm>
            <a:off x="3230166" y="1445420"/>
            <a:ext cx="3490913" cy="3559969"/>
            <a:chOff x="1753" y="494"/>
            <a:chExt cx="2932" cy="2990"/>
          </a:xfrm>
        </p:grpSpPr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flipH="1">
              <a:off x="1751" y="1749"/>
              <a:ext cx="417" cy="587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flipH="1">
              <a:off x="3941" y="1758"/>
              <a:ext cx="61" cy="872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4458" y="1665"/>
              <a:ext cx="227" cy="661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flipH="1">
              <a:off x="1775" y="1976"/>
              <a:ext cx="417" cy="580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flipH="1">
              <a:off x="2072" y="2504"/>
              <a:ext cx="177" cy="513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flipH="1">
              <a:off x="2168" y="2600"/>
              <a:ext cx="177" cy="513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H="1">
              <a:off x="3250" y="1661"/>
              <a:ext cx="301" cy="1007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H="1">
              <a:off x="3270" y="2237"/>
              <a:ext cx="301" cy="1007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flipH="1">
              <a:off x="3010" y="2977"/>
              <a:ext cx="157" cy="507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>
              <a:off x="2951" y="1752"/>
              <a:ext cx="179" cy="517"/>
            </a:xfrm>
            <a:prstGeom prst="line">
              <a:avLst/>
            </a:prstGeom>
            <a:noFill/>
            <a:ln w="2844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4" name="Group 48"/>
            <p:cNvGrpSpPr>
              <a:grpSpLocks/>
            </p:cNvGrpSpPr>
            <p:nvPr/>
          </p:nvGrpSpPr>
          <p:grpSpPr bwMode="auto">
            <a:xfrm>
              <a:off x="2522" y="494"/>
              <a:ext cx="1683" cy="626"/>
              <a:chOff x="2522" y="494"/>
              <a:chExt cx="1683" cy="626"/>
            </a:xfrm>
          </p:grpSpPr>
          <p:grpSp>
            <p:nvGrpSpPr>
              <p:cNvPr id="19505" name="Group 49"/>
              <p:cNvGrpSpPr>
                <a:grpSpLocks/>
              </p:cNvGrpSpPr>
              <p:nvPr/>
            </p:nvGrpSpPr>
            <p:grpSpPr bwMode="auto">
              <a:xfrm>
                <a:off x="3977" y="494"/>
                <a:ext cx="229" cy="229"/>
                <a:chOff x="3977" y="494"/>
                <a:chExt cx="229" cy="229"/>
              </a:xfrm>
            </p:grpSpPr>
            <p:sp>
              <p:nvSpPr>
                <p:cNvPr id="19506" name="Rectangle 50"/>
                <p:cNvSpPr>
                  <a:spLocks noChangeArrowheads="1"/>
                </p:cNvSpPr>
                <p:nvPr/>
              </p:nvSpPr>
              <p:spPr bwMode="auto">
                <a:xfrm>
                  <a:off x="3977" y="494"/>
                  <a:ext cx="56" cy="229"/>
                </a:xfrm>
                <a:prstGeom prst="rect">
                  <a:avLst/>
                </a:prstGeom>
                <a:solidFill>
                  <a:srgbClr val="0D0D0D"/>
                </a:solidFill>
                <a:ln w="255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7" name="Rectangle 51"/>
                <p:cNvSpPr>
                  <a:spLocks noChangeArrowheads="1"/>
                </p:cNvSpPr>
                <p:nvPr/>
              </p:nvSpPr>
              <p:spPr bwMode="auto">
                <a:xfrm>
                  <a:off x="4149" y="494"/>
                  <a:ext cx="57" cy="229"/>
                </a:xfrm>
                <a:prstGeom prst="rect">
                  <a:avLst/>
                </a:prstGeom>
                <a:solidFill>
                  <a:srgbClr val="0D0D0D"/>
                </a:solidFill>
                <a:ln w="255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8" name="Oval 52"/>
                <p:cNvSpPr>
                  <a:spLocks noChangeArrowheads="1"/>
                </p:cNvSpPr>
                <p:nvPr/>
              </p:nvSpPr>
              <p:spPr bwMode="auto">
                <a:xfrm>
                  <a:off x="4034" y="552"/>
                  <a:ext cx="114" cy="114"/>
                </a:xfrm>
                <a:prstGeom prst="ellipse">
                  <a:avLst/>
                </a:prstGeom>
                <a:solidFill>
                  <a:srgbClr val="0D0D0D"/>
                </a:solidFill>
                <a:ln w="255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9" name="Group 53"/>
              <p:cNvGrpSpPr>
                <a:grpSpLocks/>
              </p:cNvGrpSpPr>
              <p:nvPr/>
            </p:nvGrpSpPr>
            <p:grpSpPr bwMode="auto">
              <a:xfrm>
                <a:off x="3962" y="779"/>
                <a:ext cx="181" cy="325"/>
                <a:chOff x="3962" y="779"/>
                <a:chExt cx="181" cy="325"/>
              </a:xfrm>
            </p:grpSpPr>
            <p:sp>
              <p:nvSpPr>
                <p:cNvPr id="195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961" y="779"/>
                  <a:ext cx="127" cy="325"/>
                </a:xfrm>
                <a:prstGeom prst="line">
                  <a:avLst/>
                </a:prstGeom>
                <a:noFill/>
                <a:ln w="28440">
                  <a:solidFill>
                    <a:srgbClr val="0000CC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1" name="Line 55"/>
                <p:cNvSpPr>
                  <a:spLocks noChangeShapeType="1"/>
                </p:cNvSpPr>
                <p:nvPr/>
              </p:nvSpPr>
              <p:spPr bwMode="auto">
                <a:xfrm>
                  <a:off x="4098" y="789"/>
                  <a:ext cx="45" cy="315"/>
                </a:xfrm>
                <a:prstGeom prst="line">
                  <a:avLst/>
                </a:prstGeom>
                <a:noFill/>
                <a:ln w="28440">
                  <a:solidFill>
                    <a:srgbClr val="0000CC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12" name="Group 56"/>
              <p:cNvGrpSpPr>
                <a:grpSpLocks/>
              </p:cNvGrpSpPr>
              <p:nvPr/>
            </p:nvGrpSpPr>
            <p:grpSpPr bwMode="auto">
              <a:xfrm>
                <a:off x="2528" y="589"/>
                <a:ext cx="228" cy="229"/>
                <a:chOff x="2528" y="589"/>
                <a:chExt cx="228" cy="229"/>
              </a:xfrm>
            </p:grpSpPr>
            <p:sp>
              <p:nvSpPr>
                <p:cNvPr id="19513" name="Rectangle 57"/>
                <p:cNvSpPr>
                  <a:spLocks noChangeArrowheads="1"/>
                </p:cNvSpPr>
                <p:nvPr/>
              </p:nvSpPr>
              <p:spPr bwMode="auto">
                <a:xfrm>
                  <a:off x="2528" y="589"/>
                  <a:ext cx="56" cy="229"/>
                </a:xfrm>
                <a:prstGeom prst="rect">
                  <a:avLst/>
                </a:prstGeom>
                <a:solidFill>
                  <a:srgbClr val="0D0D0D"/>
                </a:solidFill>
                <a:ln w="255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4" name="Rectangle 58"/>
                <p:cNvSpPr>
                  <a:spLocks noChangeArrowheads="1"/>
                </p:cNvSpPr>
                <p:nvPr/>
              </p:nvSpPr>
              <p:spPr bwMode="auto">
                <a:xfrm>
                  <a:off x="2700" y="589"/>
                  <a:ext cx="57" cy="229"/>
                </a:xfrm>
                <a:prstGeom prst="rect">
                  <a:avLst/>
                </a:prstGeom>
                <a:solidFill>
                  <a:srgbClr val="0D0D0D"/>
                </a:solidFill>
                <a:ln w="255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5" name="Oval 59"/>
                <p:cNvSpPr>
                  <a:spLocks noChangeArrowheads="1"/>
                </p:cNvSpPr>
                <p:nvPr/>
              </p:nvSpPr>
              <p:spPr bwMode="auto">
                <a:xfrm>
                  <a:off x="2585" y="647"/>
                  <a:ext cx="114" cy="114"/>
                </a:xfrm>
                <a:prstGeom prst="ellipse">
                  <a:avLst/>
                </a:prstGeom>
                <a:solidFill>
                  <a:srgbClr val="0D0D0D"/>
                </a:solidFill>
                <a:ln w="255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16" name="Group 60"/>
              <p:cNvGrpSpPr>
                <a:grpSpLocks/>
              </p:cNvGrpSpPr>
              <p:nvPr/>
            </p:nvGrpSpPr>
            <p:grpSpPr bwMode="auto">
              <a:xfrm>
                <a:off x="2522" y="797"/>
                <a:ext cx="197" cy="323"/>
                <a:chOff x="2522" y="797"/>
                <a:chExt cx="197" cy="323"/>
              </a:xfrm>
            </p:grpSpPr>
            <p:sp>
              <p:nvSpPr>
                <p:cNvPr id="1951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522" y="803"/>
                  <a:ext cx="111" cy="317"/>
                </a:xfrm>
                <a:prstGeom prst="line">
                  <a:avLst/>
                </a:prstGeom>
                <a:noFill/>
                <a:ln w="28440">
                  <a:solidFill>
                    <a:srgbClr val="0000CC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8" name="Line 62"/>
                <p:cNvSpPr>
                  <a:spLocks noChangeShapeType="1"/>
                </p:cNvSpPr>
                <p:nvPr/>
              </p:nvSpPr>
              <p:spPr bwMode="auto">
                <a:xfrm>
                  <a:off x="2635" y="797"/>
                  <a:ext cx="84" cy="307"/>
                </a:xfrm>
                <a:prstGeom prst="line">
                  <a:avLst/>
                </a:prstGeom>
                <a:noFill/>
                <a:ln w="28440">
                  <a:solidFill>
                    <a:srgbClr val="0000CC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519" name="Group 63"/>
          <p:cNvGrpSpPr>
            <a:grpSpLocks/>
          </p:cNvGrpSpPr>
          <p:nvPr/>
        </p:nvGrpSpPr>
        <p:grpSpPr bwMode="auto">
          <a:xfrm>
            <a:off x="1302544" y="2066925"/>
            <a:ext cx="6696075" cy="820341"/>
            <a:chOff x="134" y="1016"/>
            <a:chExt cx="5624" cy="689"/>
          </a:xfrm>
        </p:grpSpPr>
        <p:grpSp>
          <p:nvGrpSpPr>
            <p:cNvPr id="19520" name="Group 64"/>
            <p:cNvGrpSpPr>
              <a:grpSpLocks/>
            </p:cNvGrpSpPr>
            <p:nvPr/>
          </p:nvGrpSpPr>
          <p:grpSpPr bwMode="auto">
            <a:xfrm>
              <a:off x="134" y="1016"/>
              <a:ext cx="5624" cy="689"/>
              <a:chOff x="134" y="1016"/>
              <a:chExt cx="5624" cy="689"/>
            </a:xfrm>
          </p:grpSpPr>
          <p:grpSp>
            <p:nvGrpSpPr>
              <p:cNvPr id="19521" name="Group 65"/>
              <p:cNvGrpSpPr>
                <a:grpSpLocks/>
              </p:cNvGrpSpPr>
              <p:nvPr/>
            </p:nvGrpSpPr>
            <p:grpSpPr bwMode="auto">
              <a:xfrm>
                <a:off x="134" y="1016"/>
                <a:ext cx="5624" cy="689"/>
                <a:chOff x="134" y="1016"/>
                <a:chExt cx="5624" cy="689"/>
              </a:xfrm>
            </p:grpSpPr>
            <p:sp>
              <p:nvSpPr>
                <p:cNvPr id="19522" name="Freeform 66"/>
                <p:cNvSpPr>
                  <a:spLocks noChangeArrowheads="1"/>
                </p:cNvSpPr>
                <p:nvPr/>
              </p:nvSpPr>
              <p:spPr bwMode="auto">
                <a:xfrm>
                  <a:off x="354" y="1113"/>
                  <a:ext cx="5260" cy="373"/>
                </a:xfrm>
                <a:custGeom>
                  <a:avLst/>
                  <a:gdLst>
                    <a:gd name="T0" fmla="*/ 0 w 5060"/>
                    <a:gd name="T1" fmla="*/ 375 h 375"/>
                    <a:gd name="T2" fmla="*/ 394 w 5060"/>
                    <a:gd name="T3" fmla="*/ 145 h 375"/>
                    <a:gd name="T4" fmla="*/ 989 w 5060"/>
                    <a:gd name="T5" fmla="*/ 260 h 375"/>
                    <a:gd name="T6" fmla="*/ 1517 w 5060"/>
                    <a:gd name="T7" fmla="*/ 116 h 375"/>
                    <a:gd name="T8" fmla="*/ 2122 w 5060"/>
                    <a:gd name="T9" fmla="*/ 212 h 375"/>
                    <a:gd name="T10" fmla="*/ 2746 w 5060"/>
                    <a:gd name="T11" fmla="*/ 68 h 375"/>
                    <a:gd name="T12" fmla="*/ 3389 w 5060"/>
                    <a:gd name="T13" fmla="*/ 193 h 375"/>
                    <a:gd name="T14" fmla="*/ 4004 w 5060"/>
                    <a:gd name="T15" fmla="*/ 11 h 375"/>
                    <a:gd name="T16" fmla="*/ 4503 w 5060"/>
                    <a:gd name="T17" fmla="*/ 126 h 375"/>
                    <a:gd name="T18" fmla="*/ 4858 w 5060"/>
                    <a:gd name="T19" fmla="*/ 39 h 375"/>
                    <a:gd name="T20" fmla="*/ 5060 w 5060"/>
                    <a:gd name="T21" fmla="*/ 14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60" h="375">
                      <a:moveTo>
                        <a:pt x="0" y="375"/>
                      </a:moveTo>
                      <a:cubicBezTo>
                        <a:pt x="114" y="269"/>
                        <a:pt x="229" y="164"/>
                        <a:pt x="394" y="145"/>
                      </a:cubicBezTo>
                      <a:cubicBezTo>
                        <a:pt x="559" y="126"/>
                        <a:pt x="802" y="265"/>
                        <a:pt x="989" y="260"/>
                      </a:cubicBezTo>
                      <a:cubicBezTo>
                        <a:pt x="1176" y="255"/>
                        <a:pt x="1328" y="124"/>
                        <a:pt x="1517" y="116"/>
                      </a:cubicBezTo>
                      <a:cubicBezTo>
                        <a:pt x="1706" y="108"/>
                        <a:pt x="1917" y="220"/>
                        <a:pt x="2122" y="212"/>
                      </a:cubicBezTo>
                      <a:cubicBezTo>
                        <a:pt x="2327" y="204"/>
                        <a:pt x="2535" y="71"/>
                        <a:pt x="2746" y="68"/>
                      </a:cubicBezTo>
                      <a:cubicBezTo>
                        <a:pt x="2957" y="65"/>
                        <a:pt x="3179" y="202"/>
                        <a:pt x="3389" y="193"/>
                      </a:cubicBezTo>
                      <a:cubicBezTo>
                        <a:pt x="3599" y="184"/>
                        <a:pt x="3818" y="22"/>
                        <a:pt x="4004" y="11"/>
                      </a:cubicBezTo>
                      <a:cubicBezTo>
                        <a:pt x="4190" y="0"/>
                        <a:pt x="4361" y="121"/>
                        <a:pt x="4503" y="126"/>
                      </a:cubicBezTo>
                      <a:cubicBezTo>
                        <a:pt x="4645" y="131"/>
                        <a:pt x="4765" y="36"/>
                        <a:pt x="4858" y="39"/>
                      </a:cubicBezTo>
                      <a:cubicBezTo>
                        <a:pt x="4951" y="42"/>
                        <a:pt x="5026" y="127"/>
                        <a:pt x="5060" y="145"/>
                      </a:cubicBezTo>
                    </a:path>
                  </a:pathLst>
                </a:custGeom>
                <a:noFill/>
                <a:ln w="19080">
                  <a:solidFill>
                    <a:srgbClr val="CC0066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3" name="Freeform 67"/>
                <p:cNvSpPr>
                  <a:spLocks noChangeArrowheads="1"/>
                </p:cNvSpPr>
                <p:nvPr/>
              </p:nvSpPr>
              <p:spPr bwMode="auto">
                <a:xfrm>
                  <a:off x="134" y="1246"/>
                  <a:ext cx="5260" cy="373"/>
                </a:xfrm>
                <a:custGeom>
                  <a:avLst/>
                  <a:gdLst>
                    <a:gd name="T0" fmla="*/ 0 w 5060"/>
                    <a:gd name="T1" fmla="*/ 375 h 375"/>
                    <a:gd name="T2" fmla="*/ 394 w 5060"/>
                    <a:gd name="T3" fmla="*/ 145 h 375"/>
                    <a:gd name="T4" fmla="*/ 989 w 5060"/>
                    <a:gd name="T5" fmla="*/ 260 h 375"/>
                    <a:gd name="T6" fmla="*/ 1517 w 5060"/>
                    <a:gd name="T7" fmla="*/ 116 h 375"/>
                    <a:gd name="T8" fmla="*/ 2122 w 5060"/>
                    <a:gd name="T9" fmla="*/ 212 h 375"/>
                    <a:gd name="T10" fmla="*/ 2746 w 5060"/>
                    <a:gd name="T11" fmla="*/ 68 h 375"/>
                    <a:gd name="T12" fmla="*/ 3389 w 5060"/>
                    <a:gd name="T13" fmla="*/ 193 h 375"/>
                    <a:gd name="T14" fmla="*/ 4004 w 5060"/>
                    <a:gd name="T15" fmla="*/ 11 h 375"/>
                    <a:gd name="T16" fmla="*/ 4503 w 5060"/>
                    <a:gd name="T17" fmla="*/ 126 h 375"/>
                    <a:gd name="T18" fmla="*/ 4858 w 5060"/>
                    <a:gd name="T19" fmla="*/ 39 h 375"/>
                    <a:gd name="T20" fmla="*/ 5060 w 5060"/>
                    <a:gd name="T21" fmla="*/ 14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60" h="375">
                      <a:moveTo>
                        <a:pt x="0" y="375"/>
                      </a:moveTo>
                      <a:cubicBezTo>
                        <a:pt x="114" y="269"/>
                        <a:pt x="229" y="164"/>
                        <a:pt x="394" y="145"/>
                      </a:cubicBezTo>
                      <a:cubicBezTo>
                        <a:pt x="559" y="126"/>
                        <a:pt x="802" y="265"/>
                        <a:pt x="989" y="260"/>
                      </a:cubicBezTo>
                      <a:cubicBezTo>
                        <a:pt x="1176" y="255"/>
                        <a:pt x="1328" y="124"/>
                        <a:pt x="1517" y="116"/>
                      </a:cubicBezTo>
                      <a:cubicBezTo>
                        <a:pt x="1706" y="108"/>
                        <a:pt x="1917" y="220"/>
                        <a:pt x="2122" y="212"/>
                      </a:cubicBezTo>
                      <a:cubicBezTo>
                        <a:pt x="2327" y="204"/>
                        <a:pt x="2535" y="71"/>
                        <a:pt x="2746" y="68"/>
                      </a:cubicBezTo>
                      <a:cubicBezTo>
                        <a:pt x="2957" y="65"/>
                        <a:pt x="3179" y="202"/>
                        <a:pt x="3389" y="193"/>
                      </a:cubicBezTo>
                      <a:cubicBezTo>
                        <a:pt x="3599" y="184"/>
                        <a:pt x="3818" y="22"/>
                        <a:pt x="4004" y="11"/>
                      </a:cubicBezTo>
                      <a:cubicBezTo>
                        <a:pt x="4190" y="0"/>
                        <a:pt x="4361" y="121"/>
                        <a:pt x="4503" y="126"/>
                      </a:cubicBezTo>
                      <a:cubicBezTo>
                        <a:pt x="4645" y="131"/>
                        <a:pt x="4765" y="36"/>
                        <a:pt x="4858" y="39"/>
                      </a:cubicBezTo>
                      <a:cubicBezTo>
                        <a:pt x="4951" y="42"/>
                        <a:pt x="5026" y="127"/>
                        <a:pt x="5060" y="145"/>
                      </a:cubicBezTo>
                    </a:path>
                  </a:pathLst>
                </a:custGeom>
                <a:noFill/>
                <a:ln w="1908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4" name="Freeform 68"/>
                <p:cNvSpPr>
                  <a:spLocks noChangeArrowheads="1"/>
                </p:cNvSpPr>
                <p:nvPr/>
              </p:nvSpPr>
              <p:spPr bwMode="auto">
                <a:xfrm>
                  <a:off x="498" y="1016"/>
                  <a:ext cx="5260" cy="373"/>
                </a:xfrm>
                <a:custGeom>
                  <a:avLst/>
                  <a:gdLst>
                    <a:gd name="T0" fmla="*/ 0 w 5060"/>
                    <a:gd name="T1" fmla="*/ 375 h 375"/>
                    <a:gd name="T2" fmla="*/ 394 w 5060"/>
                    <a:gd name="T3" fmla="*/ 145 h 375"/>
                    <a:gd name="T4" fmla="*/ 989 w 5060"/>
                    <a:gd name="T5" fmla="*/ 260 h 375"/>
                    <a:gd name="T6" fmla="*/ 1517 w 5060"/>
                    <a:gd name="T7" fmla="*/ 116 h 375"/>
                    <a:gd name="T8" fmla="*/ 2122 w 5060"/>
                    <a:gd name="T9" fmla="*/ 212 h 375"/>
                    <a:gd name="T10" fmla="*/ 2746 w 5060"/>
                    <a:gd name="T11" fmla="*/ 68 h 375"/>
                    <a:gd name="T12" fmla="*/ 3389 w 5060"/>
                    <a:gd name="T13" fmla="*/ 193 h 375"/>
                    <a:gd name="T14" fmla="*/ 4004 w 5060"/>
                    <a:gd name="T15" fmla="*/ 11 h 375"/>
                    <a:gd name="T16" fmla="*/ 4503 w 5060"/>
                    <a:gd name="T17" fmla="*/ 126 h 375"/>
                    <a:gd name="T18" fmla="*/ 4858 w 5060"/>
                    <a:gd name="T19" fmla="*/ 39 h 375"/>
                    <a:gd name="T20" fmla="*/ 5060 w 5060"/>
                    <a:gd name="T21" fmla="*/ 14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60" h="375">
                      <a:moveTo>
                        <a:pt x="0" y="375"/>
                      </a:moveTo>
                      <a:cubicBezTo>
                        <a:pt x="114" y="269"/>
                        <a:pt x="229" y="164"/>
                        <a:pt x="394" y="145"/>
                      </a:cubicBezTo>
                      <a:cubicBezTo>
                        <a:pt x="559" y="126"/>
                        <a:pt x="802" y="265"/>
                        <a:pt x="989" y="260"/>
                      </a:cubicBezTo>
                      <a:cubicBezTo>
                        <a:pt x="1176" y="255"/>
                        <a:pt x="1328" y="124"/>
                        <a:pt x="1517" y="116"/>
                      </a:cubicBezTo>
                      <a:cubicBezTo>
                        <a:pt x="1706" y="108"/>
                        <a:pt x="1917" y="220"/>
                        <a:pt x="2122" y="212"/>
                      </a:cubicBezTo>
                      <a:cubicBezTo>
                        <a:pt x="2327" y="204"/>
                        <a:pt x="2535" y="71"/>
                        <a:pt x="2746" y="68"/>
                      </a:cubicBezTo>
                      <a:cubicBezTo>
                        <a:pt x="2957" y="65"/>
                        <a:pt x="3179" y="202"/>
                        <a:pt x="3389" y="193"/>
                      </a:cubicBezTo>
                      <a:cubicBezTo>
                        <a:pt x="3599" y="184"/>
                        <a:pt x="3818" y="22"/>
                        <a:pt x="4004" y="11"/>
                      </a:cubicBezTo>
                      <a:cubicBezTo>
                        <a:pt x="4190" y="0"/>
                        <a:pt x="4361" y="121"/>
                        <a:pt x="4503" y="126"/>
                      </a:cubicBezTo>
                      <a:cubicBezTo>
                        <a:pt x="4645" y="131"/>
                        <a:pt x="4765" y="36"/>
                        <a:pt x="4858" y="39"/>
                      </a:cubicBezTo>
                      <a:cubicBezTo>
                        <a:pt x="4951" y="42"/>
                        <a:pt x="5026" y="127"/>
                        <a:pt x="5060" y="145"/>
                      </a:cubicBezTo>
                    </a:path>
                  </a:pathLst>
                </a:custGeom>
                <a:noFill/>
                <a:ln w="19080">
                  <a:solidFill>
                    <a:srgbClr val="CC0099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5" name="Freeform 69"/>
                <p:cNvSpPr>
                  <a:spLocks noChangeArrowheads="1"/>
                </p:cNvSpPr>
                <p:nvPr/>
              </p:nvSpPr>
              <p:spPr bwMode="auto">
                <a:xfrm>
                  <a:off x="363" y="1332"/>
                  <a:ext cx="5260" cy="373"/>
                </a:xfrm>
                <a:custGeom>
                  <a:avLst/>
                  <a:gdLst>
                    <a:gd name="T0" fmla="*/ 0 w 5060"/>
                    <a:gd name="T1" fmla="*/ 375 h 375"/>
                    <a:gd name="T2" fmla="*/ 394 w 5060"/>
                    <a:gd name="T3" fmla="*/ 145 h 375"/>
                    <a:gd name="T4" fmla="*/ 989 w 5060"/>
                    <a:gd name="T5" fmla="*/ 260 h 375"/>
                    <a:gd name="T6" fmla="*/ 1517 w 5060"/>
                    <a:gd name="T7" fmla="*/ 116 h 375"/>
                    <a:gd name="T8" fmla="*/ 2122 w 5060"/>
                    <a:gd name="T9" fmla="*/ 212 h 375"/>
                    <a:gd name="T10" fmla="*/ 2746 w 5060"/>
                    <a:gd name="T11" fmla="*/ 68 h 375"/>
                    <a:gd name="T12" fmla="*/ 3389 w 5060"/>
                    <a:gd name="T13" fmla="*/ 193 h 375"/>
                    <a:gd name="T14" fmla="*/ 4004 w 5060"/>
                    <a:gd name="T15" fmla="*/ 11 h 375"/>
                    <a:gd name="T16" fmla="*/ 4503 w 5060"/>
                    <a:gd name="T17" fmla="*/ 126 h 375"/>
                    <a:gd name="T18" fmla="*/ 4858 w 5060"/>
                    <a:gd name="T19" fmla="*/ 39 h 375"/>
                    <a:gd name="T20" fmla="*/ 5060 w 5060"/>
                    <a:gd name="T21" fmla="*/ 14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60" h="375">
                      <a:moveTo>
                        <a:pt x="0" y="375"/>
                      </a:moveTo>
                      <a:cubicBezTo>
                        <a:pt x="114" y="269"/>
                        <a:pt x="229" y="164"/>
                        <a:pt x="394" y="145"/>
                      </a:cubicBezTo>
                      <a:cubicBezTo>
                        <a:pt x="559" y="126"/>
                        <a:pt x="802" y="265"/>
                        <a:pt x="989" y="260"/>
                      </a:cubicBezTo>
                      <a:cubicBezTo>
                        <a:pt x="1176" y="255"/>
                        <a:pt x="1328" y="124"/>
                        <a:pt x="1517" y="116"/>
                      </a:cubicBezTo>
                      <a:cubicBezTo>
                        <a:pt x="1706" y="108"/>
                        <a:pt x="1917" y="220"/>
                        <a:pt x="2122" y="212"/>
                      </a:cubicBezTo>
                      <a:cubicBezTo>
                        <a:pt x="2327" y="204"/>
                        <a:pt x="2535" y="71"/>
                        <a:pt x="2746" y="68"/>
                      </a:cubicBezTo>
                      <a:cubicBezTo>
                        <a:pt x="2957" y="65"/>
                        <a:pt x="3179" y="202"/>
                        <a:pt x="3389" y="193"/>
                      </a:cubicBezTo>
                      <a:cubicBezTo>
                        <a:pt x="3599" y="184"/>
                        <a:pt x="3818" y="22"/>
                        <a:pt x="4004" y="11"/>
                      </a:cubicBezTo>
                      <a:cubicBezTo>
                        <a:pt x="4190" y="0"/>
                        <a:pt x="4361" y="121"/>
                        <a:pt x="4503" y="126"/>
                      </a:cubicBezTo>
                      <a:cubicBezTo>
                        <a:pt x="4645" y="131"/>
                        <a:pt x="4765" y="36"/>
                        <a:pt x="4858" y="39"/>
                      </a:cubicBezTo>
                      <a:cubicBezTo>
                        <a:pt x="4951" y="42"/>
                        <a:pt x="5026" y="127"/>
                        <a:pt x="5060" y="145"/>
                      </a:cubicBezTo>
                    </a:path>
                  </a:pathLst>
                </a:custGeom>
                <a:noFill/>
                <a:ln w="19080">
                  <a:solidFill>
                    <a:srgbClr val="990099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6" name="Group 70"/>
                <p:cNvGrpSpPr>
                  <a:grpSpLocks/>
                </p:cNvGrpSpPr>
                <p:nvPr/>
              </p:nvGrpSpPr>
              <p:grpSpPr bwMode="auto">
                <a:xfrm>
                  <a:off x="3704" y="1130"/>
                  <a:ext cx="312" cy="392"/>
                  <a:chOff x="3704" y="1130"/>
                  <a:chExt cx="312" cy="392"/>
                </a:xfrm>
              </p:grpSpPr>
              <p:sp>
                <p:nvSpPr>
                  <p:cNvPr id="19527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3" y="1394"/>
                    <a:ext cx="225" cy="128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28" name="Lin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11" y="1262"/>
                    <a:ext cx="10" cy="13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29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7" y="1224"/>
                    <a:ext cx="99" cy="5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30" name="Line 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91" y="1129"/>
                    <a:ext cx="21" cy="101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75"/>
                <p:cNvGrpSpPr>
                  <a:grpSpLocks/>
                </p:cNvGrpSpPr>
                <p:nvPr/>
              </p:nvGrpSpPr>
              <p:grpSpPr bwMode="auto">
                <a:xfrm>
                  <a:off x="4126" y="1120"/>
                  <a:ext cx="312" cy="392"/>
                  <a:chOff x="4126" y="1120"/>
                  <a:chExt cx="312" cy="392"/>
                </a:xfrm>
              </p:grpSpPr>
              <p:sp>
                <p:nvSpPr>
                  <p:cNvPr id="1953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217" y="1384"/>
                    <a:ext cx="221" cy="128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33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1252"/>
                    <a:ext cx="6" cy="13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34" name="Line 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25" y="1214"/>
                    <a:ext cx="103" cy="5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35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2" y="1119"/>
                    <a:ext cx="17" cy="10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536" name="Group 80"/>
              <p:cNvGrpSpPr>
                <a:grpSpLocks/>
              </p:cNvGrpSpPr>
              <p:nvPr/>
            </p:nvGrpSpPr>
            <p:grpSpPr bwMode="auto">
              <a:xfrm>
                <a:off x="2215" y="1166"/>
                <a:ext cx="837" cy="415"/>
                <a:chOff x="2215" y="1166"/>
                <a:chExt cx="837" cy="415"/>
              </a:xfrm>
            </p:grpSpPr>
            <p:grpSp>
              <p:nvGrpSpPr>
                <p:cNvPr id="19537" name="Group 81"/>
                <p:cNvGrpSpPr>
                  <a:grpSpLocks/>
                </p:cNvGrpSpPr>
                <p:nvPr/>
              </p:nvGrpSpPr>
              <p:grpSpPr bwMode="auto">
                <a:xfrm>
                  <a:off x="2215" y="1166"/>
                  <a:ext cx="312" cy="392"/>
                  <a:chOff x="2215" y="1166"/>
                  <a:chExt cx="312" cy="392"/>
                </a:xfrm>
              </p:grpSpPr>
              <p:sp>
                <p:nvSpPr>
                  <p:cNvPr id="1953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14" y="1430"/>
                    <a:ext cx="225" cy="128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39" name="Line 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2" y="1298"/>
                    <a:ext cx="10" cy="13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0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8" y="1260"/>
                    <a:ext cx="99" cy="5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1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03" y="1165"/>
                    <a:ext cx="21" cy="10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42" name="Group 86"/>
                <p:cNvGrpSpPr>
                  <a:grpSpLocks/>
                </p:cNvGrpSpPr>
                <p:nvPr/>
              </p:nvGrpSpPr>
              <p:grpSpPr bwMode="auto">
                <a:xfrm>
                  <a:off x="2740" y="1189"/>
                  <a:ext cx="312" cy="392"/>
                  <a:chOff x="2740" y="1189"/>
                  <a:chExt cx="312" cy="392"/>
                </a:xfrm>
              </p:grpSpPr>
              <p:sp>
                <p:nvSpPr>
                  <p:cNvPr id="1954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31" y="1453"/>
                    <a:ext cx="221" cy="128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4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8" y="1322"/>
                    <a:ext cx="6" cy="131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5" name="Line 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39" y="1283"/>
                    <a:ext cx="103" cy="5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6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6" y="1188"/>
                    <a:ext cx="17" cy="101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547" name="Text Box 91"/>
            <p:cNvSpPr txBox="1">
              <a:spLocks noChangeArrowheads="1"/>
            </p:cNvSpPr>
            <p:nvPr/>
          </p:nvSpPr>
          <p:spPr bwMode="auto">
            <a:xfrm>
              <a:off x="392" y="1208"/>
              <a:ext cx="179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938"/>
                </a:spcBef>
              </a:pPr>
              <a:r>
                <a:rPr lang="id-ID" altLang="en-US" sz="1500" b="1">
                  <a:solidFill>
                    <a:srgbClr val="FFFFFF"/>
                  </a:solidFill>
                  <a:latin typeface="Arial" panose="020B0604020202020204" pitchFamily="34" charset="0"/>
                </a:rPr>
                <a:t>Earth’s Atmosphere</a:t>
              </a: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533651" y="3815954"/>
            <a:ext cx="5369719" cy="1466849"/>
            <a:chOff x="1168" y="2485"/>
            <a:chExt cx="4510" cy="1232"/>
          </a:xfrm>
        </p:grpSpPr>
        <p:grpSp>
          <p:nvGrpSpPr>
            <p:cNvPr id="19549" name="Group 93"/>
            <p:cNvGrpSpPr>
              <a:grpSpLocks/>
            </p:cNvGrpSpPr>
            <p:nvPr/>
          </p:nvGrpSpPr>
          <p:grpSpPr bwMode="auto">
            <a:xfrm>
              <a:off x="1231" y="2485"/>
              <a:ext cx="3855" cy="1145"/>
              <a:chOff x="1231" y="2485"/>
              <a:chExt cx="3855" cy="1145"/>
            </a:xfrm>
          </p:grpSpPr>
          <p:grpSp>
            <p:nvGrpSpPr>
              <p:cNvPr id="19550" name="Group 94"/>
              <p:cNvGrpSpPr>
                <a:grpSpLocks/>
              </p:cNvGrpSpPr>
              <p:nvPr/>
            </p:nvGrpSpPr>
            <p:grpSpPr bwMode="auto">
              <a:xfrm>
                <a:off x="1231" y="2485"/>
                <a:ext cx="410" cy="762"/>
                <a:chOff x="1231" y="2485"/>
                <a:chExt cx="410" cy="762"/>
              </a:xfrm>
            </p:grpSpPr>
            <p:grpSp>
              <p:nvGrpSpPr>
                <p:cNvPr id="19551" name="Group 95"/>
                <p:cNvGrpSpPr>
                  <a:grpSpLocks/>
                </p:cNvGrpSpPr>
                <p:nvPr/>
              </p:nvGrpSpPr>
              <p:grpSpPr bwMode="auto">
                <a:xfrm>
                  <a:off x="1244" y="2485"/>
                  <a:ext cx="397" cy="571"/>
                  <a:chOff x="1244" y="2485"/>
                  <a:chExt cx="397" cy="571"/>
                </a:xfrm>
              </p:grpSpPr>
              <p:sp>
                <p:nvSpPr>
                  <p:cNvPr id="1955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244" y="2826"/>
                    <a:ext cx="397" cy="23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53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51" y="2484"/>
                    <a:ext cx="326" cy="34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54" name="Group 98"/>
                <p:cNvGrpSpPr>
                  <a:grpSpLocks/>
                </p:cNvGrpSpPr>
                <p:nvPr/>
              </p:nvGrpSpPr>
              <p:grpSpPr bwMode="auto">
                <a:xfrm>
                  <a:off x="1231" y="2676"/>
                  <a:ext cx="397" cy="571"/>
                  <a:chOff x="1231" y="2676"/>
                  <a:chExt cx="397" cy="571"/>
                </a:xfrm>
              </p:grpSpPr>
              <p:sp>
                <p:nvSpPr>
                  <p:cNvPr id="1955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231" y="3017"/>
                    <a:ext cx="397" cy="230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56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8" y="2675"/>
                    <a:ext cx="326" cy="342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557" name="Group 101"/>
              <p:cNvGrpSpPr>
                <a:grpSpLocks/>
              </p:cNvGrpSpPr>
              <p:nvPr/>
            </p:nvGrpSpPr>
            <p:grpSpPr bwMode="auto">
              <a:xfrm>
                <a:off x="3704" y="2882"/>
                <a:ext cx="312" cy="392"/>
                <a:chOff x="3704" y="2882"/>
                <a:chExt cx="312" cy="392"/>
              </a:xfrm>
            </p:grpSpPr>
            <p:sp>
              <p:nvSpPr>
                <p:cNvPr id="195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703" y="3146"/>
                  <a:ext cx="225" cy="128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3911" y="3014"/>
                  <a:ext cx="10" cy="132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3917" y="2976"/>
                  <a:ext cx="99" cy="50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3991" y="2881"/>
                  <a:ext cx="21" cy="102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62" name="Group 106"/>
              <p:cNvGrpSpPr>
                <a:grpSpLocks/>
              </p:cNvGrpSpPr>
              <p:nvPr/>
            </p:nvGrpSpPr>
            <p:grpSpPr bwMode="auto">
              <a:xfrm>
                <a:off x="4774" y="2541"/>
                <a:ext cx="312" cy="392"/>
                <a:chOff x="4774" y="2541"/>
                <a:chExt cx="312" cy="392"/>
              </a:xfrm>
            </p:grpSpPr>
            <p:sp>
              <p:nvSpPr>
                <p:cNvPr id="19563" name="Line 107"/>
                <p:cNvSpPr>
                  <a:spLocks noChangeShapeType="1"/>
                </p:cNvSpPr>
                <p:nvPr/>
              </p:nvSpPr>
              <p:spPr bwMode="auto">
                <a:xfrm>
                  <a:off x="4864" y="2805"/>
                  <a:ext cx="221" cy="128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872" y="2674"/>
                  <a:ext cx="6" cy="131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5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4773" y="2635"/>
                  <a:ext cx="102" cy="50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6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780" y="2540"/>
                  <a:ext cx="17" cy="101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67" name="Group 111"/>
              <p:cNvGrpSpPr>
                <a:grpSpLocks/>
              </p:cNvGrpSpPr>
              <p:nvPr/>
            </p:nvGrpSpPr>
            <p:grpSpPr bwMode="auto">
              <a:xfrm>
                <a:off x="4069" y="2992"/>
                <a:ext cx="312" cy="392"/>
                <a:chOff x="4069" y="2992"/>
                <a:chExt cx="312" cy="392"/>
              </a:xfrm>
            </p:grpSpPr>
            <p:sp>
              <p:nvSpPr>
                <p:cNvPr id="1956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068" y="3256"/>
                  <a:ext cx="225" cy="128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9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4276" y="3124"/>
                  <a:ext cx="10" cy="132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0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4282" y="3086"/>
                  <a:ext cx="99" cy="50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1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4357" y="2991"/>
                  <a:ext cx="21" cy="102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72" name="Group 116"/>
              <p:cNvGrpSpPr>
                <a:grpSpLocks/>
              </p:cNvGrpSpPr>
              <p:nvPr/>
            </p:nvGrpSpPr>
            <p:grpSpPr bwMode="auto">
              <a:xfrm>
                <a:off x="1888" y="3182"/>
                <a:ext cx="451" cy="448"/>
                <a:chOff x="1888" y="3182"/>
                <a:chExt cx="451" cy="448"/>
              </a:xfrm>
            </p:grpSpPr>
            <p:grpSp>
              <p:nvGrpSpPr>
                <p:cNvPr id="19573" name="Group 117"/>
                <p:cNvGrpSpPr>
                  <a:grpSpLocks/>
                </p:cNvGrpSpPr>
                <p:nvPr/>
              </p:nvGrpSpPr>
              <p:grpSpPr bwMode="auto">
                <a:xfrm>
                  <a:off x="2003" y="3211"/>
                  <a:ext cx="336" cy="419"/>
                  <a:chOff x="2003" y="3211"/>
                  <a:chExt cx="336" cy="419"/>
                </a:xfrm>
              </p:grpSpPr>
              <p:sp>
                <p:nvSpPr>
                  <p:cNvPr id="1957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3" y="3442"/>
                    <a:ext cx="336" cy="189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75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3" y="3210"/>
                    <a:ext cx="147" cy="415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76" name="Group 120"/>
                <p:cNvGrpSpPr>
                  <a:grpSpLocks/>
                </p:cNvGrpSpPr>
                <p:nvPr/>
              </p:nvGrpSpPr>
              <p:grpSpPr bwMode="auto">
                <a:xfrm>
                  <a:off x="1888" y="3182"/>
                  <a:ext cx="336" cy="419"/>
                  <a:chOff x="1888" y="3182"/>
                  <a:chExt cx="336" cy="419"/>
                </a:xfrm>
              </p:grpSpPr>
              <p:sp>
                <p:nvSpPr>
                  <p:cNvPr id="19577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8" y="3413"/>
                    <a:ext cx="336" cy="189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78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8" y="3181"/>
                    <a:ext cx="147" cy="415"/>
                  </a:xfrm>
                  <a:prstGeom prst="line">
                    <a:avLst/>
                  </a:prstGeom>
                  <a:noFill/>
                  <a:ln w="2844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579" name="Text Box 123"/>
            <p:cNvSpPr txBox="1">
              <a:spLocks noChangeArrowheads="1"/>
            </p:cNvSpPr>
            <p:nvPr/>
          </p:nvSpPr>
          <p:spPr bwMode="auto">
            <a:xfrm>
              <a:off x="1168" y="2696"/>
              <a:ext cx="139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938"/>
                </a:spcBef>
              </a:pPr>
              <a:r>
                <a:rPr lang="id-ID" altLang="en-US" sz="1500" b="1">
                  <a:solidFill>
                    <a:srgbClr val="FFFFFF"/>
                  </a:solidFill>
                  <a:latin typeface="Arial" panose="020B0604020202020204" pitchFamily="34" charset="0"/>
                </a:rPr>
                <a:t>Solid Structures</a:t>
              </a:r>
            </a:p>
          </p:txBody>
        </p:sp>
        <p:sp>
          <p:nvSpPr>
            <p:cNvPr id="19580" name="Text Box 124"/>
            <p:cNvSpPr txBox="1">
              <a:spLocks noChangeArrowheads="1"/>
            </p:cNvSpPr>
            <p:nvPr/>
          </p:nvSpPr>
          <p:spPr bwMode="auto">
            <a:xfrm>
              <a:off x="2192" y="3464"/>
              <a:ext cx="59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938"/>
                </a:spcBef>
              </a:pPr>
              <a:r>
                <a:rPr lang="id-ID" altLang="en-US" sz="1500" b="1">
                  <a:solidFill>
                    <a:srgbClr val="FFFFFF"/>
                  </a:solidFill>
                  <a:latin typeface="Arial" panose="020B0604020202020204" pitchFamily="34" charset="0"/>
                </a:rPr>
                <a:t>Metal</a:t>
              </a:r>
            </a:p>
          </p:txBody>
        </p:sp>
        <p:sp>
          <p:nvSpPr>
            <p:cNvPr id="19581" name="Text Box 125"/>
            <p:cNvSpPr txBox="1">
              <a:spLocks noChangeArrowheads="1"/>
            </p:cNvSpPr>
            <p:nvPr/>
          </p:nvSpPr>
          <p:spPr bwMode="auto">
            <a:xfrm>
              <a:off x="3744" y="3416"/>
              <a:ext cx="193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938"/>
                </a:spcBef>
              </a:pPr>
              <a:r>
                <a:rPr lang="id-ID" altLang="en-US" sz="1500" b="1">
                  <a:solidFill>
                    <a:srgbClr val="FFFFFF"/>
                  </a:solidFill>
                  <a:latin typeface="Arial" panose="020B0604020202020204" pitchFamily="34" charset="0"/>
                </a:rPr>
                <a:t>Electro-magnetic Fields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81335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GPS\ph_dana\poorgd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7" y="2771680"/>
            <a:ext cx="3086100" cy="25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GPS\ph_dana\goodbad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94" y="2771680"/>
            <a:ext cx="32004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GPS\ph_dana\goodgdo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07" y="2951577"/>
            <a:ext cx="3200400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 Dilution of Precision</a:t>
            </a:r>
            <a:br>
              <a:rPr lang="en-US" dirty="0"/>
            </a:br>
            <a:r>
              <a:rPr lang="en-US" dirty="0"/>
              <a:t>(GDOP) and Visibility </a:t>
            </a:r>
          </a:p>
        </p:txBody>
      </p:sp>
    </p:spTree>
    <p:extLst>
      <p:ext uri="{BB962C8B-B14F-4D97-AF65-F5344CB8AC3E}">
        <p14:creationId xmlns:p14="http://schemas.microsoft.com/office/powerpoint/2010/main" val="181556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A-GPS vs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GPS stands for Global Positioning System. A GPS device communicates with 4 or more satellites to determine its exact location coordinates (latitude and longitude) anywhere on Earth. It works in any weather as long as the device has a clear line of sight to the satellites.</a:t>
            </a:r>
          </a:p>
          <a:p>
            <a:endParaRPr lang="en-US" dirty="0"/>
          </a:p>
          <a:p>
            <a:r>
              <a:rPr lang="en-US" dirty="0"/>
              <a:t>A-GPS stands for Assisted Global Positioning System. While it works on the same principles as a GPS (explained below), the difference here is that it gets the information from the satellites by using network resources e.g. mobile network, also called assistant servers. </a:t>
            </a:r>
          </a:p>
        </p:txBody>
      </p:sp>
    </p:spTree>
    <p:extLst>
      <p:ext uri="{BB962C8B-B14F-4D97-AF65-F5344CB8AC3E}">
        <p14:creationId xmlns:p14="http://schemas.microsoft.com/office/powerpoint/2010/main" val="2054023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Faster location acquisition</a:t>
            </a:r>
          </a:p>
          <a:p>
            <a:r>
              <a:rPr lang="en-US" dirty="0"/>
              <a:t>    Less processing power is required by the device</a:t>
            </a:r>
          </a:p>
          <a:p>
            <a:r>
              <a:rPr lang="en-US" dirty="0"/>
              <a:t>    Saves battery life</a:t>
            </a:r>
          </a:p>
          <a:p>
            <a:r>
              <a:rPr lang="en-US" dirty="0"/>
              <a:t>    Location acquisition indoors or in non-optimal environmental settings</a:t>
            </a:r>
          </a:p>
          <a:p>
            <a:endParaRPr lang="en-US" dirty="0"/>
          </a:p>
        </p:txBody>
      </p:sp>
      <p:pic>
        <p:nvPicPr>
          <p:cNvPr id="2050" name="Picture 2" descr="https://www.windowscentral.com/sites/wpcentral.com/files/resource_images/a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17638"/>
            <a:ext cx="4701866" cy="48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4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97" y="1628775"/>
            <a:ext cx="416480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50" dirty="0"/>
              <a:t>SISTEM NAVIGASI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/>
              <a:t>Sistem</a:t>
            </a:r>
            <a:r>
              <a:rPr lang="en-US" altLang="en-US" dirty="0"/>
              <a:t> yang </a:t>
            </a:r>
            <a:r>
              <a:rPr lang="en-US" altLang="en-US" dirty="0" err="1"/>
              <a:t>menandai</a:t>
            </a:r>
            <a:r>
              <a:rPr lang="en-US" altLang="en-US" dirty="0"/>
              <a:t>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posisi</a:t>
            </a:r>
            <a:r>
              <a:rPr lang="en-US" altLang="en-US" dirty="0"/>
              <a:t> </a:t>
            </a:r>
            <a:r>
              <a:rPr lang="en-US" altLang="en-US" dirty="0" err="1"/>
              <a:t>mereka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yang </a:t>
            </a:r>
            <a:r>
              <a:rPr lang="en-US" altLang="en-US" dirty="0" err="1"/>
              <a:t>menunjukkan</a:t>
            </a:r>
            <a:r>
              <a:rPr lang="en-US" altLang="en-US" dirty="0"/>
              <a:t> </a:t>
            </a:r>
            <a:r>
              <a:rPr lang="en-US" altLang="en-US" dirty="0" err="1"/>
              <a:t>kemana</a:t>
            </a:r>
            <a:r>
              <a:rPr lang="en-US" altLang="en-US" dirty="0"/>
              <a:t> </a:t>
            </a:r>
            <a:r>
              <a:rPr lang="en-US" altLang="en-US" dirty="0" err="1"/>
              <a:t>mereka</a:t>
            </a:r>
            <a:r>
              <a:rPr lang="en-US" altLang="en-US" dirty="0"/>
              <a:t> </a:t>
            </a:r>
            <a:r>
              <a:rPr lang="en-US" altLang="en-US" dirty="0" err="1"/>
              <a:t>pergi</a:t>
            </a:r>
            <a:r>
              <a:rPr lang="en-US" altLang="en-US" dirty="0"/>
              <a:t>, </a:t>
            </a:r>
            <a:r>
              <a:rPr lang="en-US" altLang="en-US" dirty="0" err="1"/>
              <a:t>serta</a:t>
            </a:r>
            <a:r>
              <a:rPr lang="en-US" altLang="en-US" dirty="0"/>
              <a:t> 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jalan</a:t>
            </a:r>
            <a:r>
              <a:rPr lang="en-US" altLang="en-US" dirty="0"/>
              <a:t> </a:t>
            </a:r>
            <a:r>
              <a:rPr lang="en-US" altLang="en-US" dirty="0" err="1"/>
              <a:t>mereka</a:t>
            </a:r>
            <a:r>
              <a:rPr lang="en-US" altLang="en-US" dirty="0"/>
              <a:t> </a:t>
            </a:r>
            <a:r>
              <a:rPr lang="en-US" altLang="en-US" dirty="0" err="1"/>
              <a:t>pulang</a:t>
            </a:r>
            <a:r>
              <a:rPr lang="en-US" alt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gua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gua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Pelaut</a:t>
            </a:r>
            <a:r>
              <a:rPr lang="en-US" dirty="0"/>
              <a:t> </a:t>
            </a:r>
            <a:r>
              <a:rPr lang="en-US" dirty="0" err="1"/>
              <a:t>berpegangan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bintang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utara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Navigasi</a:t>
            </a:r>
            <a:r>
              <a:rPr lang="en-US" dirty="0"/>
              <a:t> Sextant  :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,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Horison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sextant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pelayaran</a:t>
            </a:r>
            <a:r>
              <a:rPr lang="en-US" dirty="0"/>
              <a:t>, </a:t>
            </a:r>
            <a:r>
              <a:rPr lang="en-US" dirty="0" err="1"/>
              <a:t>kelemahannya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bujur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SISTEM NAVIGASI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en-US" altLang="en-US" b="1" dirty="0">
                <a:latin typeface="Arial" panose="020B0604020202020204" pitchFamily="34" charset="0"/>
              </a:rPr>
              <a:t> Chronometer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100" dirty="0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   </a:t>
            </a:r>
            <a:r>
              <a:rPr lang="en-US" altLang="en-US" sz="2100" dirty="0" err="1">
                <a:latin typeface="Arial" panose="020B0604020202020204" pitchFamily="34" charset="0"/>
              </a:rPr>
              <a:t>M</a:t>
            </a:r>
            <a:r>
              <a:rPr lang="en-US" altLang="en-US" dirty="0" err="1">
                <a:latin typeface="Arial" panose="020B0604020202020204" pitchFamily="34" charset="0"/>
              </a:rPr>
              <a:t>ampu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memberikan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informasi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posisi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garis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dirty="0">
                <a:latin typeface="Arial" panose="020B0604020202020204" pitchFamily="34" charset="0"/>
              </a:rPr>
              <a:t>    </a:t>
            </a:r>
            <a:r>
              <a:rPr lang="en-US" altLang="en-US" dirty="0" err="1">
                <a:latin typeface="Arial" panose="020B0604020202020204" pitchFamily="34" charset="0"/>
              </a:rPr>
              <a:t>lintang</a:t>
            </a:r>
            <a:r>
              <a:rPr lang="en-US" altLang="en-US" dirty="0">
                <a:latin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</a:rPr>
              <a:t>lintang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utara</a:t>
            </a:r>
            <a:r>
              <a:rPr lang="en-US" altLang="en-US" dirty="0">
                <a:latin typeface="Arial" panose="020B0604020202020204" pitchFamily="34" charset="0"/>
              </a:rPr>
              <a:t>/ </a:t>
            </a:r>
            <a:r>
              <a:rPr lang="en-US" altLang="en-US" dirty="0" err="1">
                <a:latin typeface="Arial" panose="020B0604020202020204" pitchFamily="34" charset="0"/>
              </a:rPr>
              <a:t>lintang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selatan</a:t>
            </a:r>
            <a:r>
              <a:rPr lang="en-US" altLang="en-US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  </a:t>
            </a:r>
            <a:r>
              <a:rPr lang="en-US" altLang="en-US" b="1" dirty="0">
                <a:latin typeface="Arial" panose="020B0604020202020204" pitchFamily="34" charset="0"/>
              </a:rPr>
              <a:t> Ground-based radio-navigation systems</a:t>
            </a:r>
            <a:r>
              <a:rPr lang="en-US" altLang="en-US" sz="2100" dirty="0">
                <a:latin typeface="Arial" panose="020B0604020202020204" pitchFamily="34" charset="0"/>
              </a:rPr>
              <a:t> : 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    </a:t>
            </a:r>
            <a:r>
              <a:rPr lang="en-US" altLang="en-US" sz="2100" dirty="0" err="1">
                <a:latin typeface="Arial" panose="020B0604020202020204" pitchFamily="34" charset="0"/>
              </a:rPr>
              <a:t>Akurat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namun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cakupan</a:t>
            </a:r>
            <a:r>
              <a:rPr lang="en-US" altLang="en-US" sz="2100" dirty="0">
                <a:latin typeface="Arial" panose="020B0604020202020204" pitchFamily="34" charset="0"/>
              </a:rPr>
              <a:t> areal </a:t>
            </a:r>
            <a:r>
              <a:rPr lang="en-US" altLang="en-US" sz="2100" dirty="0" err="1">
                <a:latin typeface="Arial" panose="020B0604020202020204" pitchFamily="34" charset="0"/>
              </a:rPr>
              <a:t>sempit</a:t>
            </a:r>
            <a:endParaRPr lang="en-US" altLang="en-US" sz="2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    </a:t>
            </a:r>
            <a:r>
              <a:rPr lang="en-US" altLang="en-US" sz="2100" dirty="0" err="1">
                <a:latin typeface="Arial" panose="020B0604020202020204" pitchFamily="34" charset="0"/>
              </a:rPr>
              <a:t>Sistem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ini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banyak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dipakai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pada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waktu</a:t>
            </a:r>
            <a:r>
              <a:rPr lang="en-US" altLang="en-US" sz="2100" dirty="0">
                <a:latin typeface="Arial" panose="020B0604020202020204" pitchFamily="34" charset="0"/>
              </a:rPr>
              <a:t> PD II</a:t>
            </a:r>
          </a:p>
          <a:p>
            <a:pPr>
              <a:spcBef>
                <a:spcPct val="50000"/>
              </a:spcBef>
              <a:buSzPct val="85000"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en-US" altLang="en-US" b="1" dirty="0">
                <a:latin typeface="Arial" panose="020B0604020202020204" pitchFamily="34" charset="0"/>
              </a:rPr>
              <a:t> GPS</a:t>
            </a:r>
            <a:r>
              <a:rPr lang="en-US" altLang="en-US" sz="2100" dirty="0">
                <a:latin typeface="Arial" panose="020B0604020202020204" pitchFamily="34" charset="0"/>
              </a:rPr>
              <a:t> : 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Satellite-based radio-navigation system (high-frequency radio wave with a special coded signal) 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:  </a:t>
            </a:r>
            <a:r>
              <a:rPr lang="en-US" altLang="en-US" sz="2100" dirty="0" err="1">
                <a:latin typeface="Arial" panose="020B0604020202020204" pitchFamily="34" charset="0"/>
              </a:rPr>
              <a:t>cakupan</a:t>
            </a:r>
            <a:r>
              <a:rPr lang="en-US" altLang="en-US" sz="2100" dirty="0">
                <a:latin typeface="Arial" panose="020B0604020202020204" pitchFamily="34" charset="0"/>
              </a:rPr>
              <a:t> area </a:t>
            </a:r>
            <a:r>
              <a:rPr lang="en-US" altLang="en-US" sz="2100" dirty="0" err="1">
                <a:latin typeface="Arial" panose="020B0604020202020204" pitchFamily="34" charset="0"/>
              </a:rPr>
              <a:t>sangat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luas</a:t>
            </a:r>
            <a:endParaRPr lang="en-US" altLang="en-US" sz="2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GPS </a:t>
            </a:r>
            <a:r>
              <a:rPr lang="en-US" altLang="en-US" sz="2100" dirty="0" err="1">
                <a:latin typeface="Arial" panose="020B0604020202020204" pitchFamily="34" charset="0"/>
              </a:rPr>
              <a:t>banyak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dipakai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dalam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operasi</a:t>
            </a:r>
            <a:r>
              <a:rPr lang="en-US" altLang="en-US" sz="2100" dirty="0">
                <a:latin typeface="Arial" panose="020B0604020202020204" pitchFamily="34" charset="0"/>
              </a:rPr>
              <a:t> Dessert Storm</a:t>
            </a:r>
          </a:p>
          <a:p>
            <a:pPr>
              <a:spcBef>
                <a:spcPct val="50000"/>
              </a:spcBef>
              <a:buSzPct val="85000"/>
            </a:pPr>
            <a:r>
              <a:rPr lang="en-US" altLang="en-US" sz="2100" dirty="0">
                <a:latin typeface="Arial" panose="020B0604020202020204" pitchFamily="34" charset="0"/>
              </a:rPr>
              <a:t>(9000 </a:t>
            </a:r>
            <a:r>
              <a:rPr lang="en-US" altLang="en-US" sz="2100" dirty="0" err="1">
                <a:latin typeface="Arial" panose="020B0604020202020204" pitchFamily="34" charset="0"/>
              </a:rPr>
              <a:t>buah</a:t>
            </a:r>
            <a:r>
              <a:rPr lang="en-US" altLang="en-US" sz="21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SzPct val="85000"/>
            </a:pPr>
            <a:endParaRPr lang="en-US" altLang="en-US" sz="21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Harrison's No.4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23467"/>
            <a:ext cx="148351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GPS\ph_dana\sv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05400"/>
            <a:ext cx="1618060" cy="16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7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Dahulu satu-satunya cara navigasi adalah dengan melihat posisi matahari dan bintang.</a:t>
            </a:r>
          </a:p>
          <a:p>
            <a:pPr marL="0" indent="0">
              <a:spcBef>
                <a:spcPts val="488"/>
              </a:spcBef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Kemudian setelah Uni Soviet meluncurkan Sputnik pada 4 Oktober 1957, maka “bintang” buatan ini langsung bisa digunakan sebagai alat navigasi.</a:t>
            </a:r>
          </a:p>
          <a:p>
            <a:pPr marL="0" indent="0">
              <a:spcBef>
                <a:spcPts val="488"/>
              </a:spcBef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Kemudian Angkatan Laut AS menguji coba serangkaian sistem navigasi satelit untuk kebutuhan misil nuklir.</a:t>
            </a:r>
          </a:p>
          <a:p>
            <a:pPr marL="0" indent="0">
              <a:spcBef>
                <a:spcPts val="488"/>
              </a:spcBef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Sistem ini masih disembunyikan beberapa bulan lamanya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endParaRPr lang="id-ID" altLang="en-US" sz="1800" dirty="0"/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endParaRPr lang="id-ID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7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en-US" altLang="en-US" sz="1800" dirty="0" err="1">
                <a:solidFill>
                  <a:srgbClr val="000000"/>
                </a:solidFill>
              </a:rPr>
              <a:t>Komponen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utama</a:t>
            </a:r>
            <a:r>
              <a:rPr lang="en-US" altLang="en-US" sz="1800" dirty="0">
                <a:solidFill>
                  <a:srgbClr val="000000"/>
                </a:solidFill>
              </a:rPr>
              <a:t> GPS </a:t>
            </a:r>
            <a:r>
              <a:rPr lang="en-US" altLang="en-US" sz="1800" dirty="0" err="1">
                <a:solidFill>
                  <a:srgbClr val="000000"/>
                </a:solidFill>
              </a:rPr>
              <a:t>adalah</a:t>
            </a:r>
            <a:r>
              <a:rPr lang="en-US" altLang="en-US" sz="1800" dirty="0">
                <a:solidFill>
                  <a:srgbClr val="000000"/>
                </a:solidFill>
              </a:rPr>
              <a:t> 24 </a:t>
            </a:r>
            <a:r>
              <a:rPr lang="en-US" altLang="en-US" sz="1800" dirty="0" err="1">
                <a:solidFill>
                  <a:srgbClr val="000000"/>
                </a:solidFill>
              </a:rPr>
              <a:t>satelit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Navstar</a:t>
            </a:r>
            <a:r>
              <a:rPr lang="en-US" altLang="en-US" sz="1800" dirty="0">
                <a:solidFill>
                  <a:srgbClr val="000000"/>
                </a:solidFill>
              </a:rPr>
              <a:t> yang </a:t>
            </a:r>
            <a:r>
              <a:rPr lang="en-US" altLang="en-US" sz="1800" dirty="0" err="1">
                <a:solidFill>
                  <a:srgbClr val="000000"/>
                </a:solidFill>
              </a:rPr>
              <a:t>dibuat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oleh</a:t>
            </a:r>
            <a:r>
              <a:rPr lang="en-US" altLang="en-US" sz="1800" dirty="0">
                <a:solidFill>
                  <a:srgbClr val="000000"/>
                </a:solidFill>
              </a:rPr>
              <a:t> Rockwell International, </a:t>
            </a:r>
            <a:r>
              <a:rPr lang="en-US" altLang="en-US" sz="1800" dirty="0" err="1">
                <a:solidFill>
                  <a:srgbClr val="000000"/>
                </a:solidFill>
              </a:rPr>
              <a:t>masing-masing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satelit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sebesar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sebuah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mobil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besar</a:t>
            </a:r>
            <a:r>
              <a:rPr lang="en-US" altLang="en-US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Per </a:t>
            </a:r>
            <a:r>
              <a:rPr lang="en-US" altLang="en-US" sz="1800" dirty="0" err="1">
                <a:solidFill>
                  <a:srgbClr val="000000"/>
                </a:solidFill>
              </a:rPr>
              <a:t>Februari</a:t>
            </a:r>
            <a:r>
              <a:rPr lang="en-US" altLang="en-US" sz="1800" dirty="0">
                <a:solidFill>
                  <a:srgbClr val="000000"/>
                </a:solidFill>
              </a:rPr>
              <a:t> 2016 </a:t>
            </a:r>
            <a:r>
              <a:rPr lang="en-US" altLang="en-US" sz="1800" dirty="0" err="1">
                <a:solidFill>
                  <a:srgbClr val="000000"/>
                </a:solidFill>
              </a:rPr>
              <a:t>sudah</a:t>
            </a:r>
            <a:r>
              <a:rPr lang="en-US" altLang="en-US" sz="1800" dirty="0">
                <a:solidFill>
                  <a:srgbClr val="000000"/>
                </a:solidFill>
              </a:rPr>
              <a:t> 72 </a:t>
            </a:r>
            <a:r>
              <a:rPr lang="en-US" altLang="en-US" sz="1800" dirty="0" err="1">
                <a:solidFill>
                  <a:srgbClr val="000000"/>
                </a:solidFill>
              </a:rPr>
              <a:t>satelit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untuk</a:t>
            </a:r>
            <a:r>
              <a:rPr lang="en-US" altLang="en-US" sz="1800" dirty="0">
                <a:solidFill>
                  <a:srgbClr val="000000"/>
                </a:solidFill>
              </a:rPr>
              <a:t> GPS </a:t>
            </a:r>
            <a:r>
              <a:rPr lang="en-US" altLang="en-US" sz="1800" dirty="0" err="1">
                <a:solidFill>
                  <a:srgbClr val="000000"/>
                </a:solidFill>
              </a:rPr>
              <a:t>diluncurkan</a:t>
            </a:r>
            <a:r>
              <a:rPr lang="en-US" altLang="en-US" sz="1800" dirty="0">
                <a:solidFill>
                  <a:srgbClr val="000000"/>
                </a:solidFill>
              </a:rPr>
              <a:t> (</a:t>
            </a:r>
            <a:r>
              <a:rPr lang="en-US" altLang="en-US" sz="1800" dirty="0" err="1">
                <a:solidFill>
                  <a:srgbClr val="000000"/>
                </a:solidFill>
              </a:rPr>
              <a:t>tidak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semua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aktif</a:t>
            </a:r>
            <a:r>
              <a:rPr lang="en-US" altLang="en-US" sz="1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en-US" altLang="en-US" sz="1800" dirty="0" err="1">
                <a:solidFill>
                  <a:srgbClr val="000000"/>
                </a:solidFill>
              </a:rPr>
              <a:t>Setiap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satelit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mengelilingi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bumi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setiap</a:t>
            </a:r>
            <a:r>
              <a:rPr lang="en-US" altLang="en-US" sz="1800" dirty="0">
                <a:solidFill>
                  <a:srgbClr val="000000"/>
                </a:solidFill>
              </a:rPr>
              <a:t> 12 jam.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en-US" altLang="en-US" sz="1800" dirty="0" err="1">
                <a:solidFill>
                  <a:srgbClr val="000000"/>
                </a:solidFill>
              </a:rPr>
              <a:t>Satelit</a:t>
            </a:r>
            <a:r>
              <a:rPr lang="en-US" altLang="en-US" sz="1800" dirty="0">
                <a:solidFill>
                  <a:srgbClr val="000000"/>
                </a:solidFill>
              </a:rPr>
              <a:t> GPS </a:t>
            </a:r>
            <a:r>
              <a:rPr lang="en-US" altLang="en-US" sz="1800" dirty="0" err="1">
                <a:solidFill>
                  <a:srgbClr val="000000"/>
                </a:solidFill>
              </a:rPr>
              <a:t>pertama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diluncurkan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pada</a:t>
            </a:r>
            <a:r>
              <a:rPr lang="en-US" altLang="en-US" sz="1800" dirty="0">
                <a:solidFill>
                  <a:srgbClr val="000000"/>
                </a:solidFill>
              </a:rPr>
              <a:t> 1978, </a:t>
            </a:r>
            <a:r>
              <a:rPr lang="en-US" altLang="en-US" sz="1800" dirty="0" err="1">
                <a:solidFill>
                  <a:srgbClr val="000000"/>
                </a:solidFill>
              </a:rPr>
              <a:t>sistem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mencari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penuh</a:t>
            </a:r>
            <a:r>
              <a:rPr lang="en-US" altLang="en-US" sz="1800" dirty="0">
                <a:solidFill>
                  <a:srgbClr val="000000"/>
                </a:solidFill>
              </a:rPr>
              <a:t> 24 </a:t>
            </a:r>
            <a:r>
              <a:rPr lang="en-US" altLang="en-US" sz="1800" dirty="0" err="1">
                <a:solidFill>
                  <a:srgbClr val="000000"/>
                </a:solidFill>
              </a:rPr>
              <a:t>satelit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pada</a:t>
            </a:r>
            <a:r>
              <a:rPr lang="en-US" altLang="en-US" sz="1800" dirty="0">
                <a:solidFill>
                  <a:srgbClr val="000000"/>
                </a:solidFill>
              </a:rPr>
              <a:t> 1993.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endParaRPr lang="en-US" alt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704035"/>
            <a:ext cx="2343150" cy="20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5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Setiap satelit diharapkan dapat berfungsi selama 7,5 tahun.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Setiap satelit memancarkan 3 frekuensi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GPS sipil menggunakan frekuensi L1 1572,42 MHz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Masing-masing dilengkapi dengan jam dengan akurasi yg sangat tinggi (0.000000003 detik)/ 2 cesium + 2 rubidium clocks 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Berat satelit : 930 kg, 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Panjang : 5.1 meter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Kecepatan : 4 km/detik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r>
              <a:rPr lang="id-ID" altLang="en-US" sz="1800" dirty="0">
                <a:solidFill>
                  <a:srgbClr val="000000"/>
                </a:solidFill>
              </a:rPr>
              <a:t>Umur satelit : 7.5 tahun</a:t>
            </a: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endParaRPr lang="id-ID" alt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488"/>
              </a:spcBef>
              <a:buSzPct val="75000"/>
              <a:buNone/>
              <a:tabLst>
                <a:tab pos="0" algn="l"/>
                <a:tab pos="78581" algn="l"/>
                <a:tab pos="415529" algn="l"/>
                <a:tab pos="752475" algn="l"/>
                <a:tab pos="1089422" algn="l"/>
                <a:tab pos="1426369" algn="l"/>
                <a:tab pos="1763316" algn="l"/>
                <a:tab pos="2100263" algn="l"/>
                <a:tab pos="2437210" algn="l"/>
                <a:tab pos="2774156" algn="l"/>
                <a:tab pos="3111104" algn="l"/>
                <a:tab pos="3448050" algn="l"/>
                <a:tab pos="3784997" algn="l"/>
                <a:tab pos="4121944" algn="l"/>
                <a:tab pos="4458891" algn="l"/>
                <a:tab pos="4795838" algn="l"/>
                <a:tab pos="5132785" algn="l"/>
                <a:tab pos="5469731" algn="l"/>
                <a:tab pos="5806679" algn="l"/>
                <a:tab pos="6143625" algn="l"/>
                <a:tab pos="6480572" algn="l"/>
              </a:tabLst>
            </a:pPr>
            <a:endParaRPr lang="id-ID" alt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657600"/>
            <a:ext cx="1833563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Segments of the GPS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7260" y="2505258"/>
            <a:ext cx="5977720" cy="3573854"/>
            <a:chOff x="1525588" y="839789"/>
            <a:chExt cx="8990013" cy="616070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6153150" y="1325564"/>
              <a:ext cx="827088" cy="757237"/>
              <a:chOff x="2916" y="835"/>
              <a:chExt cx="521" cy="477"/>
            </a:xfrm>
          </p:grpSpPr>
          <p:sp>
            <p:nvSpPr>
              <p:cNvPr id="169" name="Rectangle 2"/>
              <p:cNvSpPr>
                <a:spLocks noChangeArrowheads="1"/>
              </p:cNvSpPr>
              <p:nvPr/>
            </p:nvSpPr>
            <p:spPr bwMode="auto">
              <a:xfrm rot="2160000">
                <a:off x="3002" y="834"/>
                <a:ext cx="100" cy="320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3"/>
              <p:cNvSpPr>
                <a:spLocks noChangeArrowheads="1"/>
              </p:cNvSpPr>
              <p:nvPr/>
            </p:nvSpPr>
            <p:spPr bwMode="auto">
              <a:xfrm rot="2160000">
                <a:off x="3253" y="994"/>
                <a:ext cx="101" cy="320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4"/>
              <p:cNvSpPr>
                <a:spLocks noChangeArrowheads="1"/>
              </p:cNvSpPr>
              <p:nvPr/>
            </p:nvSpPr>
            <p:spPr bwMode="auto">
              <a:xfrm rot="2160000">
                <a:off x="3076" y="995"/>
                <a:ext cx="201" cy="159"/>
              </a:xfrm>
              <a:prstGeom prst="ellipse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022850" y="1155701"/>
              <a:ext cx="1073150" cy="976313"/>
              <a:chOff x="2204" y="728"/>
              <a:chExt cx="676" cy="615"/>
            </a:xfrm>
          </p:grpSpPr>
          <p:sp>
            <p:nvSpPr>
              <p:cNvPr id="166" name="Rectangle 6"/>
              <p:cNvSpPr>
                <a:spLocks noChangeArrowheads="1"/>
              </p:cNvSpPr>
              <p:nvPr/>
            </p:nvSpPr>
            <p:spPr bwMode="auto">
              <a:xfrm rot="2160000">
                <a:off x="2312" y="728"/>
                <a:ext cx="131" cy="408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7"/>
              <p:cNvSpPr>
                <a:spLocks noChangeArrowheads="1"/>
              </p:cNvSpPr>
              <p:nvPr/>
            </p:nvSpPr>
            <p:spPr bwMode="auto">
              <a:xfrm rot="2160000">
                <a:off x="2641" y="935"/>
                <a:ext cx="133" cy="408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8"/>
              <p:cNvSpPr>
                <a:spLocks noChangeArrowheads="1"/>
              </p:cNvSpPr>
              <p:nvPr/>
            </p:nvSpPr>
            <p:spPr bwMode="auto">
              <a:xfrm rot="2160000">
                <a:off x="2409" y="933"/>
                <a:ext cx="263" cy="203"/>
              </a:xfrm>
              <a:prstGeom prst="ellipse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767389" y="839789"/>
              <a:ext cx="765175" cy="700087"/>
              <a:chOff x="2673" y="529"/>
              <a:chExt cx="482" cy="441"/>
            </a:xfrm>
          </p:grpSpPr>
          <p:sp>
            <p:nvSpPr>
              <p:cNvPr id="163" name="Rectangle 10"/>
              <p:cNvSpPr>
                <a:spLocks noChangeArrowheads="1"/>
              </p:cNvSpPr>
              <p:nvPr/>
            </p:nvSpPr>
            <p:spPr bwMode="auto">
              <a:xfrm rot="2040000">
                <a:off x="2750" y="529"/>
                <a:ext cx="92" cy="302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11"/>
              <p:cNvSpPr>
                <a:spLocks noChangeArrowheads="1"/>
              </p:cNvSpPr>
              <p:nvPr/>
            </p:nvSpPr>
            <p:spPr bwMode="auto">
              <a:xfrm rot="2040000">
                <a:off x="2986" y="669"/>
                <a:ext cx="93" cy="302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2"/>
              <p:cNvSpPr>
                <a:spLocks noChangeArrowheads="1"/>
              </p:cNvSpPr>
              <p:nvPr/>
            </p:nvSpPr>
            <p:spPr bwMode="auto">
              <a:xfrm rot="2040000">
                <a:off x="2823" y="674"/>
                <a:ext cx="185" cy="150"/>
              </a:xfrm>
              <a:prstGeom prst="ellipse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4445001" y="842964"/>
              <a:ext cx="950913" cy="866775"/>
              <a:chOff x="1840" y="531"/>
              <a:chExt cx="599" cy="546"/>
            </a:xfrm>
          </p:grpSpPr>
          <p:sp>
            <p:nvSpPr>
              <p:cNvPr id="160" name="Rectangle 14"/>
              <p:cNvSpPr>
                <a:spLocks noChangeArrowheads="1"/>
              </p:cNvSpPr>
              <p:nvPr/>
            </p:nvSpPr>
            <p:spPr bwMode="auto">
              <a:xfrm rot="2040000">
                <a:off x="1935" y="531"/>
                <a:ext cx="114" cy="373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5"/>
              <p:cNvSpPr>
                <a:spLocks noChangeArrowheads="1"/>
              </p:cNvSpPr>
              <p:nvPr/>
            </p:nvSpPr>
            <p:spPr bwMode="auto">
              <a:xfrm rot="2040000">
                <a:off x="2228" y="702"/>
                <a:ext cx="116" cy="373"/>
              </a:xfrm>
              <a:prstGeom prst="rect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6"/>
              <p:cNvSpPr>
                <a:spLocks noChangeArrowheads="1"/>
              </p:cNvSpPr>
              <p:nvPr/>
            </p:nvSpPr>
            <p:spPr bwMode="auto">
              <a:xfrm rot="2040000">
                <a:off x="2023" y="709"/>
                <a:ext cx="230" cy="186"/>
              </a:xfrm>
              <a:prstGeom prst="ellipse">
                <a:avLst/>
              </a:prstGeom>
              <a:solidFill>
                <a:srgbClr val="0D0D0D"/>
              </a:solidFill>
              <a:ln w="2556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5784850" y="5067301"/>
              <a:ext cx="636588" cy="1146175"/>
              <a:chOff x="2684" y="3192"/>
              <a:chExt cx="401" cy="722"/>
            </a:xfrm>
          </p:grpSpPr>
          <p:sp>
            <p:nvSpPr>
              <p:cNvPr id="156" name="AutoShape 18"/>
              <p:cNvSpPr>
                <a:spLocks noChangeArrowheads="1"/>
              </p:cNvSpPr>
              <p:nvPr/>
            </p:nvSpPr>
            <p:spPr bwMode="auto">
              <a:xfrm>
                <a:off x="2797" y="3448"/>
                <a:ext cx="272" cy="26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19"/>
              <p:cNvSpPr>
                <a:spLocks noChangeArrowheads="1"/>
              </p:cNvSpPr>
              <p:nvPr/>
            </p:nvSpPr>
            <p:spPr bwMode="auto">
              <a:xfrm>
                <a:off x="2695" y="3192"/>
                <a:ext cx="390" cy="3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AutoShape 20"/>
              <p:cNvSpPr>
                <a:spLocks noChangeArrowheads="1"/>
              </p:cNvSpPr>
              <p:nvPr/>
            </p:nvSpPr>
            <p:spPr bwMode="auto">
              <a:xfrm rot="18240000">
                <a:off x="2775" y="3192"/>
                <a:ext cx="54" cy="249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1"/>
              <p:cNvSpPr>
                <a:spLocks noChangeArrowheads="1"/>
              </p:cNvSpPr>
              <p:nvPr/>
            </p:nvSpPr>
            <p:spPr bwMode="auto">
              <a:xfrm>
                <a:off x="2792" y="3720"/>
                <a:ext cx="284" cy="194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6756401" y="5162551"/>
              <a:ext cx="638175" cy="1127125"/>
              <a:chOff x="3296" y="3252"/>
              <a:chExt cx="402" cy="710"/>
            </a:xfrm>
          </p:grpSpPr>
          <p:sp>
            <p:nvSpPr>
              <p:cNvPr id="152" name="AutoShape 23"/>
              <p:cNvSpPr>
                <a:spLocks noChangeArrowheads="1"/>
              </p:cNvSpPr>
              <p:nvPr/>
            </p:nvSpPr>
            <p:spPr bwMode="auto">
              <a:xfrm>
                <a:off x="3409" y="3508"/>
                <a:ext cx="273" cy="26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24"/>
              <p:cNvSpPr>
                <a:spLocks noChangeArrowheads="1"/>
              </p:cNvSpPr>
              <p:nvPr/>
            </p:nvSpPr>
            <p:spPr bwMode="auto">
              <a:xfrm>
                <a:off x="3307" y="3252"/>
                <a:ext cx="391" cy="3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utoShape 25"/>
              <p:cNvSpPr>
                <a:spLocks noChangeArrowheads="1"/>
              </p:cNvSpPr>
              <p:nvPr/>
            </p:nvSpPr>
            <p:spPr bwMode="auto">
              <a:xfrm rot="18240000">
                <a:off x="3387" y="3251"/>
                <a:ext cx="54" cy="250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6"/>
              <p:cNvSpPr>
                <a:spLocks noChangeArrowheads="1"/>
              </p:cNvSpPr>
              <p:nvPr/>
            </p:nvSpPr>
            <p:spPr bwMode="auto">
              <a:xfrm>
                <a:off x="3405" y="3768"/>
                <a:ext cx="285" cy="194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1879601" y="4248151"/>
              <a:ext cx="1533525" cy="2174875"/>
              <a:chOff x="224" y="2676"/>
              <a:chExt cx="966" cy="1370"/>
            </a:xfrm>
          </p:grpSpPr>
          <p:sp>
            <p:nvSpPr>
              <p:cNvPr id="145" name="Rectangle 28"/>
              <p:cNvSpPr>
                <a:spLocks noChangeArrowheads="1"/>
              </p:cNvSpPr>
              <p:nvPr/>
            </p:nvSpPr>
            <p:spPr bwMode="auto">
              <a:xfrm>
                <a:off x="224" y="3544"/>
                <a:ext cx="966" cy="502"/>
              </a:xfrm>
              <a:prstGeom prst="rect">
                <a:avLst/>
              </a:prstGeom>
              <a:solidFill>
                <a:srgbClr val="CECECE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9"/>
              <p:cNvSpPr>
                <a:spLocks noChangeArrowheads="1"/>
              </p:cNvSpPr>
              <p:nvPr/>
            </p:nvSpPr>
            <p:spPr bwMode="auto">
              <a:xfrm>
                <a:off x="360" y="3716"/>
                <a:ext cx="158" cy="318"/>
              </a:xfrm>
              <a:prstGeom prst="rect">
                <a:avLst/>
              </a:prstGeom>
              <a:solidFill>
                <a:srgbClr val="919191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30"/>
              <p:cNvSpPr>
                <a:spLocks noChangeArrowheads="1"/>
              </p:cNvSpPr>
              <p:nvPr/>
            </p:nvSpPr>
            <p:spPr bwMode="auto">
              <a:xfrm>
                <a:off x="804" y="3648"/>
                <a:ext cx="246" cy="158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31"/>
              <p:cNvSpPr>
                <a:spLocks noChangeShapeType="1"/>
              </p:cNvSpPr>
              <p:nvPr/>
            </p:nvSpPr>
            <p:spPr bwMode="auto">
              <a:xfrm>
                <a:off x="932" y="3664"/>
                <a:ext cx="0" cy="126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AutoShape 32"/>
              <p:cNvSpPr>
                <a:spLocks noChangeArrowheads="1"/>
              </p:cNvSpPr>
              <p:nvPr/>
            </p:nvSpPr>
            <p:spPr bwMode="auto">
              <a:xfrm>
                <a:off x="344" y="3264"/>
                <a:ext cx="710" cy="26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33"/>
              <p:cNvSpPr>
                <a:spLocks noChangeArrowheads="1"/>
              </p:cNvSpPr>
              <p:nvPr/>
            </p:nvSpPr>
            <p:spPr bwMode="auto">
              <a:xfrm>
                <a:off x="288" y="2912"/>
                <a:ext cx="806" cy="3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34"/>
              <p:cNvSpPr>
                <a:spLocks noChangeArrowheads="1"/>
              </p:cNvSpPr>
              <p:nvPr/>
            </p:nvSpPr>
            <p:spPr bwMode="auto">
              <a:xfrm>
                <a:off x="640" y="2676"/>
                <a:ext cx="134" cy="470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6299201" y="5276851"/>
              <a:ext cx="638175" cy="1127125"/>
              <a:chOff x="3008" y="3324"/>
              <a:chExt cx="402" cy="710"/>
            </a:xfrm>
          </p:grpSpPr>
          <p:sp>
            <p:nvSpPr>
              <p:cNvPr id="141" name="AutoShape 36"/>
              <p:cNvSpPr>
                <a:spLocks noChangeArrowheads="1"/>
              </p:cNvSpPr>
              <p:nvPr/>
            </p:nvSpPr>
            <p:spPr bwMode="auto">
              <a:xfrm>
                <a:off x="3121" y="3580"/>
                <a:ext cx="273" cy="26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Oval 37"/>
              <p:cNvSpPr>
                <a:spLocks noChangeArrowheads="1"/>
              </p:cNvSpPr>
              <p:nvPr/>
            </p:nvSpPr>
            <p:spPr bwMode="auto">
              <a:xfrm>
                <a:off x="3019" y="3324"/>
                <a:ext cx="391" cy="3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AutoShape 38"/>
              <p:cNvSpPr>
                <a:spLocks noChangeArrowheads="1"/>
              </p:cNvSpPr>
              <p:nvPr/>
            </p:nvSpPr>
            <p:spPr bwMode="auto">
              <a:xfrm rot="18240000">
                <a:off x="3099" y="3324"/>
                <a:ext cx="54" cy="250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39"/>
              <p:cNvSpPr>
                <a:spLocks noChangeArrowheads="1"/>
              </p:cNvSpPr>
              <p:nvPr/>
            </p:nvSpPr>
            <p:spPr bwMode="auto">
              <a:xfrm>
                <a:off x="3117" y="3840"/>
                <a:ext cx="285" cy="194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5346701" y="5295901"/>
              <a:ext cx="638175" cy="1146175"/>
              <a:chOff x="2408" y="3336"/>
              <a:chExt cx="402" cy="722"/>
            </a:xfrm>
          </p:grpSpPr>
          <p:sp>
            <p:nvSpPr>
              <p:cNvPr id="137" name="AutoShape 41"/>
              <p:cNvSpPr>
                <a:spLocks noChangeArrowheads="1"/>
              </p:cNvSpPr>
              <p:nvPr/>
            </p:nvSpPr>
            <p:spPr bwMode="auto">
              <a:xfrm>
                <a:off x="2521" y="3592"/>
                <a:ext cx="273" cy="26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42"/>
              <p:cNvSpPr>
                <a:spLocks noChangeArrowheads="1"/>
              </p:cNvSpPr>
              <p:nvPr/>
            </p:nvSpPr>
            <p:spPr bwMode="auto">
              <a:xfrm>
                <a:off x="2419" y="3336"/>
                <a:ext cx="391" cy="3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AutoShape 43"/>
              <p:cNvSpPr>
                <a:spLocks noChangeArrowheads="1"/>
              </p:cNvSpPr>
              <p:nvPr/>
            </p:nvSpPr>
            <p:spPr bwMode="auto">
              <a:xfrm rot="18240000">
                <a:off x="2499" y="3336"/>
                <a:ext cx="54" cy="250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44"/>
              <p:cNvSpPr>
                <a:spLocks noChangeArrowheads="1"/>
              </p:cNvSpPr>
              <p:nvPr/>
            </p:nvSpPr>
            <p:spPr bwMode="auto">
              <a:xfrm>
                <a:off x="2517" y="3864"/>
                <a:ext cx="285" cy="194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3265490" y="4770439"/>
              <a:ext cx="2689226" cy="1070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id-ID" altLang="en-US" sz="1800" b="1">
                  <a:solidFill>
                    <a:srgbClr val="FF9900"/>
                  </a:solidFill>
                  <a:latin typeface="Arial" panose="020B0604020202020204" pitchFamily="34" charset="0"/>
                </a:rPr>
                <a:t>Control Segment</a:t>
              </a:r>
            </a:p>
          </p:txBody>
        </p: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3484564" y="5740400"/>
              <a:ext cx="1806575" cy="152400"/>
              <a:chOff x="1235" y="3616"/>
              <a:chExt cx="1138" cy="96"/>
            </a:xfrm>
          </p:grpSpPr>
          <p:sp>
            <p:nvSpPr>
              <p:cNvPr id="126" name="Line 47"/>
              <p:cNvSpPr>
                <a:spLocks noChangeShapeType="1"/>
              </p:cNvSpPr>
              <p:nvPr/>
            </p:nvSpPr>
            <p:spPr bwMode="auto">
              <a:xfrm flipH="1" flipV="1">
                <a:off x="1948" y="3665"/>
                <a:ext cx="426" cy="3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48"/>
              <p:cNvSpPr>
                <a:spLocks noChangeShapeType="1"/>
              </p:cNvSpPr>
              <p:nvPr/>
            </p:nvSpPr>
            <p:spPr bwMode="auto">
              <a:xfrm flipH="1" flipV="1">
                <a:off x="1930" y="3615"/>
                <a:ext cx="25" cy="56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49"/>
              <p:cNvSpPr>
                <a:spLocks noChangeShapeType="1"/>
              </p:cNvSpPr>
              <p:nvPr/>
            </p:nvSpPr>
            <p:spPr bwMode="auto">
              <a:xfrm flipH="1">
                <a:off x="1919" y="3626"/>
                <a:ext cx="13" cy="7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50"/>
              <p:cNvSpPr>
                <a:spLocks noChangeShapeType="1"/>
              </p:cNvSpPr>
              <p:nvPr/>
            </p:nvSpPr>
            <p:spPr bwMode="auto">
              <a:xfrm flipH="1" flipV="1">
                <a:off x="1891" y="3629"/>
                <a:ext cx="28" cy="75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51"/>
              <p:cNvSpPr>
                <a:spLocks noChangeShapeType="1"/>
              </p:cNvSpPr>
              <p:nvPr/>
            </p:nvSpPr>
            <p:spPr bwMode="auto">
              <a:xfrm flipH="1">
                <a:off x="1877" y="3633"/>
                <a:ext cx="16" cy="44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52"/>
              <p:cNvSpPr>
                <a:spLocks noChangeShapeType="1"/>
              </p:cNvSpPr>
              <p:nvPr/>
            </p:nvSpPr>
            <p:spPr bwMode="auto">
              <a:xfrm flipH="1">
                <a:off x="1590" y="3680"/>
                <a:ext cx="289" cy="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53"/>
              <p:cNvSpPr>
                <a:spLocks noChangeShapeType="1"/>
              </p:cNvSpPr>
              <p:nvPr/>
            </p:nvSpPr>
            <p:spPr bwMode="auto">
              <a:xfrm flipH="1" flipV="1">
                <a:off x="1579" y="3625"/>
                <a:ext cx="21" cy="6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54"/>
              <p:cNvSpPr>
                <a:spLocks noChangeShapeType="1"/>
              </p:cNvSpPr>
              <p:nvPr/>
            </p:nvSpPr>
            <p:spPr bwMode="auto">
              <a:xfrm flipH="1">
                <a:off x="1568" y="3632"/>
                <a:ext cx="10" cy="76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55"/>
              <p:cNvSpPr>
                <a:spLocks noChangeShapeType="1"/>
              </p:cNvSpPr>
              <p:nvPr/>
            </p:nvSpPr>
            <p:spPr bwMode="auto">
              <a:xfrm flipH="1" flipV="1">
                <a:off x="1542" y="3637"/>
                <a:ext cx="26" cy="75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56"/>
              <p:cNvSpPr>
                <a:spLocks noChangeShapeType="1"/>
              </p:cNvSpPr>
              <p:nvPr/>
            </p:nvSpPr>
            <p:spPr bwMode="auto">
              <a:xfrm flipH="1">
                <a:off x="1510" y="3645"/>
                <a:ext cx="34" cy="41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57"/>
              <p:cNvSpPr>
                <a:spLocks noChangeShapeType="1"/>
              </p:cNvSpPr>
              <p:nvPr/>
            </p:nvSpPr>
            <p:spPr bwMode="auto">
              <a:xfrm flipH="1">
                <a:off x="1234" y="3688"/>
                <a:ext cx="285" cy="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468688" y="5957888"/>
              <a:ext cx="1822450" cy="133350"/>
              <a:chOff x="1225" y="3753"/>
              <a:chExt cx="1148" cy="84"/>
            </a:xfrm>
          </p:grpSpPr>
          <p:sp>
            <p:nvSpPr>
              <p:cNvPr id="115" name="Line 59"/>
              <p:cNvSpPr>
                <a:spLocks noChangeShapeType="1"/>
              </p:cNvSpPr>
              <p:nvPr/>
            </p:nvSpPr>
            <p:spPr bwMode="auto">
              <a:xfrm flipH="1" flipV="1">
                <a:off x="1946" y="3800"/>
                <a:ext cx="428" cy="3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60"/>
              <p:cNvSpPr>
                <a:spLocks noChangeShapeType="1"/>
              </p:cNvSpPr>
              <p:nvPr/>
            </p:nvSpPr>
            <p:spPr bwMode="auto">
              <a:xfrm flipH="1" flipV="1">
                <a:off x="1924" y="3752"/>
                <a:ext cx="25" cy="47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61"/>
              <p:cNvSpPr>
                <a:spLocks noChangeShapeType="1"/>
              </p:cNvSpPr>
              <p:nvPr/>
            </p:nvSpPr>
            <p:spPr bwMode="auto">
              <a:xfrm flipH="1">
                <a:off x="1909" y="3758"/>
                <a:ext cx="15" cy="67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62"/>
              <p:cNvSpPr>
                <a:spLocks noChangeShapeType="1"/>
              </p:cNvSpPr>
              <p:nvPr/>
            </p:nvSpPr>
            <p:spPr bwMode="auto">
              <a:xfrm flipH="1" flipV="1">
                <a:off x="1885" y="3770"/>
                <a:ext cx="29" cy="62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63"/>
              <p:cNvSpPr>
                <a:spLocks noChangeShapeType="1"/>
              </p:cNvSpPr>
              <p:nvPr/>
            </p:nvSpPr>
            <p:spPr bwMode="auto">
              <a:xfrm flipH="1">
                <a:off x="1864" y="3778"/>
                <a:ext cx="26" cy="28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64"/>
              <p:cNvSpPr>
                <a:spLocks noChangeShapeType="1"/>
              </p:cNvSpPr>
              <p:nvPr/>
            </p:nvSpPr>
            <p:spPr bwMode="auto">
              <a:xfrm flipH="1">
                <a:off x="1583" y="3810"/>
                <a:ext cx="291" cy="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65"/>
              <p:cNvSpPr>
                <a:spLocks noChangeShapeType="1"/>
              </p:cNvSpPr>
              <p:nvPr/>
            </p:nvSpPr>
            <p:spPr bwMode="auto">
              <a:xfrm flipH="1" flipV="1">
                <a:off x="1569" y="3765"/>
                <a:ext cx="21" cy="5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66"/>
              <p:cNvSpPr>
                <a:spLocks noChangeShapeType="1"/>
              </p:cNvSpPr>
              <p:nvPr/>
            </p:nvSpPr>
            <p:spPr bwMode="auto">
              <a:xfrm flipH="1">
                <a:off x="1558" y="3778"/>
                <a:ext cx="13" cy="52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67"/>
              <p:cNvSpPr>
                <a:spLocks noChangeShapeType="1"/>
              </p:cNvSpPr>
              <p:nvPr/>
            </p:nvSpPr>
            <p:spPr bwMode="auto">
              <a:xfrm flipH="1" flipV="1">
                <a:off x="1532" y="3776"/>
                <a:ext cx="26" cy="62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68"/>
              <p:cNvSpPr>
                <a:spLocks noChangeShapeType="1"/>
              </p:cNvSpPr>
              <p:nvPr/>
            </p:nvSpPr>
            <p:spPr bwMode="auto">
              <a:xfrm flipH="1">
                <a:off x="1505" y="3786"/>
                <a:ext cx="24" cy="21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69"/>
              <p:cNvSpPr>
                <a:spLocks noChangeShapeType="1"/>
              </p:cNvSpPr>
              <p:nvPr/>
            </p:nvSpPr>
            <p:spPr bwMode="auto">
              <a:xfrm flipH="1">
                <a:off x="1224" y="3808"/>
                <a:ext cx="287" cy="0"/>
              </a:xfrm>
              <a:prstGeom prst="line">
                <a:avLst/>
              </a:prstGeom>
              <a:noFill/>
              <a:ln w="28440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8240713" y="5583238"/>
              <a:ext cx="303212" cy="565150"/>
              <a:chOff x="4231" y="3517"/>
              <a:chExt cx="191" cy="356"/>
            </a:xfrm>
          </p:grpSpPr>
          <p:sp>
            <p:nvSpPr>
              <p:cNvPr id="111" name="AutoShape 71"/>
              <p:cNvSpPr>
                <a:spLocks noChangeArrowheads="1"/>
              </p:cNvSpPr>
              <p:nvPr/>
            </p:nvSpPr>
            <p:spPr bwMode="auto">
              <a:xfrm>
                <a:off x="4288" y="3645"/>
                <a:ext cx="126" cy="12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72"/>
              <p:cNvSpPr>
                <a:spLocks noChangeArrowheads="1"/>
              </p:cNvSpPr>
              <p:nvPr/>
            </p:nvSpPr>
            <p:spPr bwMode="auto">
              <a:xfrm>
                <a:off x="4237" y="3517"/>
                <a:ext cx="185" cy="1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AutoShape 73"/>
              <p:cNvSpPr>
                <a:spLocks noChangeArrowheads="1"/>
              </p:cNvSpPr>
              <p:nvPr/>
            </p:nvSpPr>
            <p:spPr bwMode="auto">
              <a:xfrm rot="18240000">
                <a:off x="4275" y="3515"/>
                <a:ext cx="22" cy="119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74"/>
              <p:cNvSpPr>
                <a:spLocks noChangeArrowheads="1"/>
              </p:cNvSpPr>
              <p:nvPr/>
            </p:nvSpPr>
            <p:spPr bwMode="auto">
              <a:xfrm>
                <a:off x="4284" y="3781"/>
                <a:ext cx="136" cy="92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8431213" y="5748338"/>
              <a:ext cx="303212" cy="552450"/>
              <a:chOff x="4351" y="3621"/>
              <a:chExt cx="191" cy="348"/>
            </a:xfrm>
          </p:grpSpPr>
          <p:sp>
            <p:nvSpPr>
              <p:cNvPr id="107" name="AutoShape 76"/>
              <p:cNvSpPr>
                <a:spLocks noChangeArrowheads="1"/>
              </p:cNvSpPr>
              <p:nvPr/>
            </p:nvSpPr>
            <p:spPr bwMode="auto">
              <a:xfrm>
                <a:off x="4408" y="3749"/>
                <a:ext cx="126" cy="12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77"/>
              <p:cNvSpPr>
                <a:spLocks noChangeArrowheads="1"/>
              </p:cNvSpPr>
              <p:nvPr/>
            </p:nvSpPr>
            <p:spPr bwMode="auto">
              <a:xfrm>
                <a:off x="4357" y="3621"/>
                <a:ext cx="185" cy="1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AutoShape 78"/>
              <p:cNvSpPr>
                <a:spLocks noChangeArrowheads="1"/>
              </p:cNvSpPr>
              <p:nvPr/>
            </p:nvSpPr>
            <p:spPr bwMode="auto">
              <a:xfrm rot="18240000">
                <a:off x="4395" y="3620"/>
                <a:ext cx="22" cy="119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79"/>
              <p:cNvSpPr>
                <a:spLocks noChangeArrowheads="1"/>
              </p:cNvSpPr>
              <p:nvPr/>
            </p:nvSpPr>
            <p:spPr bwMode="auto">
              <a:xfrm>
                <a:off x="4404" y="3877"/>
                <a:ext cx="136" cy="92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8031163" y="5773738"/>
              <a:ext cx="303212" cy="565150"/>
              <a:chOff x="4099" y="3637"/>
              <a:chExt cx="191" cy="356"/>
            </a:xfrm>
          </p:grpSpPr>
          <p:sp>
            <p:nvSpPr>
              <p:cNvPr id="103" name="AutoShape 81"/>
              <p:cNvSpPr>
                <a:spLocks noChangeArrowheads="1"/>
              </p:cNvSpPr>
              <p:nvPr/>
            </p:nvSpPr>
            <p:spPr bwMode="auto">
              <a:xfrm>
                <a:off x="4156" y="3765"/>
                <a:ext cx="126" cy="12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82"/>
              <p:cNvSpPr>
                <a:spLocks noChangeArrowheads="1"/>
              </p:cNvSpPr>
              <p:nvPr/>
            </p:nvSpPr>
            <p:spPr bwMode="auto">
              <a:xfrm>
                <a:off x="4105" y="3637"/>
                <a:ext cx="185" cy="182"/>
              </a:xfrm>
              <a:prstGeom prst="ellipse">
                <a:avLst/>
              </a:prstGeom>
              <a:solidFill>
                <a:srgbClr val="A2A2A2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83"/>
              <p:cNvSpPr>
                <a:spLocks noChangeArrowheads="1"/>
              </p:cNvSpPr>
              <p:nvPr/>
            </p:nvSpPr>
            <p:spPr bwMode="auto">
              <a:xfrm rot="18240000">
                <a:off x="4143" y="3635"/>
                <a:ext cx="22" cy="119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84"/>
              <p:cNvSpPr>
                <a:spLocks noChangeArrowheads="1"/>
              </p:cNvSpPr>
              <p:nvPr/>
            </p:nvSpPr>
            <p:spPr bwMode="auto">
              <a:xfrm>
                <a:off x="4152" y="3901"/>
                <a:ext cx="136" cy="92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85"/>
            <p:cNvSpPr>
              <a:spLocks noChangeArrowheads="1"/>
            </p:cNvSpPr>
            <p:nvPr/>
          </p:nvSpPr>
          <p:spPr bwMode="auto">
            <a:xfrm>
              <a:off x="2001839" y="1385889"/>
              <a:ext cx="2498726" cy="1070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id-ID" altLang="en-US" sz="18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Space Segment</a:t>
              </a:r>
            </a:p>
          </p:txBody>
        </p:sp>
        <p:grpSp>
          <p:nvGrpSpPr>
            <p:cNvPr id="21" name="Group 86"/>
            <p:cNvGrpSpPr>
              <a:grpSpLocks/>
            </p:cNvGrpSpPr>
            <p:nvPr/>
          </p:nvGrpSpPr>
          <p:grpSpPr bwMode="auto">
            <a:xfrm>
              <a:off x="2717801" y="2038351"/>
              <a:ext cx="2105025" cy="2117725"/>
              <a:chOff x="752" y="1284"/>
              <a:chExt cx="1326" cy="1334"/>
            </a:xfrm>
          </p:grpSpPr>
          <p:sp>
            <p:nvSpPr>
              <p:cNvPr id="92" name="Line 87"/>
              <p:cNvSpPr>
                <a:spLocks noChangeShapeType="1"/>
              </p:cNvSpPr>
              <p:nvPr/>
            </p:nvSpPr>
            <p:spPr bwMode="auto">
              <a:xfrm flipH="1">
                <a:off x="1605" y="1284"/>
                <a:ext cx="474" cy="453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8"/>
              <p:cNvSpPr>
                <a:spLocks noChangeShapeType="1"/>
              </p:cNvSpPr>
              <p:nvPr/>
            </p:nvSpPr>
            <p:spPr bwMode="auto">
              <a:xfrm flipH="1" flipV="1">
                <a:off x="1454" y="1714"/>
                <a:ext cx="157" cy="24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89"/>
              <p:cNvSpPr>
                <a:spLocks noChangeShapeType="1"/>
              </p:cNvSpPr>
              <p:nvPr/>
            </p:nvSpPr>
            <p:spPr bwMode="auto">
              <a:xfrm>
                <a:off x="1462" y="1722"/>
                <a:ext cx="146" cy="137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90"/>
              <p:cNvSpPr>
                <a:spLocks noChangeShapeType="1"/>
              </p:cNvSpPr>
              <p:nvPr/>
            </p:nvSpPr>
            <p:spPr bwMode="auto">
              <a:xfrm flipH="1" flipV="1">
                <a:off x="1420" y="1794"/>
                <a:ext cx="190" cy="70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1"/>
              <p:cNvSpPr>
                <a:spLocks noChangeShapeType="1"/>
              </p:cNvSpPr>
              <p:nvPr/>
            </p:nvSpPr>
            <p:spPr bwMode="auto">
              <a:xfrm>
                <a:off x="1425" y="1801"/>
                <a:ext cx="57" cy="89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92"/>
              <p:cNvSpPr>
                <a:spLocks noChangeShapeType="1"/>
              </p:cNvSpPr>
              <p:nvPr/>
            </p:nvSpPr>
            <p:spPr bwMode="auto">
              <a:xfrm flipH="1">
                <a:off x="1185" y="1889"/>
                <a:ext cx="303" cy="281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3"/>
              <p:cNvSpPr>
                <a:spLocks noChangeShapeType="1"/>
              </p:cNvSpPr>
              <p:nvPr/>
            </p:nvSpPr>
            <p:spPr bwMode="auto">
              <a:xfrm flipH="1" flipV="1">
                <a:off x="1030" y="2152"/>
                <a:ext cx="160" cy="28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4"/>
              <p:cNvSpPr>
                <a:spLocks noChangeShapeType="1"/>
              </p:cNvSpPr>
              <p:nvPr/>
            </p:nvSpPr>
            <p:spPr bwMode="auto">
              <a:xfrm>
                <a:off x="1041" y="2160"/>
                <a:ext cx="143" cy="134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5"/>
              <p:cNvSpPr>
                <a:spLocks noChangeShapeType="1"/>
              </p:cNvSpPr>
              <p:nvPr/>
            </p:nvSpPr>
            <p:spPr bwMode="auto">
              <a:xfrm flipH="1" flipV="1">
                <a:off x="1000" y="2227"/>
                <a:ext cx="190" cy="70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6"/>
              <p:cNvSpPr>
                <a:spLocks noChangeShapeType="1"/>
              </p:cNvSpPr>
              <p:nvPr/>
            </p:nvSpPr>
            <p:spPr bwMode="auto">
              <a:xfrm>
                <a:off x="1006" y="2235"/>
                <a:ext cx="40" cy="103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7"/>
              <p:cNvSpPr>
                <a:spLocks noChangeShapeType="1"/>
              </p:cNvSpPr>
              <p:nvPr/>
            </p:nvSpPr>
            <p:spPr bwMode="auto">
              <a:xfrm flipH="1">
                <a:off x="751" y="2337"/>
                <a:ext cx="303" cy="281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98"/>
            <p:cNvGrpSpPr>
              <a:grpSpLocks/>
            </p:cNvGrpSpPr>
            <p:nvPr/>
          </p:nvGrpSpPr>
          <p:grpSpPr bwMode="auto">
            <a:xfrm>
              <a:off x="5626101" y="2076450"/>
              <a:ext cx="942975" cy="3022600"/>
              <a:chOff x="2584" y="1308"/>
              <a:chExt cx="594" cy="1904"/>
            </a:xfrm>
          </p:grpSpPr>
          <p:sp>
            <p:nvSpPr>
              <p:cNvPr id="81" name="Line 99"/>
              <p:cNvSpPr>
                <a:spLocks noChangeShapeType="1"/>
              </p:cNvSpPr>
              <p:nvPr/>
            </p:nvSpPr>
            <p:spPr bwMode="auto">
              <a:xfrm>
                <a:off x="2757" y="2128"/>
                <a:ext cx="86" cy="10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00"/>
              <p:cNvSpPr>
                <a:spLocks noChangeShapeType="1"/>
              </p:cNvSpPr>
              <p:nvPr/>
            </p:nvSpPr>
            <p:spPr bwMode="auto">
              <a:xfrm>
                <a:off x="2584" y="1308"/>
                <a:ext cx="207" cy="696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01"/>
              <p:cNvSpPr>
                <a:spLocks noChangeShapeType="1"/>
              </p:cNvSpPr>
              <p:nvPr/>
            </p:nvSpPr>
            <p:spPr bwMode="auto">
              <a:xfrm flipH="1">
                <a:off x="2698" y="2012"/>
                <a:ext cx="100" cy="59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02"/>
              <p:cNvSpPr>
                <a:spLocks noChangeShapeType="1"/>
              </p:cNvSpPr>
              <p:nvPr/>
            </p:nvSpPr>
            <p:spPr bwMode="auto">
              <a:xfrm flipV="1">
                <a:off x="2708" y="2051"/>
                <a:ext cx="172" cy="20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03"/>
              <p:cNvSpPr>
                <a:spLocks noChangeShapeType="1"/>
              </p:cNvSpPr>
              <p:nvPr/>
            </p:nvSpPr>
            <p:spPr bwMode="auto">
              <a:xfrm flipH="1">
                <a:off x="2746" y="2054"/>
                <a:ext cx="141" cy="75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04"/>
              <p:cNvSpPr>
                <a:spLocks noChangeShapeType="1"/>
              </p:cNvSpPr>
              <p:nvPr/>
            </p:nvSpPr>
            <p:spPr bwMode="auto">
              <a:xfrm>
                <a:off x="2849" y="2141"/>
                <a:ext cx="143" cy="462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05"/>
              <p:cNvSpPr>
                <a:spLocks noChangeShapeType="1"/>
              </p:cNvSpPr>
              <p:nvPr/>
            </p:nvSpPr>
            <p:spPr bwMode="auto">
              <a:xfrm flipH="1">
                <a:off x="2884" y="2604"/>
                <a:ext cx="118" cy="50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6"/>
              <p:cNvSpPr>
                <a:spLocks noChangeShapeType="1"/>
              </p:cNvSpPr>
              <p:nvPr/>
            </p:nvSpPr>
            <p:spPr bwMode="auto">
              <a:xfrm flipV="1">
                <a:off x="2885" y="2641"/>
                <a:ext cx="176" cy="19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07"/>
              <p:cNvSpPr>
                <a:spLocks noChangeShapeType="1"/>
              </p:cNvSpPr>
              <p:nvPr/>
            </p:nvSpPr>
            <p:spPr bwMode="auto">
              <a:xfrm flipH="1">
                <a:off x="2925" y="2648"/>
                <a:ext cx="143" cy="76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8"/>
              <p:cNvSpPr>
                <a:spLocks noChangeShapeType="1"/>
              </p:cNvSpPr>
              <p:nvPr/>
            </p:nvSpPr>
            <p:spPr bwMode="auto">
              <a:xfrm>
                <a:off x="2936" y="2724"/>
                <a:ext cx="98" cy="25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9"/>
              <p:cNvSpPr>
                <a:spLocks noChangeShapeType="1"/>
              </p:cNvSpPr>
              <p:nvPr/>
            </p:nvSpPr>
            <p:spPr bwMode="auto">
              <a:xfrm>
                <a:off x="3038" y="2752"/>
                <a:ext cx="140" cy="460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10"/>
            <p:cNvGrpSpPr>
              <a:grpSpLocks/>
            </p:cNvGrpSpPr>
            <p:nvPr/>
          </p:nvGrpSpPr>
          <p:grpSpPr bwMode="auto">
            <a:xfrm>
              <a:off x="2759076" y="1943100"/>
              <a:ext cx="2652713" cy="2355850"/>
              <a:chOff x="778" y="1224"/>
              <a:chExt cx="1671" cy="1484"/>
            </a:xfrm>
          </p:grpSpPr>
          <p:sp>
            <p:nvSpPr>
              <p:cNvPr id="70" name="Line 111"/>
              <p:cNvSpPr>
                <a:spLocks noChangeShapeType="1"/>
              </p:cNvSpPr>
              <p:nvPr/>
            </p:nvSpPr>
            <p:spPr bwMode="auto">
              <a:xfrm flipH="1">
                <a:off x="1833" y="1224"/>
                <a:ext cx="617" cy="543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2"/>
              <p:cNvSpPr>
                <a:spLocks noChangeShapeType="1"/>
              </p:cNvSpPr>
              <p:nvPr/>
            </p:nvSpPr>
            <p:spPr bwMode="auto">
              <a:xfrm>
                <a:off x="1840" y="1763"/>
                <a:ext cx="47" cy="133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3"/>
              <p:cNvSpPr>
                <a:spLocks noChangeShapeType="1"/>
              </p:cNvSpPr>
              <p:nvPr/>
            </p:nvSpPr>
            <p:spPr bwMode="auto">
              <a:xfrm flipH="1" flipV="1">
                <a:off x="1725" y="1744"/>
                <a:ext cx="162" cy="153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"/>
              <p:cNvSpPr>
                <a:spLocks noChangeShapeType="1"/>
              </p:cNvSpPr>
              <p:nvPr/>
            </p:nvSpPr>
            <p:spPr bwMode="auto">
              <a:xfrm>
                <a:off x="1730" y="1755"/>
                <a:ext cx="83" cy="168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5"/>
              <p:cNvSpPr>
                <a:spLocks noChangeShapeType="1"/>
              </p:cNvSpPr>
              <p:nvPr/>
            </p:nvSpPr>
            <p:spPr bwMode="auto">
              <a:xfrm flipH="1" flipV="1">
                <a:off x="1714" y="1864"/>
                <a:ext cx="99" cy="62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6"/>
              <p:cNvSpPr>
                <a:spLocks noChangeShapeType="1"/>
              </p:cNvSpPr>
              <p:nvPr/>
            </p:nvSpPr>
            <p:spPr bwMode="auto">
              <a:xfrm flipH="1">
                <a:off x="1303" y="1871"/>
                <a:ext cx="418" cy="356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7"/>
              <p:cNvSpPr>
                <a:spLocks noChangeShapeType="1"/>
              </p:cNvSpPr>
              <p:nvPr/>
            </p:nvSpPr>
            <p:spPr bwMode="auto">
              <a:xfrm>
                <a:off x="1305" y="2226"/>
                <a:ext cx="65" cy="141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"/>
              <p:cNvSpPr>
                <a:spLocks noChangeShapeType="1"/>
              </p:cNvSpPr>
              <p:nvPr/>
            </p:nvSpPr>
            <p:spPr bwMode="auto">
              <a:xfrm flipH="1" flipV="1">
                <a:off x="1211" y="2216"/>
                <a:ext cx="162" cy="151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9"/>
              <p:cNvSpPr>
                <a:spLocks noChangeShapeType="1"/>
              </p:cNvSpPr>
              <p:nvPr/>
            </p:nvSpPr>
            <p:spPr bwMode="auto">
              <a:xfrm>
                <a:off x="1215" y="2226"/>
                <a:ext cx="81" cy="162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20"/>
              <p:cNvSpPr>
                <a:spLocks noChangeShapeType="1"/>
              </p:cNvSpPr>
              <p:nvPr/>
            </p:nvSpPr>
            <p:spPr bwMode="auto">
              <a:xfrm flipH="1" flipV="1">
                <a:off x="1189" y="2341"/>
                <a:ext cx="109" cy="55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1"/>
              <p:cNvSpPr>
                <a:spLocks noChangeShapeType="1"/>
              </p:cNvSpPr>
              <p:nvPr/>
            </p:nvSpPr>
            <p:spPr bwMode="auto">
              <a:xfrm flipH="1">
                <a:off x="777" y="2348"/>
                <a:ext cx="416" cy="360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22"/>
            <p:cNvGrpSpPr>
              <a:grpSpLocks/>
            </p:cNvGrpSpPr>
            <p:nvPr/>
          </p:nvGrpSpPr>
          <p:grpSpPr bwMode="auto">
            <a:xfrm>
              <a:off x="6489700" y="2120901"/>
              <a:ext cx="1703388" cy="3267075"/>
              <a:chOff x="3128" y="1336"/>
              <a:chExt cx="1073" cy="2058"/>
            </a:xfrm>
          </p:grpSpPr>
          <p:sp>
            <p:nvSpPr>
              <p:cNvPr id="59" name="Line 123"/>
              <p:cNvSpPr>
                <a:spLocks noChangeShapeType="1"/>
              </p:cNvSpPr>
              <p:nvPr/>
            </p:nvSpPr>
            <p:spPr bwMode="auto">
              <a:xfrm flipH="1" flipV="1">
                <a:off x="3812" y="2628"/>
                <a:ext cx="390" cy="767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24"/>
              <p:cNvSpPr>
                <a:spLocks noChangeShapeType="1"/>
              </p:cNvSpPr>
              <p:nvPr/>
            </p:nvSpPr>
            <p:spPr bwMode="auto">
              <a:xfrm flipV="1">
                <a:off x="3823" y="2572"/>
                <a:ext cx="160" cy="66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25"/>
              <p:cNvSpPr>
                <a:spLocks noChangeShapeType="1"/>
              </p:cNvSpPr>
              <p:nvPr/>
            </p:nvSpPr>
            <p:spPr bwMode="auto">
              <a:xfrm flipH="1">
                <a:off x="3655" y="2570"/>
                <a:ext cx="327" cy="19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26"/>
              <p:cNvSpPr>
                <a:spLocks noChangeShapeType="1"/>
              </p:cNvSpPr>
              <p:nvPr/>
            </p:nvSpPr>
            <p:spPr bwMode="auto">
              <a:xfrm flipV="1">
                <a:off x="3666" y="2508"/>
                <a:ext cx="231" cy="78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27"/>
              <p:cNvSpPr>
                <a:spLocks noChangeShapeType="1"/>
              </p:cNvSpPr>
              <p:nvPr/>
            </p:nvSpPr>
            <p:spPr bwMode="auto">
              <a:xfrm flipH="1" flipV="1">
                <a:off x="3727" y="2491"/>
                <a:ext cx="162" cy="18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28"/>
              <p:cNvSpPr>
                <a:spLocks noChangeShapeType="1"/>
              </p:cNvSpPr>
              <p:nvPr/>
            </p:nvSpPr>
            <p:spPr bwMode="auto">
              <a:xfrm flipH="1" flipV="1">
                <a:off x="3457" y="1987"/>
                <a:ext cx="276" cy="516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29"/>
              <p:cNvSpPr>
                <a:spLocks noChangeShapeType="1"/>
              </p:cNvSpPr>
              <p:nvPr/>
            </p:nvSpPr>
            <p:spPr bwMode="auto">
              <a:xfrm flipV="1">
                <a:off x="3459" y="1931"/>
                <a:ext cx="176" cy="62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30"/>
              <p:cNvSpPr>
                <a:spLocks noChangeShapeType="1"/>
              </p:cNvSpPr>
              <p:nvPr/>
            </p:nvSpPr>
            <p:spPr bwMode="auto">
              <a:xfrm flipH="1">
                <a:off x="3334" y="1932"/>
                <a:ext cx="314" cy="20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31"/>
              <p:cNvSpPr>
                <a:spLocks noChangeShapeType="1"/>
              </p:cNvSpPr>
              <p:nvPr/>
            </p:nvSpPr>
            <p:spPr bwMode="auto">
              <a:xfrm flipV="1">
                <a:off x="3345" y="1872"/>
                <a:ext cx="232" cy="79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32"/>
              <p:cNvSpPr>
                <a:spLocks noChangeShapeType="1"/>
              </p:cNvSpPr>
              <p:nvPr/>
            </p:nvSpPr>
            <p:spPr bwMode="auto">
              <a:xfrm flipH="1" flipV="1">
                <a:off x="3395" y="1844"/>
                <a:ext cx="170" cy="30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33"/>
              <p:cNvSpPr>
                <a:spLocks noChangeShapeType="1"/>
              </p:cNvSpPr>
              <p:nvPr/>
            </p:nvSpPr>
            <p:spPr bwMode="auto">
              <a:xfrm flipH="1" flipV="1">
                <a:off x="3127" y="1334"/>
                <a:ext cx="272" cy="514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34"/>
            <p:cNvGrpSpPr>
              <a:grpSpLocks/>
            </p:cNvGrpSpPr>
            <p:nvPr/>
          </p:nvGrpSpPr>
          <p:grpSpPr bwMode="auto">
            <a:xfrm>
              <a:off x="3484563" y="6080125"/>
              <a:ext cx="4545012" cy="279400"/>
              <a:chOff x="1235" y="3830"/>
              <a:chExt cx="2863" cy="176"/>
            </a:xfrm>
          </p:grpSpPr>
          <p:sp>
            <p:nvSpPr>
              <p:cNvPr id="48" name="Line 135"/>
              <p:cNvSpPr>
                <a:spLocks noChangeShapeType="1"/>
              </p:cNvSpPr>
              <p:nvPr/>
            </p:nvSpPr>
            <p:spPr bwMode="auto">
              <a:xfrm>
                <a:off x="1235" y="3916"/>
                <a:ext cx="1051" cy="0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36"/>
              <p:cNvSpPr>
                <a:spLocks noChangeShapeType="1"/>
              </p:cNvSpPr>
              <p:nvPr/>
            </p:nvSpPr>
            <p:spPr bwMode="auto">
              <a:xfrm flipV="1">
                <a:off x="2289" y="3829"/>
                <a:ext cx="48" cy="89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37"/>
              <p:cNvSpPr>
                <a:spLocks noChangeShapeType="1"/>
              </p:cNvSpPr>
              <p:nvPr/>
            </p:nvSpPr>
            <p:spPr bwMode="auto">
              <a:xfrm>
                <a:off x="2342" y="3832"/>
                <a:ext cx="43" cy="152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38"/>
              <p:cNvSpPr>
                <a:spLocks noChangeShapeType="1"/>
              </p:cNvSpPr>
              <p:nvPr/>
            </p:nvSpPr>
            <p:spPr bwMode="auto">
              <a:xfrm flipV="1">
                <a:off x="2387" y="3846"/>
                <a:ext cx="38" cy="143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39"/>
              <p:cNvSpPr>
                <a:spLocks noChangeShapeType="1"/>
              </p:cNvSpPr>
              <p:nvPr/>
            </p:nvSpPr>
            <p:spPr bwMode="auto">
              <a:xfrm>
                <a:off x="2425" y="3848"/>
                <a:ext cx="67" cy="95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40"/>
              <p:cNvSpPr>
                <a:spLocks noChangeShapeType="1"/>
              </p:cNvSpPr>
              <p:nvPr/>
            </p:nvSpPr>
            <p:spPr bwMode="auto">
              <a:xfrm>
                <a:off x="2490" y="3936"/>
                <a:ext cx="700" cy="12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41"/>
              <p:cNvSpPr>
                <a:spLocks noChangeShapeType="1"/>
              </p:cNvSpPr>
              <p:nvPr/>
            </p:nvSpPr>
            <p:spPr bwMode="auto">
              <a:xfrm flipV="1">
                <a:off x="3197" y="3853"/>
                <a:ext cx="26" cy="94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42"/>
              <p:cNvSpPr>
                <a:spLocks noChangeShapeType="1"/>
              </p:cNvSpPr>
              <p:nvPr/>
            </p:nvSpPr>
            <p:spPr bwMode="auto">
              <a:xfrm>
                <a:off x="3234" y="3856"/>
                <a:ext cx="47" cy="147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43"/>
              <p:cNvSpPr>
                <a:spLocks noChangeShapeType="1"/>
              </p:cNvSpPr>
              <p:nvPr/>
            </p:nvSpPr>
            <p:spPr bwMode="auto">
              <a:xfrm flipV="1">
                <a:off x="3285" y="3875"/>
                <a:ext cx="37" cy="132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44"/>
              <p:cNvSpPr>
                <a:spLocks noChangeShapeType="1"/>
              </p:cNvSpPr>
              <p:nvPr/>
            </p:nvSpPr>
            <p:spPr bwMode="auto">
              <a:xfrm>
                <a:off x="3332" y="3880"/>
                <a:ext cx="74" cy="78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45"/>
              <p:cNvSpPr>
                <a:spLocks noChangeShapeType="1"/>
              </p:cNvSpPr>
              <p:nvPr/>
            </p:nvSpPr>
            <p:spPr bwMode="auto">
              <a:xfrm>
                <a:off x="3408" y="3958"/>
                <a:ext cx="690" cy="7"/>
              </a:xfrm>
              <a:prstGeom prst="line">
                <a:avLst/>
              </a:prstGeom>
              <a:noFill/>
              <a:ln w="28440">
                <a:solidFill>
                  <a:srgbClr val="2B812B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46"/>
            <p:cNvGrpSpPr>
              <a:grpSpLocks/>
            </p:cNvGrpSpPr>
            <p:nvPr/>
          </p:nvGrpSpPr>
          <p:grpSpPr bwMode="auto">
            <a:xfrm>
              <a:off x="8851900" y="3062288"/>
              <a:ext cx="852488" cy="1079500"/>
              <a:chOff x="4616" y="1929"/>
              <a:chExt cx="537" cy="680"/>
            </a:xfrm>
          </p:grpSpPr>
          <p:sp>
            <p:nvSpPr>
              <p:cNvPr id="43" name="Rectangle 147"/>
              <p:cNvSpPr>
                <a:spLocks noChangeArrowheads="1"/>
              </p:cNvSpPr>
              <p:nvPr/>
            </p:nvSpPr>
            <p:spPr bwMode="auto">
              <a:xfrm rot="18840000">
                <a:off x="4744" y="2106"/>
                <a:ext cx="281" cy="475"/>
              </a:xfrm>
              <a:prstGeom prst="rect">
                <a:avLst/>
              </a:prstGeom>
              <a:solidFill>
                <a:srgbClr val="CECECE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48"/>
              <p:cNvSpPr>
                <a:spLocks noChangeArrowheads="1"/>
              </p:cNvSpPr>
              <p:nvPr/>
            </p:nvSpPr>
            <p:spPr bwMode="auto">
              <a:xfrm rot="18840000">
                <a:off x="4697" y="2198"/>
                <a:ext cx="174" cy="140"/>
              </a:xfrm>
              <a:prstGeom prst="rect">
                <a:avLst/>
              </a:prstGeom>
              <a:solidFill>
                <a:srgbClr val="114FFB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" name="Group 149"/>
              <p:cNvGrpSpPr>
                <a:grpSpLocks/>
              </p:cNvGrpSpPr>
              <p:nvPr/>
            </p:nvGrpSpPr>
            <p:grpSpPr bwMode="auto">
              <a:xfrm>
                <a:off x="4821" y="1929"/>
                <a:ext cx="269" cy="246"/>
                <a:chOff x="4821" y="1929"/>
                <a:chExt cx="269" cy="246"/>
              </a:xfrm>
            </p:grpSpPr>
            <p:sp>
              <p:nvSpPr>
                <p:cNvPr id="46" name="Rectangle 150"/>
                <p:cNvSpPr>
                  <a:spLocks noChangeArrowheads="1"/>
                </p:cNvSpPr>
                <p:nvPr/>
              </p:nvSpPr>
              <p:spPr bwMode="auto">
                <a:xfrm rot="17460000">
                  <a:off x="4904" y="1898"/>
                  <a:ext cx="103" cy="249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51"/>
                <p:cNvSpPr>
                  <a:spLocks noChangeArrowheads="1"/>
                </p:cNvSpPr>
                <p:nvPr/>
              </p:nvSpPr>
              <p:spPr bwMode="auto">
                <a:xfrm rot="17460000">
                  <a:off x="4912" y="2098"/>
                  <a:ext cx="120" cy="31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Rectangle 152"/>
            <p:cNvSpPr>
              <a:spLocks noChangeArrowheads="1"/>
            </p:cNvSpPr>
            <p:nvPr/>
          </p:nvSpPr>
          <p:spPr bwMode="auto">
            <a:xfrm>
              <a:off x="8150227" y="4052889"/>
              <a:ext cx="2365374" cy="1070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id-ID" altLang="en-US" sz="1800" b="1">
                  <a:solidFill>
                    <a:srgbClr val="6800BE"/>
                  </a:solidFill>
                  <a:latin typeface="Arial" panose="020B0604020202020204" pitchFamily="34" charset="0"/>
                </a:rPr>
                <a:t>User Segment</a:t>
              </a:r>
            </a:p>
          </p:txBody>
        </p:sp>
        <p:grpSp>
          <p:nvGrpSpPr>
            <p:cNvPr id="28" name="Group 153"/>
            <p:cNvGrpSpPr>
              <a:grpSpLocks/>
            </p:cNvGrpSpPr>
            <p:nvPr/>
          </p:nvGrpSpPr>
          <p:grpSpPr bwMode="auto">
            <a:xfrm>
              <a:off x="6921501" y="1771651"/>
              <a:ext cx="2422525" cy="1279525"/>
              <a:chOff x="3400" y="1116"/>
              <a:chExt cx="1526" cy="806"/>
            </a:xfrm>
          </p:grpSpPr>
          <p:sp>
            <p:nvSpPr>
              <p:cNvPr id="32" name="Line 154"/>
              <p:cNvSpPr>
                <a:spLocks noChangeShapeType="1"/>
              </p:cNvSpPr>
              <p:nvPr/>
            </p:nvSpPr>
            <p:spPr bwMode="auto">
              <a:xfrm>
                <a:off x="3400" y="1116"/>
                <a:ext cx="558" cy="288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55"/>
              <p:cNvSpPr>
                <a:spLocks noChangeShapeType="1"/>
              </p:cNvSpPr>
              <p:nvPr/>
            </p:nvSpPr>
            <p:spPr bwMode="auto">
              <a:xfrm flipV="1">
                <a:off x="3953" y="1362"/>
                <a:ext cx="99" cy="47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56"/>
              <p:cNvSpPr>
                <a:spLocks noChangeShapeType="1"/>
              </p:cNvSpPr>
              <p:nvPr/>
            </p:nvSpPr>
            <p:spPr bwMode="auto">
              <a:xfrm flipH="1">
                <a:off x="3952" y="1367"/>
                <a:ext cx="101" cy="106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7"/>
              <p:cNvSpPr>
                <a:spLocks noChangeShapeType="1"/>
              </p:cNvSpPr>
              <p:nvPr/>
            </p:nvSpPr>
            <p:spPr bwMode="auto">
              <a:xfrm flipV="1">
                <a:off x="3960" y="1420"/>
                <a:ext cx="140" cy="54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58"/>
              <p:cNvSpPr>
                <a:spLocks noChangeShapeType="1"/>
              </p:cNvSpPr>
              <p:nvPr/>
            </p:nvSpPr>
            <p:spPr bwMode="auto">
              <a:xfrm flipH="1">
                <a:off x="4059" y="1425"/>
                <a:ext cx="46" cy="44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59"/>
              <p:cNvSpPr>
                <a:spLocks noChangeShapeType="1"/>
              </p:cNvSpPr>
              <p:nvPr/>
            </p:nvSpPr>
            <p:spPr bwMode="auto">
              <a:xfrm>
                <a:off x="4066" y="1474"/>
                <a:ext cx="367" cy="192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60"/>
              <p:cNvSpPr>
                <a:spLocks noChangeShapeType="1"/>
              </p:cNvSpPr>
              <p:nvPr/>
            </p:nvSpPr>
            <p:spPr bwMode="auto">
              <a:xfrm>
                <a:off x="4557" y="1733"/>
                <a:ext cx="369" cy="189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61"/>
              <p:cNvSpPr>
                <a:spLocks noChangeShapeType="1"/>
              </p:cNvSpPr>
              <p:nvPr/>
            </p:nvSpPr>
            <p:spPr bwMode="auto">
              <a:xfrm flipV="1">
                <a:off x="4440" y="1621"/>
                <a:ext cx="99" cy="47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62"/>
              <p:cNvSpPr>
                <a:spLocks noChangeShapeType="1"/>
              </p:cNvSpPr>
              <p:nvPr/>
            </p:nvSpPr>
            <p:spPr bwMode="auto">
              <a:xfrm flipH="1">
                <a:off x="4439" y="1626"/>
                <a:ext cx="101" cy="106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63"/>
              <p:cNvSpPr>
                <a:spLocks noChangeShapeType="1"/>
              </p:cNvSpPr>
              <p:nvPr/>
            </p:nvSpPr>
            <p:spPr bwMode="auto">
              <a:xfrm flipV="1">
                <a:off x="4447" y="1679"/>
                <a:ext cx="140" cy="54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64"/>
              <p:cNvSpPr>
                <a:spLocks noChangeShapeType="1"/>
              </p:cNvSpPr>
              <p:nvPr/>
            </p:nvSpPr>
            <p:spPr bwMode="auto">
              <a:xfrm flipH="1">
                <a:off x="4546" y="1684"/>
                <a:ext cx="46" cy="44"/>
              </a:xfrm>
              <a:prstGeom prst="line">
                <a:avLst/>
              </a:prstGeom>
              <a:noFill/>
              <a:ln w="28440">
                <a:solidFill>
                  <a:srgbClr val="6800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 Box 166"/>
            <p:cNvSpPr txBox="1">
              <a:spLocks noChangeArrowheads="1"/>
            </p:cNvSpPr>
            <p:nvPr/>
          </p:nvSpPr>
          <p:spPr bwMode="auto">
            <a:xfrm>
              <a:off x="5340350" y="6372225"/>
              <a:ext cx="2712231" cy="599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800">
                  <a:latin typeface="Arial" panose="020B0604020202020204" pitchFamily="34" charset="0"/>
                </a:rPr>
                <a:t>Monitor Stations</a:t>
              </a:r>
            </a:p>
          </p:txBody>
        </p:sp>
        <p:sp>
          <p:nvSpPr>
            <p:cNvPr id="30" name="Text Box 167"/>
            <p:cNvSpPr txBox="1">
              <a:spLocks noChangeArrowheads="1"/>
            </p:cNvSpPr>
            <p:nvPr/>
          </p:nvSpPr>
          <p:spPr bwMode="auto">
            <a:xfrm>
              <a:off x="8753474" y="5556250"/>
              <a:ext cx="1693864" cy="1077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800">
                  <a:latin typeface="Arial" panose="020B0604020202020204" pitchFamily="34" charset="0"/>
                </a:rPr>
                <a:t>Ground</a:t>
              </a:r>
              <a:br>
                <a:rPr lang="id-ID" altLang="en-US" sz="1800">
                  <a:latin typeface="Arial" panose="020B0604020202020204" pitchFamily="34" charset="0"/>
                </a:rPr>
              </a:br>
              <a:r>
                <a:rPr lang="id-ID" altLang="en-US" sz="1800">
                  <a:latin typeface="Arial" panose="020B0604020202020204" pitchFamily="34" charset="0"/>
                </a:rPr>
                <a:t>Antennas</a:t>
              </a:r>
            </a:p>
          </p:txBody>
        </p:sp>
        <p:sp>
          <p:nvSpPr>
            <p:cNvPr id="31" name="Text Box 168"/>
            <p:cNvSpPr txBox="1">
              <a:spLocks noChangeArrowheads="1"/>
            </p:cNvSpPr>
            <p:nvPr/>
          </p:nvSpPr>
          <p:spPr bwMode="auto">
            <a:xfrm>
              <a:off x="1525588" y="6400801"/>
              <a:ext cx="2442223" cy="599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d-ID" altLang="en-US" sz="1800">
                  <a:latin typeface="Arial" panose="020B0604020202020204" pitchFamily="34" charset="0"/>
                </a:rPr>
                <a:t>Master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32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11" name="Group 510"/>
          <p:cNvGrpSpPr/>
          <p:nvPr/>
        </p:nvGrpSpPr>
        <p:grpSpPr>
          <a:xfrm>
            <a:off x="1258491" y="2571749"/>
            <a:ext cx="5379245" cy="3288405"/>
            <a:chOff x="1677988" y="876301"/>
            <a:chExt cx="9540877" cy="5832466"/>
          </a:xfrm>
        </p:grpSpPr>
        <p:grpSp>
          <p:nvGrpSpPr>
            <p:cNvPr id="512" name="Group 1"/>
            <p:cNvGrpSpPr>
              <a:grpSpLocks/>
            </p:cNvGrpSpPr>
            <p:nvPr/>
          </p:nvGrpSpPr>
          <p:grpSpPr bwMode="auto">
            <a:xfrm>
              <a:off x="1914526" y="876301"/>
              <a:ext cx="8355013" cy="5114925"/>
              <a:chOff x="246" y="552"/>
              <a:chExt cx="5263" cy="3222"/>
            </a:xfrm>
          </p:grpSpPr>
          <p:grpSp>
            <p:nvGrpSpPr>
              <p:cNvPr id="538" name="Group 2"/>
              <p:cNvGrpSpPr>
                <a:grpSpLocks/>
              </p:cNvGrpSpPr>
              <p:nvPr/>
            </p:nvGrpSpPr>
            <p:grpSpPr bwMode="auto">
              <a:xfrm>
                <a:off x="246" y="552"/>
                <a:ext cx="5263" cy="3222"/>
                <a:chOff x="246" y="552"/>
                <a:chExt cx="5263" cy="3222"/>
              </a:xfrm>
            </p:grpSpPr>
            <p:sp>
              <p:nvSpPr>
                <p:cNvPr id="834" name="Freeform 3"/>
                <p:cNvSpPr>
                  <a:spLocks noChangeArrowheads="1"/>
                </p:cNvSpPr>
                <p:nvPr/>
              </p:nvSpPr>
              <p:spPr bwMode="auto">
                <a:xfrm>
                  <a:off x="246" y="552"/>
                  <a:ext cx="5263" cy="3222"/>
                </a:xfrm>
                <a:custGeom>
                  <a:avLst/>
                  <a:gdLst>
                    <a:gd name="T0" fmla="*/ 6199 w 7410"/>
                    <a:gd name="T1" fmla="*/ 3558 h 3758"/>
                    <a:gd name="T2" fmla="*/ 6799 w 7410"/>
                    <a:gd name="T3" fmla="*/ 3151 h 3758"/>
                    <a:gd name="T4" fmla="*/ 7199 w 7410"/>
                    <a:gd name="T5" fmla="*/ 2695 h 3758"/>
                    <a:gd name="T6" fmla="*/ 7374 w 7410"/>
                    <a:gd name="T7" fmla="*/ 2228 h 3758"/>
                    <a:gd name="T8" fmla="*/ 7405 w 7410"/>
                    <a:gd name="T9" fmla="*/ 1763 h 3758"/>
                    <a:gd name="T10" fmla="*/ 7311 w 7410"/>
                    <a:gd name="T11" fmla="*/ 1297 h 3758"/>
                    <a:gd name="T12" fmla="*/ 7026 w 7410"/>
                    <a:gd name="T13" fmla="*/ 833 h 3758"/>
                    <a:gd name="T14" fmla="*/ 6521 w 7410"/>
                    <a:gd name="T15" fmla="*/ 393 h 3758"/>
                    <a:gd name="T16" fmla="*/ 5826 w 7410"/>
                    <a:gd name="T17" fmla="*/ 44 h 3758"/>
                    <a:gd name="T18" fmla="*/ 5513 w 7410"/>
                    <a:gd name="T19" fmla="*/ 0 h 3758"/>
                    <a:gd name="T20" fmla="*/ 5294 w 7410"/>
                    <a:gd name="T21" fmla="*/ 0 h 3758"/>
                    <a:gd name="T22" fmla="*/ 5074 w 7410"/>
                    <a:gd name="T23" fmla="*/ 0 h 3758"/>
                    <a:gd name="T24" fmla="*/ 4855 w 7410"/>
                    <a:gd name="T25" fmla="*/ 0 h 3758"/>
                    <a:gd name="T26" fmla="*/ 4636 w 7410"/>
                    <a:gd name="T27" fmla="*/ 0 h 3758"/>
                    <a:gd name="T28" fmla="*/ 4417 w 7410"/>
                    <a:gd name="T29" fmla="*/ 0 h 3758"/>
                    <a:gd name="T30" fmla="*/ 4198 w 7410"/>
                    <a:gd name="T31" fmla="*/ 0 h 3758"/>
                    <a:gd name="T32" fmla="*/ 3979 w 7410"/>
                    <a:gd name="T33" fmla="*/ 0 h 3758"/>
                    <a:gd name="T34" fmla="*/ 3760 w 7410"/>
                    <a:gd name="T35" fmla="*/ 0 h 3758"/>
                    <a:gd name="T36" fmla="*/ 3541 w 7410"/>
                    <a:gd name="T37" fmla="*/ 0 h 3758"/>
                    <a:gd name="T38" fmla="*/ 3321 w 7410"/>
                    <a:gd name="T39" fmla="*/ 0 h 3758"/>
                    <a:gd name="T40" fmla="*/ 3102 w 7410"/>
                    <a:gd name="T41" fmla="*/ 0 h 3758"/>
                    <a:gd name="T42" fmla="*/ 2883 w 7410"/>
                    <a:gd name="T43" fmla="*/ 0 h 3758"/>
                    <a:gd name="T44" fmla="*/ 2664 w 7410"/>
                    <a:gd name="T45" fmla="*/ 0 h 3758"/>
                    <a:gd name="T46" fmla="*/ 2445 w 7410"/>
                    <a:gd name="T47" fmla="*/ 0 h 3758"/>
                    <a:gd name="T48" fmla="*/ 2226 w 7410"/>
                    <a:gd name="T49" fmla="*/ 0 h 3758"/>
                    <a:gd name="T50" fmla="*/ 2007 w 7410"/>
                    <a:gd name="T51" fmla="*/ 0 h 3758"/>
                    <a:gd name="T52" fmla="*/ 1788 w 7410"/>
                    <a:gd name="T53" fmla="*/ 0 h 3758"/>
                    <a:gd name="T54" fmla="*/ 1211 w 7410"/>
                    <a:gd name="T55" fmla="*/ 200 h 3758"/>
                    <a:gd name="T56" fmla="*/ 611 w 7410"/>
                    <a:gd name="T57" fmla="*/ 607 h 3758"/>
                    <a:gd name="T58" fmla="*/ 211 w 7410"/>
                    <a:gd name="T59" fmla="*/ 1063 h 3758"/>
                    <a:gd name="T60" fmla="*/ 36 w 7410"/>
                    <a:gd name="T61" fmla="*/ 1530 h 3758"/>
                    <a:gd name="T62" fmla="*/ 5 w 7410"/>
                    <a:gd name="T63" fmla="*/ 1995 h 3758"/>
                    <a:gd name="T64" fmla="*/ 99 w 7410"/>
                    <a:gd name="T65" fmla="*/ 2461 h 3758"/>
                    <a:gd name="T66" fmla="*/ 384 w 7410"/>
                    <a:gd name="T67" fmla="*/ 2925 h 3758"/>
                    <a:gd name="T68" fmla="*/ 889 w 7410"/>
                    <a:gd name="T69" fmla="*/ 3365 h 3758"/>
                    <a:gd name="T70" fmla="*/ 1584 w 7410"/>
                    <a:gd name="T71" fmla="*/ 3714 h 3758"/>
                    <a:gd name="T72" fmla="*/ 1897 w 7410"/>
                    <a:gd name="T73" fmla="*/ 3758 h 3758"/>
                    <a:gd name="T74" fmla="*/ 2116 w 7410"/>
                    <a:gd name="T75" fmla="*/ 3758 h 3758"/>
                    <a:gd name="T76" fmla="*/ 2336 w 7410"/>
                    <a:gd name="T77" fmla="*/ 3758 h 3758"/>
                    <a:gd name="T78" fmla="*/ 2555 w 7410"/>
                    <a:gd name="T79" fmla="*/ 3758 h 3758"/>
                    <a:gd name="T80" fmla="*/ 2774 w 7410"/>
                    <a:gd name="T81" fmla="*/ 3758 h 3758"/>
                    <a:gd name="T82" fmla="*/ 2993 w 7410"/>
                    <a:gd name="T83" fmla="*/ 3758 h 3758"/>
                    <a:gd name="T84" fmla="*/ 3212 w 7410"/>
                    <a:gd name="T85" fmla="*/ 3758 h 3758"/>
                    <a:gd name="T86" fmla="*/ 3431 w 7410"/>
                    <a:gd name="T87" fmla="*/ 3758 h 3758"/>
                    <a:gd name="T88" fmla="*/ 3650 w 7410"/>
                    <a:gd name="T89" fmla="*/ 3758 h 3758"/>
                    <a:gd name="T90" fmla="*/ 3869 w 7410"/>
                    <a:gd name="T91" fmla="*/ 3758 h 3758"/>
                    <a:gd name="T92" fmla="*/ 4088 w 7410"/>
                    <a:gd name="T93" fmla="*/ 3758 h 3758"/>
                    <a:gd name="T94" fmla="*/ 4308 w 7410"/>
                    <a:gd name="T95" fmla="*/ 3758 h 3758"/>
                    <a:gd name="T96" fmla="*/ 4527 w 7410"/>
                    <a:gd name="T97" fmla="*/ 3758 h 3758"/>
                    <a:gd name="T98" fmla="*/ 4746 w 7410"/>
                    <a:gd name="T99" fmla="*/ 3758 h 3758"/>
                    <a:gd name="T100" fmla="*/ 4965 w 7410"/>
                    <a:gd name="T101" fmla="*/ 3758 h 3758"/>
                    <a:gd name="T102" fmla="*/ 5184 w 7410"/>
                    <a:gd name="T103" fmla="*/ 3758 h 3758"/>
                    <a:gd name="T104" fmla="*/ 5403 w 7410"/>
                    <a:gd name="T105" fmla="*/ 3758 h 3758"/>
                    <a:gd name="T106" fmla="*/ 5622 w 7410"/>
                    <a:gd name="T107" fmla="*/ 3758 h 3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410" h="3758">
                      <a:moveTo>
                        <a:pt x="5677" y="3758"/>
                      </a:moveTo>
                      <a:lnTo>
                        <a:pt x="5826" y="3714"/>
                      </a:lnTo>
                      <a:lnTo>
                        <a:pt x="6007" y="3644"/>
                      </a:lnTo>
                      <a:lnTo>
                        <a:pt x="6199" y="3558"/>
                      </a:lnTo>
                      <a:lnTo>
                        <a:pt x="6368" y="3464"/>
                      </a:lnTo>
                      <a:lnTo>
                        <a:pt x="6521" y="3365"/>
                      </a:lnTo>
                      <a:lnTo>
                        <a:pt x="6665" y="3259"/>
                      </a:lnTo>
                      <a:lnTo>
                        <a:pt x="6799" y="3151"/>
                      </a:lnTo>
                      <a:lnTo>
                        <a:pt x="6922" y="3039"/>
                      </a:lnTo>
                      <a:lnTo>
                        <a:pt x="7026" y="2925"/>
                      </a:lnTo>
                      <a:lnTo>
                        <a:pt x="7120" y="2810"/>
                      </a:lnTo>
                      <a:lnTo>
                        <a:pt x="7199" y="2695"/>
                      </a:lnTo>
                      <a:lnTo>
                        <a:pt x="7262" y="2579"/>
                      </a:lnTo>
                      <a:lnTo>
                        <a:pt x="7311" y="2461"/>
                      </a:lnTo>
                      <a:lnTo>
                        <a:pt x="7344" y="2345"/>
                      </a:lnTo>
                      <a:lnTo>
                        <a:pt x="7374" y="2228"/>
                      </a:lnTo>
                      <a:lnTo>
                        <a:pt x="7393" y="2112"/>
                      </a:lnTo>
                      <a:lnTo>
                        <a:pt x="7405" y="1995"/>
                      </a:lnTo>
                      <a:lnTo>
                        <a:pt x="7410" y="1879"/>
                      </a:lnTo>
                      <a:lnTo>
                        <a:pt x="7405" y="1763"/>
                      </a:lnTo>
                      <a:lnTo>
                        <a:pt x="7393" y="1646"/>
                      </a:lnTo>
                      <a:lnTo>
                        <a:pt x="7374" y="1530"/>
                      </a:lnTo>
                      <a:lnTo>
                        <a:pt x="7344" y="1413"/>
                      </a:lnTo>
                      <a:lnTo>
                        <a:pt x="7311" y="1297"/>
                      </a:lnTo>
                      <a:lnTo>
                        <a:pt x="7262" y="1179"/>
                      </a:lnTo>
                      <a:lnTo>
                        <a:pt x="7199" y="1063"/>
                      </a:lnTo>
                      <a:lnTo>
                        <a:pt x="7120" y="948"/>
                      </a:lnTo>
                      <a:lnTo>
                        <a:pt x="7026" y="833"/>
                      </a:lnTo>
                      <a:lnTo>
                        <a:pt x="6922" y="719"/>
                      </a:lnTo>
                      <a:lnTo>
                        <a:pt x="6799" y="607"/>
                      </a:lnTo>
                      <a:lnTo>
                        <a:pt x="6665" y="499"/>
                      </a:lnTo>
                      <a:lnTo>
                        <a:pt x="6521" y="393"/>
                      </a:lnTo>
                      <a:lnTo>
                        <a:pt x="6368" y="294"/>
                      </a:lnTo>
                      <a:lnTo>
                        <a:pt x="6199" y="200"/>
                      </a:lnTo>
                      <a:lnTo>
                        <a:pt x="6007" y="114"/>
                      </a:lnTo>
                      <a:lnTo>
                        <a:pt x="5826" y="44"/>
                      </a:lnTo>
                      <a:lnTo>
                        <a:pt x="5677" y="0"/>
                      </a:lnTo>
                      <a:lnTo>
                        <a:pt x="5622" y="0"/>
                      </a:lnTo>
                      <a:lnTo>
                        <a:pt x="5568" y="0"/>
                      </a:lnTo>
                      <a:lnTo>
                        <a:pt x="5513" y="0"/>
                      </a:lnTo>
                      <a:lnTo>
                        <a:pt x="5459" y="0"/>
                      </a:lnTo>
                      <a:lnTo>
                        <a:pt x="5403" y="0"/>
                      </a:lnTo>
                      <a:lnTo>
                        <a:pt x="5348" y="0"/>
                      </a:lnTo>
                      <a:lnTo>
                        <a:pt x="5294" y="0"/>
                      </a:lnTo>
                      <a:lnTo>
                        <a:pt x="5239" y="0"/>
                      </a:lnTo>
                      <a:lnTo>
                        <a:pt x="5184" y="0"/>
                      </a:lnTo>
                      <a:lnTo>
                        <a:pt x="5130" y="0"/>
                      </a:lnTo>
                      <a:lnTo>
                        <a:pt x="5074" y="0"/>
                      </a:lnTo>
                      <a:lnTo>
                        <a:pt x="5019" y="0"/>
                      </a:lnTo>
                      <a:lnTo>
                        <a:pt x="4965" y="0"/>
                      </a:lnTo>
                      <a:lnTo>
                        <a:pt x="4910" y="0"/>
                      </a:lnTo>
                      <a:lnTo>
                        <a:pt x="4855" y="0"/>
                      </a:lnTo>
                      <a:lnTo>
                        <a:pt x="4801" y="0"/>
                      </a:lnTo>
                      <a:lnTo>
                        <a:pt x="4746" y="0"/>
                      </a:lnTo>
                      <a:lnTo>
                        <a:pt x="4692" y="0"/>
                      </a:lnTo>
                      <a:lnTo>
                        <a:pt x="4636" y="0"/>
                      </a:lnTo>
                      <a:lnTo>
                        <a:pt x="4581" y="0"/>
                      </a:lnTo>
                      <a:lnTo>
                        <a:pt x="4527" y="0"/>
                      </a:lnTo>
                      <a:lnTo>
                        <a:pt x="4472" y="0"/>
                      </a:lnTo>
                      <a:lnTo>
                        <a:pt x="4417" y="0"/>
                      </a:lnTo>
                      <a:lnTo>
                        <a:pt x="4363" y="0"/>
                      </a:lnTo>
                      <a:lnTo>
                        <a:pt x="4308" y="0"/>
                      </a:lnTo>
                      <a:lnTo>
                        <a:pt x="4252" y="0"/>
                      </a:lnTo>
                      <a:lnTo>
                        <a:pt x="4198" y="0"/>
                      </a:lnTo>
                      <a:lnTo>
                        <a:pt x="4143" y="0"/>
                      </a:lnTo>
                      <a:lnTo>
                        <a:pt x="4088" y="0"/>
                      </a:lnTo>
                      <a:lnTo>
                        <a:pt x="4034" y="0"/>
                      </a:lnTo>
                      <a:lnTo>
                        <a:pt x="3979" y="0"/>
                      </a:lnTo>
                      <a:lnTo>
                        <a:pt x="3925" y="0"/>
                      </a:lnTo>
                      <a:lnTo>
                        <a:pt x="3869" y="0"/>
                      </a:lnTo>
                      <a:lnTo>
                        <a:pt x="3814" y="0"/>
                      </a:lnTo>
                      <a:lnTo>
                        <a:pt x="3760" y="0"/>
                      </a:lnTo>
                      <a:lnTo>
                        <a:pt x="3705" y="0"/>
                      </a:lnTo>
                      <a:lnTo>
                        <a:pt x="3650" y="0"/>
                      </a:lnTo>
                      <a:lnTo>
                        <a:pt x="3596" y="0"/>
                      </a:lnTo>
                      <a:lnTo>
                        <a:pt x="3541" y="0"/>
                      </a:lnTo>
                      <a:lnTo>
                        <a:pt x="3485" y="0"/>
                      </a:lnTo>
                      <a:lnTo>
                        <a:pt x="3431" y="0"/>
                      </a:lnTo>
                      <a:lnTo>
                        <a:pt x="3376" y="0"/>
                      </a:lnTo>
                      <a:lnTo>
                        <a:pt x="3321" y="0"/>
                      </a:lnTo>
                      <a:lnTo>
                        <a:pt x="3267" y="0"/>
                      </a:lnTo>
                      <a:lnTo>
                        <a:pt x="3212" y="0"/>
                      </a:lnTo>
                      <a:lnTo>
                        <a:pt x="3158" y="0"/>
                      </a:lnTo>
                      <a:lnTo>
                        <a:pt x="3102" y="0"/>
                      </a:lnTo>
                      <a:lnTo>
                        <a:pt x="3047" y="0"/>
                      </a:lnTo>
                      <a:lnTo>
                        <a:pt x="2993" y="0"/>
                      </a:lnTo>
                      <a:lnTo>
                        <a:pt x="2938" y="0"/>
                      </a:lnTo>
                      <a:lnTo>
                        <a:pt x="2883" y="0"/>
                      </a:lnTo>
                      <a:lnTo>
                        <a:pt x="2829" y="0"/>
                      </a:lnTo>
                      <a:lnTo>
                        <a:pt x="2774" y="0"/>
                      </a:lnTo>
                      <a:lnTo>
                        <a:pt x="2718" y="0"/>
                      </a:lnTo>
                      <a:lnTo>
                        <a:pt x="2664" y="0"/>
                      </a:lnTo>
                      <a:lnTo>
                        <a:pt x="2609" y="0"/>
                      </a:lnTo>
                      <a:lnTo>
                        <a:pt x="2555" y="0"/>
                      </a:lnTo>
                      <a:lnTo>
                        <a:pt x="2500" y="0"/>
                      </a:lnTo>
                      <a:lnTo>
                        <a:pt x="2445" y="0"/>
                      </a:lnTo>
                      <a:lnTo>
                        <a:pt x="2391" y="0"/>
                      </a:lnTo>
                      <a:lnTo>
                        <a:pt x="2336" y="0"/>
                      </a:lnTo>
                      <a:lnTo>
                        <a:pt x="2280" y="0"/>
                      </a:lnTo>
                      <a:lnTo>
                        <a:pt x="2226" y="0"/>
                      </a:lnTo>
                      <a:lnTo>
                        <a:pt x="2171" y="0"/>
                      </a:lnTo>
                      <a:lnTo>
                        <a:pt x="2116" y="0"/>
                      </a:lnTo>
                      <a:lnTo>
                        <a:pt x="2062" y="0"/>
                      </a:lnTo>
                      <a:lnTo>
                        <a:pt x="2007" y="0"/>
                      </a:lnTo>
                      <a:lnTo>
                        <a:pt x="1951" y="0"/>
                      </a:lnTo>
                      <a:lnTo>
                        <a:pt x="1897" y="0"/>
                      </a:lnTo>
                      <a:lnTo>
                        <a:pt x="1842" y="0"/>
                      </a:lnTo>
                      <a:lnTo>
                        <a:pt x="1788" y="0"/>
                      </a:lnTo>
                      <a:lnTo>
                        <a:pt x="1733" y="0"/>
                      </a:lnTo>
                      <a:lnTo>
                        <a:pt x="1584" y="44"/>
                      </a:lnTo>
                      <a:lnTo>
                        <a:pt x="1403" y="114"/>
                      </a:lnTo>
                      <a:lnTo>
                        <a:pt x="1211" y="200"/>
                      </a:lnTo>
                      <a:lnTo>
                        <a:pt x="1042" y="294"/>
                      </a:lnTo>
                      <a:lnTo>
                        <a:pt x="889" y="393"/>
                      </a:lnTo>
                      <a:lnTo>
                        <a:pt x="745" y="499"/>
                      </a:lnTo>
                      <a:lnTo>
                        <a:pt x="611" y="607"/>
                      </a:lnTo>
                      <a:lnTo>
                        <a:pt x="488" y="719"/>
                      </a:lnTo>
                      <a:lnTo>
                        <a:pt x="384" y="833"/>
                      </a:lnTo>
                      <a:lnTo>
                        <a:pt x="290" y="948"/>
                      </a:lnTo>
                      <a:lnTo>
                        <a:pt x="211" y="1063"/>
                      </a:lnTo>
                      <a:lnTo>
                        <a:pt x="148" y="1179"/>
                      </a:lnTo>
                      <a:lnTo>
                        <a:pt x="99" y="1297"/>
                      </a:lnTo>
                      <a:lnTo>
                        <a:pt x="66" y="1413"/>
                      </a:lnTo>
                      <a:lnTo>
                        <a:pt x="36" y="1530"/>
                      </a:lnTo>
                      <a:lnTo>
                        <a:pt x="17" y="1646"/>
                      </a:lnTo>
                      <a:lnTo>
                        <a:pt x="5" y="1763"/>
                      </a:lnTo>
                      <a:lnTo>
                        <a:pt x="0" y="1879"/>
                      </a:lnTo>
                      <a:lnTo>
                        <a:pt x="5" y="1995"/>
                      </a:lnTo>
                      <a:lnTo>
                        <a:pt x="17" y="2112"/>
                      </a:lnTo>
                      <a:lnTo>
                        <a:pt x="36" y="2228"/>
                      </a:lnTo>
                      <a:lnTo>
                        <a:pt x="66" y="2345"/>
                      </a:lnTo>
                      <a:lnTo>
                        <a:pt x="99" y="2461"/>
                      </a:lnTo>
                      <a:lnTo>
                        <a:pt x="148" y="2579"/>
                      </a:lnTo>
                      <a:lnTo>
                        <a:pt x="211" y="2695"/>
                      </a:lnTo>
                      <a:lnTo>
                        <a:pt x="290" y="2810"/>
                      </a:lnTo>
                      <a:lnTo>
                        <a:pt x="384" y="2925"/>
                      </a:lnTo>
                      <a:lnTo>
                        <a:pt x="488" y="3039"/>
                      </a:lnTo>
                      <a:lnTo>
                        <a:pt x="611" y="3151"/>
                      </a:lnTo>
                      <a:lnTo>
                        <a:pt x="745" y="3259"/>
                      </a:lnTo>
                      <a:lnTo>
                        <a:pt x="889" y="3365"/>
                      </a:lnTo>
                      <a:lnTo>
                        <a:pt x="1042" y="3464"/>
                      </a:lnTo>
                      <a:lnTo>
                        <a:pt x="1211" y="3558"/>
                      </a:lnTo>
                      <a:lnTo>
                        <a:pt x="1403" y="3644"/>
                      </a:lnTo>
                      <a:lnTo>
                        <a:pt x="1584" y="3714"/>
                      </a:lnTo>
                      <a:lnTo>
                        <a:pt x="1733" y="3758"/>
                      </a:lnTo>
                      <a:lnTo>
                        <a:pt x="1788" y="3758"/>
                      </a:lnTo>
                      <a:lnTo>
                        <a:pt x="1842" y="3758"/>
                      </a:lnTo>
                      <a:lnTo>
                        <a:pt x="1897" y="3758"/>
                      </a:lnTo>
                      <a:lnTo>
                        <a:pt x="1951" y="3758"/>
                      </a:lnTo>
                      <a:lnTo>
                        <a:pt x="2007" y="3758"/>
                      </a:lnTo>
                      <a:lnTo>
                        <a:pt x="2062" y="3758"/>
                      </a:lnTo>
                      <a:lnTo>
                        <a:pt x="2116" y="3758"/>
                      </a:lnTo>
                      <a:lnTo>
                        <a:pt x="2171" y="3758"/>
                      </a:lnTo>
                      <a:lnTo>
                        <a:pt x="2226" y="3758"/>
                      </a:lnTo>
                      <a:lnTo>
                        <a:pt x="2280" y="3758"/>
                      </a:lnTo>
                      <a:lnTo>
                        <a:pt x="2336" y="3758"/>
                      </a:lnTo>
                      <a:lnTo>
                        <a:pt x="2391" y="3758"/>
                      </a:lnTo>
                      <a:lnTo>
                        <a:pt x="2445" y="3758"/>
                      </a:lnTo>
                      <a:lnTo>
                        <a:pt x="2500" y="3758"/>
                      </a:lnTo>
                      <a:lnTo>
                        <a:pt x="2555" y="3758"/>
                      </a:lnTo>
                      <a:lnTo>
                        <a:pt x="2609" y="3758"/>
                      </a:lnTo>
                      <a:lnTo>
                        <a:pt x="2664" y="3758"/>
                      </a:lnTo>
                      <a:lnTo>
                        <a:pt x="2718" y="3758"/>
                      </a:lnTo>
                      <a:lnTo>
                        <a:pt x="2774" y="3758"/>
                      </a:lnTo>
                      <a:lnTo>
                        <a:pt x="2829" y="3758"/>
                      </a:lnTo>
                      <a:lnTo>
                        <a:pt x="2883" y="3758"/>
                      </a:lnTo>
                      <a:lnTo>
                        <a:pt x="2938" y="3758"/>
                      </a:lnTo>
                      <a:lnTo>
                        <a:pt x="2993" y="3758"/>
                      </a:lnTo>
                      <a:lnTo>
                        <a:pt x="3047" y="3758"/>
                      </a:lnTo>
                      <a:lnTo>
                        <a:pt x="3102" y="3758"/>
                      </a:lnTo>
                      <a:lnTo>
                        <a:pt x="3158" y="3758"/>
                      </a:lnTo>
                      <a:lnTo>
                        <a:pt x="3212" y="3758"/>
                      </a:lnTo>
                      <a:lnTo>
                        <a:pt x="3267" y="3758"/>
                      </a:lnTo>
                      <a:lnTo>
                        <a:pt x="3321" y="3758"/>
                      </a:lnTo>
                      <a:lnTo>
                        <a:pt x="3376" y="3758"/>
                      </a:lnTo>
                      <a:lnTo>
                        <a:pt x="3431" y="3758"/>
                      </a:lnTo>
                      <a:lnTo>
                        <a:pt x="3485" y="3758"/>
                      </a:lnTo>
                      <a:lnTo>
                        <a:pt x="3541" y="3758"/>
                      </a:lnTo>
                      <a:lnTo>
                        <a:pt x="3596" y="3758"/>
                      </a:lnTo>
                      <a:lnTo>
                        <a:pt x="3650" y="3758"/>
                      </a:lnTo>
                      <a:lnTo>
                        <a:pt x="3705" y="3758"/>
                      </a:lnTo>
                      <a:lnTo>
                        <a:pt x="3760" y="3758"/>
                      </a:lnTo>
                      <a:lnTo>
                        <a:pt x="3814" y="3758"/>
                      </a:lnTo>
                      <a:lnTo>
                        <a:pt x="3869" y="3758"/>
                      </a:lnTo>
                      <a:lnTo>
                        <a:pt x="3925" y="3758"/>
                      </a:lnTo>
                      <a:lnTo>
                        <a:pt x="3979" y="3758"/>
                      </a:lnTo>
                      <a:lnTo>
                        <a:pt x="4034" y="3758"/>
                      </a:lnTo>
                      <a:lnTo>
                        <a:pt x="4088" y="3758"/>
                      </a:lnTo>
                      <a:lnTo>
                        <a:pt x="4143" y="3758"/>
                      </a:lnTo>
                      <a:lnTo>
                        <a:pt x="4198" y="3758"/>
                      </a:lnTo>
                      <a:lnTo>
                        <a:pt x="4252" y="3758"/>
                      </a:lnTo>
                      <a:lnTo>
                        <a:pt x="4308" y="3758"/>
                      </a:lnTo>
                      <a:lnTo>
                        <a:pt x="4363" y="3758"/>
                      </a:lnTo>
                      <a:lnTo>
                        <a:pt x="4417" y="3758"/>
                      </a:lnTo>
                      <a:lnTo>
                        <a:pt x="4472" y="3758"/>
                      </a:lnTo>
                      <a:lnTo>
                        <a:pt x="4527" y="3758"/>
                      </a:lnTo>
                      <a:lnTo>
                        <a:pt x="4581" y="3758"/>
                      </a:lnTo>
                      <a:lnTo>
                        <a:pt x="4636" y="3758"/>
                      </a:lnTo>
                      <a:lnTo>
                        <a:pt x="4692" y="3758"/>
                      </a:lnTo>
                      <a:lnTo>
                        <a:pt x="4746" y="3758"/>
                      </a:lnTo>
                      <a:lnTo>
                        <a:pt x="4801" y="3758"/>
                      </a:lnTo>
                      <a:lnTo>
                        <a:pt x="4855" y="3758"/>
                      </a:lnTo>
                      <a:lnTo>
                        <a:pt x="4910" y="3758"/>
                      </a:lnTo>
                      <a:lnTo>
                        <a:pt x="4965" y="3758"/>
                      </a:lnTo>
                      <a:lnTo>
                        <a:pt x="5019" y="3758"/>
                      </a:lnTo>
                      <a:lnTo>
                        <a:pt x="5074" y="3758"/>
                      </a:lnTo>
                      <a:lnTo>
                        <a:pt x="5130" y="3758"/>
                      </a:lnTo>
                      <a:lnTo>
                        <a:pt x="5184" y="3758"/>
                      </a:lnTo>
                      <a:lnTo>
                        <a:pt x="5239" y="3758"/>
                      </a:lnTo>
                      <a:lnTo>
                        <a:pt x="5294" y="3758"/>
                      </a:lnTo>
                      <a:lnTo>
                        <a:pt x="5348" y="3758"/>
                      </a:lnTo>
                      <a:lnTo>
                        <a:pt x="5403" y="3758"/>
                      </a:lnTo>
                      <a:lnTo>
                        <a:pt x="5459" y="3758"/>
                      </a:lnTo>
                      <a:lnTo>
                        <a:pt x="5513" y="3758"/>
                      </a:lnTo>
                      <a:lnTo>
                        <a:pt x="5568" y="3758"/>
                      </a:lnTo>
                      <a:lnTo>
                        <a:pt x="5622" y="3758"/>
                      </a:lnTo>
                      <a:lnTo>
                        <a:pt x="5677" y="3758"/>
                      </a:lnTo>
                      <a:close/>
                    </a:path>
                  </a:pathLst>
                </a:custGeom>
                <a:solidFill>
                  <a:srgbClr val="0080FF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5" name="Freeform 4"/>
                <p:cNvSpPr>
                  <a:spLocks noChangeArrowheads="1"/>
                </p:cNvSpPr>
                <p:nvPr/>
              </p:nvSpPr>
              <p:spPr bwMode="auto">
                <a:xfrm>
                  <a:off x="4394" y="2136"/>
                  <a:ext cx="4" cy="0"/>
                </a:xfrm>
                <a:custGeom>
                  <a:avLst/>
                  <a:gdLst>
                    <a:gd name="T0" fmla="*/ 7 w 7"/>
                    <a:gd name="T1" fmla="*/ 0 h 2"/>
                    <a:gd name="T2" fmla="*/ 0 w 7"/>
                    <a:gd name="T3" fmla="*/ 2 h 2"/>
                    <a:gd name="T4" fmla="*/ 0 w 7"/>
                    <a:gd name="T5" fmla="*/ 0 h 2"/>
                    <a:gd name="T6" fmla="*/ 7 w 7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6" name="Freeform 5"/>
                <p:cNvSpPr>
                  <a:spLocks noChangeArrowheads="1"/>
                </p:cNvSpPr>
                <p:nvPr/>
              </p:nvSpPr>
              <p:spPr bwMode="auto">
                <a:xfrm>
                  <a:off x="4472" y="2076"/>
                  <a:ext cx="144" cy="166"/>
                </a:xfrm>
                <a:custGeom>
                  <a:avLst/>
                  <a:gdLst>
                    <a:gd name="T0" fmla="*/ 206 w 206"/>
                    <a:gd name="T1" fmla="*/ 82 h 196"/>
                    <a:gd name="T2" fmla="*/ 187 w 206"/>
                    <a:gd name="T3" fmla="*/ 79 h 196"/>
                    <a:gd name="T4" fmla="*/ 186 w 206"/>
                    <a:gd name="T5" fmla="*/ 79 h 196"/>
                    <a:gd name="T6" fmla="*/ 176 w 206"/>
                    <a:gd name="T7" fmla="*/ 109 h 196"/>
                    <a:gd name="T8" fmla="*/ 179 w 206"/>
                    <a:gd name="T9" fmla="*/ 112 h 196"/>
                    <a:gd name="T10" fmla="*/ 174 w 206"/>
                    <a:gd name="T11" fmla="*/ 122 h 196"/>
                    <a:gd name="T12" fmla="*/ 161 w 206"/>
                    <a:gd name="T13" fmla="*/ 128 h 196"/>
                    <a:gd name="T14" fmla="*/ 152 w 206"/>
                    <a:gd name="T15" fmla="*/ 144 h 196"/>
                    <a:gd name="T16" fmla="*/ 154 w 206"/>
                    <a:gd name="T17" fmla="*/ 154 h 196"/>
                    <a:gd name="T18" fmla="*/ 157 w 206"/>
                    <a:gd name="T19" fmla="*/ 154 h 196"/>
                    <a:gd name="T20" fmla="*/ 151 w 206"/>
                    <a:gd name="T21" fmla="*/ 161 h 196"/>
                    <a:gd name="T22" fmla="*/ 148 w 206"/>
                    <a:gd name="T23" fmla="*/ 169 h 196"/>
                    <a:gd name="T24" fmla="*/ 143 w 206"/>
                    <a:gd name="T25" fmla="*/ 186 h 196"/>
                    <a:gd name="T26" fmla="*/ 115 w 206"/>
                    <a:gd name="T27" fmla="*/ 196 h 196"/>
                    <a:gd name="T28" fmla="*/ 113 w 206"/>
                    <a:gd name="T29" fmla="*/ 184 h 196"/>
                    <a:gd name="T30" fmla="*/ 108 w 206"/>
                    <a:gd name="T31" fmla="*/ 180 h 196"/>
                    <a:gd name="T32" fmla="*/ 95 w 206"/>
                    <a:gd name="T33" fmla="*/ 180 h 196"/>
                    <a:gd name="T34" fmla="*/ 82 w 206"/>
                    <a:gd name="T35" fmla="*/ 173 h 196"/>
                    <a:gd name="T36" fmla="*/ 70 w 206"/>
                    <a:gd name="T37" fmla="*/ 180 h 196"/>
                    <a:gd name="T38" fmla="*/ 59 w 206"/>
                    <a:gd name="T39" fmla="*/ 181 h 196"/>
                    <a:gd name="T40" fmla="*/ 55 w 206"/>
                    <a:gd name="T41" fmla="*/ 169 h 196"/>
                    <a:gd name="T42" fmla="*/ 37 w 206"/>
                    <a:gd name="T43" fmla="*/ 172 h 196"/>
                    <a:gd name="T44" fmla="*/ 38 w 206"/>
                    <a:gd name="T45" fmla="*/ 170 h 196"/>
                    <a:gd name="T46" fmla="*/ 34 w 206"/>
                    <a:gd name="T47" fmla="*/ 173 h 196"/>
                    <a:gd name="T48" fmla="*/ 25 w 206"/>
                    <a:gd name="T49" fmla="*/ 169 h 196"/>
                    <a:gd name="T50" fmla="*/ 20 w 206"/>
                    <a:gd name="T51" fmla="*/ 145 h 196"/>
                    <a:gd name="T52" fmla="*/ 20 w 206"/>
                    <a:gd name="T53" fmla="*/ 128 h 196"/>
                    <a:gd name="T54" fmla="*/ 7 w 206"/>
                    <a:gd name="T55" fmla="*/ 119 h 196"/>
                    <a:gd name="T56" fmla="*/ 10 w 206"/>
                    <a:gd name="T57" fmla="*/ 118 h 196"/>
                    <a:gd name="T58" fmla="*/ 4 w 206"/>
                    <a:gd name="T59" fmla="*/ 107 h 196"/>
                    <a:gd name="T60" fmla="*/ 5 w 206"/>
                    <a:gd name="T61" fmla="*/ 100 h 196"/>
                    <a:gd name="T62" fmla="*/ 0 w 206"/>
                    <a:gd name="T63" fmla="*/ 82 h 196"/>
                    <a:gd name="T64" fmla="*/ 6 w 206"/>
                    <a:gd name="T65" fmla="*/ 70 h 196"/>
                    <a:gd name="T66" fmla="*/ 2 w 206"/>
                    <a:gd name="T67" fmla="*/ 70 h 196"/>
                    <a:gd name="T68" fmla="*/ 14 w 206"/>
                    <a:gd name="T69" fmla="*/ 54 h 196"/>
                    <a:gd name="T70" fmla="*/ 18 w 206"/>
                    <a:gd name="T71" fmla="*/ 68 h 196"/>
                    <a:gd name="T72" fmla="*/ 38 w 206"/>
                    <a:gd name="T73" fmla="*/ 82 h 196"/>
                    <a:gd name="T74" fmla="*/ 66 w 206"/>
                    <a:gd name="T75" fmla="*/ 76 h 196"/>
                    <a:gd name="T76" fmla="*/ 72 w 206"/>
                    <a:gd name="T77" fmla="*/ 66 h 196"/>
                    <a:gd name="T78" fmla="*/ 100 w 206"/>
                    <a:gd name="T79" fmla="*/ 72 h 196"/>
                    <a:gd name="T80" fmla="*/ 118 w 206"/>
                    <a:gd name="T81" fmla="*/ 65 h 196"/>
                    <a:gd name="T82" fmla="*/ 126 w 206"/>
                    <a:gd name="T83" fmla="*/ 44 h 196"/>
                    <a:gd name="T84" fmla="*/ 131 w 206"/>
                    <a:gd name="T85" fmla="*/ 32 h 196"/>
                    <a:gd name="T86" fmla="*/ 136 w 206"/>
                    <a:gd name="T87" fmla="*/ 17 h 196"/>
                    <a:gd name="T88" fmla="*/ 140 w 206"/>
                    <a:gd name="T89" fmla="*/ 0 h 196"/>
                    <a:gd name="T90" fmla="*/ 158 w 206"/>
                    <a:gd name="T91" fmla="*/ 2 h 196"/>
                    <a:gd name="T92" fmla="*/ 175 w 206"/>
                    <a:gd name="T93" fmla="*/ 5 h 196"/>
                    <a:gd name="T94" fmla="*/ 174 w 206"/>
                    <a:gd name="T95" fmla="*/ 8 h 196"/>
                    <a:gd name="T96" fmla="*/ 175 w 206"/>
                    <a:gd name="T97" fmla="*/ 11 h 196"/>
                    <a:gd name="T98" fmla="*/ 180 w 206"/>
                    <a:gd name="T99" fmla="*/ 17 h 196"/>
                    <a:gd name="T100" fmla="*/ 175 w 206"/>
                    <a:gd name="T101" fmla="*/ 17 h 196"/>
                    <a:gd name="T102" fmla="*/ 168 w 206"/>
                    <a:gd name="T103" fmla="*/ 18 h 196"/>
                    <a:gd name="T104" fmla="*/ 172 w 206"/>
                    <a:gd name="T105" fmla="*/ 26 h 196"/>
                    <a:gd name="T106" fmla="*/ 187 w 206"/>
                    <a:gd name="T107" fmla="*/ 50 h 196"/>
                    <a:gd name="T108" fmla="*/ 182 w 206"/>
                    <a:gd name="T109" fmla="*/ 58 h 196"/>
                    <a:gd name="T110" fmla="*/ 194 w 206"/>
                    <a:gd name="T111" fmla="*/ 70 h 196"/>
                    <a:gd name="T112" fmla="*/ 206 w 206"/>
                    <a:gd name="T113" fmla="*/ 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6" h="196">
                      <a:moveTo>
                        <a:pt x="206" y="82"/>
                      </a:moveTo>
                      <a:lnTo>
                        <a:pt x="187" y="79"/>
                      </a:lnTo>
                      <a:lnTo>
                        <a:pt x="186" y="79"/>
                      </a:lnTo>
                      <a:lnTo>
                        <a:pt x="176" y="109"/>
                      </a:lnTo>
                      <a:lnTo>
                        <a:pt x="179" y="112"/>
                      </a:lnTo>
                      <a:lnTo>
                        <a:pt x="174" y="122"/>
                      </a:lnTo>
                      <a:lnTo>
                        <a:pt x="161" y="128"/>
                      </a:lnTo>
                      <a:lnTo>
                        <a:pt x="152" y="144"/>
                      </a:lnTo>
                      <a:lnTo>
                        <a:pt x="154" y="154"/>
                      </a:lnTo>
                      <a:lnTo>
                        <a:pt x="157" y="154"/>
                      </a:lnTo>
                      <a:lnTo>
                        <a:pt x="151" y="161"/>
                      </a:lnTo>
                      <a:lnTo>
                        <a:pt x="148" y="169"/>
                      </a:lnTo>
                      <a:lnTo>
                        <a:pt x="143" y="186"/>
                      </a:lnTo>
                      <a:lnTo>
                        <a:pt x="115" y="196"/>
                      </a:lnTo>
                      <a:lnTo>
                        <a:pt x="113" y="184"/>
                      </a:lnTo>
                      <a:lnTo>
                        <a:pt x="108" y="180"/>
                      </a:lnTo>
                      <a:lnTo>
                        <a:pt x="95" y="180"/>
                      </a:lnTo>
                      <a:lnTo>
                        <a:pt x="82" y="173"/>
                      </a:lnTo>
                      <a:lnTo>
                        <a:pt x="70" y="180"/>
                      </a:lnTo>
                      <a:lnTo>
                        <a:pt x="59" y="181"/>
                      </a:lnTo>
                      <a:lnTo>
                        <a:pt x="55" y="169"/>
                      </a:lnTo>
                      <a:lnTo>
                        <a:pt x="37" y="172"/>
                      </a:lnTo>
                      <a:lnTo>
                        <a:pt x="38" y="170"/>
                      </a:lnTo>
                      <a:lnTo>
                        <a:pt x="34" y="173"/>
                      </a:lnTo>
                      <a:lnTo>
                        <a:pt x="25" y="169"/>
                      </a:lnTo>
                      <a:lnTo>
                        <a:pt x="20" y="145"/>
                      </a:lnTo>
                      <a:lnTo>
                        <a:pt x="20" y="128"/>
                      </a:lnTo>
                      <a:lnTo>
                        <a:pt x="7" y="119"/>
                      </a:lnTo>
                      <a:lnTo>
                        <a:pt x="10" y="118"/>
                      </a:lnTo>
                      <a:lnTo>
                        <a:pt x="4" y="107"/>
                      </a:lnTo>
                      <a:lnTo>
                        <a:pt x="5" y="100"/>
                      </a:lnTo>
                      <a:lnTo>
                        <a:pt x="0" y="82"/>
                      </a:lnTo>
                      <a:lnTo>
                        <a:pt x="6" y="70"/>
                      </a:lnTo>
                      <a:lnTo>
                        <a:pt x="2" y="70"/>
                      </a:lnTo>
                      <a:lnTo>
                        <a:pt x="14" y="54"/>
                      </a:lnTo>
                      <a:lnTo>
                        <a:pt x="18" y="68"/>
                      </a:lnTo>
                      <a:lnTo>
                        <a:pt x="38" y="82"/>
                      </a:lnTo>
                      <a:lnTo>
                        <a:pt x="66" y="76"/>
                      </a:lnTo>
                      <a:lnTo>
                        <a:pt x="72" y="66"/>
                      </a:lnTo>
                      <a:lnTo>
                        <a:pt x="100" y="72"/>
                      </a:lnTo>
                      <a:lnTo>
                        <a:pt x="118" y="65"/>
                      </a:lnTo>
                      <a:lnTo>
                        <a:pt x="126" y="44"/>
                      </a:lnTo>
                      <a:lnTo>
                        <a:pt x="131" y="32"/>
                      </a:lnTo>
                      <a:lnTo>
                        <a:pt x="136" y="17"/>
                      </a:lnTo>
                      <a:lnTo>
                        <a:pt x="140" y="0"/>
                      </a:lnTo>
                      <a:lnTo>
                        <a:pt x="158" y="2"/>
                      </a:lnTo>
                      <a:lnTo>
                        <a:pt x="175" y="5"/>
                      </a:lnTo>
                      <a:lnTo>
                        <a:pt x="174" y="8"/>
                      </a:lnTo>
                      <a:lnTo>
                        <a:pt x="175" y="11"/>
                      </a:lnTo>
                      <a:lnTo>
                        <a:pt x="180" y="17"/>
                      </a:lnTo>
                      <a:lnTo>
                        <a:pt x="175" y="17"/>
                      </a:lnTo>
                      <a:lnTo>
                        <a:pt x="168" y="18"/>
                      </a:lnTo>
                      <a:lnTo>
                        <a:pt x="172" y="26"/>
                      </a:lnTo>
                      <a:lnTo>
                        <a:pt x="187" y="50"/>
                      </a:lnTo>
                      <a:lnTo>
                        <a:pt x="182" y="58"/>
                      </a:lnTo>
                      <a:lnTo>
                        <a:pt x="194" y="70"/>
                      </a:lnTo>
                      <a:lnTo>
                        <a:pt x="206" y="8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7" name="Freeform 6"/>
                <p:cNvSpPr>
                  <a:spLocks noChangeArrowheads="1"/>
                </p:cNvSpPr>
                <p:nvPr/>
              </p:nvSpPr>
              <p:spPr bwMode="auto">
                <a:xfrm>
                  <a:off x="4269" y="2054"/>
                  <a:ext cx="158" cy="224"/>
                </a:xfrm>
                <a:custGeom>
                  <a:avLst/>
                  <a:gdLst>
                    <a:gd name="T0" fmla="*/ 226 w 226"/>
                    <a:gd name="T1" fmla="*/ 204 h 264"/>
                    <a:gd name="T2" fmla="*/ 224 w 226"/>
                    <a:gd name="T3" fmla="*/ 205 h 264"/>
                    <a:gd name="T4" fmla="*/ 221 w 226"/>
                    <a:gd name="T5" fmla="*/ 235 h 264"/>
                    <a:gd name="T6" fmla="*/ 218 w 226"/>
                    <a:gd name="T7" fmla="*/ 264 h 264"/>
                    <a:gd name="T8" fmla="*/ 208 w 226"/>
                    <a:gd name="T9" fmla="*/ 255 h 264"/>
                    <a:gd name="T10" fmla="*/ 206 w 226"/>
                    <a:gd name="T11" fmla="*/ 260 h 264"/>
                    <a:gd name="T12" fmla="*/ 195 w 226"/>
                    <a:gd name="T13" fmla="*/ 256 h 264"/>
                    <a:gd name="T14" fmla="*/ 195 w 226"/>
                    <a:gd name="T15" fmla="*/ 264 h 264"/>
                    <a:gd name="T16" fmla="*/ 176 w 226"/>
                    <a:gd name="T17" fmla="*/ 243 h 264"/>
                    <a:gd name="T18" fmla="*/ 164 w 226"/>
                    <a:gd name="T19" fmla="*/ 232 h 264"/>
                    <a:gd name="T20" fmla="*/ 153 w 226"/>
                    <a:gd name="T21" fmla="*/ 222 h 264"/>
                    <a:gd name="T22" fmla="*/ 142 w 226"/>
                    <a:gd name="T23" fmla="*/ 210 h 264"/>
                    <a:gd name="T24" fmla="*/ 131 w 226"/>
                    <a:gd name="T25" fmla="*/ 199 h 264"/>
                    <a:gd name="T26" fmla="*/ 123 w 226"/>
                    <a:gd name="T27" fmla="*/ 180 h 264"/>
                    <a:gd name="T28" fmla="*/ 114 w 226"/>
                    <a:gd name="T29" fmla="*/ 160 h 264"/>
                    <a:gd name="T30" fmla="*/ 111 w 226"/>
                    <a:gd name="T31" fmla="*/ 157 h 264"/>
                    <a:gd name="T32" fmla="*/ 100 w 226"/>
                    <a:gd name="T33" fmla="*/ 140 h 264"/>
                    <a:gd name="T34" fmla="*/ 89 w 226"/>
                    <a:gd name="T35" fmla="*/ 122 h 264"/>
                    <a:gd name="T36" fmla="*/ 82 w 226"/>
                    <a:gd name="T37" fmla="*/ 108 h 264"/>
                    <a:gd name="T38" fmla="*/ 76 w 226"/>
                    <a:gd name="T39" fmla="*/ 92 h 264"/>
                    <a:gd name="T40" fmla="*/ 59 w 226"/>
                    <a:gd name="T41" fmla="*/ 75 h 264"/>
                    <a:gd name="T42" fmla="*/ 46 w 226"/>
                    <a:gd name="T43" fmla="*/ 56 h 264"/>
                    <a:gd name="T44" fmla="*/ 30 w 226"/>
                    <a:gd name="T45" fmla="*/ 42 h 264"/>
                    <a:gd name="T46" fmla="*/ 15 w 226"/>
                    <a:gd name="T47" fmla="*/ 26 h 264"/>
                    <a:gd name="T48" fmla="*/ 0 w 226"/>
                    <a:gd name="T49" fmla="*/ 0 h 264"/>
                    <a:gd name="T50" fmla="*/ 15 w 226"/>
                    <a:gd name="T51" fmla="*/ 1 h 264"/>
                    <a:gd name="T52" fmla="*/ 30 w 226"/>
                    <a:gd name="T53" fmla="*/ 3 h 264"/>
                    <a:gd name="T54" fmla="*/ 46 w 226"/>
                    <a:gd name="T55" fmla="*/ 7 h 264"/>
                    <a:gd name="T56" fmla="*/ 64 w 226"/>
                    <a:gd name="T57" fmla="*/ 28 h 264"/>
                    <a:gd name="T58" fmla="*/ 68 w 226"/>
                    <a:gd name="T59" fmla="*/ 33 h 264"/>
                    <a:gd name="T60" fmla="*/ 86 w 226"/>
                    <a:gd name="T61" fmla="*/ 50 h 264"/>
                    <a:gd name="T62" fmla="*/ 104 w 226"/>
                    <a:gd name="T63" fmla="*/ 67 h 264"/>
                    <a:gd name="T64" fmla="*/ 119 w 226"/>
                    <a:gd name="T65" fmla="*/ 82 h 264"/>
                    <a:gd name="T66" fmla="*/ 118 w 226"/>
                    <a:gd name="T67" fmla="*/ 75 h 264"/>
                    <a:gd name="T68" fmla="*/ 136 w 226"/>
                    <a:gd name="T69" fmla="*/ 90 h 264"/>
                    <a:gd name="T70" fmla="*/ 147 w 226"/>
                    <a:gd name="T71" fmla="*/ 103 h 264"/>
                    <a:gd name="T72" fmla="*/ 166 w 226"/>
                    <a:gd name="T73" fmla="*/ 116 h 264"/>
                    <a:gd name="T74" fmla="*/ 168 w 226"/>
                    <a:gd name="T75" fmla="*/ 117 h 264"/>
                    <a:gd name="T76" fmla="*/ 182 w 226"/>
                    <a:gd name="T77" fmla="*/ 128 h 264"/>
                    <a:gd name="T78" fmla="*/ 173 w 226"/>
                    <a:gd name="T79" fmla="*/ 133 h 264"/>
                    <a:gd name="T80" fmla="*/ 174 w 226"/>
                    <a:gd name="T81" fmla="*/ 136 h 264"/>
                    <a:gd name="T82" fmla="*/ 173 w 226"/>
                    <a:gd name="T83" fmla="*/ 140 h 264"/>
                    <a:gd name="T84" fmla="*/ 176 w 226"/>
                    <a:gd name="T85" fmla="*/ 148 h 264"/>
                    <a:gd name="T86" fmla="*/ 191 w 226"/>
                    <a:gd name="T87" fmla="*/ 152 h 264"/>
                    <a:gd name="T88" fmla="*/ 195 w 226"/>
                    <a:gd name="T89" fmla="*/ 169 h 264"/>
                    <a:gd name="T90" fmla="*/ 200 w 226"/>
                    <a:gd name="T91" fmla="*/ 175 h 264"/>
                    <a:gd name="T92" fmla="*/ 200 w 226"/>
                    <a:gd name="T93" fmla="*/ 184 h 264"/>
                    <a:gd name="T94" fmla="*/ 215 w 226"/>
                    <a:gd name="T95" fmla="*/ 184 h 264"/>
                    <a:gd name="T96" fmla="*/ 226 w 226"/>
                    <a:gd name="T97" fmla="*/ 20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26" h="264">
                      <a:moveTo>
                        <a:pt x="226" y="204"/>
                      </a:moveTo>
                      <a:lnTo>
                        <a:pt x="224" y="205"/>
                      </a:lnTo>
                      <a:lnTo>
                        <a:pt x="221" y="235"/>
                      </a:lnTo>
                      <a:lnTo>
                        <a:pt x="218" y="264"/>
                      </a:lnTo>
                      <a:lnTo>
                        <a:pt x="208" y="255"/>
                      </a:lnTo>
                      <a:lnTo>
                        <a:pt x="206" y="260"/>
                      </a:lnTo>
                      <a:lnTo>
                        <a:pt x="195" y="256"/>
                      </a:lnTo>
                      <a:lnTo>
                        <a:pt x="195" y="264"/>
                      </a:lnTo>
                      <a:lnTo>
                        <a:pt x="176" y="243"/>
                      </a:lnTo>
                      <a:lnTo>
                        <a:pt x="164" y="232"/>
                      </a:lnTo>
                      <a:lnTo>
                        <a:pt x="153" y="222"/>
                      </a:lnTo>
                      <a:lnTo>
                        <a:pt x="142" y="210"/>
                      </a:lnTo>
                      <a:lnTo>
                        <a:pt x="131" y="199"/>
                      </a:lnTo>
                      <a:lnTo>
                        <a:pt x="123" y="180"/>
                      </a:lnTo>
                      <a:lnTo>
                        <a:pt x="114" y="160"/>
                      </a:lnTo>
                      <a:lnTo>
                        <a:pt x="111" y="157"/>
                      </a:lnTo>
                      <a:lnTo>
                        <a:pt x="100" y="140"/>
                      </a:lnTo>
                      <a:lnTo>
                        <a:pt x="89" y="122"/>
                      </a:lnTo>
                      <a:lnTo>
                        <a:pt x="82" y="108"/>
                      </a:lnTo>
                      <a:lnTo>
                        <a:pt x="76" y="92"/>
                      </a:lnTo>
                      <a:lnTo>
                        <a:pt x="59" y="75"/>
                      </a:lnTo>
                      <a:lnTo>
                        <a:pt x="46" y="56"/>
                      </a:lnTo>
                      <a:lnTo>
                        <a:pt x="30" y="42"/>
                      </a:lnTo>
                      <a:lnTo>
                        <a:pt x="15" y="26"/>
                      </a:lnTo>
                      <a:lnTo>
                        <a:pt x="0" y="0"/>
                      </a:lnTo>
                      <a:lnTo>
                        <a:pt x="15" y="1"/>
                      </a:lnTo>
                      <a:lnTo>
                        <a:pt x="30" y="3"/>
                      </a:lnTo>
                      <a:lnTo>
                        <a:pt x="46" y="7"/>
                      </a:lnTo>
                      <a:lnTo>
                        <a:pt x="64" y="28"/>
                      </a:lnTo>
                      <a:lnTo>
                        <a:pt x="68" y="33"/>
                      </a:lnTo>
                      <a:lnTo>
                        <a:pt x="86" y="50"/>
                      </a:lnTo>
                      <a:lnTo>
                        <a:pt x="104" y="67"/>
                      </a:lnTo>
                      <a:lnTo>
                        <a:pt x="119" y="82"/>
                      </a:lnTo>
                      <a:lnTo>
                        <a:pt x="118" y="75"/>
                      </a:lnTo>
                      <a:lnTo>
                        <a:pt x="136" y="90"/>
                      </a:lnTo>
                      <a:lnTo>
                        <a:pt x="147" y="103"/>
                      </a:lnTo>
                      <a:lnTo>
                        <a:pt x="166" y="116"/>
                      </a:lnTo>
                      <a:lnTo>
                        <a:pt x="168" y="117"/>
                      </a:lnTo>
                      <a:lnTo>
                        <a:pt x="182" y="128"/>
                      </a:lnTo>
                      <a:lnTo>
                        <a:pt x="173" y="133"/>
                      </a:lnTo>
                      <a:lnTo>
                        <a:pt x="174" y="136"/>
                      </a:lnTo>
                      <a:lnTo>
                        <a:pt x="173" y="140"/>
                      </a:lnTo>
                      <a:lnTo>
                        <a:pt x="176" y="148"/>
                      </a:lnTo>
                      <a:lnTo>
                        <a:pt x="191" y="152"/>
                      </a:lnTo>
                      <a:lnTo>
                        <a:pt x="195" y="169"/>
                      </a:lnTo>
                      <a:lnTo>
                        <a:pt x="200" y="175"/>
                      </a:lnTo>
                      <a:lnTo>
                        <a:pt x="200" y="184"/>
                      </a:lnTo>
                      <a:lnTo>
                        <a:pt x="215" y="184"/>
                      </a:lnTo>
                      <a:lnTo>
                        <a:pt x="226" y="20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" name="Freeform 7"/>
                <p:cNvSpPr>
                  <a:spLocks noChangeArrowheads="1"/>
                </p:cNvSpPr>
                <p:nvPr/>
              </p:nvSpPr>
              <p:spPr bwMode="auto">
                <a:xfrm>
                  <a:off x="4796" y="2172"/>
                  <a:ext cx="142" cy="171"/>
                </a:xfrm>
                <a:custGeom>
                  <a:avLst/>
                  <a:gdLst>
                    <a:gd name="T0" fmla="*/ 155 w 203"/>
                    <a:gd name="T1" fmla="*/ 170 h 202"/>
                    <a:gd name="T2" fmla="*/ 159 w 203"/>
                    <a:gd name="T3" fmla="*/ 180 h 202"/>
                    <a:gd name="T4" fmla="*/ 181 w 203"/>
                    <a:gd name="T5" fmla="*/ 189 h 202"/>
                    <a:gd name="T6" fmla="*/ 195 w 203"/>
                    <a:gd name="T7" fmla="*/ 183 h 202"/>
                    <a:gd name="T8" fmla="*/ 197 w 203"/>
                    <a:gd name="T9" fmla="*/ 146 h 202"/>
                    <a:gd name="T10" fmla="*/ 201 w 203"/>
                    <a:gd name="T11" fmla="*/ 108 h 202"/>
                    <a:gd name="T12" fmla="*/ 202 w 203"/>
                    <a:gd name="T13" fmla="*/ 69 h 202"/>
                    <a:gd name="T14" fmla="*/ 189 w 203"/>
                    <a:gd name="T15" fmla="*/ 48 h 202"/>
                    <a:gd name="T16" fmla="*/ 139 w 203"/>
                    <a:gd name="T17" fmla="*/ 24 h 202"/>
                    <a:gd name="T18" fmla="*/ 106 w 203"/>
                    <a:gd name="T19" fmla="*/ 46 h 202"/>
                    <a:gd name="T20" fmla="*/ 76 w 203"/>
                    <a:gd name="T21" fmla="*/ 61 h 202"/>
                    <a:gd name="T22" fmla="*/ 67 w 203"/>
                    <a:gd name="T23" fmla="*/ 54 h 202"/>
                    <a:gd name="T24" fmla="*/ 63 w 203"/>
                    <a:gd name="T25" fmla="*/ 16 h 202"/>
                    <a:gd name="T26" fmla="*/ 41 w 203"/>
                    <a:gd name="T27" fmla="*/ 3 h 202"/>
                    <a:gd name="T28" fmla="*/ 4 w 203"/>
                    <a:gd name="T29" fmla="*/ 13 h 202"/>
                    <a:gd name="T30" fmla="*/ 16 w 203"/>
                    <a:gd name="T31" fmla="*/ 30 h 202"/>
                    <a:gd name="T32" fmla="*/ 41 w 203"/>
                    <a:gd name="T33" fmla="*/ 43 h 202"/>
                    <a:gd name="T34" fmla="*/ 55 w 203"/>
                    <a:gd name="T35" fmla="*/ 46 h 202"/>
                    <a:gd name="T36" fmla="*/ 52 w 203"/>
                    <a:gd name="T37" fmla="*/ 50 h 202"/>
                    <a:gd name="T38" fmla="*/ 27 w 203"/>
                    <a:gd name="T39" fmla="*/ 54 h 202"/>
                    <a:gd name="T40" fmla="*/ 36 w 203"/>
                    <a:gd name="T41" fmla="*/ 73 h 202"/>
                    <a:gd name="T42" fmla="*/ 43 w 203"/>
                    <a:gd name="T43" fmla="*/ 84 h 202"/>
                    <a:gd name="T44" fmla="*/ 53 w 203"/>
                    <a:gd name="T45" fmla="*/ 75 h 202"/>
                    <a:gd name="T46" fmla="*/ 75 w 203"/>
                    <a:gd name="T47" fmla="*/ 82 h 202"/>
                    <a:gd name="T48" fmla="*/ 89 w 203"/>
                    <a:gd name="T49" fmla="*/ 94 h 202"/>
                    <a:gd name="T50" fmla="*/ 119 w 203"/>
                    <a:gd name="T51" fmla="*/ 106 h 202"/>
                    <a:gd name="T52" fmla="*/ 142 w 203"/>
                    <a:gd name="T53" fmla="*/ 122 h 202"/>
                    <a:gd name="T54" fmla="*/ 159 w 203"/>
                    <a:gd name="T55" fmla="*/ 153 h 202"/>
                    <a:gd name="T56" fmla="*/ 160 w 203"/>
                    <a:gd name="T57" fmla="*/ 158 h 202"/>
                    <a:gd name="T58" fmla="*/ 153 w 203"/>
                    <a:gd name="T59" fmla="*/ 166 h 202"/>
                    <a:gd name="T60" fmla="*/ 127 w 203"/>
                    <a:gd name="T61" fmla="*/ 186 h 202"/>
                    <a:gd name="T62" fmla="*/ 154 w 203"/>
                    <a:gd name="T63" fmla="*/ 17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3" h="202">
                      <a:moveTo>
                        <a:pt x="154" y="170"/>
                      </a:moveTo>
                      <a:lnTo>
                        <a:pt x="155" y="170"/>
                      </a:lnTo>
                      <a:lnTo>
                        <a:pt x="153" y="182"/>
                      </a:lnTo>
                      <a:lnTo>
                        <a:pt x="159" y="180"/>
                      </a:lnTo>
                      <a:lnTo>
                        <a:pt x="175" y="176"/>
                      </a:lnTo>
                      <a:lnTo>
                        <a:pt x="181" y="189"/>
                      </a:lnTo>
                      <a:lnTo>
                        <a:pt x="193" y="202"/>
                      </a:lnTo>
                      <a:lnTo>
                        <a:pt x="195" y="183"/>
                      </a:lnTo>
                      <a:lnTo>
                        <a:pt x="196" y="165"/>
                      </a:lnTo>
                      <a:lnTo>
                        <a:pt x="197" y="146"/>
                      </a:lnTo>
                      <a:lnTo>
                        <a:pt x="199" y="127"/>
                      </a:lnTo>
                      <a:lnTo>
                        <a:pt x="201" y="108"/>
                      </a:lnTo>
                      <a:lnTo>
                        <a:pt x="202" y="88"/>
                      </a:lnTo>
                      <a:lnTo>
                        <a:pt x="202" y="69"/>
                      </a:lnTo>
                      <a:lnTo>
                        <a:pt x="203" y="50"/>
                      </a:lnTo>
                      <a:lnTo>
                        <a:pt x="189" y="48"/>
                      </a:lnTo>
                      <a:lnTo>
                        <a:pt x="163" y="36"/>
                      </a:lnTo>
                      <a:lnTo>
                        <a:pt x="139" y="24"/>
                      </a:lnTo>
                      <a:lnTo>
                        <a:pt x="125" y="36"/>
                      </a:lnTo>
                      <a:lnTo>
                        <a:pt x="106" y="46"/>
                      </a:lnTo>
                      <a:lnTo>
                        <a:pt x="84" y="68"/>
                      </a:lnTo>
                      <a:lnTo>
                        <a:pt x="76" y="61"/>
                      </a:lnTo>
                      <a:lnTo>
                        <a:pt x="69" y="50"/>
                      </a:lnTo>
                      <a:lnTo>
                        <a:pt x="67" y="54"/>
                      </a:lnTo>
                      <a:lnTo>
                        <a:pt x="63" y="28"/>
                      </a:lnTo>
                      <a:lnTo>
                        <a:pt x="63" y="16"/>
                      </a:lnTo>
                      <a:lnTo>
                        <a:pt x="60" y="7"/>
                      </a:lnTo>
                      <a:lnTo>
                        <a:pt x="41" y="3"/>
                      </a:lnTo>
                      <a:lnTo>
                        <a:pt x="22" y="0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16" y="30"/>
                      </a:lnTo>
                      <a:lnTo>
                        <a:pt x="27" y="43"/>
                      </a:lnTo>
                      <a:lnTo>
                        <a:pt x="41" y="43"/>
                      </a:lnTo>
                      <a:lnTo>
                        <a:pt x="57" y="42"/>
                      </a:lnTo>
                      <a:lnTo>
                        <a:pt x="55" y="46"/>
                      </a:lnTo>
                      <a:lnTo>
                        <a:pt x="53" y="49"/>
                      </a:lnTo>
                      <a:lnTo>
                        <a:pt x="52" y="50"/>
                      </a:lnTo>
                      <a:lnTo>
                        <a:pt x="45" y="49"/>
                      </a:lnTo>
                      <a:lnTo>
                        <a:pt x="27" y="54"/>
                      </a:lnTo>
                      <a:lnTo>
                        <a:pt x="18" y="58"/>
                      </a:lnTo>
                      <a:lnTo>
                        <a:pt x="36" y="73"/>
                      </a:lnTo>
                      <a:lnTo>
                        <a:pt x="34" y="82"/>
                      </a:lnTo>
                      <a:lnTo>
                        <a:pt x="43" y="84"/>
                      </a:lnTo>
                      <a:lnTo>
                        <a:pt x="57" y="62"/>
                      </a:lnTo>
                      <a:lnTo>
                        <a:pt x="53" y="75"/>
                      </a:lnTo>
                      <a:lnTo>
                        <a:pt x="70" y="82"/>
                      </a:lnTo>
                      <a:lnTo>
                        <a:pt x="75" y="82"/>
                      </a:lnTo>
                      <a:lnTo>
                        <a:pt x="73" y="90"/>
                      </a:lnTo>
                      <a:lnTo>
                        <a:pt x="89" y="94"/>
                      </a:lnTo>
                      <a:lnTo>
                        <a:pt x="105" y="100"/>
                      </a:lnTo>
                      <a:lnTo>
                        <a:pt x="119" y="106"/>
                      </a:lnTo>
                      <a:lnTo>
                        <a:pt x="135" y="112"/>
                      </a:lnTo>
                      <a:lnTo>
                        <a:pt x="142" y="122"/>
                      </a:lnTo>
                      <a:lnTo>
                        <a:pt x="153" y="148"/>
                      </a:lnTo>
                      <a:lnTo>
                        <a:pt x="159" y="153"/>
                      </a:lnTo>
                      <a:lnTo>
                        <a:pt x="149" y="153"/>
                      </a:lnTo>
                      <a:lnTo>
                        <a:pt x="160" y="158"/>
                      </a:lnTo>
                      <a:lnTo>
                        <a:pt x="150" y="159"/>
                      </a:lnTo>
                      <a:lnTo>
                        <a:pt x="153" y="166"/>
                      </a:lnTo>
                      <a:lnTo>
                        <a:pt x="139" y="164"/>
                      </a:lnTo>
                      <a:lnTo>
                        <a:pt x="127" y="186"/>
                      </a:lnTo>
                      <a:lnTo>
                        <a:pt x="145" y="182"/>
                      </a:lnTo>
                      <a:lnTo>
                        <a:pt x="154" y="17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" name="Freeform 8"/>
                <p:cNvSpPr>
                  <a:spLocks noChangeArrowheads="1"/>
                </p:cNvSpPr>
                <p:nvPr/>
              </p:nvSpPr>
              <p:spPr bwMode="auto">
                <a:xfrm>
                  <a:off x="4615" y="2129"/>
                  <a:ext cx="92" cy="145"/>
                </a:xfrm>
                <a:custGeom>
                  <a:avLst/>
                  <a:gdLst>
                    <a:gd name="T0" fmla="*/ 132 w 132"/>
                    <a:gd name="T1" fmla="*/ 5 h 172"/>
                    <a:gd name="T2" fmla="*/ 126 w 132"/>
                    <a:gd name="T3" fmla="*/ 0 h 172"/>
                    <a:gd name="T4" fmla="*/ 107 w 132"/>
                    <a:gd name="T5" fmla="*/ 21 h 172"/>
                    <a:gd name="T6" fmla="*/ 80 w 132"/>
                    <a:gd name="T7" fmla="*/ 16 h 172"/>
                    <a:gd name="T8" fmla="*/ 54 w 132"/>
                    <a:gd name="T9" fmla="*/ 12 h 172"/>
                    <a:gd name="T10" fmla="*/ 42 w 132"/>
                    <a:gd name="T11" fmla="*/ 11 h 172"/>
                    <a:gd name="T12" fmla="*/ 33 w 132"/>
                    <a:gd name="T13" fmla="*/ 21 h 172"/>
                    <a:gd name="T14" fmla="*/ 30 w 132"/>
                    <a:gd name="T15" fmla="*/ 21 h 172"/>
                    <a:gd name="T16" fmla="*/ 19 w 132"/>
                    <a:gd name="T17" fmla="*/ 40 h 172"/>
                    <a:gd name="T18" fmla="*/ 21 w 132"/>
                    <a:gd name="T19" fmla="*/ 60 h 172"/>
                    <a:gd name="T20" fmla="*/ 18 w 132"/>
                    <a:gd name="T21" fmla="*/ 58 h 172"/>
                    <a:gd name="T22" fmla="*/ 9 w 132"/>
                    <a:gd name="T23" fmla="*/ 80 h 172"/>
                    <a:gd name="T24" fmla="*/ 0 w 132"/>
                    <a:gd name="T25" fmla="*/ 102 h 172"/>
                    <a:gd name="T26" fmla="*/ 2 w 132"/>
                    <a:gd name="T27" fmla="*/ 123 h 172"/>
                    <a:gd name="T28" fmla="*/ 12 w 132"/>
                    <a:gd name="T29" fmla="*/ 124 h 172"/>
                    <a:gd name="T30" fmla="*/ 12 w 132"/>
                    <a:gd name="T31" fmla="*/ 141 h 172"/>
                    <a:gd name="T32" fmla="*/ 11 w 132"/>
                    <a:gd name="T33" fmla="*/ 158 h 172"/>
                    <a:gd name="T34" fmla="*/ 12 w 132"/>
                    <a:gd name="T35" fmla="*/ 172 h 172"/>
                    <a:gd name="T36" fmla="*/ 30 w 132"/>
                    <a:gd name="T37" fmla="*/ 168 h 172"/>
                    <a:gd name="T38" fmla="*/ 30 w 132"/>
                    <a:gd name="T39" fmla="*/ 140 h 172"/>
                    <a:gd name="T40" fmla="*/ 29 w 132"/>
                    <a:gd name="T41" fmla="*/ 112 h 172"/>
                    <a:gd name="T42" fmla="*/ 42 w 132"/>
                    <a:gd name="T43" fmla="*/ 101 h 172"/>
                    <a:gd name="T44" fmla="*/ 43 w 132"/>
                    <a:gd name="T45" fmla="*/ 116 h 172"/>
                    <a:gd name="T46" fmla="*/ 45 w 132"/>
                    <a:gd name="T47" fmla="*/ 126 h 172"/>
                    <a:gd name="T48" fmla="*/ 54 w 132"/>
                    <a:gd name="T49" fmla="*/ 138 h 172"/>
                    <a:gd name="T50" fmla="*/ 57 w 132"/>
                    <a:gd name="T51" fmla="*/ 153 h 172"/>
                    <a:gd name="T52" fmla="*/ 63 w 132"/>
                    <a:gd name="T53" fmla="*/ 149 h 172"/>
                    <a:gd name="T54" fmla="*/ 78 w 132"/>
                    <a:gd name="T55" fmla="*/ 141 h 172"/>
                    <a:gd name="T56" fmla="*/ 83 w 132"/>
                    <a:gd name="T57" fmla="*/ 138 h 172"/>
                    <a:gd name="T58" fmla="*/ 69 w 132"/>
                    <a:gd name="T59" fmla="*/ 119 h 172"/>
                    <a:gd name="T60" fmla="*/ 72 w 132"/>
                    <a:gd name="T61" fmla="*/ 113 h 172"/>
                    <a:gd name="T62" fmla="*/ 62 w 132"/>
                    <a:gd name="T63" fmla="*/ 98 h 172"/>
                    <a:gd name="T64" fmla="*/ 53 w 132"/>
                    <a:gd name="T65" fmla="*/ 82 h 172"/>
                    <a:gd name="T66" fmla="*/ 60 w 132"/>
                    <a:gd name="T67" fmla="*/ 83 h 172"/>
                    <a:gd name="T68" fmla="*/ 74 w 132"/>
                    <a:gd name="T69" fmla="*/ 72 h 172"/>
                    <a:gd name="T70" fmla="*/ 90 w 132"/>
                    <a:gd name="T71" fmla="*/ 60 h 172"/>
                    <a:gd name="T72" fmla="*/ 95 w 132"/>
                    <a:gd name="T73" fmla="*/ 60 h 172"/>
                    <a:gd name="T74" fmla="*/ 91 w 132"/>
                    <a:gd name="T75" fmla="*/ 53 h 172"/>
                    <a:gd name="T76" fmla="*/ 84 w 132"/>
                    <a:gd name="T77" fmla="*/ 57 h 172"/>
                    <a:gd name="T78" fmla="*/ 59 w 132"/>
                    <a:gd name="T79" fmla="*/ 60 h 172"/>
                    <a:gd name="T80" fmla="*/ 42 w 132"/>
                    <a:gd name="T81" fmla="*/ 72 h 172"/>
                    <a:gd name="T82" fmla="*/ 25 w 132"/>
                    <a:gd name="T83" fmla="*/ 48 h 172"/>
                    <a:gd name="T84" fmla="*/ 33 w 132"/>
                    <a:gd name="T85" fmla="*/ 29 h 172"/>
                    <a:gd name="T86" fmla="*/ 62 w 132"/>
                    <a:gd name="T87" fmla="*/ 30 h 172"/>
                    <a:gd name="T88" fmla="*/ 91 w 132"/>
                    <a:gd name="T89" fmla="*/ 32 h 172"/>
                    <a:gd name="T90" fmla="*/ 119 w 132"/>
                    <a:gd name="T91" fmla="*/ 27 h 172"/>
                    <a:gd name="T92" fmla="*/ 132 w 132"/>
                    <a:gd name="T93" fmla="*/ 5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2" h="172">
                      <a:moveTo>
                        <a:pt x="132" y="5"/>
                      </a:moveTo>
                      <a:lnTo>
                        <a:pt x="126" y="0"/>
                      </a:lnTo>
                      <a:lnTo>
                        <a:pt x="107" y="21"/>
                      </a:lnTo>
                      <a:lnTo>
                        <a:pt x="80" y="16"/>
                      </a:lnTo>
                      <a:lnTo>
                        <a:pt x="54" y="12"/>
                      </a:lnTo>
                      <a:lnTo>
                        <a:pt x="42" y="11"/>
                      </a:lnTo>
                      <a:lnTo>
                        <a:pt x="33" y="21"/>
                      </a:lnTo>
                      <a:lnTo>
                        <a:pt x="30" y="21"/>
                      </a:lnTo>
                      <a:lnTo>
                        <a:pt x="19" y="40"/>
                      </a:lnTo>
                      <a:lnTo>
                        <a:pt x="21" y="60"/>
                      </a:lnTo>
                      <a:lnTo>
                        <a:pt x="18" y="58"/>
                      </a:lnTo>
                      <a:lnTo>
                        <a:pt x="9" y="80"/>
                      </a:lnTo>
                      <a:lnTo>
                        <a:pt x="0" y="102"/>
                      </a:lnTo>
                      <a:lnTo>
                        <a:pt x="2" y="123"/>
                      </a:lnTo>
                      <a:lnTo>
                        <a:pt x="12" y="124"/>
                      </a:lnTo>
                      <a:lnTo>
                        <a:pt x="12" y="141"/>
                      </a:lnTo>
                      <a:lnTo>
                        <a:pt x="11" y="158"/>
                      </a:lnTo>
                      <a:lnTo>
                        <a:pt x="12" y="172"/>
                      </a:lnTo>
                      <a:lnTo>
                        <a:pt x="30" y="168"/>
                      </a:lnTo>
                      <a:lnTo>
                        <a:pt x="30" y="140"/>
                      </a:lnTo>
                      <a:lnTo>
                        <a:pt x="29" y="112"/>
                      </a:lnTo>
                      <a:lnTo>
                        <a:pt x="42" y="101"/>
                      </a:lnTo>
                      <a:lnTo>
                        <a:pt x="43" y="116"/>
                      </a:lnTo>
                      <a:lnTo>
                        <a:pt x="45" y="126"/>
                      </a:lnTo>
                      <a:lnTo>
                        <a:pt x="54" y="138"/>
                      </a:lnTo>
                      <a:lnTo>
                        <a:pt x="57" y="153"/>
                      </a:lnTo>
                      <a:lnTo>
                        <a:pt x="63" y="149"/>
                      </a:lnTo>
                      <a:lnTo>
                        <a:pt x="78" y="141"/>
                      </a:lnTo>
                      <a:lnTo>
                        <a:pt x="83" y="138"/>
                      </a:lnTo>
                      <a:lnTo>
                        <a:pt x="69" y="119"/>
                      </a:lnTo>
                      <a:lnTo>
                        <a:pt x="72" y="113"/>
                      </a:lnTo>
                      <a:lnTo>
                        <a:pt x="62" y="98"/>
                      </a:lnTo>
                      <a:lnTo>
                        <a:pt x="53" y="82"/>
                      </a:lnTo>
                      <a:lnTo>
                        <a:pt x="60" y="83"/>
                      </a:lnTo>
                      <a:lnTo>
                        <a:pt x="74" y="72"/>
                      </a:lnTo>
                      <a:lnTo>
                        <a:pt x="90" y="60"/>
                      </a:lnTo>
                      <a:lnTo>
                        <a:pt x="95" y="60"/>
                      </a:lnTo>
                      <a:lnTo>
                        <a:pt x="91" y="53"/>
                      </a:lnTo>
                      <a:lnTo>
                        <a:pt x="84" y="57"/>
                      </a:lnTo>
                      <a:lnTo>
                        <a:pt x="59" y="60"/>
                      </a:lnTo>
                      <a:lnTo>
                        <a:pt x="42" y="72"/>
                      </a:lnTo>
                      <a:lnTo>
                        <a:pt x="25" y="48"/>
                      </a:lnTo>
                      <a:lnTo>
                        <a:pt x="33" y="29"/>
                      </a:lnTo>
                      <a:lnTo>
                        <a:pt x="62" y="30"/>
                      </a:lnTo>
                      <a:lnTo>
                        <a:pt x="91" y="32"/>
                      </a:lnTo>
                      <a:lnTo>
                        <a:pt x="119" y="27"/>
                      </a:lnTo>
                      <a:lnTo>
                        <a:pt x="132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" name="Freeform 9"/>
                <p:cNvSpPr>
                  <a:spLocks noChangeArrowheads="1"/>
                </p:cNvSpPr>
                <p:nvPr/>
              </p:nvSpPr>
              <p:spPr bwMode="auto">
                <a:xfrm>
                  <a:off x="4415" y="2284"/>
                  <a:ext cx="132" cy="53"/>
                </a:xfrm>
                <a:custGeom>
                  <a:avLst/>
                  <a:gdLst>
                    <a:gd name="T0" fmla="*/ 187 w 187"/>
                    <a:gd name="T1" fmla="*/ 65 h 65"/>
                    <a:gd name="T2" fmla="*/ 186 w 187"/>
                    <a:gd name="T3" fmla="*/ 61 h 65"/>
                    <a:gd name="T4" fmla="*/ 186 w 187"/>
                    <a:gd name="T5" fmla="*/ 43 h 65"/>
                    <a:gd name="T6" fmla="*/ 170 w 187"/>
                    <a:gd name="T7" fmla="*/ 41 h 65"/>
                    <a:gd name="T8" fmla="*/ 156 w 187"/>
                    <a:gd name="T9" fmla="*/ 40 h 65"/>
                    <a:gd name="T10" fmla="*/ 150 w 187"/>
                    <a:gd name="T11" fmla="*/ 25 h 65"/>
                    <a:gd name="T12" fmla="*/ 126 w 187"/>
                    <a:gd name="T13" fmla="*/ 17 h 65"/>
                    <a:gd name="T14" fmla="*/ 116 w 187"/>
                    <a:gd name="T15" fmla="*/ 11 h 65"/>
                    <a:gd name="T16" fmla="*/ 108 w 187"/>
                    <a:gd name="T17" fmla="*/ 21 h 65"/>
                    <a:gd name="T18" fmla="*/ 91 w 187"/>
                    <a:gd name="T19" fmla="*/ 21 h 65"/>
                    <a:gd name="T20" fmla="*/ 74 w 187"/>
                    <a:gd name="T21" fmla="*/ 21 h 65"/>
                    <a:gd name="T22" fmla="*/ 66 w 187"/>
                    <a:gd name="T23" fmla="*/ 12 h 65"/>
                    <a:gd name="T24" fmla="*/ 43 w 187"/>
                    <a:gd name="T25" fmla="*/ 1 h 65"/>
                    <a:gd name="T26" fmla="*/ 17 w 187"/>
                    <a:gd name="T27" fmla="*/ 0 h 65"/>
                    <a:gd name="T28" fmla="*/ 6 w 187"/>
                    <a:gd name="T29" fmla="*/ 15 h 65"/>
                    <a:gd name="T30" fmla="*/ 0 w 187"/>
                    <a:gd name="T31" fmla="*/ 17 h 65"/>
                    <a:gd name="T32" fmla="*/ 21 w 187"/>
                    <a:gd name="T33" fmla="*/ 24 h 65"/>
                    <a:gd name="T34" fmla="*/ 21 w 187"/>
                    <a:gd name="T35" fmla="*/ 29 h 65"/>
                    <a:gd name="T36" fmla="*/ 42 w 187"/>
                    <a:gd name="T37" fmla="*/ 35 h 65"/>
                    <a:gd name="T38" fmla="*/ 63 w 187"/>
                    <a:gd name="T39" fmla="*/ 41 h 65"/>
                    <a:gd name="T40" fmla="*/ 83 w 187"/>
                    <a:gd name="T41" fmla="*/ 45 h 65"/>
                    <a:gd name="T42" fmla="*/ 102 w 187"/>
                    <a:gd name="T43" fmla="*/ 49 h 65"/>
                    <a:gd name="T44" fmla="*/ 128 w 187"/>
                    <a:gd name="T45" fmla="*/ 52 h 65"/>
                    <a:gd name="T46" fmla="*/ 155 w 187"/>
                    <a:gd name="T47" fmla="*/ 55 h 65"/>
                    <a:gd name="T48" fmla="*/ 171 w 187"/>
                    <a:gd name="T49" fmla="*/ 60 h 65"/>
                    <a:gd name="T50" fmla="*/ 187 w 187"/>
                    <a:gd name="T51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7" h="65">
                      <a:moveTo>
                        <a:pt x="187" y="65"/>
                      </a:moveTo>
                      <a:lnTo>
                        <a:pt x="186" y="61"/>
                      </a:lnTo>
                      <a:lnTo>
                        <a:pt x="186" y="43"/>
                      </a:lnTo>
                      <a:lnTo>
                        <a:pt x="170" y="41"/>
                      </a:lnTo>
                      <a:lnTo>
                        <a:pt x="156" y="40"/>
                      </a:lnTo>
                      <a:lnTo>
                        <a:pt x="150" y="25"/>
                      </a:lnTo>
                      <a:lnTo>
                        <a:pt x="126" y="17"/>
                      </a:lnTo>
                      <a:lnTo>
                        <a:pt x="116" y="11"/>
                      </a:lnTo>
                      <a:lnTo>
                        <a:pt x="108" y="21"/>
                      </a:lnTo>
                      <a:lnTo>
                        <a:pt x="91" y="21"/>
                      </a:lnTo>
                      <a:lnTo>
                        <a:pt x="74" y="21"/>
                      </a:lnTo>
                      <a:lnTo>
                        <a:pt x="66" y="12"/>
                      </a:lnTo>
                      <a:lnTo>
                        <a:pt x="43" y="1"/>
                      </a:lnTo>
                      <a:lnTo>
                        <a:pt x="17" y="0"/>
                      </a:lnTo>
                      <a:lnTo>
                        <a:pt x="6" y="15"/>
                      </a:lnTo>
                      <a:lnTo>
                        <a:pt x="0" y="17"/>
                      </a:lnTo>
                      <a:lnTo>
                        <a:pt x="21" y="24"/>
                      </a:lnTo>
                      <a:lnTo>
                        <a:pt x="21" y="29"/>
                      </a:lnTo>
                      <a:lnTo>
                        <a:pt x="42" y="35"/>
                      </a:lnTo>
                      <a:lnTo>
                        <a:pt x="63" y="41"/>
                      </a:lnTo>
                      <a:lnTo>
                        <a:pt x="83" y="45"/>
                      </a:lnTo>
                      <a:lnTo>
                        <a:pt x="102" y="49"/>
                      </a:lnTo>
                      <a:lnTo>
                        <a:pt x="128" y="52"/>
                      </a:lnTo>
                      <a:lnTo>
                        <a:pt x="155" y="55"/>
                      </a:lnTo>
                      <a:lnTo>
                        <a:pt x="171" y="60"/>
                      </a:lnTo>
                      <a:lnTo>
                        <a:pt x="187" y="6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" name="Freeform 10"/>
                <p:cNvSpPr>
                  <a:spLocks noChangeArrowheads="1"/>
                </p:cNvSpPr>
                <p:nvPr/>
              </p:nvSpPr>
              <p:spPr bwMode="auto">
                <a:xfrm>
                  <a:off x="4677" y="2332"/>
                  <a:ext cx="55" cy="37"/>
                </a:xfrm>
                <a:custGeom>
                  <a:avLst/>
                  <a:gdLst>
                    <a:gd name="T0" fmla="*/ 81 w 81"/>
                    <a:gd name="T1" fmla="*/ 0 h 45"/>
                    <a:gd name="T2" fmla="*/ 51 w 81"/>
                    <a:gd name="T3" fmla="*/ 1 h 45"/>
                    <a:gd name="T4" fmla="*/ 30 w 81"/>
                    <a:gd name="T5" fmla="*/ 11 h 45"/>
                    <a:gd name="T6" fmla="*/ 11 w 81"/>
                    <a:gd name="T7" fmla="*/ 21 h 45"/>
                    <a:gd name="T8" fmla="*/ 1 w 81"/>
                    <a:gd name="T9" fmla="*/ 37 h 45"/>
                    <a:gd name="T10" fmla="*/ 0 w 81"/>
                    <a:gd name="T11" fmla="*/ 41 h 45"/>
                    <a:gd name="T12" fmla="*/ 3 w 81"/>
                    <a:gd name="T13" fmla="*/ 45 h 45"/>
                    <a:gd name="T14" fmla="*/ 28 w 81"/>
                    <a:gd name="T15" fmla="*/ 30 h 45"/>
                    <a:gd name="T16" fmla="*/ 54 w 81"/>
                    <a:gd name="T17" fmla="*/ 14 h 45"/>
                    <a:gd name="T18" fmla="*/ 81 w 81"/>
                    <a:gd name="T1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45">
                      <a:moveTo>
                        <a:pt x="81" y="0"/>
                      </a:moveTo>
                      <a:lnTo>
                        <a:pt x="51" y="1"/>
                      </a:lnTo>
                      <a:lnTo>
                        <a:pt x="30" y="11"/>
                      </a:lnTo>
                      <a:lnTo>
                        <a:pt x="11" y="21"/>
                      </a:lnTo>
                      <a:lnTo>
                        <a:pt x="1" y="37"/>
                      </a:lnTo>
                      <a:lnTo>
                        <a:pt x="0" y="41"/>
                      </a:lnTo>
                      <a:lnTo>
                        <a:pt x="3" y="45"/>
                      </a:lnTo>
                      <a:lnTo>
                        <a:pt x="28" y="30"/>
                      </a:lnTo>
                      <a:lnTo>
                        <a:pt x="54" y="14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" name="Freeform 11"/>
                <p:cNvSpPr>
                  <a:spLocks noChangeArrowheads="1"/>
                </p:cNvSpPr>
                <p:nvPr/>
              </p:nvSpPr>
              <p:spPr bwMode="auto">
                <a:xfrm>
                  <a:off x="4742" y="2121"/>
                  <a:ext cx="19" cy="58"/>
                </a:xfrm>
                <a:custGeom>
                  <a:avLst/>
                  <a:gdLst>
                    <a:gd name="T0" fmla="*/ 30 w 30"/>
                    <a:gd name="T1" fmla="*/ 44 h 69"/>
                    <a:gd name="T2" fmla="*/ 17 w 30"/>
                    <a:gd name="T3" fmla="*/ 29 h 69"/>
                    <a:gd name="T4" fmla="*/ 26 w 30"/>
                    <a:gd name="T5" fmla="*/ 18 h 69"/>
                    <a:gd name="T6" fmla="*/ 20 w 30"/>
                    <a:gd name="T7" fmla="*/ 13 h 69"/>
                    <a:gd name="T8" fmla="*/ 13 w 30"/>
                    <a:gd name="T9" fmla="*/ 19 h 69"/>
                    <a:gd name="T10" fmla="*/ 7 w 30"/>
                    <a:gd name="T11" fmla="*/ 30 h 69"/>
                    <a:gd name="T12" fmla="*/ 6 w 30"/>
                    <a:gd name="T13" fmla="*/ 24 h 69"/>
                    <a:gd name="T14" fmla="*/ 9 w 30"/>
                    <a:gd name="T15" fmla="*/ 8 h 69"/>
                    <a:gd name="T16" fmla="*/ 11 w 30"/>
                    <a:gd name="T17" fmla="*/ 0 h 69"/>
                    <a:gd name="T18" fmla="*/ 0 w 30"/>
                    <a:gd name="T19" fmla="*/ 15 h 69"/>
                    <a:gd name="T20" fmla="*/ 2 w 30"/>
                    <a:gd name="T21" fmla="*/ 32 h 69"/>
                    <a:gd name="T22" fmla="*/ 5 w 30"/>
                    <a:gd name="T23" fmla="*/ 49 h 69"/>
                    <a:gd name="T24" fmla="*/ 17 w 30"/>
                    <a:gd name="T25" fmla="*/ 69 h 69"/>
                    <a:gd name="T26" fmla="*/ 8 w 30"/>
                    <a:gd name="T27" fmla="*/ 42 h 69"/>
                    <a:gd name="T28" fmla="*/ 30 w 30"/>
                    <a:gd name="T29" fmla="*/ 4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" h="69">
                      <a:moveTo>
                        <a:pt x="30" y="44"/>
                      </a:moveTo>
                      <a:lnTo>
                        <a:pt x="17" y="29"/>
                      </a:lnTo>
                      <a:lnTo>
                        <a:pt x="26" y="18"/>
                      </a:lnTo>
                      <a:lnTo>
                        <a:pt x="20" y="13"/>
                      </a:lnTo>
                      <a:lnTo>
                        <a:pt x="13" y="19"/>
                      </a:lnTo>
                      <a:lnTo>
                        <a:pt x="7" y="30"/>
                      </a:lnTo>
                      <a:lnTo>
                        <a:pt x="6" y="24"/>
                      </a:lnTo>
                      <a:lnTo>
                        <a:pt x="9" y="8"/>
                      </a:lnTo>
                      <a:lnTo>
                        <a:pt x="11" y="0"/>
                      </a:lnTo>
                      <a:lnTo>
                        <a:pt x="0" y="15"/>
                      </a:lnTo>
                      <a:lnTo>
                        <a:pt x="2" y="32"/>
                      </a:lnTo>
                      <a:lnTo>
                        <a:pt x="5" y="49"/>
                      </a:lnTo>
                      <a:lnTo>
                        <a:pt x="17" y="69"/>
                      </a:lnTo>
                      <a:lnTo>
                        <a:pt x="8" y="42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3" name="Freeform 12"/>
                <p:cNvSpPr>
                  <a:spLocks noChangeArrowheads="1"/>
                </p:cNvSpPr>
                <p:nvPr/>
              </p:nvSpPr>
              <p:spPr bwMode="auto">
                <a:xfrm>
                  <a:off x="4747" y="2220"/>
                  <a:ext cx="40" cy="17"/>
                </a:xfrm>
                <a:custGeom>
                  <a:avLst/>
                  <a:gdLst>
                    <a:gd name="T0" fmla="*/ 60 w 60"/>
                    <a:gd name="T1" fmla="*/ 19 h 23"/>
                    <a:gd name="T2" fmla="*/ 58 w 60"/>
                    <a:gd name="T3" fmla="*/ 23 h 23"/>
                    <a:gd name="T4" fmla="*/ 32 w 60"/>
                    <a:gd name="T5" fmla="*/ 12 h 23"/>
                    <a:gd name="T6" fmla="*/ 16 w 60"/>
                    <a:gd name="T7" fmla="*/ 13 h 23"/>
                    <a:gd name="T8" fmla="*/ 4 w 60"/>
                    <a:gd name="T9" fmla="*/ 8 h 23"/>
                    <a:gd name="T10" fmla="*/ 0 w 60"/>
                    <a:gd name="T11" fmla="*/ 13 h 23"/>
                    <a:gd name="T12" fmla="*/ 2 w 60"/>
                    <a:gd name="T13" fmla="*/ 6 h 23"/>
                    <a:gd name="T14" fmla="*/ 13 w 60"/>
                    <a:gd name="T15" fmla="*/ 0 h 23"/>
                    <a:gd name="T16" fmla="*/ 32 w 60"/>
                    <a:gd name="T17" fmla="*/ 2 h 23"/>
                    <a:gd name="T18" fmla="*/ 50 w 60"/>
                    <a:gd name="T19" fmla="*/ 4 h 23"/>
                    <a:gd name="T20" fmla="*/ 60 w 60"/>
                    <a:gd name="T21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23">
                      <a:moveTo>
                        <a:pt x="60" y="19"/>
                      </a:moveTo>
                      <a:lnTo>
                        <a:pt x="58" y="23"/>
                      </a:lnTo>
                      <a:lnTo>
                        <a:pt x="32" y="12"/>
                      </a:lnTo>
                      <a:lnTo>
                        <a:pt x="16" y="13"/>
                      </a:lnTo>
                      <a:lnTo>
                        <a:pt x="4" y="8"/>
                      </a:lnTo>
                      <a:lnTo>
                        <a:pt x="0" y="13"/>
                      </a:lnTo>
                      <a:lnTo>
                        <a:pt x="2" y="6"/>
                      </a:lnTo>
                      <a:lnTo>
                        <a:pt x="13" y="0"/>
                      </a:lnTo>
                      <a:lnTo>
                        <a:pt x="32" y="2"/>
                      </a:lnTo>
                      <a:lnTo>
                        <a:pt x="50" y="4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4" name="Freeform 13"/>
                <p:cNvSpPr>
                  <a:spLocks noChangeArrowheads="1"/>
                </p:cNvSpPr>
                <p:nvPr/>
              </p:nvSpPr>
              <p:spPr bwMode="auto">
                <a:xfrm>
                  <a:off x="4624" y="2328"/>
                  <a:ext cx="46" cy="10"/>
                </a:xfrm>
                <a:custGeom>
                  <a:avLst/>
                  <a:gdLst>
                    <a:gd name="T0" fmla="*/ 67 w 67"/>
                    <a:gd name="T1" fmla="*/ 1 h 14"/>
                    <a:gd name="T2" fmla="*/ 66 w 67"/>
                    <a:gd name="T3" fmla="*/ 0 h 14"/>
                    <a:gd name="T4" fmla="*/ 62 w 67"/>
                    <a:gd name="T5" fmla="*/ 0 h 14"/>
                    <a:gd name="T6" fmla="*/ 55 w 67"/>
                    <a:gd name="T7" fmla="*/ 6 h 14"/>
                    <a:gd name="T8" fmla="*/ 44 w 67"/>
                    <a:gd name="T9" fmla="*/ 6 h 14"/>
                    <a:gd name="T10" fmla="*/ 27 w 67"/>
                    <a:gd name="T11" fmla="*/ 4 h 14"/>
                    <a:gd name="T12" fmla="*/ 11 w 67"/>
                    <a:gd name="T13" fmla="*/ 1 h 14"/>
                    <a:gd name="T14" fmla="*/ 0 w 67"/>
                    <a:gd name="T15" fmla="*/ 11 h 14"/>
                    <a:gd name="T16" fmla="*/ 9 w 67"/>
                    <a:gd name="T17" fmla="*/ 14 h 14"/>
                    <a:gd name="T18" fmla="*/ 30 w 67"/>
                    <a:gd name="T19" fmla="*/ 13 h 14"/>
                    <a:gd name="T20" fmla="*/ 50 w 67"/>
                    <a:gd name="T21" fmla="*/ 12 h 14"/>
                    <a:gd name="T22" fmla="*/ 67 w 67"/>
                    <a:gd name="T2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14">
                      <a:moveTo>
                        <a:pt x="67" y="1"/>
                      </a:move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5" y="6"/>
                      </a:lnTo>
                      <a:lnTo>
                        <a:pt x="44" y="6"/>
                      </a:lnTo>
                      <a:lnTo>
                        <a:pt x="27" y="4"/>
                      </a:lnTo>
                      <a:lnTo>
                        <a:pt x="11" y="1"/>
                      </a:lnTo>
                      <a:lnTo>
                        <a:pt x="0" y="11"/>
                      </a:lnTo>
                      <a:lnTo>
                        <a:pt x="9" y="14"/>
                      </a:lnTo>
                      <a:lnTo>
                        <a:pt x="30" y="13"/>
                      </a:lnTo>
                      <a:lnTo>
                        <a:pt x="50" y="12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" name="Freeform 14"/>
                <p:cNvSpPr>
                  <a:spLocks noChangeArrowheads="1"/>
                </p:cNvSpPr>
                <p:nvPr/>
              </p:nvSpPr>
              <p:spPr bwMode="auto">
                <a:xfrm>
                  <a:off x="4417" y="2194"/>
                  <a:ext cx="20" cy="29"/>
                </a:xfrm>
                <a:custGeom>
                  <a:avLst/>
                  <a:gdLst>
                    <a:gd name="T0" fmla="*/ 34 w 34"/>
                    <a:gd name="T1" fmla="*/ 24 h 36"/>
                    <a:gd name="T2" fmla="*/ 31 w 34"/>
                    <a:gd name="T3" fmla="*/ 36 h 36"/>
                    <a:gd name="T4" fmla="*/ 14 w 34"/>
                    <a:gd name="T5" fmla="*/ 24 h 36"/>
                    <a:gd name="T6" fmla="*/ 8 w 34"/>
                    <a:gd name="T7" fmla="*/ 12 h 36"/>
                    <a:gd name="T8" fmla="*/ 0 w 34"/>
                    <a:gd name="T9" fmla="*/ 8 h 36"/>
                    <a:gd name="T10" fmla="*/ 10 w 34"/>
                    <a:gd name="T11" fmla="*/ 2 h 36"/>
                    <a:gd name="T12" fmla="*/ 13 w 34"/>
                    <a:gd name="T13" fmla="*/ 0 h 36"/>
                    <a:gd name="T14" fmla="*/ 22 w 34"/>
                    <a:gd name="T15" fmla="*/ 19 h 36"/>
                    <a:gd name="T16" fmla="*/ 34 w 34"/>
                    <a:gd name="T17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36">
                      <a:moveTo>
                        <a:pt x="34" y="24"/>
                      </a:moveTo>
                      <a:lnTo>
                        <a:pt x="31" y="36"/>
                      </a:lnTo>
                      <a:lnTo>
                        <a:pt x="14" y="24"/>
                      </a:lnTo>
                      <a:lnTo>
                        <a:pt x="8" y="12"/>
                      </a:lnTo>
                      <a:lnTo>
                        <a:pt x="0" y="8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22" y="19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6" name="Freeform 15"/>
                <p:cNvSpPr>
                  <a:spLocks noChangeArrowheads="1"/>
                </p:cNvSpPr>
                <p:nvPr/>
              </p:nvSpPr>
              <p:spPr bwMode="auto">
                <a:xfrm>
                  <a:off x="4580" y="2327"/>
                  <a:ext cx="33" cy="15"/>
                </a:xfrm>
                <a:custGeom>
                  <a:avLst/>
                  <a:gdLst>
                    <a:gd name="T0" fmla="*/ 51 w 51"/>
                    <a:gd name="T1" fmla="*/ 12 h 20"/>
                    <a:gd name="T2" fmla="*/ 47 w 51"/>
                    <a:gd name="T3" fmla="*/ 6 h 20"/>
                    <a:gd name="T4" fmla="*/ 40 w 51"/>
                    <a:gd name="T5" fmla="*/ 7 h 20"/>
                    <a:gd name="T6" fmla="*/ 23 w 51"/>
                    <a:gd name="T7" fmla="*/ 0 h 20"/>
                    <a:gd name="T8" fmla="*/ 32 w 51"/>
                    <a:gd name="T9" fmla="*/ 10 h 20"/>
                    <a:gd name="T10" fmla="*/ 21 w 51"/>
                    <a:gd name="T11" fmla="*/ 10 h 20"/>
                    <a:gd name="T12" fmla="*/ 5 w 51"/>
                    <a:gd name="T13" fmla="*/ 8 h 20"/>
                    <a:gd name="T14" fmla="*/ 0 w 51"/>
                    <a:gd name="T15" fmla="*/ 20 h 20"/>
                    <a:gd name="T16" fmla="*/ 17 w 51"/>
                    <a:gd name="T17" fmla="*/ 16 h 20"/>
                    <a:gd name="T18" fmla="*/ 35 w 51"/>
                    <a:gd name="T19" fmla="*/ 14 h 20"/>
                    <a:gd name="T20" fmla="*/ 42 w 51"/>
                    <a:gd name="T21" fmla="*/ 15 h 20"/>
                    <a:gd name="T22" fmla="*/ 41 w 51"/>
                    <a:gd name="T23" fmla="*/ 15 h 20"/>
                    <a:gd name="T24" fmla="*/ 51 w 51"/>
                    <a:gd name="T25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" h="20">
                      <a:moveTo>
                        <a:pt x="51" y="12"/>
                      </a:moveTo>
                      <a:lnTo>
                        <a:pt x="47" y="6"/>
                      </a:lnTo>
                      <a:lnTo>
                        <a:pt x="40" y="7"/>
                      </a:lnTo>
                      <a:lnTo>
                        <a:pt x="23" y="0"/>
                      </a:lnTo>
                      <a:lnTo>
                        <a:pt x="32" y="10"/>
                      </a:lnTo>
                      <a:lnTo>
                        <a:pt x="21" y="10"/>
                      </a:lnTo>
                      <a:lnTo>
                        <a:pt x="5" y="8"/>
                      </a:lnTo>
                      <a:lnTo>
                        <a:pt x="0" y="20"/>
                      </a:lnTo>
                      <a:lnTo>
                        <a:pt x="17" y="16"/>
                      </a:lnTo>
                      <a:lnTo>
                        <a:pt x="35" y="14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51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" name="Freeform 16"/>
                <p:cNvSpPr>
                  <a:spLocks noChangeArrowheads="1"/>
                </p:cNvSpPr>
                <p:nvPr/>
              </p:nvSpPr>
              <p:spPr bwMode="auto">
                <a:xfrm>
                  <a:off x="4613" y="2352"/>
                  <a:ext cx="24" cy="13"/>
                </a:xfrm>
                <a:custGeom>
                  <a:avLst/>
                  <a:gdLst>
                    <a:gd name="T0" fmla="*/ 36 w 36"/>
                    <a:gd name="T1" fmla="*/ 15 h 19"/>
                    <a:gd name="T2" fmla="*/ 22 w 36"/>
                    <a:gd name="T3" fmla="*/ 19 h 19"/>
                    <a:gd name="T4" fmla="*/ 5 w 36"/>
                    <a:gd name="T5" fmla="*/ 7 h 19"/>
                    <a:gd name="T6" fmla="*/ 0 w 36"/>
                    <a:gd name="T7" fmla="*/ 0 h 19"/>
                    <a:gd name="T8" fmla="*/ 22 w 36"/>
                    <a:gd name="T9" fmla="*/ 1 h 19"/>
                    <a:gd name="T10" fmla="*/ 36 w 36"/>
                    <a:gd name="T11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9">
                      <a:moveTo>
                        <a:pt x="36" y="15"/>
                      </a:moveTo>
                      <a:lnTo>
                        <a:pt x="22" y="19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22" y="1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8" name="Freeform 17"/>
                <p:cNvSpPr>
                  <a:spLocks noChangeArrowheads="1"/>
                </p:cNvSpPr>
                <p:nvPr/>
              </p:nvSpPr>
              <p:spPr bwMode="auto">
                <a:xfrm>
                  <a:off x="4719" y="2226"/>
                  <a:ext cx="16" cy="12"/>
                </a:xfrm>
                <a:custGeom>
                  <a:avLst/>
                  <a:gdLst>
                    <a:gd name="T0" fmla="*/ 27 w 27"/>
                    <a:gd name="T1" fmla="*/ 7 h 17"/>
                    <a:gd name="T2" fmla="*/ 17 w 27"/>
                    <a:gd name="T3" fmla="*/ 17 h 17"/>
                    <a:gd name="T4" fmla="*/ 0 w 27"/>
                    <a:gd name="T5" fmla="*/ 6 h 17"/>
                    <a:gd name="T6" fmla="*/ 9 w 27"/>
                    <a:gd name="T7" fmla="*/ 0 h 17"/>
                    <a:gd name="T8" fmla="*/ 27 w 2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7">
                      <a:moveTo>
                        <a:pt x="27" y="7"/>
                      </a:moveTo>
                      <a:lnTo>
                        <a:pt x="17" y="17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27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" name="Freeform 18"/>
                <p:cNvSpPr>
                  <a:spLocks noChangeArrowheads="1"/>
                </p:cNvSpPr>
                <p:nvPr/>
              </p:nvSpPr>
              <p:spPr bwMode="auto">
                <a:xfrm>
                  <a:off x="4549" y="2327"/>
                  <a:ext cx="15" cy="8"/>
                </a:xfrm>
                <a:custGeom>
                  <a:avLst/>
                  <a:gdLst>
                    <a:gd name="T0" fmla="*/ 24 w 24"/>
                    <a:gd name="T1" fmla="*/ 6 h 13"/>
                    <a:gd name="T2" fmla="*/ 20 w 24"/>
                    <a:gd name="T3" fmla="*/ 2 h 13"/>
                    <a:gd name="T4" fmla="*/ 0 w 24"/>
                    <a:gd name="T5" fmla="*/ 0 h 13"/>
                    <a:gd name="T6" fmla="*/ 12 w 24"/>
                    <a:gd name="T7" fmla="*/ 13 h 13"/>
                    <a:gd name="T8" fmla="*/ 24 w 24"/>
                    <a:gd name="T9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3">
                      <a:moveTo>
                        <a:pt x="24" y="6"/>
                      </a:moveTo>
                      <a:lnTo>
                        <a:pt x="20" y="2"/>
                      </a:ln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" name="Freeform 19"/>
                <p:cNvSpPr>
                  <a:spLocks noChangeArrowheads="1"/>
                </p:cNvSpPr>
                <p:nvPr/>
              </p:nvSpPr>
              <p:spPr bwMode="auto">
                <a:xfrm>
                  <a:off x="4299" y="2135"/>
                  <a:ext cx="9" cy="15"/>
                </a:xfrm>
                <a:custGeom>
                  <a:avLst/>
                  <a:gdLst>
                    <a:gd name="T0" fmla="*/ 17 w 17"/>
                    <a:gd name="T1" fmla="*/ 12 h 22"/>
                    <a:gd name="T2" fmla="*/ 15 w 17"/>
                    <a:gd name="T3" fmla="*/ 22 h 22"/>
                    <a:gd name="T4" fmla="*/ 0 w 17"/>
                    <a:gd name="T5" fmla="*/ 3 h 22"/>
                    <a:gd name="T6" fmla="*/ 5 w 17"/>
                    <a:gd name="T7" fmla="*/ 0 h 22"/>
                    <a:gd name="T8" fmla="*/ 17 w 17"/>
                    <a:gd name="T9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2">
                      <a:moveTo>
                        <a:pt x="17" y="12"/>
                      </a:moveTo>
                      <a:lnTo>
                        <a:pt x="15" y="22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" name="Freeform 20"/>
                <p:cNvSpPr>
                  <a:spLocks noChangeArrowheads="1"/>
                </p:cNvSpPr>
                <p:nvPr/>
              </p:nvSpPr>
              <p:spPr bwMode="auto">
                <a:xfrm>
                  <a:off x="4569" y="2328"/>
                  <a:ext cx="9" cy="12"/>
                </a:xfrm>
                <a:custGeom>
                  <a:avLst/>
                  <a:gdLst>
                    <a:gd name="T0" fmla="*/ 15 w 15"/>
                    <a:gd name="T1" fmla="*/ 4 h 16"/>
                    <a:gd name="T2" fmla="*/ 9 w 15"/>
                    <a:gd name="T3" fmla="*/ 0 h 16"/>
                    <a:gd name="T4" fmla="*/ 0 w 15"/>
                    <a:gd name="T5" fmla="*/ 12 h 16"/>
                    <a:gd name="T6" fmla="*/ 7 w 15"/>
                    <a:gd name="T7" fmla="*/ 16 h 16"/>
                    <a:gd name="T8" fmla="*/ 15 w 15"/>
                    <a:gd name="T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4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7" y="16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" name="Freeform 21"/>
                <p:cNvSpPr>
                  <a:spLocks noChangeArrowheads="1"/>
                </p:cNvSpPr>
                <p:nvPr/>
              </p:nvSpPr>
              <p:spPr bwMode="auto">
                <a:xfrm>
                  <a:off x="4452" y="2217"/>
                  <a:ext cx="6" cy="10"/>
                </a:xfrm>
                <a:custGeom>
                  <a:avLst/>
                  <a:gdLst>
                    <a:gd name="T0" fmla="*/ 14 w 14"/>
                    <a:gd name="T1" fmla="*/ 5 h 15"/>
                    <a:gd name="T2" fmla="*/ 6 w 14"/>
                    <a:gd name="T3" fmla="*/ 12 h 15"/>
                    <a:gd name="T4" fmla="*/ 0 w 14"/>
                    <a:gd name="T5" fmla="*/ 15 h 15"/>
                    <a:gd name="T6" fmla="*/ 0 w 14"/>
                    <a:gd name="T7" fmla="*/ 0 h 15"/>
                    <a:gd name="T8" fmla="*/ 14 w 14"/>
                    <a:gd name="T9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14" y="5"/>
                      </a:moveTo>
                      <a:lnTo>
                        <a:pt x="6" y="12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3" name="Freeform 22"/>
                <p:cNvSpPr>
                  <a:spLocks noChangeArrowheads="1"/>
                </p:cNvSpPr>
                <p:nvPr/>
              </p:nvSpPr>
              <p:spPr bwMode="auto">
                <a:xfrm>
                  <a:off x="4669" y="2253"/>
                  <a:ext cx="6" cy="22"/>
                </a:xfrm>
                <a:custGeom>
                  <a:avLst/>
                  <a:gdLst>
                    <a:gd name="T0" fmla="*/ 12 w 12"/>
                    <a:gd name="T1" fmla="*/ 20 h 28"/>
                    <a:gd name="T2" fmla="*/ 10 w 12"/>
                    <a:gd name="T3" fmla="*/ 17 h 28"/>
                    <a:gd name="T4" fmla="*/ 10 w 12"/>
                    <a:gd name="T5" fmla="*/ 6 h 28"/>
                    <a:gd name="T6" fmla="*/ 11 w 12"/>
                    <a:gd name="T7" fmla="*/ 0 h 28"/>
                    <a:gd name="T8" fmla="*/ 0 w 12"/>
                    <a:gd name="T9" fmla="*/ 28 h 28"/>
                    <a:gd name="T10" fmla="*/ 12 w 12"/>
                    <a:gd name="T11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8">
                      <a:moveTo>
                        <a:pt x="12" y="20"/>
                      </a:moveTo>
                      <a:lnTo>
                        <a:pt x="10" y="17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0" y="28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4" name="Freeform 23"/>
                <p:cNvSpPr>
                  <a:spLocks noChangeArrowheads="1"/>
                </p:cNvSpPr>
                <p:nvPr/>
              </p:nvSpPr>
              <p:spPr bwMode="auto">
                <a:xfrm>
                  <a:off x="4840" y="2275"/>
                  <a:ext cx="3" cy="12"/>
                </a:xfrm>
                <a:custGeom>
                  <a:avLst/>
                  <a:gdLst>
                    <a:gd name="T0" fmla="*/ 8 w 8"/>
                    <a:gd name="T1" fmla="*/ 13 h 16"/>
                    <a:gd name="T2" fmla="*/ 7 w 8"/>
                    <a:gd name="T3" fmla="*/ 0 h 16"/>
                    <a:gd name="T4" fmla="*/ 0 w 8"/>
                    <a:gd name="T5" fmla="*/ 2 h 16"/>
                    <a:gd name="T6" fmla="*/ 0 w 8"/>
                    <a:gd name="T7" fmla="*/ 16 h 16"/>
                    <a:gd name="T8" fmla="*/ 8 w 8"/>
                    <a:gd name="T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8" y="13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5" name="Freeform 24"/>
                <p:cNvSpPr>
                  <a:spLocks noChangeArrowheads="1"/>
                </p:cNvSpPr>
                <p:nvPr/>
              </p:nvSpPr>
              <p:spPr bwMode="auto">
                <a:xfrm>
                  <a:off x="4321" y="2183"/>
                  <a:ext cx="7" cy="13"/>
                </a:xfrm>
                <a:custGeom>
                  <a:avLst/>
                  <a:gdLst>
                    <a:gd name="T0" fmla="*/ 12 w 12"/>
                    <a:gd name="T1" fmla="*/ 18 h 18"/>
                    <a:gd name="T2" fmla="*/ 3 w 12"/>
                    <a:gd name="T3" fmla="*/ 18 h 18"/>
                    <a:gd name="T4" fmla="*/ 0 w 12"/>
                    <a:gd name="T5" fmla="*/ 0 h 18"/>
                    <a:gd name="T6" fmla="*/ 12 w 1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3" y="18"/>
                      </a:lnTo>
                      <a:lnTo>
                        <a:pt x="0" y="0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6" name="Freeform 25"/>
                <p:cNvSpPr>
                  <a:spLocks noChangeArrowheads="1"/>
                </p:cNvSpPr>
                <p:nvPr/>
              </p:nvSpPr>
              <p:spPr bwMode="auto">
                <a:xfrm>
                  <a:off x="4665" y="2256"/>
                  <a:ext cx="5" cy="12"/>
                </a:xfrm>
                <a:custGeom>
                  <a:avLst/>
                  <a:gdLst>
                    <a:gd name="T0" fmla="*/ 8 w 8"/>
                    <a:gd name="T1" fmla="*/ 7 h 17"/>
                    <a:gd name="T2" fmla="*/ 7 w 8"/>
                    <a:gd name="T3" fmla="*/ 0 h 17"/>
                    <a:gd name="T4" fmla="*/ 3 w 8"/>
                    <a:gd name="T5" fmla="*/ 2 h 17"/>
                    <a:gd name="T6" fmla="*/ 0 w 8"/>
                    <a:gd name="T7" fmla="*/ 17 h 17"/>
                    <a:gd name="T8" fmla="*/ 8 w 8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8" y="7"/>
                      </a:move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1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7" name="Freeform 26"/>
                <p:cNvSpPr>
                  <a:spLocks noChangeArrowheads="1"/>
                </p:cNvSpPr>
                <p:nvPr/>
              </p:nvSpPr>
              <p:spPr bwMode="auto">
                <a:xfrm>
                  <a:off x="4696" y="2196"/>
                  <a:ext cx="12" cy="3"/>
                </a:xfrm>
                <a:custGeom>
                  <a:avLst/>
                  <a:gdLst>
                    <a:gd name="T0" fmla="*/ 19 w 19"/>
                    <a:gd name="T1" fmla="*/ 6 h 6"/>
                    <a:gd name="T2" fmla="*/ 8 w 19"/>
                    <a:gd name="T3" fmla="*/ 0 h 6"/>
                    <a:gd name="T4" fmla="*/ 0 w 19"/>
                    <a:gd name="T5" fmla="*/ 6 h 6"/>
                    <a:gd name="T6" fmla="*/ 19 w 19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6">
                      <a:moveTo>
                        <a:pt x="19" y="6"/>
                      </a:move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8" name="Freeform 27"/>
                <p:cNvSpPr>
                  <a:spLocks noChangeArrowheads="1"/>
                </p:cNvSpPr>
                <p:nvPr/>
              </p:nvSpPr>
              <p:spPr bwMode="auto">
                <a:xfrm>
                  <a:off x="4836" y="2289"/>
                  <a:ext cx="3" cy="10"/>
                </a:xfrm>
                <a:custGeom>
                  <a:avLst/>
                  <a:gdLst>
                    <a:gd name="T0" fmla="*/ 8 w 8"/>
                    <a:gd name="T1" fmla="*/ 8 h 15"/>
                    <a:gd name="T2" fmla="*/ 2 w 8"/>
                    <a:gd name="T3" fmla="*/ 15 h 15"/>
                    <a:gd name="T4" fmla="*/ 0 w 8"/>
                    <a:gd name="T5" fmla="*/ 0 h 15"/>
                    <a:gd name="T6" fmla="*/ 8 w 8"/>
                    <a:gd name="T7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5">
                      <a:moveTo>
                        <a:pt x="8" y="8"/>
                      </a:move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9" name="Freeform 28"/>
                <p:cNvSpPr>
                  <a:spLocks noChangeArrowheads="1"/>
                </p:cNvSpPr>
                <p:nvPr/>
              </p:nvSpPr>
              <p:spPr bwMode="auto">
                <a:xfrm>
                  <a:off x="4523" y="2304"/>
                  <a:ext cx="18" cy="0"/>
                </a:xfrm>
                <a:custGeom>
                  <a:avLst/>
                  <a:gdLst>
                    <a:gd name="T0" fmla="*/ 28 w 28"/>
                    <a:gd name="T1" fmla="*/ 0 h 4"/>
                    <a:gd name="T2" fmla="*/ 7 w 28"/>
                    <a:gd name="T3" fmla="*/ 4 h 4"/>
                    <a:gd name="T4" fmla="*/ 0 w 28"/>
                    <a:gd name="T5" fmla="*/ 0 h 4"/>
                    <a:gd name="T6" fmla="*/ 28 w 2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4">
                      <a:moveTo>
                        <a:pt x="28" y="0"/>
                      </a:move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" name="Freeform 29"/>
                <p:cNvSpPr>
                  <a:spLocks noChangeArrowheads="1"/>
                </p:cNvSpPr>
                <p:nvPr/>
              </p:nvSpPr>
              <p:spPr bwMode="auto">
                <a:xfrm>
                  <a:off x="4545" y="2064"/>
                  <a:ext cx="12" cy="17"/>
                </a:xfrm>
                <a:custGeom>
                  <a:avLst/>
                  <a:gdLst>
                    <a:gd name="T0" fmla="*/ 11 w 19"/>
                    <a:gd name="T1" fmla="*/ 20 h 20"/>
                    <a:gd name="T2" fmla="*/ 0 w 19"/>
                    <a:gd name="T3" fmla="*/ 8 h 20"/>
                    <a:gd name="T4" fmla="*/ 19 w 19"/>
                    <a:gd name="T5" fmla="*/ 0 h 20"/>
                    <a:gd name="T6" fmla="*/ 19 w 19"/>
                    <a:gd name="T7" fmla="*/ 1 h 20"/>
                    <a:gd name="T8" fmla="*/ 16 w 19"/>
                    <a:gd name="T9" fmla="*/ 12 h 20"/>
                    <a:gd name="T10" fmla="*/ 11 w 19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0">
                      <a:moveTo>
                        <a:pt x="11" y="20"/>
                      </a:moveTo>
                      <a:lnTo>
                        <a:pt x="0" y="8"/>
                      </a:ln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16" y="12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" name="Freeform 30"/>
                <p:cNvSpPr>
                  <a:spLocks noChangeArrowheads="1"/>
                </p:cNvSpPr>
                <p:nvPr/>
              </p:nvSpPr>
              <p:spPr bwMode="auto">
                <a:xfrm>
                  <a:off x="5185" y="2025"/>
                  <a:ext cx="1" cy="1"/>
                </a:xfrm>
                <a:custGeom>
                  <a:avLst/>
                  <a:gdLst>
                    <a:gd name="T0" fmla="*/ 1 w 4"/>
                    <a:gd name="T1" fmla="*/ 0 h 4"/>
                    <a:gd name="T2" fmla="*/ 0 w 4"/>
                    <a:gd name="T3" fmla="*/ 1 h 4"/>
                    <a:gd name="T4" fmla="*/ 1 w 4"/>
                    <a:gd name="T5" fmla="*/ 2 h 4"/>
                    <a:gd name="T6" fmla="*/ 1 w 4"/>
                    <a:gd name="T7" fmla="*/ 4 h 4"/>
                    <a:gd name="T8" fmla="*/ 2 w 4"/>
                    <a:gd name="T9" fmla="*/ 4 h 4"/>
                    <a:gd name="T10" fmla="*/ 3 w 4"/>
                    <a:gd name="T11" fmla="*/ 4 h 4"/>
                    <a:gd name="T12" fmla="*/ 3 w 4"/>
                    <a:gd name="T13" fmla="*/ 2 h 4"/>
                    <a:gd name="T14" fmla="*/ 4 w 4"/>
                    <a:gd name="T15" fmla="*/ 1 h 4"/>
                    <a:gd name="T16" fmla="*/ 3 w 4"/>
                    <a:gd name="T17" fmla="*/ 1 h 4"/>
                    <a:gd name="T18" fmla="*/ 3 w 4"/>
                    <a:gd name="T19" fmla="*/ 0 h 4"/>
                    <a:gd name="T20" fmla="*/ 1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" name="Freeform 31"/>
                <p:cNvSpPr>
                  <a:spLocks noChangeArrowheads="1"/>
                </p:cNvSpPr>
                <p:nvPr/>
              </p:nvSpPr>
              <p:spPr bwMode="auto">
                <a:xfrm>
                  <a:off x="5258" y="2057"/>
                  <a:ext cx="0" cy="0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0 w 2"/>
                    <a:gd name="T5" fmla="*/ 1 h 3"/>
                    <a:gd name="T6" fmla="*/ 1 w 2"/>
                    <a:gd name="T7" fmla="*/ 0 h 3"/>
                    <a:gd name="T8" fmla="*/ 2 w 2"/>
                    <a:gd name="T9" fmla="*/ 1 h 3"/>
                    <a:gd name="T10" fmla="*/ 2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3" name="Freeform 32"/>
                <p:cNvSpPr>
                  <a:spLocks noChangeArrowheads="1"/>
                </p:cNvSpPr>
                <p:nvPr/>
              </p:nvSpPr>
              <p:spPr bwMode="auto">
                <a:xfrm>
                  <a:off x="4890" y="1972"/>
                  <a:ext cx="0" cy="1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1 h 3"/>
                    <a:gd name="T4" fmla="*/ 0 w 3"/>
                    <a:gd name="T5" fmla="*/ 3 h 3"/>
                    <a:gd name="T6" fmla="*/ 1 w 3"/>
                    <a:gd name="T7" fmla="*/ 1 h 3"/>
                    <a:gd name="T8" fmla="*/ 1 w 3"/>
                    <a:gd name="T9" fmla="*/ 0 h 3"/>
                    <a:gd name="T10" fmla="*/ 1 w 3"/>
                    <a:gd name="T11" fmla="*/ 1 h 3"/>
                    <a:gd name="T12" fmla="*/ 3 w 3"/>
                    <a:gd name="T13" fmla="*/ 0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4" name="Freeform 33"/>
                <p:cNvSpPr>
                  <a:spLocks noChangeArrowheads="1"/>
                </p:cNvSpPr>
                <p:nvPr/>
              </p:nvSpPr>
              <p:spPr bwMode="auto">
                <a:xfrm>
                  <a:off x="5089" y="2016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5" name="Freeform 34"/>
                <p:cNvSpPr>
                  <a:spLocks noChangeArrowheads="1"/>
                </p:cNvSpPr>
                <p:nvPr/>
              </p:nvSpPr>
              <p:spPr bwMode="auto">
                <a:xfrm>
                  <a:off x="5093" y="2014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" name="Freeform 35"/>
                <p:cNvSpPr>
                  <a:spLocks noChangeArrowheads="1"/>
                </p:cNvSpPr>
                <p:nvPr/>
              </p:nvSpPr>
              <p:spPr bwMode="auto">
                <a:xfrm>
                  <a:off x="4482" y="2026"/>
                  <a:ext cx="135" cy="118"/>
                </a:xfrm>
                <a:custGeom>
                  <a:avLst/>
                  <a:gdLst>
                    <a:gd name="T0" fmla="*/ 147 w 195"/>
                    <a:gd name="T1" fmla="*/ 0 h 141"/>
                    <a:gd name="T2" fmla="*/ 159 w 195"/>
                    <a:gd name="T3" fmla="*/ 9 h 141"/>
                    <a:gd name="T4" fmla="*/ 158 w 195"/>
                    <a:gd name="T5" fmla="*/ 23 h 141"/>
                    <a:gd name="T6" fmla="*/ 167 w 195"/>
                    <a:gd name="T7" fmla="*/ 19 h 141"/>
                    <a:gd name="T8" fmla="*/ 167 w 195"/>
                    <a:gd name="T9" fmla="*/ 25 h 141"/>
                    <a:gd name="T10" fmla="*/ 172 w 195"/>
                    <a:gd name="T11" fmla="*/ 28 h 141"/>
                    <a:gd name="T12" fmla="*/ 195 w 195"/>
                    <a:gd name="T13" fmla="*/ 39 h 141"/>
                    <a:gd name="T14" fmla="*/ 174 w 195"/>
                    <a:gd name="T15" fmla="*/ 45 h 141"/>
                    <a:gd name="T16" fmla="*/ 180 w 195"/>
                    <a:gd name="T17" fmla="*/ 57 h 141"/>
                    <a:gd name="T18" fmla="*/ 166 w 195"/>
                    <a:gd name="T19" fmla="*/ 60 h 141"/>
                    <a:gd name="T20" fmla="*/ 161 w 195"/>
                    <a:gd name="T21" fmla="*/ 64 h 141"/>
                    <a:gd name="T22" fmla="*/ 144 w 195"/>
                    <a:gd name="T23" fmla="*/ 61 h 141"/>
                    <a:gd name="T24" fmla="*/ 126 w 195"/>
                    <a:gd name="T25" fmla="*/ 59 h 141"/>
                    <a:gd name="T26" fmla="*/ 122 w 195"/>
                    <a:gd name="T27" fmla="*/ 76 h 141"/>
                    <a:gd name="T28" fmla="*/ 117 w 195"/>
                    <a:gd name="T29" fmla="*/ 91 h 141"/>
                    <a:gd name="T30" fmla="*/ 112 w 195"/>
                    <a:gd name="T31" fmla="*/ 103 h 141"/>
                    <a:gd name="T32" fmla="*/ 104 w 195"/>
                    <a:gd name="T33" fmla="*/ 124 h 141"/>
                    <a:gd name="T34" fmla="*/ 86 w 195"/>
                    <a:gd name="T35" fmla="*/ 131 h 141"/>
                    <a:gd name="T36" fmla="*/ 58 w 195"/>
                    <a:gd name="T37" fmla="*/ 125 h 141"/>
                    <a:gd name="T38" fmla="*/ 52 w 195"/>
                    <a:gd name="T39" fmla="*/ 135 h 141"/>
                    <a:gd name="T40" fmla="*/ 24 w 195"/>
                    <a:gd name="T41" fmla="*/ 141 h 141"/>
                    <a:gd name="T42" fmla="*/ 4 w 195"/>
                    <a:gd name="T43" fmla="*/ 127 h 141"/>
                    <a:gd name="T44" fmla="*/ 0 w 195"/>
                    <a:gd name="T45" fmla="*/ 113 h 141"/>
                    <a:gd name="T46" fmla="*/ 2 w 195"/>
                    <a:gd name="T47" fmla="*/ 114 h 141"/>
                    <a:gd name="T48" fmla="*/ 17 w 195"/>
                    <a:gd name="T49" fmla="*/ 124 h 141"/>
                    <a:gd name="T50" fmla="*/ 33 w 195"/>
                    <a:gd name="T51" fmla="*/ 129 h 141"/>
                    <a:gd name="T52" fmla="*/ 29 w 195"/>
                    <a:gd name="T53" fmla="*/ 127 h 141"/>
                    <a:gd name="T54" fmla="*/ 33 w 195"/>
                    <a:gd name="T55" fmla="*/ 123 h 141"/>
                    <a:gd name="T56" fmla="*/ 34 w 195"/>
                    <a:gd name="T57" fmla="*/ 111 h 141"/>
                    <a:gd name="T58" fmla="*/ 35 w 195"/>
                    <a:gd name="T59" fmla="*/ 106 h 141"/>
                    <a:gd name="T60" fmla="*/ 36 w 195"/>
                    <a:gd name="T61" fmla="*/ 99 h 141"/>
                    <a:gd name="T62" fmla="*/ 51 w 195"/>
                    <a:gd name="T63" fmla="*/ 94 h 141"/>
                    <a:gd name="T64" fmla="*/ 65 w 195"/>
                    <a:gd name="T65" fmla="*/ 89 h 141"/>
                    <a:gd name="T66" fmla="*/ 77 w 195"/>
                    <a:gd name="T67" fmla="*/ 71 h 141"/>
                    <a:gd name="T68" fmla="*/ 89 w 195"/>
                    <a:gd name="T69" fmla="*/ 54 h 141"/>
                    <a:gd name="T70" fmla="*/ 100 w 195"/>
                    <a:gd name="T71" fmla="*/ 66 h 141"/>
                    <a:gd name="T72" fmla="*/ 105 w 195"/>
                    <a:gd name="T73" fmla="*/ 58 h 141"/>
                    <a:gd name="T74" fmla="*/ 108 w 195"/>
                    <a:gd name="T75" fmla="*/ 47 h 141"/>
                    <a:gd name="T76" fmla="*/ 113 w 195"/>
                    <a:gd name="T77" fmla="*/ 60 h 141"/>
                    <a:gd name="T78" fmla="*/ 113 w 195"/>
                    <a:gd name="T79" fmla="*/ 49 h 141"/>
                    <a:gd name="T80" fmla="*/ 118 w 195"/>
                    <a:gd name="T81" fmla="*/ 45 h 141"/>
                    <a:gd name="T82" fmla="*/ 116 w 195"/>
                    <a:gd name="T83" fmla="*/ 37 h 141"/>
                    <a:gd name="T84" fmla="*/ 120 w 195"/>
                    <a:gd name="T85" fmla="*/ 33 h 141"/>
                    <a:gd name="T86" fmla="*/ 130 w 195"/>
                    <a:gd name="T87" fmla="*/ 16 h 141"/>
                    <a:gd name="T88" fmla="*/ 141 w 195"/>
                    <a:gd name="T89" fmla="*/ 0 h 141"/>
                    <a:gd name="T90" fmla="*/ 142 w 195"/>
                    <a:gd name="T91" fmla="*/ 6 h 141"/>
                    <a:gd name="T92" fmla="*/ 147 w 195"/>
                    <a:gd name="T9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5" h="141">
                      <a:moveTo>
                        <a:pt x="147" y="0"/>
                      </a:moveTo>
                      <a:lnTo>
                        <a:pt x="159" y="9"/>
                      </a:lnTo>
                      <a:lnTo>
                        <a:pt x="158" y="23"/>
                      </a:lnTo>
                      <a:lnTo>
                        <a:pt x="167" y="19"/>
                      </a:lnTo>
                      <a:lnTo>
                        <a:pt x="167" y="25"/>
                      </a:lnTo>
                      <a:lnTo>
                        <a:pt x="172" y="28"/>
                      </a:lnTo>
                      <a:lnTo>
                        <a:pt x="195" y="39"/>
                      </a:lnTo>
                      <a:lnTo>
                        <a:pt x="174" y="45"/>
                      </a:lnTo>
                      <a:lnTo>
                        <a:pt x="180" y="57"/>
                      </a:lnTo>
                      <a:lnTo>
                        <a:pt x="166" y="60"/>
                      </a:lnTo>
                      <a:lnTo>
                        <a:pt x="161" y="64"/>
                      </a:lnTo>
                      <a:lnTo>
                        <a:pt x="144" y="61"/>
                      </a:lnTo>
                      <a:lnTo>
                        <a:pt x="126" y="59"/>
                      </a:lnTo>
                      <a:lnTo>
                        <a:pt x="122" y="76"/>
                      </a:lnTo>
                      <a:lnTo>
                        <a:pt x="117" y="91"/>
                      </a:lnTo>
                      <a:lnTo>
                        <a:pt x="112" y="103"/>
                      </a:lnTo>
                      <a:lnTo>
                        <a:pt x="104" y="124"/>
                      </a:lnTo>
                      <a:lnTo>
                        <a:pt x="86" y="131"/>
                      </a:lnTo>
                      <a:lnTo>
                        <a:pt x="58" y="125"/>
                      </a:lnTo>
                      <a:lnTo>
                        <a:pt x="52" y="135"/>
                      </a:lnTo>
                      <a:lnTo>
                        <a:pt x="24" y="141"/>
                      </a:lnTo>
                      <a:lnTo>
                        <a:pt x="4" y="127"/>
                      </a:lnTo>
                      <a:lnTo>
                        <a:pt x="0" y="113"/>
                      </a:lnTo>
                      <a:lnTo>
                        <a:pt x="2" y="114"/>
                      </a:lnTo>
                      <a:lnTo>
                        <a:pt x="17" y="124"/>
                      </a:lnTo>
                      <a:lnTo>
                        <a:pt x="33" y="129"/>
                      </a:lnTo>
                      <a:lnTo>
                        <a:pt x="29" y="127"/>
                      </a:lnTo>
                      <a:lnTo>
                        <a:pt x="33" y="123"/>
                      </a:lnTo>
                      <a:lnTo>
                        <a:pt x="34" y="111"/>
                      </a:lnTo>
                      <a:lnTo>
                        <a:pt x="35" y="106"/>
                      </a:lnTo>
                      <a:lnTo>
                        <a:pt x="36" y="99"/>
                      </a:lnTo>
                      <a:lnTo>
                        <a:pt x="51" y="94"/>
                      </a:lnTo>
                      <a:lnTo>
                        <a:pt x="65" y="89"/>
                      </a:lnTo>
                      <a:lnTo>
                        <a:pt x="77" y="71"/>
                      </a:lnTo>
                      <a:lnTo>
                        <a:pt x="89" y="54"/>
                      </a:lnTo>
                      <a:lnTo>
                        <a:pt x="100" y="66"/>
                      </a:lnTo>
                      <a:lnTo>
                        <a:pt x="105" y="58"/>
                      </a:lnTo>
                      <a:lnTo>
                        <a:pt x="108" y="47"/>
                      </a:lnTo>
                      <a:lnTo>
                        <a:pt x="113" y="60"/>
                      </a:lnTo>
                      <a:lnTo>
                        <a:pt x="113" y="49"/>
                      </a:lnTo>
                      <a:lnTo>
                        <a:pt x="118" y="45"/>
                      </a:lnTo>
                      <a:lnTo>
                        <a:pt x="116" y="37"/>
                      </a:lnTo>
                      <a:lnTo>
                        <a:pt x="120" y="33"/>
                      </a:lnTo>
                      <a:lnTo>
                        <a:pt x="130" y="16"/>
                      </a:lnTo>
                      <a:lnTo>
                        <a:pt x="141" y="0"/>
                      </a:lnTo>
                      <a:lnTo>
                        <a:pt x="142" y="6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" name="Freeform 36"/>
                <p:cNvSpPr>
                  <a:spLocks noChangeArrowheads="1"/>
                </p:cNvSpPr>
                <p:nvPr/>
              </p:nvSpPr>
              <p:spPr bwMode="auto">
                <a:xfrm>
                  <a:off x="4340" y="2031"/>
                  <a:ext cx="62" cy="103"/>
                </a:xfrm>
                <a:custGeom>
                  <a:avLst/>
                  <a:gdLst>
                    <a:gd name="T0" fmla="*/ 76 w 89"/>
                    <a:gd name="T1" fmla="*/ 122 h 122"/>
                    <a:gd name="T2" fmla="*/ 51 w 89"/>
                    <a:gd name="T3" fmla="*/ 105 h 122"/>
                    <a:gd name="T4" fmla="*/ 27 w 89"/>
                    <a:gd name="T5" fmla="*/ 87 h 122"/>
                    <a:gd name="T6" fmla="*/ 16 w 89"/>
                    <a:gd name="T7" fmla="*/ 60 h 122"/>
                    <a:gd name="T8" fmla="*/ 7 w 89"/>
                    <a:gd name="T9" fmla="*/ 33 h 122"/>
                    <a:gd name="T10" fmla="*/ 0 w 89"/>
                    <a:gd name="T11" fmla="*/ 4 h 122"/>
                    <a:gd name="T12" fmla="*/ 1 w 89"/>
                    <a:gd name="T13" fmla="*/ 0 h 122"/>
                    <a:gd name="T14" fmla="*/ 17 w 89"/>
                    <a:gd name="T15" fmla="*/ 9 h 122"/>
                    <a:gd name="T16" fmla="*/ 18 w 89"/>
                    <a:gd name="T17" fmla="*/ 20 h 122"/>
                    <a:gd name="T18" fmla="*/ 31 w 89"/>
                    <a:gd name="T19" fmla="*/ 18 h 122"/>
                    <a:gd name="T20" fmla="*/ 40 w 89"/>
                    <a:gd name="T21" fmla="*/ 9 h 122"/>
                    <a:gd name="T22" fmla="*/ 53 w 89"/>
                    <a:gd name="T23" fmla="*/ 22 h 122"/>
                    <a:gd name="T24" fmla="*/ 66 w 89"/>
                    <a:gd name="T25" fmla="*/ 35 h 122"/>
                    <a:gd name="T26" fmla="*/ 69 w 89"/>
                    <a:gd name="T27" fmla="*/ 58 h 122"/>
                    <a:gd name="T28" fmla="*/ 71 w 89"/>
                    <a:gd name="T29" fmla="*/ 80 h 122"/>
                    <a:gd name="T30" fmla="*/ 81 w 89"/>
                    <a:gd name="T31" fmla="*/ 100 h 122"/>
                    <a:gd name="T32" fmla="*/ 89 w 89"/>
                    <a:gd name="T33" fmla="*/ 120 h 122"/>
                    <a:gd name="T34" fmla="*/ 82 w 89"/>
                    <a:gd name="T35" fmla="*/ 117 h 122"/>
                    <a:gd name="T36" fmla="*/ 76 w 89"/>
                    <a:gd name="T37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9" h="122">
                      <a:moveTo>
                        <a:pt x="76" y="122"/>
                      </a:moveTo>
                      <a:lnTo>
                        <a:pt x="51" y="105"/>
                      </a:lnTo>
                      <a:lnTo>
                        <a:pt x="27" y="87"/>
                      </a:lnTo>
                      <a:lnTo>
                        <a:pt x="16" y="60"/>
                      </a:lnTo>
                      <a:lnTo>
                        <a:pt x="7" y="33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7" y="9"/>
                      </a:lnTo>
                      <a:lnTo>
                        <a:pt x="18" y="20"/>
                      </a:lnTo>
                      <a:lnTo>
                        <a:pt x="31" y="18"/>
                      </a:lnTo>
                      <a:lnTo>
                        <a:pt x="40" y="9"/>
                      </a:lnTo>
                      <a:lnTo>
                        <a:pt x="53" y="22"/>
                      </a:lnTo>
                      <a:lnTo>
                        <a:pt x="66" y="35"/>
                      </a:lnTo>
                      <a:lnTo>
                        <a:pt x="69" y="58"/>
                      </a:lnTo>
                      <a:lnTo>
                        <a:pt x="71" y="80"/>
                      </a:lnTo>
                      <a:lnTo>
                        <a:pt x="81" y="100"/>
                      </a:lnTo>
                      <a:lnTo>
                        <a:pt x="89" y="120"/>
                      </a:lnTo>
                      <a:lnTo>
                        <a:pt x="82" y="117"/>
                      </a:lnTo>
                      <a:lnTo>
                        <a:pt x="76" y="12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8" name="Freeform 37"/>
                <p:cNvSpPr>
                  <a:spLocks noChangeArrowheads="1"/>
                </p:cNvSpPr>
                <p:nvPr/>
              </p:nvSpPr>
              <p:spPr bwMode="auto">
                <a:xfrm>
                  <a:off x="5339" y="2018"/>
                  <a:ext cx="0" cy="0"/>
                </a:xfrm>
                <a:custGeom>
                  <a:avLst/>
                  <a:gdLst>
                    <a:gd name="T0" fmla="*/ 2 w 2"/>
                    <a:gd name="T1" fmla="*/ 1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9" name="Freeform 38"/>
                <p:cNvSpPr>
                  <a:spLocks noChangeArrowheads="1"/>
                </p:cNvSpPr>
                <p:nvPr/>
              </p:nvSpPr>
              <p:spPr bwMode="auto">
                <a:xfrm>
                  <a:off x="5386" y="2021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" name="Freeform 39"/>
                <p:cNvSpPr>
                  <a:spLocks noChangeArrowheads="1"/>
                </p:cNvSpPr>
                <p:nvPr/>
              </p:nvSpPr>
              <p:spPr bwMode="auto">
                <a:xfrm>
                  <a:off x="5333" y="2052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1" name="Freeform 40"/>
                <p:cNvSpPr>
                  <a:spLocks noChangeArrowheads="1"/>
                </p:cNvSpPr>
                <p:nvPr/>
              </p:nvSpPr>
              <p:spPr bwMode="auto">
                <a:xfrm>
                  <a:off x="5341" y="2011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" name="Freeform 41"/>
                <p:cNvSpPr>
                  <a:spLocks noChangeArrowheads="1"/>
                </p:cNvSpPr>
                <p:nvPr/>
              </p:nvSpPr>
              <p:spPr bwMode="auto">
                <a:xfrm>
                  <a:off x="5319" y="217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3" name="Freeform 42"/>
                <p:cNvSpPr>
                  <a:spLocks noChangeArrowheads="1"/>
                </p:cNvSpPr>
                <p:nvPr/>
              </p:nvSpPr>
              <p:spPr bwMode="auto">
                <a:xfrm>
                  <a:off x="4840" y="2009"/>
                  <a:ext cx="1" cy="5"/>
                </a:xfrm>
                <a:custGeom>
                  <a:avLst/>
                  <a:gdLst>
                    <a:gd name="T0" fmla="*/ 0 w 3"/>
                    <a:gd name="T1" fmla="*/ 6 h 8"/>
                    <a:gd name="T2" fmla="*/ 1 w 3"/>
                    <a:gd name="T3" fmla="*/ 6 h 8"/>
                    <a:gd name="T4" fmla="*/ 0 w 3"/>
                    <a:gd name="T5" fmla="*/ 5 h 8"/>
                    <a:gd name="T6" fmla="*/ 1 w 3"/>
                    <a:gd name="T7" fmla="*/ 4 h 8"/>
                    <a:gd name="T8" fmla="*/ 1 w 3"/>
                    <a:gd name="T9" fmla="*/ 2 h 8"/>
                    <a:gd name="T10" fmla="*/ 2 w 3"/>
                    <a:gd name="T11" fmla="*/ 1 h 8"/>
                    <a:gd name="T12" fmla="*/ 2 w 3"/>
                    <a:gd name="T13" fmla="*/ 0 h 8"/>
                    <a:gd name="T14" fmla="*/ 3 w 3"/>
                    <a:gd name="T15" fmla="*/ 1 h 8"/>
                    <a:gd name="T16" fmla="*/ 2 w 3"/>
                    <a:gd name="T17" fmla="*/ 5 h 8"/>
                    <a:gd name="T18" fmla="*/ 2 w 3"/>
                    <a:gd name="T19" fmla="*/ 6 h 8"/>
                    <a:gd name="T20" fmla="*/ 2 w 3"/>
                    <a:gd name="T21" fmla="*/ 7 h 8"/>
                    <a:gd name="T22" fmla="*/ 2 w 3"/>
                    <a:gd name="T23" fmla="*/ 8 h 8"/>
                    <a:gd name="T24" fmla="*/ 1 w 3"/>
                    <a:gd name="T25" fmla="*/ 8 h 8"/>
                    <a:gd name="T26" fmla="*/ 0 w 3"/>
                    <a:gd name="T27" fmla="*/ 7 h 8"/>
                    <a:gd name="T28" fmla="*/ 0 w 3"/>
                    <a:gd name="T2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8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4" name="Freeform 43"/>
                <p:cNvSpPr>
                  <a:spLocks noChangeArrowheads="1"/>
                </p:cNvSpPr>
                <p:nvPr/>
              </p:nvSpPr>
              <p:spPr bwMode="auto">
                <a:xfrm>
                  <a:off x="4838" y="2018"/>
                  <a:ext cx="0" cy="0"/>
                </a:xfrm>
                <a:custGeom>
                  <a:avLst/>
                  <a:gdLst>
                    <a:gd name="T0" fmla="*/ 1 w 3"/>
                    <a:gd name="T1" fmla="*/ 2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1 h 2"/>
                    <a:gd name="T8" fmla="*/ 3 w 3"/>
                    <a:gd name="T9" fmla="*/ 0 h 2"/>
                    <a:gd name="T10" fmla="*/ 1 w 3"/>
                    <a:gd name="T11" fmla="*/ 0 h 2"/>
                    <a:gd name="T12" fmla="*/ 1 w 3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5" name="Freeform 44"/>
                <p:cNvSpPr>
                  <a:spLocks noChangeArrowheads="1"/>
                </p:cNvSpPr>
                <p:nvPr/>
              </p:nvSpPr>
              <p:spPr bwMode="auto">
                <a:xfrm>
                  <a:off x="4838" y="2016"/>
                  <a:ext cx="0" cy="0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2 h 2"/>
                    <a:gd name="T4" fmla="*/ 0 w 3"/>
                    <a:gd name="T5" fmla="*/ 0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6" name="Freeform 45"/>
                <p:cNvSpPr>
                  <a:spLocks noChangeArrowheads="1"/>
                </p:cNvSpPr>
                <p:nvPr/>
              </p:nvSpPr>
              <p:spPr bwMode="auto">
                <a:xfrm>
                  <a:off x="4836" y="202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7" name="Freeform 46"/>
                <p:cNvSpPr>
                  <a:spLocks noChangeArrowheads="1"/>
                </p:cNvSpPr>
                <p:nvPr/>
              </p:nvSpPr>
              <p:spPr bwMode="auto">
                <a:xfrm>
                  <a:off x="4932" y="2215"/>
                  <a:ext cx="140" cy="159"/>
                </a:xfrm>
                <a:custGeom>
                  <a:avLst/>
                  <a:gdLst>
                    <a:gd name="T0" fmla="*/ 200 w 200"/>
                    <a:gd name="T1" fmla="*/ 179 h 187"/>
                    <a:gd name="T2" fmla="*/ 191 w 200"/>
                    <a:gd name="T3" fmla="*/ 182 h 187"/>
                    <a:gd name="T4" fmla="*/ 192 w 200"/>
                    <a:gd name="T5" fmla="*/ 187 h 187"/>
                    <a:gd name="T6" fmla="*/ 180 w 200"/>
                    <a:gd name="T7" fmla="*/ 185 h 187"/>
                    <a:gd name="T8" fmla="*/ 161 w 200"/>
                    <a:gd name="T9" fmla="*/ 180 h 187"/>
                    <a:gd name="T10" fmla="*/ 142 w 200"/>
                    <a:gd name="T11" fmla="*/ 176 h 187"/>
                    <a:gd name="T12" fmla="*/ 131 w 200"/>
                    <a:gd name="T13" fmla="*/ 164 h 187"/>
                    <a:gd name="T14" fmla="*/ 120 w 200"/>
                    <a:gd name="T15" fmla="*/ 152 h 187"/>
                    <a:gd name="T16" fmla="*/ 110 w 200"/>
                    <a:gd name="T17" fmla="*/ 139 h 187"/>
                    <a:gd name="T18" fmla="*/ 99 w 200"/>
                    <a:gd name="T19" fmla="*/ 125 h 187"/>
                    <a:gd name="T20" fmla="*/ 72 w 200"/>
                    <a:gd name="T21" fmla="*/ 115 h 187"/>
                    <a:gd name="T22" fmla="*/ 71 w 200"/>
                    <a:gd name="T23" fmla="*/ 120 h 187"/>
                    <a:gd name="T24" fmla="*/ 59 w 200"/>
                    <a:gd name="T25" fmla="*/ 116 h 187"/>
                    <a:gd name="T26" fmla="*/ 60 w 200"/>
                    <a:gd name="T27" fmla="*/ 127 h 187"/>
                    <a:gd name="T28" fmla="*/ 53 w 200"/>
                    <a:gd name="T29" fmla="*/ 126 h 187"/>
                    <a:gd name="T30" fmla="*/ 56 w 200"/>
                    <a:gd name="T31" fmla="*/ 132 h 187"/>
                    <a:gd name="T32" fmla="*/ 27 w 200"/>
                    <a:gd name="T33" fmla="*/ 131 h 187"/>
                    <a:gd name="T34" fmla="*/ 50 w 200"/>
                    <a:gd name="T35" fmla="*/ 144 h 187"/>
                    <a:gd name="T36" fmla="*/ 40 w 200"/>
                    <a:gd name="T37" fmla="*/ 154 h 187"/>
                    <a:gd name="T38" fmla="*/ 20 w 200"/>
                    <a:gd name="T39" fmla="*/ 154 h 187"/>
                    <a:gd name="T40" fmla="*/ 0 w 200"/>
                    <a:gd name="T41" fmla="*/ 152 h 187"/>
                    <a:gd name="T42" fmla="*/ 2 w 200"/>
                    <a:gd name="T43" fmla="*/ 133 h 187"/>
                    <a:gd name="T44" fmla="*/ 3 w 200"/>
                    <a:gd name="T45" fmla="*/ 115 h 187"/>
                    <a:gd name="T46" fmla="*/ 4 w 200"/>
                    <a:gd name="T47" fmla="*/ 96 h 187"/>
                    <a:gd name="T48" fmla="*/ 6 w 200"/>
                    <a:gd name="T49" fmla="*/ 77 h 187"/>
                    <a:gd name="T50" fmla="*/ 8 w 200"/>
                    <a:gd name="T51" fmla="*/ 58 h 187"/>
                    <a:gd name="T52" fmla="*/ 9 w 200"/>
                    <a:gd name="T53" fmla="*/ 38 h 187"/>
                    <a:gd name="T54" fmla="*/ 9 w 200"/>
                    <a:gd name="T55" fmla="*/ 19 h 187"/>
                    <a:gd name="T56" fmla="*/ 10 w 200"/>
                    <a:gd name="T57" fmla="*/ 0 h 187"/>
                    <a:gd name="T58" fmla="*/ 29 w 200"/>
                    <a:gd name="T59" fmla="*/ 10 h 187"/>
                    <a:gd name="T60" fmla="*/ 50 w 200"/>
                    <a:gd name="T61" fmla="*/ 18 h 187"/>
                    <a:gd name="T62" fmla="*/ 69 w 200"/>
                    <a:gd name="T63" fmla="*/ 28 h 187"/>
                    <a:gd name="T64" fmla="*/ 88 w 200"/>
                    <a:gd name="T65" fmla="*/ 36 h 187"/>
                    <a:gd name="T66" fmla="*/ 106 w 200"/>
                    <a:gd name="T67" fmla="*/ 59 h 187"/>
                    <a:gd name="T68" fmla="*/ 107 w 200"/>
                    <a:gd name="T69" fmla="*/ 68 h 187"/>
                    <a:gd name="T70" fmla="*/ 125 w 200"/>
                    <a:gd name="T71" fmla="*/ 77 h 187"/>
                    <a:gd name="T72" fmla="*/ 143 w 200"/>
                    <a:gd name="T73" fmla="*/ 84 h 187"/>
                    <a:gd name="T74" fmla="*/ 144 w 200"/>
                    <a:gd name="T75" fmla="*/ 96 h 187"/>
                    <a:gd name="T76" fmla="*/ 126 w 200"/>
                    <a:gd name="T77" fmla="*/ 100 h 187"/>
                    <a:gd name="T78" fmla="*/ 136 w 200"/>
                    <a:gd name="T79" fmla="*/ 119 h 187"/>
                    <a:gd name="T80" fmla="*/ 149 w 200"/>
                    <a:gd name="T81" fmla="*/ 132 h 187"/>
                    <a:gd name="T82" fmla="*/ 159 w 200"/>
                    <a:gd name="T83" fmla="*/ 152 h 187"/>
                    <a:gd name="T84" fmla="*/ 171 w 200"/>
                    <a:gd name="T85" fmla="*/ 154 h 187"/>
                    <a:gd name="T86" fmla="*/ 171 w 200"/>
                    <a:gd name="T87" fmla="*/ 162 h 187"/>
                    <a:gd name="T88" fmla="*/ 182 w 200"/>
                    <a:gd name="T89" fmla="*/ 168 h 187"/>
                    <a:gd name="T90" fmla="*/ 179 w 200"/>
                    <a:gd name="T91" fmla="*/ 173 h 187"/>
                    <a:gd name="T92" fmla="*/ 200 w 200"/>
                    <a:gd name="T93" fmla="*/ 179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0" h="187">
                      <a:moveTo>
                        <a:pt x="200" y="179"/>
                      </a:moveTo>
                      <a:lnTo>
                        <a:pt x="191" y="182"/>
                      </a:lnTo>
                      <a:lnTo>
                        <a:pt x="192" y="187"/>
                      </a:lnTo>
                      <a:lnTo>
                        <a:pt x="180" y="185"/>
                      </a:lnTo>
                      <a:lnTo>
                        <a:pt x="161" y="180"/>
                      </a:lnTo>
                      <a:lnTo>
                        <a:pt x="142" y="176"/>
                      </a:lnTo>
                      <a:lnTo>
                        <a:pt x="131" y="164"/>
                      </a:lnTo>
                      <a:lnTo>
                        <a:pt x="120" y="152"/>
                      </a:lnTo>
                      <a:lnTo>
                        <a:pt x="110" y="139"/>
                      </a:lnTo>
                      <a:lnTo>
                        <a:pt x="99" y="125"/>
                      </a:lnTo>
                      <a:lnTo>
                        <a:pt x="72" y="115"/>
                      </a:lnTo>
                      <a:lnTo>
                        <a:pt x="71" y="120"/>
                      </a:lnTo>
                      <a:lnTo>
                        <a:pt x="59" y="116"/>
                      </a:lnTo>
                      <a:lnTo>
                        <a:pt x="60" y="127"/>
                      </a:lnTo>
                      <a:lnTo>
                        <a:pt x="53" y="126"/>
                      </a:lnTo>
                      <a:lnTo>
                        <a:pt x="56" y="132"/>
                      </a:lnTo>
                      <a:lnTo>
                        <a:pt x="27" y="131"/>
                      </a:lnTo>
                      <a:lnTo>
                        <a:pt x="50" y="144"/>
                      </a:lnTo>
                      <a:lnTo>
                        <a:pt x="40" y="154"/>
                      </a:lnTo>
                      <a:lnTo>
                        <a:pt x="20" y="154"/>
                      </a:lnTo>
                      <a:lnTo>
                        <a:pt x="0" y="152"/>
                      </a:lnTo>
                      <a:lnTo>
                        <a:pt x="2" y="133"/>
                      </a:lnTo>
                      <a:lnTo>
                        <a:pt x="3" y="115"/>
                      </a:lnTo>
                      <a:lnTo>
                        <a:pt x="4" y="96"/>
                      </a:lnTo>
                      <a:lnTo>
                        <a:pt x="6" y="77"/>
                      </a:lnTo>
                      <a:lnTo>
                        <a:pt x="8" y="58"/>
                      </a:lnTo>
                      <a:lnTo>
                        <a:pt x="9" y="38"/>
                      </a:lnTo>
                      <a:lnTo>
                        <a:pt x="9" y="19"/>
                      </a:lnTo>
                      <a:lnTo>
                        <a:pt x="10" y="0"/>
                      </a:lnTo>
                      <a:lnTo>
                        <a:pt x="29" y="10"/>
                      </a:lnTo>
                      <a:lnTo>
                        <a:pt x="50" y="18"/>
                      </a:lnTo>
                      <a:lnTo>
                        <a:pt x="69" y="28"/>
                      </a:lnTo>
                      <a:lnTo>
                        <a:pt x="88" y="36"/>
                      </a:lnTo>
                      <a:lnTo>
                        <a:pt x="106" y="59"/>
                      </a:lnTo>
                      <a:lnTo>
                        <a:pt x="107" y="68"/>
                      </a:lnTo>
                      <a:lnTo>
                        <a:pt x="125" y="77"/>
                      </a:lnTo>
                      <a:lnTo>
                        <a:pt x="143" y="84"/>
                      </a:lnTo>
                      <a:lnTo>
                        <a:pt x="144" y="96"/>
                      </a:lnTo>
                      <a:lnTo>
                        <a:pt x="126" y="100"/>
                      </a:lnTo>
                      <a:lnTo>
                        <a:pt x="136" y="119"/>
                      </a:lnTo>
                      <a:lnTo>
                        <a:pt x="149" y="132"/>
                      </a:lnTo>
                      <a:lnTo>
                        <a:pt x="159" y="152"/>
                      </a:lnTo>
                      <a:lnTo>
                        <a:pt x="171" y="154"/>
                      </a:lnTo>
                      <a:lnTo>
                        <a:pt x="171" y="162"/>
                      </a:lnTo>
                      <a:lnTo>
                        <a:pt x="182" y="168"/>
                      </a:lnTo>
                      <a:lnTo>
                        <a:pt x="179" y="173"/>
                      </a:lnTo>
                      <a:lnTo>
                        <a:pt x="200" y="17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8" name="Freeform 47"/>
                <p:cNvSpPr>
                  <a:spLocks noChangeArrowheads="1"/>
                </p:cNvSpPr>
                <p:nvPr/>
              </p:nvSpPr>
              <p:spPr bwMode="auto">
                <a:xfrm>
                  <a:off x="5045" y="2249"/>
                  <a:ext cx="57" cy="37"/>
                </a:xfrm>
                <a:custGeom>
                  <a:avLst/>
                  <a:gdLst>
                    <a:gd name="T0" fmla="*/ 85 w 85"/>
                    <a:gd name="T1" fmla="*/ 1 h 46"/>
                    <a:gd name="T2" fmla="*/ 79 w 85"/>
                    <a:gd name="T3" fmla="*/ 16 h 46"/>
                    <a:gd name="T4" fmla="*/ 75 w 85"/>
                    <a:gd name="T5" fmla="*/ 20 h 46"/>
                    <a:gd name="T6" fmla="*/ 76 w 85"/>
                    <a:gd name="T7" fmla="*/ 27 h 46"/>
                    <a:gd name="T8" fmla="*/ 62 w 85"/>
                    <a:gd name="T9" fmla="*/ 34 h 46"/>
                    <a:gd name="T10" fmla="*/ 34 w 85"/>
                    <a:gd name="T11" fmla="*/ 46 h 46"/>
                    <a:gd name="T12" fmla="*/ 18 w 85"/>
                    <a:gd name="T13" fmla="*/ 42 h 46"/>
                    <a:gd name="T14" fmla="*/ 4 w 85"/>
                    <a:gd name="T15" fmla="*/ 36 h 46"/>
                    <a:gd name="T16" fmla="*/ 0 w 85"/>
                    <a:gd name="T17" fmla="*/ 27 h 46"/>
                    <a:gd name="T18" fmla="*/ 28 w 85"/>
                    <a:gd name="T19" fmla="*/ 30 h 46"/>
                    <a:gd name="T20" fmla="*/ 36 w 85"/>
                    <a:gd name="T21" fmla="*/ 18 h 46"/>
                    <a:gd name="T22" fmla="*/ 36 w 85"/>
                    <a:gd name="T23" fmla="*/ 24 h 46"/>
                    <a:gd name="T24" fmla="*/ 46 w 85"/>
                    <a:gd name="T25" fmla="*/ 30 h 46"/>
                    <a:gd name="T26" fmla="*/ 67 w 85"/>
                    <a:gd name="T27" fmla="*/ 14 h 46"/>
                    <a:gd name="T28" fmla="*/ 67 w 85"/>
                    <a:gd name="T29" fmla="*/ 1 h 46"/>
                    <a:gd name="T30" fmla="*/ 78 w 85"/>
                    <a:gd name="T31" fmla="*/ 0 h 46"/>
                    <a:gd name="T32" fmla="*/ 85 w 85"/>
                    <a:gd name="T33" fmla="*/ 1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46">
                      <a:moveTo>
                        <a:pt x="85" y="1"/>
                      </a:moveTo>
                      <a:lnTo>
                        <a:pt x="79" y="16"/>
                      </a:lnTo>
                      <a:lnTo>
                        <a:pt x="75" y="20"/>
                      </a:lnTo>
                      <a:lnTo>
                        <a:pt x="76" y="27"/>
                      </a:lnTo>
                      <a:lnTo>
                        <a:pt x="62" y="34"/>
                      </a:lnTo>
                      <a:lnTo>
                        <a:pt x="34" y="46"/>
                      </a:lnTo>
                      <a:lnTo>
                        <a:pt x="18" y="42"/>
                      </a:lnTo>
                      <a:lnTo>
                        <a:pt x="4" y="36"/>
                      </a:lnTo>
                      <a:lnTo>
                        <a:pt x="0" y="27"/>
                      </a:lnTo>
                      <a:lnTo>
                        <a:pt x="28" y="30"/>
                      </a:lnTo>
                      <a:lnTo>
                        <a:pt x="36" y="18"/>
                      </a:lnTo>
                      <a:lnTo>
                        <a:pt x="36" y="24"/>
                      </a:lnTo>
                      <a:lnTo>
                        <a:pt x="46" y="30"/>
                      </a:lnTo>
                      <a:lnTo>
                        <a:pt x="67" y="14"/>
                      </a:lnTo>
                      <a:lnTo>
                        <a:pt x="67" y="1"/>
                      </a:lnTo>
                      <a:lnTo>
                        <a:pt x="78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9" name="Freeform 48"/>
                <p:cNvSpPr>
                  <a:spLocks noChangeArrowheads="1"/>
                </p:cNvSpPr>
                <p:nvPr/>
              </p:nvSpPr>
              <p:spPr bwMode="auto">
                <a:xfrm>
                  <a:off x="5137" y="2272"/>
                  <a:ext cx="15" cy="27"/>
                </a:xfrm>
                <a:custGeom>
                  <a:avLst/>
                  <a:gdLst>
                    <a:gd name="T0" fmla="*/ 24 w 24"/>
                    <a:gd name="T1" fmla="*/ 30 h 35"/>
                    <a:gd name="T2" fmla="*/ 18 w 24"/>
                    <a:gd name="T3" fmla="*/ 35 h 35"/>
                    <a:gd name="T4" fmla="*/ 5 w 24"/>
                    <a:gd name="T5" fmla="*/ 19 h 35"/>
                    <a:gd name="T6" fmla="*/ 0 w 24"/>
                    <a:gd name="T7" fmla="*/ 0 h 35"/>
                    <a:gd name="T8" fmla="*/ 12 w 24"/>
                    <a:gd name="T9" fmla="*/ 16 h 35"/>
                    <a:gd name="T10" fmla="*/ 24 w 24"/>
                    <a:gd name="T11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5">
                      <a:moveTo>
                        <a:pt x="24" y="30"/>
                      </a:moveTo>
                      <a:lnTo>
                        <a:pt x="18" y="35"/>
                      </a:ln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12" y="16"/>
                      </a:lnTo>
                      <a:lnTo>
                        <a:pt x="24" y="3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" name="Freeform 49"/>
                <p:cNvSpPr>
                  <a:spLocks noChangeArrowheads="1"/>
                </p:cNvSpPr>
                <p:nvPr/>
              </p:nvSpPr>
              <p:spPr bwMode="auto">
                <a:xfrm>
                  <a:off x="5083" y="2217"/>
                  <a:ext cx="30" cy="39"/>
                </a:xfrm>
                <a:custGeom>
                  <a:avLst/>
                  <a:gdLst>
                    <a:gd name="T0" fmla="*/ 44 w 44"/>
                    <a:gd name="T1" fmla="*/ 40 h 48"/>
                    <a:gd name="T2" fmla="*/ 38 w 44"/>
                    <a:gd name="T3" fmla="*/ 48 h 48"/>
                    <a:gd name="T4" fmla="*/ 24 w 44"/>
                    <a:gd name="T5" fmla="*/ 20 h 48"/>
                    <a:gd name="T6" fmla="*/ 13 w 44"/>
                    <a:gd name="T7" fmla="*/ 11 h 48"/>
                    <a:gd name="T8" fmla="*/ 0 w 44"/>
                    <a:gd name="T9" fmla="*/ 2 h 48"/>
                    <a:gd name="T10" fmla="*/ 0 w 44"/>
                    <a:gd name="T11" fmla="*/ 0 h 48"/>
                    <a:gd name="T12" fmla="*/ 17 w 44"/>
                    <a:gd name="T13" fmla="*/ 14 h 48"/>
                    <a:gd name="T14" fmla="*/ 33 w 44"/>
                    <a:gd name="T15" fmla="*/ 26 h 48"/>
                    <a:gd name="T16" fmla="*/ 44 w 44"/>
                    <a:gd name="T17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8">
                      <a:moveTo>
                        <a:pt x="44" y="40"/>
                      </a:moveTo>
                      <a:lnTo>
                        <a:pt x="38" y="48"/>
                      </a:lnTo>
                      <a:lnTo>
                        <a:pt x="24" y="20"/>
                      </a:lnTo>
                      <a:lnTo>
                        <a:pt x="13" y="1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7" y="14"/>
                      </a:lnTo>
                      <a:lnTo>
                        <a:pt x="33" y="26"/>
                      </a:lnTo>
                      <a:lnTo>
                        <a:pt x="44" y="4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" name="Freeform 50"/>
                <p:cNvSpPr>
                  <a:spLocks noChangeArrowheads="1"/>
                </p:cNvSpPr>
                <p:nvPr/>
              </p:nvSpPr>
              <p:spPr bwMode="auto">
                <a:xfrm>
                  <a:off x="5076" y="2361"/>
                  <a:ext cx="3" cy="3"/>
                </a:xfrm>
                <a:custGeom>
                  <a:avLst/>
                  <a:gdLst>
                    <a:gd name="T0" fmla="*/ 7 w 7"/>
                    <a:gd name="T1" fmla="*/ 3 h 6"/>
                    <a:gd name="T2" fmla="*/ 1 w 7"/>
                    <a:gd name="T3" fmla="*/ 6 h 6"/>
                    <a:gd name="T4" fmla="*/ 0 w 7"/>
                    <a:gd name="T5" fmla="*/ 0 h 6"/>
                    <a:gd name="T6" fmla="*/ 7 w 7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7" y="3"/>
                      </a:move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" name="Freeform 51"/>
                <p:cNvSpPr>
                  <a:spLocks noChangeArrowheads="1"/>
                </p:cNvSpPr>
                <p:nvPr/>
              </p:nvSpPr>
              <p:spPr bwMode="auto">
                <a:xfrm>
                  <a:off x="4988" y="1858"/>
                  <a:ext cx="0" cy="1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1 w 3"/>
                    <a:gd name="T9" fmla="*/ 3 h 3"/>
                    <a:gd name="T10" fmla="*/ 1 w 3"/>
                    <a:gd name="T11" fmla="*/ 2 h 3"/>
                    <a:gd name="T12" fmla="*/ 3 w 3"/>
                    <a:gd name="T13" fmla="*/ 1 h 3"/>
                    <a:gd name="T14" fmla="*/ 3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" name="Freeform 52"/>
                <p:cNvSpPr>
                  <a:spLocks noChangeArrowheads="1"/>
                </p:cNvSpPr>
                <p:nvPr/>
              </p:nvSpPr>
              <p:spPr bwMode="auto">
                <a:xfrm>
                  <a:off x="4986" y="1862"/>
                  <a:ext cx="0" cy="1"/>
                </a:xfrm>
                <a:custGeom>
                  <a:avLst/>
                  <a:gdLst>
                    <a:gd name="T0" fmla="*/ 1 w 1"/>
                    <a:gd name="T1" fmla="*/ 0 h 4"/>
                    <a:gd name="T2" fmla="*/ 0 w 1"/>
                    <a:gd name="T3" fmla="*/ 2 h 4"/>
                    <a:gd name="T4" fmla="*/ 0 w 1"/>
                    <a:gd name="T5" fmla="*/ 3 h 4"/>
                    <a:gd name="T6" fmla="*/ 1 w 1"/>
                    <a:gd name="T7" fmla="*/ 4 h 4"/>
                    <a:gd name="T8" fmla="*/ 1 w 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" name="Freeform 53"/>
                <p:cNvSpPr>
                  <a:spLocks noChangeArrowheads="1"/>
                </p:cNvSpPr>
                <p:nvPr/>
              </p:nvSpPr>
              <p:spPr bwMode="auto">
                <a:xfrm>
                  <a:off x="4982" y="1879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2 h 2"/>
                    <a:gd name="T4" fmla="*/ 2 w 2"/>
                    <a:gd name="T5" fmla="*/ 0 h 2"/>
                    <a:gd name="T6" fmla="*/ 2 w 2"/>
                    <a:gd name="T7" fmla="*/ 1 h 2"/>
                    <a:gd name="T8" fmla="*/ 1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" name="Freeform 54"/>
                <p:cNvSpPr>
                  <a:spLocks noChangeArrowheads="1"/>
                </p:cNvSpPr>
                <p:nvPr/>
              </p:nvSpPr>
              <p:spPr bwMode="auto">
                <a:xfrm>
                  <a:off x="4978" y="1800"/>
                  <a:ext cx="0" cy="1"/>
                </a:xfrm>
                <a:custGeom>
                  <a:avLst/>
                  <a:gdLst>
                    <a:gd name="T0" fmla="*/ 2 w 2"/>
                    <a:gd name="T1" fmla="*/ 2 h 4"/>
                    <a:gd name="T2" fmla="*/ 1 w 2"/>
                    <a:gd name="T3" fmla="*/ 3 h 4"/>
                    <a:gd name="T4" fmla="*/ 0 w 2"/>
                    <a:gd name="T5" fmla="*/ 4 h 4"/>
                    <a:gd name="T6" fmla="*/ 1 w 2"/>
                    <a:gd name="T7" fmla="*/ 2 h 4"/>
                    <a:gd name="T8" fmla="*/ 1 w 2"/>
                    <a:gd name="T9" fmla="*/ 0 h 4"/>
                    <a:gd name="T10" fmla="*/ 2 w 2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6" name="Freeform 55"/>
                <p:cNvSpPr>
                  <a:spLocks noChangeArrowheads="1"/>
                </p:cNvSpPr>
                <p:nvPr/>
              </p:nvSpPr>
              <p:spPr bwMode="auto">
                <a:xfrm>
                  <a:off x="4975" y="1788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7" name="Freeform 56"/>
                <p:cNvSpPr>
                  <a:spLocks noChangeArrowheads="1"/>
                </p:cNvSpPr>
                <p:nvPr/>
              </p:nvSpPr>
              <p:spPr bwMode="auto">
                <a:xfrm>
                  <a:off x="4983" y="1836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8" name="Freeform 57"/>
                <p:cNvSpPr>
                  <a:spLocks noChangeArrowheads="1"/>
                </p:cNvSpPr>
                <p:nvPr/>
              </p:nvSpPr>
              <p:spPr bwMode="auto">
                <a:xfrm>
                  <a:off x="4132" y="1632"/>
                  <a:ext cx="70" cy="111"/>
                </a:xfrm>
                <a:custGeom>
                  <a:avLst/>
                  <a:gdLst>
                    <a:gd name="T0" fmla="*/ 36 w 102"/>
                    <a:gd name="T1" fmla="*/ 110 h 132"/>
                    <a:gd name="T2" fmla="*/ 35 w 102"/>
                    <a:gd name="T3" fmla="*/ 113 h 132"/>
                    <a:gd name="T4" fmla="*/ 30 w 102"/>
                    <a:gd name="T5" fmla="*/ 105 h 132"/>
                    <a:gd name="T6" fmla="*/ 30 w 102"/>
                    <a:gd name="T7" fmla="*/ 108 h 132"/>
                    <a:gd name="T8" fmla="*/ 24 w 102"/>
                    <a:gd name="T9" fmla="*/ 90 h 132"/>
                    <a:gd name="T10" fmla="*/ 18 w 102"/>
                    <a:gd name="T11" fmla="*/ 72 h 132"/>
                    <a:gd name="T12" fmla="*/ 17 w 102"/>
                    <a:gd name="T13" fmla="*/ 59 h 132"/>
                    <a:gd name="T14" fmla="*/ 2 w 102"/>
                    <a:gd name="T15" fmla="*/ 45 h 132"/>
                    <a:gd name="T16" fmla="*/ 8 w 102"/>
                    <a:gd name="T17" fmla="*/ 37 h 132"/>
                    <a:gd name="T18" fmla="*/ 16 w 102"/>
                    <a:gd name="T19" fmla="*/ 32 h 132"/>
                    <a:gd name="T20" fmla="*/ 0 w 102"/>
                    <a:gd name="T21" fmla="*/ 18 h 132"/>
                    <a:gd name="T22" fmla="*/ 0 w 102"/>
                    <a:gd name="T23" fmla="*/ 0 h 132"/>
                    <a:gd name="T24" fmla="*/ 14 w 102"/>
                    <a:gd name="T25" fmla="*/ 6 h 132"/>
                    <a:gd name="T26" fmla="*/ 21 w 102"/>
                    <a:gd name="T27" fmla="*/ 13 h 132"/>
                    <a:gd name="T28" fmla="*/ 26 w 102"/>
                    <a:gd name="T29" fmla="*/ 9 h 132"/>
                    <a:gd name="T30" fmla="*/ 33 w 102"/>
                    <a:gd name="T31" fmla="*/ 27 h 132"/>
                    <a:gd name="T32" fmla="*/ 56 w 102"/>
                    <a:gd name="T33" fmla="*/ 30 h 132"/>
                    <a:gd name="T34" fmla="*/ 77 w 102"/>
                    <a:gd name="T35" fmla="*/ 32 h 132"/>
                    <a:gd name="T36" fmla="*/ 87 w 102"/>
                    <a:gd name="T37" fmla="*/ 39 h 132"/>
                    <a:gd name="T38" fmla="*/ 83 w 102"/>
                    <a:gd name="T39" fmla="*/ 50 h 132"/>
                    <a:gd name="T40" fmla="*/ 69 w 102"/>
                    <a:gd name="T41" fmla="*/ 60 h 132"/>
                    <a:gd name="T42" fmla="*/ 72 w 102"/>
                    <a:gd name="T43" fmla="*/ 78 h 132"/>
                    <a:gd name="T44" fmla="*/ 77 w 102"/>
                    <a:gd name="T45" fmla="*/ 83 h 132"/>
                    <a:gd name="T46" fmla="*/ 86 w 102"/>
                    <a:gd name="T47" fmla="*/ 66 h 132"/>
                    <a:gd name="T48" fmla="*/ 94 w 102"/>
                    <a:gd name="T49" fmla="*/ 86 h 132"/>
                    <a:gd name="T50" fmla="*/ 101 w 102"/>
                    <a:gd name="T51" fmla="*/ 107 h 132"/>
                    <a:gd name="T52" fmla="*/ 102 w 102"/>
                    <a:gd name="T53" fmla="*/ 121 h 132"/>
                    <a:gd name="T54" fmla="*/ 96 w 102"/>
                    <a:gd name="T55" fmla="*/ 126 h 132"/>
                    <a:gd name="T56" fmla="*/ 99 w 102"/>
                    <a:gd name="T57" fmla="*/ 132 h 132"/>
                    <a:gd name="T58" fmla="*/ 87 w 102"/>
                    <a:gd name="T59" fmla="*/ 110 h 132"/>
                    <a:gd name="T60" fmla="*/ 76 w 102"/>
                    <a:gd name="T61" fmla="*/ 89 h 132"/>
                    <a:gd name="T62" fmla="*/ 63 w 102"/>
                    <a:gd name="T63" fmla="*/ 86 h 132"/>
                    <a:gd name="T64" fmla="*/ 56 w 102"/>
                    <a:gd name="T65" fmla="*/ 72 h 132"/>
                    <a:gd name="T66" fmla="*/ 36 w 102"/>
                    <a:gd name="T67" fmla="*/ 61 h 132"/>
                    <a:gd name="T68" fmla="*/ 29 w 102"/>
                    <a:gd name="T69" fmla="*/ 61 h 132"/>
                    <a:gd name="T70" fmla="*/ 51 w 102"/>
                    <a:gd name="T71" fmla="*/ 74 h 132"/>
                    <a:gd name="T72" fmla="*/ 57 w 102"/>
                    <a:gd name="T73" fmla="*/ 87 h 132"/>
                    <a:gd name="T74" fmla="*/ 58 w 102"/>
                    <a:gd name="T75" fmla="*/ 93 h 132"/>
                    <a:gd name="T76" fmla="*/ 53 w 102"/>
                    <a:gd name="T77" fmla="*/ 111 h 132"/>
                    <a:gd name="T78" fmla="*/ 51 w 102"/>
                    <a:gd name="T79" fmla="*/ 104 h 132"/>
                    <a:gd name="T80" fmla="*/ 46 w 102"/>
                    <a:gd name="T81" fmla="*/ 105 h 132"/>
                    <a:gd name="T82" fmla="*/ 42 w 102"/>
                    <a:gd name="T83" fmla="*/ 110 h 132"/>
                    <a:gd name="T84" fmla="*/ 36 w 102"/>
                    <a:gd name="T85" fmla="*/ 11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2" h="132">
                      <a:moveTo>
                        <a:pt x="36" y="110"/>
                      </a:moveTo>
                      <a:lnTo>
                        <a:pt x="35" y="113"/>
                      </a:lnTo>
                      <a:lnTo>
                        <a:pt x="30" y="105"/>
                      </a:lnTo>
                      <a:lnTo>
                        <a:pt x="30" y="108"/>
                      </a:lnTo>
                      <a:lnTo>
                        <a:pt x="24" y="90"/>
                      </a:lnTo>
                      <a:lnTo>
                        <a:pt x="18" y="72"/>
                      </a:lnTo>
                      <a:lnTo>
                        <a:pt x="17" y="59"/>
                      </a:lnTo>
                      <a:lnTo>
                        <a:pt x="2" y="45"/>
                      </a:lnTo>
                      <a:lnTo>
                        <a:pt x="8" y="37"/>
                      </a:lnTo>
                      <a:lnTo>
                        <a:pt x="16" y="32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21" y="13"/>
                      </a:lnTo>
                      <a:lnTo>
                        <a:pt x="26" y="9"/>
                      </a:lnTo>
                      <a:lnTo>
                        <a:pt x="33" y="27"/>
                      </a:lnTo>
                      <a:lnTo>
                        <a:pt x="56" y="30"/>
                      </a:lnTo>
                      <a:lnTo>
                        <a:pt x="77" y="32"/>
                      </a:lnTo>
                      <a:lnTo>
                        <a:pt x="87" y="39"/>
                      </a:lnTo>
                      <a:lnTo>
                        <a:pt x="83" y="50"/>
                      </a:lnTo>
                      <a:lnTo>
                        <a:pt x="69" y="60"/>
                      </a:lnTo>
                      <a:lnTo>
                        <a:pt x="72" y="78"/>
                      </a:lnTo>
                      <a:lnTo>
                        <a:pt x="77" y="83"/>
                      </a:lnTo>
                      <a:lnTo>
                        <a:pt x="86" y="66"/>
                      </a:lnTo>
                      <a:lnTo>
                        <a:pt x="94" y="86"/>
                      </a:lnTo>
                      <a:lnTo>
                        <a:pt x="101" y="107"/>
                      </a:lnTo>
                      <a:lnTo>
                        <a:pt x="102" y="121"/>
                      </a:lnTo>
                      <a:lnTo>
                        <a:pt x="96" y="126"/>
                      </a:lnTo>
                      <a:lnTo>
                        <a:pt x="99" y="132"/>
                      </a:lnTo>
                      <a:lnTo>
                        <a:pt x="87" y="110"/>
                      </a:lnTo>
                      <a:lnTo>
                        <a:pt x="76" y="89"/>
                      </a:lnTo>
                      <a:lnTo>
                        <a:pt x="63" y="86"/>
                      </a:lnTo>
                      <a:lnTo>
                        <a:pt x="56" y="72"/>
                      </a:lnTo>
                      <a:lnTo>
                        <a:pt x="36" y="61"/>
                      </a:lnTo>
                      <a:lnTo>
                        <a:pt x="29" y="61"/>
                      </a:lnTo>
                      <a:lnTo>
                        <a:pt x="51" y="74"/>
                      </a:lnTo>
                      <a:lnTo>
                        <a:pt x="57" y="87"/>
                      </a:lnTo>
                      <a:lnTo>
                        <a:pt x="58" y="93"/>
                      </a:lnTo>
                      <a:lnTo>
                        <a:pt x="53" y="111"/>
                      </a:lnTo>
                      <a:lnTo>
                        <a:pt x="51" y="104"/>
                      </a:lnTo>
                      <a:lnTo>
                        <a:pt x="46" y="105"/>
                      </a:lnTo>
                      <a:lnTo>
                        <a:pt x="42" y="110"/>
                      </a:lnTo>
                      <a:lnTo>
                        <a:pt x="36" y="1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9" name="Freeform 58"/>
                <p:cNvSpPr>
                  <a:spLocks noChangeArrowheads="1"/>
                </p:cNvSpPr>
                <p:nvPr/>
              </p:nvSpPr>
              <p:spPr bwMode="auto">
                <a:xfrm>
                  <a:off x="4137" y="1599"/>
                  <a:ext cx="43" cy="25"/>
                </a:xfrm>
                <a:custGeom>
                  <a:avLst/>
                  <a:gdLst>
                    <a:gd name="T0" fmla="*/ 42 w 65"/>
                    <a:gd name="T1" fmla="*/ 4 h 33"/>
                    <a:gd name="T2" fmla="*/ 14 w 65"/>
                    <a:gd name="T3" fmla="*/ 0 h 33"/>
                    <a:gd name="T4" fmla="*/ 0 w 65"/>
                    <a:gd name="T5" fmla="*/ 22 h 33"/>
                    <a:gd name="T6" fmla="*/ 3 w 65"/>
                    <a:gd name="T7" fmla="*/ 30 h 33"/>
                    <a:gd name="T8" fmla="*/ 28 w 65"/>
                    <a:gd name="T9" fmla="*/ 33 h 33"/>
                    <a:gd name="T10" fmla="*/ 47 w 65"/>
                    <a:gd name="T11" fmla="*/ 32 h 33"/>
                    <a:gd name="T12" fmla="*/ 65 w 65"/>
                    <a:gd name="T13" fmla="*/ 30 h 33"/>
                    <a:gd name="T14" fmla="*/ 58 w 65"/>
                    <a:gd name="T15" fmla="*/ 18 h 33"/>
                    <a:gd name="T16" fmla="*/ 52 w 65"/>
                    <a:gd name="T17" fmla="*/ 11 h 33"/>
                    <a:gd name="T18" fmla="*/ 42 w 65"/>
                    <a:gd name="T19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33">
                      <a:moveTo>
                        <a:pt x="42" y="4"/>
                      </a:moveTo>
                      <a:lnTo>
                        <a:pt x="14" y="0"/>
                      </a:lnTo>
                      <a:lnTo>
                        <a:pt x="0" y="22"/>
                      </a:lnTo>
                      <a:lnTo>
                        <a:pt x="3" y="30"/>
                      </a:lnTo>
                      <a:lnTo>
                        <a:pt x="28" y="33"/>
                      </a:lnTo>
                      <a:lnTo>
                        <a:pt x="47" y="32"/>
                      </a:lnTo>
                      <a:lnTo>
                        <a:pt x="65" y="30"/>
                      </a:lnTo>
                      <a:lnTo>
                        <a:pt x="58" y="18"/>
                      </a:lnTo>
                      <a:lnTo>
                        <a:pt x="52" y="11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" name="Freeform 59"/>
                <p:cNvSpPr>
                  <a:spLocks noChangeArrowheads="1"/>
                </p:cNvSpPr>
                <p:nvPr/>
              </p:nvSpPr>
              <p:spPr bwMode="auto">
                <a:xfrm>
                  <a:off x="4362" y="1870"/>
                  <a:ext cx="75" cy="83"/>
                </a:xfrm>
                <a:custGeom>
                  <a:avLst/>
                  <a:gdLst>
                    <a:gd name="T0" fmla="*/ 76 w 106"/>
                    <a:gd name="T1" fmla="*/ 73 h 100"/>
                    <a:gd name="T2" fmla="*/ 82 w 106"/>
                    <a:gd name="T3" fmla="*/ 90 h 100"/>
                    <a:gd name="T4" fmla="*/ 67 w 106"/>
                    <a:gd name="T5" fmla="*/ 88 h 100"/>
                    <a:gd name="T6" fmla="*/ 61 w 106"/>
                    <a:gd name="T7" fmla="*/ 91 h 100"/>
                    <a:gd name="T8" fmla="*/ 50 w 106"/>
                    <a:gd name="T9" fmla="*/ 100 h 100"/>
                    <a:gd name="T10" fmla="*/ 37 w 106"/>
                    <a:gd name="T11" fmla="*/ 96 h 100"/>
                    <a:gd name="T12" fmla="*/ 31 w 106"/>
                    <a:gd name="T13" fmla="*/ 92 h 100"/>
                    <a:gd name="T14" fmla="*/ 28 w 106"/>
                    <a:gd name="T15" fmla="*/ 83 h 100"/>
                    <a:gd name="T16" fmla="*/ 21 w 106"/>
                    <a:gd name="T17" fmla="*/ 88 h 100"/>
                    <a:gd name="T18" fmla="*/ 16 w 106"/>
                    <a:gd name="T19" fmla="*/ 72 h 100"/>
                    <a:gd name="T20" fmla="*/ 15 w 106"/>
                    <a:gd name="T21" fmla="*/ 71 h 100"/>
                    <a:gd name="T22" fmla="*/ 8 w 106"/>
                    <a:gd name="T23" fmla="*/ 52 h 100"/>
                    <a:gd name="T24" fmla="*/ 0 w 106"/>
                    <a:gd name="T25" fmla="*/ 32 h 100"/>
                    <a:gd name="T26" fmla="*/ 13 w 106"/>
                    <a:gd name="T27" fmla="*/ 8 h 100"/>
                    <a:gd name="T28" fmla="*/ 34 w 106"/>
                    <a:gd name="T29" fmla="*/ 8 h 100"/>
                    <a:gd name="T30" fmla="*/ 56 w 106"/>
                    <a:gd name="T31" fmla="*/ 7 h 100"/>
                    <a:gd name="T32" fmla="*/ 73 w 106"/>
                    <a:gd name="T33" fmla="*/ 17 h 100"/>
                    <a:gd name="T34" fmla="*/ 73 w 106"/>
                    <a:gd name="T35" fmla="*/ 11 h 100"/>
                    <a:gd name="T36" fmla="*/ 80 w 106"/>
                    <a:gd name="T37" fmla="*/ 5 h 100"/>
                    <a:gd name="T38" fmla="*/ 88 w 106"/>
                    <a:gd name="T39" fmla="*/ 7 h 100"/>
                    <a:gd name="T40" fmla="*/ 103 w 106"/>
                    <a:gd name="T41" fmla="*/ 0 h 100"/>
                    <a:gd name="T42" fmla="*/ 103 w 106"/>
                    <a:gd name="T43" fmla="*/ 20 h 100"/>
                    <a:gd name="T44" fmla="*/ 104 w 106"/>
                    <a:gd name="T45" fmla="*/ 38 h 100"/>
                    <a:gd name="T46" fmla="*/ 106 w 106"/>
                    <a:gd name="T47" fmla="*/ 56 h 100"/>
                    <a:gd name="T48" fmla="*/ 87 w 106"/>
                    <a:gd name="T49" fmla="*/ 67 h 100"/>
                    <a:gd name="T50" fmla="*/ 76 w 106"/>
                    <a:gd name="T51" fmla="*/ 7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6" h="100">
                      <a:moveTo>
                        <a:pt x="76" y="73"/>
                      </a:moveTo>
                      <a:lnTo>
                        <a:pt x="82" y="90"/>
                      </a:lnTo>
                      <a:lnTo>
                        <a:pt x="67" y="88"/>
                      </a:lnTo>
                      <a:lnTo>
                        <a:pt x="61" y="91"/>
                      </a:lnTo>
                      <a:lnTo>
                        <a:pt x="50" y="100"/>
                      </a:lnTo>
                      <a:lnTo>
                        <a:pt x="37" y="96"/>
                      </a:lnTo>
                      <a:lnTo>
                        <a:pt x="31" y="92"/>
                      </a:lnTo>
                      <a:lnTo>
                        <a:pt x="28" y="83"/>
                      </a:lnTo>
                      <a:lnTo>
                        <a:pt x="21" y="88"/>
                      </a:lnTo>
                      <a:lnTo>
                        <a:pt x="16" y="72"/>
                      </a:lnTo>
                      <a:lnTo>
                        <a:pt x="15" y="71"/>
                      </a:lnTo>
                      <a:lnTo>
                        <a:pt x="8" y="52"/>
                      </a:lnTo>
                      <a:lnTo>
                        <a:pt x="0" y="32"/>
                      </a:lnTo>
                      <a:lnTo>
                        <a:pt x="13" y="8"/>
                      </a:lnTo>
                      <a:lnTo>
                        <a:pt x="34" y="8"/>
                      </a:lnTo>
                      <a:lnTo>
                        <a:pt x="56" y="7"/>
                      </a:lnTo>
                      <a:lnTo>
                        <a:pt x="73" y="17"/>
                      </a:lnTo>
                      <a:lnTo>
                        <a:pt x="73" y="11"/>
                      </a:lnTo>
                      <a:lnTo>
                        <a:pt x="80" y="5"/>
                      </a:lnTo>
                      <a:lnTo>
                        <a:pt x="88" y="7"/>
                      </a:lnTo>
                      <a:lnTo>
                        <a:pt x="103" y="0"/>
                      </a:lnTo>
                      <a:lnTo>
                        <a:pt x="103" y="20"/>
                      </a:lnTo>
                      <a:lnTo>
                        <a:pt x="104" y="38"/>
                      </a:lnTo>
                      <a:lnTo>
                        <a:pt x="106" y="56"/>
                      </a:lnTo>
                      <a:lnTo>
                        <a:pt x="87" y="67"/>
                      </a:lnTo>
                      <a:lnTo>
                        <a:pt x="76" y="7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" name="Freeform 60"/>
                <p:cNvSpPr>
                  <a:spLocks noChangeArrowheads="1"/>
                </p:cNvSpPr>
                <p:nvPr/>
              </p:nvSpPr>
              <p:spPr bwMode="auto">
                <a:xfrm>
                  <a:off x="4976" y="1893"/>
                  <a:ext cx="2" cy="5"/>
                </a:xfrm>
                <a:custGeom>
                  <a:avLst/>
                  <a:gdLst>
                    <a:gd name="T0" fmla="*/ 1 w 5"/>
                    <a:gd name="T1" fmla="*/ 9 h 9"/>
                    <a:gd name="T2" fmla="*/ 0 w 5"/>
                    <a:gd name="T3" fmla="*/ 4 h 9"/>
                    <a:gd name="T4" fmla="*/ 3 w 5"/>
                    <a:gd name="T5" fmla="*/ 0 h 9"/>
                    <a:gd name="T6" fmla="*/ 5 w 5"/>
                    <a:gd name="T7" fmla="*/ 0 h 9"/>
                    <a:gd name="T8" fmla="*/ 1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1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2" name="Freeform 61"/>
                <p:cNvSpPr>
                  <a:spLocks noChangeArrowheads="1"/>
                </p:cNvSpPr>
                <p:nvPr/>
              </p:nvSpPr>
              <p:spPr bwMode="auto">
                <a:xfrm>
                  <a:off x="4508" y="1718"/>
                  <a:ext cx="1" cy="0"/>
                </a:xfrm>
                <a:custGeom>
                  <a:avLst/>
                  <a:gdLst>
                    <a:gd name="T0" fmla="*/ 4 w 4"/>
                    <a:gd name="T1" fmla="*/ 0 h 3"/>
                    <a:gd name="T2" fmla="*/ 3 w 4"/>
                    <a:gd name="T3" fmla="*/ 3 h 3"/>
                    <a:gd name="T4" fmla="*/ 0 w 4"/>
                    <a:gd name="T5" fmla="*/ 3 h 3"/>
                    <a:gd name="T6" fmla="*/ 4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3" name="Freeform 62"/>
                <p:cNvSpPr>
                  <a:spLocks noChangeArrowheads="1"/>
                </p:cNvSpPr>
                <p:nvPr/>
              </p:nvSpPr>
              <p:spPr bwMode="auto">
                <a:xfrm>
                  <a:off x="4316" y="1716"/>
                  <a:ext cx="118" cy="166"/>
                </a:xfrm>
                <a:custGeom>
                  <a:avLst/>
                  <a:gdLst>
                    <a:gd name="T0" fmla="*/ 96 w 171"/>
                    <a:gd name="T1" fmla="*/ 50 h 197"/>
                    <a:gd name="T2" fmla="*/ 90 w 171"/>
                    <a:gd name="T3" fmla="*/ 44 h 197"/>
                    <a:gd name="T4" fmla="*/ 78 w 171"/>
                    <a:gd name="T5" fmla="*/ 34 h 197"/>
                    <a:gd name="T6" fmla="*/ 68 w 171"/>
                    <a:gd name="T7" fmla="*/ 38 h 197"/>
                    <a:gd name="T8" fmla="*/ 53 w 171"/>
                    <a:gd name="T9" fmla="*/ 25 h 197"/>
                    <a:gd name="T10" fmla="*/ 51 w 171"/>
                    <a:gd name="T11" fmla="*/ 16 h 197"/>
                    <a:gd name="T12" fmla="*/ 34 w 171"/>
                    <a:gd name="T13" fmla="*/ 0 h 197"/>
                    <a:gd name="T14" fmla="*/ 24 w 171"/>
                    <a:gd name="T15" fmla="*/ 1 h 197"/>
                    <a:gd name="T16" fmla="*/ 29 w 171"/>
                    <a:gd name="T17" fmla="*/ 28 h 197"/>
                    <a:gd name="T18" fmla="*/ 21 w 171"/>
                    <a:gd name="T19" fmla="*/ 24 h 197"/>
                    <a:gd name="T20" fmla="*/ 17 w 171"/>
                    <a:gd name="T21" fmla="*/ 19 h 197"/>
                    <a:gd name="T22" fmla="*/ 8 w 171"/>
                    <a:gd name="T23" fmla="*/ 36 h 197"/>
                    <a:gd name="T24" fmla="*/ 0 w 171"/>
                    <a:gd name="T25" fmla="*/ 48 h 197"/>
                    <a:gd name="T26" fmla="*/ 8 w 171"/>
                    <a:gd name="T27" fmla="*/ 50 h 197"/>
                    <a:gd name="T28" fmla="*/ 10 w 171"/>
                    <a:gd name="T29" fmla="*/ 65 h 197"/>
                    <a:gd name="T30" fmla="*/ 26 w 171"/>
                    <a:gd name="T31" fmla="*/ 65 h 197"/>
                    <a:gd name="T32" fmla="*/ 27 w 171"/>
                    <a:gd name="T33" fmla="*/ 89 h 197"/>
                    <a:gd name="T34" fmla="*/ 29 w 171"/>
                    <a:gd name="T35" fmla="*/ 113 h 197"/>
                    <a:gd name="T36" fmla="*/ 47 w 171"/>
                    <a:gd name="T37" fmla="*/ 100 h 197"/>
                    <a:gd name="T38" fmla="*/ 59 w 171"/>
                    <a:gd name="T39" fmla="*/ 103 h 197"/>
                    <a:gd name="T40" fmla="*/ 69 w 171"/>
                    <a:gd name="T41" fmla="*/ 100 h 197"/>
                    <a:gd name="T42" fmla="*/ 78 w 171"/>
                    <a:gd name="T43" fmla="*/ 94 h 197"/>
                    <a:gd name="T44" fmla="*/ 104 w 171"/>
                    <a:gd name="T45" fmla="*/ 114 h 197"/>
                    <a:gd name="T46" fmla="*/ 107 w 171"/>
                    <a:gd name="T47" fmla="*/ 131 h 197"/>
                    <a:gd name="T48" fmla="*/ 124 w 171"/>
                    <a:gd name="T49" fmla="*/ 155 h 197"/>
                    <a:gd name="T50" fmla="*/ 130 w 171"/>
                    <a:gd name="T51" fmla="*/ 175 h 197"/>
                    <a:gd name="T52" fmla="*/ 124 w 171"/>
                    <a:gd name="T53" fmla="*/ 187 h 197"/>
                    <a:gd name="T54" fmla="*/ 141 w 171"/>
                    <a:gd name="T55" fmla="*/ 197 h 197"/>
                    <a:gd name="T56" fmla="*/ 141 w 171"/>
                    <a:gd name="T57" fmla="*/ 191 h 197"/>
                    <a:gd name="T58" fmla="*/ 148 w 171"/>
                    <a:gd name="T59" fmla="*/ 185 h 197"/>
                    <a:gd name="T60" fmla="*/ 156 w 171"/>
                    <a:gd name="T61" fmla="*/ 187 h 197"/>
                    <a:gd name="T62" fmla="*/ 171 w 171"/>
                    <a:gd name="T63" fmla="*/ 180 h 197"/>
                    <a:gd name="T64" fmla="*/ 167 w 171"/>
                    <a:gd name="T65" fmla="*/ 161 h 197"/>
                    <a:gd name="T66" fmla="*/ 161 w 171"/>
                    <a:gd name="T67" fmla="*/ 152 h 197"/>
                    <a:gd name="T68" fmla="*/ 162 w 171"/>
                    <a:gd name="T69" fmla="*/ 148 h 197"/>
                    <a:gd name="T70" fmla="*/ 144 w 171"/>
                    <a:gd name="T71" fmla="*/ 133 h 197"/>
                    <a:gd name="T72" fmla="*/ 135 w 171"/>
                    <a:gd name="T73" fmla="*/ 120 h 197"/>
                    <a:gd name="T74" fmla="*/ 123 w 171"/>
                    <a:gd name="T75" fmla="*/ 104 h 197"/>
                    <a:gd name="T76" fmla="*/ 110 w 171"/>
                    <a:gd name="T77" fmla="*/ 89 h 197"/>
                    <a:gd name="T78" fmla="*/ 83 w 171"/>
                    <a:gd name="T79" fmla="*/ 70 h 197"/>
                    <a:gd name="T80" fmla="*/ 87 w 171"/>
                    <a:gd name="T81" fmla="*/ 62 h 197"/>
                    <a:gd name="T82" fmla="*/ 99 w 171"/>
                    <a:gd name="T83" fmla="*/ 60 h 197"/>
                    <a:gd name="T84" fmla="*/ 96 w 171"/>
                    <a:gd name="T8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1" h="197">
                      <a:moveTo>
                        <a:pt x="96" y="50"/>
                      </a:moveTo>
                      <a:lnTo>
                        <a:pt x="90" y="44"/>
                      </a:lnTo>
                      <a:lnTo>
                        <a:pt x="78" y="34"/>
                      </a:lnTo>
                      <a:lnTo>
                        <a:pt x="68" y="38"/>
                      </a:lnTo>
                      <a:lnTo>
                        <a:pt x="53" y="25"/>
                      </a:lnTo>
                      <a:lnTo>
                        <a:pt x="51" y="16"/>
                      </a:lnTo>
                      <a:lnTo>
                        <a:pt x="34" y="0"/>
                      </a:lnTo>
                      <a:lnTo>
                        <a:pt x="24" y="1"/>
                      </a:lnTo>
                      <a:lnTo>
                        <a:pt x="29" y="28"/>
                      </a:lnTo>
                      <a:lnTo>
                        <a:pt x="21" y="24"/>
                      </a:lnTo>
                      <a:lnTo>
                        <a:pt x="17" y="19"/>
                      </a:lnTo>
                      <a:lnTo>
                        <a:pt x="8" y="36"/>
                      </a:lnTo>
                      <a:lnTo>
                        <a:pt x="0" y="48"/>
                      </a:lnTo>
                      <a:lnTo>
                        <a:pt x="8" y="50"/>
                      </a:lnTo>
                      <a:lnTo>
                        <a:pt x="10" y="65"/>
                      </a:lnTo>
                      <a:lnTo>
                        <a:pt x="26" y="65"/>
                      </a:lnTo>
                      <a:lnTo>
                        <a:pt x="27" y="89"/>
                      </a:lnTo>
                      <a:lnTo>
                        <a:pt x="29" y="113"/>
                      </a:lnTo>
                      <a:lnTo>
                        <a:pt x="47" y="100"/>
                      </a:lnTo>
                      <a:lnTo>
                        <a:pt x="59" y="103"/>
                      </a:lnTo>
                      <a:lnTo>
                        <a:pt x="69" y="100"/>
                      </a:lnTo>
                      <a:lnTo>
                        <a:pt x="78" y="94"/>
                      </a:lnTo>
                      <a:lnTo>
                        <a:pt x="104" y="114"/>
                      </a:lnTo>
                      <a:lnTo>
                        <a:pt x="107" y="131"/>
                      </a:lnTo>
                      <a:lnTo>
                        <a:pt x="124" y="155"/>
                      </a:lnTo>
                      <a:lnTo>
                        <a:pt x="130" y="175"/>
                      </a:lnTo>
                      <a:lnTo>
                        <a:pt x="124" y="187"/>
                      </a:lnTo>
                      <a:lnTo>
                        <a:pt x="141" y="197"/>
                      </a:lnTo>
                      <a:lnTo>
                        <a:pt x="141" y="191"/>
                      </a:lnTo>
                      <a:lnTo>
                        <a:pt x="148" y="185"/>
                      </a:lnTo>
                      <a:lnTo>
                        <a:pt x="156" y="187"/>
                      </a:lnTo>
                      <a:lnTo>
                        <a:pt x="171" y="180"/>
                      </a:lnTo>
                      <a:lnTo>
                        <a:pt x="167" y="161"/>
                      </a:lnTo>
                      <a:lnTo>
                        <a:pt x="161" y="152"/>
                      </a:lnTo>
                      <a:lnTo>
                        <a:pt x="162" y="148"/>
                      </a:lnTo>
                      <a:lnTo>
                        <a:pt x="144" y="133"/>
                      </a:lnTo>
                      <a:lnTo>
                        <a:pt x="135" y="120"/>
                      </a:lnTo>
                      <a:lnTo>
                        <a:pt x="123" y="104"/>
                      </a:lnTo>
                      <a:lnTo>
                        <a:pt x="110" y="89"/>
                      </a:lnTo>
                      <a:lnTo>
                        <a:pt x="83" y="70"/>
                      </a:lnTo>
                      <a:lnTo>
                        <a:pt x="87" y="62"/>
                      </a:lnTo>
                      <a:lnTo>
                        <a:pt x="99" y="60"/>
                      </a:lnTo>
                      <a:lnTo>
                        <a:pt x="96" y="5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4" name="Freeform 63"/>
                <p:cNvSpPr>
                  <a:spLocks noChangeArrowheads="1"/>
                </p:cNvSpPr>
                <p:nvPr/>
              </p:nvSpPr>
              <p:spPr bwMode="auto">
                <a:xfrm>
                  <a:off x="4200" y="1594"/>
                  <a:ext cx="125" cy="365"/>
                </a:xfrm>
                <a:custGeom>
                  <a:avLst/>
                  <a:gdLst>
                    <a:gd name="T0" fmla="*/ 99 w 179"/>
                    <a:gd name="T1" fmla="*/ 106 h 429"/>
                    <a:gd name="T2" fmla="*/ 98 w 179"/>
                    <a:gd name="T3" fmla="*/ 87 h 429"/>
                    <a:gd name="T4" fmla="*/ 110 w 179"/>
                    <a:gd name="T5" fmla="*/ 59 h 429"/>
                    <a:gd name="T6" fmla="*/ 101 w 179"/>
                    <a:gd name="T7" fmla="*/ 22 h 429"/>
                    <a:gd name="T8" fmla="*/ 76 w 179"/>
                    <a:gd name="T9" fmla="*/ 0 h 429"/>
                    <a:gd name="T10" fmla="*/ 70 w 179"/>
                    <a:gd name="T11" fmla="*/ 18 h 429"/>
                    <a:gd name="T12" fmla="*/ 72 w 179"/>
                    <a:gd name="T13" fmla="*/ 33 h 429"/>
                    <a:gd name="T14" fmla="*/ 38 w 179"/>
                    <a:gd name="T15" fmla="*/ 49 h 429"/>
                    <a:gd name="T16" fmla="*/ 36 w 179"/>
                    <a:gd name="T17" fmla="*/ 79 h 429"/>
                    <a:gd name="T18" fmla="*/ 15 w 179"/>
                    <a:gd name="T19" fmla="*/ 108 h 429"/>
                    <a:gd name="T20" fmla="*/ 14 w 179"/>
                    <a:gd name="T21" fmla="*/ 153 h 429"/>
                    <a:gd name="T22" fmla="*/ 5 w 179"/>
                    <a:gd name="T23" fmla="*/ 153 h 429"/>
                    <a:gd name="T24" fmla="*/ 0 w 179"/>
                    <a:gd name="T25" fmla="*/ 172 h 429"/>
                    <a:gd name="T26" fmla="*/ 15 w 179"/>
                    <a:gd name="T27" fmla="*/ 193 h 429"/>
                    <a:gd name="T28" fmla="*/ 23 w 179"/>
                    <a:gd name="T29" fmla="*/ 203 h 429"/>
                    <a:gd name="T30" fmla="*/ 34 w 179"/>
                    <a:gd name="T31" fmla="*/ 202 h 429"/>
                    <a:gd name="T32" fmla="*/ 35 w 179"/>
                    <a:gd name="T33" fmla="*/ 215 h 429"/>
                    <a:gd name="T34" fmla="*/ 44 w 179"/>
                    <a:gd name="T35" fmla="*/ 215 h 429"/>
                    <a:gd name="T36" fmla="*/ 59 w 179"/>
                    <a:gd name="T37" fmla="*/ 252 h 429"/>
                    <a:gd name="T38" fmla="*/ 57 w 179"/>
                    <a:gd name="T39" fmla="*/ 292 h 429"/>
                    <a:gd name="T40" fmla="*/ 68 w 179"/>
                    <a:gd name="T41" fmla="*/ 292 h 429"/>
                    <a:gd name="T42" fmla="*/ 76 w 179"/>
                    <a:gd name="T43" fmla="*/ 294 h 429"/>
                    <a:gd name="T44" fmla="*/ 80 w 179"/>
                    <a:gd name="T45" fmla="*/ 295 h 429"/>
                    <a:gd name="T46" fmla="*/ 96 w 179"/>
                    <a:gd name="T47" fmla="*/ 277 h 429"/>
                    <a:gd name="T48" fmla="*/ 108 w 179"/>
                    <a:gd name="T49" fmla="*/ 262 h 429"/>
                    <a:gd name="T50" fmla="*/ 125 w 179"/>
                    <a:gd name="T51" fmla="*/ 281 h 429"/>
                    <a:gd name="T52" fmla="*/ 142 w 179"/>
                    <a:gd name="T53" fmla="*/ 346 h 429"/>
                    <a:gd name="T54" fmla="*/ 149 w 179"/>
                    <a:gd name="T55" fmla="*/ 358 h 429"/>
                    <a:gd name="T56" fmla="*/ 159 w 179"/>
                    <a:gd name="T57" fmla="*/ 391 h 429"/>
                    <a:gd name="T58" fmla="*/ 159 w 179"/>
                    <a:gd name="T59" fmla="*/ 429 h 429"/>
                    <a:gd name="T60" fmla="*/ 170 w 179"/>
                    <a:gd name="T61" fmla="*/ 409 h 429"/>
                    <a:gd name="T62" fmla="*/ 171 w 179"/>
                    <a:gd name="T63" fmla="*/ 371 h 429"/>
                    <a:gd name="T64" fmla="*/ 155 w 179"/>
                    <a:gd name="T65" fmla="*/ 336 h 429"/>
                    <a:gd name="T66" fmla="*/ 144 w 179"/>
                    <a:gd name="T67" fmla="*/ 309 h 429"/>
                    <a:gd name="T68" fmla="*/ 152 w 179"/>
                    <a:gd name="T69" fmla="*/ 285 h 429"/>
                    <a:gd name="T70" fmla="*/ 130 w 179"/>
                    <a:gd name="T71" fmla="*/ 258 h 429"/>
                    <a:gd name="T72" fmla="*/ 118 w 179"/>
                    <a:gd name="T73" fmla="*/ 233 h 429"/>
                    <a:gd name="T74" fmla="*/ 142 w 179"/>
                    <a:gd name="T75" fmla="*/ 204 h 429"/>
                    <a:gd name="T76" fmla="*/ 162 w 179"/>
                    <a:gd name="T77" fmla="*/ 191 h 429"/>
                    <a:gd name="T78" fmla="*/ 179 w 179"/>
                    <a:gd name="T79" fmla="*/ 162 h 429"/>
                    <a:gd name="T80" fmla="*/ 159 w 179"/>
                    <a:gd name="T81" fmla="*/ 165 h 429"/>
                    <a:gd name="T82" fmla="*/ 138 w 179"/>
                    <a:gd name="T83" fmla="*/ 147 h 429"/>
                    <a:gd name="T84" fmla="*/ 126 w 179"/>
                    <a:gd name="T85" fmla="*/ 121 h 429"/>
                    <a:gd name="T86" fmla="*/ 120 w 179"/>
                    <a:gd name="T87" fmla="*/ 103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9" h="429">
                      <a:moveTo>
                        <a:pt x="120" y="103"/>
                      </a:moveTo>
                      <a:lnTo>
                        <a:pt x="99" y="106"/>
                      </a:lnTo>
                      <a:lnTo>
                        <a:pt x="99" y="96"/>
                      </a:lnTo>
                      <a:lnTo>
                        <a:pt x="98" y="87"/>
                      </a:lnTo>
                      <a:lnTo>
                        <a:pt x="107" y="70"/>
                      </a:lnTo>
                      <a:lnTo>
                        <a:pt x="110" y="59"/>
                      </a:lnTo>
                      <a:lnTo>
                        <a:pt x="106" y="41"/>
                      </a:lnTo>
                      <a:lnTo>
                        <a:pt x="101" y="22"/>
                      </a:lnTo>
                      <a:lnTo>
                        <a:pt x="93" y="17"/>
                      </a:lnTo>
                      <a:lnTo>
                        <a:pt x="76" y="0"/>
                      </a:lnTo>
                      <a:lnTo>
                        <a:pt x="74" y="7"/>
                      </a:lnTo>
                      <a:lnTo>
                        <a:pt x="70" y="18"/>
                      </a:lnTo>
                      <a:lnTo>
                        <a:pt x="69" y="25"/>
                      </a:lnTo>
                      <a:lnTo>
                        <a:pt x="72" y="33"/>
                      </a:lnTo>
                      <a:lnTo>
                        <a:pt x="57" y="29"/>
                      </a:lnTo>
                      <a:lnTo>
                        <a:pt x="38" y="49"/>
                      </a:lnTo>
                      <a:lnTo>
                        <a:pt x="38" y="70"/>
                      </a:lnTo>
                      <a:lnTo>
                        <a:pt x="36" y="79"/>
                      </a:lnTo>
                      <a:lnTo>
                        <a:pt x="28" y="108"/>
                      </a:lnTo>
                      <a:lnTo>
                        <a:pt x="15" y="108"/>
                      </a:lnTo>
                      <a:lnTo>
                        <a:pt x="14" y="127"/>
                      </a:lnTo>
                      <a:lnTo>
                        <a:pt x="14" y="153"/>
                      </a:lnTo>
                      <a:lnTo>
                        <a:pt x="6" y="151"/>
                      </a:lnTo>
                      <a:lnTo>
                        <a:pt x="5" y="153"/>
                      </a:lnTo>
                      <a:lnTo>
                        <a:pt x="6" y="167"/>
                      </a:lnTo>
                      <a:lnTo>
                        <a:pt x="0" y="172"/>
                      </a:lnTo>
                      <a:lnTo>
                        <a:pt x="14" y="192"/>
                      </a:lnTo>
                      <a:lnTo>
                        <a:pt x="15" y="193"/>
                      </a:lnTo>
                      <a:lnTo>
                        <a:pt x="20" y="189"/>
                      </a:lnTo>
                      <a:lnTo>
                        <a:pt x="23" y="203"/>
                      </a:lnTo>
                      <a:lnTo>
                        <a:pt x="26" y="203"/>
                      </a:lnTo>
                      <a:lnTo>
                        <a:pt x="34" y="202"/>
                      </a:lnTo>
                      <a:lnTo>
                        <a:pt x="41" y="211"/>
                      </a:lnTo>
                      <a:lnTo>
                        <a:pt x="35" y="215"/>
                      </a:lnTo>
                      <a:lnTo>
                        <a:pt x="40" y="223"/>
                      </a:lnTo>
                      <a:lnTo>
                        <a:pt x="44" y="215"/>
                      </a:lnTo>
                      <a:lnTo>
                        <a:pt x="51" y="233"/>
                      </a:lnTo>
                      <a:lnTo>
                        <a:pt x="59" y="252"/>
                      </a:lnTo>
                      <a:lnTo>
                        <a:pt x="58" y="271"/>
                      </a:lnTo>
                      <a:lnTo>
                        <a:pt x="57" y="292"/>
                      </a:lnTo>
                      <a:lnTo>
                        <a:pt x="65" y="280"/>
                      </a:lnTo>
                      <a:lnTo>
                        <a:pt x="68" y="292"/>
                      </a:lnTo>
                      <a:lnTo>
                        <a:pt x="70" y="295"/>
                      </a:lnTo>
                      <a:lnTo>
                        <a:pt x="76" y="294"/>
                      </a:lnTo>
                      <a:lnTo>
                        <a:pt x="80" y="293"/>
                      </a:lnTo>
                      <a:lnTo>
                        <a:pt x="80" y="295"/>
                      </a:lnTo>
                      <a:lnTo>
                        <a:pt x="94" y="285"/>
                      </a:lnTo>
                      <a:lnTo>
                        <a:pt x="96" y="277"/>
                      </a:lnTo>
                      <a:lnTo>
                        <a:pt x="102" y="281"/>
                      </a:lnTo>
                      <a:lnTo>
                        <a:pt x="108" y="262"/>
                      </a:lnTo>
                      <a:lnTo>
                        <a:pt x="116" y="273"/>
                      </a:lnTo>
                      <a:lnTo>
                        <a:pt x="125" y="281"/>
                      </a:lnTo>
                      <a:lnTo>
                        <a:pt x="135" y="313"/>
                      </a:lnTo>
                      <a:lnTo>
                        <a:pt x="142" y="346"/>
                      </a:lnTo>
                      <a:lnTo>
                        <a:pt x="143" y="340"/>
                      </a:lnTo>
                      <a:lnTo>
                        <a:pt x="149" y="358"/>
                      </a:lnTo>
                      <a:lnTo>
                        <a:pt x="155" y="375"/>
                      </a:lnTo>
                      <a:lnTo>
                        <a:pt x="159" y="391"/>
                      </a:lnTo>
                      <a:lnTo>
                        <a:pt x="159" y="411"/>
                      </a:lnTo>
                      <a:lnTo>
                        <a:pt x="159" y="429"/>
                      </a:lnTo>
                      <a:lnTo>
                        <a:pt x="162" y="424"/>
                      </a:lnTo>
                      <a:lnTo>
                        <a:pt x="170" y="409"/>
                      </a:lnTo>
                      <a:lnTo>
                        <a:pt x="177" y="394"/>
                      </a:lnTo>
                      <a:lnTo>
                        <a:pt x="171" y="371"/>
                      </a:lnTo>
                      <a:lnTo>
                        <a:pt x="166" y="352"/>
                      </a:lnTo>
                      <a:lnTo>
                        <a:pt x="155" y="336"/>
                      </a:lnTo>
                      <a:lnTo>
                        <a:pt x="144" y="322"/>
                      </a:lnTo>
                      <a:lnTo>
                        <a:pt x="144" y="309"/>
                      </a:lnTo>
                      <a:lnTo>
                        <a:pt x="147" y="299"/>
                      </a:lnTo>
                      <a:lnTo>
                        <a:pt x="152" y="285"/>
                      </a:lnTo>
                      <a:lnTo>
                        <a:pt x="147" y="283"/>
                      </a:lnTo>
                      <a:lnTo>
                        <a:pt x="130" y="258"/>
                      </a:lnTo>
                      <a:lnTo>
                        <a:pt x="113" y="233"/>
                      </a:lnTo>
                      <a:lnTo>
                        <a:pt x="118" y="233"/>
                      </a:lnTo>
                      <a:lnTo>
                        <a:pt x="123" y="208"/>
                      </a:lnTo>
                      <a:lnTo>
                        <a:pt x="142" y="204"/>
                      </a:lnTo>
                      <a:lnTo>
                        <a:pt x="152" y="193"/>
                      </a:lnTo>
                      <a:lnTo>
                        <a:pt x="162" y="191"/>
                      </a:lnTo>
                      <a:lnTo>
                        <a:pt x="170" y="179"/>
                      </a:lnTo>
                      <a:lnTo>
                        <a:pt x="179" y="162"/>
                      </a:lnTo>
                      <a:lnTo>
                        <a:pt x="173" y="160"/>
                      </a:lnTo>
                      <a:lnTo>
                        <a:pt x="159" y="165"/>
                      </a:lnTo>
                      <a:lnTo>
                        <a:pt x="149" y="150"/>
                      </a:lnTo>
                      <a:lnTo>
                        <a:pt x="138" y="147"/>
                      </a:lnTo>
                      <a:lnTo>
                        <a:pt x="141" y="127"/>
                      </a:lnTo>
                      <a:lnTo>
                        <a:pt x="126" y="121"/>
                      </a:lnTo>
                      <a:lnTo>
                        <a:pt x="122" y="106"/>
                      </a:lnTo>
                      <a:lnTo>
                        <a:pt x="120" y="10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5" name="Freeform 64"/>
                <p:cNvSpPr>
                  <a:spLocks noChangeArrowheads="1"/>
                </p:cNvSpPr>
                <p:nvPr/>
              </p:nvSpPr>
              <p:spPr bwMode="auto">
                <a:xfrm>
                  <a:off x="4611" y="1791"/>
                  <a:ext cx="67" cy="118"/>
                </a:xfrm>
                <a:custGeom>
                  <a:avLst/>
                  <a:gdLst>
                    <a:gd name="T0" fmla="*/ 18 w 97"/>
                    <a:gd name="T1" fmla="*/ 88 h 140"/>
                    <a:gd name="T2" fmla="*/ 18 w 97"/>
                    <a:gd name="T3" fmla="*/ 98 h 140"/>
                    <a:gd name="T4" fmla="*/ 3 w 97"/>
                    <a:gd name="T5" fmla="*/ 74 h 140"/>
                    <a:gd name="T6" fmla="*/ 0 w 97"/>
                    <a:gd name="T7" fmla="*/ 56 h 140"/>
                    <a:gd name="T8" fmla="*/ 11 w 97"/>
                    <a:gd name="T9" fmla="*/ 57 h 140"/>
                    <a:gd name="T10" fmla="*/ 7 w 97"/>
                    <a:gd name="T11" fmla="*/ 33 h 140"/>
                    <a:gd name="T12" fmla="*/ 5 w 97"/>
                    <a:gd name="T13" fmla="*/ 9 h 140"/>
                    <a:gd name="T14" fmla="*/ 9 w 97"/>
                    <a:gd name="T15" fmla="*/ 0 h 140"/>
                    <a:gd name="T16" fmla="*/ 36 w 97"/>
                    <a:gd name="T17" fmla="*/ 6 h 140"/>
                    <a:gd name="T18" fmla="*/ 41 w 97"/>
                    <a:gd name="T19" fmla="*/ 10 h 140"/>
                    <a:gd name="T20" fmla="*/ 45 w 97"/>
                    <a:gd name="T21" fmla="*/ 30 h 140"/>
                    <a:gd name="T22" fmla="*/ 49 w 97"/>
                    <a:gd name="T23" fmla="*/ 43 h 140"/>
                    <a:gd name="T24" fmla="*/ 44 w 97"/>
                    <a:gd name="T25" fmla="*/ 57 h 140"/>
                    <a:gd name="T26" fmla="*/ 36 w 97"/>
                    <a:gd name="T27" fmla="*/ 67 h 140"/>
                    <a:gd name="T28" fmla="*/ 37 w 97"/>
                    <a:gd name="T29" fmla="*/ 82 h 140"/>
                    <a:gd name="T30" fmla="*/ 49 w 97"/>
                    <a:gd name="T31" fmla="*/ 108 h 140"/>
                    <a:gd name="T32" fmla="*/ 56 w 97"/>
                    <a:gd name="T33" fmla="*/ 106 h 140"/>
                    <a:gd name="T34" fmla="*/ 56 w 97"/>
                    <a:gd name="T35" fmla="*/ 105 h 140"/>
                    <a:gd name="T36" fmla="*/ 67 w 97"/>
                    <a:gd name="T37" fmla="*/ 102 h 140"/>
                    <a:gd name="T38" fmla="*/ 77 w 97"/>
                    <a:gd name="T39" fmla="*/ 114 h 140"/>
                    <a:gd name="T40" fmla="*/ 78 w 97"/>
                    <a:gd name="T41" fmla="*/ 108 h 140"/>
                    <a:gd name="T42" fmla="*/ 89 w 97"/>
                    <a:gd name="T43" fmla="*/ 115 h 140"/>
                    <a:gd name="T44" fmla="*/ 84 w 97"/>
                    <a:gd name="T45" fmla="*/ 118 h 140"/>
                    <a:gd name="T46" fmla="*/ 92 w 97"/>
                    <a:gd name="T47" fmla="*/ 129 h 140"/>
                    <a:gd name="T48" fmla="*/ 97 w 97"/>
                    <a:gd name="T49" fmla="*/ 130 h 140"/>
                    <a:gd name="T50" fmla="*/ 93 w 97"/>
                    <a:gd name="T51" fmla="*/ 140 h 140"/>
                    <a:gd name="T52" fmla="*/ 93 w 97"/>
                    <a:gd name="T53" fmla="*/ 134 h 140"/>
                    <a:gd name="T54" fmla="*/ 79 w 97"/>
                    <a:gd name="T55" fmla="*/ 127 h 140"/>
                    <a:gd name="T56" fmla="*/ 68 w 97"/>
                    <a:gd name="T57" fmla="*/ 115 h 140"/>
                    <a:gd name="T58" fmla="*/ 61 w 97"/>
                    <a:gd name="T59" fmla="*/ 111 h 140"/>
                    <a:gd name="T60" fmla="*/ 65 w 97"/>
                    <a:gd name="T61" fmla="*/ 127 h 140"/>
                    <a:gd name="T62" fmla="*/ 44 w 97"/>
                    <a:gd name="T63" fmla="*/ 110 h 140"/>
                    <a:gd name="T64" fmla="*/ 31 w 97"/>
                    <a:gd name="T65" fmla="*/ 116 h 140"/>
                    <a:gd name="T66" fmla="*/ 23 w 97"/>
                    <a:gd name="T67" fmla="*/ 111 h 140"/>
                    <a:gd name="T68" fmla="*/ 23 w 97"/>
                    <a:gd name="T69" fmla="*/ 102 h 140"/>
                    <a:gd name="T70" fmla="*/ 26 w 97"/>
                    <a:gd name="T71" fmla="*/ 91 h 140"/>
                    <a:gd name="T72" fmla="*/ 18 w 97"/>
                    <a:gd name="T73" fmla="*/ 8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7" h="140">
                      <a:moveTo>
                        <a:pt x="18" y="88"/>
                      </a:moveTo>
                      <a:lnTo>
                        <a:pt x="18" y="98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11" y="57"/>
                      </a:lnTo>
                      <a:lnTo>
                        <a:pt x="7" y="33"/>
                      </a:lnTo>
                      <a:lnTo>
                        <a:pt x="5" y="9"/>
                      </a:lnTo>
                      <a:lnTo>
                        <a:pt x="9" y="0"/>
                      </a:lnTo>
                      <a:lnTo>
                        <a:pt x="36" y="6"/>
                      </a:lnTo>
                      <a:lnTo>
                        <a:pt x="41" y="10"/>
                      </a:lnTo>
                      <a:lnTo>
                        <a:pt x="45" y="30"/>
                      </a:lnTo>
                      <a:lnTo>
                        <a:pt x="49" y="43"/>
                      </a:lnTo>
                      <a:lnTo>
                        <a:pt x="44" y="57"/>
                      </a:lnTo>
                      <a:lnTo>
                        <a:pt x="36" y="67"/>
                      </a:lnTo>
                      <a:lnTo>
                        <a:pt x="37" y="82"/>
                      </a:lnTo>
                      <a:lnTo>
                        <a:pt x="49" y="108"/>
                      </a:lnTo>
                      <a:lnTo>
                        <a:pt x="56" y="106"/>
                      </a:lnTo>
                      <a:lnTo>
                        <a:pt x="56" y="105"/>
                      </a:lnTo>
                      <a:lnTo>
                        <a:pt x="67" y="102"/>
                      </a:lnTo>
                      <a:lnTo>
                        <a:pt x="77" y="114"/>
                      </a:lnTo>
                      <a:lnTo>
                        <a:pt x="78" y="108"/>
                      </a:lnTo>
                      <a:lnTo>
                        <a:pt x="89" y="115"/>
                      </a:lnTo>
                      <a:lnTo>
                        <a:pt x="84" y="118"/>
                      </a:lnTo>
                      <a:lnTo>
                        <a:pt x="92" y="129"/>
                      </a:lnTo>
                      <a:lnTo>
                        <a:pt x="97" y="130"/>
                      </a:lnTo>
                      <a:lnTo>
                        <a:pt x="93" y="140"/>
                      </a:lnTo>
                      <a:lnTo>
                        <a:pt x="93" y="134"/>
                      </a:lnTo>
                      <a:lnTo>
                        <a:pt x="79" y="127"/>
                      </a:lnTo>
                      <a:lnTo>
                        <a:pt x="68" y="115"/>
                      </a:lnTo>
                      <a:lnTo>
                        <a:pt x="61" y="111"/>
                      </a:lnTo>
                      <a:lnTo>
                        <a:pt x="65" y="127"/>
                      </a:lnTo>
                      <a:lnTo>
                        <a:pt x="44" y="110"/>
                      </a:lnTo>
                      <a:lnTo>
                        <a:pt x="31" y="116"/>
                      </a:lnTo>
                      <a:lnTo>
                        <a:pt x="23" y="111"/>
                      </a:lnTo>
                      <a:lnTo>
                        <a:pt x="23" y="102"/>
                      </a:lnTo>
                      <a:lnTo>
                        <a:pt x="26" y="91"/>
                      </a:lnTo>
                      <a:lnTo>
                        <a:pt x="18" y="8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6" name="Freeform 65"/>
                <p:cNvSpPr>
                  <a:spLocks noChangeArrowheads="1"/>
                </p:cNvSpPr>
                <p:nvPr/>
              </p:nvSpPr>
              <p:spPr bwMode="auto">
                <a:xfrm>
                  <a:off x="4657" y="1970"/>
                  <a:ext cx="66" cy="80"/>
                </a:xfrm>
                <a:custGeom>
                  <a:avLst/>
                  <a:gdLst>
                    <a:gd name="T0" fmla="*/ 73 w 96"/>
                    <a:gd name="T1" fmla="*/ 97 h 97"/>
                    <a:gd name="T2" fmla="*/ 71 w 96"/>
                    <a:gd name="T3" fmla="*/ 88 h 97"/>
                    <a:gd name="T4" fmla="*/ 66 w 96"/>
                    <a:gd name="T5" fmla="*/ 90 h 97"/>
                    <a:gd name="T6" fmla="*/ 44 w 96"/>
                    <a:gd name="T7" fmla="*/ 77 h 97"/>
                    <a:gd name="T8" fmla="*/ 46 w 96"/>
                    <a:gd name="T9" fmla="*/ 58 h 97"/>
                    <a:gd name="T10" fmla="*/ 34 w 96"/>
                    <a:gd name="T11" fmla="*/ 45 h 97"/>
                    <a:gd name="T12" fmla="*/ 28 w 96"/>
                    <a:gd name="T13" fmla="*/ 52 h 97"/>
                    <a:gd name="T14" fmla="*/ 24 w 96"/>
                    <a:gd name="T15" fmla="*/ 49 h 97"/>
                    <a:gd name="T16" fmla="*/ 21 w 96"/>
                    <a:gd name="T17" fmla="*/ 53 h 97"/>
                    <a:gd name="T18" fmla="*/ 15 w 96"/>
                    <a:gd name="T19" fmla="*/ 47 h 97"/>
                    <a:gd name="T20" fmla="*/ 6 w 96"/>
                    <a:gd name="T21" fmla="*/ 60 h 97"/>
                    <a:gd name="T22" fmla="*/ 0 w 96"/>
                    <a:gd name="T23" fmla="*/ 65 h 97"/>
                    <a:gd name="T24" fmla="*/ 2 w 96"/>
                    <a:gd name="T25" fmla="*/ 48 h 97"/>
                    <a:gd name="T26" fmla="*/ 19 w 96"/>
                    <a:gd name="T27" fmla="*/ 34 h 97"/>
                    <a:gd name="T28" fmla="*/ 31 w 96"/>
                    <a:gd name="T29" fmla="*/ 25 h 97"/>
                    <a:gd name="T30" fmla="*/ 36 w 96"/>
                    <a:gd name="T31" fmla="*/ 39 h 97"/>
                    <a:gd name="T32" fmla="*/ 45 w 96"/>
                    <a:gd name="T33" fmla="*/ 34 h 97"/>
                    <a:gd name="T34" fmla="*/ 51 w 96"/>
                    <a:gd name="T35" fmla="*/ 29 h 97"/>
                    <a:gd name="T36" fmla="*/ 55 w 96"/>
                    <a:gd name="T37" fmla="*/ 18 h 97"/>
                    <a:gd name="T38" fmla="*/ 63 w 96"/>
                    <a:gd name="T39" fmla="*/ 19 h 97"/>
                    <a:gd name="T40" fmla="*/ 68 w 96"/>
                    <a:gd name="T41" fmla="*/ 18 h 97"/>
                    <a:gd name="T42" fmla="*/ 66 w 96"/>
                    <a:gd name="T43" fmla="*/ 0 h 97"/>
                    <a:gd name="T44" fmla="*/ 81 w 96"/>
                    <a:gd name="T45" fmla="*/ 11 h 97"/>
                    <a:gd name="T46" fmla="*/ 85 w 96"/>
                    <a:gd name="T47" fmla="*/ 29 h 97"/>
                    <a:gd name="T48" fmla="*/ 96 w 96"/>
                    <a:gd name="T49" fmla="*/ 58 h 97"/>
                    <a:gd name="T50" fmla="*/ 90 w 96"/>
                    <a:gd name="T51" fmla="*/ 69 h 97"/>
                    <a:gd name="T52" fmla="*/ 89 w 96"/>
                    <a:gd name="T53" fmla="*/ 78 h 97"/>
                    <a:gd name="T54" fmla="*/ 80 w 96"/>
                    <a:gd name="T55" fmla="*/ 59 h 97"/>
                    <a:gd name="T56" fmla="*/ 73 w 96"/>
                    <a:gd name="T57" fmla="*/ 64 h 97"/>
                    <a:gd name="T58" fmla="*/ 77 w 96"/>
                    <a:gd name="T59" fmla="*/ 79 h 97"/>
                    <a:gd name="T60" fmla="*/ 73 w 96"/>
                    <a:gd name="T61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6" h="97">
                      <a:moveTo>
                        <a:pt x="73" y="97"/>
                      </a:moveTo>
                      <a:lnTo>
                        <a:pt x="71" y="88"/>
                      </a:lnTo>
                      <a:lnTo>
                        <a:pt x="66" y="90"/>
                      </a:lnTo>
                      <a:lnTo>
                        <a:pt x="44" y="77"/>
                      </a:lnTo>
                      <a:lnTo>
                        <a:pt x="46" y="58"/>
                      </a:lnTo>
                      <a:lnTo>
                        <a:pt x="34" y="45"/>
                      </a:lnTo>
                      <a:lnTo>
                        <a:pt x="28" y="52"/>
                      </a:lnTo>
                      <a:lnTo>
                        <a:pt x="24" y="49"/>
                      </a:lnTo>
                      <a:lnTo>
                        <a:pt x="21" y="53"/>
                      </a:lnTo>
                      <a:lnTo>
                        <a:pt x="15" y="47"/>
                      </a:lnTo>
                      <a:lnTo>
                        <a:pt x="6" y="60"/>
                      </a:lnTo>
                      <a:lnTo>
                        <a:pt x="0" y="65"/>
                      </a:lnTo>
                      <a:lnTo>
                        <a:pt x="2" y="48"/>
                      </a:lnTo>
                      <a:lnTo>
                        <a:pt x="19" y="34"/>
                      </a:lnTo>
                      <a:lnTo>
                        <a:pt x="31" y="25"/>
                      </a:lnTo>
                      <a:lnTo>
                        <a:pt x="36" y="39"/>
                      </a:lnTo>
                      <a:lnTo>
                        <a:pt x="45" y="34"/>
                      </a:lnTo>
                      <a:lnTo>
                        <a:pt x="51" y="29"/>
                      </a:lnTo>
                      <a:lnTo>
                        <a:pt x="55" y="18"/>
                      </a:lnTo>
                      <a:lnTo>
                        <a:pt x="63" y="19"/>
                      </a:lnTo>
                      <a:lnTo>
                        <a:pt x="68" y="18"/>
                      </a:lnTo>
                      <a:lnTo>
                        <a:pt x="66" y="0"/>
                      </a:lnTo>
                      <a:lnTo>
                        <a:pt x="81" y="11"/>
                      </a:lnTo>
                      <a:lnTo>
                        <a:pt x="85" y="29"/>
                      </a:lnTo>
                      <a:lnTo>
                        <a:pt x="96" y="58"/>
                      </a:lnTo>
                      <a:lnTo>
                        <a:pt x="90" y="69"/>
                      </a:lnTo>
                      <a:lnTo>
                        <a:pt x="89" y="78"/>
                      </a:lnTo>
                      <a:lnTo>
                        <a:pt x="80" y="59"/>
                      </a:lnTo>
                      <a:lnTo>
                        <a:pt x="73" y="64"/>
                      </a:lnTo>
                      <a:lnTo>
                        <a:pt x="77" y="79"/>
                      </a:lnTo>
                      <a:lnTo>
                        <a:pt x="73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7" name="Freeform 66"/>
                <p:cNvSpPr>
                  <a:spLocks noChangeArrowheads="1"/>
                </p:cNvSpPr>
                <p:nvPr/>
              </p:nvSpPr>
              <p:spPr bwMode="auto">
                <a:xfrm>
                  <a:off x="4661" y="1948"/>
                  <a:ext cx="14" cy="32"/>
                </a:xfrm>
                <a:custGeom>
                  <a:avLst/>
                  <a:gdLst>
                    <a:gd name="T0" fmla="*/ 20 w 20"/>
                    <a:gd name="T1" fmla="*/ 0 h 41"/>
                    <a:gd name="T2" fmla="*/ 15 w 20"/>
                    <a:gd name="T3" fmla="*/ 30 h 41"/>
                    <a:gd name="T4" fmla="*/ 15 w 20"/>
                    <a:gd name="T5" fmla="*/ 41 h 41"/>
                    <a:gd name="T6" fmla="*/ 0 w 20"/>
                    <a:gd name="T7" fmla="*/ 26 h 41"/>
                    <a:gd name="T8" fmla="*/ 4 w 20"/>
                    <a:gd name="T9" fmla="*/ 19 h 41"/>
                    <a:gd name="T10" fmla="*/ 7 w 20"/>
                    <a:gd name="T11" fmla="*/ 0 h 41"/>
                    <a:gd name="T12" fmla="*/ 20 w 20"/>
                    <a:gd name="T1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1">
                      <a:moveTo>
                        <a:pt x="20" y="0"/>
                      </a:moveTo>
                      <a:lnTo>
                        <a:pt x="15" y="30"/>
                      </a:lnTo>
                      <a:lnTo>
                        <a:pt x="15" y="41"/>
                      </a:lnTo>
                      <a:lnTo>
                        <a:pt x="0" y="26"/>
                      </a:lnTo>
                      <a:lnTo>
                        <a:pt x="4" y="19"/>
                      </a:lnTo>
                      <a:lnTo>
                        <a:pt x="7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8" name="Freeform 67"/>
                <p:cNvSpPr>
                  <a:spLocks noChangeArrowheads="1"/>
                </p:cNvSpPr>
                <p:nvPr/>
              </p:nvSpPr>
              <p:spPr bwMode="auto">
                <a:xfrm>
                  <a:off x="4684" y="1913"/>
                  <a:ext cx="22" cy="27"/>
                </a:xfrm>
                <a:custGeom>
                  <a:avLst/>
                  <a:gdLst>
                    <a:gd name="T0" fmla="*/ 25 w 34"/>
                    <a:gd name="T1" fmla="*/ 34 h 35"/>
                    <a:gd name="T2" fmla="*/ 15 w 34"/>
                    <a:gd name="T3" fmla="*/ 23 h 35"/>
                    <a:gd name="T4" fmla="*/ 0 w 34"/>
                    <a:gd name="T5" fmla="*/ 4 h 35"/>
                    <a:gd name="T6" fmla="*/ 17 w 34"/>
                    <a:gd name="T7" fmla="*/ 0 h 35"/>
                    <a:gd name="T8" fmla="*/ 24 w 34"/>
                    <a:gd name="T9" fmla="*/ 15 h 35"/>
                    <a:gd name="T10" fmla="*/ 34 w 34"/>
                    <a:gd name="T11" fmla="*/ 35 h 35"/>
                    <a:gd name="T12" fmla="*/ 25 w 34"/>
                    <a:gd name="T13" fmla="*/ 3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35">
                      <a:moveTo>
                        <a:pt x="25" y="34"/>
                      </a:moveTo>
                      <a:lnTo>
                        <a:pt x="15" y="23"/>
                      </a:lnTo>
                      <a:lnTo>
                        <a:pt x="0" y="4"/>
                      </a:lnTo>
                      <a:lnTo>
                        <a:pt x="17" y="0"/>
                      </a:lnTo>
                      <a:lnTo>
                        <a:pt x="24" y="15"/>
                      </a:lnTo>
                      <a:lnTo>
                        <a:pt x="34" y="35"/>
                      </a:lnTo>
                      <a:lnTo>
                        <a:pt x="25" y="3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9" name="Freeform 68"/>
                <p:cNvSpPr>
                  <a:spLocks noChangeArrowheads="1"/>
                </p:cNvSpPr>
                <p:nvPr/>
              </p:nvSpPr>
              <p:spPr bwMode="auto">
                <a:xfrm>
                  <a:off x="4651" y="1929"/>
                  <a:ext cx="17" cy="24"/>
                </a:xfrm>
                <a:custGeom>
                  <a:avLst/>
                  <a:gdLst>
                    <a:gd name="T0" fmla="*/ 24 w 26"/>
                    <a:gd name="T1" fmla="*/ 6 h 30"/>
                    <a:gd name="T2" fmla="*/ 4 w 26"/>
                    <a:gd name="T3" fmla="*/ 0 h 30"/>
                    <a:gd name="T4" fmla="*/ 0 w 26"/>
                    <a:gd name="T5" fmla="*/ 1 h 30"/>
                    <a:gd name="T6" fmla="*/ 6 w 26"/>
                    <a:gd name="T7" fmla="*/ 30 h 30"/>
                    <a:gd name="T8" fmla="*/ 25 w 26"/>
                    <a:gd name="T9" fmla="*/ 11 h 30"/>
                    <a:gd name="T10" fmla="*/ 26 w 26"/>
                    <a:gd name="T11" fmla="*/ 10 h 30"/>
                    <a:gd name="T12" fmla="*/ 24 w 26"/>
                    <a:gd name="T1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0">
                      <a:moveTo>
                        <a:pt x="24" y="6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6" y="30"/>
                      </a:lnTo>
                      <a:lnTo>
                        <a:pt x="25" y="11"/>
                      </a:lnTo>
                      <a:lnTo>
                        <a:pt x="26" y="1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" name="Freeform 69"/>
                <p:cNvSpPr>
                  <a:spLocks noChangeArrowheads="1"/>
                </p:cNvSpPr>
                <p:nvPr/>
              </p:nvSpPr>
              <p:spPr bwMode="auto">
                <a:xfrm>
                  <a:off x="4587" y="1939"/>
                  <a:ext cx="32" cy="55"/>
                </a:xfrm>
                <a:custGeom>
                  <a:avLst/>
                  <a:gdLst>
                    <a:gd name="T0" fmla="*/ 48 w 48"/>
                    <a:gd name="T1" fmla="*/ 18 h 66"/>
                    <a:gd name="T2" fmla="*/ 29 w 48"/>
                    <a:gd name="T3" fmla="*/ 37 h 66"/>
                    <a:gd name="T4" fmla="*/ 14 w 48"/>
                    <a:gd name="T5" fmla="*/ 52 h 66"/>
                    <a:gd name="T6" fmla="*/ 0 w 48"/>
                    <a:gd name="T7" fmla="*/ 66 h 66"/>
                    <a:gd name="T8" fmla="*/ 1 w 48"/>
                    <a:gd name="T9" fmla="*/ 61 h 66"/>
                    <a:gd name="T10" fmla="*/ 17 w 48"/>
                    <a:gd name="T11" fmla="*/ 43 h 66"/>
                    <a:gd name="T12" fmla="*/ 31 w 48"/>
                    <a:gd name="T13" fmla="*/ 25 h 66"/>
                    <a:gd name="T14" fmla="*/ 37 w 48"/>
                    <a:gd name="T15" fmla="*/ 11 h 66"/>
                    <a:gd name="T16" fmla="*/ 40 w 48"/>
                    <a:gd name="T17" fmla="*/ 11 h 66"/>
                    <a:gd name="T18" fmla="*/ 40 w 48"/>
                    <a:gd name="T19" fmla="*/ 0 h 66"/>
                    <a:gd name="T20" fmla="*/ 48 w 48"/>
                    <a:gd name="T21" fmla="*/ 1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66">
                      <a:moveTo>
                        <a:pt x="48" y="18"/>
                      </a:moveTo>
                      <a:lnTo>
                        <a:pt x="29" y="37"/>
                      </a:lnTo>
                      <a:lnTo>
                        <a:pt x="14" y="52"/>
                      </a:lnTo>
                      <a:lnTo>
                        <a:pt x="0" y="66"/>
                      </a:lnTo>
                      <a:lnTo>
                        <a:pt x="1" y="61"/>
                      </a:lnTo>
                      <a:lnTo>
                        <a:pt x="17" y="43"/>
                      </a:lnTo>
                      <a:lnTo>
                        <a:pt x="31" y="25"/>
                      </a:lnTo>
                      <a:lnTo>
                        <a:pt x="37" y="11"/>
                      </a:lnTo>
                      <a:lnTo>
                        <a:pt x="40" y="11"/>
                      </a:lnTo>
                      <a:lnTo>
                        <a:pt x="40" y="0"/>
                      </a:lnTo>
                      <a:lnTo>
                        <a:pt x="48" y="1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" name="Freeform 70"/>
                <p:cNvSpPr>
                  <a:spLocks noChangeArrowheads="1"/>
                </p:cNvSpPr>
                <p:nvPr/>
              </p:nvSpPr>
              <p:spPr bwMode="auto">
                <a:xfrm>
                  <a:off x="4623" y="1895"/>
                  <a:ext cx="18" cy="22"/>
                </a:xfrm>
                <a:custGeom>
                  <a:avLst/>
                  <a:gdLst>
                    <a:gd name="T0" fmla="*/ 27 w 27"/>
                    <a:gd name="T1" fmla="*/ 19 h 26"/>
                    <a:gd name="T2" fmla="*/ 24 w 27"/>
                    <a:gd name="T3" fmla="*/ 26 h 26"/>
                    <a:gd name="T4" fmla="*/ 12 w 27"/>
                    <a:gd name="T5" fmla="*/ 13 h 26"/>
                    <a:gd name="T6" fmla="*/ 0 w 27"/>
                    <a:gd name="T7" fmla="*/ 0 h 26"/>
                    <a:gd name="T8" fmla="*/ 21 w 27"/>
                    <a:gd name="T9" fmla="*/ 2 h 26"/>
                    <a:gd name="T10" fmla="*/ 27 w 27"/>
                    <a:gd name="T11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9"/>
                      </a:moveTo>
                      <a:lnTo>
                        <a:pt x="24" y="26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27" y="1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" name="Freeform 71"/>
                <p:cNvSpPr>
                  <a:spLocks noChangeArrowheads="1"/>
                </p:cNvSpPr>
                <p:nvPr/>
              </p:nvSpPr>
              <p:spPr bwMode="auto">
                <a:xfrm>
                  <a:off x="4687" y="1934"/>
                  <a:ext cx="13" cy="25"/>
                </a:xfrm>
                <a:custGeom>
                  <a:avLst/>
                  <a:gdLst>
                    <a:gd name="T0" fmla="*/ 13 w 20"/>
                    <a:gd name="T1" fmla="*/ 6 h 33"/>
                    <a:gd name="T2" fmla="*/ 20 w 20"/>
                    <a:gd name="T3" fmla="*/ 28 h 33"/>
                    <a:gd name="T4" fmla="*/ 15 w 20"/>
                    <a:gd name="T5" fmla="*/ 30 h 33"/>
                    <a:gd name="T6" fmla="*/ 14 w 20"/>
                    <a:gd name="T7" fmla="*/ 33 h 33"/>
                    <a:gd name="T8" fmla="*/ 3 w 20"/>
                    <a:gd name="T9" fmla="*/ 14 h 33"/>
                    <a:gd name="T10" fmla="*/ 0 w 20"/>
                    <a:gd name="T11" fmla="*/ 0 h 33"/>
                    <a:gd name="T12" fmla="*/ 13 w 20"/>
                    <a:gd name="T13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33">
                      <a:moveTo>
                        <a:pt x="13" y="6"/>
                      </a:moveTo>
                      <a:lnTo>
                        <a:pt x="20" y="28"/>
                      </a:lnTo>
                      <a:lnTo>
                        <a:pt x="15" y="30"/>
                      </a:lnTo>
                      <a:lnTo>
                        <a:pt x="14" y="33"/>
                      </a:lnTo>
                      <a:lnTo>
                        <a:pt x="3" y="14"/>
                      </a:lnTo>
                      <a:lnTo>
                        <a:pt x="0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" name="Freeform 72"/>
                <p:cNvSpPr>
                  <a:spLocks noChangeArrowheads="1"/>
                </p:cNvSpPr>
                <p:nvPr/>
              </p:nvSpPr>
              <p:spPr bwMode="auto">
                <a:xfrm>
                  <a:off x="4668" y="1915"/>
                  <a:ext cx="11" cy="12"/>
                </a:xfrm>
                <a:custGeom>
                  <a:avLst/>
                  <a:gdLst>
                    <a:gd name="T0" fmla="*/ 18 w 18"/>
                    <a:gd name="T1" fmla="*/ 15 h 15"/>
                    <a:gd name="T2" fmla="*/ 3 w 18"/>
                    <a:gd name="T3" fmla="*/ 7 h 15"/>
                    <a:gd name="T4" fmla="*/ 0 w 18"/>
                    <a:gd name="T5" fmla="*/ 9 h 15"/>
                    <a:gd name="T6" fmla="*/ 1 w 18"/>
                    <a:gd name="T7" fmla="*/ 0 h 15"/>
                    <a:gd name="T8" fmla="*/ 18 w 18"/>
                    <a:gd name="T9" fmla="*/ 13 h 15"/>
                    <a:gd name="T10" fmla="*/ 18 w 18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5">
                      <a:moveTo>
                        <a:pt x="18" y="15"/>
                      </a:move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18" y="13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4" name="Freeform 73"/>
                <p:cNvSpPr>
                  <a:spLocks noChangeArrowheads="1"/>
                </p:cNvSpPr>
                <p:nvPr/>
              </p:nvSpPr>
              <p:spPr bwMode="auto">
                <a:xfrm>
                  <a:off x="4681" y="1961"/>
                  <a:ext cx="11" cy="6"/>
                </a:xfrm>
                <a:custGeom>
                  <a:avLst/>
                  <a:gdLst>
                    <a:gd name="T0" fmla="*/ 17 w 17"/>
                    <a:gd name="T1" fmla="*/ 7 h 8"/>
                    <a:gd name="T2" fmla="*/ 12 w 17"/>
                    <a:gd name="T3" fmla="*/ 0 h 8"/>
                    <a:gd name="T4" fmla="*/ 0 w 17"/>
                    <a:gd name="T5" fmla="*/ 8 h 8"/>
                    <a:gd name="T6" fmla="*/ 17 w 17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">
                      <a:moveTo>
                        <a:pt x="17" y="7"/>
                      </a:move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5" name="Freeform 74"/>
                <p:cNvSpPr>
                  <a:spLocks noChangeArrowheads="1"/>
                </p:cNvSpPr>
                <p:nvPr/>
              </p:nvSpPr>
              <p:spPr bwMode="auto">
                <a:xfrm>
                  <a:off x="4674" y="1939"/>
                  <a:ext cx="6" cy="34"/>
                </a:xfrm>
                <a:custGeom>
                  <a:avLst/>
                  <a:gdLst>
                    <a:gd name="T0" fmla="*/ 12 w 12"/>
                    <a:gd name="T1" fmla="*/ 0 h 42"/>
                    <a:gd name="T2" fmla="*/ 12 w 12"/>
                    <a:gd name="T3" fmla="*/ 11 h 42"/>
                    <a:gd name="T4" fmla="*/ 6 w 12"/>
                    <a:gd name="T5" fmla="*/ 27 h 42"/>
                    <a:gd name="T6" fmla="*/ 0 w 12"/>
                    <a:gd name="T7" fmla="*/ 42 h 42"/>
                    <a:gd name="T8" fmla="*/ 6 w 12"/>
                    <a:gd name="T9" fmla="*/ 21 h 42"/>
                    <a:gd name="T10" fmla="*/ 12 w 12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42">
                      <a:moveTo>
                        <a:pt x="12" y="0"/>
                      </a:moveTo>
                      <a:lnTo>
                        <a:pt x="12" y="11"/>
                      </a:lnTo>
                      <a:lnTo>
                        <a:pt x="6" y="27"/>
                      </a:lnTo>
                      <a:lnTo>
                        <a:pt x="0" y="42"/>
                      </a:lnTo>
                      <a:lnTo>
                        <a:pt x="6" y="2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6" name="Freeform 75"/>
                <p:cNvSpPr>
                  <a:spLocks noChangeArrowheads="1"/>
                </p:cNvSpPr>
                <p:nvPr/>
              </p:nvSpPr>
              <p:spPr bwMode="auto">
                <a:xfrm>
                  <a:off x="4280" y="1757"/>
                  <a:ext cx="126" cy="290"/>
                </a:xfrm>
                <a:custGeom>
                  <a:avLst/>
                  <a:gdLst>
                    <a:gd name="T0" fmla="*/ 59 w 179"/>
                    <a:gd name="T1" fmla="*/ 241 h 340"/>
                    <a:gd name="T2" fmla="*/ 67 w 179"/>
                    <a:gd name="T3" fmla="*/ 200 h 340"/>
                    <a:gd name="T4" fmla="*/ 69 w 179"/>
                    <a:gd name="T5" fmla="*/ 163 h 340"/>
                    <a:gd name="T6" fmla="*/ 89 w 179"/>
                    <a:gd name="T7" fmla="*/ 176 h 340"/>
                    <a:gd name="T8" fmla="*/ 125 w 179"/>
                    <a:gd name="T9" fmla="*/ 193 h 340"/>
                    <a:gd name="T10" fmla="*/ 125 w 179"/>
                    <a:gd name="T11" fmla="*/ 184 h 340"/>
                    <a:gd name="T12" fmla="*/ 130 w 179"/>
                    <a:gd name="T13" fmla="*/ 140 h 340"/>
                    <a:gd name="T14" fmla="*/ 173 w 179"/>
                    <a:gd name="T15" fmla="*/ 139 h 340"/>
                    <a:gd name="T16" fmla="*/ 173 w 179"/>
                    <a:gd name="T17" fmla="*/ 107 h 340"/>
                    <a:gd name="T18" fmla="*/ 153 w 179"/>
                    <a:gd name="T19" fmla="*/ 66 h 340"/>
                    <a:gd name="T20" fmla="*/ 118 w 179"/>
                    <a:gd name="T21" fmla="*/ 52 h 340"/>
                    <a:gd name="T22" fmla="*/ 96 w 179"/>
                    <a:gd name="T23" fmla="*/ 52 h 340"/>
                    <a:gd name="T24" fmla="*/ 76 w 179"/>
                    <a:gd name="T25" fmla="*/ 41 h 340"/>
                    <a:gd name="T26" fmla="*/ 59 w 179"/>
                    <a:gd name="T27" fmla="*/ 17 h 340"/>
                    <a:gd name="T28" fmla="*/ 49 w 179"/>
                    <a:gd name="T29" fmla="*/ 0 h 340"/>
                    <a:gd name="T30" fmla="*/ 29 w 179"/>
                    <a:gd name="T31" fmla="*/ 13 h 340"/>
                    <a:gd name="T32" fmla="*/ 5 w 179"/>
                    <a:gd name="T33" fmla="*/ 42 h 340"/>
                    <a:gd name="T34" fmla="*/ 17 w 179"/>
                    <a:gd name="T35" fmla="*/ 67 h 340"/>
                    <a:gd name="T36" fmla="*/ 39 w 179"/>
                    <a:gd name="T37" fmla="*/ 94 h 340"/>
                    <a:gd name="T38" fmla="*/ 31 w 179"/>
                    <a:gd name="T39" fmla="*/ 118 h 340"/>
                    <a:gd name="T40" fmla="*/ 42 w 179"/>
                    <a:gd name="T41" fmla="*/ 145 h 340"/>
                    <a:gd name="T42" fmla="*/ 58 w 179"/>
                    <a:gd name="T43" fmla="*/ 180 h 340"/>
                    <a:gd name="T44" fmla="*/ 57 w 179"/>
                    <a:gd name="T45" fmla="*/ 218 h 340"/>
                    <a:gd name="T46" fmla="*/ 49 w 179"/>
                    <a:gd name="T47" fmla="*/ 238 h 340"/>
                    <a:gd name="T48" fmla="*/ 43 w 179"/>
                    <a:gd name="T49" fmla="*/ 282 h 340"/>
                    <a:gd name="T50" fmla="*/ 58 w 179"/>
                    <a:gd name="T51" fmla="*/ 293 h 340"/>
                    <a:gd name="T52" fmla="*/ 73 w 179"/>
                    <a:gd name="T53" fmla="*/ 310 h 340"/>
                    <a:gd name="T54" fmla="*/ 85 w 179"/>
                    <a:gd name="T55" fmla="*/ 320 h 340"/>
                    <a:gd name="T56" fmla="*/ 102 w 179"/>
                    <a:gd name="T57" fmla="*/ 340 h 340"/>
                    <a:gd name="T58" fmla="*/ 124 w 179"/>
                    <a:gd name="T59" fmla="*/ 329 h 340"/>
                    <a:gd name="T60" fmla="*/ 97 w 179"/>
                    <a:gd name="T61" fmla="*/ 312 h 340"/>
                    <a:gd name="T62" fmla="*/ 82 w 179"/>
                    <a:gd name="T63" fmla="*/ 283 h 340"/>
                    <a:gd name="T64" fmla="*/ 64 w 179"/>
                    <a:gd name="T65" fmla="*/ 259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9" h="340">
                      <a:moveTo>
                        <a:pt x="64" y="259"/>
                      </a:moveTo>
                      <a:lnTo>
                        <a:pt x="59" y="241"/>
                      </a:lnTo>
                      <a:lnTo>
                        <a:pt x="64" y="221"/>
                      </a:lnTo>
                      <a:lnTo>
                        <a:pt x="67" y="200"/>
                      </a:lnTo>
                      <a:lnTo>
                        <a:pt x="69" y="181"/>
                      </a:lnTo>
                      <a:lnTo>
                        <a:pt x="69" y="163"/>
                      </a:lnTo>
                      <a:lnTo>
                        <a:pt x="88" y="161"/>
                      </a:lnTo>
                      <a:lnTo>
                        <a:pt x="89" y="176"/>
                      </a:lnTo>
                      <a:lnTo>
                        <a:pt x="105" y="179"/>
                      </a:lnTo>
                      <a:lnTo>
                        <a:pt x="125" y="193"/>
                      </a:lnTo>
                      <a:lnTo>
                        <a:pt x="132" y="203"/>
                      </a:lnTo>
                      <a:lnTo>
                        <a:pt x="125" y="184"/>
                      </a:lnTo>
                      <a:lnTo>
                        <a:pt x="117" y="164"/>
                      </a:lnTo>
                      <a:lnTo>
                        <a:pt x="130" y="140"/>
                      </a:lnTo>
                      <a:lnTo>
                        <a:pt x="151" y="140"/>
                      </a:lnTo>
                      <a:lnTo>
                        <a:pt x="173" y="139"/>
                      </a:lnTo>
                      <a:lnTo>
                        <a:pt x="179" y="127"/>
                      </a:lnTo>
                      <a:lnTo>
                        <a:pt x="173" y="107"/>
                      </a:lnTo>
                      <a:lnTo>
                        <a:pt x="156" y="83"/>
                      </a:lnTo>
                      <a:lnTo>
                        <a:pt x="153" y="66"/>
                      </a:lnTo>
                      <a:lnTo>
                        <a:pt x="127" y="46"/>
                      </a:lnTo>
                      <a:lnTo>
                        <a:pt x="118" y="52"/>
                      </a:lnTo>
                      <a:lnTo>
                        <a:pt x="108" y="55"/>
                      </a:lnTo>
                      <a:lnTo>
                        <a:pt x="96" y="52"/>
                      </a:lnTo>
                      <a:lnTo>
                        <a:pt x="78" y="65"/>
                      </a:lnTo>
                      <a:lnTo>
                        <a:pt x="76" y="41"/>
                      </a:lnTo>
                      <a:lnTo>
                        <a:pt x="75" y="17"/>
                      </a:lnTo>
                      <a:lnTo>
                        <a:pt x="59" y="17"/>
                      </a:lnTo>
                      <a:lnTo>
                        <a:pt x="57" y="2"/>
                      </a:lnTo>
                      <a:lnTo>
                        <a:pt x="49" y="0"/>
                      </a:lnTo>
                      <a:lnTo>
                        <a:pt x="39" y="2"/>
                      </a:lnTo>
                      <a:lnTo>
                        <a:pt x="29" y="13"/>
                      </a:lnTo>
                      <a:lnTo>
                        <a:pt x="10" y="17"/>
                      </a:lnTo>
                      <a:lnTo>
                        <a:pt x="5" y="42"/>
                      </a:lnTo>
                      <a:lnTo>
                        <a:pt x="0" y="42"/>
                      </a:lnTo>
                      <a:lnTo>
                        <a:pt x="17" y="67"/>
                      </a:lnTo>
                      <a:lnTo>
                        <a:pt x="34" y="92"/>
                      </a:lnTo>
                      <a:lnTo>
                        <a:pt x="39" y="94"/>
                      </a:lnTo>
                      <a:lnTo>
                        <a:pt x="34" y="108"/>
                      </a:lnTo>
                      <a:lnTo>
                        <a:pt x="31" y="118"/>
                      </a:lnTo>
                      <a:lnTo>
                        <a:pt x="31" y="131"/>
                      </a:lnTo>
                      <a:lnTo>
                        <a:pt x="42" y="145"/>
                      </a:lnTo>
                      <a:lnTo>
                        <a:pt x="53" y="161"/>
                      </a:lnTo>
                      <a:lnTo>
                        <a:pt x="58" y="180"/>
                      </a:lnTo>
                      <a:lnTo>
                        <a:pt x="64" y="203"/>
                      </a:lnTo>
                      <a:lnTo>
                        <a:pt x="57" y="218"/>
                      </a:lnTo>
                      <a:lnTo>
                        <a:pt x="49" y="233"/>
                      </a:lnTo>
                      <a:lnTo>
                        <a:pt x="49" y="238"/>
                      </a:lnTo>
                      <a:lnTo>
                        <a:pt x="46" y="260"/>
                      </a:lnTo>
                      <a:lnTo>
                        <a:pt x="43" y="282"/>
                      </a:lnTo>
                      <a:lnTo>
                        <a:pt x="47" y="280"/>
                      </a:lnTo>
                      <a:lnTo>
                        <a:pt x="58" y="293"/>
                      </a:lnTo>
                      <a:lnTo>
                        <a:pt x="69" y="305"/>
                      </a:lnTo>
                      <a:lnTo>
                        <a:pt x="73" y="310"/>
                      </a:lnTo>
                      <a:lnTo>
                        <a:pt x="84" y="324"/>
                      </a:lnTo>
                      <a:lnTo>
                        <a:pt x="85" y="320"/>
                      </a:lnTo>
                      <a:lnTo>
                        <a:pt x="101" y="329"/>
                      </a:lnTo>
                      <a:lnTo>
                        <a:pt x="102" y="340"/>
                      </a:lnTo>
                      <a:lnTo>
                        <a:pt x="115" y="338"/>
                      </a:lnTo>
                      <a:lnTo>
                        <a:pt x="124" y="329"/>
                      </a:lnTo>
                      <a:lnTo>
                        <a:pt x="113" y="314"/>
                      </a:lnTo>
                      <a:lnTo>
                        <a:pt x="97" y="312"/>
                      </a:lnTo>
                      <a:lnTo>
                        <a:pt x="87" y="299"/>
                      </a:lnTo>
                      <a:lnTo>
                        <a:pt x="82" y="283"/>
                      </a:lnTo>
                      <a:lnTo>
                        <a:pt x="75" y="260"/>
                      </a:lnTo>
                      <a:lnTo>
                        <a:pt x="64" y="25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7" name="Freeform 76"/>
                <p:cNvSpPr>
                  <a:spLocks noChangeArrowheads="1"/>
                </p:cNvSpPr>
                <p:nvPr/>
              </p:nvSpPr>
              <p:spPr bwMode="auto">
                <a:xfrm>
                  <a:off x="4340" y="1699"/>
                  <a:ext cx="124" cy="290"/>
                </a:xfrm>
                <a:custGeom>
                  <a:avLst/>
                  <a:gdLst>
                    <a:gd name="T0" fmla="*/ 56 w 179"/>
                    <a:gd name="T1" fmla="*/ 63 h 338"/>
                    <a:gd name="T2" fmla="*/ 34 w 179"/>
                    <a:gd name="T3" fmla="*/ 57 h 338"/>
                    <a:gd name="T4" fmla="*/ 17 w 179"/>
                    <a:gd name="T5" fmla="*/ 35 h 338"/>
                    <a:gd name="T6" fmla="*/ 5 w 179"/>
                    <a:gd name="T7" fmla="*/ 13 h 338"/>
                    <a:gd name="T8" fmla="*/ 20 w 179"/>
                    <a:gd name="T9" fmla="*/ 13 h 338"/>
                    <a:gd name="T10" fmla="*/ 34 w 179"/>
                    <a:gd name="T11" fmla="*/ 14 h 338"/>
                    <a:gd name="T12" fmla="*/ 43 w 179"/>
                    <a:gd name="T13" fmla="*/ 13 h 338"/>
                    <a:gd name="T14" fmla="*/ 65 w 179"/>
                    <a:gd name="T15" fmla="*/ 0 h 338"/>
                    <a:gd name="T16" fmla="*/ 92 w 179"/>
                    <a:gd name="T17" fmla="*/ 24 h 338"/>
                    <a:gd name="T18" fmla="*/ 121 w 179"/>
                    <a:gd name="T19" fmla="*/ 39 h 338"/>
                    <a:gd name="T20" fmla="*/ 100 w 179"/>
                    <a:gd name="T21" fmla="*/ 54 h 338"/>
                    <a:gd name="T22" fmla="*/ 91 w 179"/>
                    <a:gd name="T23" fmla="*/ 75 h 338"/>
                    <a:gd name="T24" fmla="*/ 98 w 179"/>
                    <a:gd name="T25" fmla="*/ 116 h 338"/>
                    <a:gd name="T26" fmla="*/ 116 w 179"/>
                    <a:gd name="T27" fmla="*/ 140 h 338"/>
                    <a:gd name="T28" fmla="*/ 146 w 179"/>
                    <a:gd name="T29" fmla="*/ 168 h 338"/>
                    <a:gd name="T30" fmla="*/ 170 w 179"/>
                    <a:gd name="T31" fmla="*/ 213 h 338"/>
                    <a:gd name="T32" fmla="*/ 178 w 179"/>
                    <a:gd name="T33" fmla="*/ 253 h 338"/>
                    <a:gd name="T34" fmla="*/ 175 w 179"/>
                    <a:gd name="T35" fmla="*/ 271 h 338"/>
                    <a:gd name="T36" fmla="*/ 146 w 179"/>
                    <a:gd name="T37" fmla="*/ 296 h 338"/>
                    <a:gd name="T38" fmla="*/ 132 w 179"/>
                    <a:gd name="T39" fmla="*/ 299 h 338"/>
                    <a:gd name="T40" fmla="*/ 127 w 179"/>
                    <a:gd name="T41" fmla="*/ 308 h 338"/>
                    <a:gd name="T42" fmla="*/ 120 w 179"/>
                    <a:gd name="T43" fmla="*/ 319 h 338"/>
                    <a:gd name="T44" fmla="*/ 95 w 179"/>
                    <a:gd name="T45" fmla="*/ 338 h 338"/>
                    <a:gd name="T46" fmla="*/ 84 w 179"/>
                    <a:gd name="T47" fmla="*/ 299 h 338"/>
                    <a:gd name="T48" fmla="*/ 101 w 179"/>
                    <a:gd name="T49" fmla="*/ 287 h 338"/>
                    <a:gd name="T50" fmla="*/ 110 w 179"/>
                    <a:gd name="T51" fmla="*/ 272 h 338"/>
                    <a:gd name="T52" fmla="*/ 140 w 179"/>
                    <a:gd name="T53" fmla="*/ 255 h 338"/>
                    <a:gd name="T54" fmla="*/ 137 w 179"/>
                    <a:gd name="T55" fmla="*/ 219 h 338"/>
                    <a:gd name="T56" fmla="*/ 133 w 179"/>
                    <a:gd name="T57" fmla="*/ 180 h 338"/>
                    <a:gd name="T58" fmla="*/ 128 w 179"/>
                    <a:gd name="T59" fmla="*/ 167 h 338"/>
                    <a:gd name="T60" fmla="*/ 101 w 179"/>
                    <a:gd name="T61" fmla="*/ 139 h 338"/>
                    <a:gd name="T62" fmla="*/ 76 w 179"/>
                    <a:gd name="T63" fmla="*/ 108 h 338"/>
                    <a:gd name="T64" fmla="*/ 53 w 179"/>
                    <a:gd name="T65" fmla="*/ 81 h 338"/>
                    <a:gd name="T66" fmla="*/ 62 w 179"/>
                    <a:gd name="T67" fmla="*/ 6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9" h="338">
                      <a:moveTo>
                        <a:pt x="62" y="69"/>
                      </a:moveTo>
                      <a:lnTo>
                        <a:pt x="56" y="63"/>
                      </a:lnTo>
                      <a:lnTo>
                        <a:pt x="44" y="53"/>
                      </a:lnTo>
                      <a:lnTo>
                        <a:pt x="34" y="57"/>
                      </a:lnTo>
                      <a:lnTo>
                        <a:pt x="19" y="44"/>
                      </a:lnTo>
                      <a:lnTo>
                        <a:pt x="17" y="35"/>
                      </a:lnTo>
                      <a:lnTo>
                        <a:pt x="0" y="19"/>
                      </a:lnTo>
                      <a:lnTo>
                        <a:pt x="5" y="13"/>
                      </a:lnTo>
                      <a:lnTo>
                        <a:pt x="16" y="17"/>
                      </a:lnTo>
                      <a:lnTo>
                        <a:pt x="20" y="13"/>
                      </a:lnTo>
                      <a:lnTo>
                        <a:pt x="28" y="13"/>
                      </a:lnTo>
                      <a:lnTo>
                        <a:pt x="34" y="14"/>
                      </a:lnTo>
                      <a:lnTo>
                        <a:pt x="37" y="13"/>
                      </a:lnTo>
                      <a:lnTo>
                        <a:pt x="43" y="13"/>
                      </a:lnTo>
                      <a:lnTo>
                        <a:pt x="56" y="0"/>
                      </a:lnTo>
                      <a:lnTo>
                        <a:pt x="65" y="0"/>
                      </a:lnTo>
                      <a:lnTo>
                        <a:pt x="89" y="8"/>
                      </a:lnTo>
                      <a:lnTo>
                        <a:pt x="92" y="24"/>
                      </a:lnTo>
                      <a:lnTo>
                        <a:pt x="101" y="31"/>
                      </a:lnTo>
                      <a:lnTo>
                        <a:pt x="121" y="39"/>
                      </a:lnTo>
                      <a:lnTo>
                        <a:pt x="110" y="48"/>
                      </a:lnTo>
                      <a:lnTo>
                        <a:pt x="100" y="54"/>
                      </a:lnTo>
                      <a:lnTo>
                        <a:pt x="100" y="55"/>
                      </a:lnTo>
                      <a:lnTo>
                        <a:pt x="91" y="75"/>
                      </a:lnTo>
                      <a:lnTo>
                        <a:pt x="84" y="96"/>
                      </a:lnTo>
                      <a:lnTo>
                        <a:pt x="98" y="116"/>
                      </a:lnTo>
                      <a:lnTo>
                        <a:pt x="103" y="128"/>
                      </a:lnTo>
                      <a:lnTo>
                        <a:pt x="116" y="140"/>
                      </a:lnTo>
                      <a:lnTo>
                        <a:pt x="130" y="153"/>
                      </a:lnTo>
                      <a:lnTo>
                        <a:pt x="146" y="168"/>
                      </a:lnTo>
                      <a:lnTo>
                        <a:pt x="161" y="182"/>
                      </a:lnTo>
                      <a:lnTo>
                        <a:pt x="170" y="213"/>
                      </a:lnTo>
                      <a:lnTo>
                        <a:pt x="179" y="246"/>
                      </a:lnTo>
                      <a:lnTo>
                        <a:pt x="178" y="253"/>
                      </a:lnTo>
                      <a:lnTo>
                        <a:pt x="178" y="261"/>
                      </a:lnTo>
                      <a:lnTo>
                        <a:pt x="175" y="271"/>
                      </a:lnTo>
                      <a:lnTo>
                        <a:pt x="161" y="284"/>
                      </a:lnTo>
                      <a:lnTo>
                        <a:pt x="146" y="296"/>
                      </a:lnTo>
                      <a:lnTo>
                        <a:pt x="132" y="294"/>
                      </a:lnTo>
                      <a:lnTo>
                        <a:pt x="132" y="299"/>
                      </a:lnTo>
                      <a:lnTo>
                        <a:pt x="132" y="306"/>
                      </a:lnTo>
                      <a:lnTo>
                        <a:pt x="127" y="308"/>
                      </a:lnTo>
                      <a:lnTo>
                        <a:pt x="128" y="318"/>
                      </a:lnTo>
                      <a:lnTo>
                        <a:pt x="120" y="319"/>
                      </a:lnTo>
                      <a:lnTo>
                        <a:pt x="104" y="335"/>
                      </a:lnTo>
                      <a:lnTo>
                        <a:pt x="95" y="338"/>
                      </a:lnTo>
                      <a:lnTo>
                        <a:pt x="96" y="309"/>
                      </a:lnTo>
                      <a:lnTo>
                        <a:pt x="84" y="299"/>
                      </a:lnTo>
                      <a:lnTo>
                        <a:pt x="95" y="290"/>
                      </a:lnTo>
                      <a:lnTo>
                        <a:pt x="101" y="287"/>
                      </a:lnTo>
                      <a:lnTo>
                        <a:pt x="116" y="289"/>
                      </a:lnTo>
                      <a:lnTo>
                        <a:pt x="110" y="272"/>
                      </a:lnTo>
                      <a:lnTo>
                        <a:pt x="121" y="266"/>
                      </a:lnTo>
                      <a:lnTo>
                        <a:pt x="140" y="255"/>
                      </a:lnTo>
                      <a:lnTo>
                        <a:pt x="138" y="237"/>
                      </a:lnTo>
                      <a:lnTo>
                        <a:pt x="137" y="219"/>
                      </a:lnTo>
                      <a:lnTo>
                        <a:pt x="137" y="199"/>
                      </a:lnTo>
                      <a:lnTo>
                        <a:pt x="133" y="180"/>
                      </a:lnTo>
                      <a:lnTo>
                        <a:pt x="127" y="171"/>
                      </a:lnTo>
                      <a:lnTo>
                        <a:pt x="128" y="167"/>
                      </a:lnTo>
                      <a:lnTo>
                        <a:pt x="110" y="152"/>
                      </a:lnTo>
                      <a:lnTo>
                        <a:pt x="101" y="139"/>
                      </a:lnTo>
                      <a:lnTo>
                        <a:pt x="89" y="123"/>
                      </a:lnTo>
                      <a:lnTo>
                        <a:pt x="76" y="108"/>
                      </a:lnTo>
                      <a:lnTo>
                        <a:pt x="49" y="89"/>
                      </a:lnTo>
                      <a:lnTo>
                        <a:pt x="53" y="81"/>
                      </a:lnTo>
                      <a:lnTo>
                        <a:pt x="65" y="79"/>
                      </a:lnTo>
                      <a:lnTo>
                        <a:pt x="62" y="6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" name="Freeform 77"/>
                <p:cNvSpPr>
                  <a:spLocks noChangeArrowheads="1"/>
                </p:cNvSpPr>
                <p:nvPr/>
              </p:nvSpPr>
              <p:spPr bwMode="auto">
                <a:xfrm>
                  <a:off x="3601" y="1642"/>
                  <a:ext cx="9" cy="29"/>
                </a:xfrm>
                <a:custGeom>
                  <a:avLst/>
                  <a:gdLst>
                    <a:gd name="T0" fmla="*/ 8 w 14"/>
                    <a:gd name="T1" fmla="*/ 34 h 36"/>
                    <a:gd name="T2" fmla="*/ 7 w 14"/>
                    <a:gd name="T3" fmla="*/ 36 h 36"/>
                    <a:gd name="T4" fmla="*/ 1 w 14"/>
                    <a:gd name="T5" fmla="*/ 31 h 36"/>
                    <a:gd name="T6" fmla="*/ 0 w 14"/>
                    <a:gd name="T7" fmla="*/ 10 h 36"/>
                    <a:gd name="T8" fmla="*/ 7 w 14"/>
                    <a:gd name="T9" fmla="*/ 0 h 36"/>
                    <a:gd name="T10" fmla="*/ 14 w 14"/>
                    <a:gd name="T11" fmla="*/ 19 h 36"/>
                    <a:gd name="T12" fmla="*/ 8 w 14"/>
                    <a:gd name="T13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36">
                      <a:moveTo>
                        <a:pt x="8" y="34"/>
                      </a:moveTo>
                      <a:lnTo>
                        <a:pt x="7" y="36"/>
                      </a:lnTo>
                      <a:lnTo>
                        <a:pt x="1" y="31"/>
                      </a:ln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14" y="19"/>
                      </a:lnTo>
                      <a:lnTo>
                        <a:pt x="8" y="3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9" name="Freeform 78"/>
                <p:cNvSpPr>
                  <a:spLocks noChangeArrowheads="1"/>
                </p:cNvSpPr>
                <p:nvPr/>
              </p:nvSpPr>
              <p:spPr bwMode="auto">
                <a:xfrm>
                  <a:off x="3476" y="1370"/>
                  <a:ext cx="297" cy="290"/>
                </a:xfrm>
                <a:custGeom>
                  <a:avLst/>
                  <a:gdLst>
                    <a:gd name="T0" fmla="*/ 48 w 419"/>
                    <a:gd name="T1" fmla="*/ 138 h 338"/>
                    <a:gd name="T2" fmla="*/ 53 w 419"/>
                    <a:gd name="T3" fmla="*/ 104 h 338"/>
                    <a:gd name="T4" fmla="*/ 39 w 419"/>
                    <a:gd name="T5" fmla="*/ 86 h 338"/>
                    <a:gd name="T6" fmla="*/ 8 w 419"/>
                    <a:gd name="T7" fmla="*/ 43 h 338"/>
                    <a:gd name="T8" fmla="*/ 0 w 419"/>
                    <a:gd name="T9" fmla="*/ 7 h 338"/>
                    <a:gd name="T10" fmla="*/ 11 w 419"/>
                    <a:gd name="T11" fmla="*/ 2 h 338"/>
                    <a:gd name="T12" fmla="*/ 38 w 419"/>
                    <a:gd name="T13" fmla="*/ 19 h 338"/>
                    <a:gd name="T14" fmla="*/ 72 w 419"/>
                    <a:gd name="T15" fmla="*/ 1 h 338"/>
                    <a:gd name="T16" fmla="*/ 75 w 419"/>
                    <a:gd name="T17" fmla="*/ 18 h 338"/>
                    <a:gd name="T18" fmla="*/ 105 w 419"/>
                    <a:gd name="T19" fmla="*/ 50 h 338"/>
                    <a:gd name="T20" fmla="*/ 144 w 419"/>
                    <a:gd name="T21" fmla="*/ 66 h 338"/>
                    <a:gd name="T22" fmla="*/ 180 w 419"/>
                    <a:gd name="T23" fmla="*/ 68 h 338"/>
                    <a:gd name="T24" fmla="*/ 198 w 419"/>
                    <a:gd name="T25" fmla="*/ 62 h 338"/>
                    <a:gd name="T26" fmla="*/ 201 w 419"/>
                    <a:gd name="T27" fmla="*/ 55 h 338"/>
                    <a:gd name="T28" fmla="*/ 237 w 419"/>
                    <a:gd name="T29" fmla="*/ 38 h 338"/>
                    <a:gd name="T30" fmla="*/ 286 w 419"/>
                    <a:gd name="T31" fmla="*/ 48 h 338"/>
                    <a:gd name="T32" fmla="*/ 320 w 419"/>
                    <a:gd name="T33" fmla="*/ 68 h 338"/>
                    <a:gd name="T34" fmla="*/ 345 w 419"/>
                    <a:gd name="T35" fmla="*/ 96 h 338"/>
                    <a:gd name="T36" fmla="*/ 339 w 419"/>
                    <a:gd name="T37" fmla="*/ 126 h 338"/>
                    <a:gd name="T38" fmla="*/ 347 w 419"/>
                    <a:gd name="T39" fmla="*/ 144 h 338"/>
                    <a:gd name="T40" fmla="*/ 350 w 419"/>
                    <a:gd name="T41" fmla="*/ 168 h 338"/>
                    <a:gd name="T42" fmla="*/ 372 w 419"/>
                    <a:gd name="T43" fmla="*/ 194 h 338"/>
                    <a:gd name="T44" fmla="*/ 363 w 419"/>
                    <a:gd name="T45" fmla="*/ 229 h 338"/>
                    <a:gd name="T46" fmla="*/ 390 w 419"/>
                    <a:gd name="T47" fmla="*/ 260 h 338"/>
                    <a:gd name="T48" fmla="*/ 412 w 419"/>
                    <a:gd name="T49" fmla="*/ 291 h 338"/>
                    <a:gd name="T50" fmla="*/ 419 w 419"/>
                    <a:gd name="T51" fmla="*/ 305 h 338"/>
                    <a:gd name="T52" fmla="*/ 394 w 419"/>
                    <a:gd name="T53" fmla="*/ 320 h 338"/>
                    <a:gd name="T54" fmla="*/ 370 w 419"/>
                    <a:gd name="T55" fmla="*/ 335 h 338"/>
                    <a:gd name="T56" fmla="*/ 327 w 419"/>
                    <a:gd name="T57" fmla="*/ 327 h 338"/>
                    <a:gd name="T58" fmla="*/ 297 w 419"/>
                    <a:gd name="T59" fmla="*/ 308 h 338"/>
                    <a:gd name="T60" fmla="*/ 272 w 419"/>
                    <a:gd name="T61" fmla="*/ 299 h 338"/>
                    <a:gd name="T62" fmla="*/ 225 w 419"/>
                    <a:gd name="T63" fmla="*/ 299 h 338"/>
                    <a:gd name="T64" fmla="*/ 189 w 419"/>
                    <a:gd name="T65" fmla="*/ 276 h 338"/>
                    <a:gd name="T66" fmla="*/ 164 w 419"/>
                    <a:gd name="T67" fmla="*/ 247 h 338"/>
                    <a:gd name="T68" fmla="*/ 136 w 419"/>
                    <a:gd name="T69" fmla="*/ 223 h 338"/>
                    <a:gd name="T70" fmla="*/ 126 w 419"/>
                    <a:gd name="T71" fmla="*/ 215 h 338"/>
                    <a:gd name="T72" fmla="*/ 118 w 419"/>
                    <a:gd name="T73" fmla="*/ 227 h 338"/>
                    <a:gd name="T74" fmla="*/ 105 w 419"/>
                    <a:gd name="T75" fmla="*/ 203 h 338"/>
                    <a:gd name="T76" fmla="*/ 99 w 419"/>
                    <a:gd name="T77" fmla="*/ 183 h 338"/>
                    <a:gd name="T78" fmla="*/ 75 w 419"/>
                    <a:gd name="T79" fmla="*/ 16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9" h="338">
                      <a:moveTo>
                        <a:pt x="59" y="153"/>
                      </a:moveTo>
                      <a:lnTo>
                        <a:pt x="48" y="138"/>
                      </a:lnTo>
                      <a:lnTo>
                        <a:pt x="46" y="126"/>
                      </a:lnTo>
                      <a:lnTo>
                        <a:pt x="53" y="104"/>
                      </a:lnTo>
                      <a:lnTo>
                        <a:pt x="53" y="92"/>
                      </a:lnTo>
                      <a:lnTo>
                        <a:pt x="39" y="86"/>
                      </a:lnTo>
                      <a:lnTo>
                        <a:pt x="20" y="59"/>
                      </a:lnTo>
                      <a:lnTo>
                        <a:pt x="8" y="43"/>
                      </a:lnTo>
                      <a:lnTo>
                        <a:pt x="3" y="20"/>
                      </a:lnTo>
                      <a:lnTo>
                        <a:pt x="0" y="7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6"/>
                      </a:lnTo>
                      <a:lnTo>
                        <a:pt x="38" y="19"/>
                      </a:lnTo>
                      <a:lnTo>
                        <a:pt x="52" y="13"/>
                      </a:lnTo>
                      <a:lnTo>
                        <a:pt x="72" y="1"/>
                      </a:lnTo>
                      <a:lnTo>
                        <a:pt x="77" y="13"/>
                      </a:lnTo>
                      <a:lnTo>
                        <a:pt x="75" y="18"/>
                      </a:lnTo>
                      <a:lnTo>
                        <a:pt x="93" y="30"/>
                      </a:lnTo>
                      <a:lnTo>
                        <a:pt x="105" y="50"/>
                      </a:lnTo>
                      <a:lnTo>
                        <a:pt x="126" y="60"/>
                      </a:lnTo>
                      <a:lnTo>
                        <a:pt x="144" y="66"/>
                      </a:lnTo>
                      <a:lnTo>
                        <a:pt x="162" y="72"/>
                      </a:lnTo>
                      <a:lnTo>
                        <a:pt x="180" y="68"/>
                      </a:lnTo>
                      <a:lnTo>
                        <a:pt x="194" y="66"/>
                      </a:lnTo>
                      <a:lnTo>
                        <a:pt x="198" y="62"/>
                      </a:lnTo>
                      <a:lnTo>
                        <a:pt x="194" y="55"/>
                      </a:lnTo>
                      <a:lnTo>
                        <a:pt x="201" y="55"/>
                      </a:lnTo>
                      <a:lnTo>
                        <a:pt x="215" y="41"/>
                      </a:lnTo>
                      <a:lnTo>
                        <a:pt x="237" y="38"/>
                      </a:lnTo>
                      <a:lnTo>
                        <a:pt x="255" y="36"/>
                      </a:lnTo>
                      <a:lnTo>
                        <a:pt x="286" y="48"/>
                      </a:lnTo>
                      <a:lnTo>
                        <a:pt x="303" y="59"/>
                      </a:lnTo>
                      <a:lnTo>
                        <a:pt x="320" y="68"/>
                      </a:lnTo>
                      <a:lnTo>
                        <a:pt x="336" y="71"/>
                      </a:lnTo>
                      <a:lnTo>
                        <a:pt x="345" y="96"/>
                      </a:lnTo>
                      <a:lnTo>
                        <a:pt x="341" y="122"/>
                      </a:lnTo>
                      <a:lnTo>
                        <a:pt x="339" y="126"/>
                      </a:lnTo>
                      <a:lnTo>
                        <a:pt x="339" y="137"/>
                      </a:lnTo>
                      <a:lnTo>
                        <a:pt x="347" y="144"/>
                      </a:lnTo>
                      <a:lnTo>
                        <a:pt x="345" y="147"/>
                      </a:lnTo>
                      <a:lnTo>
                        <a:pt x="350" y="168"/>
                      </a:lnTo>
                      <a:lnTo>
                        <a:pt x="353" y="187"/>
                      </a:lnTo>
                      <a:lnTo>
                        <a:pt x="372" y="194"/>
                      </a:lnTo>
                      <a:lnTo>
                        <a:pt x="377" y="203"/>
                      </a:lnTo>
                      <a:lnTo>
                        <a:pt x="363" y="229"/>
                      </a:lnTo>
                      <a:lnTo>
                        <a:pt x="376" y="245"/>
                      </a:lnTo>
                      <a:lnTo>
                        <a:pt x="390" y="260"/>
                      </a:lnTo>
                      <a:lnTo>
                        <a:pt x="406" y="267"/>
                      </a:lnTo>
                      <a:lnTo>
                        <a:pt x="412" y="291"/>
                      </a:lnTo>
                      <a:lnTo>
                        <a:pt x="419" y="294"/>
                      </a:lnTo>
                      <a:lnTo>
                        <a:pt x="419" y="305"/>
                      </a:lnTo>
                      <a:lnTo>
                        <a:pt x="401" y="312"/>
                      </a:lnTo>
                      <a:lnTo>
                        <a:pt x="394" y="320"/>
                      </a:lnTo>
                      <a:lnTo>
                        <a:pt x="393" y="338"/>
                      </a:lnTo>
                      <a:lnTo>
                        <a:pt x="370" y="335"/>
                      </a:lnTo>
                      <a:lnTo>
                        <a:pt x="348" y="331"/>
                      </a:lnTo>
                      <a:lnTo>
                        <a:pt x="327" y="327"/>
                      </a:lnTo>
                      <a:lnTo>
                        <a:pt x="305" y="324"/>
                      </a:lnTo>
                      <a:lnTo>
                        <a:pt x="297" y="308"/>
                      </a:lnTo>
                      <a:lnTo>
                        <a:pt x="288" y="293"/>
                      </a:lnTo>
                      <a:lnTo>
                        <a:pt x="272" y="299"/>
                      </a:lnTo>
                      <a:lnTo>
                        <a:pt x="255" y="306"/>
                      </a:lnTo>
                      <a:lnTo>
                        <a:pt x="225" y="299"/>
                      </a:lnTo>
                      <a:lnTo>
                        <a:pt x="207" y="288"/>
                      </a:lnTo>
                      <a:lnTo>
                        <a:pt x="189" y="276"/>
                      </a:lnTo>
                      <a:lnTo>
                        <a:pt x="173" y="261"/>
                      </a:lnTo>
                      <a:lnTo>
                        <a:pt x="164" y="247"/>
                      </a:lnTo>
                      <a:lnTo>
                        <a:pt x="146" y="222"/>
                      </a:lnTo>
                      <a:lnTo>
                        <a:pt x="136" y="223"/>
                      </a:lnTo>
                      <a:lnTo>
                        <a:pt x="128" y="217"/>
                      </a:lnTo>
                      <a:lnTo>
                        <a:pt x="126" y="215"/>
                      </a:lnTo>
                      <a:lnTo>
                        <a:pt x="122" y="225"/>
                      </a:lnTo>
                      <a:lnTo>
                        <a:pt x="118" y="227"/>
                      </a:lnTo>
                      <a:lnTo>
                        <a:pt x="112" y="218"/>
                      </a:lnTo>
                      <a:lnTo>
                        <a:pt x="105" y="203"/>
                      </a:lnTo>
                      <a:lnTo>
                        <a:pt x="99" y="203"/>
                      </a:lnTo>
                      <a:lnTo>
                        <a:pt x="99" y="183"/>
                      </a:lnTo>
                      <a:lnTo>
                        <a:pt x="90" y="174"/>
                      </a:lnTo>
                      <a:lnTo>
                        <a:pt x="75" y="164"/>
                      </a:lnTo>
                      <a:lnTo>
                        <a:pt x="59" y="15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0" name="Freeform 79"/>
                <p:cNvSpPr>
                  <a:spLocks noChangeArrowheads="1"/>
                </p:cNvSpPr>
                <p:nvPr/>
              </p:nvSpPr>
              <p:spPr bwMode="auto">
                <a:xfrm>
                  <a:off x="3416" y="1419"/>
                  <a:ext cx="142" cy="161"/>
                </a:xfrm>
                <a:custGeom>
                  <a:avLst/>
                  <a:gdLst>
                    <a:gd name="T0" fmla="*/ 132 w 202"/>
                    <a:gd name="T1" fmla="*/ 82 h 191"/>
                    <a:gd name="T2" fmla="*/ 130 w 202"/>
                    <a:gd name="T3" fmla="*/ 70 h 191"/>
                    <a:gd name="T4" fmla="*/ 137 w 202"/>
                    <a:gd name="T5" fmla="*/ 48 h 191"/>
                    <a:gd name="T6" fmla="*/ 137 w 202"/>
                    <a:gd name="T7" fmla="*/ 36 h 191"/>
                    <a:gd name="T8" fmla="*/ 123 w 202"/>
                    <a:gd name="T9" fmla="*/ 30 h 191"/>
                    <a:gd name="T10" fmla="*/ 104 w 202"/>
                    <a:gd name="T11" fmla="*/ 3 h 191"/>
                    <a:gd name="T12" fmla="*/ 93 w 202"/>
                    <a:gd name="T13" fmla="*/ 5 h 191"/>
                    <a:gd name="T14" fmla="*/ 88 w 202"/>
                    <a:gd name="T15" fmla="*/ 0 h 191"/>
                    <a:gd name="T16" fmla="*/ 63 w 202"/>
                    <a:gd name="T17" fmla="*/ 0 h 191"/>
                    <a:gd name="T18" fmla="*/ 57 w 202"/>
                    <a:gd name="T19" fmla="*/ 5 h 191"/>
                    <a:gd name="T20" fmla="*/ 39 w 202"/>
                    <a:gd name="T21" fmla="*/ 22 h 191"/>
                    <a:gd name="T22" fmla="*/ 40 w 202"/>
                    <a:gd name="T23" fmla="*/ 45 h 191"/>
                    <a:gd name="T24" fmla="*/ 40 w 202"/>
                    <a:gd name="T25" fmla="*/ 67 h 191"/>
                    <a:gd name="T26" fmla="*/ 21 w 202"/>
                    <a:gd name="T27" fmla="*/ 79 h 191"/>
                    <a:gd name="T28" fmla="*/ 0 w 202"/>
                    <a:gd name="T29" fmla="*/ 91 h 191"/>
                    <a:gd name="T30" fmla="*/ 14 w 202"/>
                    <a:gd name="T31" fmla="*/ 118 h 191"/>
                    <a:gd name="T32" fmla="*/ 33 w 202"/>
                    <a:gd name="T33" fmla="*/ 126 h 191"/>
                    <a:gd name="T34" fmla="*/ 52 w 202"/>
                    <a:gd name="T35" fmla="*/ 136 h 191"/>
                    <a:gd name="T36" fmla="*/ 71 w 202"/>
                    <a:gd name="T37" fmla="*/ 144 h 191"/>
                    <a:gd name="T38" fmla="*/ 90 w 202"/>
                    <a:gd name="T39" fmla="*/ 153 h 191"/>
                    <a:gd name="T40" fmla="*/ 108 w 202"/>
                    <a:gd name="T41" fmla="*/ 171 h 191"/>
                    <a:gd name="T42" fmla="*/ 129 w 202"/>
                    <a:gd name="T43" fmla="*/ 189 h 191"/>
                    <a:gd name="T44" fmla="*/ 165 w 202"/>
                    <a:gd name="T45" fmla="*/ 191 h 191"/>
                    <a:gd name="T46" fmla="*/ 174 w 202"/>
                    <a:gd name="T47" fmla="*/ 171 h 191"/>
                    <a:gd name="T48" fmla="*/ 190 w 202"/>
                    <a:gd name="T49" fmla="*/ 169 h 191"/>
                    <a:gd name="T50" fmla="*/ 202 w 202"/>
                    <a:gd name="T51" fmla="*/ 171 h 191"/>
                    <a:gd name="T52" fmla="*/ 196 w 202"/>
                    <a:gd name="T53" fmla="*/ 162 h 191"/>
                    <a:gd name="T54" fmla="*/ 189 w 202"/>
                    <a:gd name="T55" fmla="*/ 147 h 191"/>
                    <a:gd name="T56" fmla="*/ 183 w 202"/>
                    <a:gd name="T57" fmla="*/ 147 h 191"/>
                    <a:gd name="T58" fmla="*/ 183 w 202"/>
                    <a:gd name="T59" fmla="*/ 127 h 191"/>
                    <a:gd name="T60" fmla="*/ 174 w 202"/>
                    <a:gd name="T61" fmla="*/ 118 h 191"/>
                    <a:gd name="T62" fmla="*/ 159 w 202"/>
                    <a:gd name="T63" fmla="*/ 108 h 191"/>
                    <a:gd name="T64" fmla="*/ 143 w 202"/>
                    <a:gd name="T65" fmla="*/ 97 h 191"/>
                    <a:gd name="T66" fmla="*/ 132 w 202"/>
                    <a:gd name="T67" fmla="*/ 82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02" h="191">
                      <a:moveTo>
                        <a:pt x="132" y="82"/>
                      </a:moveTo>
                      <a:lnTo>
                        <a:pt x="130" y="70"/>
                      </a:lnTo>
                      <a:lnTo>
                        <a:pt x="137" y="48"/>
                      </a:lnTo>
                      <a:lnTo>
                        <a:pt x="137" y="36"/>
                      </a:lnTo>
                      <a:lnTo>
                        <a:pt x="123" y="30"/>
                      </a:lnTo>
                      <a:lnTo>
                        <a:pt x="104" y="3"/>
                      </a:lnTo>
                      <a:lnTo>
                        <a:pt x="93" y="5"/>
                      </a:lnTo>
                      <a:lnTo>
                        <a:pt x="88" y="0"/>
                      </a:lnTo>
                      <a:lnTo>
                        <a:pt x="63" y="0"/>
                      </a:lnTo>
                      <a:lnTo>
                        <a:pt x="57" y="5"/>
                      </a:lnTo>
                      <a:lnTo>
                        <a:pt x="39" y="22"/>
                      </a:lnTo>
                      <a:lnTo>
                        <a:pt x="40" y="45"/>
                      </a:lnTo>
                      <a:lnTo>
                        <a:pt x="40" y="67"/>
                      </a:lnTo>
                      <a:lnTo>
                        <a:pt x="21" y="79"/>
                      </a:lnTo>
                      <a:lnTo>
                        <a:pt x="0" y="91"/>
                      </a:lnTo>
                      <a:lnTo>
                        <a:pt x="14" y="118"/>
                      </a:lnTo>
                      <a:lnTo>
                        <a:pt x="33" y="126"/>
                      </a:lnTo>
                      <a:lnTo>
                        <a:pt x="52" y="136"/>
                      </a:lnTo>
                      <a:lnTo>
                        <a:pt x="71" y="144"/>
                      </a:lnTo>
                      <a:lnTo>
                        <a:pt x="90" y="153"/>
                      </a:lnTo>
                      <a:lnTo>
                        <a:pt x="108" y="171"/>
                      </a:lnTo>
                      <a:lnTo>
                        <a:pt x="129" y="189"/>
                      </a:lnTo>
                      <a:lnTo>
                        <a:pt x="165" y="191"/>
                      </a:lnTo>
                      <a:lnTo>
                        <a:pt x="174" y="171"/>
                      </a:lnTo>
                      <a:lnTo>
                        <a:pt x="190" y="169"/>
                      </a:lnTo>
                      <a:lnTo>
                        <a:pt x="202" y="171"/>
                      </a:lnTo>
                      <a:lnTo>
                        <a:pt x="196" y="162"/>
                      </a:lnTo>
                      <a:lnTo>
                        <a:pt x="189" y="147"/>
                      </a:lnTo>
                      <a:lnTo>
                        <a:pt x="183" y="147"/>
                      </a:lnTo>
                      <a:lnTo>
                        <a:pt x="183" y="127"/>
                      </a:lnTo>
                      <a:lnTo>
                        <a:pt x="174" y="118"/>
                      </a:lnTo>
                      <a:lnTo>
                        <a:pt x="159" y="108"/>
                      </a:lnTo>
                      <a:lnTo>
                        <a:pt x="143" y="97"/>
                      </a:lnTo>
                      <a:lnTo>
                        <a:pt x="132" y="8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" name="Freeform 80"/>
                <p:cNvSpPr>
                  <a:spLocks noChangeArrowheads="1"/>
                </p:cNvSpPr>
                <p:nvPr/>
              </p:nvSpPr>
              <p:spPr bwMode="auto">
                <a:xfrm>
                  <a:off x="3533" y="1564"/>
                  <a:ext cx="26" cy="29"/>
                </a:xfrm>
                <a:custGeom>
                  <a:avLst/>
                  <a:gdLst>
                    <a:gd name="T0" fmla="*/ 31 w 38"/>
                    <a:gd name="T1" fmla="*/ 11 h 35"/>
                    <a:gd name="T2" fmla="*/ 25 w 38"/>
                    <a:gd name="T3" fmla="*/ 12 h 35"/>
                    <a:gd name="T4" fmla="*/ 26 w 38"/>
                    <a:gd name="T5" fmla="*/ 16 h 35"/>
                    <a:gd name="T6" fmla="*/ 38 w 38"/>
                    <a:gd name="T7" fmla="*/ 35 h 35"/>
                    <a:gd name="T8" fmla="*/ 21 w 38"/>
                    <a:gd name="T9" fmla="*/ 32 h 35"/>
                    <a:gd name="T10" fmla="*/ 19 w 38"/>
                    <a:gd name="T11" fmla="*/ 24 h 35"/>
                    <a:gd name="T12" fmla="*/ 0 w 38"/>
                    <a:gd name="T13" fmla="*/ 22 h 35"/>
                    <a:gd name="T14" fmla="*/ 9 w 38"/>
                    <a:gd name="T15" fmla="*/ 2 h 35"/>
                    <a:gd name="T16" fmla="*/ 25 w 38"/>
                    <a:gd name="T17" fmla="*/ 0 h 35"/>
                    <a:gd name="T18" fmla="*/ 31 w 38"/>
                    <a:gd name="T19" fmla="*/ 1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5">
                      <a:moveTo>
                        <a:pt x="31" y="11"/>
                      </a:moveTo>
                      <a:lnTo>
                        <a:pt x="25" y="12"/>
                      </a:lnTo>
                      <a:lnTo>
                        <a:pt x="26" y="16"/>
                      </a:lnTo>
                      <a:lnTo>
                        <a:pt x="38" y="35"/>
                      </a:lnTo>
                      <a:lnTo>
                        <a:pt x="21" y="32"/>
                      </a:lnTo>
                      <a:lnTo>
                        <a:pt x="19" y="24"/>
                      </a:lnTo>
                      <a:lnTo>
                        <a:pt x="0" y="22"/>
                      </a:lnTo>
                      <a:lnTo>
                        <a:pt x="9" y="2"/>
                      </a:lnTo>
                      <a:lnTo>
                        <a:pt x="25" y="0"/>
                      </a:lnTo>
                      <a:lnTo>
                        <a:pt x="31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2" name="Freeform 81"/>
                <p:cNvSpPr>
                  <a:spLocks noChangeArrowheads="1"/>
                </p:cNvSpPr>
                <p:nvPr/>
              </p:nvSpPr>
              <p:spPr bwMode="auto">
                <a:xfrm>
                  <a:off x="4007" y="1555"/>
                  <a:ext cx="119" cy="78"/>
                </a:xfrm>
                <a:custGeom>
                  <a:avLst/>
                  <a:gdLst>
                    <a:gd name="T0" fmla="*/ 96 w 169"/>
                    <a:gd name="T1" fmla="*/ 73 h 92"/>
                    <a:gd name="T2" fmla="*/ 71 w 169"/>
                    <a:gd name="T3" fmla="*/ 68 h 92"/>
                    <a:gd name="T4" fmla="*/ 51 w 169"/>
                    <a:gd name="T5" fmla="*/ 65 h 92"/>
                    <a:gd name="T6" fmla="*/ 25 w 169"/>
                    <a:gd name="T7" fmla="*/ 51 h 92"/>
                    <a:gd name="T8" fmla="*/ 1 w 169"/>
                    <a:gd name="T9" fmla="*/ 38 h 92"/>
                    <a:gd name="T10" fmla="*/ 0 w 169"/>
                    <a:gd name="T11" fmla="*/ 24 h 92"/>
                    <a:gd name="T12" fmla="*/ 11 w 169"/>
                    <a:gd name="T13" fmla="*/ 6 h 92"/>
                    <a:gd name="T14" fmla="*/ 13 w 169"/>
                    <a:gd name="T15" fmla="*/ 7 h 92"/>
                    <a:gd name="T16" fmla="*/ 22 w 169"/>
                    <a:gd name="T17" fmla="*/ 0 h 92"/>
                    <a:gd name="T18" fmla="*/ 39 w 169"/>
                    <a:gd name="T19" fmla="*/ 9 h 92"/>
                    <a:gd name="T20" fmla="*/ 64 w 169"/>
                    <a:gd name="T21" fmla="*/ 30 h 92"/>
                    <a:gd name="T22" fmla="*/ 72 w 169"/>
                    <a:gd name="T23" fmla="*/ 26 h 92"/>
                    <a:gd name="T24" fmla="*/ 78 w 169"/>
                    <a:gd name="T25" fmla="*/ 33 h 92"/>
                    <a:gd name="T26" fmla="*/ 97 w 169"/>
                    <a:gd name="T27" fmla="*/ 42 h 92"/>
                    <a:gd name="T28" fmla="*/ 100 w 169"/>
                    <a:gd name="T29" fmla="*/ 47 h 92"/>
                    <a:gd name="T30" fmla="*/ 121 w 169"/>
                    <a:gd name="T31" fmla="*/ 55 h 92"/>
                    <a:gd name="T32" fmla="*/ 138 w 169"/>
                    <a:gd name="T33" fmla="*/ 57 h 92"/>
                    <a:gd name="T34" fmla="*/ 163 w 169"/>
                    <a:gd name="T35" fmla="*/ 60 h 92"/>
                    <a:gd name="T36" fmla="*/ 169 w 169"/>
                    <a:gd name="T37" fmla="*/ 92 h 92"/>
                    <a:gd name="T38" fmla="*/ 147 w 169"/>
                    <a:gd name="T39" fmla="*/ 91 h 92"/>
                    <a:gd name="T40" fmla="*/ 120 w 169"/>
                    <a:gd name="T41" fmla="*/ 87 h 92"/>
                    <a:gd name="T42" fmla="*/ 106 w 169"/>
                    <a:gd name="T43" fmla="*/ 84 h 92"/>
                    <a:gd name="T44" fmla="*/ 96 w 169"/>
                    <a:gd name="T45" fmla="*/ 7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9" h="92">
                      <a:moveTo>
                        <a:pt x="96" y="73"/>
                      </a:moveTo>
                      <a:lnTo>
                        <a:pt x="71" y="68"/>
                      </a:lnTo>
                      <a:lnTo>
                        <a:pt x="51" y="65"/>
                      </a:lnTo>
                      <a:lnTo>
                        <a:pt x="25" y="51"/>
                      </a:lnTo>
                      <a:lnTo>
                        <a:pt x="1" y="38"/>
                      </a:lnTo>
                      <a:lnTo>
                        <a:pt x="0" y="24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22" y="0"/>
                      </a:lnTo>
                      <a:lnTo>
                        <a:pt x="39" y="9"/>
                      </a:lnTo>
                      <a:lnTo>
                        <a:pt x="64" y="30"/>
                      </a:lnTo>
                      <a:lnTo>
                        <a:pt x="72" y="26"/>
                      </a:lnTo>
                      <a:lnTo>
                        <a:pt x="78" y="33"/>
                      </a:lnTo>
                      <a:lnTo>
                        <a:pt x="97" y="42"/>
                      </a:lnTo>
                      <a:lnTo>
                        <a:pt x="100" y="47"/>
                      </a:lnTo>
                      <a:lnTo>
                        <a:pt x="121" y="55"/>
                      </a:lnTo>
                      <a:lnTo>
                        <a:pt x="138" y="57"/>
                      </a:lnTo>
                      <a:lnTo>
                        <a:pt x="163" y="60"/>
                      </a:lnTo>
                      <a:lnTo>
                        <a:pt x="169" y="92"/>
                      </a:lnTo>
                      <a:lnTo>
                        <a:pt x="147" y="91"/>
                      </a:lnTo>
                      <a:lnTo>
                        <a:pt x="120" y="87"/>
                      </a:lnTo>
                      <a:lnTo>
                        <a:pt x="106" y="84"/>
                      </a:lnTo>
                      <a:lnTo>
                        <a:pt x="96" y="7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" name="Freeform 82"/>
                <p:cNvSpPr>
                  <a:spLocks noChangeArrowheads="1"/>
                </p:cNvSpPr>
                <p:nvPr/>
              </p:nvSpPr>
              <p:spPr bwMode="auto">
                <a:xfrm>
                  <a:off x="3733" y="1424"/>
                  <a:ext cx="214" cy="262"/>
                </a:xfrm>
                <a:custGeom>
                  <a:avLst/>
                  <a:gdLst>
                    <a:gd name="T0" fmla="*/ 132 w 302"/>
                    <a:gd name="T1" fmla="*/ 282 h 309"/>
                    <a:gd name="T2" fmla="*/ 151 w 302"/>
                    <a:gd name="T3" fmla="*/ 303 h 309"/>
                    <a:gd name="T4" fmla="*/ 176 w 302"/>
                    <a:gd name="T5" fmla="*/ 305 h 309"/>
                    <a:gd name="T6" fmla="*/ 192 w 302"/>
                    <a:gd name="T7" fmla="*/ 297 h 309"/>
                    <a:gd name="T8" fmla="*/ 219 w 302"/>
                    <a:gd name="T9" fmla="*/ 295 h 309"/>
                    <a:gd name="T10" fmla="*/ 201 w 302"/>
                    <a:gd name="T11" fmla="*/ 264 h 309"/>
                    <a:gd name="T12" fmla="*/ 182 w 302"/>
                    <a:gd name="T13" fmla="*/ 240 h 309"/>
                    <a:gd name="T14" fmla="*/ 200 w 302"/>
                    <a:gd name="T15" fmla="*/ 214 h 309"/>
                    <a:gd name="T16" fmla="*/ 233 w 302"/>
                    <a:gd name="T17" fmla="*/ 193 h 309"/>
                    <a:gd name="T18" fmla="*/ 255 w 302"/>
                    <a:gd name="T19" fmla="*/ 156 h 309"/>
                    <a:gd name="T20" fmla="*/ 259 w 302"/>
                    <a:gd name="T21" fmla="*/ 124 h 309"/>
                    <a:gd name="T22" fmla="*/ 264 w 302"/>
                    <a:gd name="T23" fmla="*/ 107 h 309"/>
                    <a:gd name="T24" fmla="*/ 247 w 302"/>
                    <a:gd name="T25" fmla="*/ 93 h 309"/>
                    <a:gd name="T26" fmla="*/ 242 w 302"/>
                    <a:gd name="T27" fmla="*/ 73 h 309"/>
                    <a:gd name="T28" fmla="*/ 233 w 302"/>
                    <a:gd name="T29" fmla="*/ 55 h 309"/>
                    <a:gd name="T30" fmla="*/ 284 w 302"/>
                    <a:gd name="T31" fmla="*/ 53 h 309"/>
                    <a:gd name="T32" fmla="*/ 277 w 302"/>
                    <a:gd name="T33" fmla="*/ 29 h 309"/>
                    <a:gd name="T34" fmla="*/ 253 w 302"/>
                    <a:gd name="T35" fmla="*/ 6 h 309"/>
                    <a:gd name="T36" fmla="*/ 207 w 302"/>
                    <a:gd name="T37" fmla="*/ 5 h 309"/>
                    <a:gd name="T38" fmla="*/ 174 w 302"/>
                    <a:gd name="T39" fmla="*/ 25 h 309"/>
                    <a:gd name="T40" fmla="*/ 179 w 302"/>
                    <a:gd name="T41" fmla="*/ 61 h 309"/>
                    <a:gd name="T42" fmla="*/ 158 w 302"/>
                    <a:gd name="T43" fmla="*/ 73 h 309"/>
                    <a:gd name="T44" fmla="*/ 153 w 302"/>
                    <a:gd name="T45" fmla="*/ 100 h 309"/>
                    <a:gd name="T46" fmla="*/ 133 w 302"/>
                    <a:gd name="T47" fmla="*/ 124 h 309"/>
                    <a:gd name="T48" fmla="*/ 109 w 302"/>
                    <a:gd name="T49" fmla="*/ 138 h 309"/>
                    <a:gd name="T50" fmla="*/ 105 w 302"/>
                    <a:gd name="T51" fmla="*/ 167 h 309"/>
                    <a:gd name="T52" fmla="*/ 63 w 302"/>
                    <a:gd name="T53" fmla="*/ 177 h 309"/>
                    <a:gd name="T54" fmla="*/ 17 w 302"/>
                    <a:gd name="T55" fmla="*/ 173 h 309"/>
                    <a:gd name="T56" fmla="*/ 13 w 302"/>
                    <a:gd name="T57" fmla="*/ 183 h 309"/>
                    <a:gd name="T58" fmla="*/ 43 w 302"/>
                    <a:gd name="T59" fmla="*/ 205 h 309"/>
                    <a:gd name="T60" fmla="*/ 56 w 302"/>
                    <a:gd name="T61" fmla="*/ 232 h 309"/>
                    <a:gd name="T62" fmla="*/ 38 w 302"/>
                    <a:gd name="T63" fmla="*/ 250 h 309"/>
                    <a:gd name="T64" fmla="*/ 30 w 302"/>
                    <a:gd name="T65" fmla="*/ 276 h 309"/>
                    <a:gd name="T66" fmla="*/ 67 w 302"/>
                    <a:gd name="T67" fmla="*/ 275 h 309"/>
                    <a:gd name="T68" fmla="*/ 103 w 302"/>
                    <a:gd name="T69" fmla="*/ 271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2" h="309">
                      <a:moveTo>
                        <a:pt x="123" y="270"/>
                      </a:moveTo>
                      <a:lnTo>
                        <a:pt x="132" y="282"/>
                      </a:lnTo>
                      <a:lnTo>
                        <a:pt x="139" y="285"/>
                      </a:lnTo>
                      <a:lnTo>
                        <a:pt x="151" y="303"/>
                      </a:lnTo>
                      <a:lnTo>
                        <a:pt x="165" y="309"/>
                      </a:lnTo>
                      <a:lnTo>
                        <a:pt x="176" y="305"/>
                      </a:lnTo>
                      <a:lnTo>
                        <a:pt x="175" y="297"/>
                      </a:lnTo>
                      <a:lnTo>
                        <a:pt x="192" y="297"/>
                      </a:lnTo>
                      <a:lnTo>
                        <a:pt x="212" y="294"/>
                      </a:lnTo>
                      <a:lnTo>
                        <a:pt x="219" y="295"/>
                      </a:lnTo>
                      <a:lnTo>
                        <a:pt x="209" y="264"/>
                      </a:lnTo>
                      <a:lnTo>
                        <a:pt x="201" y="264"/>
                      </a:lnTo>
                      <a:lnTo>
                        <a:pt x="197" y="249"/>
                      </a:lnTo>
                      <a:lnTo>
                        <a:pt x="182" y="240"/>
                      </a:lnTo>
                      <a:lnTo>
                        <a:pt x="193" y="211"/>
                      </a:lnTo>
                      <a:lnTo>
                        <a:pt x="200" y="214"/>
                      </a:lnTo>
                      <a:lnTo>
                        <a:pt x="219" y="214"/>
                      </a:lnTo>
                      <a:lnTo>
                        <a:pt x="233" y="193"/>
                      </a:lnTo>
                      <a:lnTo>
                        <a:pt x="246" y="174"/>
                      </a:lnTo>
                      <a:lnTo>
                        <a:pt x="255" y="156"/>
                      </a:lnTo>
                      <a:lnTo>
                        <a:pt x="264" y="141"/>
                      </a:lnTo>
                      <a:lnTo>
                        <a:pt x="259" y="124"/>
                      </a:lnTo>
                      <a:lnTo>
                        <a:pt x="272" y="114"/>
                      </a:lnTo>
                      <a:lnTo>
                        <a:pt x="264" y="107"/>
                      </a:lnTo>
                      <a:lnTo>
                        <a:pt x="255" y="99"/>
                      </a:lnTo>
                      <a:lnTo>
                        <a:pt x="247" y="93"/>
                      </a:lnTo>
                      <a:lnTo>
                        <a:pt x="242" y="81"/>
                      </a:lnTo>
                      <a:lnTo>
                        <a:pt x="242" y="73"/>
                      </a:lnTo>
                      <a:lnTo>
                        <a:pt x="233" y="63"/>
                      </a:lnTo>
                      <a:lnTo>
                        <a:pt x="233" y="55"/>
                      </a:lnTo>
                      <a:lnTo>
                        <a:pt x="261" y="59"/>
                      </a:lnTo>
                      <a:lnTo>
                        <a:pt x="284" y="53"/>
                      </a:lnTo>
                      <a:lnTo>
                        <a:pt x="302" y="36"/>
                      </a:lnTo>
                      <a:lnTo>
                        <a:pt x="277" y="29"/>
                      </a:lnTo>
                      <a:lnTo>
                        <a:pt x="261" y="22"/>
                      </a:lnTo>
                      <a:lnTo>
                        <a:pt x="253" y="6"/>
                      </a:lnTo>
                      <a:lnTo>
                        <a:pt x="230" y="0"/>
                      </a:lnTo>
                      <a:lnTo>
                        <a:pt x="207" y="5"/>
                      </a:lnTo>
                      <a:lnTo>
                        <a:pt x="183" y="11"/>
                      </a:lnTo>
                      <a:lnTo>
                        <a:pt x="174" y="25"/>
                      </a:lnTo>
                      <a:lnTo>
                        <a:pt x="185" y="45"/>
                      </a:lnTo>
                      <a:lnTo>
                        <a:pt x="179" y="61"/>
                      </a:lnTo>
                      <a:lnTo>
                        <a:pt x="175" y="72"/>
                      </a:lnTo>
                      <a:lnTo>
                        <a:pt x="158" y="73"/>
                      </a:lnTo>
                      <a:lnTo>
                        <a:pt x="169" y="87"/>
                      </a:lnTo>
                      <a:lnTo>
                        <a:pt x="153" y="100"/>
                      </a:lnTo>
                      <a:lnTo>
                        <a:pt x="152" y="125"/>
                      </a:lnTo>
                      <a:lnTo>
                        <a:pt x="133" y="124"/>
                      </a:lnTo>
                      <a:lnTo>
                        <a:pt x="128" y="131"/>
                      </a:lnTo>
                      <a:lnTo>
                        <a:pt x="109" y="138"/>
                      </a:lnTo>
                      <a:lnTo>
                        <a:pt x="105" y="157"/>
                      </a:lnTo>
                      <a:lnTo>
                        <a:pt x="105" y="167"/>
                      </a:lnTo>
                      <a:lnTo>
                        <a:pt x="85" y="172"/>
                      </a:lnTo>
                      <a:lnTo>
                        <a:pt x="63" y="177"/>
                      </a:lnTo>
                      <a:lnTo>
                        <a:pt x="33" y="178"/>
                      </a:lnTo>
                      <a:lnTo>
                        <a:pt x="17" y="173"/>
                      </a:lnTo>
                      <a:lnTo>
                        <a:pt x="0" y="167"/>
                      </a:lnTo>
                      <a:lnTo>
                        <a:pt x="13" y="183"/>
                      </a:lnTo>
                      <a:lnTo>
                        <a:pt x="27" y="198"/>
                      </a:lnTo>
                      <a:lnTo>
                        <a:pt x="43" y="205"/>
                      </a:lnTo>
                      <a:lnTo>
                        <a:pt x="49" y="229"/>
                      </a:lnTo>
                      <a:lnTo>
                        <a:pt x="56" y="232"/>
                      </a:lnTo>
                      <a:lnTo>
                        <a:pt x="56" y="243"/>
                      </a:lnTo>
                      <a:lnTo>
                        <a:pt x="38" y="250"/>
                      </a:lnTo>
                      <a:lnTo>
                        <a:pt x="31" y="258"/>
                      </a:lnTo>
                      <a:lnTo>
                        <a:pt x="30" y="276"/>
                      </a:lnTo>
                      <a:lnTo>
                        <a:pt x="48" y="275"/>
                      </a:lnTo>
                      <a:lnTo>
                        <a:pt x="67" y="275"/>
                      </a:lnTo>
                      <a:lnTo>
                        <a:pt x="83" y="274"/>
                      </a:lnTo>
                      <a:lnTo>
                        <a:pt x="103" y="271"/>
                      </a:lnTo>
                      <a:lnTo>
                        <a:pt x="123" y="27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4" name="Freeform 83"/>
                <p:cNvSpPr>
                  <a:spLocks noChangeArrowheads="1"/>
                </p:cNvSpPr>
                <p:nvPr/>
              </p:nvSpPr>
              <p:spPr bwMode="auto">
                <a:xfrm>
                  <a:off x="3227" y="1531"/>
                  <a:ext cx="158" cy="197"/>
                </a:xfrm>
                <a:custGeom>
                  <a:avLst/>
                  <a:gdLst>
                    <a:gd name="T0" fmla="*/ 180 w 226"/>
                    <a:gd name="T1" fmla="*/ 85 h 232"/>
                    <a:gd name="T2" fmla="*/ 167 w 226"/>
                    <a:gd name="T3" fmla="*/ 64 h 232"/>
                    <a:gd name="T4" fmla="*/ 155 w 226"/>
                    <a:gd name="T5" fmla="*/ 42 h 232"/>
                    <a:gd name="T6" fmla="*/ 150 w 226"/>
                    <a:gd name="T7" fmla="*/ 44 h 232"/>
                    <a:gd name="T8" fmla="*/ 158 w 226"/>
                    <a:gd name="T9" fmla="*/ 62 h 232"/>
                    <a:gd name="T10" fmla="*/ 167 w 226"/>
                    <a:gd name="T11" fmla="*/ 79 h 232"/>
                    <a:gd name="T12" fmla="*/ 176 w 226"/>
                    <a:gd name="T13" fmla="*/ 96 h 232"/>
                    <a:gd name="T14" fmla="*/ 185 w 226"/>
                    <a:gd name="T15" fmla="*/ 113 h 232"/>
                    <a:gd name="T16" fmla="*/ 194 w 226"/>
                    <a:gd name="T17" fmla="*/ 130 h 232"/>
                    <a:gd name="T18" fmla="*/ 204 w 226"/>
                    <a:gd name="T19" fmla="*/ 146 h 232"/>
                    <a:gd name="T20" fmla="*/ 215 w 226"/>
                    <a:gd name="T21" fmla="*/ 163 h 232"/>
                    <a:gd name="T22" fmla="*/ 226 w 226"/>
                    <a:gd name="T23" fmla="*/ 179 h 232"/>
                    <a:gd name="T24" fmla="*/ 224 w 226"/>
                    <a:gd name="T25" fmla="*/ 180 h 232"/>
                    <a:gd name="T26" fmla="*/ 226 w 226"/>
                    <a:gd name="T27" fmla="*/ 199 h 232"/>
                    <a:gd name="T28" fmla="*/ 217 w 226"/>
                    <a:gd name="T29" fmla="*/ 208 h 232"/>
                    <a:gd name="T30" fmla="*/ 212 w 226"/>
                    <a:gd name="T31" fmla="*/ 205 h 232"/>
                    <a:gd name="T32" fmla="*/ 208 w 226"/>
                    <a:gd name="T33" fmla="*/ 218 h 232"/>
                    <a:gd name="T34" fmla="*/ 197 w 226"/>
                    <a:gd name="T35" fmla="*/ 221 h 232"/>
                    <a:gd name="T36" fmla="*/ 193 w 226"/>
                    <a:gd name="T37" fmla="*/ 232 h 232"/>
                    <a:gd name="T38" fmla="*/ 168 w 226"/>
                    <a:gd name="T39" fmla="*/ 228 h 232"/>
                    <a:gd name="T40" fmla="*/ 143 w 226"/>
                    <a:gd name="T41" fmla="*/ 226 h 232"/>
                    <a:gd name="T42" fmla="*/ 142 w 226"/>
                    <a:gd name="T43" fmla="*/ 221 h 232"/>
                    <a:gd name="T44" fmla="*/ 139 w 226"/>
                    <a:gd name="T45" fmla="*/ 226 h 232"/>
                    <a:gd name="T46" fmla="*/ 124 w 226"/>
                    <a:gd name="T47" fmla="*/ 226 h 232"/>
                    <a:gd name="T48" fmla="*/ 107 w 226"/>
                    <a:gd name="T49" fmla="*/ 226 h 232"/>
                    <a:gd name="T50" fmla="*/ 91 w 226"/>
                    <a:gd name="T51" fmla="*/ 226 h 232"/>
                    <a:gd name="T52" fmla="*/ 76 w 226"/>
                    <a:gd name="T53" fmla="*/ 226 h 232"/>
                    <a:gd name="T54" fmla="*/ 60 w 226"/>
                    <a:gd name="T55" fmla="*/ 226 h 232"/>
                    <a:gd name="T56" fmla="*/ 44 w 226"/>
                    <a:gd name="T57" fmla="*/ 226 h 232"/>
                    <a:gd name="T58" fmla="*/ 29 w 226"/>
                    <a:gd name="T59" fmla="*/ 226 h 232"/>
                    <a:gd name="T60" fmla="*/ 13 w 226"/>
                    <a:gd name="T61" fmla="*/ 226 h 232"/>
                    <a:gd name="T62" fmla="*/ 12 w 226"/>
                    <a:gd name="T63" fmla="*/ 204 h 232"/>
                    <a:gd name="T64" fmla="*/ 11 w 226"/>
                    <a:gd name="T65" fmla="*/ 181 h 232"/>
                    <a:gd name="T66" fmla="*/ 9 w 226"/>
                    <a:gd name="T67" fmla="*/ 160 h 232"/>
                    <a:gd name="T68" fmla="*/ 7 w 226"/>
                    <a:gd name="T69" fmla="*/ 138 h 232"/>
                    <a:gd name="T70" fmla="*/ 6 w 226"/>
                    <a:gd name="T71" fmla="*/ 116 h 232"/>
                    <a:gd name="T72" fmla="*/ 5 w 226"/>
                    <a:gd name="T73" fmla="*/ 95 h 232"/>
                    <a:gd name="T74" fmla="*/ 3 w 226"/>
                    <a:gd name="T75" fmla="*/ 72 h 232"/>
                    <a:gd name="T76" fmla="*/ 1 w 226"/>
                    <a:gd name="T77" fmla="*/ 50 h 232"/>
                    <a:gd name="T78" fmla="*/ 1 w 226"/>
                    <a:gd name="T79" fmla="*/ 32 h 232"/>
                    <a:gd name="T80" fmla="*/ 0 w 226"/>
                    <a:gd name="T81" fmla="*/ 16 h 232"/>
                    <a:gd name="T82" fmla="*/ 3 w 226"/>
                    <a:gd name="T83" fmla="*/ 0 h 232"/>
                    <a:gd name="T84" fmla="*/ 17 w 226"/>
                    <a:gd name="T85" fmla="*/ 1 h 232"/>
                    <a:gd name="T86" fmla="*/ 47 w 226"/>
                    <a:gd name="T87" fmla="*/ 10 h 232"/>
                    <a:gd name="T88" fmla="*/ 77 w 226"/>
                    <a:gd name="T89" fmla="*/ 18 h 232"/>
                    <a:gd name="T90" fmla="*/ 104 w 226"/>
                    <a:gd name="T91" fmla="*/ 10 h 232"/>
                    <a:gd name="T92" fmla="*/ 118 w 226"/>
                    <a:gd name="T93" fmla="*/ 2 h 232"/>
                    <a:gd name="T94" fmla="*/ 112 w 226"/>
                    <a:gd name="T95" fmla="*/ 6 h 232"/>
                    <a:gd name="T96" fmla="*/ 121 w 226"/>
                    <a:gd name="T97" fmla="*/ 2 h 232"/>
                    <a:gd name="T98" fmla="*/ 139 w 226"/>
                    <a:gd name="T99" fmla="*/ 8 h 232"/>
                    <a:gd name="T100" fmla="*/ 144 w 226"/>
                    <a:gd name="T101" fmla="*/ 12 h 232"/>
                    <a:gd name="T102" fmla="*/ 154 w 226"/>
                    <a:gd name="T103" fmla="*/ 14 h 232"/>
                    <a:gd name="T104" fmla="*/ 182 w 226"/>
                    <a:gd name="T105" fmla="*/ 8 h 232"/>
                    <a:gd name="T106" fmla="*/ 191 w 226"/>
                    <a:gd name="T107" fmla="*/ 29 h 232"/>
                    <a:gd name="T108" fmla="*/ 199 w 226"/>
                    <a:gd name="T109" fmla="*/ 50 h 232"/>
                    <a:gd name="T110" fmla="*/ 196 w 226"/>
                    <a:gd name="T111" fmla="*/ 70 h 232"/>
                    <a:gd name="T112" fmla="*/ 191 w 226"/>
                    <a:gd name="T113" fmla="*/ 89 h 232"/>
                    <a:gd name="T114" fmla="*/ 180 w 226"/>
                    <a:gd name="T115" fmla="*/ 85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6" h="232">
                      <a:moveTo>
                        <a:pt x="180" y="85"/>
                      </a:moveTo>
                      <a:lnTo>
                        <a:pt x="167" y="64"/>
                      </a:lnTo>
                      <a:lnTo>
                        <a:pt x="155" y="42"/>
                      </a:lnTo>
                      <a:lnTo>
                        <a:pt x="150" y="44"/>
                      </a:lnTo>
                      <a:lnTo>
                        <a:pt x="158" y="62"/>
                      </a:lnTo>
                      <a:lnTo>
                        <a:pt x="167" y="79"/>
                      </a:lnTo>
                      <a:lnTo>
                        <a:pt x="176" y="96"/>
                      </a:lnTo>
                      <a:lnTo>
                        <a:pt x="185" y="113"/>
                      </a:lnTo>
                      <a:lnTo>
                        <a:pt x="194" y="130"/>
                      </a:lnTo>
                      <a:lnTo>
                        <a:pt x="204" y="146"/>
                      </a:lnTo>
                      <a:lnTo>
                        <a:pt x="215" y="163"/>
                      </a:lnTo>
                      <a:lnTo>
                        <a:pt x="226" y="179"/>
                      </a:lnTo>
                      <a:lnTo>
                        <a:pt x="224" y="180"/>
                      </a:lnTo>
                      <a:lnTo>
                        <a:pt x="226" y="199"/>
                      </a:lnTo>
                      <a:lnTo>
                        <a:pt x="217" y="208"/>
                      </a:lnTo>
                      <a:lnTo>
                        <a:pt x="212" y="205"/>
                      </a:lnTo>
                      <a:lnTo>
                        <a:pt x="208" y="218"/>
                      </a:lnTo>
                      <a:lnTo>
                        <a:pt x="197" y="221"/>
                      </a:lnTo>
                      <a:lnTo>
                        <a:pt x="193" y="232"/>
                      </a:lnTo>
                      <a:lnTo>
                        <a:pt x="168" y="228"/>
                      </a:lnTo>
                      <a:lnTo>
                        <a:pt x="143" y="226"/>
                      </a:lnTo>
                      <a:lnTo>
                        <a:pt x="142" y="221"/>
                      </a:lnTo>
                      <a:lnTo>
                        <a:pt x="139" y="226"/>
                      </a:lnTo>
                      <a:lnTo>
                        <a:pt x="124" y="226"/>
                      </a:lnTo>
                      <a:lnTo>
                        <a:pt x="107" y="226"/>
                      </a:lnTo>
                      <a:lnTo>
                        <a:pt x="91" y="226"/>
                      </a:lnTo>
                      <a:lnTo>
                        <a:pt x="76" y="226"/>
                      </a:lnTo>
                      <a:lnTo>
                        <a:pt x="60" y="226"/>
                      </a:lnTo>
                      <a:lnTo>
                        <a:pt x="44" y="226"/>
                      </a:lnTo>
                      <a:lnTo>
                        <a:pt x="29" y="226"/>
                      </a:lnTo>
                      <a:lnTo>
                        <a:pt x="13" y="226"/>
                      </a:lnTo>
                      <a:lnTo>
                        <a:pt x="12" y="204"/>
                      </a:lnTo>
                      <a:lnTo>
                        <a:pt x="11" y="181"/>
                      </a:lnTo>
                      <a:lnTo>
                        <a:pt x="9" y="160"/>
                      </a:lnTo>
                      <a:lnTo>
                        <a:pt x="7" y="138"/>
                      </a:lnTo>
                      <a:lnTo>
                        <a:pt x="6" y="116"/>
                      </a:lnTo>
                      <a:lnTo>
                        <a:pt x="5" y="95"/>
                      </a:lnTo>
                      <a:lnTo>
                        <a:pt x="3" y="72"/>
                      </a:lnTo>
                      <a:lnTo>
                        <a:pt x="1" y="50"/>
                      </a:lnTo>
                      <a:lnTo>
                        <a:pt x="1" y="32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17" y="1"/>
                      </a:lnTo>
                      <a:lnTo>
                        <a:pt x="47" y="10"/>
                      </a:lnTo>
                      <a:lnTo>
                        <a:pt x="77" y="18"/>
                      </a:lnTo>
                      <a:lnTo>
                        <a:pt x="104" y="10"/>
                      </a:lnTo>
                      <a:lnTo>
                        <a:pt x="118" y="2"/>
                      </a:lnTo>
                      <a:lnTo>
                        <a:pt x="112" y="6"/>
                      </a:lnTo>
                      <a:lnTo>
                        <a:pt x="121" y="2"/>
                      </a:lnTo>
                      <a:lnTo>
                        <a:pt x="139" y="8"/>
                      </a:lnTo>
                      <a:lnTo>
                        <a:pt x="144" y="12"/>
                      </a:lnTo>
                      <a:lnTo>
                        <a:pt x="154" y="14"/>
                      </a:lnTo>
                      <a:lnTo>
                        <a:pt x="182" y="8"/>
                      </a:lnTo>
                      <a:lnTo>
                        <a:pt x="191" y="29"/>
                      </a:lnTo>
                      <a:lnTo>
                        <a:pt x="199" y="50"/>
                      </a:lnTo>
                      <a:lnTo>
                        <a:pt x="196" y="70"/>
                      </a:lnTo>
                      <a:lnTo>
                        <a:pt x="191" y="89"/>
                      </a:lnTo>
                      <a:lnTo>
                        <a:pt x="180" y="8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5" name="Freeform 84"/>
                <p:cNvSpPr>
                  <a:spLocks noChangeArrowheads="1"/>
                </p:cNvSpPr>
                <p:nvPr/>
              </p:nvSpPr>
              <p:spPr bwMode="auto">
                <a:xfrm>
                  <a:off x="3851" y="1456"/>
                  <a:ext cx="398" cy="543"/>
                </a:xfrm>
                <a:custGeom>
                  <a:avLst/>
                  <a:gdLst>
                    <a:gd name="T0" fmla="*/ 96 w 565"/>
                    <a:gd name="T1" fmla="*/ 23 h 637"/>
                    <a:gd name="T2" fmla="*/ 77 w 565"/>
                    <a:gd name="T3" fmla="*/ 37 h 637"/>
                    <a:gd name="T4" fmla="*/ 90 w 565"/>
                    <a:gd name="T5" fmla="*/ 63 h 637"/>
                    <a:gd name="T6" fmla="*/ 94 w 565"/>
                    <a:gd name="T7" fmla="*/ 88 h 637"/>
                    <a:gd name="T8" fmla="*/ 81 w 565"/>
                    <a:gd name="T9" fmla="*/ 138 h 637"/>
                    <a:gd name="T10" fmla="*/ 35 w 565"/>
                    <a:gd name="T11" fmla="*/ 178 h 637"/>
                    <a:gd name="T12" fmla="*/ 32 w 565"/>
                    <a:gd name="T13" fmla="*/ 213 h 637"/>
                    <a:gd name="T14" fmla="*/ 54 w 565"/>
                    <a:gd name="T15" fmla="*/ 259 h 637"/>
                    <a:gd name="T16" fmla="*/ 10 w 565"/>
                    <a:gd name="T17" fmla="*/ 261 h 637"/>
                    <a:gd name="T18" fmla="*/ 0 w 565"/>
                    <a:gd name="T19" fmla="*/ 274 h 637"/>
                    <a:gd name="T20" fmla="*/ 23 w 565"/>
                    <a:gd name="T21" fmla="*/ 295 h 637"/>
                    <a:gd name="T22" fmla="*/ 30 w 565"/>
                    <a:gd name="T23" fmla="*/ 305 h 637"/>
                    <a:gd name="T24" fmla="*/ 56 w 565"/>
                    <a:gd name="T25" fmla="*/ 342 h 637"/>
                    <a:gd name="T26" fmla="*/ 87 w 565"/>
                    <a:gd name="T27" fmla="*/ 309 h 637"/>
                    <a:gd name="T28" fmla="*/ 93 w 565"/>
                    <a:gd name="T29" fmla="*/ 319 h 637"/>
                    <a:gd name="T30" fmla="*/ 100 w 565"/>
                    <a:gd name="T31" fmla="*/ 337 h 637"/>
                    <a:gd name="T32" fmla="*/ 107 w 565"/>
                    <a:gd name="T33" fmla="*/ 384 h 637"/>
                    <a:gd name="T34" fmla="*/ 124 w 565"/>
                    <a:gd name="T35" fmla="*/ 441 h 637"/>
                    <a:gd name="T36" fmla="*/ 148 w 565"/>
                    <a:gd name="T37" fmla="*/ 495 h 637"/>
                    <a:gd name="T38" fmla="*/ 177 w 565"/>
                    <a:gd name="T39" fmla="*/ 561 h 637"/>
                    <a:gd name="T40" fmla="*/ 201 w 565"/>
                    <a:gd name="T41" fmla="*/ 613 h 637"/>
                    <a:gd name="T42" fmla="*/ 233 w 565"/>
                    <a:gd name="T43" fmla="*/ 625 h 637"/>
                    <a:gd name="T44" fmla="*/ 250 w 565"/>
                    <a:gd name="T45" fmla="*/ 603 h 637"/>
                    <a:gd name="T46" fmla="*/ 265 w 565"/>
                    <a:gd name="T47" fmla="*/ 568 h 637"/>
                    <a:gd name="T48" fmla="*/ 271 w 565"/>
                    <a:gd name="T49" fmla="*/ 514 h 637"/>
                    <a:gd name="T50" fmla="*/ 275 w 565"/>
                    <a:gd name="T51" fmla="*/ 459 h 637"/>
                    <a:gd name="T52" fmla="*/ 287 w 565"/>
                    <a:gd name="T53" fmla="*/ 447 h 637"/>
                    <a:gd name="T54" fmla="*/ 327 w 565"/>
                    <a:gd name="T55" fmla="*/ 405 h 637"/>
                    <a:gd name="T56" fmla="*/ 375 w 565"/>
                    <a:gd name="T57" fmla="*/ 360 h 637"/>
                    <a:gd name="T58" fmla="*/ 406 w 565"/>
                    <a:gd name="T59" fmla="*/ 313 h 637"/>
                    <a:gd name="T60" fmla="*/ 422 w 565"/>
                    <a:gd name="T61" fmla="*/ 322 h 637"/>
                    <a:gd name="T62" fmla="*/ 419 w 565"/>
                    <a:gd name="T63" fmla="*/ 298 h 637"/>
                    <a:gd name="T64" fmla="*/ 397 w 565"/>
                    <a:gd name="T65" fmla="*/ 253 h 637"/>
                    <a:gd name="T66" fmla="*/ 395 w 565"/>
                    <a:gd name="T67" fmla="*/ 226 h 637"/>
                    <a:gd name="T68" fmla="*/ 416 w 565"/>
                    <a:gd name="T69" fmla="*/ 221 h 637"/>
                    <a:gd name="T70" fmla="*/ 451 w 565"/>
                    <a:gd name="T71" fmla="*/ 238 h 637"/>
                    <a:gd name="T72" fmla="*/ 478 w 565"/>
                    <a:gd name="T73" fmla="*/ 258 h 637"/>
                    <a:gd name="T74" fmla="*/ 472 w 565"/>
                    <a:gd name="T75" fmla="*/ 291 h 637"/>
                    <a:gd name="T76" fmla="*/ 496 w 565"/>
                    <a:gd name="T77" fmla="*/ 315 h 637"/>
                    <a:gd name="T78" fmla="*/ 505 w 565"/>
                    <a:gd name="T79" fmla="*/ 289 h 637"/>
                    <a:gd name="T80" fmla="*/ 527 w 565"/>
                    <a:gd name="T81" fmla="*/ 241 h 637"/>
                    <a:gd name="T82" fmla="*/ 548 w 565"/>
                    <a:gd name="T83" fmla="*/ 191 h 637"/>
                    <a:gd name="T84" fmla="*/ 561 w 565"/>
                    <a:gd name="T85" fmla="*/ 180 h 637"/>
                    <a:gd name="T86" fmla="*/ 543 w 565"/>
                    <a:gd name="T87" fmla="*/ 153 h 637"/>
                    <a:gd name="T88" fmla="*/ 529 w 565"/>
                    <a:gd name="T89" fmla="*/ 143 h 637"/>
                    <a:gd name="T90" fmla="*/ 487 w 565"/>
                    <a:gd name="T91" fmla="*/ 160 h 637"/>
                    <a:gd name="T92" fmla="*/ 453 w 565"/>
                    <a:gd name="T93" fmla="*/ 180 h 637"/>
                    <a:gd name="T94" fmla="*/ 448 w 565"/>
                    <a:gd name="T95" fmla="*/ 201 h 637"/>
                    <a:gd name="T96" fmla="*/ 401 w 565"/>
                    <a:gd name="T97" fmla="*/ 191 h 637"/>
                    <a:gd name="T98" fmla="*/ 389 w 565"/>
                    <a:gd name="T99" fmla="*/ 210 h 637"/>
                    <a:gd name="T100" fmla="*/ 326 w 565"/>
                    <a:gd name="T101" fmla="*/ 202 h 637"/>
                    <a:gd name="T102" fmla="*/ 271 w 565"/>
                    <a:gd name="T103" fmla="*/ 183 h 637"/>
                    <a:gd name="T104" fmla="*/ 220 w 565"/>
                    <a:gd name="T105" fmla="*/ 142 h 637"/>
                    <a:gd name="T106" fmla="*/ 188 w 565"/>
                    <a:gd name="T107" fmla="*/ 96 h 637"/>
                    <a:gd name="T108" fmla="*/ 182 w 565"/>
                    <a:gd name="T109" fmla="*/ 70 h 637"/>
                    <a:gd name="T110" fmla="*/ 172 w 565"/>
                    <a:gd name="T111" fmla="*/ 35 h 637"/>
                    <a:gd name="T112" fmla="*/ 166 w 565"/>
                    <a:gd name="T113" fmla="*/ 25 h 637"/>
                    <a:gd name="T114" fmla="*/ 160 w 565"/>
                    <a:gd name="T115" fmla="*/ 9 h 637"/>
                    <a:gd name="T116" fmla="*/ 138 w 565"/>
                    <a:gd name="T117" fmla="*/ 0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65" h="637">
                      <a:moveTo>
                        <a:pt x="137" y="0"/>
                      </a:moveTo>
                      <a:lnTo>
                        <a:pt x="119" y="17"/>
                      </a:lnTo>
                      <a:lnTo>
                        <a:pt x="96" y="23"/>
                      </a:lnTo>
                      <a:lnTo>
                        <a:pt x="68" y="19"/>
                      </a:lnTo>
                      <a:lnTo>
                        <a:pt x="68" y="27"/>
                      </a:lnTo>
                      <a:lnTo>
                        <a:pt x="77" y="37"/>
                      </a:lnTo>
                      <a:lnTo>
                        <a:pt x="77" y="45"/>
                      </a:lnTo>
                      <a:lnTo>
                        <a:pt x="82" y="57"/>
                      </a:lnTo>
                      <a:lnTo>
                        <a:pt x="90" y="63"/>
                      </a:lnTo>
                      <a:lnTo>
                        <a:pt x="99" y="71"/>
                      </a:lnTo>
                      <a:lnTo>
                        <a:pt x="107" y="78"/>
                      </a:lnTo>
                      <a:lnTo>
                        <a:pt x="94" y="88"/>
                      </a:lnTo>
                      <a:lnTo>
                        <a:pt x="99" y="105"/>
                      </a:lnTo>
                      <a:lnTo>
                        <a:pt x="90" y="120"/>
                      </a:lnTo>
                      <a:lnTo>
                        <a:pt x="81" y="138"/>
                      </a:lnTo>
                      <a:lnTo>
                        <a:pt x="68" y="157"/>
                      </a:lnTo>
                      <a:lnTo>
                        <a:pt x="54" y="178"/>
                      </a:lnTo>
                      <a:lnTo>
                        <a:pt x="35" y="178"/>
                      </a:lnTo>
                      <a:lnTo>
                        <a:pt x="28" y="175"/>
                      </a:lnTo>
                      <a:lnTo>
                        <a:pt x="17" y="204"/>
                      </a:lnTo>
                      <a:lnTo>
                        <a:pt x="32" y="213"/>
                      </a:lnTo>
                      <a:lnTo>
                        <a:pt x="36" y="228"/>
                      </a:lnTo>
                      <a:lnTo>
                        <a:pt x="44" y="228"/>
                      </a:lnTo>
                      <a:lnTo>
                        <a:pt x="54" y="259"/>
                      </a:lnTo>
                      <a:lnTo>
                        <a:pt x="47" y="258"/>
                      </a:lnTo>
                      <a:lnTo>
                        <a:pt x="27" y="261"/>
                      </a:lnTo>
                      <a:lnTo>
                        <a:pt x="10" y="261"/>
                      </a:lnTo>
                      <a:lnTo>
                        <a:pt x="11" y="269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9" y="271"/>
                      </a:lnTo>
                      <a:lnTo>
                        <a:pt x="5" y="276"/>
                      </a:lnTo>
                      <a:lnTo>
                        <a:pt x="23" y="295"/>
                      </a:lnTo>
                      <a:lnTo>
                        <a:pt x="47" y="291"/>
                      </a:lnTo>
                      <a:lnTo>
                        <a:pt x="45" y="295"/>
                      </a:lnTo>
                      <a:lnTo>
                        <a:pt x="30" y="305"/>
                      </a:lnTo>
                      <a:lnTo>
                        <a:pt x="20" y="304"/>
                      </a:lnTo>
                      <a:lnTo>
                        <a:pt x="38" y="323"/>
                      </a:lnTo>
                      <a:lnTo>
                        <a:pt x="56" y="342"/>
                      </a:lnTo>
                      <a:lnTo>
                        <a:pt x="83" y="335"/>
                      </a:lnTo>
                      <a:lnTo>
                        <a:pt x="86" y="319"/>
                      </a:lnTo>
                      <a:lnTo>
                        <a:pt x="87" y="309"/>
                      </a:lnTo>
                      <a:lnTo>
                        <a:pt x="98" y="309"/>
                      </a:lnTo>
                      <a:lnTo>
                        <a:pt x="94" y="315"/>
                      </a:lnTo>
                      <a:lnTo>
                        <a:pt x="93" y="319"/>
                      </a:lnTo>
                      <a:lnTo>
                        <a:pt x="105" y="319"/>
                      </a:lnTo>
                      <a:lnTo>
                        <a:pt x="96" y="327"/>
                      </a:lnTo>
                      <a:lnTo>
                        <a:pt x="100" y="337"/>
                      </a:lnTo>
                      <a:lnTo>
                        <a:pt x="101" y="354"/>
                      </a:lnTo>
                      <a:lnTo>
                        <a:pt x="107" y="378"/>
                      </a:lnTo>
                      <a:lnTo>
                        <a:pt x="107" y="384"/>
                      </a:lnTo>
                      <a:lnTo>
                        <a:pt x="110" y="389"/>
                      </a:lnTo>
                      <a:lnTo>
                        <a:pt x="116" y="418"/>
                      </a:lnTo>
                      <a:lnTo>
                        <a:pt x="124" y="441"/>
                      </a:lnTo>
                      <a:lnTo>
                        <a:pt x="132" y="463"/>
                      </a:lnTo>
                      <a:lnTo>
                        <a:pt x="136" y="468"/>
                      </a:lnTo>
                      <a:lnTo>
                        <a:pt x="148" y="495"/>
                      </a:lnTo>
                      <a:lnTo>
                        <a:pt x="159" y="522"/>
                      </a:lnTo>
                      <a:lnTo>
                        <a:pt x="167" y="541"/>
                      </a:lnTo>
                      <a:lnTo>
                        <a:pt x="177" y="561"/>
                      </a:lnTo>
                      <a:lnTo>
                        <a:pt x="187" y="580"/>
                      </a:lnTo>
                      <a:lnTo>
                        <a:pt x="194" y="595"/>
                      </a:lnTo>
                      <a:lnTo>
                        <a:pt x="201" y="613"/>
                      </a:lnTo>
                      <a:lnTo>
                        <a:pt x="209" y="631"/>
                      </a:lnTo>
                      <a:lnTo>
                        <a:pt x="223" y="637"/>
                      </a:lnTo>
                      <a:lnTo>
                        <a:pt x="233" y="625"/>
                      </a:lnTo>
                      <a:lnTo>
                        <a:pt x="245" y="613"/>
                      </a:lnTo>
                      <a:lnTo>
                        <a:pt x="257" y="611"/>
                      </a:lnTo>
                      <a:lnTo>
                        <a:pt x="250" y="603"/>
                      </a:lnTo>
                      <a:lnTo>
                        <a:pt x="261" y="586"/>
                      </a:lnTo>
                      <a:lnTo>
                        <a:pt x="267" y="585"/>
                      </a:lnTo>
                      <a:lnTo>
                        <a:pt x="265" y="568"/>
                      </a:lnTo>
                      <a:lnTo>
                        <a:pt x="263" y="551"/>
                      </a:lnTo>
                      <a:lnTo>
                        <a:pt x="267" y="533"/>
                      </a:lnTo>
                      <a:lnTo>
                        <a:pt x="271" y="514"/>
                      </a:lnTo>
                      <a:lnTo>
                        <a:pt x="267" y="492"/>
                      </a:lnTo>
                      <a:lnTo>
                        <a:pt x="265" y="466"/>
                      </a:lnTo>
                      <a:lnTo>
                        <a:pt x="275" y="459"/>
                      </a:lnTo>
                      <a:lnTo>
                        <a:pt x="278" y="456"/>
                      </a:lnTo>
                      <a:lnTo>
                        <a:pt x="283" y="455"/>
                      </a:lnTo>
                      <a:lnTo>
                        <a:pt x="287" y="447"/>
                      </a:lnTo>
                      <a:lnTo>
                        <a:pt x="304" y="439"/>
                      </a:lnTo>
                      <a:lnTo>
                        <a:pt x="308" y="425"/>
                      </a:lnTo>
                      <a:lnTo>
                        <a:pt x="327" y="405"/>
                      </a:lnTo>
                      <a:lnTo>
                        <a:pt x="346" y="384"/>
                      </a:lnTo>
                      <a:lnTo>
                        <a:pt x="363" y="369"/>
                      </a:lnTo>
                      <a:lnTo>
                        <a:pt x="375" y="360"/>
                      </a:lnTo>
                      <a:lnTo>
                        <a:pt x="387" y="343"/>
                      </a:lnTo>
                      <a:lnTo>
                        <a:pt x="387" y="327"/>
                      </a:lnTo>
                      <a:lnTo>
                        <a:pt x="406" y="313"/>
                      </a:lnTo>
                      <a:lnTo>
                        <a:pt x="411" y="322"/>
                      </a:lnTo>
                      <a:lnTo>
                        <a:pt x="417" y="323"/>
                      </a:lnTo>
                      <a:lnTo>
                        <a:pt x="422" y="322"/>
                      </a:lnTo>
                      <a:lnTo>
                        <a:pt x="427" y="322"/>
                      </a:lnTo>
                      <a:lnTo>
                        <a:pt x="425" y="316"/>
                      </a:lnTo>
                      <a:lnTo>
                        <a:pt x="419" y="298"/>
                      </a:lnTo>
                      <a:lnTo>
                        <a:pt x="413" y="280"/>
                      </a:lnTo>
                      <a:lnTo>
                        <a:pt x="412" y="267"/>
                      </a:lnTo>
                      <a:lnTo>
                        <a:pt x="397" y="253"/>
                      </a:lnTo>
                      <a:lnTo>
                        <a:pt x="403" y="245"/>
                      </a:lnTo>
                      <a:lnTo>
                        <a:pt x="411" y="240"/>
                      </a:lnTo>
                      <a:lnTo>
                        <a:pt x="395" y="226"/>
                      </a:lnTo>
                      <a:lnTo>
                        <a:pt x="395" y="208"/>
                      </a:lnTo>
                      <a:lnTo>
                        <a:pt x="409" y="214"/>
                      </a:lnTo>
                      <a:lnTo>
                        <a:pt x="416" y="221"/>
                      </a:lnTo>
                      <a:lnTo>
                        <a:pt x="421" y="217"/>
                      </a:lnTo>
                      <a:lnTo>
                        <a:pt x="428" y="235"/>
                      </a:lnTo>
                      <a:lnTo>
                        <a:pt x="451" y="238"/>
                      </a:lnTo>
                      <a:lnTo>
                        <a:pt x="472" y="240"/>
                      </a:lnTo>
                      <a:lnTo>
                        <a:pt x="482" y="247"/>
                      </a:lnTo>
                      <a:lnTo>
                        <a:pt x="478" y="258"/>
                      </a:lnTo>
                      <a:lnTo>
                        <a:pt x="464" y="268"/>
                      </a:lnTo>
                      <a:lnTo>
                        <a:pt x="467" y="286"/>
                      </a:lnTo>
                      <a:lnTo>
                        <a:pt x="472" y="291"/>
                      </a:lnTo>
                      <a:lnTo>
                        <a:pt x="481" y="274"/>
                      </a:lnTo>
                      <a:lnTo>
                        <a:pt x="489" y="294"/>
                      </a:lnTo>
                      <a:lnTo>
                        <a:pt x="496" y="315"/>
                      </a:lnTo>
                      <a:lnTo>
                        <a:pt x="497" y="313"/>
                      </a:lnTo>
                      <a:lnTo>
                        <a:pt x="505" y="315"/>
                      </a:lnTo>
                      <a:lnTo>
                        <a:pt x="505" y="289"/>
                      </a:lnTo>
                      <a:lnTo>
                        <a:pt x="506" y="270"/>
                      </a:lnTo>
                      <a:lnTo>
                        <a:pt x="519" y="270"/>
                      </a:lnTo>
                      <a:lnTo>
                        <a:pt x="527" y="241"/>
                      </a:lnTo>
                      <a:lnTo>
                        <a:pt x="529" y="232"/>
                      </a:lnTo>
                      <a:lnTo>
                        <a:pt x="529" y="211"/>
                      </a:lnTo>
                      <a:lnTo>
                        <a:pt x="548" y="191"/>
                      </a:lnTo>
                      <a:lnTo>
                        <a:pt x="563" y="195"/>
                      </a:lnTo>
                      <a:lnTo>
                        <a:pt x="560" y="187"/>
                      </a:lnTo>
                      <a:lnTo>
                        <a:pt x="561" y="180"/>
                      </a:lnTo>
                      <a:lnTo>
                        <a:pt x="565" y="169"/>
                      </a:lnTo>
                      <a:lnTo>
                        <a:pt x="542" y="162"/>
                      </a:lnTo>
                      <a:lnTo>
                        <a:pt x="543" y="153"/>
                      </a:lnTo>
                      <a:lnTo>
                        <a:pt x="536" y="149"/>
                      </a:lnTo>
                      <a:lnTo>
                        <a:pt x="537" y="145"/>
                      </a:lnTo>
                      <a:lnTo>
                        <a:pt x="529" y="143"/>
                      </a:lnTo>
                      <a:lnTo>
                        <a:pt x="518" y="149"/>
                      </a:lnTo>
                      <a:lnTo>
                        <a:pt x="501" y="147"/>
                      </a:lnTo>
                      <a:lnTo>
                        <a:pt x="487" y="160"/>
                      </a:lnTo>
                      <a:lnTo>
                        <a:pt x="472" y="173"/>
                      </a:lnTo>
                      <a:lnTo>
                        <a:pt x="454" y="180"/>
                      </a:lnTo>
                      <a:lnTo>
                        <a:pt x="453" y="180"/>
                      </a:lnTo>
                      <a:lnTo>
                        <a:pt x="459" y="187"/>
                      </a:lnTo>
                      <a:lnTo>
                        <a:pt x="466" y="199"/>
                      </a:lnTo>
                      <a:lnTo>
                        <a:pt x="448" y="201"/>
                      </a:lnTo>
                      <a:lnTo>
                        <a:pt x="429" y="202"/>
                      </a:lnTo>
                      <a:lnTo>
                        <a:pt x="404" y="199"/>
                      </a:lnTo>
                      <a:lnTo>
                        <a:pt x="401" y="191"/>
                      </a:lnTo>
                      <a:lnTo>
                        <a:pt x="392" y="172"/>
                      </a:lnTo>
                      <a:lnTo>
                        <a:pt x="383" y="178"/>
                      </a:lnTo>
                      <a:lnTo>
                        <a:pt x="389" y="210"/>
                      </a:lnTo>
                      <a:lnTo>
                        <a:pt x="367" y="209"/>
                      </a:lnTo>
                      <a:lnTo>
                        <a:pt x="340" y="205"/>
                      </a:lnTo>
                      <a:lnTo>
                        <a:pt x="326" y="202"/>
                      </a:lnTo>
                      <a:lnTo>
                        <a:pt x="316" y="191"/>
                      </a:lnTo>
                      <a:lnTo>
                        <a:pt x="291" y="186"/>
                      </a:lnTo>
                      <a:lnTo>
                        <a:pt x="271" y="183"/>
                      </a:lnTo>
                      <a:lnTo>
                        <a:pt x="245" y="169"/>
                      </a:lnTo>
                      <a:lnTo>
                        <a:pt x="221" y="156"/>
                      </a:lnTo>
                      <a:lnTo>
                        <a:pt x="220" y="142"/>
                      </a:lnTo>
                      <a:lnTo>
                        <a:pt x="231" y="124"/>
                      </a:lnTo>
                      <a:lnTo>
                        <a:pt x="212" y="111"/>
                      </a:lnTo>
                      <a:lnTo>
                        <a:pt x="188" y="96"/>
                      </a:lnTo>
                      <a:lnTo>
                        <a:pt x="178" y="94"/>
                      </a:lnTo>
                      <a:lnTo>
                        <a:pt x="170" y="69"/>
                      </a:lnTo>
                      <a:lnTo>
                        <a:pt x="182" y="70"/>
                      </a:lnTo>
                      <a:lnTo>
                        <a:pt x="185" y="60"/>
                      </a:lnTo>
                      <a:lnTo>
                        <a:pt x="172" y="43"/>
                      </a:lnTo>
                      <a:lnTo>
                        <a:pt x="172" y="35"/>
                      </a:lnTo>
                      <a:lnTo>
                        <a:pt x="171" y="33"/>
                      </a:lnTo>
                      <a:lnTo>
                        <a:pt x="170" y="29"/>
                      </a:lnTo>
                      <a:lnTo>
                        <a:pt x="166" y="25"/>
                      </a:lnTo>
                      <a:lnTo>
                        <a:pt x="162" y="19"/>
                      </a:lnTo>
                      <a:lnTo>
                        <a:pt x="162" y="15"/>
                      </a:lnTo>
                      <a:lnTo>
                        <a:pt x="160" y="9"/>
                      </a:lnTo>
                      <a:lnTo>
                        <a:pt x="153" y="6"/>
                      </a:lnTo>
                      <a:lnTo>
                        <a:pt x="143" y="3"/>
                      </a:lnTo>
                      <a:lnTo>
                        <a:pt x="138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6" name="Freeform 85"/>
                <p:cNvSpPr>
                  <a:spLocks noChangeArrowheads="1"/>
                </p:cNvSpPr>
                <p:nvPr/>
              </p:nvSpPr>
              <p:spPr bwMode="auto">
                <a:xfrm>
                  <a:off x="3356" y="1498"/>
                  <a:ext cx="15" cy="73"/>
                </a:xfrm>
                <a:custGeom>
                  <a:avLst/>
                  <a:gdLst>
                    <a:gd name="T0" fmla="*/ 17 w 24"/>
                    <a:gd name="T1" fmla="*/ 87 h 87"/>
                    <a:gd name="T2" fmla="*/ 9 w 24"/>
                    <a:gd name="T3" fmla="*/ 66 h 87"/>
                    <a:gd name="T4" fmla="*/ 0 w 24"/>
                    <a:gd name="T5" fmla="*/ 45 h 87"/>
                    <a:gd name="T6" fmla="*/ 6 w 24"/>
                    <a:gd name="T7" fmla="*/ 24 h 87"/>
                    <a:gd name="T8" fmla="*/ 12 w 24"/>
                    <a:gd name="T9" fmla="*/ 3 h 87"/>
                    <a:gd name="T10" fmla="*/ 23 w 24"/>
                    <a:gd name="T11" fmla="*/ 0 h 87"/>
                    <a:gd name="T12" fmla="*/ 24 w 24"/>
                    <a:gd name="T13" fmla="*/ 12 h 87"/>
                    <a:gd name="T14" fmla="*/ 23 w 24"/>
                    <a:gd name="T15" fmla="*/ 31 h 87"/>
                    <a:gd name="T16" fmla="*/ 22 w 24"/>
                    <a:gd name="T17" fmla="*/ 49 h 87"/>
                    <a:gd name="T18" fmla="*/ 21 w 24"/>
                    <a:gd name="T19" fmla="*/ 68 h 87"/>
                    <a:gd name="T20" fmla="*/ 18 w 24"/>
                    <a:gd name="T21" fmla="*/ 86 h 87"/>
                    <a:gd name="T22" fmla="*/ 17 w 24"/>
                    <a:gd name="T23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87">
                      <a:moveTo>
                        <a:pt x="17" y="87"/>
                      </a:moveTo>
                      <a:lnTo>
                        <a:pt x="9" y="66"/>
                      </a:lnTo>
                      <a:lnTo>
                        <a:pt x="0" y="45"/>
                      </a:lnTo>
                      <a:lnTo>
                        <a:pt x="6" y="24"/>
                      </a:lnTo>
                      <a:lnTo>
                        <a:pt x="12" y="3"/>
                      </a:lnTo>
                      <a:lnTo>
                        <a:pt x="23" y="0"/>
                      </a:lnTo>
                      <a:lnTo>
                        <a:pt x="24" y="12"/>
                      </a:lnTo>
                      <a:lnTo>
                        <a:pt x="23" y="31"/>
                      </a:lnTo>
                      <a:lnTo>
                        <a:pt x="22" y="49"/>
                      </a:lnTo>
                      <a:lnTo>
                        <a:pt x="21" y="68"/>
                      </a:lnTo>
                      <a:lnTo>
                        <a:pt x="18" y="86"/>
                      </a:lnTo>
                      <a:lnTo>
                        <a:pt x="17" y="8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7" name="Freeform 86"/>
                <p:cNvSpPr>
                  <a:spLocks noChangeArrowheads="1"/>
                </p:cNvSpPr>
                <p:nvPr/>
              </p:nvSpPr>
              <p:spPr bwMode="auto">
                <a:xfrm>
                  <a:off x="3369" y="1497"/>
                  <a:ext cx="55" cy="82"/>
                </a:xfrm>
                <a:custGeom>
                  <a:avLst/>
                  <a:gdLst>
                    <a:gd name="T0" fmla="*/ 30 w 80"/>
                    <a:gd name="T1" fmla="*/ 24 h 98"/>
                    <a:gd name="T2" fmla="*/ 6 w 80"/>
                    <a:gd name="T3" fmla="*/ 15 h 98"/>
                    <a:gd name="T4" fmla="*/ 5 w 80"/>
                    <a:gd name="T5" fmla="*/ 34 h 98"/>
                    <a:gd name="T6" fmla="*/ 4 w 80"/>
                    <a:gd name="T7" fmla="*/ 52 h 98"/>
                    <a:gd name="T8" fmla="*/ 3 w 80"/>
                    <a:gd name="T9" fmla="*/ 71 h 98"/>
                    <a:gd name="T10" fmla="*/ 0 w 80"/>
                    <a:gd name="T11" fmla="*/ 89 h 98"/>
                    <a:gd name="T12" fmla="*/ 2 w 80"/>
                    <a:gd name="T13" fmla="*/ 94 h 98"/>
                    <a:gd name="T14" fmla="*/ 23 w 80"/>
                    <a:gd name="T15" fmla="*/ 98 h 98"/>
                    <a:gd name="T16" fmla="*/ 35 w 80"/>
                    <a:gd name="T17" fmla="*/ 82 h 98"/>
                    <a:gd name="T18" fmla="*/ 50 w 80"/>
                    <a:gd name="T19" fmla="*/ 78 h 98"/>
                    <a:gd name="T20" fmla="*/ 59 w 80"/>
                    <a:gd name="T21" fmla="*/ 68 h 98"/>
                    <a:gd name="T22" fmla="*/ 36 w 80"/>
                    <a:gd name="T23" fmla="*/ 44 h 98"/>
                    <a:gd name="T24" fmla="*/ 58 w 80"/>
                    <a:gd name="T25" fmla="*/ 35 h 98"/>
                    <a:gd name="T26" fmla="*/ 80 w 80"/>
                    <a:gd name="T27" fmla="*/ 27 h 98"/>
                    <a:gd name="T28" fmla="*/ 66 w 80"/>
                    <a:gd name="T29" fmla="*/ 0 h 98"/>
                    <a:gd name="T30" fmla="*/ 48 w 80"/>
                    <a:gd name="T31" fmla="*/ 12 h 98"/>
                    <a:gd name="T32" fmla="*/ 30 w 80"/>
                    <a:gd name="T33" fmla="*/ 2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0" h="98">
                      <a:moveTo>
                        <a:pt x="30" y="24"/>
                      </a:moveTo>
                      <a:lnTo>
                        <a:pt x="6" y="15"/>
                      </a:lnTo>
                      <a:lnTo>
                        <a:pt x="5" y="34"/>
                      </a:lnTo>
                      <a:lnTo>
                        <a:pt x="4" y="52"/>
                      </a:lnTo>
                      <a:lnTo>
                        <a:pt x="3" y="71"/>
                      </a:lnTo>
                      <a:lnTo>
                        <a:pt x="0" y="89"/>
                      </a:lnTo>
                      <a:lnTo>
                        <a:pt x="2" y="94"/>
                      </a:lnTo>
                      <a:lnTo>
                        <a:pt x="23" y="98"/>
                      </a:lnTo>
                      <a:lnTo>
                        <a:pt x="35" y="82"/>
                      </a:lnTo>
                      <a:lnTo>
                        <a:pt x="50" y="78"/>
                      </a:lnTo>
                      <a:lnTo>
                        <a:pt x="59" y="68"/>
                      </a:lnTo>
                      <a:lnTo>
                        <a:pt x="36" y="44"/>
                      </a:lnTo>
                      <a:lnTo>
                        <a:pt x="58" y="35"/>
                      </a:lnTo>
                      <a:lnTo>
                        <a:pt x="80" y="27"/>
                      </a:lnTo>
                      <a:lnTo>
                        <a:pt x="66" y="0"/>
                      </a:lnTo>
                      <a:lnTo>
                        <a:pt x="48" y="12"/>
                      </a:lnTo>
                      <a:lnTo>
                        <a:pt x="30" y="2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8" name="Freeform 87"/>
                <p:cNvSpPr>
                  <a:spLocks noChangeArrowheads="1"/>
                </p:cNvSpPr>
                <p:nvPr/>
              </p:nvSpPr>
              <p:spPr bwMode="auto">
                <a:xfrm>
                  <a:off x="3625" y="1665"/>
                  <a:ext cx="107" cy="164"/>
                </a:xfrm>
                <a:custGeom>
                  <a:avLst/>
                  <a:gdLst>
                    <a:gd name="T0" fmla="*/ 154 w 154"/>
                    <a:gd name="T1" fmla="*/ 59 h 194"/>
                    <a:gd name="T2" fmla="*/ 138 w 154"/>
                    <a:gd name="T3" fmla="*/ 46 h 194"/>
                    <a:gd name="T4" fmla="*/ 123 w 154"/>
                    <a:gd name="T5" fmla="*/ 31 h 194"/>
                    <a:gd name="T6" fmla="*/ 106 w 154"/>
                    <a:gd name="T7" fmla="*/ 24 h 194"/>
                    <a:gd name="T8" fmla="*/ 89 w 154"/>
                    <a:gd name="T9" fmla="*/ 17 h 194"/>
                    <a:gd name="T10" fmla="*/ 78 w 154"/>
                    <a:gd name="T11" fmla="*/ 0 h 194"/>
                    <a:gd name="T12" fmla="*/ 72 w 154"/>
                    <a:gd name="T13" fmla="*/ 5 h 194"/>
                    <a:gd name="T14" fmla="*/ 69 w 154"/>
                    <a:gd name="T15" fmla="*/ 0 h 194"/>
                    <a:gd name="T16" fmla="*/ 74 w 154"/>
                    <a:gd name="T17" fmla="*/ 20 h 194"/>
                    <a:gd name="T18" fmla="*/ 63 w 154"/>
                    <a:gd name="T19" fmla="*/ 25 h 194"/>
                    <a:gd name="T20" fmla="*/ 59 w 154"/>
                    <a:gd name="T21" fmla="*/ 53 h 194"/>
                    <a:gd name="T22" fmla="*/ 70 w 154"/>
                    <a:gd name="T23" fmla="*/ 70 h 194"/>
                    <a:gd name="T24" fmla="*/ 65 w 154"/>
                    <a:gd name="T25" fmla="*/ 92 h 194"/>
                    <a:gd name="T26" fmla="*/ 62 w 154"/>
                    <a:gd name="T27" fmla="*/ 116 h 194"/>
                    <a:gd name="T28" fmla="*/ 46 w 154"/>
                    <a:gd name="T29" fmla="*/ 121 h 194"/>
                    <a:gd name="T30" fmla="*/ 32 w 154"/>
                    <a:gd name="T31" fmla="*/ 127 h 194"/>
                    <a:gd name="T32" fmla="*/ 17 w 154"/>
                    <a:gd name="T33" fmla="*/ 133 h 194"/>
                    <a:gd name="T34" fmla="*/ 2 w 154"/>
                    <a:gd name="T35" fmla="*/ 139 h 194"/>
                    <a:gd name="T36" fmla="*/ 0 w 154"/>
                    <a:gd name="T37" fmla="*/ 149 h 194"/>
                    <a:gd name="T38" fmla="*/ 15 w 154"/>
                    <a:gd name="T39" fmla="*/ 172 h 194"/>
                    <a:gd name="T40" fmla="*/ 28 w 154"/>
                    <a:gd name="T41" fmla="*/ 194 h 194"/>
                    <a:gd name="T42" fmla="*/ 45 w 154"/>
                    <a:gd name="T43" fmla="*/ 191 h 194"/>
                    <a:gd name="T44" fmla="*/ 60 w 154"/>
                    <a:gd name="T45" fmla="*/ 187 h 194"/>
                    <a:gd name="T46" fmla="*/ 71 w 154"/>
                    <a:gd name="T47" fmla="*/ 176 h 194"/>
                    <a:gd name="T48" fmla="*/ 78 w 154"/>
                    <a:gd name="T49" fmla="*/ 166 h 194"/>
                    <a:gd name="T50" fmla="*/ 96 w 154"/>
                    <a:gd name="T51" fmla="*/ 160 h 194"/>
                    <a:gd name="T52" fmla="*/ 105 w 154"/>
                    <a:gd name="T53" fmla="*/ 143 h 194"/>
                    <a:gd name="T54" fmla="*/ 119 w 154"/>
                    <a:gd name="T55" fmla="*/ 136 h 194"/>
                    <a:gd name="T56" fmla="*/ 118 w 154"/>
                    <a:gd name="T57" fmla="*/ 109 h 194"/>
                    <a:gd name="T58" fmla="*/ 125 w 154"/>
                    <a:gd name="T59" fmla="*/ 104 h 194"/>
                    <a:gd name="T60" fmla="*/ 131 w 154"/>
                    <a:gd name="T61" fmla="*/ 104 h 194"/>
                    <a:gd name="T62" fmla="*/ 142 w 154"/>
                    <a:gd name="T63" fmla="*/ 82 h 194"/>
                    <a:gd name="T64" fmla="*/ 154 w 154"/>
                    <a:gd name="T65" fmla="*/ 59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4" h="194">
                      <a:moveTo>
                        <a:pt x="154" y="59"/>
                      </a:moveTo>
                      <a:lnTo>
                        <a:pt x="138" y="46"/>
                      </a:lnTo>
                      <a:lnTo>
                        <a:pt x="123" y="31"/>
                      </a:lnTo>
                      <a:lnTo>
                        <a:pt x="106" y="24"/>
                      </a:lnTo>
                      <a:lnTo>
                        <a:pt x="89" y="17"/>
                      </a:lnTo>
                      <a:lnTo>
                        <a:pt x="78" y="0"/>
                      </a:lnTo>
                      <a:lnTo>
                        <a:pt x="72" y="5"/>
                      </a:lnTo>
                      <a:lnTo>
                        <a:pt x="69" y="0"/>
                      </a:lnTo>
                      <a:lnTo>
                        <a:pt x="74" y="20"/>
                      </a:lnTo>
                      <a:lnTo>
                        <a:pt x="63" y="25"/>
                      </a:lnTo>
                      <a:lnTo>
                        <a:pt x="59" y="53"/>
                      </a:lnTo>
                      <a:lnTo>
                        <a:pt x="70" y="70"/>
                      </a:lnTo>
                      <a:lnTo>
                        <a:pt x="65" y="92"/>
                      </a:lnTo>
                      <a:lnTo>
                        <a:pt x="62" y="116"/>
                      </a:lnTo>
                      <a:lnTo>
                        <a:pt x="46" y="121"/>
                      </a:lnTo>
                      <a:lnTo>
                        <a:pt x="32" y="127"/>
                      </a:lnTo>
                      <a:lnTo>
                        <a:pt x="17" y="133"/>
                      </a:lnTo>
                      <a:lnTo>
                        <a:pt x="2" y="139"/>
                      </a:lnTo>
                      <a:lnTo>
                        <a:pt x="0" y="149"/>
                      </a:lnTo>
                      <a:lnTo>
                        <a:pt x="15" y="172"/>
                      </a:lnTo>
                      <a:lnTo>
                        <a:pt x="28" y="194"/>
                      </a:lnTo>
                      <a:lnTo>
                        <a:pt x="45" y="191"/>
                      </a:lnTo>
                      <a:lnTo>
                        <a:pt x="60" y="187"/>
                      </a:lnTo>
                      <a:lnTo>
                        <a:pt x="71" y="176"/>
                      </a:lnTo>
                      <a:lnTo>
                        <a:pt x="78" y="166"/>
                      </a:lnTo>
                      <a:lnTo>
                        <a:pt x="96" y="160"/>
                      </a:lnTo>
                      <a:lnTo>
                        <a:pt x="105" y="143"/>
                      </a:lnTo>
                      <a:lnTo>
                        <a:pt x="119" y="136"/>
                      </a:lnTo>
                      <a:lnTo>
                        <a:pt x="118" y="109"/>
                      </a:lnTo>
                      <a:lnTo>
                        <a:pt x="125" y="104"/>
                      </a:lnTo>
                      <a:lnTo>
                        <a:pt x="131" y="104"/>
                      </a:lnTo>
                      <a:lnTo>
                        <a:pt x="142" y="82"/>
                      </a:lnTo>
                      <a:lnTo>
                        <a:pt x="154" y="5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9" name="Freeform 88"/>
                <p:cNvSpPr>
                  <a:spLocks noChangeArrowheads="1"/>
                </p:cNvSpPr>
                <p:nvPr/>
              </p:nvSpPr>
              <p:spPr bwMode="auto">
                <a:xfrm>
                  <a:off x="3673" y="1639"/>
                  <a:ext cx="2" cy="8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8 h 12"/>
                    <a:gd name="T4" fmla="*/ 5 w 6"/>
                    <a:gd name="T5" fmla="*/ 12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8"/>
                      </a:lnTo>
                      <a:lnTo>
                        <a:pt x="5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0" name="Freeform 89"/>
                <p:cNvSpPr>
                  <a:spLocks noChangeArrowheads="1"/>
                </p:cNvSpPr>
                <p:nvPr/>
              </p:nvSpPr>
              <p:spPr bwMode="auto">
                <a:xfrm>
                  <a:off x="3368" y="1519"/>
                  <a:ext cx="305" cy="330"/>
                </a:xfrm>
                <a:custGeom>
                  <a:avLst/>
                  <a:gdLst>
                    <a:gd name="T0" fmla="*/ 97 w 432"/>
                    <a:gd name="T1" fmla="*/ 234 h 387"/>
                    <a:gd name="T2" fmla="*/ 83 w 432"/>
                    <a:gd name="T3" fmla="*/ 197 h 387"/>
                    <a:gd name="T4" fmla="*/ 56 w 432"/>
                    <a:gd name="T5" fmla="*/ 174 h 387"/>
                    <a:gd name="T6" fmla="*/ 25 w 432"/>
                    <a:gd name="T7" fmla="*/ 123 h 387"/>
                    <a:gd name="T8" fmla="*/ 0 w 432"/>
                    <a:gd name="T9" fmla="*/ 95 h 387"/>
                    <a:gd name="T10" fmla="*/ 25 w 432"/>
                    <a:gd name="T11" fmla="*/ 71 h 387"/>
                    <a:gd name="T12" fmla="*/ 52 w 432"/>
                    <a:gd name="T13" fmla="*/ 51 h 387"/>
                    <a:gd name="T14" fmla="*/ 38 w 432"/>
                    <a:gd name="T15" fmla="*/ 17 h 387"/>
                    <a:gd name="T16" fmla="*/ 82 w 432"/>
                    <a:gd name="T17" fmla="*/ 0 h 387"/>
                    <a:gd name="T18" fmla="*/ 120 w 432"/>
                    <a:gd name="T19" fmla="*/ 18 h 387"/>
                    <a:gd name="T20" fmla="*/ 158 w 432"/>
                    <a:gd name="T21" fmla="*/ 35 h 387"/>
                    <a:gd name="T22" fmla="*/ 197 w 432"/>
                    <a:gd name="T23" fmla="*/ 71 h 387"/>
                    <a:gd name="T24" fmla="*/ 252 w 432"/>
                    <a:gd name="T25" fmla="*/ 75 h 387"/>
                    <a:gd name="T26" fmla="*/ 271 w 432"/>
                    <a:gd name="T27" fmla="*/ 86 h 387"/>
                    <a:gd name="T28" fmla="*/ 292 w 432"/>
                    <a:gd name="T29" fmla="*/ 111 h 387"/>
                    <a:gd name="T30" fmla="*/ 312 w 432"/>
                    <a:gd name="T31" fmla="*/ 143 h 387"/>
                    <a:gd name="T32" fmla="*/ 330 w 432"/>
                    <a:gd name="T33" fmla="*/ 174 h 387"/>
                    <a:gd name="T34" fmla="*/ 337 w 432"/>
                    <a:gd name="T35" fmla="*/ 177 h 387"/>
                    <a:gd name="T36" fmla="*/ 342 w 432"/>
                    <a:gd name="T37" fmla="*/ 185 h 387"/>
                    <a:gd name="T38" fmla="*/ 343 w 432"/>
                    <a:gd name="T39" fmla="*/ 189 h 387"/>
                    <a:gd name="T40" fmla="*/ 356 w 432"/>
                    <a:gd name="T41" fmla="*/ 215 h 387"/>
                    <a:gd name="T42" fmla="*/ 418 w 432"/>
                    <a:gd name="T43" fmla="*/ 227 h 387"/>
                    <a:gd name="T44" fmla="*/ 432 w 432"/>
                    <a:gd name="T45" fmla="*/ 239 h 387"/>
                    <a:gd name="T46" fmla="*/ 424 w 432"/>
                    <a:gd name="T47" fmla="*/ 285 h 387"/>
                    <a:gd name="T48" fmla="*/ 394 w 432"/>
                    <a:gd name="T49" fmla="*/ 296 h 387"/>
                    <a:gd name="T50" fmla="*/ 364 w 432"/>
                    <a:gd name="T51" fmla="*/ 308 h 387"/>
                    <a:gd name="T52" fmla="*/ 332 w 432"/>
                    <a:gd name="T53" fmla="*/ 317 h 387"/>
                    <a:gd name="T54" fmla="*/ 300 w 432"/>
                    <a:gd name="T55" fmla="*/ 325 h 387"/>
                    <a:gd name="T56" fmla="*/ 277 w 432"/>
                    <a:gd name="T57" fmla="*/ 356 h 387"/>
                    <a:gd name="T58" fmla="*/ 254 w 432"/>
                    <a:gd name="T59" fmla="*/ 387 h 387"/>
                    <a:gd name="T60" fmla="*/ 234 w 432"/>
                    <a:gd name="T61" fmla="*/ 354 h 387"/>
                    <a:gd name="T62" fmla="*/ 192 w 432"/>
                    <a:gd name="T63" fmla="*/ 343 h 387"/>
                    <a:gd name="T64" fmla="*/ 181 w 432"/>
                    <a:gd name="T65" fmla="*/ 369 h 387"/>
                    <a:gd name="T66" fmla="*/ 161 w 432"/>
                    <a:gd name="T67" fmla="*/ 336 h 387"/>
                    <a:gd name="T68" fmla="*/ 128 w 432"/>
                    <a:gd name="T69" fmla="*/ 283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2" h="387">
                      <a:moveTo>
                        <a:pt x="106" y="264"/>
                      </a:moveTo>
                      <a:lnTo>
                        <a:pt x="97" y="234"/>
                      </a:lnTo>
                      <a:lnTo>
                        <a:pt x="90" y="215"/>
                      </a:lnTo>
                      <a:lnTo>
                        <a:pt x="83" y="197"/>
                      </a:lnTo>
                      <a:lnTo>
                        <a:pt x="70" y="186"/>
                      </a:lnTo>
                      <a:lnTo>
                        <a:pt x="56" y="174"/>
                      </a:lnTo>
                      <a:lnTo>
                        <a:pt x="46" y="150"/>
                      </a:lnTo>
                      <a:lnTo>
                        <a:pt x="25" y="123"/>
                      </a:lnTo>
                      <a:lnTo>
                        <a:pt x="5" y="96"/>
                      </a:lnTo>
                      <a:lnTo>
                        <a:pt x="0" y="95"/>
                      </a:lnTo>
                      <a:lnTo>
                        <a:pt x="4" y="67"/>
                      </a:lnTo>
                      <a:lnTo>
                        <a:pt x="25" y="71"/>
                      </a:lnTo>
                      <a:lnTo>
                        <a:pt x="37" y="55"/>
                      </a:lnTo>
                      <a:lnTo>
                        <a:pt x="52" y="51"/>
                      </a:lnTo>
                      <a:lnTo>
                        <a:pt x="61" y="41"/>
                      </a:lnTo>
                      <a:lnTo>
                        <a:pt x="38" y="17"/>
                      </a:lnTo>
                      <a:lnTo>
                        <a:pt x="60" y="8"/>
                      </a:lnTo>
                      <a:lnTo>
                        <a:pt x="82" y="0"/>
                      </a:lnTo>
                      <a:lnTo>
                        <a:pt x="101" y="8"/>
                      </a:lnTo>
                      <a:lnTo>
                        <a:pt x="120" y="18"/>
                      </a:lnTo>
                      <a:lnTo>
                        <a:pt x="139" y="26"/>
                      </a:lnTo>
                      <a:lnTo>
                        <a:pt x="158" y="35"/>
                      </a:lnTo>
                      <a:lnTo>
                        <a:pt x="176" y="53"/>
                      </a:lnTo>
                      <a:lnTo>
                        <a:pt x="197" y="71"/>
                      </a:lnTo>
                      <a:lnTo>
                        <a:pt x="233" y="73"/>
                      </a:lnTo>
                      <a:lnTo>
                        <a:pt x="252" y="75"/>
                      </a:lnTo>
                      <a:lnTo>
                        <a:pt x="254" y="83"/>
                      </a:lnTo>
                      <a:lnTo>
                        <a:pt x="271" y="86"/>
                      </a:lnTo>
                      <a:lnTo>
                        <a:pt x="283" y="104"/>
                      </a:lnTo>
                      <a:lnTo>
                        <a:pt x="292" y="111"/>
                      </a:lnTo>
                      <a:lnTo>
                        <a:pt x="311" y="129"/>
                      </a:lnTo>
                      <a:lnTo>
                        <a:pt x="312" y="143"/>
                      </a:lnTo>
                      <a:lnTo>
                        <a:pt x="320" y="158"/>
                      </a:lnTo>
                      <a:lnTo>
                        <a:pt x="330" y="174"/>
                      </a:lnTo>
                      <a:lnTo>
                        <a:pt x="336" y="179"/>
                      </a:lnTo>
                      <a:lnTo>
                        <a:pt x="337" y="177"/>
                      </a:lnTo>
                      <a:lnTo>
                        <a:pt x="341" y="179"/>
                      </a:lnTo>
                      <a:lnTo>
                        <a:pt x="342" y="185"/>
                      </a:lnTo>
                      <a:lnTo>
                        <a:pt x="343" y="186"/>
                      </a:lnTo>
                      <a:lnTo>
                        <a:pt x="343" y="189"/>
                      </a:lnTo>
                      <a:lnTo>
                        <a:pt x="350" y="195"/>
                      </a:lnTo>
                      <a:lnTo>
                        <a:pt x="356" y="215"/>
                      </a:lnTo>
                      <a:lnTo>
                        <a:pt x="388" y="221"/>
                      </a:lnTo>
                      <a:lnTo>
                        <a:pt x="418" y="227"/>
                      </a:lnTo>
                      <a:lnTo>
                        <a:pt x="421" y="222"/>
                      </a:lnTo>
                      <a:lnTo>
                        <a:pt x="432" y="239"/>
                      </a:lnTo>
                      <a:lnTo>
                        <a:pt x="427" y="261"/>
                      </a:lnTo>
                      <a:lnTo>
                        <a:pt x="424" y="285"/>
                      </a:lnTo>
                      <a:lnTo>
                        <a:pt x="408" y="290"/>
                      </a:lnTo>
                      <a:lnTo>
                        <a:pt x="394" y="296"/>
                      </a:lnTo>
                      <a:lnTo>
                        <a:pt x="379" y="302"/>
                      </a:lnTo>
                      <a:lnTo>
                        <a:pt x="364" y="308"/>
                      </a:lnTo>
                      <a:lnTo>
                        <a:pt x="348" y="313"/>
                      </a:lnTo>
                      <a:lnTo>
                        <a:pt x="332" y="317"/>
                      </a:lnTo>
                      <a:lnTo>
                        <a:pt x="316" y="321"/>
                      </a:lnTo>
                      <a:lnTo>
                        <a:pt x="300" y="325"/>
                      </a:lnTo>
                      <a:lnTo>
                        <a:pt x="288" y="341"/>
                      </a:lnTo>
                      <a:lnTo>
                        <a:pt x="277" y="356"/>
                      </a:lnTo>
                      <a:lnTo>
                        <a:pt x="265" y="372"/>
                      </a:lnTo>
                      <a:lnTo>
                        <a:pt x="254" y="387"/>
                      </a:lnTo>
                      <a:lnTo>
                        <a:pt x="253" y="362"/>
                      </a:lnTo>
                      <a:lnTo>
                        <a:pt x="234" y="354"/>
                      </a:lnTo>
                      <a:lnTo>
                        <a:pt x="215" y="345"/>
                      </a:lnTo>
                      <a:lnTo>
                        <a:pt x="192" y="343"/>
                      </a:lnTo>
                      <a:lnTo>
                        <a:pt x="188" y="362"/>
                      </a:lnTo>
                      <a:lnTo>
                        <a:pt x="181" y="369"/>
                      </a:lnTo>
                      <a:lnTo>
                        <a:pt x="172" y="353"/>
                      </a:lnTo>
                      <a:lnTo>
                        <a:pt x="161" y="336"/>
                      </a:lnTo>
                      <a:lnTo>
                        <a:pt x="144" y="309"/>
                      </a:lnTo>
                      <a:lnTo>
                        <a:pt x="128" y="283"/>
                      </a:lnTo>
                      <a:lnTo>
                        <a:pt x="106" y="26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" name="Freeform 90"/>
                <p:cNvSpPr>
                  <a:spLocks noChangeArrowheads="1"/>
                </p:cNvSpPr>
                <p:nvPr/>
              </p:nvSpPr>
              <p:spPr bwMode="auto">
                <a:xfrm>
                  <a:off x="3612" y="1646"/>
                  <a:ext cx="66" cy="67"/>
                </a:xfrm>
                <a:custGeom>
                  <a:avLst/>
                  <a:gdLst>
                    <a:gd name="T0" fmla="*/ 0 w 97"/>
                    <a:gd name="T1" fmla="*/ 42 h 80"/>
                    <a:gd name="T2" fmla="*/ 7 w 97"/>
                    <a:gd name="T3" fmla="*/ 48 h 80"/>
                    <a:gd name="T4" fmla="*/ 13 w 97"/>
                    <a:gd name="T5" fmla="*/ 68 h 80"/>
                    <a:gd name="T6" fmla="*/ 45 w 97"/>
                    <a:gd name="T7" fmla="*/ 74 h 80"/>
                    <a:gd name="T8" fmla="*/ 75 w 97"/>
                    <a:gd name="T9" fmla="*/ 80 h 80"/>
                    <a:gd name="T10" fmla="*/ 78 w 97"/>
                    <a:gd name="T11" fmla="*/ 75 h 80"/>
                    <a:gd name="T12" fmla="*/ 82 w 97"/>
                    <a:gd name="T13" fmla="*/ 47 h 80"/>
                    <a:gd name="T14" fmla="*/ 93 w 97"/>
                    <a:gd name="T15" fmla="*/ 42 h 80"/>
                    <a:gd name="T16" fmla="*/ 88 w 97"/>
                    <a:gd name="T17" fmla="*/ 22 h 80"/>
                    <a:gd name="T18" fmla="*/ 91 w 97"/>
                    <a:gd name="T19" fmla="*/ 27 h 80"/>
                    <a:gd name="T20" fmla="*/ 97 w 97"/>
                    <a:gd name="T21" fmla="*/ 22 h 80"/>
                    <a:gd name="T22" fmla="*/ 93 w 97"/>
                    <a:gd name="T23" fmla="*/ 4 h 80"/>
                    <a:gd name="T24" fmla="*/ 88 w 97"/>
                    <a:gd name="T25" fmla="*/ 0 h 80"/>
                    <a:gd name="T26" fmla="*/ 70 w 97"/>
                    <a:gd name="T27" fmla="*/ 22 h 80"/>
                    <a:gd name="T28" fmla="*/ 51 w 97"/>
                    <a:gd name="T29" fmla="*/ 42 h 80"/>
                    <a:gd name="T30" fmla="*/ 19 w 97"/>
                    <a:gd name="T31" fmla="*/ 44 h 80"/>
                    <a:gd name="T32" fmla="*/ 6 w 97"/>
                    <a:gd name="T33" fmla="*/ 42 h 80"/>
                    <a:gd name="T34" fmla="*/ 0 w 97"/>
                    <a:gd name="T35" fmla="*/ 39 h 80"/>
                    <a:gd name="T36" fmla="*/ 0 w 97"/>
                    <a:gd name="T37" fmla="*/ 4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7" h="80">
                      <a:moveTo>
                        <a:pt x="0" y="42"/>
                      </a:moveTo>
                      <a:lnTo>
                        <a:pt x="7" y="48"/>
                      </a:lnTo>
                      <a:lnTo>
                        <a:pt x="13" y="68"/>
                      </a:lnTo>
                      <a:lnTo>
                        <a:pt x="45" y="74"/>
                      </a:lnTo>
                      <a:lnTo>
                        <a:pt x="75" y="80"/>
                      </a:lnTo>
                      <a:lnTo>
                        <a:pt x="78" y="75"/>
                      </a:lnTo>
                      <a:lnTo>
                        <a:pt x="82" y="47"/>
                      </a:lnTo>
                      <a:lnTo>
                        <a:pt x="93" y="42"/>
                      </a:lnTo>
                      <a:lnTo>
                        <a:pt x="88" y="22"/>
                      </a:lnTo>
                      <a:lnTo>
                        <a:pt x="91" y="27"/>
                      </a:lnTo>
                      <a:lnTo>
                        <a:pt x="97" y="22"/>
                      </a:lnTo>
                      <a:lnTo>
                        <a:pt x="93" y="4"/>
                      </a:lnTo>
                      <a:lnTo>
                        <a:pt x="88" y="0"/>
                      </a:lnTo>
                      <a:lnTo>
                        <a:pt x="70" y="22"/>
                      </a:lnTo>
                      <a:lnTo>
                        <a:pt x="51" y="42"/>
                      </a:lnTo>
                      <a:lnTo>
                        <a:pt x="19" y="44"/>
                      </a:lnTo>
                      <a:lnTo>
                        <a:pt x="6" y="42"/>
                      </a:lnTo>
                      <a:lnTo>
                        <a:pt x="0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" name="Freeform 91"/>
                <p:cNvSpPr>
                  <a:spLocks noChangeArrowheads="1"/>
                </p:cNvSpPr>
                <p:nvPr/>
              </p:nvSpPr>
              <p:spPr bwMode="auto">
                <a:xfrm>
                  <a:off x="3497" y="1784"/>
                  <a:ext cx="145" cy="123"/>
                </a:xfrm>
                <a:custGeom>
                  <a:avLst/>
                  <a:gdLst>
                    <a:gd name="T0" fmla="*/ 7 w 209"/>
                    <a:gd name="T1" fmla="*/ 54 h 148"/>
                    <a:gd name="T2" fmla="*/ 0 w 209"/>
                    <a:gd name="T3" fmla="*/ 61 h 148"/>
                    <a:gd name="T4" fmla="*/ 0 w 209"/>
                    <a:gd name="T5" fmla="*/ 89 h 148"/>
                    <a:gd name="T6" fmla="*/ 9 w 209"/>
                    <a:gd name="T7" fmla="*/ 118 h 148"/>
                    <a:gd name="T8" fmla="*/ 18 w 209"/>
                    <a:gd name="T9" fmla="*/ 148 h 148"/>
                    <a:gd name="T10" fmla="*/ 43 w 209"/>
                    <a:gd name="T11" fmla="*/ 145 h 148"/>
                    <a:gd name="T12" fmla="*/ 70 w 209"/>
                    <a:gd name="T13" fmla="*/ 131 h 148"/>
                    <a:gd name="T14" fmla="*/ 91 w 209"/>
                    <a:gd name="T15" fmla="*/ 124 h 148"/>
                    <a:gd name="T16" fmla="*/ 112 w 209"/>
                    <a:gd name="T17" fmla="*/ 117 h 148"/>
                    <a:gd name="T18" fmla="*/ 129 w 209"/>
                    <a:gd name="T19" fmla="*/ 109 h 148"/>
                    <a:gd name="T20" fmla="*/ 144 w 209"/>
                    <a:gd name="T21" fmla="*/ 102 h 148"/>
                    <a:gd name="T22" fmla="*/ 160 w 209"/>
                    <a:gd name="T23" fmla="*/ 95 h 148"/>
                    <a:gd name="T24" fmla="*/ 175 w 209"/>
                    <a:gd name="T25" fmla="*/ 88 h 148"/>
                    <a:gd name="T26" fmla="*/ 191 w 209"/>
                    <a:gd name="T27" fmla="*/ 79 h 148"/>
                    <a:gd name="T28" fmla="*/ 191 w 209"/>
                    <a:gd name="T29" fmla="*/ 71 h 148"/>
                    <a:gd name="T30" fmla="*/ 209 w 209"/>
                    <a:gd name="T31" fmla="*/ 55 h 148"/>
                    <a:gd name="T32" fmla="*/ 196 w 209"/>
                    <a:gd name="T33" fmla="*/ 33 h 148"/>
                    <a:gd name="T34" fmla="*/ 181 w 209"/>
                    <a:gd name="T35" fmla="*/ 10 h 148"/>
                    <a:gd name="T36" fmla="*/ 183 w 209"/>
                    <a:gd name="T37" fmla="*/ 0 h 148"/>
                    <a:gd name="T38" fmla="*/ 167 w 209"/>
                    <a:gd name="T39" fmla="*/ 5 h 148"/>
                    <a:gd name="T40" fmla="*/ 151 w 209"/>
                    <a:gd name="T41" fmla="*/ 9 h 148"/>
                    <a:gd name="T42" fmla="*/ 135 w 209"/>
                    <a:gd name="T43" fmla="*/ 13 h 148"/>
                    <a:gd name="T44" fmla="*/ 119 w 209"/>
                    <a:gd name="T45" fmla="*/ 17 h 148"/>
                    <a:gd name="T46" fmla="*/ 107 w 209"/>
                    <a:gd name="T47" fmla="*/ 33 h 148"/>
                    <a:gd name="T48" fmla="*/ 96 w 209"/>
                    <a:gd name="T49" fmla="*/ 48 h 148"/>
                    <a:gd name="T50" fmla="*/ 84 w 209"/>
                    <a:gd name="T51" fmla="*/ 64 h 148"/>
                    <a:gd name="T52" fmla="*/ 73 w 209"/>
                    <a:gd name="T53" fmla="*/ 79 h 148"/>
                    <a:gd name="T54" fmla="*/ 72 w 209"/>
                    <a:gd name="T55" fmla="*/ 54 h 148"/>
                    <a:gd name="T56" fmla="*/ 53 w 209"/>
                    <a:gd name="T57" fmla="*/ 46 h 148"/>
                    <a:gd name="T58" fmla="*/ 34 w 209"/>
                    <a:gd name="T59" fmla="*/ 37 h 148"/>
                    <a:gd name="T60" fmla="*/ 11 w 209"/>
                    <a:gd name="T61" fmla="*/ 35 h 148"/>
                    <a:gd name="T62" fmla="*/ 7 w 209"/>
                    <a:gd name="T63" fmla="*/ 5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" h="148">
                      <a:moveTo>
                        <a:pt x="7" y="54"/>
                      </a:moveTo>
                      <a:lnTo>
                        <a:pt x="0" y="61"/>
                      </a:lnTo>
                      <a:lnTo>
                        <a:pt x="0" y="89"/>
                      </a:lnTo>
                      <a:lnTo>
                        <a:pt x="9" y="118"/>
                      </a:lnTo>
                      <a:lnTo>
                        <a:pt x="18" y="148"/>
                      </a:lnTo>
                      <a:lnTo>
                        <a:pt x="43" y="145"/>
                      </a:lnTo>
                      <a:lnTo>
                        <a:pt x="70" y="131"/>
                      </a:lnTo>
                      <a:lnTo>
                        <a:pt x="91" y="124"/>
                      </a:lnTo>
                      <a:lnTo>
                        <a:pt x="112" y="117"/>
                      </a:lnTo>
                      <a:lnTo>
                        <a:pt x="129" y="109"/>
                      </a:lnTo>
                      <a:lnTo>
                        <a:pt x="144" y="102"/>
                      </a:lnTo>
                      <a:lnTo>
                        <a:pt x="160" y="95"/>
                      </a:lnTo>
                      <a:lnTo>
                        <a:pt x="175" y="88"/>
                      </a:lnTo>
                      <a:lnTo>
                        <a:pt x="191" y="79"/>
                      </a:lnTo>
                      <a:lnTo>
                        <a:pt x="191" y="71"/>
                      </a:lnTo>
                      <a:lnTo>
                        <a:pt x="209" y="55"/>
                      </a:lnTo>
                      <a:lnTo>
                        <a:pt x="196" y="33"/>
                      </a:lnTo>
                      <a:lnTo>
                        <a:pt x="181" y="10"/>
                      </a:lnTo>
                      <a:lnTo>
                        <a:pt x="183" y="0"/>
                      </a:lnTo>
                      <a:lnTo>
                        <a:pt x="167" y="5"/>
                      </a:lnTo>
                      <a:lnTo>
                        <a:pt x="151" y="9"/>
                      </a:lnTo>
                      <a:lnTo>
                        <a:pt x="135" y="13"/>
                      </a:lnTo>
                      <a:lnTo>
                        <a:pt x="119" y="17"/>
                      </a:lnTo>
                      <a:lnTo>
                        <a:pt x="107" y="33"/>
                      </a:lnTo>
                      <a:lnTo>
                        <a:pt x="96" y="48"/>
                      </a:lnTo>
                      <a:lnTo>
                        <a:pt x="84" y="64"/>
                      </a:lnTo>
                      <a:lnTo>
                        <a:pt x="73" y="79"/>
                      </a:lnTo>
                      <a:lnTo>
                        <a:pt x="72" y="54"/>
                      </a:lnTo>
                      <a:lnTo>
                        <a:pt x="53" y="46"/>
                      </a:lnTo>
                      <a:lnTo>
                        <a:pt x="34" y="37"/>
                      </a:lnTo>
                      <a:lnTo>
                        <a:pt x="11" y="35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" name="Freeform 92"/>
                <p:cNvSpPr>
                  <a:spLocks noChangeArrowheads="1"/>
                </p:cNvSpPr>
                <p:nvPr/>
              </p:nvSpPr>
              <p:spPr bwMode="auto">
                <a:xfrm>
                  <a:off x="4040" y="1967"/>
                  <a:ext cx="31" cy="75"/>
                </a:xfrm>
                <a:custGeom>
                  <a:avLst/>
                  <a:gdLst>
                    <a:gd name="T0" fmla="*/ 11 w 46"/>
                    <a:gd name="T1" fmla="*/ 3 h 90"/>
                    <a:gd name="T2" fmla="*/ 19 w 46"/>
                    <a:gd name="T3" fmla="*/ 15 h 90"/>
                    <a:gd name="T4" fmla="*/ 29 w 46"/>
                    <a:gd name="T5" fmla="*/ 30 h 90"/>
                    <a:gd name="T6" fmla="*/ 37 w 46"/>
                    <a:gd name="T7" fmla="*/ 48 h 90"/>
                    <a:gd name="T8" fmla="*/ 46 w 46"/>
                    <a:gd name="T9" fmla="*/ 66 h 90"/>
                    <a:gd name="T10" fmla="*/ 35 w 46"/>
                    <a:gd name="T11" fmla="*/ 85 h 90"/>
                    <a:gd name="T12" fmla="*/ 14 w 46"/>
                    <a:gd name="T13" fmla="*/ 90 h 90"/>
                    <a:gd name="T14" fmla="*/ 2 w 46"/>
                    <a:gd name="T15" fmla="*/ 60 h 90"/>
                    <a:gd name="T16" fmla="*/ 0 w 46"/>
                    <a:gd name="T17" fmla="*/ 38 h 90"/>
                    <a:gd name="T18" fmla="*/ 2 w 46"/>
                    <a:gd name="T19" fmla="*/ 39 h 90"/>
                    <a:gd name="T20" fmla="*/ 5 w 46"/>
                    <a:gd name="T21" fmla="*/ 23 h 90"/>
                    <a:gd name="T22" fmla="*/ 7 w 46"/>
                    <a:gd name="T23" fmla="*/ 7 h 90"/>
                    <a:gd name="T24" fmla="*/ 8 w 46"/>
                    <a:gd name="T25" fmla="*/ 5 h 90"/>
                    <a:gd name="T26" fmla="*/ 4 w 46"/>
                    <a:gd name="T27" fmla="*/ 0 h 90"/>
                    <a:gd name="T28" fmla="*/ 11 w 46"/>
                    <a:gd name="T29" fmla="*/ 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90">
                      <a:moveTo>
                        <a:pt x="11" y="3"/>
                      </a:moveTo>
                      <a:lnTo>
                        <a:pt x="19" y="15"/>
                      </a:lnTo>
                      <a:lnTo>
                        <a:pt x="29" y="30"/>
                      </a:lnTo>
                      <a:lnTo>
                        <a:pt x="37" y="48"/>
                      </a:lnTo>
                      <a:lnTo>
                        <a:pt x="46" y="66"/>
                      </a:lnTo>
                      <a:lnTo>
                        <a:pt x="35" y="85"/>
                      </a:lnTo>
                      <a:lnTo>
                        <a:pt x="14" y="90"/>
                      </a:lnTo>
                      <a:lnTo>
                        <a:pt x="2" y="60"/>
                      </a:lnTo>
                      <a:lnTo>
                        <a:pt x="0" y="38"/>
                      </a:lnTo>
                      <a:lnTo>
                        <a:pt x="2" y="39"/>
                      </a:lnTo>
                      <a:lnTo>
                        <a:pt x="5" y="23"/>
                      </a:lnTo>
                      <a:lnTo>
                        <a:pt x="7" y="7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" name="Freeform 93"/>
                <p:cNvSpPr>
                  <a:spLocks noChangeArrowheads="1"/>
                </p:cNvSpPr>
                <p:nvPr/>
              </p:nvSpPr>
              <p:spPr bwMode="auto">
                <a:xfrm>
                  <a:off x="3301" y="2186"/>
                  <a:ext cx="26" cy="29"/>
                </a:xfrm>
                <a:custGeom>
                  <a:avLst/>
                  <a:gdLst>
                    <a:gd name="T0" fmla="*/ 14 w 40"/>
                    <a:gd name="T1" fmla="*/ 7 h 37"/>
                    <a:gd name="T2" fmla="*/ 5 w 40"/>
                    <a:gd name="T3" fmla="*/ 24 h 37"/>
                    <a:gd name="T4" fmla="*/ 0 w 40"/>
                    <a:gd name="T5" fmla="*/ 37 h 37"/>
                    <a:gd name="T6" fmla="*/ 2 w 40"/>
                    <a:gd name="T7" fmla="*/ 37 h 37"/>
                    <a:gd name="T8" fmla="*/ 3 w 40"/>
                    <a:gd name="T9" fmla="*/ 37 h 37"/>
                    <a:gd name="T10" fmla="*/ 21 w 40"/>
                    <a:gd name="T11" fmla="*/ 36 h 37"/>
                    <a:gd name="T12" fmla="*/ 23 w 40"/>
                    <a:gd name="T13" fmla="*/ 29 h 37"/>
                    <a:gd name="T14" fmla="*/ 34 w 40"/>
                    <a:gd name="T15" fmla="*/ 31 h 37"/>
                    <a:gd name="T16" fmla="*/ 40 w 40"/>
                    <a:gd name="T17" fmla="*/ 29 h 37"/>
                    <a:gd name="T18" fmla="*/ 33 w 40"/>
                    <a:gd name="T19" fmla="*/ 0 h 37"/>
                    <a:gd name="T20" fmla="*/ 20 w 40"/>
                    <a:gd name="T21" fmla="*/ 7 h 37"/>
                    <a:gd name="T22" fmla="*/ 14 w 40"/>
                    <a:gd name="T23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7">
                      <a:moveTo>
                        <a:pt x="14" y="7"/>
                      </a:moveTo>
                      <a:lnTo>
                        <a:pt x="5" y="24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21" y="36"/>
                      </a:lnTo>
                      <a:lnTo>
                        <a:pt x="23" y="29"/>
                      </a:lnTo>
                      <a:lnTo>
                        <a:pt x="34" y="31"/>
                      </a:lnTo>
                      <a:lnTo>
                        <a:pt x="40" y="29"/>
                      </a:lnTo>
                      <a:lnTo>
                        <a:pt x="33" y="0"/>
                      </a:lnTo>
                      <a:lnTo>
                        <a:pt x="20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" name="Freeform 94"/>
                <p:cNvSpPr>
                  <a:spLocks noChangeArrowheads="1"/>
                </p:cNvSpPr>
                <p:nvPr/>
              </p:nvSpPr>
              <p:spPr bwMode="auto">
                <a:xfrm>
                  <a:off x="3953" y="2124"/>
                  <a:ext cx="0" cy="0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3 h 3"/>
                    <a:gd name="T4" fmla="*/ 0 w 3"/>
                    <a:gd name="T5" fmla="*/ 2 h 3"/>
                    <a:gd name="T6" fmla="*/ 2 w 3"/>
                    <a:gd name="T7" fmla="*/ 0 h 3"/>
                    <a:gd name="T8" fmla="*/ 3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" name="Freeform 95"/>
                <p:cNvSpPr>
                  <a:spLocks noChangeArrowheads="1"/>
                </p:cNvSpPr>
                <p:nvPr/>
              </p:nvSpPr>
              <p:spPr bwMode="auto">
                <a:xfrm>
                  <a:off x="3957" y="2171"/>
                  <a:ext cx="0" cy="0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" name="Freeform 96"/>
                <p:cNvSpPr>
                  <a:spLocks noChangeArrowheads="1"/>
                </p:cNvSpPr>
                <p:nvPr/>
              </p:nvSpPr>
              <p:spPr bwMode="auto">
                <a:xfrm>
                  <a:off x="3955" y="2160"/>
                  <a:ext cx="0" cy="0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2 h 3"/>
                    <a:gd name="T6" fmla="*/ 1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" name="Freeform 97"/>
                <p:cNvSpPr>
                  <a:spLocks noChangeArrowheads="1"/>
                </p:cNvSpPr>
                <p:nvPr/>
              </p:nvSpPr>
              <p:spPr bwMode="auto">
                <a:xfrm>
                  <a:off x="3949" y="2176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3 h 3"/>
                    <a:gd name="T4" fmla="*/ 0 w 1"/>
                    <a:gd name="T5" fmla="*/ 0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" name="Freeform 98"/>
                <p:cNvSpPr>
                  <a:spLocks noChangeArrowheads="1"/>
                </p:cNvSpPr>
                <p:nvPr/>
              </p:nvSpPr>
              <p:spPr bwMode="auto">
                <a:xfrm>
                  <a:off x="3950" y="2181"/>
                  <a:ext cx="0" cy="0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1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" name="Freeform 99"/>
                <p:cNvSpPr>
                  <a:spLocks noChangeArrowheads="1"/>
                </p:cNvSpPr>
                <p:nvPr/>
              </p:nvSpPr>
              <p:spPr bwMode="auto">
                <a:xfrm>
                  <a:off x="3950" y="2049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" name="Freeform 100"/>
                <p:cNvSpPr>
                  <a:spLocks noChangeArrowheads="1"/>
                </p:cNvSpPr>
                <p:nvPr/>
              </p:nvSpPr>
              <p:spPr bwMode="auto">
                <a:xfrm>
                  <a:off x="3953" y="2177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" name="Freeform 101"/>
                <p:cNvSpPr>
                  <a:spLocks noChangeArrowheads="1"/>
                </p:cNvSpPr>
                <p:nvPr/>
              </p:nvSpPr>
              <p:spPr bwMode="auto">
                <a:xfrm>
                  <a:off x="3957" y="2121"/>
                  <a:ext cx="0" cy="0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" name="Freeform 102"/>
                <p:cNvSpPr>
                  <a:spLocks noChangeArrowheads="1"/>
                </p:cNvSpPr>
                <p:nvPr/>
              </p:nvSpPr>
              <p:spPr bwMode="auto">
                <a:xfrm>
                  <a:off x="3946" y="2023"/>
                  <a:ext cx="0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4" name="Freeform 103"/>
                <p:cNvSpPr>
                  <a:spLocks noChangeArrowheads="1"/>
                </p:cNvSpPr>
                <p:nvPr/>
              </p:nvSpPr>
              <p:spPr bwMode="auto">
                <a:xfrm>
                  <a:off x="3952" y="2128"/>
                  <a:ext cx="0" cy="1"/>
                </a:xfrm>
                <a:custGeom>
                  <a:avLst/>
                  <a:gdLst>
                    <a:gd name="T0" fmla="*/ 1 w 1"/>
                    <a:gd name="T1" fmla="*/ 1 h 4"/>
                    <a:gd name="T2" fmla="*/ 1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5" name="Freeform 104"/>
                <p:cNvSpPr>
                  <a:spLocks noChangeArrowheads="1"/>
                </p:cNvSpPr>
                <p:nvPr/>
              </p:nvSpPr>
              <p:spPr bwMode="auto">
                <a:xfrm>
                  <a:off x="3955" y="211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6" name="Freeform 105"/>
                <p:cNvSpPr>
                  <a:spLocks noChangeArrowheads="1"/>
                </p:cNvSpPr>
                <p:nvPr/>
              </p:nvSpPr>
              <p:spPr bwMode="auto">
                <a:xfrm>
                  <a:off x="3953" y="2049"/>
                  <a:ext cx="0" cy="1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7" name="Freeform 106"/>
                <p:cNvSpPr>
                  <a:spLocks noChangeArrowheads="1"/>
                </p:cNvSpPr>
                <p:nvPr/>
              </p:nvSpPr>
              <p:spPr bwMode="auto">
                <a:xfrm>
                  <a:off x="3946" y="2030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8" name="Freeform 107"/>
                <p:cNvSpPr>
                  <a:spLocks noChangeArrowheads="1"/>
                </p:cNvSpPr>
                <p:nvPr/>
              </p:nvSpPr>
              <p:spPr bwMode="auto">
                <a:xfrm>
                  <a:off x="3942" y="2109"/>
                  <a:ext cx="1" cy="0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1 h 3"/>
                    <a:gd name="T4" fmla="*/ 0 w 2"/>
                    <a:gd name="T5" fmla="*/ 0 h 3"/>
                    <a:gd name="T6" fmla="*/ 1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9" name="Freeform 108"/>
                <p:cNvSpPr>
                  <a:spLocks noChangeArrowheads="1"/>
                </p:cNvSpPr>
                <p:nvPr/>
              </p:nvSpPr>
              <p:spPr bwMode="auto">
                <a:xfrm>
                  <a:off x="3945" y="2021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1 w 3"/>
                    <a:gd name="T3" fmla="*/ 0 h 2"/>
                    <a:gd name="T4" fmla="*/ 0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0" name="Freeform 109"/>
                <p:cNvSpPr>
                  <a:spLocks noChangeArrowheads="1"/>
                </p:cNvSpPr>
                <p:nvPr/>
              </p:nvSpPr>
              <p:spPr bwMode="auto">
                <a:xfrm>
                  <a:off x="3953" y="2104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1" name="Freeform 110"/>
                <p:cNvSpPr>
                  <a:spLocks noChangeArrowheads="1"/>
                </p:cNvSpPr>
                <p:nvPr/>
              </p:nvSpPr>
              <p:spPr bwMode="auto">
                <a:xfrm>
                  <a:off x="3955" y="2152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" name="Freeform 111"/>
                <p:cNvSpPr>
                  <a:spLocks noChangeArrowheads="1"/>
                </p:cNvSpPr>
                <p:nvPr/>
              </p:nvSpPr>
              <p:spPr bwMode="auto">
                <a:xfrm>
                  <a:off x="3945" y="2025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3" name="Freeform 112"/>
                <p:cNvSpPr>
                  <a:spLocks noChangeArrowheads="1"/>
                </p:cNvSpPr>
                <p:nvPr/>
              </p:nvSpPr>
              <p:spPr bwMode="auto">
                <a:xfrm>
                  <a:off x="3953" y="2112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4" name="Freeform 113"/>
                <p:cNvSpPr>
                  <a:spLocks noChangeArrowheads="1"/>
                </p:cNvSpPr>
                <p:nvPr/>
              </p:nvSpPr>
              <p:spPr bwMode="auto">
                <a:xfrm>
                  <a:off x="3953" y="207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5" name="Freeform 114"/>
                <p:cNvSpPr>
                  <a:spLocks noChangeArrowheads="1"/>
                </p:cNvSpPr>
                <p:nvPr/>
              </p:nvSpPr>
              <p:spPr bwMode="auto">
                <a:xfrm>
                  <a:off x="3688" y="2255"/>
                  <a:ext cx="0" cy="3"/>
                </a:xfrm>
                <a:custGeom>
                  <a:avLst/>
                  <a:gdLst>
                    <a:gd name="T0" fmla="*/ 4 w 4"/>
                    <a:gd name="T1" fmla="*/ 5 h 5"/>
                    <a:gd name="T2" fmla="*/ 1 w 4"/>
                    <a:gd name="T3" fmla="*/ 0 h 5"/>
                    <a:gd name="T4" fmla="*/ 0 w 4"/>
                    <a:gd name="T5" fmla="*/ 0 h 5"/>
                    <a:gd name="T6" fmla="*/ 4 w 4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6" name="Freeform 115"/>
                <p:cNvSpPr>
                  <a:spLocks noChangeArrowheads="1"/>
                </p:cNvSpPr>
                <p:nvPr/>
              </p:nvSpPr>
              <p:spPr bwMode="auto">
                <a:xfrm>
                  <a:off x="3551" y="2351"/>
                  <a:ext cx="4" cy="0"/>
                </a:xfrm>
                <a:custGeom>
                  <a:avLst/>
                  <a:gdLst>
                    <a:gd name="T0" fmla="*/ 7 w 7"/>
                    <a:gd name="T1" fmla="*/ 0 h 2"/>
                    <a:gd name="T2" fmla="*/ 5 w 7"/>
                    <a:gd name="T3" fmla="*/ 0 h 2"/>
                    <a:gd name="T4" fmla="*/ 0 w 7"/>
                    <a:gd name="T5" fmla="*/ 2 h 2"/>
                    <a:gd name="T6" fmla="*/ 7 w 7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7" name="Freeform 116"/>
                <p:cNvSpPr>
                  <a:spLocks noChangeArrowheads="1"/>
                </p:cNvSpPr>
                <p:nvPr/>
              </p:nvSpPr>
              <p:spPr bwMode="auto">
                <a:xfrm>
                  <a:off x="3595" y="1642"/>
                  <a:ext cx="0" cy="1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4 h 4"/>
                    <a:gd name="T4" fmla="*/ 3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8" name="Freeform 117"/>
                <p:cNvSpPr>
                  <a:spLocks noChangeArrowheads="1"/>
                </p:cNvSpPr>
                <p:nvPr/>
              </p:nvSpPr>
              <p:spPr bwMode="auto">
                <a:xfrm>
                  <a:off x="3075" y="1694"/>
                  <a:ext cx="148" cy="317"/>
                </a:xfrm>
                <a:custGeom>
                  <a:avLst/>
                  <a:gdLst>
                    <a:gd name="T0" fmla="*/ 209 w 211"/>
                    <a:gd name="T1" fmla="*/ 92 h 372"/>
                    <a:gd name="T2" fmla="*/ 187 w 211"/>
                    <a:gd name="T3" fmla="*/ 81 h 372"/>
                    <a:gd name="T4" fmla="*/ 167 w 211"/>
                    <a:gd name="T5" fmla="*/ 69 h 372"/>
                    <a:gd name="T6" fmla="*/ 147 w 211"/>
                    <a:gd name="T7" fmla="*/ 57 h 372"/>
                    <a:gd name="T8" fmla="*/ 126 w 211"/>
                    <a:gd name="T9" fmla="*/ 47 h 372"/>
                    <a:gd name="T10" fmla="*/ 106 w 211"/>
                    <a:gd name="T11" fmla="*/ 35 h 372"/>
                    <a:gd name="T12" fmla="*/ 85 w 211"/>
                    <a:gd name="T13" fmla="*/ 23 h 372"/>
                    <a:gd name="T14" fmla="*/ 65 w 211"/>
                    <a:gd name="T15" fmla="*/ 11 h 372"/>
                    <a:gd name="T16" fmla="*/ 45 w 211"/>
                    <a:gd name="T17" fmla="*/ 0 h 372"/>
                    <a:gd name="T18" fmla="*/ 24 w 211"/>
                    <a:gd name="T19" fmla="*/ 11 h 372"/>
                    <a:gd name="T20" fmla="*/ 27 w 211"/>
                    <a:gd name="T21" fmla="*/ 29 h 372"/>
                    <a:gd name="T22" fmla="*/ 29 w 211"/>
                    <a:gd name="T23" fmla="*/ 47 h 372"/>
                    <a:gd name="T24" fmla="*/ 46 w 211"/>
                    <a:gd name="T25" fmla="*/ 73 h 372"/>
                    <a:gd name="T26" fmla="*/ 41 w 211"/>
                    <a:gd name="T27" fmla="*/ 83 h 372"/>
                    <a:gd name="T28" fmla="*/ 41 w 211"/>
                    <a:gd name="T29" fmla="*/ 101 h 372"/>
                    <a:gd name="T30" fmla="*/ 40 w 211"/>
                    <a:gd name="T31" fmla="*/ 117 h 372"/>
                    <a:gd name="T32" fmla="*/ 39 w 211"/>
                    <a:gd name="T33" fmla="*/ 135 h 372"/>
                    <a:gd name="T34" fmla="*/ 37 w 211"/>
                    <a:gd name="T35" fmla="*/ 153 h 372"/>
                    <a:gd name="T36" fmla="*/ 28 w 211"/>
                    <a:gd name="T37" fmla="*/ 167 h 372"/>
                    <a:gd name="T38" fmla="*/ 19 w 211"/>
                    <a:gd name="T39" fmla="*/ 181 h 372"/>
                    <a:gd name="T40" fmla="*/ 10 w 211"/>
                    <a:gd name="T41" fmla="*/ 195 h 372"/>
                    <a:gd name="T42" fmla="*/ 0 w 211"/>
                    <a:gd name="T43" fmla="*/ 209 h 372"/>
                    <a:gd name="T44" fmla="*/ 1 w 211"/>
                    <a:gd name="T45" fmla="*/ 228 h 372"/>
                    <a:gd name="T46" fmla="*/ 10 w 211"/>
                    <a:gd name="T47" fmla="*/ 242 h 372"/>
                    <a:gd name="T48" fmla="*/ 18 w 211"/>
                    <a:gd name="T49" fmla="*/ 242 h 372"/>
                    <a:gd name="T50" fmla="*/ 29 w 211"/>
                    <a:gd name="T51" fmla="*/ 265 h 372"/>
                    <a:gd name="T52" fmla="*/ 30 w 211"/>
                    <a:gd name="T53" fmla="*/ 291 h 372"/>
                    <a:gd name="T54" fmla="*/ 45 w 211"/>
                    <a:gd name="T55" fmla="*/ 314 h 372"/>
                    <a:gd name="T56" fmla="*/ 21 w 211"/>
                    <a:gd name="T57" fmla="*/ 314 h 372"/>
                    <a:gd name="T58" fmla="*/ 10 w 211"/>
                    <a:gd name="T59" fmla="*/ 320 h 372"/>
                    <a:gd name="T60" fmla="*/ 28 w 211"/>
                    <a:gd name="T61" fmla="*/ 342 h 372"/>
                    <a:gd name="T62" fmla="*/ 41 w 211"/>
                    <a:gd name="T63" fmla="*/ 372 h 372"/>
                    <a:gd name="T64" fmla="*/ 60 w 211"/>
                    <a:gd name="T65" fmla="*/ 366 h 372"/>
                    <a:gd name="T66" fmla="*/ 64 w 211"/>
                    <a:gd name="T67" fmla="*/ 368 h 372"/>
                    <a:gd name="T68" fmla="*/ 76 w 211"/>
                    <a:gd name="T69" fmla="*/ 366 h 372"/>
                    <a:gd name="T70" fmla="*/ 105 w 211"/>
                    <a:gd name="T71" fmla="*/ 360 h 372"/>
                    <a:gd name="T72" fmla="*/ 114 w 211"/>
                    <a:gd name="T73" fmla="*/ 348 h 372"/>
                    <a:gd name="T74" fmla="*/ 111 w 211"/>
                    <a:gd name="T75" fmla="*/ 341 h 372"/>
                    <a:gd name="T76" fmla="*/ 139 w 211"/>
                    <a:gd name="T77" fmla="*/ 335 h 372"/>
                    <a:gd name="T78" fmla="*/ 156 w 211"/>
                    <a:gd name="T79" fmla="*/ 317 h 372"/>
                    <a:gd name="T80" fmla="*/ 172 w 211"/>
                    <a:gd name="T81" fmla="*/ 297 h 372"/>
                    <a:gd name="T82" fmla="*/ 191 w 211"/>
                    <a:gd name="T83" fmla="*/ 293 h 372"/>
                    <a:gd name="T84" fmla="*/ 189 w 211"/>
                    <a:gd name="T85" fmla="*/ 279 h 372"/>
                    <a:gd name="T86" fmla="*/ 185 w 211"/>
                    <a:gd name="T87" fmla="*/ 267 h 372"/>
                    <a:gd name="T88" fmla="*/ 177 w 211"/>
                    <a:gd name="T89" fmla="*/ 249 h 372"/>
                    <a:gd name="T90" fmla="*/ 169 w 211"/>
                    <a:gd name="T91" fmla="*/ 248 h 372"/>
                    <a:gd name="T92" fmla="*/ 177 w 211"/>
                    <a:gd name="T93" fmla="*/ 231 h 372"/>
                    <a:gd name="T94" fmla="*/ 178 w 211"/>
                    <a:gd name="T95" fmla="*/ 221 h 372"/>
                    <a:gd name="T96" fmla="*/ 181 w 211"/>
                    <a:gd name="T97" fmla="*/ 215 h 372"/>
                    <a:gd name="T98" fmla="*/ 181 w 211"/>
                    <a:gd name="T99" fmla="*/ 206 h 372"/>
                    <a:gd name="T100" fmla="*/ 191 w 211"/>
                    <a:gd name="T101" fmla="*/ 188 h 372"/>
                    <a:gd name="T102" fmla="*/ 198 w 211"/>
                    <a:gd name="T103" fmla="*/ 181 h 372"/>
                    <a:gd name="T104" fmla="*/ 211 w 211"/>
                    <a:gd name="T105" fmla="*/ 181 h 372"/>
                    <a:gd name="T106" fmla="*/ 210 w 211"/>
                    <a:gd name="T107" fmla="*/ 159 h 372"/>
                    <a:gd name="T108" fmla="*/ 210 w 211"/>
                    <a:gd name="T109" fmla="*/ 137 h 372"/>
                    <a:gd name="T110" fmla="*/ 209 w 211"/>
                    <a:gd name="T111" fmla="*/ 115 h 372"/>
                    <a:gd name="T112" fmla="*/ 209 w 211"/>
                    <a:gd name="T113" fmla="*/ 9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1" h="372">
                      <a:moveTo>
                        <a:pt x="209" y="92"/>
                      </a:moveTo>
                      <a:lnTo>
                        <a:pt x="187" y="81"/>
                      </a:lnTo>
                      <a:lnTo>
                        <a:pt x="167" y="69"/>
                      </a:lnTo>
                      <a:lnTo>
                        <a:pt x="147" y="57"/>
                      </a:lnTo>
                      <a:lnTo>
                        <a:pt x="126" y="47"/>
                      </a:lnTo>
                      <a:lnTo>
                        <a:pt x="106" y="35"/>
                      </a:lnTo>
                      <a:lnTo>
                        <a:pt x="85" y="23"/>
                      </a:lnTo>
                      <a:lnTo>
                        <a:pt x="65" y="11"/>
                      </a:lnTo>
                      <a:lnTo>
                        <a:pt x="45" y="0"/>
                      </a:lnTo>
                      <a:lnTo>
                        <a:pt x="24" y="11"/>
                      </a:lnTo>
                      <a:lnTo>
                        <a:pt x="27" y="29"/>
                      </a:lnTo>
                      <a:lnTo>
                        <a:pt x="29" y="47"/>
                      </a:lnTo>
                      <a:lnTo>
                        <a:pt x="46" y="73"/>
                      </a:lnTo>
                      <a:lnTo>
                        <a:pt x="41" y="83"/>
                      </a:lnTo>
                      <a:lnTo>
                        <a:pt x="41" y="101"/>
                      </a:lnTo>
                      <a:lnTo>
                        <a:pt x="40" y="117"/>
                      </a:lnTo>
                      <a:lnTo>
                        <a:pt x="39" y="135"/>
                      </a:lnTo>
                      <a:lnTo>
                        <a:pt x="37" y="153"/>
                      </a:lnTo>
                      <a:lnTo>
                        <a:pt x="28" y="167"/>
                      </a:lnTo>
                      <a:lnTo>
                        <a:pt x="19" y="181"/>
                      </a:lnTo>
                      <a:lnTo>
                        <a:pt x="10" y="195"/>
                      </a:lnTo>
                      <a:lnTo>
                        <a:pt x="0" y="209"/>
                      </a:lnTo>
                      <a:lnTo>
                        <a:pt x="1" y="228"/>
                      </a:lnTo>
                      <a:lnTo>
                        <a:pt x="10" y="242"/>
                      </a:lnTo>
                      <a:lnTo>
                        <a:pt x="18" y="242"/>
                      </a:lnTo>
                      <a:lnTo>
                        <a:pt x="29" y="265"/>
                      </a:lnTo>
                      <a:lnTo>
                        <a:pt x="30" y="291"/>
                      </a:lnTo>
                      <a:lnTo>
                        <a:pt x="45" y="314"/>
                      </a:lnTo>
                      <a:lnTo>
                        <a:pt x="21" y="314"/>
                      </a:lnTo>
                      <a:lnTo>
                        <a:pt x="10" y="320"/>
                      </a:lnTo>
                      <a:lnTo>
                        <a:pt x="28" y="342"/>
                      </a:lnTo>
                      <a:lnTo>
                        <a:pt x="41" y="372"/>
                      </a:lnTo>
                      <a:lnTo>
                        <a:pt x="60" y="366"/>
                      </a:lnTo>
                      <a:lnTo>
                        <a:pt x="64" y="368"/>
                      </a:lnTo>
                      <a:lnTo>
                        <a:pt x="76" y="366"/>
                      </a:lnTo>
                      <a:lnTo>
                        <a:pt x="105" y="360"/>
                      </a:lnTo>
                      <a:lnTo>
                        <a:pt x="114" y="348"/>
                      </a:lnTo>
                      <a:lnTo>
                        <a:pt x="111" y="341"/>
                      </a:lnTo>
                      <a:lnTo>
                        <a:pt x="139" y="335"/>
                      </a:lnTo>
                      <a:lnTo>
                        <a:pt x="156" y="317"/>
                      </a:lnTo>
                      <a:lnTo>
                        <a:pt x="172" y="297"/>
                      </a:lnTo>
                      <a:lnTo>
                        <a:pt x="191" y="293"/>
                      </a:lnTo>
                      <a:lnTo>
                        <a:pt x="189" y="279"/>
                      </a:lnTo>
                      <a:lnTo>
                        <a:pt x="185" y="267"/>
                      </a:lnTo>
                      <a:lnTo>
                        <a:pt x="177" y="249"/>
                      </a:lnTo>
                      <a:lnTo>
                        <a:pt x="169" y="248"/>
                      </a:lnTo>
                      <a:lnTo>
                        <a:pt x="177" y="231"/>
                      </a:lnTo>
                      <a:lnTo>
                        <a:pt x="178" y="221"/>
                      </a:lnTo>
                      <a:lnTo>
                        <a:pt x="181" y="215"/>
                      </a:lnTo>
                      <a:lnTo>
                        <a:pt x="181" y="206"/>
                      </a:lnTo>
                      <a:lnTo>
                        <a:pt x="191" y="188"/>
                      </a:lnTo>
                      <a:lnTo>
                        <a:pt x="198" y="181"/>
                      </a:lnTo>
                      <a:lnTo>
                        <a:pt x="211" y="181"/>
                      </a:lnTo>
                      <a:lnTo>
                        <a:pt x="210" y="159"/>
                      </a:lnTo>
                      <a:lnTo>
                        <a:pt x="210" y="137"/>
                      </a:lnTo>
                      <a:lnTo>
                        <a:pt x="209" y="115"/>
                      </a:lnTo>
                      <a:lnTo>
                        <a:pt x="209" y="9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9" name="Freeform 118"/>
                <p:cNvSpPr>
                  <a:spLocks noChangeArrowheads="1"/>
                </p:cNvSpPr>
                <p:nvPr/>
              </p:nvSpPr>
              <p:spPr bwMode="auto">
                <a:xfrm>
                  <a:off x="3486" y="1913"/>
                  <a:ext cx="20" cy="29"/>
                </a:xfrm>
                <a:custGeom>
                  <a:avLst/>
                  <a:gdLst>
                    <a:gd name="T0" fmla="*/ 0 w 29"/>
                    <a:gd name="T1" fmla="*/ 36 h 36"/>
                    <a:gd name="T2" fmla="*/ 23 w 29"/>
                    <a:gd name="T3" fmla="*/ 36 h 36"/>
                    <a:gd name="T4" fmla="*/ 29 w 29"/>
                    <a:gd name="T5" fmla="*/ 25 h 36"/>
                    <a:gd name="T6" fmla="*/ 20 w 29"/>
                    <a:gd name="T7" fmla="*/ 0 h 36"/>
                    <a:gd name="T8" fmla="*/ 13 w 29"/>
                    <a:gd name="T9" fmla="*/ 1 h 36"/>
                    <a:gd name="T10" fmla="*/ 0 w 29"/>
                    <a:gd name="T1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36">
                      <a:moveTo>
                        <a:pt x="0" y="36"/>
                      </a:moveTo>
                      <a:lnTo>
                        <a:pt x="23" y="36"/>
                      </a:lnTo>
                      <a:lnTo>
                        <a:pt x="29" y="25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0" name="Freeform 119"/>
                <p:cNvSpPr>
                  <a:spLocks noChangeArrowheads="1"/>
                </p:cNvSpPr>
                <p:nvPr/>
              </p:nvSpPr>
              <p:spPr bwMode="auto">
                <a:xfrm>
                  <a:off x="3405" y="1804"/>
                  <a:ext cx="95" cy="113"/>
                </a:xfrm>
                <a:custGeom>
                  <a:avLst/>
                  <a:gdLst>
                    <a:gd name="T0" fmla="*/ 0 w 135"/>
                    <a:gd name="T1" fmla="*/ 103 h 134"/>
                    <a:gd name="T2" fmla="*/ 2 w 135"/>
                    <a:gd name="T3" fmla="*/ 85 h 134"/>
                    <a:gd name="T4" fmla="*/ 5 w 135"/>
                    <a:gd name="T5" fmla="*/ 53 h 134"/>
                    <a:gd name="T6" fmla="*/ 13 w 135"/>
                    <a:gd name="T7" fmla="*/ 24 h 134"/>
                    <a:gd name="T8" fmla="*/ 26 w 135"/>
                    <a:gd name="T9" fmla="*/ 13 h 134"/>
                    <a:gd name="T10" fmla="*/ 38 w 135"/>
                    <a:gd name="T11" fmla="*/ 4 h 134"/>
                    <a:gd name="T12" fmla="*/ 41 w 135"/>
                    <a:gd name="T13" fmla="*/ 0 h 134"/>
                    <a:gd name="T14" fmla="*/ 48 w 135"/>
                    <a:gd name="T15" fmla="*/ 17 h 134"/>
                    <a:gd name="T16" fmla="*/ 54 w 135"/>
                    <a:gd name="T17" fmla="*/ 34 h 134"/>
                    <a:gd name="T18" fmla="*/ 61 w 135"/>
                    <a:gd name="T19" fmla="*/ 50 h 134"/>
                    <a:gd name="T20" fmla="*/ 67 w 135"/>
                    <a:gd name="T21" fmla="*/ 67 h 134"/>
                    <a:gd name="T22" fmla="*/ 68 w 135"/>
                    <a:gd name="T23" fmla="*/ 61 h 134"/>
                    <a:gd name="T24" fmla="*/ 73 w 135"/>
                    <a:gd name="T25" fmla="*/ 65 h 134"/>
                    <a:gd name="T26" fmla="*/ 90 w 135"/>
                    <a:gd name="T27" fmla="*/ 77 h 134"/>
                    <a:gd name="T28" fmla="*/ 113 w 135"/>
                    <a:gd name="T29" fmla="*/ 100 h 134"/>
                    <a:gd name="T30" fmla="*/ 135 w 135"/>
                    <a:gd name="T31" fmla="*/ 121 h 134"/>
                    <a:gd name="T32" fmla="*/ 135 w 135"/>
                    <a:gd name="T33" fmla="*/ 126 h 134"/>
                    <a:gd name="T34" fmla="*/ 134 w 135"/>
                    <a:gd name="T35" fmla="*/ 127 h 134"/>
                    <a:gd name="T36" fmla="*/ 127 w 135"/>
                    <a:gd name="T37" fmla="*/ 128 h 134"/>
                    <a:gd name="T38" fmla="*/ 116 w 135"/>
                    <a:gd name="T39" fmla="*/ 134 h 134"/>
                    <a:gd name="T40" fmla="*/ 115 w 135"/>
                    <a:gd name="T41" fmla="*/ 128 h 134"/>
                    <a:gd name="T42" fmla="*/ 98 w 135"/>
                    <a:gd name="T43" fmla="*/ 122 h 134"/>
                    <a:gd name="T44" fmla="*/ 85 w 135"/>
                    <a:gd name="T45" fmla="*/ 108 h 134"/>
                    <a:gd name="T46" fmla="*/ 79 w 135"/>
                    <a:gd name="T47" fmla="*/ 101 h 134"/>
                    <a:gd name="T48" fmla="*/ 66 w 135"/>
                    <a:gd name="T49" fmla="*/ 95 h 134"/>
                    <a:gd name="T50" fmla="*/ 55 w 135"/>
                    <a:gd name="T51" fmla="*/ 91 h 134"/>
                    <a:gd name="T52" fmla="*/ 42 w 135"/>
                    <a:gd name="T53" fmla="*/ 94 h 134"/>
                    <a:gd name="T54" fmla="*/ 31 w 135"/>
                    <a:gd name="T55" fmla="*/ 82 h 134"/>
                    <a:gd name="T56" fmla="*/ 29 w 135"/>
                    <a:gd name="T57" fmla="*/ 101 h 134"/>
                    <a:gd name="T58" fmla="*/ 19 w 135"/>
                    <a:gd name="T59" fmla="*/ 94 h 134"/>
                    <a:gd name="T60" fmla="*/ 11 w 135"/>
                    <a:gd name="T61" fmla="*/ 104 h 134"/>
                    <a:gd name="T62" fmla="*/ 0 w 135"/>
                    <a:gd name="T63" fmla="*/ 10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5" h="134">
                      <a:moveTo>
                        <a:pt x="0" y="103"/>
                      </a:moveTo>
                      <a:lnTo>
                        <a:pt x="2" y="85"/>
                      </a:lnTo>
                      <a:lnTo>
                        <a:pt x="5" y="53"/>
                      </a:lnTo>
                      <a:lnTo>
                        <a:pt x="13" y="24"/>
                      </a:lnTo>
                      <a:lnTo>
                        <a:pt x="26" y="13"/>
                      </a:lnTo>
                      <a:lnTo>
                        <a:pt x="38" y="4"/>
                      </a:lnTo>
                      <a:lnTo>
                        <a:pt x="41" y="0"/>
                      </a:lnTo>
                      <a:lnTo>
                        <a:pt x="48" y="17"/>
                      </a:lnTo>
                      <a:lnTo>
                        <a:pt x="54" y="34"/>
                      </a:lnTo>
                      <a:lnTo>
                        <a:pt x="61" y="50"/>
                      </a:lnTo>
                      <a:lnTo>
                        <a:pt x="67" y="67"/>
                      </a:lnTo>
                      <a:lnTo>
                        <a:pt x="68" y="61"/>
                      </a:lnTo>
                      <a:lnTo>
                        <a:pt x="73" y="65"/>
                      </a:lnTo>
                      <a:lnTo>
                        <a:pt x="90" y="77"/>
                      </a:lnTo>
                      <a:lnTo>
                        <a:pt x="113" y="100"/>
                      </a:lnTo>
                      <a:lnTo>
                        <a:pt x="135" y="121"/>
                      </a:lnTo>
                      <a:lnTo>
                        <a:pt x="135" y="126"/>
                      </a:lnTo>
                      <a:lnTo>
                        <a:pt x="134" y="127"/>
                      </a:lnTo>
                      <a:lnTo>
                        <a:pt x="127" y="128"/>
                      </a:lnTo>
                      <a:lnTo>
                        <a:pt x="116" y="134"/>
                      </a:lnTo>
                      <a:lnTo>
                        <a:pt x="115" y="128"/>
                      </a:lnTo>
                      <a:lnTo>
                        <a:pt x="98" y="122"/>
                      </a:lnTo>
                      <a:lnTo>
                        <a:pt x="85" y="108"/>
                      </a:lnTo>
                      <a:lnTo>
                        <a:pt x="79" y="101"/>
                      </a:lnTo>
                      <a:lnTo>
                        <a:pt x="66" y="95"/>
                      </a:lnTo>
                      <a:lnTo>
                        <a:pt x="55" y="91"/>
                      </a:lnTo>
                      <a:lnTo>
                        <a:pt x="42" y="94"/>
                      </a:lnTo>
                      <a:lnTo>
                        <a:pt x="31" y="82"/>
                      </a:lnTo>
                      <a:lnTo>
                        <a:pt x="29" y="101"/>
                      </a:lnTo>
                      <a:lnTo>
                        <a:pt x="19" y="94"/>
                      </a:lnTo>
                      <a:lnTo>
                        <a:pt x="11" y="104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1" name="Freeform 120"/>
                <p:cNvSpPr>
                  <a:spLocks noChangeArrowheads="1"/>
                </p:cNvSpPr>
                <p:nvPr/>
              </p:nvSpPr>
              <p:spPr bwMode="auto">
                <a:xfrm>
                  <a:off x="3361" y="1874"/>
                  <a:ext cx="215" cy="217"/>
                </a:xfrm>
                <a:custGeom>
                  <a:avLst/>
                  <a:gdLst>
                    <a:gd name="T0" fmla="*/ 103 w 306"/>
                    <a:gd name="T1" fmla="*/ 252 h 256"/>
                    <a:gd name="T2" fmla="*/ 78 w 306"/>
                    <a:gd name="T3" fmla="*/ 234 h 256"/>
                    <a:gd name="T4" fmla="*/ 61 w 306"/>
                    <a:gd name="T5" fmla="*/ 230 h 256"/>
                    <a:gd name="T6" fmla="*/ 55 w 306"/>
                    <a:gd name="T7" fmla="*/ 212 h 256"/>
                    <a:gd name="T8" fmla="*/ 43 w 306"/>
                    <a:gd name="T9" fmla="*/ 207 h 256"/>
                    <a:gd name="T10" fmla="*/ 35 w 306"/>
                    <a:gd name="T11" fmla="*/ 192 h 256"/>
                    <a:gd name="T12" fmla="*/ 28 w 306"/>
                    <a:gd name="T13" fmla="*/ 176 h 256"/>
                    <a:gd name="T14" fmla="*/ 7 w 306"/>
                    <a:gd name="T15" fmla="*/ 158 h 256"/>
                    <a:gd name="T16" fmla="*/ 0 w 306"/>
                    <a:gd name="T17" fmla="*/ 152 h 256"/>
                    <a:gd name="T18" fmla="*/ 7 w 306"/>
                    <a:gd name="T19" fmla="*/ 141 h 256"/>
                    <a:gd name="T20" fmla="*/ 22 w 306"/>
                    <a:gd name="T21" fmla="*/ 138 h 256"/>
                    <a:gd name="T22" fmla="*/ 24 w 306"/>
                    <a:gd name="T23" fmla="*/ 112 h 256"/>
                    <a:gd name="T24" fmla="*/ 27 w 306"/>
                    <a:gd name="T25" fmla="*/ 87 h 256"/>
                    <a:gd name="T26" fmla="*/ 39 w 306"/>
                    <a:gd name="T27" fmla="*/ 85 h 256"/>
                    <a:gd name="T28" fmla="*/ 43 w 306"/>
                    <a:gd name="T29" fmla="*/ 58 h 256"/>
                    <a:gd name="T30" fmla="*/ 64 w 306"/>
                    <a:gd name="T31" fmla="*/ 21 h 256"/>
                    <a:gd name="T32" fmla="*/ 75 w 306"/>
                    <a:gd name="T33" fmla="*/ 22 h 256"/>
                    <a:gd name="T34" fmla="*/ 83 w 306"/>
                    <a:gd name="T35" fmla="*/ 12 h 256"/>
                    <a:gd name="T36" fmla="*/ 93 w 306"/>
                    <a:gd name="T37" fmla="*/ 19 h 256"/>
                    <a:gd name="T38" fmla="*/ 95 w 306"/>
                    <a:gd name="T39" fmla="*/ 0 h 256"/>
                    <a:gd name="T40" fmla="*/ 106 w 306"/>
                    <a:gd name="T41" fmla="*/ 12 h 256"/>
                    <a:gd name="T42" fmla="*/ 119 w 306"/>
                    <a:gd name="T43" fmla="*/ 9 h 256"/>
                    <a:gd name="T44" fmla="*/ 130 w 306"/>
                    <a:gd name="T45" fmla="*/ 13 h 256"/>
                    <a:gd name="T46" fmla="*/ 143 w 306"/>
                    <a:gd name="T47" fmla="*/ 19 h 256"/>
                    <a:gd name="T48" fmla="*/ 149 w 306"/>
                    <a:gd name="T49" fmla="*/ 26 h 256"/>
                    <a:gd name="T50" fmla="*/ 162 w 306"/>
                    <a:gd name="T51" fmla="*/ 40 h 256"/>
                    <a:gd name="T52" fmla="*/ 179 w 306"/>
                    <a:gd name="T53" fmla="*/ 46 h 256"/>
                    <a:gd name="T54" fmla="*/ 180 w 306"/>
                    <a:gd name="T55" fmla="*/ 52 h 256"/>
                    <a:gd name="T56" fmla="*/ 191 w 306"/>
                    <a:gd name="T57" fmla="*/ 46 h 256"/>
                    <a:gd name="T58" fmla="*/ 178 w 306"/>
                    <a:gd name="T59" fmla="*/ 81 h 256"/>
                    <a:gd name="T60" fmla="*/ 201 w 306"/>
                    <a:gd name="T61" fmla="*/ 81 h 256"/>
                    <a:gd name="T62" fmla="*/ 198 w 306"/>
                    <a:gd name="T63" fmla="*/ 94 h 256"/>
                    <a:gd name="T64" fmla="*/ 211 w 306"/>
                    <a:gd name="T65" fmla="*/ 111 h 256"/>
                    <a:gd name="T66" fmla="*/ 225 w 306"/>
                    <a:gd name="T67" fmla="*/ 128 h 256"/>
                    <a:gd name="T68" fmla="*/ 240 w 306"/>
                    <a:gd name="T69" fmla="*/ 134 h 256"/>
                    <a:gd name="T70" fmla="*/ 256 w 306"/>
                    <a:gd name="T71" fmla="*/ 140 h 256"/>
                    <a:gd name="T72" fmla="*/ 271 w 306"/>
                    <a:gd name="T73" fmla="*/ 146 h 256"/>
                    <a:gd name="T74" fmla="*/ 286 w 306"/>
                    <a:gd name="T75" fmla="*/ 152 h 256"/>
                    <a:gd name="T76" fmla="*/ 306 w 306"/>
                    <a:gd name="T77" fmla="*/ 152 h 256"/>
                    <a:gd name="T78" fmla="*/ 292 w 306"/>
                    <a:gd name="T79" fmla="*/ 170 h 256"/>
                    <a:gd name="T80" fmla="*/ 276 w 306"/>
                    <a:gd name="T81" fmla="*/ 188 h 256"/>
                    <a:gd name="T82" fmla="*/ 262 w 306"/>
                    <a:gd name="T83" fmla="*/ 206 h 256"/>
                    <a:gd name="T84" fmla="*/ 246 w 306"/>
                    <a:gd name="T85" fmla="*/ 224 h 256"/>
                    <a:gd name="T86" fmla="*/ 229 w 306"/>
                    <a:gd name="T87" fmla="*/ 225 h 256"/>
                    <a:gd name="T88" fmla="*/ 214 w 306"/>
                    <a:gd name="T89" fmla="*/ 226 h 256"/>
                    <a:gd name="T90" fmla="*/ 193 w 306"/>
                    <a:gd name="T91" fmla="*/ 240 h 256"/>
                    <a:gd name="T92" fmla="*/ 184 w 306"/>
                    <a:gd name="T93" fmla="*/ 246 h 256"/>
                    <a:gd name="T94" fmla="*/ 163 w 306"/>
                    <a:gd name="T95" fmla="*/ 241 h 256"/>
                    <a:gd name="T96" fmla="*/ 142 w 306"/>
                    <a:gd name="T97" fmla="*/ 248 h 256"/>
                    <a:gd name="T98" fmla="*/ 132 w 306"/>
                    <a:gd name="T99" fmla="*/ 256 h 256"/>
                    <a:gd name="T100" fmla="*/ 103 w 306"/>
                    <a:gd name="T101" fmla="*/ 252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06" h="256">
                      <a:moveTo>
                        <a:pt x="103" y="252"/>
                      </a:moveTo>
                      <a:lnTo>
                        <a:pt x="78" y="234"/>
                      </a:lnTo>
                      <a:lnTo>
                        <a:pt x="61" y="230"/>
                      </a:lnTo>
                      <a:lnTo>
                        <a:pt x="55" y="212"/>
                      </a:lnTo>
                      <a:lnTo>
                        <a:pt x="43" y="207"/>
                      </a:lnTo>
                      <a:lnTo>
                        <a:pt x="35" y="192"/>
                      </a:lnTo>
                      <a:lnTo>
                        <a:pt x="28" y="176"/>
                      </a:lnTo>
                      <a:lnTo>
                        <a:pt x="7" y="158"/>
                      </a:lnTo>
                      <a:lnTo>
                        <a:pt x="0" y="152"/>
                      </a:lnTo>
                      <a:lnTo>
                        <a:pt x="7" y="141"/>
                      </a:lnTo>
                      <a:lnTo>
                        <a:pt x="22" y="138"/>
                      </a:lnTo>
                      <a:lnTo>
                        <a:pt x="24" y="112"/>
                      </a:lnTo>
                      <a:lnTo>
                        <a:pt x="27" y="87"/>
                      </a:lnTo>
                      <a:lnTo>
                        <a:pt x="39" y="85"/>
                      </a:lnTo>
                      <a:lnTo>
                        <a:pt x="43" y="58"/>
                      </a:lnTo>
                      <a:lnTo>
                        <a:pt x="64" y="21"/>
                      </a:lnTo>
                      <a:lnTo>
                        <a:pt x="75" y="22"/>
                      </a:lnTo>
                      <a:lnTo>
                        <a:pt x="83" y="12"/>
                      </a:lnTo>
                      <a:lnTo>
                        <a:pt x="93" y="19"/>
                      </a:lnTo>
                      <a:lnTo>
                        <a:pt x="95" y="0"/>
                      </a:lnTo>
                      <a:lnTo>
                        <a:pt x="106" y="12"/>
                      </a:lnTo>
                      <a:lnTo>
                        <a:pt x="119" y="9"/>
                      </a:lnTo>
                      <a:lnTo>
                        <a:pt x="130" y="13"/>
                      </a:lnTo>
                      <a:lnTo>
                        <a:pt x="143" y="19"/>
                      </a:lnTo>
                      <a:lnTo>
                        <a:pt x="149" y="26"/>
                      </a:lnTo>
                      <a:lnTo>
                        <a:pt x="162" y="40"/>
                      </a:lnTo>
                      <a:lnTo>
                        <a:pt x="179" y="46"/>
                      </a:lnTo>
                      <a:lnTo>
                        <a:pt x="180" y="52"/>
                      </a:lnTo>
                      <a:lnTo>
                        <a:pt x="191" y="46"/>
                      </a:lnTo>
                      <a:lnTo>
                        <a:pt x="178" y="81"/>
                      </a:lnTo>
                      <a:lnTo>
                        <a:pt x="201" y="81"/>
                      </a:lnTo>
                      <a:lnTo>
                        <a:pt x="198" y="94"/>
                      </a:lnTo>
                      <a:lnTo>
                        <a:pt x="211" y="111"/>
                      </a:lnTo>
                      <a:lnTo>
                        <a:pt x="225" y="128"/>
                      </a:lnTo>
                      <a:lnTo>
                        <a:pt x="240" y="134"/>
                      </a:lnTo>
                      <a:lnTo>
                        <a:pt x="256" y="140"/>
                      </a:lnTo>
                      <a:lnTo>
                        <a:pt x="271" y="146"/>
                      </a:lnTo>
                      <a:lnTo>
                        <a:pt x="286" y="152"/>
                      </a:lnTo>
                      <a:lnTo>
                        <a:pt x="306" y="152"/>
                      </a:lnTo>
                      <a:lnTo>
                        <a:pt x="292" y="170"/>
                      </a:lnTo>
                      <a:lnTo>
                        <a:pt x="276" y="188"/>
                      </a:lnTo>
                      <a:lnTo>
                        <a:pt x="262" y="206"/>
                      </a:lnTo>
                      <a:lnTo>
                        <a:pt x="246" y="224"/>
                      </a:lnTo>
                      <a:lnTo>
                        <a:pt x="229" y="225"/>
                      </a:lnTo>
                      <a:lnTo>
                        <a:pt x="214" y="226"/>
                      </a:lnTo>
                      <a:lnTo>
                        <a:pt x="193" y="240"/>
                      </a:lnTo>
                      <a:lnTo>
                        <a:pt x="184" y="246"/>
                      </a:lnTo>
                      <a:lnTo>
                        <a:pt x="163" y="241"/>
                      </a:lnTo>
                      <a:lnTo>
                        <a:pt x="142" y="248"/>
                      </a:lnTo>
                      <a:lnTo>
                        <a:pt x="132" y="256"/>
                      </a:lnTo>
                      <a:lnTo>
                        <a:pt x="103" y="25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" name="Freeform 121"/>
                <p:cNvSpPr>
                  <a:spLocks noChangeArrowheads="1"/>
                </p:cNvSpPr>
                <p:nvPr/>
              </p:nvSpPr>
              <p:spPr bwMode="auto">
                <a:xfrm>
                  <a:off x="3477" y="1925"/>
                  <a:ext cx="146" cy="269"/>
                </a:xfrm>
                <a:custGeom>
                  <a:avLst/>
                  <a:gdLst>
                    <a:gd name="T0" fmla="*/ 200 w 207"/>
                    <a:gd name="T1" fmla="*/ 43 h 316"/>
                    <a:gd name="T2" fmla="*/ 194 w 207"/>
                    <a:gd name="T3" fmla="*/ 69 h 316"/>
                    <a:gd name="T4" fmla="*/ 180 w 207"/>
                    <a:gd name="T5" fmla="*/ 97 h 316"/>
                    <a:gd name="T6" fmla="*/ 166 w 207"/>
                    <a:gd name="T7" fmla="*/ 124 h 316"/>
                    <a:gd name="T8" fmla="*/ 152 w 207"/>
                    <a:gd name="T9" fmla="*/ 152 h 316"/>
                    <a:gd name="T10" fmla="*/ 138 w 207"/>
                    <a:gd name="T11" fmla="*/ 181 h 316"/>
                    <a:gd name="T12" fmla="*/ 126 w 207"/>
                    <a:gd name="T13" fmla="*/ 193 h 316"/>
                    <a:gd name="T14" fmla="*/ 114 w 207"/>
                    <a:gd name="T15" fmla="*/ 206 h 316"/>
                    <a:gd name="T16" fmla="*/ 102 w 207"/>
                    <a:gd name="T17" fmla="*/ 219 h 316"/>
                    <a:gd name="T18" fmla="*/ 88 w 207"/>
                    <a:gd name="T19" fmla="*/ 231 h 316"/>
                    <a:gd name="T20" fmla="*/ 74 w 207"/>
                    <a:gd name="T21" fmla="*/ 246 h 316"/>
                    <a:gd name="T22" fmla="*/ 60 w 207"/>
                    <a:gd name="T23" fmla="*/ 260 h 316"/>
                    <a:gd name="T24" fmla="*/ 45 w 207"/>
                    <a:gd name="T25" fmla="*/ 274 h 316"/>
                    <a:gd name="T26" fmla="*/ 31 w 207"/>
                    <a:gd name="T27" fmla="*/ 288 h 316"/>
                    <a:gd name="T28" fmla="*/ 21 w 207"/>
                    <a:gd name="T29" fmla="*/ 302 h 316"/>
                    <a:gd name="T30" fmla="*/ 12 w 207"/>
                    <a:gd name="T31" fmla="*/ 316 h 316"/>
                    <a:gd name="T32" fmla="*/ 1 w 207"/>
                    <a:gd name="T33" fmla="*/ 298 h 316"/>
                    <a:gd name="T34" fmla="*/ 1 w 207"/>
                    <a:gd name="T35" fmla="*/ 277 h 316"/>
                    <a:gd name="T36" fmla="*/ 1 w 207"/>
                    <a:gd name="T37" fmla="*/ 255 h 316"/>
                    <a:gd name="T38" fmla="*/ 1 w 207"/>
                    <a:gd name="T39" fmla="*/ 234 h 316"/>
                    <a:gd name="T40" fmla="*/ 0 w 207"/>
                    <a:gd name="T41" fmla="*/ 212 h 316"/>
                    <a:gd name="T42" fmla="*/ 9 w 207"/>
                    <a:gd name="T43" fmla="*/ 199 h 316"/>
                    <a:gd name="T44" fmla="*/ 19 w 207"/>
                    <a:gd name="T45" fmla="*/ 186 h 316"/>
                    <a:gd name="T46" fmla="*/ 28 w 207"/>
                    <a:gd name="T47" fmla="*/ 180 h 316"/>
                    <a:gd name="T48" fmla="*/ 49 w 207"/>
                    <a:gd name="T49" fmla="*/ 166 h 316"/>
                    <a:gd name="T50" fmla="*/ 64 w 207"/>
                    <a:gd name="T51" fmla="*/ 165 h 316"/>
                    <a:gd name="T52" fmla="*/ 81 w 207"/>
                    <a:gd name="T53" fmla="*/ 164 h 316"/>
                    <a:gd name="T54" fmla="*/ 97 w 207"/>
                    <a:gd name="T55" fmla="*/ 146 h 316"/>
                    <a:gd name="T56" fmla="*/ 111 w 207"/>
                    <a:gd name="T57" fmla="*/ 128 h 316"/>
                    <a:gd name="T58" fmla="*/ 127 w 207"/>
                    <a:gd name="T59" fmla="*/ 110 h 316"/>
                    <a:gd name="T60" fmla="*/ 141 w 207"/>
                    <a:gd name="T61" fmla="*/ 92 h 316"/>
                    <a:gd name="T62" fmla="*/ 121 w 207"/>
                    <a:gd name="T63" fmla="*/ 92 h 316"/>
                    <a:gd name="T64" fmla="*/ 106 w 207"/>
                    <a:gd name="T65" fmla="*/ 86 h 316"/>
                    <a:gd name="T66" fmla="*/ 91 w 207"/>
                    <a:gd name="T67" fmla="*/ 80 h 316"/>
                    <a:gd name="T68" fmla="*/ 75 w 207"/>
                    <a:gd name="T69" fmla="*/ 74 h 316"/>
                    <a:gd name="T70" fmla="*/ 60 w 207"/>
                    <a:gd name="T71" fmla="*/ 68 h 316"/>
                    <a:gd name="T72" fmla="*/ 46 w 207"/>
                    <a:gd name="T73" fmla="*/ 51 h 316"/>
                    <a:gd name="T74" fmla="*/ 33 w 207"/>
                    <a:gd name="T75" fmla="*/ 34 h 316"/>
                    <a:gd name="T76" fmla="*/ 36 w 207"/>
                    <a:gd name="T77" fmla="*/ 21 h 316"/>
                    <a:gd name="T78" fmla="*/ 42 w 207"/>
                    <a:gd name="T79" fmla="*/ 10 h 316"/>
                    <a:gd name="T80" fmla="*/ 55 w 207"/>
                    <a:gd name="T81" fmla="*/ 22 h 316"/>
                    <a:gd name="T82" fmla="*/ 67 w 207"/>
                    <a:gd name="T83" fmla="*/ 34 h 316"/>
                    <a:gd name="T84" fmla="*/ 93 w 207"/>
                    <a:gd name="T85" fmla="*/ 25 h 316"/>
                    <a:gd name="T86" fmla="*/ 112 w 207"/>
                    <a:gd name="T87" fmla="*/ 27 h 316"/>
                    <a:gd name="T88" fmla="*/ 132 w 207"/>
                    <a:gd name="T89" fmla="*/ 19 h 316"/>
                    <a:gd name="T90" fmla="*/ 160 w 207"/>
                    <a:gd name="T91" fmla="*/ 12 h 316"/>
                    <a:gd name="T92" fmla="*/ 189 w 207"/>
                    <a:gd name="T93" fmla="*/ 6 h 316"/>
                    <a:gd name="T94" fmla="*/ 199 w 207"/>
                    <a:gd name="T95" fmla="*/ 0 h 316"/>
                    <a:gd name="T96" fmla="*/ 205 w 207"/>
                    <a:gd name="T97" fmla="*/ 6 h 316"/>
                    <a:gd name="T98" fmla="*/ 204 w 207"/>
                    <a:gd name="T99" fmla="*/ 34 h 316"/>
                    <a:gd name="T100" fmla="*/ 207 w 207"/>
                    <a:gd name="T101" fmla="*/ 36 h 316"/>
                    <a:gd name="T102" fmla="*/ 200 w 207"/>
                    <a:gd name="T103" fmla="*/ 43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7" h="316">
                      <a:moveTo>
                        <a:pt x="200" y="43"/>
                      </a:moveTo>
                      <a:lnTo>
                        <a:pt x="194" y="69"/>
                      </a:lnTo>
                      <a:lnTo>
                        <a:pt x="180" y="97"/>
                      </a:lnTo>
                      <a:lnTo>
                        <a:pt x="166" y="124"/>
                      </a:lnTo>
                      <a:lnTo>
                        <a:pt x="152" y="152"/>
                      </a:lnTo>
                      <a:lnTo>
                        <a:pt x="138" y="181"/>
                      </a:lnTo>
                      <a:lnTo>
                        <a:pt x="126" y="193"/>
                      </a:lnTo>
                      <a:lnTo>
                        <a:pt x="114" y="206"/>
                      </a:lnTo>
                      <a:lnTo>
                        <a:pt x="102" y="219"/>
                      </a:lnTo>
                      <a:lnTo>
                        <a:pt x="88" y="231"/>
                      </a:lnTo>
                      <a:lnTo>
                        <a:pt x="74" y="246"/>
                      </a:lnTo>
                      <a:lnTo>
                        <a:pt x="60" y="260"/>
                      </a:lnTo>
                      <a:lnTo>
                        <a:pt x="45" y="274"/>
                      </a:lnTo>
                      <a:lnTo>
                        <a:pt x="31" y="288"/>
                      </a:lnTo>
                      <a:lnTo>
                        <a:pt x="21" y="302"/>
                      </a:lnTo>
                      <a:lnTo>
                        <a:pt x="12" y="316"/>
                      </a:lnTo>
                      <a:lnTo>
                        <a:pt x="1" y="298"/>
                      </a:lnTo>
                      <a:lnTo>
                        <a:pt x="1" y="277"/>
                      </a:lnTo>
                      <a:lnTo>
                        <a:pt x="1" y="255"/>
                      </a:lnTo>
                      <a:lnTo>
                        <a:pt x="1" y="234"/>
                      </a:lnTo>
                      <a:lnTo>
                        <a:pt x="0" y="212"/>
                      </a:lnTo>
                      <a:lnTo>
                        <a:pt x="9" y="199"/>
                      </a:lnTo>
                      <a:lnTo>
                        <a:pt x="19" y="186"/>
                      </a:lnTo>
                      <a:lnTo>
                        <a:pt x="28" y="180"/>
                      </a:lnTo>
                      <a:lnTo>
                        <a:pt x="49" y="166"/>
                      </a:lnTo>
                      <a:lnTo>
                        <a:pt x="64" y="165"/>
                      </a:lnTo>
                      <a:lnTo>
                        <a:pt x="81" y="164"/>
                      </a:lnTo>
                      <a:lnTo>
                        <a:pt x="97" y="146"/>
                      </a:lnTo>
                      <a:lnTo>
                        <a:pt x="111" y="128"/>
                      </a:lnTo>
                      <a:lnTo>
                        <a:pt x="127" y="110"/>
                      </a:lnTo>
                      <a:lnTo>
                        <a:pt x="141" y="92"/>
                      </a:lnTo>
                      <a:lnTo>
                        <a:pt x="121" y="92"/>
                      </a:lnTo>
                      <a:lnTo>
                        <a:pt x="106" y="86"/>
                      </a:lnTo>
                      <a:lnTo>
                        <a:pt x="91" y="80"/>
                      </a:lnTo>
                      <a:lnTo>
                        <a:pt x="75" y="74"/>
                      </a:lnTo>
                      <a:lnTo>
                        <a:pt x="60" y="68"/>
                      </a:lnTo>
                      <a:lnTo>
                        <a:pt x="46" y="51"/>
                      </a:lnTo>
                      <a:lnTo>
                        <a:pt x="33" y="34"/>
                      </a:lnTo>
                      <a:lnTo>
                        <a:pt x="36" y="21"/>
                      </a:lnTo>
                      <a:lnTo>
                        <a:pt x="42" y="10"/>
                      </a:lnTo>
                      <a:lnTo>
                        <a:pt x="55" y="22"/>
                      </a:lnTo>
                      <a:lnTo>
                        <a:pt x="67" y="34"/>
                      </a:lnTo>
                      <a:lnTo>
                        <a:pt x="93" y="25"/>
                      </a:lnTo>
                      <a:lnTo>
                        <a:pt x="112" y="27"/>
                      </a:lnTo>
                      <a:lnTo>
                        <a:pt x="132" y="19"/>
                      </a:lnTo>
                      <a:lnTo>
                        <a:pt x="160" y="12"/>
                      </a:lnTo>
                      <a:lnTo>
                        <a:pt x="189" y="6"/>
                      </a:lnTo>
                      <a:lnTo>
                        <a:pt x="199" y="0"/>
                      </a:lnTo>
                      <a:lnTo>
                        <a:pt x="205" y="6"/>
                      </a:lnTo>
                      <a:lnTo>
                        <a:pt x="204" y="34"/>
                      </a:lnTo>
                      <a:lnTo>
                        <a:pt x="207" y="36"/>
                      </a:lnTo>
                      <a:lnTo>
                        <a:pt x="200" y="4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" name="Freeform 122"/>
                <p:cNvSpPr>
                  <a:spLocks noChangeArrowheads="1"/>
                </p:cNvSpPr>
                <p:nvPr/>
              </p:nvSpPr>
              <p:spPr bwMode="auto">
                <a:xfrm>
                  <a:off x="3196" y="1702"/>
                  <a:ext cx="235" cy="389"/>
                </a:xfrm>
                <a:custGeom>
                  <a:avLst/>
                  <a:gdLst>
                    <a:gd name="T0" fmla="*/ 39 w 334"/>
                    <a:gd name="T1" fmla="*/ 73 h 457"/>
                    <a:gd name="T2" fmla="*/ 58 w 334"/>
                    <a:gd name="T3" fmla="*/ 49 h 457"/>
                    <a:gd name="T4" fmla="*/ 74 w 334"/>
                    <a:gd name="T5" fmla="*/ 27 h 457"/>
                    <a:gd name="T6" fmla="*/ 105 w 334"/>
                    <a:gd name="T7" fmla="*/ 27 h 457"/>
                    <a:gd name="T8" fmla="*/ 136 w 334"/>
                    <a:gd name="T9" fmla="*/ 27 h 457"/>
                    <a:gd name="T10" fmla="*/ 169 w 334"/>
                    <a:gd name="T11" fmla="*/ 27 h 457"/>
                    <a:gd name="T12" fmla="*/ 187 w 334"/>
                    <a:gd name="T13" fmla="*/ 22 h 457"/>
                    <a:gd name="T14" fmla="*/ 213 w 334"/>
                    <a:gd name="T15" fmla="*/ 29 h 457"/>
                    <a:gd name="T16" fmla="*/ 242 w 334"/>
                    <a:gd name="T17" fmla="*/ 22 h 457"/>
                    <a:gd name="T18" fmla="*/ 257 w 334"/>
                    <a:gd name="T19" fmla="*/ 6 h 457"/>
                    <a:gd name="T20" fmla="*/ 271 w 334"/>
                    <a:gd name="T21" fmla="*/ 0 h 457"/>
                    <a:gd name="T22" fmla="*/ 297 w 334"/>
                    <a:gd name="T23" fmla="*/ 30 h 457"/>
                    <a:gd name="T24" fmla="*/ 309 w 334"/>
                    <a:gd name="T25" fmla="*/ 75 h 457"/>
                    <a:gd name="T26" fmla="*/ 334 w 334"/>
                    <a:gd name="T27" fmla="*/ 123 h 457"/>
                    <a:gd name="T28" fmla="*/ 309 w 334"/>
                    <a:gd name="T29" fmla="*/ 143 h 457"/>
                    <a:gd name="T30" fmla="*/ 298 w 334"/>
                    <a:gd name="T31" fmla="*/ 204 h 457"/>
                    <a:gd name="T32" fmla="*/ 275 w 334"/>
                    <a:gd name="T33" fmla="*/ 259 h 457"/>
                    <a:gd name="T34" fmla="*/ 259 w 334"/>
                    <a:gd name="T35" fmla="*/ 288 h 457"/>
                    <a:gd name="T36" fmla="*/ 254 w 334"/>
                    <a:gd name="T37" fmla="*/ 339 h 457"/>
                    <a:gd name="T38" fmla="*/ 232 w 334"/>
                    <a:gd name="T39" fmla="*/ 353 h 457"/>
                    <a:gd name="T40" fmla="*/ 260 w 334"/>
                    <a:gd name="T41" fmla="*/ 377 h 457"/>
                    <a:gd name="T42" fmla="*/ 275 w 334"/>
                    <a:gd name="T43" fmla="*/ 408 h 457"/>
                    <a:gd name="T44" fmla="*/ 293 w 334"/>
                    <a:gd name="T45" fmla="*/ 431 h 457"/>
                    <a:gd name="T46" fmla="*/ 261 w 334"/>
                    <a:gd name="T47" fmla="*/ 431 h 457"/>
                    <a:gd name="T48" fmla="*/ 243 w 334"/>
                    <a:gd name="T49" fmla="*/ 451 h 457"/>
                    <a:gd name="T50" fmla="*/ 211 w 334"/>
                    <a:gd name="T51" fmla="*/ 455 h 457"/>
                    <a:gd name="T52" fmla="*/ 191 w 334"/>
                    <a:gd name="T53" fmla="*/ 453 h 457"/>
                    <a:gd name="T54" fmla="*/ 175 w 334"/>
                    <a:gd name="T55" fmla="*/ 444 h 457"/>
                    <a:gd name="T56" fmla="*/ 152 w 334"/>
                    <a:gd name="T57" fmla="*/ 436 h 457"/>
                    <a:gd name="T58" fmla="*/ 123 w 334"/>
                    <a:gd name="T59" fmla="*/ 427 h 457"/>
                    <a:gd name="T60" fmla="*/ 115 w 334"/>
                    <a:gd name="T61" fmla="*/ 414 h 457"/>
                    <a:gd name="T62" fmla="*/ 95 w 334"/>
                    <a:gd name="T63" fmla="*/ 387 h 457"/>
                    <a:gd name="T64" fmla="*/ 74 w 334"/>
                    <a:gd name="T65" fmla="*/ 360 h 457"/>
                    <a:gd name="T66" fmla="*/ 51 w 334"/>
                    <a:gd name="T67" fmla="*/ 340 h 457"/>
                    <a:gd name="T68" fmla="*/ 40 w 334"/>
                    <a:gd name="T69" fmla="*/ 313 h 457"/>
                    <a:gd name="T70" fmla="*/ 22 w 334"/>
                    <a:gd name="T71" fmla="*/ 285 h 457"/>
                    <a:gd name="T72" fmla="*/ 16 w 334"/>
                    <a:gd name="T73" fmla="*/ 259 h 457"/>
                    <a:gd name="T74" fmla="*/ 0 w 334"/>
                    <a:gd name="T75" fmla="*/ 240 h 457"/>
                    <a:gd name="T76" fmla="*/ 9 w 334"/>
                    <a:gd name="T77" fmla="*/ 213 h 457"/>
                    <a:gd name="T78" fmla="*/ 12 w 334"/>
                    <a:gd name="T79" fmla="*/ 198 h 457"/>
                    <a:gd name="T80" fmla="*/ 29 w 334"/>
                    <a:gd name="T81" fmla="*/ 173 h 457"/>
                    <a:gd name="T82" fmla="*/ 41 w 334"/>
                    <a:gd name="T83" fmla="*/ 151 h 457"/>
                    <a:gd name="T84" fmla="*/ 40 w 334"/>
                    <a:gd name="T85" fmla="*/ 107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4" h="457">
                      <a:moveTo>
                        <a:pt x="40" y="84"/>
                      </a:moveTo>
                      <a:lnTo>
                        <a:pt x="39" y="73"/>
                      </a:lnTo>
                      <a:lnTo>
                        <a:pt x="59" y="73"/>
                      </a:lnTo>
                      <a:lnTo>
                        <a:pt x="58" y="49"/>
                      </a:lnTo>
                      <a:lnTo>
                        <a:pt x="58" y="27"/>
                      </a:lnTo>
                      <a:lnTo>
                        <a:pt x="74" y="27"/>
                      </a:lnTo>
                      <a:lnTo>
                        <a:pt x="89" y="27"/>
                      </a:lnTo>
                      <a:lnTo>
                        <a:pt x="105" y="27"/>
                      </a:lnTo>
                      <a:lnTo>
                        <a:pt x="121" y="27"/>
                      </a:lnTo>
                      <a:lnTo>
                        <a:pt x="136" y="27"/>
                      </a:lnTo>
                      <a:lnTo>
                        <a:pt x="152" y="27"/>
                      </a:lnTo>
                      <a:lnTo>
                        <a:pt x="169" y="27"/>
                      </a:lnTo>
                      <a:lnTo>
                        <a:pt x="184" y="27"/>
                      </a:lnTo>
                      <a:lnTo>
                        <a:pt x="187" y="22"/>
                      </a:lnTo>
                      <a:lnTo>
                        <a:pt x="188" y="27"/>
                      </a:lnTo>
                      <a:lnTo>
                        <a:pt x="213" y="29"/>
                      </a:lnTo>
                      <a:lnTo>
                        <a:pt x="238" y="33"/>
                      </a:lnTo>
                      <a:lnTo>
                        <a:pt x="242" y="22"/>
                      </a:lnTo>
                      <a:lnTo>
                        <a:pt x="253" y="19"/>
                      </a:lnTo>
                      <a:lnTo>
                        <a:pt x="257" y="6"/>
                      </a:lnTo>
                      <a:lnTo>
                        <a:pt x="262" y="9"/>
                      </a:lnTo>
                      <a:lnTo>
                        <a:pt x="271" y="0"/>
                      </a:lnTo>
                      <a:lnTo>
                        <a:pt x="284" y="15"/>
                      </a:lnTo>
                      <a:lnTo>
                        <a:pt x="297" y="30"/>
                      </a:lnTo>
                      <a:lnTo>
                        <a:pt x="304" y="47"/>
                      </a:lnTo>
                      <a:lnTo>
                        <a:pt x="309" y="75"/>
                      </a:lnTo>
                      <a:lnTo>
                        <a:pt x="315" y="102"/>
                      </a:lnTo>
                      <a:lnTo>
                        <a:pt x="334" y="123"/>
                      </a:lnTo>
                      <a:lnTo>
                        <a:pt x="322" y="132"/>
                      </a:lnTo>
                      <a:lnTo>
                        <a:pt x="309" y="143"/>
                      </a:lnTo>
                      <a:lnTo>
                        <a:pt x="301" y="172"/>
                      </a:lnTo>
                      <a:lnTo>
                        <a:pt x="298" y="204"/>
                      </a:lnTo>
                      <a:lnTo>
                        <a:pt x="296" y="222"/>
                      </a:lnTo>
                      <a:lnTo>
                        <a:pt x="275" y="259"/>
                      </a:lnTo>
                      <a:lnTo>
                        <a:pt x="271" y="286"/>
                      </a:lnTo>
                      <a:lnTo>
                        <a:pt x="259" y="288"/>
                      </a:lnTo>
                      <a:lnTo>
                        <a:pt x="256" y="313"/>
                      </a:lnTo>
                      <a:lnTo>
                        <a:pt x="254" y="339"/>
                      </a:lnTo>
                      <a:lnTo>
                        <a:pt x="239" y="342"/>
                      </a:lnTo>
                      <a:lnTo>
                        <a:pt x="232" y="353"/>
                      </a:lnTo>
                      <a:lnTo>
                        <a:pt x="239" y="359"/>
                      </a:lnTo>
                      <a:lnTo>
                        <a:pt x="260" y="377"/>
                      </a:lnTo>
                      <a:lnTo>
                        <a:pt x="267" y="393"/>
                      </a:lnTo>
                      <a:lnTo>
                        <a:pt x="275" y="408"/>
                      </a:lnTo>
                      <a:lnTo>
                        <a:pt x="287" y="413"/>
                      </a:lnTo>
                      <a:lnTo>
                        <a:pt x="293" y="431"/>
                      </a:lnTo>
                      <a:lnTo>
                        <a:pt x="277" y="431"/>
                      </a:lnTo>
                      <a:lnTo>
                        <a:pt x="261" y="431"/>
                      </a:lnTo>
                      <a:lnTo>
                        <a:pt x="254" y="441"/>
                      </a:lnTo>
                      <a:lnTo>
                        <a:pt x="243" y="451"/>
                      </a:lnTo>
                      <a:lnTo>
                        <a:pt x="220" y="451"/>
                      </a:lnTo>
                      <a:lnTo>
                        <a:pt x="211" y="455"/>
                      </a:lnTo>
                      <a:lnTo>
                        <a:pt x="206" y="453"/>
                      </a:lnTo>
                      <a:lnTo>
                        <a:pt x="191" y="453"/>
                      </a:lnTo>
                      <a:lnTo>
                        <a:pt x="189" y="457"/>
                      </a:lnTo>
                      <a:lnTo>
                        <a:pt x="175" y="444"/>
                      </a:lnTo>
                      <a:lnTo>
                        <a:pt x="160" y="430"/>
                      </a:lnTo>
                      <a:lnTo>
                        <a:pt x="152" y="436"/>
                      </a:lnTo>
                      <a:lnTo>
                        <a:pt x="140" y="437"/>
                      </a:lnTo>
                      <a:lnTo>
                        <a:pt x="123" y="427"/>
                      </a:lnTo>
                      <a:lnTo>
                        <a:pt x="118" y="423"/>
                      </a:lnTo>
                      <a:lnTo>
                        <a:pt x="115" y="414"/>
                      </a:lnTo>
                      <a:lnTo>
                        <a:pt x="104" y="399"/>
                      </a:lnTo>
                      <a:lnTo>
                        <a:pt x="95" y="387"/>
                      </a:lnTo>
                      <a:lnTo>
                        <a:pt x="77" y="370"/>
                      </a:lnTo>
                      <a:lnTo>
                        <a:pt x="74" y="360"/>
                      </a:lnTo>
                      <a:lnTo>
                        <a:pt x="54" y="346"/>
                      </a:lnTo>
                      <a:lnTo>
                        <a:pt x="51" y="340"/>
                      </a:lnTo>
                      <a:lnTo>
                        <a:pt x="36" y="336"/>
                      </a:lnTo>
                      <a:lnTo>
                        <a:pt x="40" y="313"/>
                      </a:lnTo>
                      <a:lnTo>
                        <a:pt x="30" y="299"/>
                      </a:lnTo>
                      <a:lnTo>
                        <a:pt x="22" y="285"/>
                      </a:lnTo>
                      <a:lnTo>
                        <a:pt x="20" y="271"/>
                      </a:lnTo>
                      <a:lnTo>
                        <a:pt x="16" y="259"/>
                      </a:lnTo>
                      <a:lnTo>
                        <a:pt x="8" y="241"/>
                      </a:lnTo>
                      <a:lnTo>
                        <a:pt x="0" y="240"/>
                      </a:lnTo>
                      <a:lnTo>
                        <a:pt x="8" y="223"/>
                      </a:lnTo>
                      <a:lnTo>
                        <a:pt x="9" y="213"/>
                      </a:lnTo>
                      <a:lnTo>
                        <a:pt x="12" y="207"/>
                      </a:lnTo>
                      <a:lnTo>
                        <a:pt x="12" y="198"/>
                      </a:lnTo>
                      <a:lnTo>
                        <a:pt x="22" y="180"/>
                      </a:lnTo>
                      <a:lnTo>
                        <a:pt x="29" y="173"/>
                      </a:lnTo>
                      <a:lnTo>
                        <a:pt x="42" y="173"/>
                      </a:lnTo>
                      <a:lnTo>
                        <a:pt x="41" y="151"/>
                      </a:lnTo>
                      <a:lnTo>
                        <a:pt x="41" y="129"/>
                      </a:lnTo>
                      <a:lnTo>
                        <a:pt x="40" y="107"/>
                      </a:lnTo>
                      <a:lnTo>
                        <a:pt x="40" y="8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" name="Freeform 123"/>
                <p:cNvSpPr>
                  <a:spLocks noChangeArrowheads="1"/>
                </p:cNvSpPr>
                <p:nvPr/>
              </p:nvSpPr>
              <p:spPr bwMode="auto">
                <a:xfrm>
                  <a:off x="3303" y="2210"/>
                  <a:ext cx="23" cy="41"/>
                </a:xfrm>
                <a:custGeom>
                  <a:avLst/>
                  <a:gdLst>
                    <a:gd name="T0" fmla="*/ 32 w 37"/>
                    <a:gd name="T1" fmla="*/ 13 h 49"/>
                    <a:gd name="T2" fmla="*/ 32 w 37"/>
                    <a:gd name="T3" fmla="*/ 2 h 49"/>
                    <a:gd name="T4" fmla="*/ 21 w 37"/>
                    <a:gd name="T5" fmla="*/ 0 h 49"/>
                    <a:gd name="T6" fmla="*/ 19 w 37"/>
                    <a:gd name="T7" fmla="*/ 7 h 49"/>
                    <a:gd name="T8" fmla="*/ 1 w 37"/>
                    <a:gd name="T9" fmla="*/ 8 h 49"/>
                    <a:gd name="T10" fmla="*/ 0 w 37"/>
                    <a:gd name="T11" fmla="*/ 10 h 49"/>
                    <a:gd name="T12" fmla="*/ 1 w 37"/>
                    <a:gd name="T13" fmla="*/ 12 h 49"/>
                    <a:gd name="T14" fmla="*/ 4 w 37"/>
                    <a:gd name="T15" fmla="*/ 31 h 49"/>
                    <a:gd name="T16" fmla="*/ 8 w 37"/>
                    <a:gd name="T17" fmla="*/ 49 h 49"/>
                    <a:gd name="T18" fmla="*/ 13 w 37"/>
                    <a:gd name="T19" fmla="*/ 49 h 49"/>
                    <a:gd name="T20" fmla="*/ 25 w 37"/>
                    <a:gd name="T21" fmla="*/ 35 h 49"/>
                    <a:gd name="T22" fmla="*/ 37 w 37"/>
                    <a:gd name="T23" fmla="*/ 20 h 49"/>
                    <a:gd name="T24" fmla="*/ 32 w 37"/>
                    <a:gd name="T25" fmla="*/ 1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49">
                      <a:moveTo>
                        <a:pt x="32" y="13"/>
                      </a:moveTo>
                      <a:lnTo>
                        <a:pt x="32" y="2"/>
                      </a:lnTo>
                      <a:lnTo>
                        <a:pt x="21" y="0"/>
                      </a:lnTo>
                      <a:lnTo>
                        <a:pt x="19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4" y="31"/>
                      </a:lnTo>
                      <a:lnTo>
                        <a:pt x="8" y="49"/>
                      </a:lnTo>
                      <a:lnTo>
                        <a:pt x="13" y="49"/>
                      </a:lnTo>
                      <a:lnTo>
                        <a:pt x="25" y="35"/>
                      </a:lnTo>
                      <a:lnTo>
                        <a:pt x="37" y="2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5" name="Freeform 124"/>
                <p:cNvSpPr>
                  <a:spLocks noChangeArrowheads="1"/>
                </p:cNvSpPr>
                <p:nvPr/>
              </p:nvSpPr>
              <p:spPr bwMode="auto">
                <a:xfrm>
                  <a:off x="3041" y="2092"/>
                  <a:ext cx="108" cy="169"/>
                </a:xfrm>
                <a:custGeom>
                  <a:avLst/>
                  <a:gdLst>
                    <a:gd name="T0" fmla="*/ 28 w 154"/>
                    <a:gd name="T1" fmla="*/ 140 h 200"/>
                    <a:gd name="T2" fmla="*/ 10 w 154"/>
                    <a:gd name="T3" fmla="*/ 143 h 200"/>
                    <a:gd name="T4" fmla="*/ 10 w 154"/>
                    <a:gd name="T5" fmla="*/ 149 h 200"/>
                    <a:gd name="T6" fmla="*/ 12 w 154"/>
                    <a:gd name="T7" fmla="*/ 155 h 200"/>
                    <a:gd name="T8" fmla="*/ 16 w 154"/>
                    <a:gd name="T9" fmla="*/ 166 h 200"/>
                    <a:gd name="T10" fmla="*/ 12 w 154"/>
                    <a:gd name="T11" fmla="*/ 169 h 200"/>
                    <a:gd name="T12" fmla="*/ 7 w 154"/>
                    <a:gd name="T13" fmla="*/ 166 h 200"/>
                    <a:gd name="T14" fmla="*/ 0 w 154"/>
                    <a:gd name="T15" fmla="*/ 176 h 200"/>
                    <a:gd name="T16" fmla="*/ 18 w 154"/>
                    <a:gd name="T17" fmla="*/ 200 h 200"/>
                    <a:gd name="T18" fmla="*/ 33 w 154"/>
                    <a:gd name="T19" fmla="*/ 188 h 200"/>
                    <a:gd name="T20" fmla="*/ 40 w 154"/>
                    <a:gd name="T21" fmla="*/ 192 h 200"/>
                    <a:gd name="T22" fmla="*/ 51 w 154"/>
                    <a:gd name="T23" fmla="*/ 196 h 200"/>
                    <a:gd name="T24" fmla="*/ 57 w 154"/>
                    <a:gd name="T25" fmla="*/ 188 h 200"/>
                    <a:gd name="T26" fmla="*/ 69 w 154"/>
                    <a:gd name="T27" fmla="*/ 187 h 200"/>
                    <a:gd name="T28" fmla="*/ 71 w 154"/>
                    <a:gd name="T29" fmla="*/ 198 h 200"/>
                    <a:gd name="T30" fmla="*/ 87 w 154"/>
                    <a:gd name="T31" fmla="*/ 182 h 200"/>
                    <a:gd name="T32" fmla="*/ 102 w 154"/>
                    <a:gd name="T33" fmla="*/ 167 h 200"/>
                    <a:gd name="T34" fmla="*/ 105 w 154"/>
                    <a:gd name="T35" fmla="*/ 149 h 200"/>
                    <a:gd name="T36" fmla="*/ 108 w 154"/>
                    <a:gd name="T37" fmla="*/ 131 h 200"/>
                    <a:gd name="T38" fmla="*/ 123 w 154"/>
                    <a:gd name="T39" fmla="*/ 112 h 200"/>
                    <a:gd name="T40" fmla="*/ 136 w 154"/>
                    <a:gd name="T41" fmla="*/ 92 h 200"/>
                    <a:gd name="T42" fmla="*/ 139 w 154"/>
                    <a:gd name="T43" fmla="*/ 76 h 200"/>
                    <a:gd name="T44" fmla="*/ 142 w 154"/>
                    <a:gd name="T45" fmla="*/ 58 h 200"/>
                    <a:gd name="T46" fmla="*/ 145 w 154"/>
                    <a:gd name="T47" fmla="*/ 41 h 200"/>
                    <a:gd name="T48" fmla="*/ 149 w 154"/>
                    <a:gd name="T49" fmla="*/ 23 h 200"/>
                    <a:gd name="T50" fmla="*/ 154 w 154"/>
                    <a:gd name="T51" fmla="*/ 2 h 200"/>
                    <a:gd name="T52" fmla="*/ 138 w 154"/>
                    <a:gd name="T53" fmla="*/ 1 h 200"/>
                    <a:gd name="T54" fmla="*/ 123 w 154"/>
                    <a:gd name="T55" fmla="*/ 0 h 200"/>
                    <a:gd name="T56" fmla="*/ 111 w 154"/>
                    <a:gd name="T57" fmla="*/ 7 h 200"/>
                    <a:gd name="T58" fmla="*/ 105 w 154"/>
                    <a:gd name="T59" fmla="*/ 32 h 200"/>
                    <a:gd name="T60" fmla="*/ 100 w 154"/>
                    <a:gd name="T61" fmla="*/ 43 h 200"/>
                    <a:gd name="T62" fmla="*/ 83 w 154"/>
                    <a:gd name="T63" fmla="*/ 38 h 200"/>
                    <a:gd name="T64" fmla="*/ 65 w 154"/>
                    <a:gd name="T65" fmla="*/ 34 h 200"/>
                    <a:gd name="T66" fmla="*/ 45 w 154"/>
                    <a:gd name="T67" fmla="*/ 34 h 200"/>
                    <a:gd name="T68" fmla="*/ 42 w 154"/>
                    <a:gd name="T69" fmla="*/ 55 h 200"/>
                    <a:gd name="T70" fmla="*/ 65 w 154"/>
                    <a:gd name="T71" fmla="*/ 54 h 200"/>
                    <a:gd name="T72" fmla="*/ 67 w 154"/>
                    <a:gd name="T73" fmla="*/ 70 h 200"/>
                    <a:gd name="T74" fmla="*/ 58 w 154"/>
                    <a:gd name="T75" fmla="*/ 83 h 200"/>
                    <a:gd name="T76" fmla="*/ 69 w 154"/>
                    <a:gd name="T77" fmla="*/ 103 h 200"/>
                    <a:gd name="T78" fmla="*/ 64 w 154"/>
                    <a:gd name="T79" fmla="*/ 136 h 200"/>
                    <a:gd name="T80" fmla="*/ 57 w 154"/>
                    <a:gd name="T81" fmla="*/ 142 h 200"/>
                    <a:gd name="T82" fmla="*/ 53 w 154"/>
                    <a:gd name="T83" fmla="*/ 134 h 200"/>
                    <a:gd name="T84" fmla="*/ 41 w 154"/>
                    <a:gd name="T85" fmla="*/ 139 h 200"/>
                    <a:gd name="T86" fmla="*/ 30 w 154"/>
                    <a:gd name="T87" fmla="*/ 126 h 200"/>
                    <a:gd name="T88" fmla="*/ 28 w 154"/>
                    <a:gd name="T89" fmla="*/ 1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4" h="200">
                      <a:moveTo>
                        <a:pt x="28" y="140"/>
                      </a:moveTo>
                      <a:lnTo>
                        <a:pt x="10" y="143"/>
                      </a:lnTo>
                      <a:lnTo>
                        <a:pt x="10" y="149"/>
                      </a:lnTo>
                      <a:lnTo>
                        <a:pt x="12" y="155"/>
                      </a:lnTo>
                      <a:lnTo>
                        <a:pt x="16" y="166"/>
                      </a:lnTo>
                      <a:lnTo>
                        <a:pt x="12" y="169"/>
                      </a:lnTo>
                      <a:lnTo>
                        <a:pt x="7" y="166"/>
                      </a:lnTo>
                      <a:lnTo>
                        <a:pt x="0" y="176"/>
                      </a:lnTo>
                      <a:lnTo>
                        <a:pt x="18" y="200"/>
                      </a:lnTo>
                      <a:lnTo>
                        <a:pt x="33" y="188"/>
                      </a:lnTo>
                      <a:lnTo>
                        <a:pt x="40" y="192"/>
                      </a:lnTo>
                      <a:lnTo>
                        <a:pt x="51" y="196"/>
                      </a:lnTo>
                      <a:lnTo>
                        <a:pt x="57" y="188"/>
                      </a:lnTo>
                      <a:lnTo>
                        <a:pt x="69" y="187"/>
                      </a:lnTo>
                      <a:lnTo>
                        <a:pt x="71" y="198"/>
                      </a:lnTo>
                      <a:lnTo>
                        <a:pt x="87" y="182"/>
                      </a:lnTo>
                      <a:lnTo>
                        <a:pt x="102" y="167"/>
                      </a:lnTo>
                      <a:lnTo>
                        <a:pt x="105" y="149"/>
                      </a:lnTo>
                      <a:lnTo>
                        <a:pt x="108" y="131"/>
                      </a:lnTo>
                      <a:lnTo>
                        <a:pt x="123" y="112"/>
                      </a:lnTo>
                      <a:lnTo>
                        <a:pt x="136" y="92"/>
                      </a:lnTo>
                      <a:lnTo>
                        <a:pt x="139" y="76"/>
                      </a:lnTo>
                      <a:lnTo>
                        <a:pt x="142" y="58"/>
                      </a:lnTo>
                      <a:lnTo>
                        <a:pt x="145" y="41"/>
                      </a:lnTo>
                      <a:lnTo>
                        <a:pt x="149" y="23"/>
                      </a:lnTo>
                      <a:lnTo>
                        <a:pt x="154" y="2"/>
                      </a:lnTo>
                      <a:lnTo>
                        <a:pt x="138" y="1"/>
                      </a:lnTo>
                      <a:lnTo>
                        <a:pt x="123" y="0"/>
                      </a:lnTo>
                      <a:lnTo>
                        <a:pt x="111" y="7"/>
                      </a:lnTo>
                      <a:lnTo>
                        <a:pt x="105" y="32"/>
                      </a:lnTo>
                      <a:lnTo>
                        <a:pt x="100" y="43"/>
                      </a:lnTo>
                      <a:lnTo>
                        <a:pt x="83" y="38"/>
                      </a:lnTo>
                      <a:lnTo>
                        <a:pt x="65" y="34"/>
                      </a:lnTo>
                      <a:lnTo>
                        <a:pt x="45" y="34"/>
                      </a:lnTo>
                      <a:lnTo>
                        <a:pt x="42" y="55"/>
                      </a:lnTo>
                      <a:lnTo>
                        <a:pt x="65" y="54"/>
                      </a:lnTo>
                      <a:lnTo>
                        <a:pt x="67" y="70"/>
                      </a:lnTo>
                      <a:lnTo>
                        <a:pt x="58" y="83"/>
                      </a:lnTo>
                      <a:lnTo>
                        <a:pt x="69" y="103"/>
                      </a:lnTo>
                      <a:lnTo>
                        <a:pt x="64" y="136"/>
                      </a:lnTo>
                      <a:lnTo>
                        <a:pt x="57" y="142"/>
                      </a:lnTo>
                      <a:lnTo>
                        <a:pt x="53" y="134"/>
                      </a:lnTo>
                      <a:lnTo>
                        <a:pt x="41" y="139"/>
                      </a:lnTo>
                      <a:lnTo>
                        <a:pt x="30" y="126"/>
                      </a:lnTo>
                      <a:lnTo>
                        <a:pt x="28" y="14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6" name="Freeform 125"/>
                <p:cNvSpPr>
                  <a:spLocks noChangeArrowheads="1"/>
                </p:cNvSpPr>
                <p:nvPr/>
              </p:nvSpPr>
              <p:spPr bwMode="auto">
                <a:xfrm>
                  <a:off x="3373" y="2071"/>
                  <a:ext cx="115" cy="185"/>
                </a:xfrm>
                <a:custGeom>
                  <a:avLst/>
                  <a:gdLst>
                    <a:gd name="T0" fmla="*/ 76 w 165"/>
                    <a:gd name="T1" fmla="*/ 178 h 217"/>
                    <a:gd name="T2" fmla="*/ 58 w 165"/>
                    <a:gd name="T3" fmla="*/ 167 h 217"/>
                    <a:gd name="T4" fmla="*/ 39 w 165"/>
                    <a:gd name="T5" fmla="*/ 155 h 217"/>
                    <a:gd name="T6" fmla="*/ 20 w 165"/>
                    <a:gd name="T7" fmla="*/ 143 h 217"/>
                    <a:gd name="T8" fmla="*/ 2 w 165"/>
                    <a:gd name="T9" fmla="*/ 131 h 217"/>
                    <a:gd name="T10" fmla="*/ 0 w 165"/>
                    <a:gd name="T11" fmla="*/ 106 h 217"/>
                    <a:gd name="T12" fmla="*/ 15 w 165"/>
                    <a:gd name="T13" fmla="*/ 83 h 217"/>
                    <a:gd name="T14" fmla="*/ 23 w 165"/>
                    <a:gd name="T15" fmla="*/ 64 h 217"/>
                    <a:gd name="T16" fmla="*/ 17 w 165"/>
                    <a:gd name="T17" fmla="*/ 46 h 217"/>
                    <a:gd name="T18" fmla="*/ 11 w 165"/>
                    <a:gd name="T19" fmla="*/ 28 h 217"/>
                    <a:gd name="T20" fmla="*/ 3 w 165"/>
                    <a:gd name="T21" fmla="*/ 10 h 217"/>
                    <a:gd name="T22" fmla="*/ 10 w 165"/>
                    <a:gd name="T23" fmla="*/ 0 h 217"/>
                    <a:gd name="T24" fmla="*/ 26 w 165"/>
                    <a:gd name="T25" fmla="*/ 0 h 217"/>
                    <a:gd name="T26" fmla="*/ 42 w 165"/>
                    <a:gd name="T27" fmla="*/ 0 h 217"/>
                    <a:gd name="T28" fmla="*/ 59 w 165"/>
                    <a:gd name="T29" fmla="*/ 4 h 217"/>
                    <a:gd name="T30" fmla="*/ 84 w 165"/>
                    <a:gd name="T31" fmla="*/ 22 h 217"/>
                    <a:gd name="T32" fmla="*/ 113 w 165"/>
                    <a:gd name="T33" fmla="*/ 26 h 217"/>
                    <a:gd name="T34" fmla="*/ 123 w 165"/>
                    <a:gd name="T35" fmla="*/ 18 h 217"/>
                    <a:gd name="T36" fmla="*/ 144 w 165"/>
                    <a:gd name="T37" fmla="*/ 11 h 217"/>
                    <a:gd name="T38" fmla="*/ 165 w 165"/>
                    <a:gd name="T39" fmla="*/ 16 h 217"/>
                    <a:gd name="T40" fmla="*/ 155 w 165"/>
                    <a:gd name="T41" fmla="*/ 29 h 217"/>
                    <a:gd name="T42" fmla="*/ 146 w 165"/>
                    <a:gd name="T43" fmla="*/ 42 h 217"/>
                    <a:gd name="T44" fmla="*/ 147 w 165"/>
                    <a:gd name="T45" fmla="*/ 64 h 217"/>
                    <a:gd name="T46" fmla="*/ 147 w 165"/>
                    <a:gd name="T47" fmla="*/ 85 h 217"/>
                    <a:gd name="T48" fmla="*/ 147 w 165"/>
                    <a:gd name="T49" fmla="*/ 107 h 217"/>
                    <a:gd name="T50" fmla="*/ 147 w 165"/>
                    <a:gd name="T51" fmla="*/ 128 h 217"/>
                    <a:gd name="T52" fmla="*/ 158 w 165"/>
                    <a:gd name="T53" fmla="*/ 146 h 217"/>
                    <a:gd name="T54" fmla="*/ 147 w 165"/>
                    <a:gd name="T55" fmla="*/ 154 h 217"/>
                    <a:gd name="T56" fmla="*/ 138 w 165"/>
                    <a:gd name="T57" fmla="*/ 168 h 217"/>
                    <a:gd name="T58" fmla="*/ 129 w 165"/>
                    <a:gd name="T59" fmla="*/ 176 h 217"/>
                    <a:gd name="T60" fmla="*/ 120 w 165"/>
                    <a:gd name="T61" fmla="*/ 196 h 217"/>
                    <a:gd name="T62" fmla="*/ 111 w 165"/>
                    <a:gd name="T63" fmla="*/ 216 h 217"/>
                    <a:gd name="T64" fmla="*/ 108 w 165"/>
                    <a:gd name="T65" fmla="*/ 217 h 217"/>
                    <a:gd name="T66" fmla="*/ 94 w 165"/>
                    <a:gd name="T67" fmla="*/ 202 h 217"/>
                    <a:gd name="T68" fmla="*/ 78 w 165"/>
                    <a:gd name="T69" fmla="*/ 186 h 217"/>
                    <a:gd name="T70" fmla="*/ 76 w 165"/>
                    <a:gd name="T71" fmla="*/ 178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5" h="217">
                      <a:moveTo>
                        <a:pt x="76" y="178"/>
                      </a:moveTo>
                      <a:lnTo>
                        <a:pt x="58" y="167"/>
                      </a:lnTo>
                      <a:lnTo>
                        <a:pt x="39" y="155"/>
                      </a:lnTo>
                      <a:lnTo>
                        <a:pt x="20" y="143"/>
                      </a:lnTo>
                      <a:lnTo>
                        <a:pt x="2" y="131"/>
                      </a:lnTo>
                      <a:lnTo>
                        <a:pt x="0" y="106"/>
                      </a:lnTo>
                      <a:lnTo>
                        <a:pt x="15" y="83"/>
                      </a:lnTo>
                      <a:lnTo>
                        <a:pt x="23" y="64"/>
                      </a:lnTo>
                      <a:lnTo>
                        <a:pt x="17" y="46"/>
                      </a:lnTo>
                      <a:lnTo>
                        <a:pt x="11" y="28"/>
                      </a:lnTo>
                      <a:lnTo>
                        <a:pt x="3" y="10"/>
                      </a:lnTo>
                      <a:lnTo>
                        <a:pt x="10" y="0"/>
                      </a:lnTo>
                      <a:lnTo>
                        <a:pt x="26" y="0"/>
                      </a:lnTo>
                      <a:lnTo>
                        <a:pt x="42" y="0"/>
                      </a:lnTo>
                      <a:lnTo>
                        <a:pt x="59" y="4"/>
                      </a:lnTo>
                      <a:lnTo>
                        <a:pt x="84" y="22"/>
                      </a:lnTo>
                      <a:lnTo>
                        <a:pt x="113" y="26"/>
                      </a:lnTo>
                      <a:lnTo>
                        <a:pt x="123" y="18"/>
                      </a:lnTo>
                      <a:lnTo>
                        <a:pt x="144" y="11"/>
                      </a:lnTo>
                      <a:lnTo>
                        <a:pt x="165" y="16"/>
                      </a:lnTo>
                      <a:lnTo>
                        <a:pt x="155" y="29"/>
                      </a:lnTo>
                      <a:lnTo>
                        <a:pt x="146" y="42"/>
                      </a:lnTo>
                      <a:lnTo>
                        <a:pt x="147" y="64"/>
                      </a:lnTo>
                      <a:lnTo>
                        <a:pt x="147" y="85"/>
                      </a:lnTo>
                      <a:lnTo>
                        <a:pt x="147" y="107"/>
                      </a:lnTo>
                      <a:lnTo>
                        <a:pt x="147" y="128"/>
                      </a:lnTo>
                      <a:lnTo>
                        <a:pt x="158" y="146"/>
                      </a:lnTo>
                      <a:lnTo>
                        <a:pt x="147" y="154"/>
                      </a:lnTo>
                      <a:lnTo>
                        <a:pt x="138" y="168"/>
                      </a:lnTo>
                      <a:lnTo>
                        <a:pt x="129" y="176"/>
                      </a:lnTo>
                      <a:lnTo>
                        <a:pt x="120" y="196"/>
                      </a:lnTo>
                      <a:lnTo>
                        <a:pt x="111" y="216"/>
                      </a:lnTo>
                      <a:lnTo>
                        <a:pt x="108" y="217"/>
                      </a:lnTo>
                      <a:lnTo>
                        <a:pt x="94" y="202"/>
                      </a:lnTo>
                      <a:lnTo>
                        <a:pt x="78" y="186"/>
                      </a:lnTo>
                      <a:lnTo>
                        <a:pt x="76" y="17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Freeform 126"/>
                <p:cNvSpPr>
                  <a:spLocks noChangeArrowheads="1"/>
                </p:cNvSpPr>
                <p:nvPr/>
              </p:nvSpPr>
              <p:spPr bwMode="auto">
                <a:xfrm>
                  <a:off x="576" y="2124"/>
                  <a:ext cx="2" cy="3"/>
                </a:xfrm>
                <a:custGeom>
                  <a:avLst/>
                  <a:gdLst>
                    <a:gd name="T0" fmla="*/ 6 w 6"/>
                    <a:gd name="T1" fmla="*/ 5 h 5"/>
                    <a:gd name="T2" fmla="*/ 3 w 6"/>
                    <a:gd name="T3" fmla="*/ 0 h 5"/>
                    <a:gd name="T4" fmla="*/ 0 w 6"/>
                    <a:gd name="T5" fmla="*/ 3 h 5"/>
                    <a:gd name="T6" fmla="*/ 6 w 6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8" name="Freeform 127"/>
                <p:cNvSpPr>
                  <a:spLocks noChangeArrowheads="1"/>
                </p:cNvSpPr>
                <p:nvPr/>
              </p:nvSpPr>
              <p:spPr bwMode="auto">
                <a:xfrm>
                  <a:off x="5403" y="2102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1 w 2"/>
                    <a:gd name="T7" fmla="*/ 1 h 2"/>
                    <a:gd name="T8" fmla="*/ 2 w 2"/>
                    <a:gd name="T9" fmla="*/ 0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9" name="Freeform 128"/>
                <p:cNvSpPr>
                  <a:spLocks noChangeArrowheads="1"/>
                </p:cNvSpPr>
                <p:nvPr/>
              </p:nvSpPr>
              <p:spPr bwMode="auto">
                <a:xfrm>
                  <a:off x="5407" y="2126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2 h 4"/>
                    <a:gd name="T4" fmla="*/ 0 w 1"/>
                    <a:gd name="T5" fmla="*/ 0 h 4"/>
                    <a:gd name="T6" fmla="*/ 1 w 1"/>
                    <a:gd name="T7" fmla="*/ 2 h 4"/>
                    <a:gd name="T8" fmla="*/ 1 w 1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0" name="Freeform 129"/>
                <p:cNvSpPr>
                  <a:spLocks noChangeArrowheads="1"/>
                </p:cNvSpPr>
                <p:nvPr/>
              </p:nvSpPr>
              <p:spPr bwMode="auto">
                <a:xfrm>
                  <a:off x="5410" y="2136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1" name="Freeform 130"/>
                <p:cNvSpPr>
                  <a:spLocks noChangeArrowheads="1"/>
                </p:cNvSpPr>
                <p:nvPr/>
              </p:nvSpPr>
              <p:spPr bwMode="auto">
                <a:xfrm>
                  <a:off x="5411" y="2124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" name="Freeform 131"/>
                <p:cNvSpPr>
                  <a:spLocks noChangeArrowheads="1"/>
                </p:cNvSpPr>
                <p:nvPr/>
              </p:nvSpPr>
              <p:spPr bwMode="auto">
                <a:xfrm>
                  <a:off x="5407" y="213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" name="Freeform 132"/>
                <p:cNvSpPr>
                  <a:spLocks noChangeArrowheads="1"/>
                </p:cNvSpPr>
                <p:nvPr/>
              </p:nvSpPr>
              <p:spPr bwMode="auto">
                <a:xfrm>
                  <a:off x="2917" y="1889"/>
                  <a:ext cx="173" cy="187"/>
                </a:xfrm>
                <a:custGeom>
                  <a:avLst/>
                  <a:gdLst>
                    <a:gd name="T0" fmla="*/ 162 w 245"/>
                    <a:gd name="T1" fmla="*/ 157 h 219"/>
                    <a:gd name="T2" fmla="*/ 147 w 245"/>
                    <a:gd name="T3" fmla="*/ 162 h 219"/>
                    <a:gd name="T4" fmla="*/ 137 w 245"/>
                    <a:gd name="T5" fmla="*/ 175 h 219"/>
                    <a:gd name="T6" fmla="*/ 127 w 245"/>
                    <a:gd name="T7" fmla="*/ 189 h 219"/>
                    <a:gd name="T8" fmla="*/ 121 w 245"/>
                    <a:gd name="T9" fmla="*/ 207 h 219"/>
                    <a:gd name="T10" fmla="*/ 115 w 245"/>
                    <a:gd name="T11" fmla="*/ 207 h 219"/>
                    <a:gd name="T12" fmla="*/ 115 w 245"/>
                    <a:gd name="T13" fmla="*/ 214 h 219"/>
                    <a:gd name="T14" fmla="*/ 96 w 245"/>
                    <a:gd name="T15" fmla="*/ 214 h 219"/>
                    <a:gd name="T16" fmla="*/ 91 w 245"/>
                    <a:gd name="T17" fmla="*/ 212 h 219"/>
                    <a:gd name="T18" fmla="*/ 89 w 245"/>
                    <a:gd name="T19" fmla="*/ 213 h 219"/>
                    <a:gd name="T20" fmla="*/ 85 w 245"/>
                    <a:gd name="T21" fmla="*/ 217 h 219"/>
                    <a:gd name="T22" fmla="*/ 84 w 245"/>
                    <a:gd name="T23" fmla="*/ 208 h 219"/>
                    <a:gd name="T24" fmla="*/ 83 w 245"/>
                    <a:gd name="T25" fmla="*/ 219 h 219"/>
                    <a:gd name="T26" fmla="*/ 83 w 245"/>
                    <a:gd name="T27" fmla="*/ 214 h 219"/>
                    <a:gd name="T28" fmla="*/ 81 w 245"/>
                    <a:gd name="T29" fmla="*/ 216 h 219"/>
                    <a:gd name="T30" fmla="*/ 73 w 245"/>
                    <a:gd name="T31" fmla="*/ 217 h 219"/>
                    <a:gd name="T32" fmla="*/ 65 w 245"/>
                    <a:gd name="T33" fmla="*/ 218 h 219"/>
                    <a:gd name="T34" fmla="*/ 57 w 245"/>
                    <a:gd name="T35" fmla="*/ 195 h 219"/>
                    <a:gd name="T36" fmla="*/ 58 w 245"/>
                    <a:gd name="T37" fmla="*/ 193 h 219"/>
                    <a:gd name="T38" fmla="*/ 54 w 245"/>
                    <a:gd name="T39" fmla="*/ 190 h 219"/>
                    <a:gd name="T40" fmla="*/ 55 w 245"/>
                    <a:gd name="T41" fmla="*/ 189 h 219"/>
                    <a:gd name="T42" fmla="*/ 51 w 245"/>
                    <a:gd name="T43" fmla="*/ 184 h 219"/>
                    <a:gd name="T44" fmla="*/ 29 w 245"/>
                    <a:gd name="T45" fmla="*/ 170 h 219"/>
                    <a:gd name="T46" fmla="*/ 17 w 245"/>
                    <a:gd name="T47" fmla="*/ 170 h 219"/>
                    <a:gd name="T48" fmla="*/ 22 w 245"/>
                    <a:gd name="T49" fmla="*/ 166 h 219"/>
                    <a:gd name="T50" fmla="*/ 0 w 245"/>
                    <a:gd name="T51" fmla="*/ 171 h 219"/>
                    <a:gd name="T52" fmla="*/ 3 w 245"/>
                    <a:gd name="T53" fmla="*/ 140 h 219"/>
                    <a:gd name="T54" fmla="*/ 5 w 245"/>
                    <a:gd name="T55" fmla="*/ 109 h 219"/>
                    <a:gd name="T56" fmla="*/ 19 w 245"/>
                    <a:gd name="T57" fmla="*/ 82 h 219"/>
                    <a:gd name="T58" fmla="*/ 22 w 245"/>
                    <a:gd name="T59" fmla="*/ 61 h 219"/>
                    <a:gd name="T60" fmla="*/ 18 w 245"/>
                    <a:gd name="T61" fmla="*/ 49 h 219"/>
                    <a:gd name="T62" fmla="*/ 18 w 245"/>
                    <a:gd name="T63" fmla="*/ 48 h 219"/>
                    <a:gd name="T64" fmla="*/ 19 w 245"/>
                    <a:gd name="T65" fmla="*/ 38 h 219"/>
                    <a:gd name="T66" fmla="*/ 25 w 245"/>
                    <a:gd name="T67" fmla="*/ 22 h 219"/>
                    <a:gd name="T68" fmla="*/ 30 w 245"/>
                    <a:gd name="T69" fmla="*/ 6 h 219"/>
                    <a:gd name="T70" fmla="*/ 49 w 245"/>
                    <a:gd name="T71" fmla="*/ 0 h 219"/>
                    <a:gd name="T72" fmla="*/ 70 w 245"/>
                    <a:gd name="T73" fmla="*/ 2 h 219"/>
                    <a:gd name="T74" fmla="*/ 84 w 245"/>
                    <a:gd name="T75" fmla="*/ 15 h 219"/>
                    <a:gd name="T76" fmla="*/ 105 w 245"/>
                    <a:gd name="T77" fmla="*/ 9 h 219"/>
                    <a:gd name="T78" fmla="*/ 120 w 245"/>
                    <a:gd name="T79" fmla="*/ 15 h 219"/>
                    <a:gd name="T80" fmla="*/ 136 w 245"/>
                    <a:gd name="T81" fmla="*/ 21 h 219"/>
                    <a:gd name="T82" fmla="*/ 159 w 245"/>
                    <a:gd name="T83" fmla="*/ 9 h 219"/>
                    <a:gd name="T84" fmla="*/ 179 w 245"/>
                    <a:gd name="T85" fmla="*/ 12 h 219"/>
                    <a:gd name="T86" fmla="*/ 201 w 245"/>
                    <a:gd name="T87" fmla="*/ 14 h 219"/>
                    <a:gd name="T88" fmla="*/ 223 w 245"/>
                    <a:gd name="T89" fmla="*/ 1 h 219"/>
                    <a:gd name="T90" fmla="*/ 232 w 245"/>
                    <a:gd name="T91" fmla="*/ 15 h 219"/>
                    <a:gd name="T92" fmla="*/ 235 w 245"/>
                    <a:gd name="T93" fmla="*/ 32 h 219"/>
                    <a:gd name="T94" fmla="*/ 245 w 245"/>
                    <a:gd name="T95" fmla="*/ 42 h 219"/>
                    <a:gd name="T96" fmla="*/ 239 w 245"/>
                    <a:gd name="T97" fmla="*/ 55 h 219"/>
                    <a:gd name="T98" fmla="*/ 226 w 245"/>
                    <a:gd name="T99" fmla="*/ 67 h 219"/>
                    <a:gd name="T100" fmla="*/ 217 w 245"/>
                    <a:gd name="T101" fmla="*/ 84 h 219"/>
                    <a:gd name="T102" fmla="*/ 210 w 245"/>
                    <a:gd name="T103" fmla="*/ 100 h 219"/>
                    <a:gd name="T104" fmla="*/ 203 w 245"/>
                    <a:gd name="T105" fmla="*/ 120 h 219"/>
                    <a:gd name="T106" fmla="*/ 196 w 245"/>
                    <a:gd name="T107" fmla="*/ 132 h 219"/>
                    <a:gd name="T108" fmla="*/ 187 w 245"/>
                    <a:gd name="T109" fmla="*/ 152 h 219"/>
                    <a:gd name="T110" fmla="*/ 174 w 245"/>
                    <a:gd name="T111" fmla="*/ 170 h 219"/>
                    <a:gd name="T112" fmla="*/ 162 w 245"/>
                    <a:gd name="T113" fmla="*/ 157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5" h="219">
                      <a:moveTo>
                        <a:pt x="162" y="157"/>
                      </a:moveTo>
                      <a:lnTo>
                        <a:pt x="147" y="162"/>
                      </a:lnTo>
                      <a:lnTo>
                        <a:pt x="137" y="175"/>
                      </a:lnTo>
                      <a:lnTo>
                        <a:pt x="127" y="189"/>
                      </a:lnTo>
                      <a:lnTo>
                        <a:pt x="121" y="207"/>
                      </a:lnTo>
                      <a:lnTo>
                        <a:pt x="115" y="207"/>
                      </a:lnTo>
                      <a:lnTo>
                        <a:pt x="115" y="214"/>
                      </a:lnTo>
                      <a:lnTo>
                        <a:pt x="96" y="214"/>
                      </a:lnTo>
                      <a:lnTo>
                        <a:pt x="91" y="212"/>
                      </a:lnTo>
                      <a:lnTo>
                        <a:pt x="89" y="213"/>
                      </a:lnTo>
                      <a:lnTo>
                        <a:pt x="85" y="217"/>
                      </a:lnTo>
                      <a:lnTo>
                        <a:pt x="84" y="208"/>
                      </a:lnTo>
                      <a:lnTo>
                        <a:pt x="83" y="219"/>
                      </a:lnTo>
                      <a:lnTo>
                        <a:pt x="83" y="214"/>
                      </a:lnTo>
                      <a:lnTo>
                        <a:pt x="81" y="216"/>
                      </a:lnTo>
                      <a:lnTo>
                        <a:pt x="73" y="217"/>
                      </a:lnTo>
                      <a:lnTo>
                        <a:pt x="65" y="218"/>
                      </a:lnTo>
                      <a:lnTo>
                        <a:pt x="57" y="195"/>
                      </a:lnTo>
                      <a:lnTo>
                        <a:pt x="58" y="193"/>
                      </a:lnTo>
                      <a:lnTo>
                        <a:pt x="54" y="190"/>
                      </a:lnTo>
                      <a:lnTo>
                        <a:pt x="55" y="189"/>
                      </a:lnTo>
                      <a:lnTo>
                        <a:pt x="51" y="184"/>
                      </a:lnTo>
                      <a:lnTo>
                        <a:pt x="29" y="170"/>
                      </a:lnTo>
                      <a:lnTo>
                        <a:pt x="17" y="170"/>
                      </a:lnTo>
                      <a:lnTo>
                        <a:pt x="22" y="166"/>
                      </a:lnTo>
                      <a:lnTo>
                        <a:pt x="0" y="171"/>
                      </a:lnTo>
                      <a:lnTo>
                        <a:pt x="3" y="140"/>
                      </a:lnTo>
                      <a:lnTo>
                        <a:pt x="5" y="109"/>
                      </a:lnTo>
                      <a:lnTo>
                        <a:pt x="19" y="82"/>
                      </a:lnTo>
                      <a:lnTo>
                        <a:pt x="22" y="6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9" y="38"/>
                      </a:lnTo>
                      <a:lnTo>
                        <a:pt x="25" y="22"/>
                      </a:lnTo>
                      <a:lnTo>
                        <a:pt x="30" y="6"/>
                      </a:lnTo>
                      <a:lnTo>
                        <a:pt x="49" y="0"/>
                      </a:lnTo>
                      <a:lnTo>
                        <a:pt x="70" y="2"/>
                      </a:lnTo>
                      <a:lnTo>
                        <a:pt x="84" y="15"/>
                      </a:lnTo>
                      <a:lnTo>
                        <a:pt x="105" y="9"/>
                      </a:lnTo>
                      <a:lnTo>
                        <a:pt x="120" y="15"/>
                      </a:lnTo>
                      <a:lnTo>
                        <a:pt x="136" y="21"/>
                      </a:lnTo>
                      <a:lnTo>
                        <a:pt x="159" y="9"/>
                      </a:lnTo>
                      <a:lnTo>
                        <a:pt x="179" y="12"/>
                      </a:lnTo>
                      <a:lnTo>
                        <a:pt x="201" y="14"/>
                      </a:lnTo>
                      <a:lnTo>
                        <a:pt x="223" y="1"/>
                      </a:lnTo>
                      <a:lnTo>
                        <a:pt x="232" y="15"/>
                      </a:lnTo>
                      <a:lnTo>
                        <a:pt x="235" y="32"/>
                      </a:lnTo>
                      <a:lnTo>
                        <a:pt x="245" y="42"/>
                      </a:lnTo>
                      <a:lnTo>
                        <a:pt x="239" y="55"/>
                      </a:lnTo>
                      <a:lnTo>
                        <a:pt x="226" y="67"/>
                      </a:lnTo>
                      <a:lnTo>
                        <a:pt x="217" y="84"/>
                      </a:lnTo>
                      <a:lnTo>
                        <a:pt x="210" y="100"/>
                      </a:lnTo>
                      <a:lnTo>
                        <a:pt x="203" y="120"/>
                      </a:lnTo>
                      <a:lnTo>
                        <a:pt x="196" y="132"/>
                      </a:lnTo>
                      <a:lnTo>
                        <a:pt x="187" y="152"/>
                      </a:lnTo>
                      <a:lnTo>
                        <a:pt x="174" y="170"/>
                      </a:lnTo>
                      <a:lnTo>
                        <a:pt x="162" y="15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" name="Freeform 133"/>
                <p:cNvSpPr>
                  <a:spLocks noChangeArrowheads="1"/>
                </p:cNvSpPr>
                <p:nvPr/>
              </p:nvSpPr>
              <p:spPr bwMode="auto">
                <a:xfrm>
                  <a:off x="2890" y="1917"/>
                  <a:ext cx="40" cy="120"/>
                </a:xfrm>
                <a:custGeom>
                  <a:avLst/>
                  <a:gdLst>
                    <a:gd name="T0" fmla="*/ 2 w 60"/>
                    <a:gd name="T1" fmla="*/ 31 h 143"/>
                    <a:gd name="T2" fmla="*/ 0 w 60"/>
                    <a:gd name="T3" fmla="*/ 41 h 143"/>
                    <a:gd name="T4" fmla="*/ 11 w 60"/>
                    <a:gd name="T5" fmla="*/ 55 h 143"/>
                    <a:gd name="T6" fmla="*/ 14 w 60"/>
                    <a:gd name="T7" fmla="*/ 73 h 143"/>
                    <a:gd name="T8" fmla="*/ 14 w 60"/>
                    <a:gd name="T9" fmla="*/ 91 h 143"/>
                    <a:gd name="T10" fmla="*/ 15 w 60"/>
                    <a:gd name="T11" fmla="*/ 108 h 143"/>
                    <a:gd name="T12" fmla="*/ 15 w 60"/>
                    <a:gd name="T13" fmla="*/ 126 h 143"/>
                    <a:gd name="T14" fmla="*/ 17 w 60"/>
                    <a:gd name="T15" fmla="*/ 143 h 143"/>
                    <a:gd name="T16" fmla="*/ 38 w 60"/>
                    <a:gd name="T17" fmla="*/ 139 h 143"/>
                    <a:gd name="T18" fmla="*/ 41 w 60"/>
                    <a:gd name="T19" fmla="*/ 108 h 143"/>
                    <a:gd name="T20" fmla="*/ 43 w 60"/>
                    <a:gd name="T21" fmla="*/ 77 h 143"/>
                    <a:gd name="T22" fmla="*/ 57 w 60"/>
                    <a:gd name="T23" fmla="*/ 50 h 143"/>
                    <a:gd name="T24" fmla="*/ 60 w 60"/>
                    <a:gd name="T25" fmla="*/ 29 h 143"/>
                    <a:gd name="T26" fmla="*/ 56 w 60"/>
                    <a:gd name="T27" fmla="*/ 17 h 143"/>
                    <a:gd name="T28" fmla="*/ 56 w 60"/>
                    <a:gd name="T29" fmla="*/ 16 h 143"/>
                    <a:gd name="T30" fmla="*/ 38 w 60"/>
                    <a:gd name="T31" fmla="*/ 0 h 143"/>
                    <a:gd name="T32" fmla="*/ 32 w 60"/>
                    <a:gd name="T33" fmla="*/ 7 h 143"/>
                    <a:gd name="T34" fmla="*/ 32 w 60"/>
                    <a:gd name="T35" fmla="*/ 11 h 143"/>
                    <a:gd name="T36" fmla="*/ 32 w 60"/>
                    <a:gd name="T37" fmla="*/ 12 h 143"/>
                    <a:gd name="T38" fmla="*/ 31 w 60"/>
                    <a:gd name="T39" fmla="*/ 13 h 143"/>
                    <a:gd name="T40" fmla="*/ 17 w 60"/>
                    <a:gd name="T41" fmla="*/ 23 h 143"/>
                    <a:gd name="T42" fmla="*/ 2 w 60"/>
                    <a:gd name="T43" fmla="*/ 3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0" h="143">
                      <a:moveTo>
                        <a:pt x="2" y="31"/>
                      </a:moveTo>
                      <a:lnTo>
                        <a:pt x="0" y="41"/>
                      </a:lnTo>
                      <a:lnTo>
                        <a:pt x="11" y="55"/>
                      </a:lnTo>
                      <a:lnTo>
                        <a:pt x="14" y="73"/>
                      </a:lnTo>
                      <a:lnTo>
                        <a:pt x="14" y="91"/>
                      </a:lnTo>
                      <a:lnTo>
                        <a:pt x="15" y="108"/>
                      </a:lnTo>
                      <a:lnTo>
                        <a:pt x="15" y="126"/>
                      </a:lnTo>
                      <a:lnTo>
                        <a:pt x="17" y="143"/>
                      </a:lnTo>
                      <a:lnTo>
                        <a:pt x="38" y="139"/>
                      </a:lnTo>
                      <a:lnTo>
                        <a:pt x="41" y="108"/>
                      </a:lnTo>
                      <a:lnTo>
                        <a:pt x="43" y="77"/>
                      </a:lnTo>
                      <a:lnTo>
                        <a:pt x="57" y="50"/>
                      </a:lnTo>
                      <a:lnTo>
                        <a:pt x="60" y="29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38" y="0"/>
                      </a:lnTo>
                      <a:lnTo>
                        <a:pt x="32" y="7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1" y="13"/>
                      </a:lnTo>
                      <a:lnTo>
                        <a:pt x="17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5" name="Freeform 134"/>
                <p:cNvSpPr>
                  <a:spLocks noChangeArrowheads="1"/>
                </p:cNvSpPr>
                <p:nvPr/>
              </p:nvSpPr>
              <p:spPr bwMode="auto">
                <a:xfrm>
                  <a:off x="2798" y="1862"/>
                  <a:ext cx="113" cy="111"/>
                </a:xfrm>
                <a:custGeom>
                  <a:avLst/>
                  <a:gdLst>
                    <a:gd name="T0" fmla="*/ 132 w 162"/>
                    <a:gd name="T1" fmla="*/ 95 h 131"/>
                    <a:gd name="T2" fmla="*/ 126 w 162"/>
                    <a:gd name="T3" fmla="*/ 95 h 131"/>
                    <a:gd name="T4" fmla="*/ 109 w 162"/>
                    <a:gd name="T5" fmla="*/ 93 h 131"/>
                    <a:gd name="T6" fmla="*/ 105 w 162"/>
                    <a:gd name="T7" fmla="*/ 94 h 131"/>
                    <a:gd name="T8" fmla="*/ 79 w 162"/>
                    <a:gd name="T9" fmla="*/ 95 h 131"/>
                    <a:gd name="T10" fmla="*/ 55 w 162"/>
                    <a:gd name="T11" fmla="*/ 95 h 131"/>
                    <a:gd name="T12" fmla="*/ 57 w 162"/>
                    <a:gd name="T13" fmla="*/ 113 h 131"/>
                    <a:gd name="T14" fmla="*/ 58 w 162"/>
                    <a:gd name="T15" fmla="*/ 131 h 131"/>
                    <a:gd name="T16" fmla="*/ 40 w 162"/>
                    <a:gd name="T17" fmla="*/ 120 h 131"/>
                    <a:gd name="T18" fmla="*/ 21 w 162"/>
                    <a:gd name="T19" fmla="*/ 126 h 131"/>
                    <a:gd name="T20" fmla="*/ 9 w 162"/>
                    <a:gd name="T21" fmla="*/ 113 h 131"/>
                    <a:gd name="T22" fmla="*/ 0 w 162"/>
                    <a:gd name="T23" fmla="*/ 108 h 131"/>
                    <a:gd name="T24" fmla="*/ 5 w 162"/>
                    <a:gd name="T25" fmla="*/ 78 h 131"/>
                    <a:gd name="T26" fmla="*/ 11 w 162"/>
                    <a:gd name="T27" fmla="*/ 72 h 131"/>
                    <a:gd name="T28" fmla="*/ 23 w 162"/>
                    <a:gd name="T29" fmla="*/ 63 h 131"/>
                    <a:gd name="T30" fmla="*/ 27 w 162"/>
                    <a:gd name="T31" fmla="*/ 52 h 131"/>
                    <a:gd name="T32" fmla="*/ 30 w 162"/>
                    <a:gd name="T33" fmla="*/ 40 h 131"/>
                    <a:gd name="T34" fmla="*/ 43 w 162"/>
                    <a:gd name="T35" fmla="*/ 45 h 131"/>
                    <a:gd name="T36" fmla="*/ 46 w 162"/>
                    <a:gd name="T37" fmla="*/ 36 h 131"/>
                    <a:gd name="T38" fmla="*/ 51 w 162"/>
                    <a:gd name="T39" fmla="*/ 34 h 131"/>
                    <a:gd name="T40" fmla="*/ 58 w 162"/>
                    <a:gd name="T41" fmla="*/ 23 h 131"/>
                    <a:gd name="T42" fmla="*/ 70 w 162"/>
                    <a:gd name="T43" fmla="*/ 22 h 131"/>
                    <a:gd name="T44" fmla="*/ 73 w 162"/>
                    <a:gd name="T45" fmla="*/ 14 h 131"/>
                    <a:gd name="T46" fmla="*/ 99 w 162"/>
                    <a:gd name="T47" fmla="*/ 0 h 131"/>
                    <a:gd name="T48" fmla="*/ 118 w 162"/>
                    <a:gd name="T49" fmla="*/ 3 h 131"/>
                    <a:gd name="T50" fmla="*/ 120 w 162"/>
                    <a:gd name="T51" fmla="*/ 23 h 131"/>
                    <a:gd name="T52" fmla="*/ 137 w 162"/>
                    <a:gd name="T53" fmla="*/ 40 h 131"/>
                    <a:gd name="T54" fmla="*/ 133 w 162"/>
                    <a:gd name="T55" fmla="*/ 40 h 131"/>
                    <a:gd name="T56" fmla="*/ 133 w 162"/>
                    <a:gd name="T57" fmla="*/ 48 h 131"/>
                    <a:gd name="T58" fmla="*/ 145 w 162"/>
                    <a:gd name="T59" fmla="*/ 58 h 131"/>
                    <a:gd name="T60" fmla="*/ 153 w 162"/>
                    <a:gd name="T61" fmla="*/ 56 h 131"/>
                    <a:gd name="T62" fmla="*/ 157 w 162"/>
                    <a:gd name="T63" fmla="*/ 63 h 131"/>
                    <a:gd name="T64" fmla="*/ 162 w 162"/>
                    <a:gd name="T65" fmla="*/ 75 h 131"/>
                    <a:gd name="T66" fmla="*/ 162 w 162"/>
                    <a:gd name="T67" fmla="*/ 76 h 131"/>
                    <a:gd name="T68" fmla="*/ 161 w 162"/>
                    <a:gd name="T69" fmla="*/ 77 h 131"/>
                    <a:gd name="T70" fmla="*/ 147 w 162"/>
                    <a:gd name="T71" fmla="*/ 87 h 131"/>
                    <a:gd name="T72" fmla="*/ 132 w 162"/>
                    <a:gd name="T73" fmla="*/ 9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2" h="131">
                      <a:moveTo>
                        <a:pt x="132" y="95"/>
                      </a:moveTo>
                      <a:lnTo>
                        <a:pt x="126" y="95"/>
                      </a:lnTo>
                      <a:lnTo>
                        <a:pt x="109" y="93"/>
                      </a:lnTo>
                      <a:lnTo>
                        <a:pt x="105" y="94"/>
                      </a:lnTo>
                      <a:lnTo>
                        <a:pt x="79" y="95"/>
                      </a:lnTo>
                      <a:lnTo>
                        <a:pt x="55" y="95"/>
                      </a:lnTo>
                      <a:lnTo>
                        <a:pt x="57" y="113"/>
                      </a:lnTo>
                      <a:lnTo>
                        <a:pt x="58" y="131"/>
                      </a:lnTo>
                      <a:lnTo>
                        <a:pt x="40" y="120"/>
                      </a:lnTo>
                      <a:lnTo>
                        <a:pt x="21" y="126"/>
                      </a:lnTo>
                      <a:lnTo>
                        <a:pt x="9" y="113"/>
                      </a:lnTo>
                      <a:lnTo>
                        <a:pt x="0" y="108"/>
                      </a:lnTo>
                      <a:lnTo>
                        <a:pt x="5" y="78"/>
                      </a:lnTo>
                      <a:lnTo>
                        <a:pt x="11" y="72"/>
                      </a:lnTo>
                      <a:lnTo>
                        <a:pt x="23" y="63"/>
                      </a:lnTo>
                      <a:lnTo>
                        <a:pt x="27" y="52"/>
                      </a:lnTo>
                      <a:lnTo>
                        <a:pt x="30" y="40"/>
                      </a:lnTo>
                      <a:lnTo>
                        <a:pt x="43" y="45"/>
                      </a:lnTo>
                      <a:lnTo>
                        <a:pt x="46" y="36"/>
                      </a:lnTo>
                      <a:lnTo>
                        <a:pt x="51" y="34"/>
                      </a:lnTo>
                      <a:lnTo>
                        <a:pt x="58" y="23"/>
                      </a:lnTo>
                      <a:lnTo>
                        <a:pt x="70" y="22"/>
                      </a:lnTo>
                      <a:lnTo>
                        <a:pt x="73" y="14"/>
                      </a:lnTo>
                      <a:lnTo>
                        <a:pt x="99" y="0"/>
                      </a:lnTo>
                      <a:lnTo>
                        <a:pt x="118" y="3"/>
                      </a:lnTo>
                      <a:lnTo>
                        <a:pt x="120" y="23"/>
                      </a:lnTo>
                      <a:lnTo>
                        <a:pt x="137" y="40"/>
                      </a:lnTo>
                      <a:lnTo>
                        <a:pt x="133" y="40"/>
                      </a:lnTo>
                      <a:lnTo>
                        <a:pt x="133" y="48"/>
                      </a:lnTo>
                      <a:lnTo>
                        <a:pt x="145" y="58"/>
                      </a:lnTo>
                      <a:lnTo>
                        <a:pt x="153" y="56"/>
                      </a:lnTo>
                      <a:lnTo>
                        <a:pt x="157" y="63"/>
                      </a:lnTo>
                      <a:lnTo>
                        <a:pt x="162" y="75"/>
                      </a:lnTo>
                      <a:lnTo>
                        <a:pt x="162" y="76"/>
                      </a:lnTo>
                      <a:lnTo>
                        <a:pt x="161" y="77"/>
                      </a:lnTo>
                      <a:lnTo>
                        <a:pt x="147" y="87"/>
                      </a:lnTo>
                      <a:lnTo>
                        <a:pt x="132" y="9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" name="Freeform 135"/>
                <p:cNvSpPr>
                  <a:spLocks noChangeArrowheads="1"/>
                </p:cNvSpPr>
                <p:nvPr/>
              </p:nvSpPr>
              <p:spPr bwMode="auto">
                <a:xfrm>
                  <a:off x="3003" y="1903"/>
                  <a:ext cx="110" cy="224"/>
                </a:xfrm>
                <a:custGeom>
                  <a:avLst/>
                  <a:gdLst>
                    <a:gd name="T0" fmla="*/ 147 w 159"/>
                    <a:gd name="T1" fmla="*/ 72 h 264"/>
                    <a:gd name="T2" fmla="*/ 123 w 159"/>
                    <a:gd name="T3" fmla="*/ 72 h 264"/>
                    <a:gd name="T4" fmla="*/ 112 w 159"/>
                    <a:gd name="T5" fmla="*/ 78 h 264"/>
                    <a:gd name="T6" fmla="*/ 130 w 159"/>
                    <a:gd name="T7" fmla="*/ 100 h 264"/>
                    <a:gd name="T8" fmla="*/ 143 w 159"/>
                    <a:gd name="T9" fmla="*/ 130 h 264"/>
                    <a:gd name="T10" fmla="*/ 132 w 159"/>
                    <a:gd name="T11" fmla="*/ 148 h 264"/>
                    <a:gd name="T12" fmla="*/ 123 w 159"/>
                    <a:gd name="T13" fmla="*/ 167 h 264"/>
                    <a:gd name="T14" fmla="*/ 130 w 159"/>
                    <a:gd name="T15" fmla="*/ 199 h 264"/>
                    <a:gd name="T16" fmla="*/ 141 w 159"/>
                    <a:gd name="T17" fmla="*/ 216 h 264"/>
                    <a:gd name="T18" fmla="*/ 151 w 159"/>
                    <a:gd name="T19" fmla="*/ 232 h 264"/>
                    <a:gd name="T20" fmla="*/ 159 w 159"/>
                    <a:gd name="T21" fmla="*/ 253 h 264"/>
                    <a:gd name="T22" fmla="*/ 154 w 159"/>
                    <a:gd name="T23" fmla="*/ 264 h 264"/>
                    <a:gd name="T24" fmla="*/ 137 w 159"/>
                    <a:gd name="T25" fmla="*/ 259 h 264"/>
                    <a:gd name="T26" fmla="*/ 119 w 159"/>
                    <a:gd name="T27" fmla="*/ 255 h 264"/>
                    <a:gd name="T28" fmla="*/ 99 w 159"/>
                    <a:gd name="T29" fmla="*/ 255 h 264"/>
                    <a:gd name="T30" fmla="*/ 78 w 159"/>
                    <a:gd name="T31" fmla="*/ 255 h 264"/>
                    <a:gd name="T32" fmla="*/ 58 w 159"/>
                    <a:gd name="T33" fmla="*/ 255 h 264"/>
                    <a:gd name="T34" fmla="*/ 42 w 159"/>
                    <a:gd name="T35" fmla="*/ 252 h 264"/>
                    <a:gd name="T36" fmla="*/ 27 w 159"/>
                    <a:gd name="T37" fmla="*/ 250 h 264"/>
                    <a:gd name="T38" fmla="*/ 27 w 159"/>
                    <a:gd name="T39" fmla="*/ 226 h 264"/>
                    <a:gd name="T40" fmla="*/ 24 w 159"/>
                    <a:gd name="T41" fmla="*/ 215 h 264"/>
                    <a:gd name="T42" fmla="*/ 23 w 159"/>
                    <a:gd name="T43" fmla="*/ 211 h 264"/>
                    <a:gd name="T44" fmla="*/ 10 w 159"/>
                    <a:gd name="T45" fmla="*/ 209 h 264"/>
                    <a:gd name="T46" fmla="*/ 4 w 159"/>
                    <a:gd name="T47" fmla="*/ 196 h 264"/>
                    <a:gd name="T48" fmla="*/ 0 w 159"/>
                    <a:gd name="T49" fmla="*/ 197 h 264"/>
                    <a:gd name="T50" fmla="*/ 1 w 159"/>
                    <a:gd name="T51" fmla="*/ 192 h 264"/>
                    <a:gd name="T52" fmla="*/ 7 w 159"/>
                    <a:gd name="T53" fmla="*/ 174 h 264"/>
                    <a:gd name="T54" fmla="*/ 17 w 159"/>
                    <a:gd name="T55" fmla="*/ 160 h 264"/>
                    <a:gd name="T56" fmla="*/ 27 w 159"/>
                    <a:gd name="T57" fmla="*/ 147 h 264"/>
                    <a:gd name="T58" fmla="*/ 42 w 159"/>
                    <a:gd name="T59" fmla="*/ 142 h 264"/>
                    <a:gd name="T60" fmla="*/ 54 w 159"/>
                    <a:gd name="T61" fmla="*/ 155 h 264"/>
                    <a:gd name="T62" fmla="*/ 67 w 159"/>
                    <a:gd name="T63" fmla="*/ 137 h 264"/>
                    <a:gd name="T64" fmla="*/ 76 w 159"/>
                    <a:gd name="T65" fmla="*/ 117 h 264"/>
                    <a:gd name="T66" fmla="*/ 83 w 159"/>
                    <a:gd name="T67" fmla="*/ 105 h 264"/>
                    <a:gd name="T68" fmla="*/ 90 w 159"/>
                    <a:gd name="T69" fmla="*/ 85 h 264"/>
                    <a:gd name="T70" fmla="*/ 97 w 159"/>
                    <a:gd name="T71" fmla="*/ 69 h 264"/>
                    <a:gd name="T72" fmla="*/ 106 w 159"/>
                    <a:gd name="T73" fmla="*/ 52 h 264"/>
                    <a:gd name="T74" fmla="*/ 119 w 159"/>
                    <a:gd name="T75" fmla="*/ 40 h 264"/>
                    <a:gd name="T76" fmla="*/ 125 w 159"/>
                    <a:gd name="T77" fmla="*/ 27 h 264"/>
                    <a:gd name="T78" fmla="*/ 115 w 159"/>
                    <a:gd name="T79" fmla="*/ 17 h 264"/>
                    <a:gd name="T80" fmla="*/ 112 w 159"/>
                    <a:gd name="T81" fmla="*/ 0 h 264"/>
                    <a:gd name="T82" fmla="*/ 120 w 159"/>
                    <a:gd name="T83" fmla="*/ 0 h 264"/>
                    <a:gd name="T84" fmla="*/ 131 w 159"/>
                    <a:gd name="T85" fmla="*/ 23 h 264"/>
                    <a:gd name="T86" fmla="*/ 132 w 159"/>
                    <a:gd name="T87" fmla="*/ 49 h 264"/>
                    <a:gd name="T88" fmla="*/ 147 w 159"/>
                    <a:gd name="T89" fmla="*/ 72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9" h="264">
                      <a:moveTo>
                        <a:pt x="147" y="72"/>
                      </a:moveTo>
                      <a:lnTo>
                        <a:pt x="123" y="72"/>
                      </a:lnTo>
                      <a:lnTo>
                        <a:pt x="112" y="78"/>
                      </a:lnTo>
                      <a:lnTo>
                        <a:pt x="130" y="100"/>
                      </a:lnTo>
                      <a:lnTo>
                        <a:pt x="143" y="130"/>
                      </a:lnTo>
                      <a:lnTo>
                        <a:pt x="132" y="148"/>
                      </a:lnTo>
                      <a:lnTo>
                        <a:pt x="123" y="167"/>
                      </a:lnTo>
                      <a:lnTo>
                        <a:pt x="130" y="199"/>
                      </a:lnTo>
                      <a:lnTo>
                        <a:pt x="141" y="216"/>
                      </a:lnTo>
                      <a:lnTo>
                        <a:pt x="151" y="232"/>
                      </a:lnTo>
                      <a:lnTo>
                        <a:pt x="159" y="253"/>
                      </a:lnTo>
                      <a:lnTo>
                        <a:pt x="154" y="264"/>
                      </a:lnTo>
                      <a:lnTo>
                        <a:pt x="137" y="259"/>
                      </a:lnTo>
                      <a:lnTo>
                        <a:pt x="119" y="255"/>
                      </a:lnTo>
                      <a:lnTo>
                        <a:pt x="99" y="255"/>
                      </a:lnTo>
                      <a:lnTo>
                        <a:pt x="78" y="255"/>
                      </a:lnTo>
                      <a:lnTo>
                        <a:pt x="58" y="255"/>
                      </a:lnTo>
                      <a:lnTo>
                        <a:pt x="42" y="252"/>
                      </a:lnTo>
                      <a:lnTo>
                        <a:pt x="27" y="250"/>
                      </a:lnTo>
                      <a:lnTo>
                        <a:pt x="27" y="226"/>
                      </a:lnTo>
                      <a:lnTo>
                        <a:pt x="24" y="215"/>
                      </a:lnTo>
                      <a:lnTo>
                        <a:pt x="23" y="211"/>
                      </a:lnTo>
                      <a:lnTo>
                        <a:pt x="10" y="209"/>
                      </a:lnTo>
                      <a:lnTo>
                        <a:pt x="4" y="196"/>
                      </a:lnTo>
                      <a:lnTo>
                        <a:pt x="0" y="197"/>
                      </a:lnTo>
                      <a:lnTo>
                        <a:pt x="1" y="192"/>
                      </a:lnTo>
                      <a:lnTo>
                        <a:pt x="7" y="174"/>
                      </a:lnTo>
                      <a:lnTo>
                        <a:pt x="17" y="160"/>
                      </a:lnTo>
                      <a:lnTo>
                        <a:pt x="27" y="147"/>
                      </a:lnTo>
                      <a:lnTo>
                        <a:pt x="42" y="142"/>
                      </a:lnTo>
                      <a:lnTo>
                        <a:pt x="54" y="155"/>
                      </a:lnTo>
                      <a:lnTo>
                        <a:pt x="67" y="137"/>
                      </a:lnTo>
                      <a:lnTo>
                        <a:pt x="76" y="117"/>
                      </a:lnTo>
                      <a:lnTo>
                        <a:pt x="83" y="105"/>
                      </a:lnTo>
                      <a:lnTo>
                        <a:pt x="90" y="85"/>
                      </a:lnTo>
                      <a:lnTo>
                        <a:pt x="97" y="69"/>
                      </a:lnTo>
                      <a:lnTo>
                        <a:pt x="106" y="52"/>
                      </a:lnTo>
                      <a:lnTo>
                        <a:pt x="119" y="40"/>
                      </a:lnTo>
                      <a:lnTo>
                        <a:pt x="125" y="27"/>
                      </a:lnTo>
                      <a:lnTo>
                        <a:pt x="115" y="17"/>
                      </a:lnTo>
                      <a:lnTo>
                        <a:pt x="112" y="0"/>
                      </a:lnTo>
                      <a:lnTo>
                        <a:pt x="120" y="0"/>
                      </a:lnTo>
                      <a:lnTo>
                        <a:pt x="131" y="23"/>
                      </a:lnTo>
                      <a:lnTo>
                        <a:pt x="132" y="49"/>
                      </a:lnTo>
                      <a:lnTo>
                        <a:pt x="147" y="7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7" name="Freeform 136"/>
                <p:cNvSpPr>
                  <a:spLocks noChangeArrowheads="1"/>
                </p:cNvSpPr>
                <p:nvPr/>
              </p:nvSpPr>
              <p:spPr bwMode="auto">
                <a:xfrm>
                  <a:off x="3089" y="1946"/>
                  <a:ext cx="188" cy="171"/>
                </a:xfrm>
                <a:custGeom>
                  <a:avLst/>
                  <a:gdLst>
                    <a:gd name="T0" fmla="*/ 93 w 266"/>
                    <a:gd name="T1" fmla="*/ 55 h 202"/>
                    <a:gd name="T2" fmla="*/ 90 w 266"/>
                    <a:gd name="T3" fmla="*/ 48 h 202"/>
                    <a:gd name="T4" fmla="*/ 118 w 266"/>
                    <a:gd name="T5" fmla="*/ 42 h 202"/>
                    <a:gd name="T6" fmla="*/ 135 w 266"/>
                    <a:gd name="T7" fmla="*/ 24 h 202"/>
                    <a:gd name="T8" fmla="*/ 151 w 266"/>
                    <a:gd name="T9" fmla="*/ 4 h 202"/>
                    <a:gd name="T10" fmla="*/ 170 w 266"/>
                    <a:gd name="T11" fmla="*/ 0 h 202"/>
                    <a:gd name="T12" fmla="*/ 178 w 266"/>
                    <a:gd name="T13" fmla="*/ 14 h 202"/>
                    <a:gd name="T14" fmla="*/ 188 w 266"/>
                    <a:gd name="T15" fmla="*/ 28 h 202"/>
                    <a:gd name="T16" fmla="*/ 184 w 266"/>
                    <a:gd name="T17" fmla="*/ 51 h 202"/>
                    <a:gd name="T18" fmla="*/ 199 w 266"/>
                    <a:gd name="T19" fmla="*/ 55 h 202"/>
                    <a:gd name="T20" fmla="*/ 202 w 266"/>
                    <a:gd name="T21" fmla="*/ 61 h 202"/>
                    <a:gd name="T22" fmla="*/ 222 w 266"/>
                    <a:gd name="T23" fmla="*/ 75 h 202"/>
                    <a:gd name="T24" fmla="*/ 225 w 266"/>
                    <a:gd name="T25" fmla="*/ 85 h 202"/>
                    <a:gd name="T26" fmla="*/ 243 w 266"/>
                    <a:gd name="T27" fmla="*/ 102 h 202"/>
                    <a:gd name="T28" fmla="*/ 252 w 266"/>
                    <a:gd name="T29" fmla="*/ 114 h 202"/>
                    <a:gd name="T30" fmla="*/ 263 w 266"/>
                    <a:gd name="T31" fmla="*/ 129 h 202"/>
                    <a:gd name="T32" fmla="*/ 266 w 266"/>
                    <a:gd name="T33" fmla="*/ 138 h 202"/>
                    <a:gd name="T34" fmla="*/ 255 w 266"/>
                    <a:gd name="T35" fmla="*/ 134 h 202"/>
                    <a:gd name="T36" fmla="*/ 240 w 266"/>
                    <a:gd name="T37" fmla="*/ 133 h 202"/>
                    <a:gd name="T38" fmla="*/ 223 w 266"/>
                    <a:gd name="T39" fmla="*/ 130 h 202"/>
                    <a:gd name="T40" fmla="*/ 216 w 266"/>
                    <a:gd name="T41" fmla="*/ 138 h 202"/>
                    <a:gd name="T42" fmla="*/ 201 w 266"/>
                    <a:gd name="T43" fmla="*/ 138 h 202"/>
                    <a:gd name="T44" fmla="*/ 180 w 266"/>
                    <a:gd name="T45" fmla="*/ 145 h 202"/>
                    <a:gd name="T46" fmla="*/ 170 w 266"/>
                    <a:gd name="T47" fmla="*/ 144 h 202"/>
                    <a:gd name="T48" fmla="*/ 162 w 266"/>
                    <a:gd name="T49" fmla="*/ 158 h 202"/>
                    <a:gd name="T50" fmla="*/ 141 w 266"/>
                    <a:gd name="T51" fmla="*/ 152 h 202"/>
                    <a:gd name="T52" fmla="*/ 122 w 266"/>
                    <a:gd name="T53" fmla="*/ 146 h 202"/>
                    <a:gd name="T54" fmla="*/ 102 w 266"/>
                    <a:gd name="T55" fmla="*/ 134 h 202"/>
                    <a:gd name="T56" fmla="*/ 84 w 266"/>
                    <a:gd name="T57" fmla="*/ 156 h 202"/>
                    <a:gd name="T58" fmla="*/ 85 w 266"/>
                    <a:gd name="T59" fmla="*/ 172 h 202"/>
                    <a:gd name="T60" fmla="*/ 69 w 266"/>
                    <a:gd name="T61" fmla="*/ 171 h 202"/>
                    <a:gd name="T62" fmla="*/ 54 w 266"/>
                    <a:gd name="T63" fmla="*/ 170 h 202"/>
                    <a:gd name="T64" fmla="*/ 42 w 266"/>
                    <a:gd name="T65" fmla="*/ 177 h 202"/>
                    <a:gd name="T66" fmla="*/ 36 w 266"/>
                    <a:gd name="T67" fmla="*/ 202 h 202"/>
                    <a:gd name="T68" fmla="*/ 28 w 266"/>
                    <a:gd name="T69" fmla="*/ 181 h 202"/>
                    <a:gd name="T70" fmla="*/ 18 w 266"/>
                    <a:gd name="T71" fmla="*/ 165 h 202"/>
                    <a:gd name="T72" fmla="*/ 7 w 266"/>
                    <a:gd name="T73" fmla="*/ 148 h 202"/>
                    <a:gd name="T74" fmla="*/ 0 w 266"/>
                    <a:gd name="T75" fmla="*/ 116 h 202"/>
                    <a:gd name="T76" fmla="*/ 9 w 266"/>
                    <a:gd name="T77" fmla="*/ 97 h 202"/>
                    <a:gd name="T78" fmla="*/ 20 w 266"/>
                    <a:gd name="T79" fmla="*/ 79 h 202"/>
                    <a:gd name="T80" fmla="*/ 39 w 266"/>
                    <a:gd name="T81" fmla="*/ 73 h 202"/>
                    <a:gd name="T82" fmla="*/ 43 w 266"/>
                    <a:gd name="T83" fmla="*/ 75 h 202"/>
                    <a:gd name="T84" fmla="*/ 55 w 266"/>
                    <a:gd name="T85" fmla="*/ 73 h 202"/>
                    <a:gd name="T86" fmla="*/ 84 w 266"/>
                    <a:gd name="T87" fmla="*/ 67 h 202"/>
                    <a:gd name="T88" fmla="*/ 93 w 266"/>
                    <a:gd name="T89" fmla="*/ 55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66" h="202">
                      <a:moveTo>
                        <a:pt x="93" y="55"/>
                      </a:moveTo>
                      <a:lnTo>
                        <a:pt x="90" y="48"/>
                      </a:lnTo>
                      <a:lnTo>
                        <a:pt x="118" y="42"/>
                      </a:lnTo>
                      <a:lnTo>
                        <a:pt x="135" y="24"/>
                      </a:lnTo>
                      <a:lnTo>
                        <a:pt x="151" y="4"/>
                      </a:lnTo>
                      <a:lnTo>
                        <a:pt x="170" y="0"/>
                      </a:lnTo>
                      <a:lnTo>
                        <a:pt x="178" y="14"/>
                      </a:lnTo>
                      <a:lnTo>
                        <a:pt x="188" y="28"/>
                      </a:lnTo>
                      <a:lnTo>
                        <a:pt x="184" y="51"/>
                      </a:lnTo>
                      <a:lnTo>
                        <a:pt x="199" y="55"/>
                      </a:lnTo>
                      <a:lnTo>
                        <a:pt x="202" y="61"/>
                      </a:lnTo>
                      <a:lnTo>
                        <a:pt x="222" y="75"/>
                      </a:lnTo>
                      <a:lnTo>
                        <a:pt x="225" y="85"/>
                      </a:lnTo>
                      <a:lnTo>
                        <a:pt x="243" y="102"/>
                      </a:lnTo>
                      <a:lnTo>
                        <a:pt x="252" y="114"/>
                      </a:lnTo>
                      <a:lnTo>
                        <a:pt x="263" y="129"/>
                      </a:lnTo>
                      <a:lnTo>
                        <a:pt x="266" y="138"/>
                      </a:lnTo>
                      <a:lnTo>
                        <a:pt x="255" y="134"/>
                      </a:lnTo>
                      <a:lnTo>
                        <a:pt x="240" y="133"/>
                      </a:lnTo>
                      <a:lnTo>
                        <a:pt x="223" y="130"/>
                      </a:lnTo>
                      <a:lnTo>
                        <a:pt x="216" y="138"/>
                      </a:lnTo>
                      <a:lnTo>
                        <a:pt x="201" y="138"/>
                      </a:lnTo>
                      <a:lnTo>
                        <a:pt x="180" y="145"/>
                      </a:lnTo>
                      <a:lnTo>
                        <a:pt x="170" y="144"/>
                      </a:lnTo>
                      <a:lnTo>
                        <a:pt x="162" y="158"/>
                      </a:lnTo>
                      <a:lnTo>
                        <a:pt x="141" y="152"/>
                      </a:lnTo>
                      <a:lnTo>
                        <a:pt x="122" y="146"/>
                      </a:lnTo>
                      <a:lnTo>
                        <a:pt x="102" y="134"/>
                      </a:lnTo>
                      <a:lnTo>
                        <a:pt x="84" y="156"/>
                      </a:lnTo>
                      <a:lnTo>
                        <a:pt x="85" y="172"/>
                      </a:lnTo>
                      <a:lnTo>
                        <a:pt x="69" y="171"/>
                      </a:lnTo>
                      <a:lnTo>
                        <a:pt x="54" y="170"/>
                      </a:lnTo>
                      <a:lnTo>
                        <a:pt x="42" y="177"/>
                      </a:lnTo>
                      <a:lnTo>
                        <a:pt x="36" y="202"/>
                      </a:lnTo>
                      <a:lnTo>
                        <a:pt x="28" y="181"/>
                      </a:lnTo>
                      <a:lnTo>
                        <a:pt x="18" y="165"/>
                      </a:lnTo>
                      <a:lnTo>
                        <a:pt x="7" y="148"/>
                      </a:lnTo>
                      <a:lnTo>
                        <a:pt x="0" y="116"/>
                      </a:lnTo>
                      <a:lnTo>
                        <a:pt x="9" y="97"/>
                      </a:lnTo>
                      <a:lnTo>
                        <a:pt x="20" y="79"/>
                      </a:lnTo>
                      <a:lnTo>
                        <a:pt x="39" y="73"/>
                      </a:lnTo>
                      <a:lnTo>
                        <a:pt x="43" y="75"/>
                      </a:lnTo>
                      <a:lnTo>
                        <a:pt x="55" y="73"/>
                      </a:lnTo>
                      <a:lnTo>
                        <a:pt x="84" y="67"/>
                      </a:lnTo>
                      <a:lnTo>
                        <a:pt x="93" y="5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8" name="Freeform 137"/>
                <p:cNvSpPr>
                  <a:spLocks noChangeArrowheads="1"/>
                </p:cNvSpPr>
                <p:nvPr/>
              </p:nvSpPr>
              <p:spPr bwMode="auto">
                <a:xfrm>
                  <a:off x="2635" y="1888"/>
                  <a:ext cx="40" cy="13"/>
                </a:xfrm>
                <a:custGeom>
                  <a:avLst/>
                  <a:gdLst>
                    <a:gd name="T0" fmla="*/ 2 w 59"/>
                    <a:gd name="T1" fmla="*/ 8 h 17"/>
                    <a:gd name="T2" fmla="*/ 0 w 59"/>
                    <a:gd name="T3" fmla="*/ 17 h 17"/>
                    <a:gd name="T4" fmla="*/ 16 w 59"/>
                    <a:gd name="T5" fmla="*/ 12 h 17"/>
                    <a:gd name="T6" fmla="*/ 31 w 59"/>
                    <a:gd name="T7" fmla="*/ 6 h 17"/>
                    <a:gd name="T8" fmla="*/ 59 w 59"/>
                    <a:gd name="T9" fmla="*/ 11 h 17"/>
                    <a:gd name="T10" fmla="*/ 54 w 59"/>
                    <a:gd name="T11" fmla="*/ 6 h 17"/>
                    <a:gd name="T12" fmla="*/ 29 w 59"/>
                    <a:gd name="T13" fmla="*/ 0 h 17"/>
                    <a:gd name="T14" fmla="*/ 26 w 59"/>
                    <a:gd name="T15" fmla="*/ 5 h 17"/>
                    <a:gd name="T16" fmla="*/ 4 w 59"/>
                    <a:gd name="T17" fmla="*/ 5 h 17"/>
                    <a:gd name="T18" fmla="*/ 4 w 59"/>
                    <a:gd name="T19" fmla="*/ 8 h 17"/>
                    <a:gd name="T20" fmla="*/ 23 w 59"/>
                    <a:gd name="T21" fmla="*/ 8 h 17"/>
                    <a:gd name="T22" fmla="*/ 12 w 59"/>
                    <a:gd name="T23" fmla="*/ 12 h 17"/>
                    <a:gd name="T24" fmla="*/ 2 w 59"/>
                    <a:gd name="T25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" h="17">
                      <a:moveTo>
                        <a:pt x="2" y="8"/>
                      </a:moveTo>
                      <a:lnTo>
                        <a:pt x="0" y="17"/>
                      </a:lnTo>
                      <a:lnTo>
                        <a:pt x="16" y="12"/>
                      </a:lnTo>
                      <a:lnTo>
                        <a:pt x="31" y="6"/>
                      </a:lnTo>
                      <a:lnTo>
                        <a:pt x="59" y="11"/>
                      </a:lnTo>
                      <a:lnTo>
                        <a:pt x="54" y="6"/>
                      </a:lnTo>
                      <a:lnTo>
                        <a:pt x="29" y="0"/>
                      </a:lnTo>
                      <a:lnTo>
                        <a:pt x="26" y="5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23" y="8"/>
                      </a:lnTo>
                      <a:lnTo>
                        <a:pt x="12" y="12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9" name="Freeform 138"/>
                <p:cNvSpPr>
                  <a:spLocks noChangeArrowheads="1"/>
                </p:cNvSpPr>
                <p:nvPr/>
              </p:nvSpPr>
              <p:spPr bwMode="auto">
                <a:xfrm>
                  <a:off x="2831" y="1941"/>
                  <a:ext cx="63" cy="125"/>
                </a:xfrm>
                <a:custGeom>
                  <a:avLst/>
                  <a:gdLst>
                    <a:gd name="T0" fmla="*/ 79 w 91"/>
                    <a:gd name="T1" fmla="*/ 125 h 147"/>
                    <a:gd name="T2" fmla="*/ 65 w 91"/>
                    <a:gd name="T3" fmla="*/ 131 h 147"/>
                    <a:gd name="T4" fmla="*/ 50 w 91"/>
                    <a:gd name="T5" fmla="*/ 137 h 147"/>
                    <a:gd name="T6" fmla="*/ 36 w 91"/>
                    <a:gd name="T7" fmla="*/ 141 h 147"/>
                    <a:gd name="T8" fmla="*/ 22 w 91"/>
                    <a:gd name="T9" fmla="*/ 147 h 147"/>
                    <a:gd name="T10" fmla="*/ 2 w 91"/>
                    <a:gd name="T11" fmla="*/ 140 h 147"/>
                    <a:gd name="T12" fmla="*/ 8 w 91"/>
                    <a:gd name="T13" fmla="*/ 135 h 147"/>
                    <a:gd name="T14" fmla="*/ 5 w 91"/>
                    <a:gd name="T15" fmla="*/ 119 h 147"/>
                    <a:gd name="T16" fmla="*/ 0 w 91"/>
                    <a:gd name="T17" fmla="*/ 101 h 147"/>
                    <a:gd name="T18" fmla="*/ 7 w 91"/>
                    <a:gd name="T19" fmla="*/ 84 h 147"/>
                    <a:gd name="T20" fmla="*/ 16 w 91"/>
                    <a:gd name="T21" fmla="*/ 68 h 147"/>
                    <a:gd name="T22" fmla="*/ 11 w 91"/>
                    <a:gd name="T23" fmla="*/ 38 h 147"/>
                    <a:gd name="T24" fmla="*/ 10 w 91"/>
                    <a:gd name="T25" fmla="*/ 20 h 147"/>
                    <a:gd name="T26" fmla="*/ 8 w 91"/>
                    <a:gd name="T27" fmla="*/ 2 h 147"/>
                    <a:gd name="T28" fmla="*/ 32 w 91"/>
                    <a:gd name="T29" fmla="*/ 2 h 147"/>
                    <a:gd name="T30" fmla="*/ 58 w 91"/>
                    <a:gd name="T31" fmla="*/ 1 h 147"/>
                    <a:gd name="T32" fmla="*/ 62 w 91"/>
                    <a:gd name="T33" fmla="*/ 0 h 147"/>
                    <a:gd name="T34" fmla="*/ 66 w 91"/>
                    <a:gd name="T35" fmla="*/ 7 h 147"/>
                    <a:gd name="T36" fmla="*/ 74 w 91"/>
                    <a:gd name="T37" fmla="*/ 27 h 147"/>
                    <a:gd name="T38" fmla="*/ 73 w 91"/>
                    <a:gd name="T39" fmla="*/ 38 h 147"/>
                    <a:gd name="T40" fmla="*/ 76 w 91"/>
                    <a:gd name="T41" fmla="*/ 54 h 147"/>
                    <a:gd name="T42" fmla="*/ 78 w 91"/>
                    <a:gd name="T43" fmla="*/ 69 h 147"/>
                    <a:gd name="T44" fmla="*/ 79 w 91"/>
                    <a:gd name="T45" fmla="*/ 87 h 147"/>
                    <a:gd name="T46" fmla="*/ 80 w 91"/>
                    <a:gd name="T47" fmla="*/ 105 h 147"/>
                    <a:gd name="T48" fmla="*/ 91 w 91"/>
                    <a:gd name="T49" fmla="*/ 117 h 147"/>
                    <a:gd name="T50" fmla="*/ 80 w 91"/>
                    <a:gd name="T51" fmla="*/ 125 h 147"/>
                    <a:gd name="T52" fmla="*/ 72 w 91"/>
                    <a:gd name="T53" fmla="*/ 119 h 147"/>
                    <a:gd name="T54" fmla="*/ 79 w 91"/>
                    <a:gd name="T55" fmla="*/ 12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1" h="147">
                      <a:moveTo>
                        <a:pt x="79" y="125"/>
                      </a:moveTo>
                      <a:lnTo>
                        <a:pt x="65" y="131"/>
                      </a:lnTo>
                      <a:lnTo>
                        <a:pt x="50" y="137"/>
                      </a:lnTo>
                      <a:lnTo>
                        <a:pt x="36" y="141"/>
                      </a:lnTo>
                      <a:lnTo>
                        <a:pt x="22" y="147"/>
                      </a:lnTo>
                      <a:lnTo>
                        <a:pt x="2" y="140"/>
                      </a:lnTo>
                      <a:lnTo>
                        <a:pt x="8" y="135"/>
                      </a:lnTo>
                      <a:lnTo>
                        <a:pt x="5" y="119"/>
                      </a:lnTo>
                      <a:lnTo>
                        <a:pt x="0" y="101"/>
                      </a:lnTo>
                      <a:lnTo>
                        <a:pt x="7" y="84"/>
                      </a:lnTo>
                      <a:lnTo>
                        <a:pt x="16" y="68"/>
                      </a:lnTo>
                      <a:lnTo>
                        <a:pt x="11" y="38"/>
                      </a:lnTo>
                      <a:lnTo>
                        <a:pt x="10" y="20"/>
                      </a:lnTo>
                      <a:lnTo>
                        <a:pt x="8" y="2"/>
                      </a:lnTo>
                      <a:lnTo>
                        <a:pt x="32" y="2"/>
                      </a:lnTo>
                      <a:lnTo>
                        <a:pt x="58" y="1"/>
                      </a:lnTo>
                      <a:lnTo>
                        <a:pt x="62" y="0"/>
                      </a:lnTo>
                      <a:lnTo>
                        <a:pt x="66" y="7"/>
                      </a:lnTo>
                      <a:lnTo>
                        <a:pt x="74" y="27"/>
                      </a:lnTo>
                      <a:lnTo>
                        <a:pt x="73" y="38"/>
                      </a:lnTo>
                      <a:lnTo>
                        <a:pt x="76" y="54"/>
                      </a:lnTo>
                      <a:lnTo>
                        <a:pt x="78" y="69"/>
                      </a:lnTo>
                      <a:lnTo>
                        <a:pt x="79" y="87"/>
                      </a:lnTo>
                      <a:lnTo>
                        <a:pt x="80" y="105"/>
                      </a:lnTo>
                      <a:lnTo>
                        <a:pt x="91" y="117"/>
                      </a:lnTo>
                      <a:lnTo>
                        <a:pt x="80" y="125"/>
                      </a:lnTo>
                      <a:lnTo>
                        <a:pt x="72" y="119"/>
                      </a:lnTo>
                      <a:lnTo>
                        <a:pt x="79" y="1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" name="Freeform 139"/>
                <p:cNvSpPr>
                  <a:spLocks noChangeArrowheads="1"/>
                </p:cNvSpPr>
                <p:nvPr/>
              </p:nvSpPr>
              <p:spPr bwMode="auto">
                <a:xfrm>
                  <a:off x="2660" y="1910"/>
                  <a:ext cx="103" cy="106"/>
                </a:xfrm>
                <a:custGeom>
                  <a:avLst/>
                  <a:gdLst>
                    <a:gd name="T0" fmla="*/ 134 w 149"/>
                    <a:gd name="T1" fmla="*/ 29 h 126"/>
                    <a:gd name="T2" fmla="*/ 131 w 149"/>
                    <a:gd name="T3" fmla="*/ 37 h 126"/>
                    <a:gd name="T4" fmla="*/ 133 w 149"/>
                    <a:gd name="T5" fmla="*/ 37 h 126"/>
                    <a:gd name="T6" fmla="*/ 144 w 149"/>
                    <a:gd name="T7" fmla="*/ 59 h 126"/>
                    <a:gd name="T8" fmla="*/ 141 w 149"/>
                    <a:gd name="T9" fmla="*/ 75 h 126"/>
                    <a:gd name="T10" fmla="*/ 145 w 149"/>
                    <a:gd name="T11" fmla="*/ 80 h 126"/>
                    <a:gd name="T12" fmla="*/ 146 w 149"/>
                    <a:gd name="T13" fmla="*/ 85 h 126"/>
                    <a:gd name="T14" fmla="*/ 149 w 149"/>
                    <a:gd name="T15" fmla="*/ 93 h 126"/>
                    <a:gd name="T16" fmla="*/ 147 w 149"/>
                    <a:gd name="T17" fmla="*/ 98 h 126"/>
                    <a:gd name="T18" fmla="*/ 139 w 149"/>
                    <a:gd name="T19" fmla="*/ 99 h 126"/>
                    <a:gd name="T20" fmla="*/ 141 w 149"/>
                    <a:gd name="T21" fmla="*/ 109 h 126"/>
                    <a:gd name="T22" fmla="*/ 135 w 149"/>
                    <a:gd name="T23" fmla="*/ 117 h 126"/>
                    <a:gd name="T24" fmla="*/ 133 w 149"/>
                    <a:gd name="T25" fmla="*/ 119 h 126"/>
                    <a:gd name="T26" fmla="*/ 128 w 149"/>
                    <a:gd name="T27" fmla="*/ 120 h 126"/>
                    <a:gd name="T28" fmla="*/ 119 w 149"/>
                    <a:gd name="T29" fmla="*/ 126 h 126"/>
                    <a:gd name="T30" fmla="*/ 114 w 149"/>
                    <a:gd name="T31" fmla="*/ 121 h 126"/>
                    <a:gd name="T32" fmla="*/ 108 w 149"/>
                    <a:gd name="T33" fmla="*/ 97 h 126"/>
                    <a:gd name="T34" fmla="*/ 97 w 149"/>
                    <a:gd name="T35" fmla="*/ 97 h 126"/>
                    <a:gd name="T36" fmla="*/ 89 w 149"/>
                    <a:gd name="T37" fmla="*/ 99 h 126"/>
                    <a:gd name="T38" fmla="*/ 90 w 149"/>
                    <a:gd name="T39" fmla="*/ 84 h 126"/>
                    <a:gd name="T40" fmla="*/ 77 w 149"/>
                    <a:gd name="T41" fmla="*/ 62 h 126"/>
                    <a:gd name="T42" fmla="*/ 49 w 149"/>
                    <a:gd name="T43" fmla="*/ 69 h 126"/>
                    <a:gd name="T44" fmla="*/ 35 w 149"/>
                    <a:gd name="T45" fmla="*/ 85 h 126"/>
                    <a:gd name="T46" fmla="*/ 33 w 149"/>
                    <a:gd name="T47" fmla="*/ 78 h 126"/>
                    <a:gd name="T48" fmla="*/ 27 w 149"/>
                    <a:gd name="T49" fmla="*/ 71 h 126"/>
                    <a:gd name="T50" fmla="*/ 25 w 149"/>
                    <a:gd name="T51" fmla="*/ 66 h 126"/>
                    <a:gd name="T52" fmla="*/ 19 w 149"/>
                    <a:gd name="T53" fmla="*/ 61 h 126"/>
                    <a:gd name="T54" fmla="*/ 7 w 149"/>
                    <a:gd name="T55" fmla="*/ 48 h 126"/>
                    <a:gd name="T56" fmla="*/ 8 w 149"/>
                    <a:gd name="T57" fmla="*/ 43 h 126"/>
                    <a:gd name="T58" fmla="*/ 6 w 149"/>
                    <a:gd name="T59" fmla="*/ 44 h 126"/>
                    <a:gd name="T60" fmla="*/ 5 w 149"/>
                    <a:gd name="T61" fmla="*/ 38 h 126"/>
                    <a:gd name="T62" fmla="*/ 0 w 149"/>
                    <a:gd name="T63" fmla="*/ 41 h 126"/>
                    <a:gd name="T64" fmla="*/ 0 w 149"/>
                    <a:gd name="T65" fmla="*/ 39 h 126"/>
                    <a:gd name="T66" fmla="*/ 5 w 149"/>
                    <a:gd name="T67" fmla="*/ 31 h 126"/>
                    <a:gd name="T68" fmla="*/ 23 w 149"/>
                    <a:gd name="T69" fmla="*/ 23 h 126"/>
                    <a:gd name="T70" fmla="*/ 24 w 149"/>
                    <a:gd name="T71" fmla="*/ 9 h 126"/>
                    <a:gd name="T72" fmla="*/ 26 w 149"/>
                    <a:gd name="T73" fmla="*/ 0 h 126"/>
                    <a:gd name="T74" fmla="*/ 44 w 149"/>
                    <a:gd name="T75" fmla="*/ 3 h 126"/>
                    <a:gd name="T76" fmla="*/ 74 w 149"/>
                    <a:gd name="T77" fmla="*/ 6 h 126"/>
                    <a:gd name="T78" fmla="*/ 72 w 149"/>
                    <a:gd name="T79" fmla="*/ 12 h 126"/>
                    <a:gd name="T80" fmla="*/ 85 w 149"/>
                    <a:gd name="T81" fmla="*/ 12 h 126"/>
                    <a:gd name="T82" fmla="*/ 91 w 149"/>
                    <a:gd name="T83" fmla="*/ 14 h 126"/>
                    <a:gd name="T84" fmla="*/ 103 w 149"/>
                    <a:gd name="T85" fmla="*/ 13 h 126"/>
                    <a:gd name="T86" fmla="*/ 116 w 149"/>
                    <a:gd name="T87" fmla="*/ 8 h 126"/>
                    <a:gd name="T88" fmla="*/ 120 w 149"/>
                    <a:gd name="T89" fmla="*/ 5 h 126"/>
                    <a:gd name="T90" fmla="*/ 126 w 149"/>
                    <a:gd name="T91" fmla="*/ 23 h 126"/>
                    <a:gd name="T92" fmla="*/ 134 w 149"/>
                    <a:gd name="T93" fmla="*/ 2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9" h="126">
                      <a:moveTo>
                        <a:pt x="134" y="29"/>
                      </a:moveTo>
                      <a:lnTo>
                        <a:pt x="131" y="37"/>
                      </a:lnTo>
                      <a:lnTo>
                        <a:pt x="133" y="37"/>
                      </a:lnTo>
                      <a:lnTo>
                        <a:pt x="144" y="59"/>
                      </a:lnTo>
                      <a:lnTo>
                        <a:pt x="141" y="75"/>
                      </a:lnTo>
                      <a:lnTo>
                        <a:pt x="145" y="80"/>
                      </a:lnTo>
                      <a:lnTo>
                        <a:pt x="146" y="85"/>
                      </a:lnTo>
                      <a:lnTo>
                        <a:pt x="149" y="93"/>
                      </a:lnTo>
                      <a:lnTo>
                        <a:pt x="147" y="98"/>
                      </a:lnTo>
                      <a:lnTo>
                        <a:pt x="139" y="99"/>
                      </a:lnTo>
                      <a:lnTo>
                        <a:pt x="141" y="109"/>
                      </a:lnTo>
                      <a:lnTo>
                        <a:pt x="135" y="117"/>
                      </a:lnTo>
                      <a:lnTo>
                        <a:pt x="133" y="119"/>
                      </a:lnTo>
                      <a:lnTo>
                        <a:pt x="128" y="120"/>
                      </a:lnTo>
                      <a:lnTo>
                        <a:pt x="119" y="126"/>
                      </a:lnTo>
                      <a:lnTo>
                        <a:pt x="114" y="121"/>
                      </a:lnTo>
                      <a:lnTo>
                        <a:pt x="108" y="97"/>
                      </a:lnTo>
                      <a:lnTo>
                        <a:pt x="97" y="97"/>
                      </a:lnTo>
                      <a:lnTo>
                        <a:pt x="89" y="99"/>
                      </a:lnTo>
                      <a:lnTo>
                        <a:pt x="90" y="84"/>
                      </a:lnTo>
                      <a:lnTo>
                        <a:pt x="77" y="62"/>
                      </a:lnTo>
                      <a:lnTo>
                        <a:pt x="49" y="69"/>
                      </a:lnTo>
                      <a:lnTo>
                        <a:pt x="35" y="85"/>
                      </a:lnTo>
                      <a:lnTo>
                        <a:pt x="33" y="78"/>
                      </a:lnTo>
                      <a:lnTo>
                        <a:pt x="27" y="71"/>
                      </a:lnTo>
                      <a:lnTo>
                        <a:pt x="25" y="66"/>
                      </a:lnTo>
                      <a:lnTo>
                        <a:pt x="19" y="61"/>
                      </a:lnTo>
                      <a:lnTo>
                        <a:pt x="7" y="48"/>
                      </a:lnTo>
                      <a:lnTo>
                        <a:pt x="8" y="43"/>
                      </a:lnTo>
                      <a:lnTo>
                        <a:pt x="6" y="44"/>
                      </a:lnTo>
                      <a:lnTo>
                        <a:pt x="5" y="38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5" y="31"/>
                      </a:lnTo>
                      <a:lnTo>
                        <a:pt x="23" y="23"/>
                      </a:lnTo>
                      <a:lnTo>
                        <a:pt x="24" y="9"/>
                      </a:ln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74" y="6"/>
                      </a:lnTo>
                      <a:lnTo>
                        <a:pt x="72" y="12"/>
                      </a:lnTo>
                      <a:lnTo>
                        <a:pt x="85" y="12"/>
                      </a:lnTo>
                      <a:lnTo>
                        <a:pt x="91" y="14"/>
                      </a:lnTo>
                      <a:lnTo>
                        <a:pt x="103" y="13"/>
                      </a:lnTo>
                      <a:lnTo>
                        <a:pt x="116" y="8"/>
                      </a:lnTo>
                      <a:lnTo>
                        <a:pt x="120" y="5"/>
                      </a:lnTo>
                      <a:lnTo>
                        <a:pt x="126" y="23"/>
                      </a:lnTo>
                      <a:lnTo>
                        <a:pt x="134" y="2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1" name="Freeform 140"/>
                <p:cNvSpPr>
                  <a:spLocks noChangeArrowheads="1"/>
                </p:cNvSpPr>
                <p:nvPr/>
              </p:nvSpPr>
              <p:spPr bwMode="auto">
                <a:xfrm>
                  <a:off x="2635" y="1910"/>
                  <a:ext cx="42" cy="32"/>
                </a:xfrm>
                <a:custGeom>
                  <a:avLst/>
                  <a:gdLst>
                    <a:gd name="T0" fmla="*/ 31 w 61"/>
                    <a:gd name="T1" fmla="*/ 24 h 39"/>
                    <a:gd name="T2" fmla="*/ 29 w 61"/>
                    <a:gd name="T3" fmla="*/ 30 h 39"/>
                    <a:gd name="T4" fmla="*/ 32 w 61"/>
                    <a:gd name="T5" fmla="*/ 36 h 39"/>
                    <a:gd name="T6" fmla="*/ 35 w 61"/>
                    <a:gd name="T7" fmla="*/ 39 h 39"/>
                    <a:gd name="T8" fmla="*/ 40 w 61"/>
                    <a:gd name="T9" fmla="*/ 31 h 39"/>
                    <a:gd name="T10" fmla="*/ 58 w 61"/>
                    <a:gd name="T11" fmla="*/ 23 h 39"/>
                    <a:gd name="T12" fmla="*/ 59 w 61"/>
                    <a:gd name="T13" fmla="*/ 9 h 39"/>
                    <a:gd name="T14" fmla="*/ 61 w 61"/>
                    <a:gd name="T15" fmla="*/ 0 h 39"/>
                    <a:gd name="T16" fmla="*/ 44 w 61"/>
                    <a:gd name="T17" fmla="*/ 1 h 39"/>
                    <a:gd name="T18" fmla="*/ 28 w 61"/>
                    <a:gd name="T19" fmla="*/ 2 h 39"/>
                    <a:gd name="T20" fmla="*/ 0 w 61"/>
                    <a:gd name="T21" fmla="*/ 8 h 39"/>
                    <a:gd name="T22" fmla="*/ 11 w 61"/>
                    <a:gd name="T23" fmla="*/ 8 h 39"/>
                    <a:gd name="T24" fmla="*/ 7 w 61"/>
                    <a:gd name="T25" fmla="*/ 13 h 39"/>
                    <a:gd name="T26" fmla="*/ 18 w 61"/>
                    <a:gd name="T27" fmla="*/ 15 h 39"/>
                    <a:gd name="T28" fmla="*/ 16 w 61"/>
                    <a:gd name="T29" fmla="*/ 18 h 39"/>
                    <a:gd name="T30" fmla="*/ 31 w 61"/>
                    <a:gd name="T31" fmla="*/ 18 h 39"/>
                    <a:gd name="T32" fmla="*/ 35 w 61"/>
                    <a:gd name="T33" fmla="*/ 20 h 39"/>
                    <a:gd name="T34" fmla="*/ 24 w 61"/>
                    <a:gd name="T35" fmla="*/ 21 h 39"/>
                    <a:gd name="T36" fmla="*/ 31 w 61"/>
                    <a:gd name="T37" fmla="*/ 2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1" h="39">
                      <a:moveTo>
                        <a:pt x="31" y="24"/>
                      </a:moveTo>
                      <a:lnTo>
                        <a:pt x="29" y="30"/>
                      </a:lnTo>
                      <a:lnTo>
                        <a:pt x="32" y="36"/>
                      </a:lnTo>
                      <a:lnTo>
                        <a:pt x="35" y="39"/>
                      </a:lnTo>
                      <a:lnTo>
                        <a:pt x="40" y="31"/>
                      </a:lnTo>
                      <a:lnTo>
                        <a:pt x="58" y="23"/>
                      </a:lnTo>
                      <a:lnTo>
                        <a:pt x="59" y="9"/>
                      </a:lnTo>
                      <a:lnTo>
                        <a:pt x="61" y="0"/>
                      </a:lnTo>
                      <a:lnTo>
                        <a:pt x="44" y="1"/>
                      </a:lnTo>
                      <a:lnTo>
                        <a:pt x="28" y="2"/>
                      </a:lnTo>
                      <a:lnTo>
                        <a:pt x="0" y="8"/>
                      </a:lnTo>
                      <a:lnTo>
                        <a:pt x="11" y="8"/>
                      </a:lnTo>
                      <a:lnTo>
                        <a:pt x="7" y="13"/>
                      </a:lnTo>
                      <a:lnTo>
                        <a:pt x="18" y="15"/>
                      </a:lnTo>
                      <a:lnTo>
                        <a:pt x="16" y="18"/>
                      </a:lnTo>
                      <a:lnTo>
                        <a:pt x="31" y="18"/>
                      </a:lnTo>
                      <a:lnTo>
                        <a:pt x="35" y="20"/>
                      </a:lnTo>
                      <a:lnTo>
                        <a:pt x="24" y="21"/>
                      </a:lnTo>
                      <a:lnTo>
                        <a:pt x="31" y="2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" name="Freeform 141"/>
                <p:cNvSpPr>
                  <a:spLocks noChangeArrowheads="1"/>
                </p:cNvSpPr>
                <p:nvPr/>
              </p:nvSpPr>
              <p:spPr bwMode="auto">
                <a:xfrm>
                  <a:off x="2754" y="1949"/>
                  <a:ext cx="86" cy="127"/>
                </a:xfrm>
                <a:custGeom>
                  <a:avLst/>
                  <a:gdLst>
                    <a:gd name="T0" fmla="*/ 70 w 124"/>
                    <a:gd name="T1" fmla="*/ 11 h 149"/>
                    <a:gd name="T2" fmla="*/ 61 w 124"/>
                    <a:gd name="T3" fmla="*/ 6 h 149"/>
                    <a:gd name="T4" fmla="*/ 47 w 124"/>
                    <a:gd name="T5" fmla="*/ 10 h 149"/>
                    <a:gd name="T6" fmla="*/ 44 w 124"/>
                    <a:gd name="T7" fmla="*/ 0 h 149"/>
                    <a:gd name="T8" fmla="*/ 37 w 124"/>
                    <a:gd name="T9" fmla="*/ 6 h 149"/>
                    <a:gd name="T10" fmla="*/ 28 w 124"/>
                    <a:gd name="T11" fmla="*/ 12 h 149"/>
                    <a:gd name="T12" fmla="*/ 16 w 124"/>
                    <a:gd name="T13" fmla="*/ 9 h 149"/>
                    <a:gd name="T14" fmla="*/ 11 w 124"/>
                    <a:gd name="T15" fmla="*/ 14 h 149"/>
                    <a:gd name="T16" fmla="*/ 8 w 124"/>
                    <a:gd name="T17" fmla="*/ 30 h 149"/>
                    <a:gd name="T18" fmla="*/ 12 w 124"/>
                    <a:gd name="T19" fmla="*/ 35 h 149"/>
                    <a:gd name="T20" fmla="*/ 13 w 124"/>
                    <a:gd name="T21" fmla="*/ 40 h 149"/>
                    <a:gd name="T22" fmla="*/ 16 w 124"/>
                    <a:gd name="T23" fmla="*/ 48 h 149"/>
                    <a:gd name="T24" fmla="*/ 14 w 124"/>
                    <a:gd name="T25" fmla="*/ 53 h 149"/>
                    <a:gd name="T26" fmla="*/ 6 w 124"/>
                    <a:gd name="T27" fmla="*/ 54 h 149"/>
                    <a:gd name="T28" fmla="*/ 8 w 124"/>
                    <a:gd name="T29" fmla="*/ 64 h 149"/>
                    <a:gd name="T30" fmla="*/ 2 w 124"/>
                    <a:gd name="T31" fmla="*/ 72 h 149"/>
                    <a:gd name="T32" fmla="*/ 0 w 124"/>
                    <a:gd name="T33" fmla="*/ 74 h 149"/>
                    <a:gd name="T34" fmla="*/ 1 w 124"/>
                    <a:gd name="T35" fmla="*/ 95 h 149"/>
                    <a:gd name="T36" fmla="*/ 0 w 124"/>
                    <a:gd name="T37" fmla="*/ 99 h 149"/>
                    <a:gd name="T38" fmla="*/ 14 w 124"/>
                    <a:gd name="T39" fmla="*/ 111 h 149"/>
                    <a:gd name="T40" fmla="*/ 23 w 124"/>
                    <a:gd name="T41" fmla="*/ 120 h 149"/>
                    <a:gd name="T42" fmla="*/ 19 w 124"/>
                    <a:gd name="T43" fmla="*/ 149 h 149"/>
                    <a:gd name="T44" fmla="*/ 46 w 124"/>
                    <a:gd name="T45" fmla="*/ 140 h 149"/>
                    <a:gd name="T46" fmla="*/ 71 w 124"/>
                    <a:gd name="T47" fmla="*/ 130 h 149"/>
                    <a:gd name="T48" fmla="*/ 66 w 124"/>
                    <a:gd name="T49" fmla="*/ 130 h 149"/>
                    <a:gd name="T50" fmla="*/ 91 w 124"/>
                    <a:gd name="T51" fmla="*/ 128 h 149"/>
                    <a:gd name="T52" fmla="*/ 78 w 124"/>
                    <a:gd name="T53" fmla="*/ 129 h 149"/>
                    <a:gd name="T54" fmla="*/ 95 w 124"/>
                    <a:gd name="T55" fmla="*/ 128 h 149"/>
                    <a:gd name="T56" fmla="*/ 107 w 124"/>
                    <a:gd name="T57" fmla="*/ 128 h 149"/>
                    <a:gd name="T58" fmla="*/ 110 w 124"/>
                    <a:gd name="T59" fmla="*/ 131 h 149"/>
                    <a:gd name="T60" fmla="*/ 116 w 124"/>
                    <a:gd name="T61" fmla="*/ 126 h 149"/>
                    <a:gd name="T62" fmla="*/ 113 w 124"/>
                    <a:gd name="T63" fmla="*/ 110 h 149"/>
                    <a:gd name="T64" fmla="*/ 108 w 124"/>
                    <a:gd name="T65" fmla="*/ 92 h 149"/>
                    <a:gd name="T66" fmla="*/ 115 w 124"/>
                    <a:gd name="T67" fmla="*/ 75 h 149"/>
                    <a:gd name="T68" fmla="*/ 124 w 124"/>
                    <a:gd name="T69" fmla="*/ 59 h 149"/>
                    <a:gd name="T70" fmla="*/ 119 w 124"/>
                    <a:gd name="T71" fmla="*/ 29 h 149"/>
                    <a:gd name="T72" fmla="*/ 101 w 124"/>
                    <a:gd name="T73" fmla="*/ 18 h 149"/>
                    <a:gd name="T74" fmla="*/ 82 w 124"/>
                    <a:gd name="T75" fmla="*/ 24 h 149"/>
                    <a:gd name="T76" fmla="*/ 70 w 124"/>
                    <a:gd name="T77" fmla="*/ 11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" h="149">
                      <a:moveTo>
                        <a:pt x="70" y="11"/>
                      </a:moveTo>
                      <a:lnTo>
                        <a:pt x="61" y="6"/>
                      </a:lnTo>
                      <a:lnTo>
                        <a:pt x="47" y="10"/>
                      </a:lnTo>
                      <a:lnTo>
                        <a:pt x="44" y="0"/>
                      </a:lnTo>
                      <a:lnTo>
                        <a:pt x="37" y="6"/>
                      </a:lnTo>
                      <a:lnTo>
                        <a:pt x="28" y="12"/>
                      </a:lnTo>
                      <a:lnTo>
                        <a:pt x="16" y="9"/>
                      </a:lnTo>
                      <a:lnTo>
                        <a:pt x="11" y="14"/>
                      </a:lnTo>
                      <a:lnTo>
                        <a:pt x="8" y="30"/>
                      </a:lnTo>
                      <a:lnTo>
                        <a:pt x="12" y="35"/>
                      </a:lnTo>
                      <a:lnTo>
                        <a:pt x="13" y="40"/>
                      </a:lnTo>
                      <a:lnTo>
                        <a:pt x="16" y="48"/>
                      </a:lnTo>
                      <a:lnTo>
                        <a:pt x="14" y="53"/>
                      </a:lnTo>
                      <a:lnTo>
                        <a:pt x="6" y="54"/>
                      </a:lnTo>
                      <a:lnTo>
                        <a:pt x="8" y="64"/>
                      </a:lnTo>
                      <a:lnTo>
                        <a:pt x="2" y="72"/>
                      </a:lnTo>
                      <a:lnTo>
                        <a:pt x="0" y="74"/>
                      </a:lnTo>
                      <a:lnTo>
                        <a:pt x="1" y="95"/>
                      </a:lnTo>
                      <a:lnTo>
                        <a:pt x="0" y="99"/>
                      </a:lnTo>
                      <a:lnTo>
                        <a:pt x="14" y="111"/>
                      </a:lnTo>
                      <a:lnTo>
                        <a:pt x="23" y="120"/>
                      </a:lnTo>
                      <a:lnTo>
                        <a:pt x="19" y="149"/>
                      </a:lnTo>
                      <a:lnTo>
                        <a:pt x="46" y="140"/>
                      </a:lnTo>
                      <a:lnTo>
                        <a:pt x="71" y="130"/>
                      </a:lnTo>
                      <a:lnTo>
                        <a:pt x="66" y="130"/>
                      </a:lnTo>
                      <a:lnTo>
                        <a:pt x="91" y="128"/>
                      </a:lnTo>
                      <a:lnTo>
                        <a:pt x="78" y="129"/>
                      </a:lnTo>
                      <a:lnTo>
                        <a:pt x="95" y="128"/>
                      </a:lnTo>
                      <a:lnTo>
                        <a:pt x="107" y="128"/>
                      </a:lnTo>
                      <a:lnTo>
                        <a:pt x="110" y="131"/>
                      </a:lnTo>
                      <a:lnTo>
                        <a:pt x="116" y="126"/>
                      </a:lnTo>
                      <a:lnTo>
                        <a:pt x="113" y="110"/>
                      </a:lnTo>
                      <a:lnTo>
                        <a:pt x="108" y="92"/>
                      </a:lnTo>
                      <a:lnTo>
                        <a:pt x="115" y="75"/>
                      </a:lnTo>
                      <a:lnTo>
                        <a:pt x="124" y="59"/>
                      </a:lnTo>
                      <a:lnTo>
                        <a:pt x="119" y="29"/>
                      </a:lnTo>
                      <a:lnTo>
                        <a:pt x="101" y="18"/>
                      </a:lnTo>
                      <a:lnTo>
                        <a:pt x="82" y="24"/>
                      </a:lnTo>
                      <a:lnTo>
                        <a:pt x="70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" name="Freeform 142"/>
                <p:cNvSpPr>
                  <a:spLocks noChangeArrowheads="1"/>
                </p:cNvSpPr>
                <p:nvPr/>
              </p:nvSpPr>
              <p:spPr bwMode="auto">
                <a:xfrm>
                  <a:off x="2684" y="1965"/>
                  <a:ext cx="42" cy="58"/>
                </a:xfrm>
                <a:custGeom>
                  <a:avLst/>
                  <a:gdLst>
                    <a:gd name="T0" fmla="*/ 62 w 62"/>
                    <a:gd name="T1" fmla="*/ 35 h 71"/>
                    <a:gd name="T2" fmla="*/ 52 w 62"/>
                    <a:gd name="T3" fmla="*/ 49 h 71"/>
                    <a:gd name="T4" fmla="*/ 43 w 62"/>
                    <a:gd name="T5" fmla="*/ 64 h 71"/>
                    <a:gd name="T6" fmla="*/ 37 w 62"/>
                    <a:gd name="T7" fmla="*/ 71 h 71"/>
                    <a:gd name="T8" fmla="*/ 15 w 62"/>
                    <a:gd name="T9" fmla="*/ 61 h 71"/>
                    <a:gd name="T10" fmla="*/ 19 w 62"/>
                    <a:gd name="T11" fmla="*/ 58 h 71"/>
                    <a:gd name="T12" fmla="*/ 14 w 62"/>
                    <a:gd name="T13" fmla="*/ 53 h 71"/>
                    <a:gd name="T14" fmla="*/ 1 w 62"/>
                    <a:gd name="T15" fmla="*/ 39 h 71"/>
                    <a:gd name="T16" fmla="*/ 8 w 62"/>
                    <a:gd name="T17" fmla="*/ 34 h 71"/>
                    <a:gd name="T18" fmla="*/ 1 w 62"/>
                    <a:gd name="T19" fmla="*/ 31 h 71"/>
                    <a:gd name="T20" fmla="*/ 6 w 62"/>
                    <a:gd name="T21" fmla="*/ 27 h 71"/>
                    <a:gd name="T22" fmla="*/ 0 w 62"/>
                    <a:gd name="T23" fmla="*/ 23 h 71"/>
                    <a:gd name="T24" fmla="*/ 14 w 62"/>
                    <a:gd name="T25" fmla="*/ 7 h 71"/>
                    <a:gd name="T26" fmla="*/ 42 w 62"/>
                    <a:gd name="T27" fmla="*/ 0 h 71"/>
                    <a:gd name="T28" fmla="*/ 55 w 62"/>
                    <a:gd name="T29" fmla="*/ 22 h 71"/>
                    <a:gd name="T30" fmla="*/ 54 w 62"/>
                    <a:gd name="T31" fmla="*/ 37 h 71"/>
                    <a:gd name="T32" fmla="*/ 62 w 62"/>
                    <a:gd name="T33" fmla="*/ 3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71">
                      <a:moveTo>
                        <a:pt x="62" y="35"/>
                      </a:moveTo>
                      <a:lnTo>
                        <a:pt x="52" y="49"/>
                      </a:lnTo>
                      <a:lnTo>
                        <a:pt x="43" y="64"/>
                      </a:lnTo>
                      <a:lnTo>
                        <a:pt x="37" y="71"/>
                      </a:lnTo>
                      <a:lnTo>
                        <a:pt x="15" y="61"/>
                      </a:lnTo>
                      <a:lnTo>
                        <a:pt x="19" y="58"/>
                      </a:lnTo>
                      <a:lnTo>
                        <a:pt x="14" y="53"/>
                      </a:lnTo>
                      <a:lnTo>
                        <a:pt x="1" y="39"/>
                      </a:lnTo>
                      <a:lnTo>
                        <a:pt x="8" y="34"/>
                      </a:lnTo>
                      <a:lnTo>
                        <a:pt x="1" y="31"/>
                      </a:lnTo>
                      <a:lnTo>
                        <a:pt x="6" y="27"/>
                      </a:lnTo>
                      <a:lnTo>
                        <a:pt x="0" y="23"/>
                      </a:lnTo>
                      <a:lnTo>
                        <a:pt x="14" y="7"/>
                      </a:lnTo>
                      <a:lnTo>
                        <a:pt x="42" y="0"/>
                      </a:lnTo>
                      <a:lnTo>
                        <a:pt x="55" y="22"/>
                      </a:lnTo>
                      <a:lnTo>
                        <a:pt x="54" y="37"/>
                      </a:lnTo>
                      <a:lnTo>
                        <a:pt x="62" y="3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" name="Freeform 143"/>
                <p:cNvSpPr>
                  <a:spLocks noChangeArrowheads="1"/>
                </p:cNvSpPr>
                <p:nvPr/>
              </p:nvSpPr>
              <p:spPr bwMode="auto">
                <a:xfrm>
                  <a:off x="2876" y="1941"/>
                  <a:ext cx="23" cy="99"/>
                </a:xfrm>
                <a:custGeom>
                  <a:avLst/>
                  <a:gdLst>
                    <a:gd name="T0" fmla="*/ 17 w 38"/>
                    <a:gd name="T1" fmla="*/ 2 h 117"/>
                    <a:gd name="T2" fmla="*/ 0 w 38"/>
                    <a:gd name="T3" fmla="*/ 0 h 117"/>
                    <a:gd name="T4" fmla="*/ 4 w 38"/>
                    <a:gd name="T5" fmla="*/ 7 h 117"/>
                    <a:gd name="T6" fmla="*/ 12 w 38"/>
                    <a:gd name="T7" fmla="*/ 27 h 117"/>
                    <a:gd name="T8" fmla="*/ 11 w 38"/>
                    <a:gd name="T9" fmla="*/ 38 h 117"/>
                    <a:gd name="T10" fmla="*/ 14 w 38"/>
                    <a:gd name="T11" fmla="*/ 54 h 117"/>
                    <a:gd name="T12" fmla="*/ 16 w 38"/>
                    <a:gd name="T13" fmla="*/ 69 h 117"/>
                    <a:gd name="T14" fmla="*/ 17 w 38"/>
                    <a:gd name="T15" fmla="*/ 87 h 117"/>
                    <a:gd name="T16" fmla="*/ 18 w 38"/>
                    <a:gd name="T17" fmla="*/ 105 h 117"/>
                    <a:gd name="T18" fmla="*/ 29 w 38"/>
                    <a:gd name="T19" fmla="*/ 117 h 117"/>
                    <a:gd name="T20" fmla="*/ 38 w 38"/>
                    <a:gd name="T21" fmla="*/ 114 h 117"/>
                    <a:gd name="T22" fmla="*/ 36 w 38"/>
                    <a:gd name="T23" fmla="*/ 97 h 117"/>
                    <a:gd name="T24" fmla="*/ 36 w 38"/>
                    <a:gd name="T25" fmla="*/ 79 h 117"/>
                    <a:gd name="T26" fmla="*/ 35 w 38"/>
                    <a:gd name="T27" fmla="*/ 62 h 117"/>
                    <a:gd name="T28" fmla="*/ 35 w 38"/>
                    <a:gd name="T29" fmla="*/ 44 h 117"/>
                    <a:gd name="T30" fmla="*/ 32 w 38"/>
                    <a:gd name="T31" fmla="*/ 26 h 117"/>
                    <a:gd name="T32" fmla="*/ 21 w 38"/>
                    <a:gd name="T33" fmla="*/ 12 h 117"/>
                    <a:gd name="T34" fmla="*/ 23 w 38"/>
                    <a:gd name="T35" fmla="*/ 2 h 117"/>
                    <a:gd name="T36" fmla="*/ 17 w 38"/>
                    <a:gd name="T37" fmla="*/ 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117">
                      <a:moveTo>
                        <a:pt x="17" y="2"/>
                      </a:moveTo>
                      <a:lnTo>
                        <a:pt x="0" y="0"/>
                      </a:lnTo>
                      <a:lnTo>
                        <a:pt x="4" y="7"/>
                      </a:lnTo>
                      <a:lnTo>
                        <a:pt x="12" y="27"/>
                      </a:lnTo>
                      <a:lnTo>
                        <a:pt x="11" y="38"/>
                      </a:lnTo>
                      <a:lnTo>
                        <a:pt x="14" y="54"/>
                      </a:lnTo>
                      <a:lnTo>
                        <a:pt x="16" y="69"/>
                      </a:lnTo>
                      <a:lnTo>
                        <a:pt x="17" y="87"/>
                      </a:lnTo>
                      <a:lnTo>
                        <a:pt x="18" y="105"/>
                      </a:lnTo>
                      <a:lnTo>
                        <a:pt x="29" y="117"/>
                      </a:lnTo>
                      <a:lnTo>
                        <a:pt x="38" y="114"/>
                      </a:lnTo>
                      <a:lnTo>
                        <a:pt x="36" y="97"/>
                      </a:lnTo>
                      <a:lnTo>
                        <a:pt x="36" y="79"/>
                      </a:lnTo>
                      <a:lnTo>
                        <a:pt x="35" y="62"/>
                      </a:lnTo>
                      <a:lnTo>
                        <a:pt x="35" y="44"/>
                      </a:lnTo>
                      <a:lnTo>
                        <a:pt x="32" y="26"/>
                      </a:lnTo>
                      <a:lnTo>
                        <a:pt x="21" y="12"/>
                      </a:lnTo>
                      <a:lnTo>
                        <a:pt x="23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5" name="Freeform 144"/>
                <p:cNvSpPr>
                  <a:spLocks noChangeArrowheads="1"/>
                </p:cNvSpPr>
                <p:nvPr/>
              </p:nvSpPr>
              <p:spPr bwMode="auto">
                <a:xfrm>
                  <a:off x="2756" y="1426"/>
                  <a:ext cx="292" cy="353"/>
                </a:xfrm>
                <a:custGeom>
                  <a:avLst/>
                  <a:gdLst>
                    <a:gd name="T0" fmla="*/ 0 w 414"/>
                    <a:gd name="T1" fmla="*/ 216 h 414"/>
                    <a:gd name="T2" fmla="*/ 19 w 414"/>
                    <a:gd name="T3" fmla="*/ 237 h 414"/>
                    <a:gd name="T4" fmla="*/ 58 w 414"/>
                    <a:gd name="T5" fmla="*/ 264 h 414"/>
                    <a:gd name="T6" fmla="*/ 91 w 414"/>
                    <a:gd name="T7" fmla="*/ 289 h 414"/>
                    <a:gd name="T8" fmla="*/ 121 w 414"/>
                    <a:gd name="T9" fmla="*/ 312 h 414"/>
                    <a:gd name="T10" fmla="*/ 151 w 414"/>
                    <a:gd name="T11" fmla="*/ 334 h 414"/>
                    <a:gd name="T12" fmla="*/ 181 w 414"/>
                    <a:gd name="T13" fmla="*/ 357 h 414"/>
                    <a:gd name="T14" fmla="*/ 197 w 414"/>
                    <a:gd name="T15" fmla="*/ 375 h 414"/>
                    <a:gd name="T16" fmla="*/ 235 w 414"/>
                    <a:gd name="T17" fmla="*/ 397 h 414"/>
                    <a:gd name="T18" fmla="*/ 259 w 414"/>
                    <a:gd name="T19" fmla="*/ 414 h 414"/>
                    <a:gd name="T20" fmla="*/ 291 w 414"/>
                    <a:gd name="T21" fmla="*/ 406 h 414"/>
                    <a:gd name="T22" fmla="*/ 323 w 414"/>
                    <a:gd name="T23" fmla="*/ 374 h 414"/>
                    <a:gd name="T24" fmla="*/ 369 w 414"/>
                    <a:gd name="T25" fmla="*/ 343 h 414"/>
                    <a:gd name="T26" fmla="*/ 414 w 414"/>
                    <a:gd name="T27" fmla="*/ 312 h 414"/>
                    <a:gd name="T28" fmla="*/ 382 w 414"/>
                    <a:gd name="T29" fmla="*/ 290 h 414"/>
                    <a:gd name="T30" fmla="*/ 360 w 414"/>
                    <a:gd name="T31" fmla="*/ 250 h 414"/>
                    <a:gd name="T32" fmla="*/ 369 w 414"/>
                    <a:gd name="T33" fmla="*/ 216 h 414"/>
                    <a:gd name="T34" fmla="*/ 360 w 414"/>
                    <a:gd name="T35" fmla="*/ 162 h 414"/>
                    <a:gd name="T36" fmla="*/ 355 w 414"/>
                    <a:gd name="T37" fmla="*/ 134 h 414"/>
                    <a:gd name="T38" fmla="*/ 335 w 414"/>
                    <a:gd name="T39" fmla="*/ 94 h 414"/>
                    <a:gd name="T40" fmla="*/ 328 w 414"/>
                    <a:gd name="T41" fmla="*/ 56 h 414"/>
                    <a:gd name="T42" fmla="*/ 335 w 414"/>
                    <a:gd name="T43" fmla="*/ 7 h 414"/>
                    <a:gd name="T44" fmla="*/ 309 w 414"/>
                    <a:gd name="T45" fmla="*/ 0 h 414"/>
                    <a:gd name="T46" fmla="*/ 271 w 414"/>
                    <a:gd name="T47" fmla="*/ 3 h 414"/>
                    <a:gd name="T48" fmla="*/ 228 w 414"/>
                    <a:gd name="T49" fmla="*/ 3 h 414"/>
                    <a:gd name="T50" fmla="*/ 177 w 414"/>
                    <a:gd name="T51" fmla="*/ 19 h 414"/>
                    <a:gd name="T52" fmla="*/ 149 w 414"/>
                    <a:gd name="T53" fmla="*/ 33 h 414"/>
                    <a:gd name="T54" fmla="*/ 135 w 414"/>
                    <a:gd name="T55" fmla="*/ 48 h 414"/>
                    <a:gd name="T56" fmla="*/ 141 w 414"/>
                    <a:gd name="T57" fmla="*/ 82 h 414"/>
                    <a:gd name="T58" fmla="*/ 149 w 414"/>
                    <a:gd name="T59" fmla="*/ 109 h 414"/>
                    <a:gd name="T60" fmla="*/ 101 w 414"/>
                    <a:gd name="T61" fmla="*/ 121 h 414"/>
                    <a:gd name="T62" fmla="*/ 87 w 414"/>
                    <a:gd name="T63" fmla="*/ 145 h 414"/>
                    <a:gd name="T64" fmla="*/ 55 w 414"/>
                    <a:gd name="T65" fmla="*/ 163 h 414"/>
                    <a:gd name="T66" fmla="*/ 22 w 414"/>
                    <a:gd name="T67" fmla="*/ 180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14" h="414">
                      <a:moveTo>
                        <a:pt x="5" y="188"/>
                      </a:moveTo>
                      <a:lnTo>
                        <a:pt x="0" y="216"/>
                      </a:lnTo>
                      <a:lnTo>
                        <a:pt x="0" y="224"/>
                      </a:lnTo>
                      <a:lnTo>
                        <a:pt x="19" y="237"/>
                      </a:lnTo>
                      <a:lnTo>
                        <a:pt x="39" y="250"/>
                      </a:lnTo>
                      <a:lnTo>
                        <a:pt x="58" y="264"/>
                      </a:lnTo>
                      <a:lnTo>
                        <a:pt x="77" y="278"/>
                      </a:lnTo>
                      <a:lnTo>
                        <a:pt x="91" y="289"/>
                      </a:lnTo>
                      <a:lnTo>
                        <a:pt x="107" y="300"/>
                      </a:lnTo>
                      <a:lnTo>
                        <a:pt x="121" y="312"/>
                      </a:lnTo>
                      <a:lnTo>
                        <a:pt x="137" y="322"/>
                      </a:lnTo>
                      <a:lnTo>
                        <a:pt x="151" y="334"/>
                      </a:lnTo>
                      <a:lnTo>
                        <a:pt x="167" y="345"/>
                      </a:lnTo>
                      <a:lnTo>
                        <a:pt x="181" y="357"/>
                      </a:lnTo>
                      <a:lnTo>
                        <a:pt x="197" y="368"/>
                      </a:lnTo>
                      <a:lnTo>
                        <a:pt x="197" y="375"/>
                      </a:lnTo>
                      <a:lnTo>
                        <a:pt x="207" y="385"/>
                      </a:lnTo>
                      <a:lnTo>
                        <a:pt x="235" y="397"/>
                      </a:lnTo>
                      <a:lnTo>
                        <a:pt x="237" y="414"/>
                      </a:lnTo>
                      <a:lnTo>
                        <a:pt x="259" y="414"/>
                      </a:lnTo>
                      <a:lnTo>
                        <a:pt x="275" y="410"/>
                      </a:lnTo>
                      <a:lnTo>
                        <a:pt x="291" y="406"/>
                      </a:lnTo>
                      <a:lnTo>
                        <a:pt x="307" y="391"/>
                      </a:lnTo>
                      <a:lnTo>
                        <a:pt x="323" y="374"/>
                      </a:lnTo>
                      <a:lnTo>
                        <a:pt x="346" y="358"/>
                      </a:lnTo>
                      <a:lnTo>
                        <a:pt x="369" y="343"/>
                      </a:lnTo>
                      <a:lnTo>
                        <a:pt x="391" y="327"/>
                      </a:lnTo>
                      <a:lnTo>
                        <a:pt x="414" y="312"/>
                      </a:lnTo>
                      <a:lnTo>
                        <a:pt x="405" y="294"/>
                      </a:lnTo>
                      <a:lnTo>
                        <a:pt x="382" y="290"/>
                      </a:lnTo>
                      <a:lnTo>
                        <a:pt x="373" y="270"/>
                      </a:lnTo>
                      <a:lnTo>
                        <a:pt x="360" y="250"/>
                      </a:lnTo>
                      <a:lnTo>
                        <a:pt x="370" y="242"/>
                      </a:lnTo>
                      <a:lnTo>
                        <a:pt x="369" y="216"/>
                      </a:lnTo>
                      <a:lnTo>
                        <a:pt x="369" y="189"/>
                      </a:lnTo>
                      <a:lnTo>
                        <a:pt x="360" y="162"/>
                      </a:lnTo>
                      <a:lnTo>
                        <a:pt x="361" y="156"/>
                      </a:lnTo>
                      <a:lnTo>
                        <a:pt x="355" y="134"/>
                      </a:lnTo>
                      <a:lnTo>
                        <a:pt x="351" y="112"/>
                      </a:lnTo>
                      <a:lnTo>
                        <a:pt x="335" y="94"/>
                      </a:lnTo>
                      <a:lnTo>
                        <a:pt x="319" y="73"/>
                      </a:lnTo>
                      <a:lnTo>
                        <a:pt x="328" y="56"/>
                      </a:lnTo>
                      <a:lnTo>
                        <a:pt x="336" y="38"/>
                      </a:lnTo>
                      <a:lnTo>
                        <a:pt x="335" y="7"/>
                      </a:lnTo>
                      <a:lnTo>
                        <a:pt x="339" y="1"/>
                      </a:lnTo>
                      <a:lnTo>
                        <a:pt x="309" y="0"/>
                      </a:lnTo>
                      <a:lnTo>
                        <a:pt x="293" y="0"/>
                      </a:lnTo>
                      <a:lnTo>
                        <a:pt x="271" y="3"/>
                      </a:lnTo>
                      <a:lnTo>
                        <a:pt x="250" y="3"/>
                      </a:lnTo>
                      <a:lnTo>
                        <a:pt x="228" y="3"/>
                      </a:lnTo>
                      <a:lnTo>
                        <a:pt x="203" y="12"/>
                      </a:lnTo>
                      <a:lnTo>
                        <a:pt x="177" y="19"/>
                      </a:lnTo>
                      <a:lnTo>
                        <a:pt x="167" y="25"/>
                      </a:lnTo>
                      <a:lnTo>
                        <a:pt x="149" y="33"/>
                      </a:lnTo>
                      <a:lnTo>
                        <a:pt x="130" y="43"/>
                      </a:lnTo>
                      <a:lnTo>
                        <a:pt x="135" y="48"/>
                      </a:lnTo>
                      <a:lnTo>
                        <a:pt x="138" y="64"/>
                      </a:lnTo>
                      <a:lnTo>
                        <a:pt x="141" y="82"/>
                      </a:lnTo>
                      <a:lnTo>
                        <a:pt x="153" y="103"/>
                      </a:lnTo>
                      <a:lnTo>
                        <a:pt x="149" y="109"/>
                      </a:lnTo>
                      <a:lnTo>
                        <a:pt x="127" y="111"/>
                      </a:lnTo>
                      <a:lnTo>
                        <a:pt x="101" y="121"/>
                      </a:lnTo>
                      <a:lnTo>
                        <a:pt x="101" y="135"/>
                      </a:lnTo>
                      <a:lnTo>
                        <a:pt x="87" y="145"/>
                      </a:lnTo>
                      <a:lnTo>
                        <a:pt x="72" y="156"/>
                      </a:lnTo>
                      <a:lnTo>
                        <a:pt x="55" y="163"/>
                      </a:lnTo>
                      <a:lnTo>
                        <a:pt x="37" y="170"/>
                      </a:lnTo>
                      <a:lnTo>
                        <a:pt x="22" y="180"/>
                      </a:lnTo>
                      <a:lnTo>
                        <a:pt x="5" y="18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" name="Freeform 145"/>
                <p:cNvSpPr>
                  <a:spLocks noChangeArrowheads="1"/>
                </p:cNvSpPr>
                <p:nvPr/>
              </p:nvSpPr>
              <p:spPr bwMode="auto">
                <a:xfrm>
                  <a:off x="2677" y="1586"/>
                  <a:ext cx="7" cy="10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9 h 13"/>
                    <a:gd name="T4" fmla="*/ 0 w 12"/>
                    <a:gd name="T5" fmla="*/ 13 h 13"/>
                    <a:gd name="T6" fmla="*/ 12 w 12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1" y="9"/>
                      </a:lnTo>
                      <a:lnTo>
                        <a:pt x="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" name="Freeform 146"/>
                <p:cNvSpPr>
                  <a:spLocks noChangeArrowheads="1"/>
                </p:cNvSpPr>
                <p:nvPr/>
              </p:nvSpPr>
              <p:spPr bwMode="auto">
                <a:xfrm>
                  <a:off x="2642" y="1594"/>
                  <a:ext cx="6" cy="6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10 h 10"/>
                    <a:gd name="T4" fmla="*/ 0 w 10"/>
                    <a:gd name="T5" fmla="*/ 3 h 10"/>
                    <a:gd name="T6" fmla="*/ 10 w 10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0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8" name="Freeform 147"/>
                <p:cNvSpPr>
                  <a:spLocks noChangeArrowheads="1"/>
                </p:cNvSpPr>
                <p:nvPr/>
              </p:nvSpPr>
              <p:spPr bwMode="auto">
                <a:xfrm>
                  <a:off x="2656" y="1604"/>
                  <a:ext cx="4" cy="1"/>
                </a:xfrm>
                <a:custGeom>
                  <a:avLst/>
                  <a:gdLst>
                    <a:gd name="T0" fmla="*/ 8 w 8"/>
                    <a:gd name="T1" fmla="*/ 0 h 5"/>
                    <a:gd name="T2" fmla="*/ 6 w 8"/>
                    <a:gd name="T3" fmla="*/ 5 h 5"/>
                    <a:gd name="T4" fmla="*/ 0 w 8"/>
                    <a:gd name="T5" fmla="*/ 0 h 5"/>
                    <a:gd name="T6" fmla="*/ 8 w 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8" y="0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9" name="Freeform 148"/>
                <p:cNvSpPr>
                  <a:spLocks noChangeArrowheads="1"/>
                </p:cNvSpPr>
                <p:nvPr/>
              </p:nvSpPr>
              <p:spPr bwMode="auto">
                <a:xfrm>
                  <a:off x="2686" y="1579"/>
                  <a:ext cx="2" cy="1"/>
                </a:xfrm>
                <a:custGeom>
                  <a:avLst/>
                  <a:gdLst>
                    <a:gd name="T0" fmla="*/ 5 w 7"/>
                    <a:gd name="T1" fmla="*/ 4 h 4"/>
                    <a:gd name="T2" fmla="*/ 7 w 7"/>
                    <a:gd name="T3" fmla="*/ 0 h 4"/>
                    <a:gd name="T4" fmla="*/ 0 w 7"/>
                    <a:gd name="T5" fmla="*/ 3 h 4"/>
                    <a:gd name="T6" fmla="*/ 5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5" y="4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0" name="Freeform 149"/>
                <p:cNvSpPr>
                  <a:spLocks noChangeArrowheads="1"/>
                </p:cNvSpPr>
                <p:nvPr/>
              </p:nvSpPr>
              <p:spPr bwMode="auto">
                <a:xfrm>
                  <a:off x="2528" y="1831"/>
                  <a:ext cx="1" cy="0"/>
                </a:xfrm>
                <a:custGeom>
                  <a:avLst/>
                  <a:gdLst>
                    <a:gd name="T0" fmla="*/ 5 w 5"/>
                    <a:gd name="T1" fmla="*/ 2 h 2"/>
                    <a:gd name="T2" fmla="*/ 1 w 5"/>
                    <a:gd name="T3" fmla="*/ 2 h 2"/>
                    <a:gd name="T4" fmla="*/ 0 w 5"/>
                    <a:gd name="T5" fmla="*/ 0 h 2"/>
                    <a:gd name="T6" fmla="*/ 5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1" name="Freeform 150"/>
                <p:cNvSpPr>
                  <a:spLocks noChangeArrowheads="1"/>
                </p:cNvSpPr>
                <p:nvPr/>
              </p:nvSpPr>
              <p:spPr bwMode="auto">
                <a:xfrm>
                  <a:off x="2804" y="1442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0 w 1"/>
                    <a:gd name="T11" fmla="*/ 0 h 1"/>
                    <a:gd name="T12" fmla="*/ 1 w 1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" name="Freeform 151"/>
                <p:cNvSpPr>
                  <a:spLocks noChangeArrowheads="1"/>
                </p:cNvSpPr>
                <p:nvPr/>
              </p:nvSpPr>
              <p:spPr bwMode="auto">
                <a:xfrm>
                  <a:off x="3011" y="1502"/>
                  <a:ext cx="224" cy="271"/>
                </a:xfrm>
                <a:custGeom>
                  <a:avLst/>
                  <a:gdLst>
                    <a:gd name="T0" fmla="*/ 299 w 318"/>
                    <a:gd name="T1" fmla="*/ 318 h 318"/>
                    <a:gd name="T2" fmla="*/ 298 w 318"/>
                    <a:gd name="T3" fmla="*/ 307 h 318"/>
                    <a:gd name="T4" fmla="*/ 318 w 318"/>
                    <a:gd name="T5" fmla="*/ 307 h 318"/>
                    <a:gd name="T6" fmla="*/ 317 w 318"/>
                    <a:gd name="T7" fmla="*/ 283 h 318"/>
                    <a:gd name="T8" fmla="*/ 317 w 318"/>
                    <a:gd name="T9" fmla="*/ 261 h 318"/>
                    <a:gd name="T10" fmla="*/ 316 w 318"/>
                    <a:gd name="T11" fmla="*/ 239 h 318"/>
                    <a:gd name="T12" fmla="*/ 315 w 318"/>
                    <a:gd name="T13" fmla="*/ 216 h 318"/>
                    <a:gd name="T14" fmla="*/ 313 w 318"/>
                    <a:gd name="T15" fmla="*/ 195 h 318"/>
                    <a:gd name="T16" fmla="*/ 311 w 318"/>
                    <a:gd name="T17" fmla="*/ 173 h 318"/>
                    <a:gd name="T18" fmla="*/ 310 w 318"/>
                    <a:gd name="T19" fmla="*/ 151 h 318"/>
                    <a:gd name="T20" fmla="*/ 309 w 318"/>
                    <a:gd name="T21" fmla="*/ 130 h 318"/>
                    <a:gd name="T22" fmla="*/ 307 w 318"/>
                    <a:gd name="T23" fmla="*/ 107 h 318"/>
                    <a:gd name="T24" fmla="*/ 305 w 318"/>
                    <a:gd name="T25" fmla="*/ 85 h 318"/>
                    <a:gd name="T26" fmla="*/ 305 w 318"/>
                    <a:gd name="T27" fmla="*/ 67 h 318"/>
                    <a:gd name="T28" fmla="*/ 304 w 318"/>
                    <a:gd name="T29" fmla="*/ 51 h 318"/>
                    <a:gd name="T30" fmla="*/ 307 w 318"/>
                    <a:gd name="T31" fmla="*/ 35 h 318"/>
                    <a:gd name="T32" fmla="*/ 295 w 318"/>
                    <a:gd name="T33" fmla="*/ 28 h 318"/>
                    <a:gd name="T34" fmla="*/ 265 w 318"/>
                    <a:gd name="T35" fmla="*/ 19 h 318"/>
                    <a:gd name="T36" fmla="*/ 262 w 318"/>
                    <a:gd name="T37" fmla="*/ 11 h 318"/>
                    <a:gd name="T38" fmla="*/ 235 w 318"/>
                    <a:gd name="T39" fmla="*/ 5 h 318"/>
                    <a:gd name="T40" fmla="*/ 221 w 318"/>
                    <a:gd name="T41" fmla="*/ 15 h 318"/>
                    <a:gd name="T42" fmla="*/ 207 w 318"/>
                    <a:gd name="T43" fmla="*/ 23 h 318"/>
                    <a:gd name="T44" fmla="*/ 208 w 318"/>
                    <a:gd name="T45" fmla="*/ 55 h 318"/>
                    <a:gd name="T46" fmla="*/ 189 w 318"/>
                    <a:gd name="T47" fmla="*/ 67 h 318"/>
                    <a:gd name="T48" fmla="*/ 166 w 318"/>
                    <a:gd name="T49" fmla="*/ 57 h 318"/>
                    <a:gd name="T50" fmla="*/ 143 w 318"/>
                    <a:gd name="T51" fmla="*/ 46 h 318"/>
                    <a:gd name="T52" fmla="*/ 120 w 318"/>
                    <a:gd name="T53" fmla="*/ 39 h 318"/>
                    <a:gd name="T54" fmla="*/ 111 w 318"/>
                    <a:gd name="T55" fmla="*/ 18 h 318"/>
                    <a:gd name="T56" fmla="*/ 89 w 318"/>
                    <a:gd name="T57" fmla="*/ 12 h 318"/>
                    <a:gd name="T58" fmla="*/ 67 w 318"/>
                    <a:gd name="T59" fmla="*/ 7 h 318"/>
                    <a:gd name="T60" fmla="*/ 39 w 318"/>
                    <a:gd name="T61" fmla="*/ 0 h 318"/>
                    <a:gd name="T62" fmla="*/ 37 w 318"/>
                    <a:gd name="T63" fmla="*/ 18 h 318"/>
                    <a:gd name="T64" fmla="*/ 24 w 318"/>
                    <a:gd name="T65" fmla="*/ 30 h 318"/>
                    <a:gd name="T66" fmla="*/ 12 w 318"/>
                    <a:gd name="T67" fmla="*/ 41 h 318"/>
                    <a:gd name="T68" fmla="*/ 12 w 318"/>
                    <a:gd name="T69" fmla="*/ 60 h 318"/>
                    <a:gd name="T70" fmla="*/ 1 w 318"/>
                    <a:gd name="T71" fmla="*/ 69 h 318"/>
                    <a:gd name="T72" fmla="*/ 0 w 318"/>
                    <a:gd name="T73" fmla="*/ 75 h 318"/>
                    <a:gd name="T74" fmla="*/ 9 w 318"/>
                    <a:gd name="T75" fmla="*/ 102 h 318"/>
                    <a:gd name="T76" fmla="*/ 9 w 318"/>
                    <a:gd name="T77" fmla="*/ 129 h 318"/>
                    <a:gd name="T78" fmla="*/ 10 w 318"/>
                    <a:gd name="T79" fmla="*/ 155 h 318"/>
                    <a:gd name="T80" fmla="*/ 0 w 318"/>
                    <a:gd name="T81" fmla="*/ 163 h 318"/>
                    <a:gd name="T82" fmla="*/ 13 w 318"/>
                    <a:gd name="T83" fmla="*/ 183 h 318"/>
                    <a:gd name="T84" fmla="*/ 22 w 318"/>
                    <a:gd name="T85" fmla="*/ 203 h 318"/>
                    <a:gd name="T86" fmla="*/ 45 w 318"/>
                    <a:gd name="T87" fmla="*/ 207 h 318"/>
                    <a:gd name="T88" fmla="*/ 54 w 318"/>
                    <a:gd name="T89" fmla="*/ 225 h 318"/>
                    <a:gd name="T90" fmla="*/ 83 w 318"/>
                    <a:gd name="T91" fmla="*/ 232 h 318"/>
                    <a:gd name="T92" fmla="*/ 100 w 318"/>
                    <a:gd name="T93" fmla="*/ 246 h 318"/>
                    <a:gd name="T94" fmla="*/ 114 w 318"/>
                    <a:gd name="T95" fmla="*/ 238 h 318"/>
                    <a:gd name="T96" fmla="*/ 135 w 318"/>
                    <a:gd name="T97" fmla="*/ 226 h 318"/>
                    <a:gd name="T98" fmla="*/ 155 w 318"/>
                    <a:gd name="T99" fmla="*/ 237 h 318"/>
                    <a:gd name="T100" fmla="*/ 175 w 318"/>
                    <a:gd name="T101" fmla="*/ 249 h 318"/>
                    <a:gd name="T102" fmla="*/ 196 w 318"/>
                    <a:gd name="T103" fmla="*/ 261 h 318"/>
                    <a:gd name="T104" fmla="*/ 216 w 318"/>
                    <a:gd name="T105" fmla="*/ 273 h 318"/>
                    <a:gd name="T106" fmla="*/ 237 w 318"/>
                    <a:gd name="T107" fmla="*/ 283 h 318"/>
                    <a:gd name="T108" fmla="*/ 257 w 318"/>
                    <a:gd name="T109" fmla="*/ 295 h 318"/>
                    <a:gd name="T110" fmla="*/ 277 w 318"/>
                    <a:gd name="T111" fmla="*/ 307 h 318"/>
                    <a:gd name="T112" fmla="*/ 299 w 318"/>
                    <a:gd name="T113" fmla="*/ 31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18" h="318">
                      <a:moveTo>
                        <a:pt x="299" y="318"/>
                      </a:moveTo>
                      <a:lnTo>
                        <a:pt x="298" y="307"/>
                      </a:lnTo>
                      <a:lnTo>
                        <a:pt x="318" y="307"/>
                      </a:lnTo>
                      <a:lnTo>
                        <a:pt x="317" y="283"/>
                      </a:lnTo>
                      <a:lnTo>
                        <a:pt x="317" y="261"/>
                      </a:lnTo>
                      <a:lnTo>
                        <a:pt x="316" y="239"/>
                      </a:lnTo>
                      <a:lnTo>
                        <a:pt x="315" y="216"/>
                      </a:lnTo>
                      <a:lnTo>
                        <a:pt x="313" y="195"/>
                      </a:lnTo>
                      <a:lnTo>
                        <a:pt x="311" y="173"/>
                      </a:lnTo>
                      <a:lnTo>
                        <a:pt x="310" y="151"/>
                      </a:lnTo>
                      <a:lnTo>
                        <a:pt x="309" y="130"/>
                      </a:lnTo>
                      <a:lnTo>
                        <a:pt x="307" y="107"/>
                      </a:lnTo>
                      <a:lnTo>
                        <a:pt x="305" y="85"/>
                      </a:lnTo>
                      <a:lnTo>
                        <a:pt x="305" y="67"/>
                      </a:lnTo>
                      <a:lnTo>
                        <a:pt x="304" y="51"/>
                      </a:lnTo>
                      <a:lnTo>
                        <a:pt x="307" y="35"/>
                      </a:lnTo>
                      <a:lnTo>
                        <a:pt x="295" y="28"/>
                      </a:lnTo>
                      <a:lnTo>
                        <a:pt x="265" y="19"/>
                      </a:lnTo>
                      <a:lnTo>
                        <a:pt x="262" y="11"/>
                      </a:lnTo>
                      <a:lnTo>
                        <a:pt x="235" y="5"/>
                      </a:lnTo>
                      <a:lnTo>
                        <a:pt x="221" y="15"/>
                      </a:lnTo>
                      <a:lnTo>
                        <a:pt x="207" y="23"/>
                      </a:lnTo>
                      <a:lnTo>
                        <a:pt x="208" y="55"/>
                      </a:lnTo>
                      <a:lnTo>
                        <a:pt x="189" y="67"/>
                      </a:lnTo>
                      <a:lnTo>
                        <a:pt x="166" y="57"/>
                      </a:lnTo>
                      <a:lnTo>
                        <a:pt x="143" y="46"/>
                      </a:lnTo>
                      <a:lnTo>
                        <a:pt x="120" y="39"/>
                      </a:lnTo>
                      <a:lnTo>
                        <a:pt x="111" y="18"/>
                      </a:lnTo>
                      <a:lnTo>
                        <a:pt x="89" y="12"/>
                      </a:lnTo>
                      <a:lnTo>
                        <a:pt x="67" y="7"/>
                      </a:lnTo>
                      <a:lnTo>
                        <a:pt x="39" y="0"/>
                      </a:lnTo>
                      <a:lnTo>
                        <a:pt x="37" y="18"/>
                      </a:lnTo>
                      <a:lnTo>
                        <a:pt x="24" y="30"/>
                      </a:lnTo>
                      <a:lnTo>
                        <a:pt x="12" y="41"/>
                      </a:lnTo>
                      <a:lnTo>
                        <a:pt x="12" y="60"/>
                      </a:lnTo>
                      <a:lnTo>
                        <a:pt x="1" y="69"/>
                      </a:lnTo>
                      <a:lnTo>
                        <a:pt x="0" y="75"/>
                      </a:lnTo>
                      <a:lnTo>
                        <a:pt x="9" y="102"/>
                      </a:lnTo>
                      <a:lnTo>
                        <a:pt x="9" y="129"/>
                      </a:lnTo>
                      <a:lnTo>
                        <a:pt x="10" y="155"/>
                      </a:lnTo>
                      <a:lnTo>
                        <a:pt x="0" y="163"/>
                      </a:lnTo>
                      <a:lnTo>
                        <a:pt x="13" y="183"/>
                      </a:lnTo>
                      <a:lnTo>
                        <a:pt x="22" y="203"/>
                      </a:lnTo>
                      <a:lnTo>
                        <a:pt x="45" y="207"/>
                      </a:lnTo>
                      <a:lnTo>
                        <a:pt x="54" y="225"/>
                      </a:lnTo>
                      <a:lnTo>
                        <a:pt x="83" y="232"/>
                      </a:lnTo>
                      <a:lnTo>
                        <a:pt x="100" y="246"/>
                      </a:lnTo>
                      <a:lnTo>
                        <a:pt x="114" y="238"/>
                      </a:lnTo>
                      <a:lnTo>
                        <a:pt x="135" y="226"/>
                      </a:lnTo>
                      <a:lnTo>
                        <a:pt x="155" y="237"/>
                      </a:lnTo>
                      <a:lnTo>
                        <a:pt x="175" y="249"/>
                      </a:lnTo>
                      <a:lnTo>
                        <a:pt x="196" y="261"/>
                      </a:lnTo>
                      <a:lnTo>
                        <a:pt x="216" y="273"/>
                      </a:lnTo>
                      <a:lnTo>
                        <a:pt x="237" y="283"/>
                      </a:lnTo>
                      <a:lnTo>
                        <a:pt x="257" y="295"/>
                      </a:lnTo>
                      <a:lnTo>
                        <a:pt x="277" y="307"/>
                      </a:lnTo>
                      <a:lnTo>
                        <a:pt x="299" y="31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" name="Freeform 152"/>
                <p:cNvSpPr>
                  <a:spLocks noChangeArrowheads="1"/>
                </p:cNvSpPr>
                <p:nvPr/>
              </p:nvSpPr>
              <p:spPr bwMode="auto">
                <a:xfrm>
                  <a:off x="2701" y="1665"/>
                  <a:ext cx="237" cy="295"/>
                </a:xfrm>
                <a:custGeom>
                  <a:avLst/>
                  <a:gdLst>
                    <a:gd name="T0" fmla="*/ 74 w 336"/>
                    <a:gd name="T1" fmla="*/ 324 h 346"/>
                    <a:gd name="T2" fmla="*/ 87 w 336"/>
                    <a:gd name="T3" fmla="*/ 346 h 346"/>
                    <a:gd name="T4" fmla="*/ 104 w 336"/>
                    <a:gd name="T5" fmla="*/ 344 h 346"/>
                    <a:gd name="T6" fmla="*/ 120 w 336"/>
                    <a:gd name="T7" fmla="*/ 332 h 346"/>
                    <a:gd name="T8" fmla="*/ 137 w 336"/>
                    <a:gd name="T9" fmla="*/ 338 h 346"/>
                    <a:gd name="T10" fmla="*/ 148 w 336"/>
                    <a:gd name="T11" fmla="*/ 302 h 346"/>
                    <a:gd name="T12" fmla="*/ 164 w 336"/>
                    <a:gd name="T13" fmla="*/ 282 h 346"/>
                    <a:gd name="T14" fmla="*/ 180 w 336"/>
                    <a:gd name="T15" fmla="*/ 275 h 346"/>
                    <a:gd name="T16" fmla="*/ 188 w 336"/>
                    <a:gd name="T17" fmla="*/ 264 h 346"/>
                    <a:gd name="T18" fmla="*/ 207 w 336"/>
                    <a:gd name="T19" fmla="*/ 252 h 346"/>
                    <a:gd name="T20" fmla="*/ 236 w 336"/>
                    <a:gd name="T21" fmla="*/ 230 h 346"/>
                    <a:gd name="T22" fmla="*/ 258 w 336"/>
                    <a:gd name="T23" fmla="*/ 233 h 346"/>
                    <a:gd name="T24" fmla="*/ 299 w 336"/>
                    <a:gd name="T25" fmla="*/ 226 h 346"/>
                    <a:gd name="T26" fmla="*/ 333 w 336"/>
                    <a:gd name="T27" fmla="*/ 204 h 346"/>
                    <a:gd name="T28" fmla="*/ 334 w 336"/>
                    <a:gd name="T29" fmla="*/ 169 h 346"/>
                    <a:gd name="T30" fmla="*/ 336 w 336"/>
                    <a:gd name="T31" fmla="*/ 136 h 346"/>
                    <a:gd name="T32" fmla="*/ 312 w 336"/>
                    <a:gd name="T33" fmla="*/ 119 h 346"/>
                    <a:gd name="T34" fmla="*/ 274 w 336"/>
                    <a:gd name="T35" fmla="*/ 97 h 346"/>
                    <a:gd name="T36" fmla="*/ 258 w 336"/>
                    <a:gd name="T37" fmla="*/ 79 h 346"/>
                    <a:gd name="T38" fmla="*/ 228 w 336"/>
                    <a:gd name="T39" fmla="*/ 56 h 346"/>
                    <a:gd name="T40" fmla="*/ 198 w 336"/>
                    <a:gd name="T41" fmla="*/ 34 h 346"/>
                    <a:gd name="T42" fmla="*/ 168 w 336"/>
                    <a:gd name="T43" fmla="*/ 11 h 346"/>
                    <a:gd name="T44" fmla="*/ 136 w 336"/>
                    <a:gd name="T45" fmla="*/ 0 h 346"/>
                    <a:gd name="T46" fmla="*/ 120 w 336"/>
                    <a:gd name="T47" fmla="*/ 24 h 346"/>
                    <a:gd name="T48" fmla="*/ 125 w 336"/>
                    <a:gd name="T49" fmla="*/ 73 h 346"/>
                    <a:gd name="T50" fmla="*/ 129 w 336"/>
                    <a:gd name="T51" fmla="*/ 124 h 346"/>
                    <a:gd name="T52" fmla="*/ 134 w 336"/>
                    <a:gd name="T53" fmla="*/ 173 h 346"/>
                    <a:gd name="T54" fmla="*/ 142 w 336"/>
                    <a:gd name="T55" fmla="*/ 202 h 346"/>
                    <a:gd name="T56" fmla="*/ 118 w 336"/>
                    <a:gd name="T57" fmla="*/ 221 h 346"/>
                    <a:gd name="T58" fmla="*/ 80 w 336"/>
                    <a:gd name="T59" fmla="*/ 221 h 346"/>
                    <a:gd name="T60" fmla="*/ 58 w 336"/>
                    <a:gd name="T61" fmla="*/ 218 h 346"/>
                    <a:gd name="T62" fmla="*/ 26 w 336"/>
                    <a:gd name="T63" fmla="*/ 227 h 346"/>
                    <a:gd name="T64" fmla="*/ 4 w 336"/>
                    <a:gd name="T65" fmla="*/ 239 h 346"/>
                    <a:gd name="T66" fmla="*/ 6 w 336"/>
                    <a:gd name="T67" fmla="*/ 262 h 346"/>
                    <a:gd name="T68" fmla="*/ 17 w 336"/>
                    <a:gd name="T69" fmla="*/ 293 h 346"/>
                    <a:gd name="T70" fmla="*/ 28 w 336"/>
                    <a:gd name="T71" fmla="*/ 299 h 346"/>
                    <a:gd name="T72" fmla="*/ 46 w 336"/>
                    <a:gd name="T73" fmla="*/ 300 h 346"/>
                    <a:gd name="T74" fmla="*/ 63 w 336"/>
                    <a:gd name="T75" fmla="*/ 292 h 346"/>
                    <a:gd name="T76" fmla="*/ 77 w 336"/>
                    <a:gd name="T77" fmla="*/ 31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36" h="346">
                      <a:moveTo>
                        <a:pt x="77" y="316"/>
                      </a:moveTo>
                      <a:lnTo>
                        <a:pt x="74" y="324"/>
                      </a:lnTo>
                      <a:lnTo>
                        <a:pt x="76" y="324"/>
                      </a:lnTo>
                      <a:lnTo>
                        <a:pt x="87" y="346"/>
                      </a:lnTo>
                      <a:lnTo>
                        <a:pt x="92" y="341"/>
                      </a:lnTo>
                      <a:lnTo>
                        <a:pt x="104" y="344"/>
                      </a:lnTo>
                      <a:lnTo>
                        <a:pt x="113" y="338"/>
                      </a:lnTo>
                      <a:lnTo>
                        <a:pt x="120" y="332"/>
                      </a:lnTo>
                      <a:lnTo>
                        <a:pt x="123" y="342"/>
                      </a:lnTo>
                      <a:lnTo>
                        <a:pt x="137" y="338"/>
                      </a:lnTo>
                      <a:lnTo>
                        <a:pt x="142" y="308"/>
                      </a:lnTo>
                      <a:lnTo>
                        <a:pt x="148" y="302"/>
                      </a:lnTo>
                      <a:lnTo>
                        <a:pt x="160" y="293"/>
                      </a:lnTo>
                      <a:lnTo>
                        <a:pt x="164" y="282"/>
                      </a:lnTo>
                      <a:lnTo>
                        <a:pt x="167" y="270"/>
                      </a:lnTo>
                      <a:lnTo>
                        <a:pt x="180" y="275"/>
                      </a:lnTo>
                      <a:lnTo>
                        <a:pt x="183" y="266"/>
                      </a:lnTo>
                      <a:lnTo>
                        <a:pt x="188" y="264"/>
                      </a:lnTo>
                      <a:lnTo>
                        <a:pt x="195" y="253"/>
                      </a:lnTo>
                      <a:lnTo>
                        <a:pt x="207" y="252"/>
                      </a:lnTo>
                      <a:lnTo>
                        <a:pt x="210" y="244"/>
                      </a:lnTo>
                      <a:lnTo>
                        <a:pt x="236" y="230"/>
                      </a:lnTo>
                      <a:lnTo>
                        <a:pt x="255" y="233"/>
                      </a:lnTo>
                      <a:lnTo>
                        <a:pt x="258" y="233"/>
                      </a:lnTo>
                      <a:lnTo>
                        <a:pt x="276" y="226"/>
                      </a:lnTo>
                      <a:lnTo>
                        <a:pt x="299" y="226"/>
                      </a:lnTo>
                      <a:lnTo>
                        <a:pt x="322" y="224"/>
                      </a:lnTo>
                      <a:lnTo>
                        <a:pt x="333" y="204"/>
                      </a:lnTo>
                      <a:lnTo>
                        <a:pt x="333" y="187"/>
                      </a:lnTo>
                      <a:lnTo>
                        <a:pt x="334" y="169"/>
                      </a:lnTo>
                      <a:lnTo>
                        <a:pt x="335" y="152"/>
                      </a:lnTo>
                      <a:lnTo>
                        <a:pt x="336" y="136"/>
                      </a:lnTo>
                      <a:lnTo>
                        <a:pt x="314" y="136"/>
                      </a:lnTo>
                      <a:lnTo>
                        <a:pt x="312" y="119"/>
                      </a:lnTo>
                      <a:lnTo>
                        <a:pt x="284" y="107"/>
                      </a:lnTo>
                      <a:lnTo>
                        <a:pt x="274" y="97"/>
                      </a:lnTo>
                      <a:lnTo>
                        <a:pt x="274" y="90"/>
                      </a:lnTo>
                      <a:lnTo>
                        <a:pt x="258" y="79"/>
                      </a:lnTo>
                      <a:lnTo>
                        <a:pt x="244" y="67"/>
                      </a:lnTo>
                      <a:lnTo>
                        <a:pt x="228" y="56"/>
                      </a:lnTo>
                      <a:lnTo>
                        <a:pt x="214" y="44"/>
                      </a:lnTo>
                      <a:lnTo>
                        <a:pt x="198" y="34"/>
                      </a:lnTo>
                      <a:lnTo>
                        <a:pt x="184" y="22"/>
                      </a:lnTo>
                      <a:lnTo>
                        <a:pt x="168" y="11"/>
                      </a:lnTo>
                      <a:lnTo>
                        <a:pt x="154" y="0"/>
                      </a:lnTo>
                      <a:lnTo>
                        <a:pt x="136" y="0"/>
                      </a:lnTo>
                      <a:lnTo>
                        <a:pt x="118" y="0"/>
                      </a:lnTo>
                      <a:lnTo>
                        <a:pt x="120" y="24"/>
                      </a:lnTo>
                      <a:lnTo>
                        <a:pt x="123" y="49"/>
                      </a:lnTo>
                      <a:lnTo>
                        <a:pt x="125" y="73"/>
                      </a:lnTo>
                      <a:lnTo>
                        <a:pt x="126" y="98"/>
                      </a:lnTo>
                      <a:lnTo>
                        <a:pt x="129" y="124"/>
                      </a:lnTo>
                      <a:lnTo>
                        <a:pt x="131" y="148"/>
                      </a:lnTo>
                      <a:lnTo>
                        <a:pt x="134" y="173"/>
                      </a:lnTo>
                      <a:lnTo>
                        <a:pt x="136" y="198"/>
                      </a:lnTo>
                      <a:lnTo>
                        <a:pt x="142" y="202"/>
                      </a:lnTo>
                      <a:lnTo>
                        <a:pt x="138" y="221"/>
                      </a:lnTo>
                      <a:lnTo>
                        <a:pt x="118" y="221"/>
                      </a:lnTo>
                      <a:lnTo>
                        <a:pt x="99" y="221"/>
                      </a:lnTo>
                      <a:lnTo>
                        <a:pt x="80" y="221"/>
                      </a:lnTo>
                      <a:lnTo>
                        <a:pt x="60" y="221"/>
                      </a:lnTo>
                      <a:lnTo>
                        <a:pt x="58" y="218"/>
                      </a:lnTo>
                      <a:lnTo>
                        <a:pt x="29" y="226"/>
                      </a:lnTo>
                      <a:lnTo>
                        <a:pt x="26" y="227"/>
                      </a:lnTo>
                      <a:lnTo>
                        <a:pt x="14" y="220"/>
                      </a:lnTo>
                      <a:lnTo>
                        <a:pt x="4" y="239"/>
                      </a:lnTo>
                      <a:lnTo>
                        <a:pt x="0" y="238"/>
                      </a:lnTo>
                      <a:lnTo>
                        <a:pt x="6" y="262"/>
                      </a:lnTo>
                      <a:lnTo>
                        <a:pt x="11" y="270"/>
                      </a:lnTo>
                      <a:lnTo>
                        <a:pt x="17" y="293"/>
                      </a:lnTo>
                      <a:lnTo>
                        <a:pt x="15" y="299"/>
                      </a:lnTo>
                      <a:lnTo>
                        <a:pt x="28" y="299"/>
                      </a:lnTo>
                      <a:lnTo>
                        <a:pt x="34" y="301"/>
                      </a:lnTo>
                      <a:lnTo>
                        <a:pt x="46" y="300"/>
                      </a:lnTo>
                      <a:lnTo>
                        <a:pt x="59" y="295"/>
                      </a:lnTo>
                      <a:lnTo>
                        <a:pt x="63" y="292"/>
                      </a:lnTo>
                      <a:lnTo>
                        <a:pt x="69" y="310"/>
                      </a:lnTo>
                      <a:lnTo>
                        <a:pt x="77" y="31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" name="Freeform 153"/>
                <p:cNvSpPr>
                  <a:spLocks noChangeArrowheads="1"/>
                </p:cNvSpPr>
                <p:nvPr/>
              </p:nvSpPr>
              <p:spPr bwMode="auto">
                <a:xfrm>
                  <a:off x="3075" y="1445"/>
                  <a:ext cx="2" cy="1"/>
                </a:xfrm>
                <a:custGeom>
                  <a:avLst/>
                  <a:gdLst>
                    <a:gd name="T0" fmla="*/ 5 w 5"/>
                    <a:gd name="T1" fmla="*/ 3 h 4"/>
                    <a:gd name="T2" fmla="*/ 3 w 5"/>
                    <a:gd name="T3" fmla="*/ 4 h 4"/>
                    <a:gd name="T4" fmla="*/ 0 w 5"/>
                    <a:gd name="T5" fmla="*/ 0 h 4"/>
                    <a:gd name="T6" fmla="*/ 5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" name="Freeform 154"/>
                <p:cNvSpPr>
                  <a:spLocks noChangeArrowheads="1"/>
                </p:cNvSpPr>
                <p:nvPr/>
              </p:nvSpPr>
              <p:spPr bwMode="auto">
                <a:xfrm>
                  <a:off x="2633" y="1618"/>
                  <a:ext cx="174" cy="248"/>
                </a:xfrm>
                <a:custGeom>
                  <a:avLst/>
                  <a:gdLst>
                    <a:gd name="T0" fmla="*/ 13 w 248"/>
                    <a:gd name="T1" fmla="*/ 253 h 293"/>
                    <a:gd name="T2" fmla="*/ 8 w 248"/>
                    <a:gd name="T3" fmla="*/ 262 h 293"/>
                    <a:gd name="T4" fmla="*/ 13 w 248"/>
                    <a:gd name="T5" fmla="*/ 234 h 293"/>
                    <a:gd name="T6" fmla="*/ 19 w 248"/>
                    <a:gd name="T7" fmla="*/ 206 h 293"/>
                    <a:gd name="T8" fmla="*/ 13 w 248"/>
                    <a:gd name="T9" fmla="*/ 184 h 293"/>
                    <a:gd name="T10" fmla="*/ 14 w 248"/>
                    <a:gd name="T11" fmla="*/ 160 h 293"/>
                    <a:gd name="T12" fmla="*/ 1 w 248"/>
                    <a:gd name="T13" fmla="*/ 146 h 293"/>
                    <a:gd name="T14" fmla="*/ 0 w 248"/>
                    <a:gd name="T15" fmla="*/ 152 h 293"/>
                    <a:gd name="T16" fmla="*/ 2 w 248"/>
                    <a:gd name="T17" fmla="*/ 139 h 293"/>
                    <a:gd name="T18" fmla="*/ 22 w 248"/>
                    <a:gd name="T19" fmla="*/ 139 h 293"/>
                    <a:gd name="T20" fmla="*/ 42 w 248"/>
                    <a:gd name="T21" fmla="*/ 139 h 293"/>
                    <a:gd name="T22" fmla="*/ 62 w 248"/>
                    <a:gd name="T23" fmla="*/ 139 h 293"/>
                    <a:gd name="T24" fmla="*/ 82 w 248"/>
                    <a:gd name="T25" fmla="*/ 139 h 293"/>
                    <a:gd name="T26" fmla="*/ 82 w 248"/>
                    <a:gd name="T27" fmla="*/ 119 h 293"/>
                    <a:gd name="T28" fmla="*/ 82 w 248"/>
                    <a:gd name="T29" fmla="*/ 100 h 293"/>
                    <a:gd name="T30" fmla="*/ 103 w 248"/>
                    <a:gd name="T31" fmla="*/ 90 h 293"/>
                    <a:gd name="T32" fmla="*/ 104 w 248"/>
                    <a:gd name="T33" fmla="*/ 60 h 293"/>
                    <a:gd name="T34" fmla="*/ 104 w 248"/>
                    <a:gd name="T35" fmla="*/ 30 h 293"/>
                    <a:gd name="T36" fmla="*/ 121 w 248"/>
                    <a:gd name="T37" fmla="*/ 30 h 293"/>
                    <a:gd name="T38" fmla="*/ 138 w 248"/>
                    <a:gd name="T39" fmla="*/ 30 h 293"/>
                    <a:gd name="T40" fmla="*/ 154 w 248"/>
                    <a:gd name="T41" fmla="*/ 30 h 293"/>
                    <a:gd name="T42" fmla="*/ 171 w 248"/>
                    <a:gd name="T43" fmla="*/ 30 h 293"/>
                    <a:gd name="T44" fmla="*/ 171 w 248"/>
                    <a:gd name="T45" fmla="*/ 0 h 293"/>
                    <a:gd name="T46" fmla="*/ 190 w 248"/>
                    <a:gd name="T47" fmla="*/ 13 h 293"/>
                    <a:gd name="T48" fmla="*/ 210 w 248"/>
                    <a:gd name="T49" fmla="*/ 26 h 293"/>
                    <a:gd name="T50" fmla="*/ 229 w 248"/>
                    <a:gd name="T51" fmla="*/ 40 h 293"/>
                    <a:gd name="T52" fmla="*/ 248 w 248"/>
                    <a:gd name="T53" fmla="*/ 54 h 293"/>
                    <a:gd name="T54" fmla="*/ 230 w 248"/>
                    <a:gd name="T55" fmla="*/ 54 h 293"/>
                    <a:gd name="T56" fmla="*/ 212 w 248"/>
                    <a:gd name="T57" fmla="*/ 54 h 293"/>
                    <a:gd name="T58" fmla="*/ 214 w 248"/>
                    <a:gd name="T59" fmla="*/ 78 h 293"/>
                    <a:gd name="T60" fmla="*/ 217 w 248"/>
                    <a:gd name="T61" fmla="*/ 103 h 293"/>
                    <a:gd name="T62" fmla="*/ 219 w 248"/>
                    <a:gd name="T63" fmla="*/ 127 h 293"/>
                    <a:gd name="T64" fmla="*/ 220 w 248"/>
                    <a:gd name="T65" fmla="*/ 152 h 293"/>
                    <a:gd name="T66" fmla="*/ 223 w 248"/>
                    <a:gd name="T67" fmla="*/ 178 h 293"/>
                    <a:gd name="T68" fmla="*/ 225 w 248"/>
                    <a:gd name="T69" fmla="*/ 202 h 293"/>
                    <a:gd name="T70" fmla="*/ 228 w 248"/>
                    <a:gd name="T71" fmla="*/ 227 h 293"/>
                    <a:gd name="T72" fmla="*/ 230 w 248"/>
                    <a:gd name="T73" fmla="*/ 252 h 293"/>
                    <a:gd name="T74" fmla="*/ 236 w 248"/>
                    <a:gd name="T75" fmla="*/ 256 h 293"/>
                    <a:gd name="T76" fmla="*/ 232 w 248"/>
                    <a:gd name="T77" fmla="*/ 275 h 293"/>
                    <a:gd name="T78" fmla="*/ 212 w 248"/>
                    <a:gd name="T79" fmla="*/ 275 h 293"/>
                    <a:gd name="T80" fmla="*/ 193 w 248"/>
                    <a:gd name="T81" fmla="*/ 275 h 293"/>
                    <a:gd name="T82" fmla="*/ 174 w 248"/>
                    <a:gd name="T83" fmla="*/ 275 h 293"/>
                    <a:gd name="T84" fmla="*/ 154 w 248"/>
                    <a:gd name="T85" fmla="*/ 275 h 293"/>
                    <a:gd name="T86" fmla="*/ 152 w 248"/>
                    <a:gd name="T87" fmla="*/ 272 h 293"/>
                    <a:gd name="T88" fmla="*/ 123 w 248"/>
                    <a:gd name="T89" fmla="*/ 280 h 293"/>
                    <a:gd name="T90" fmla="*/ 120 w 248"/>
                    <a:gd name="T91" fmla="*/ 281 h 293"/>
                    <a:gd name="T92" fmla="*/ 108 w 248"/>
                    <a:gd name="T93" fmla="*/ 274 h 293"/>
                    <a:gd name="T94" fmla="*/ 98 w 248"/>
                    <a:gd name="T95" fmla="*/ 293 h 293"/>
                    <a:gd name="T96" fmla="*/ 94 w 248"/>
                    <a:gd name="T97" fmla="*/ 292 h 293"/>
                    <a:gd name="T98" fmla="*/ 79 w 248"/>
                    <a:gd name="T99" fmla="*/ 276 h 293"/>
                    <a:gd name="T100" fmla="*/ 64 w 248"/>
                    <a:gd name="T101" fmla="*/ 259 h 293"/>
                    <a:gd name="T102" fmla="*/ 45 w 248"/>
                    <a:gd name="T103" fmla="*/ 248 h 293"/>
                    <a:gd name="T104" fmla="*/ 28 w 248"/>
                    <a:gd name="T105" fmla="*/ 251 h 293"/>
                    <a:gd name="T106" fmla="*/ 13 w 248"/>
                    <a:gd name="T107" fmla="*/ 25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8" h="293">
                      <a:moveTo>
                        <a:pt x="13" y="253"/>
                      </a:moveTo>
                      <a:lnTo>
                        <a:pt x="8" y="262"/>
                      </a:lnTo>
                      <a:lnTo>
                        <a:pt x="13" y="234"/>
                      </a:lnTo>
                      <a:lnTo>
                        <a:pt x="19" y="206"/>
                      </a:lnTo>
                      <a:lnTo>
                        <a:pt x="13" y="184"/>
                      </a:lnTo>
                      <a:lnTo>
                        <a:pt x="14" y="160"/>
                      </a:lnTo>
                      <a:lnTo>
                        <a:pt x="1" y="146"/>
                      </a:lnTo>
                      <a:lnTo>
                        <a:pt x="0" y="152"/>
                      </a:lnTo>
                      <a:lnTo>
                        <a:pt x="2" y="139"/>
                      </a:lnTo>
                      <a:lnTo>
                        <a:pt x="22" y="139"/>
                      </a:lnTo>
                      <a:lnTo>
                        <a:pt x="42" y="139"/>
                      </a:lnTo>
                      <a:lnTo>
                        <a:pt x="62" y="139"/>
                      </a:lnTo>
                      <a:lnTo>
                        <a:pt x="82" y="139"/>
                      </a:lnTo>
                      <a:lnTo>
                        <a:pt x="82" y="119"/>
                      </a:lnTo>
                      <a:lnTo>
                        <a:pt x="82" y="100"/>
                      </a:lnTo>
                      <a:lnTo>
                        <a:pt x="103" y="90"/>
                      </a:lnTo>
                      <a:lnTo>
                        <a:pt x="104" y="60"/>
                      </a:lnTo>
                      <a:lnTo>
                        <a:pt x="104" y="30"/>
                      </a:lnTo>
                      <a:lnTo>
                        <a:pt x="121" y="30"/>
                      </a:lnTo>
                      <a:lnTo>
                        <a:pt x="138" y="30"/>
                      </a:lnTo>
                      <a:lnTo>
                        <a:pt x="154" y="30"/>
                      </a:lnTo>
                      <a:lnTo>
                        <a:pt x="171" y="30"/>
                      </a:lnTo>
                      <a:lnTo>
                        <a:pt x="171" y="0"/>
                      </a:lnTo>
                      <a:lnTo>
                        <a:pt x="190" y="13"/>
                      </a:lnTo>
                      <a:lnTo>
                        <a:pt x="210" y="26"/>
                      </a:lnTo>
                      <a:lnTo>
                        <a:pt x="229" y="40"/>
                      </a:lnTo>
                      <a:lnTo>
                        <a:pt x="248" y="54"/>
                      </a:lnTo>
                      <a:lnTo>
                        <a:pt x="230" y="54"/>
                      </a:lnTo>
                      <a:lnTo>
                        <a:pt x="212" y="54"/>
                      </a:lnTo>
                      <a:lnTo>
                        <a:pt x="214" y="78"/>
                      </a:lnTo>
                      <a:lnTo>
                        <a:pt x="217" y="103"/>
                      </a:lnTo>
                      <a:lnTo>
                        <a:pt x="219" y="127"/>
                      </a:lnTo>
                      <a:lnTo>
                        <a:pt x="220" y="152"/>
                      </a:lnTo>
                      <a:lnTo>
                        <a:pt x="223" y="178"/>
                      </a:lnTo>
                      <a:lnTo>
                        <a:pt x="225" y="202"/>
                      </a:lnTo>
                      <a:lnTo>
                        <a:pt x="228" y="227"/>
                      </a:lnTo>
                      <a:lnTo>
                        <a:pt x="230" y="252"/>
                      </a:lnTo>
                      <a:lnTo>
                        <a:pt x="236" y="256"/>
                      </a:lnTo>
                      <a:lnTo>
                        <a:pt x="232" y="275"/>
                      </a:lnTo>
                      <a:lnTo>
                        <a:pt x="212" y="275"/>
                      </a:lnTo>
                      <a:lnTo>
                        <a:pt x="193" y="275"/>
                      </a:lnTo>
                      <a:lnTo>
                        <a:pt x="174" y="275"/>
                      </a:lnTo>
                      <a:lnTo>
                        <a:pt x="154" y="275"/>
                      </a:lnTo>
                      <a:lnTo>
                        <a:pt x="152" y="272"/>
                      </a:lnTo>
                      <a:lnTo>
                        <a:pt x="123" y="280"/>
                      </a:lnTo>
                      <a:lnTo>
                        <a:pt x="120" y="281"/>
                      </a:lnTo>
                      <a:lnTo>
                        <a:pt x="108" y="274"/>
                      </a:lnTo>
                      <a:lnTo>
                        <a:pt x="98" y="293"/>
                      </a:lnTo>
                      <a:lnTo>
                        <a:pt x="94" y="292"/>
                      </a:lnTo>
                      <a:lnTo>
                        <a:pt x="79" y="276"/>
                      </a:lnTo>
                      <a:lnTo>
                        <a:pt x="64" y="259"/>
                      </a:lnTo>
                      <a:lnTo>
                        <a:pt x="45" y="248"/>
                      </a:lnTo>
                      <a:lnTo>
                        <a:pt x="28" y="251"/>
                      </a:lnTo>
                      <a:lnTo>
                        <a:pt x="13" y="25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" name="Freeform 155"/>
                <p:cNvSpPr>
                  <a:spLocks noChangeArrowheads="1"/>
                </p:cNvSpPr>
                <p:nvPr/>
              </p:nvSpPr>
              <p:spPr bwMode="auto">
                <a:xfrm>
                  <a:off x="2693" y="1447"/>
                  <a:ext cx="168" cy="162"/>
                </a:xfrm>
                <a:custGeom>
                  <a:avLst/>
                  <a:gdLst>
                    <a:gd name="T0" fmla="*/ 125 w 242"/>
                    <a:gd name="T1" fmla="*/ 46 h 192"/>
                    <a:gd name="T2" fmla="*/ 107 w 242"/>
                    <a:gd name="T3" fmla="*/ 58 h 192"/>
                    <a:gd name="T4" fmla="*/ 88 w 242"/>
                    <a:gd name="T5" fmla="*/ 70 h 192"/>
                    <a:gd name="T6" fmla="*/ 78 w 242"/>
                    <a:gd name="T7" fmla="*/ 88 h 192"/>
                    <a:gd name="T8" fmla="*/ 69 w 242"/>
                    <a:gd name="T9" fmla="*/ 106 h 192"/>
                    <a:gd name="T10" fmla="*/ 71 w 242"/>
                    <a:gd name="T11" fmla="*/ 127 h 192"/>
                    <a:gd name="T12" fmla="*/ 62 w 242"/>
                    <a:gd name="T13" fmla="*/ 144 h 192"/>
                    <a:gd name="T14" fmla="*/ 53 w 242"/>
                    <a:gd name="T15" fmla="*/ 160 h 192"/>
                    <a:gd name="T16" fmla="*/ 38 w 242"/>
                    <a:gd name="T17" fmla="*/ 171 h 192"/>
                    <a:gd name="T18" fmla="*/ 22 w 242"/>
                    <a:gd name="T19" fmla="*/ 182 h 192"/>
                    <a:gd name="T20" fmla="*/ 0 w 242"/>
                    <a:gd name="T21" fmla="*/ 192 h 192"/>
                    <a:gd name="T22" fmla="*/ 22 w 242"/>
                    <a:gd name="T23" fmla="*/ 192 h 192"/>
                    <a:gd name="T24" fmla="*/ 45 w 242"/>
                    <a:gd name="T25" fmla="*/ 192 h 192"/>
                    <a:gd name="T26" fmla="*/ 68 w 242"/>
                    <a:gd name="T27" fmla="*/ 192 h 192"/>
                    <a:gd name="T28" fmla="*/ 89 w 242"/>
                    <a:gd name="T29" fmla="*/ 192 h 192"/>
                    <a:gd name="T30" fmla="*/ 94 w 242"/>
                    <a:gd name="T31" fmla="*/ 164 h 192"/>
                    <a:gd name="T32" fmla="*/ 111 w 242"/>
                    <a:gd name="T33" fmla="*/ 156 h 192"/>
                    <a:gd name="T34" fmla="*/ 126 w 242"/>
                    <a:gd name="T35" fmla="*/ 146 h 192"/>
                    <a:gd name="T36" fmla="*/ 144 w 242"/>
                    <a:gd name="T37" fmla="*/ 139 h 192"/>
                    <a:gd name="T38" fmla="*/ 161 w 242"/>
                    <a:gd name="T39" fmla="*/ 132 h 192"/>
                    <a:gd name="T40" fmla="*/ 176 w 242"/>
                    <a:gd name="T41" fmla="*/ 121 h 192"/>
                    <a:gd name="T42" fmla="*/ 190 w 242"/>
                    <a:gd name="T43" fmla="*/ 111 h 192"/>
                    <a:gd name="T44" fmla="*/ 190 w 242"/>
                    <a:gd name="T45" fmla="*/ 97 h 192"/>
                    <a:gd name="T46" fmla="*/ 216 w 242"/>
                    <a:gd name="T47" fmla="*/ 87 h 192"/>
                    <a:gd name="T48" fmla="*/ 238 w 242"/>
                    <a:gd name="T49" fmla="*/ 85 h 192"/>
                    <a:gd name="T50" fmla="*/ 242 w 242"/>
                    <a:gd name="T51" fmla="*/ 79 h 192"/>
                    <a:gd name="T52" fmla="*/ 230 w 242"/>
                    <a:gd name="T53" fmla="*/ 58 h 192"/>
                    <a:gd name="T54" fmla="*/ 227 w 242"/>
                    <a:gd name="T55" fmla="*/ 40 h 192"/>
                    <a:gd name="T56" fmla="*/ 224 w 242"/>
                    <a:gd name="T57" fmla="*/ 24 h 192"/>
                    <a:gd name="T58" fmla="*/ 219 w 242"/>
                    <a:gd name="T59" fmla="*/ 19 h 192"/>
                    <a:gd name="T60" fmla="*/ 206 w 242"/>
                    <a:gd name="T61" fmla="*/ 14 h 192"/>
                    <a:gd name="T62" fmla="*/ 201 w 242"/>
                    <a:gd name="T63" fmla="*/ 15 h 192"/>
                    <a:gd name="T64" fmla="*/ 167 w 242"/>
                    <a:gd name="T65" fmla="*/ 13 h 192"/>
                    <a:gd name="T66" fmla="*/ 156 w 242"/>
                    <a:gd name="T67" fmla="*/ 0 h 192"/>
                    <a:gd name="T68" fmla="*/ 146 w 242"/>
                    <a:gd name="T69" fmla="*/ 9 h 192"/>
                    <a:gd name="T70" fmla="*/ 135 w 242"/>
                    <a:gd name="T71" fmla="*/ 28 h 192"/>
                    <a:gd name="T72" fmla="*/ 125 w 242"/>
                    <a:gd name="T73" fmla="*/ 4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2" h="192">
                      <a:moveTo>
                        <a:pt x="125" y="46"/>
                      </a:moveTo>
                      <a:lnTo>
                        <a:pt x="107" y="58"/>
                      </a:lnTo>
                      <a:lnTo>
                        <a:pt x="88" y="70"/>
                      </a:lnTo>
                      <a:lnTo>
                        <a:pt x="78" y="88"/>
                      </a:lnTo>
                      <a:lnTo>
                        <a:pt x="69" y="106"/>
                      </a:lnTo>
                      <a:lnTo>
                        <a:pt x="71" y="127"/>
                      </a:lnTo>
                      <a:lnTo>
                        <a:pt x="62" y="144"/>
                      </a:lnTo>
                      <a:lnTo>
                        <a:pt x="53" y="160"/>
                      </a:lnTo>
                      <a:lnTo>
                        <a:pt x="38" y="171"/>
                      </a:lnTo>
                      <a:lnTo>
                        <a:pt x="22" y="182"/>
                      </a:lnTo>
                      <a:lnTo>
                        <a:pt x="0" y="192"/>
                      </a:lnTo>
                      <a:lnTo>
                        <a:pt x="22" y="192"/>
                      </a:lnTo>
                      <a:lnTo>
                        <a:pt x="45" y="192"/>
                      </a:lnTo>
                      <a:lnTo>
                        <a:pt x="68" y="192"/>
                      </a:lnTo>
                      <a:lnTo>
                        <a:pt x="89" y="192"/>
                      </a:lnTo>
                      <a:lnTo>
                        <a:pt x="94" y="164"/>
                      </a:lnTo>
                      <a:lnTo>
                        <a:pt x="111" y="156"/>
                      </a:lnTo>
                      <a:lnTo>
                        <a:pt x="126" y="146"/>
                      </a:lnTo>
                      <a:lnTo>
                        <a:pt x="144" y="139"/>
                      </a:lnTo>
                      <a:lnTo>
                        <a:pt x="161" y="132"/>
                      </a:lnTo>
                      <a:lnTo>
                        <a:pt x="176" y="121"/>
                      </a:lnTo>
                      <a:lnTo>
                        <a:pt x="190" y="111"/>
                      </a:lnTo>
                      <a:lnTo>
                        <a:pt x="190" y="97"/>
                      </a:lnTo>
                      <a:lnTo>
                        <a:pt x="216" y="87"/>
                      </a:lnTo>
                      <a:lnTo>
                        <a:pt x="238" y="85"/>
                      </a:lnTo>
                      <a:lnTo>
                        <a:pt x="242" y="79"/>
                      </a:lnTo>
                      <a:lnTo>
                        <a:pt x="230" y="58"/>
                      </a:lnTo>
                      <a:lnTo>
                        <a:pt x="227" y="40"/>
                      </a:lnTo>
                      <a:lnTo>
                        <a:pt x="224" y="24"/>
                      </a:lnTo>
                      <a:lnTo>
                        <a:pt x="219" y="19"/>
                      </a:lnTo>
                      <a:lnTo>
                        <a:pt x="206" y="14"/>
                      </a:lnTo>
                      <a:lnTo>
                        <a:pt x="201" y="15"/>
                      </a:lnTo>
                      <a:lnTo>
                        <a:pt x="167" y="13"/>
                      </a:lnTo>
                      <a:lnTo>
                        <a:pt x="156" y="0"/>
                      </a:lnTo>
                      <a:lnTo>
                        <a:pt x="146" y="9"/>
                      </a:lnTo>
                      <a:lnTo>
                        <a:pt x="135" y="28"/>
                      </a:lnTo>
                      <a:lnTo>
                        <a:pt x="125" y="4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" name="Freeform 156"/>
                <p:cNvSpPr>
                  <a:spLocks noChangeArrowheads="1"/>
                </p:cNvSpPr>
                <p:nvPr/>
              </p:nvSpPr>
              <p:spPr bwMode="auto">
                <a:xfrm>
                  <a:off x="2882" y="1694"/>
                  <a:ext cx="224" cy="234"/>
                </a:xfrm>
                <a:custGeom>
                  <a:avLst/>
                  <a:gdLst>
                    <a:gd name="T0" fmla="*/ 35 w 318"/>
                    <a:gd name="T1" fmla="*/ 252 h 276"/>
                    <a:gd name="T2" fmla="*/ 27 w 318"/>
                    <a:gd name="T3" fmla="*/ 254 h 276"/>
                    <a:gd name="T4" fmla="*/ 15 w 318"/>
                    <a:gd name="T5" fmla="*/ 244 h 276"/>
                    <a:gd name="T6" fmla="*/ 15 w 318"/>
                    <a:gd name="T7" fmla="*/ 236 h 276"/>
                    <a:gd name="T8" fmla="*/ 19 w 318"/>
                    <a:gd name="T9" fmla="*/ 236 h 276"/>
                    <a:gd name="T10" fmla="*/ 2 w 318"/>
                    <a:gd name="T11" fmla="*/ 219 h 276"/>
                    <a:gd name="T12" fmla="*/ 0 w 318"/>
                    <a:gd name="T13" fmla="*/ 199 h 276"/>
                    <a:gd name="T14" fmla="*/ 3 w 318"/>
                    <a:gd name="T15" fmla="*/ 199 h 276"/>
                    <a:gd name="T16" fmla="*/ 21 w 318"/>
                    <a:gd name="T17" fmla="*/ 192 h 276"/>
                    <a:gd name="T18" fmla="*/ 44 w 318"/>
                    <a:gd name="T19" fmla="*/ 192 h 276"/>
                    <a:gd name="T20" fmla="*/ 67 w 318"/>
                    <a:gd name="T21" fmla="*/ 190 h 276"/>
                    <a:gd name="T22" fmla="*/ 78 w 318"/>
                    <a:gd name="T23" fmla="*/ 170 h 276"/>
                    <a:gd name="T24" fmla="*/ 78 w 318"/>
                    <a:gd name="T25" fmla="*/ 153 h 276"/>
                    <a:gd name="T26" fmla="*/ 79 w 318"/>
                    <a:gd name="T27" fmla="*/ 135 h 276"/>
                    <a:gd name="T28" fmla="*/ 80 w 318"/>
                    <a:gd name="T29" fmla="*/ 118 h 276"/>
                    <a:gd name="T30" fmla="*/ 81 w 318"/>
                    <a:gd name="T31" fmla="*/ 102 h 276"/>
                    <a:gd name="T32" fmla="*/ 97 w 318"/>
                    <a:gd name="T33" fmla="*/ 98 h 276"/>
                    <a:gd name="T34" fmla="*/ 113 w 318"/>
                    <a:gd name="T35" fmla="*/ 94 h 276"/>
                    <a:gd name="T36" fmla="*/ 129 w 318"/>
                    <a:gd name="T37" fmla="*/ 79 h 276"/>
                    <a:gd name="T38" fmla="*/ 145 w 318"/>
                    <a:gd name="T39" fmla="*/ 62 h 276"/>
                    <a:gd name="T40" fmla="*/ 168 w 318"/>
                    <a:gd name="T41" fmla="*/ 46 h 276"/>
                    <a:gd name="T42" fmla="*/ 191 w 318"/>
                    <a:gd name="T43" fmla="*/ 31 h 276"/>
                    <a:gd name="T44" fmla="*/ 213 w 318"/>
                    <a:gd name="T45" fmla="*/ 15 h 276"/>
                    <a:gd name="T46" fmla="*/ 236 w 318"/>
                    <a:gd name="T47" fmla="*/ 0 h 276"/>
                    <a:gd name="T48" fmla="*/ 265 w 318"/>
                    <a:gd name="T49" fmla="*/ 7 h 276"/>
                    <a:gd name="T50" fmla="*/ 282 w 318"/>
                    <a:gd name="T51" fmla="*/ 21 h 276"/>
                    <a:gd name="T52" fmla="*/ 296 w 318"/>
                    <a:gd name="T53" fmla="*/ 13 h 276"/>
                    <a:gd name="T54" fmla="*/ 296 w 318"/>
                    <a:gd name="T55" fmla="*/ 12 h 276"/>
                    <a:gd name="T56" fmla="*/ 299 w 318"/>
                    <a:gd name="T57" fmla="*/ 30 h 276"/>
                    <a:gd name="T58" fmla="*/ 301 w 318"/>
                    <a:gd name="T59" fmla="*/ 48 h 276"/>
                    <a:gd name="T60" fmla="*/ 318 w 318"/>
                    <a:gd name="T61" fmla="*/ 74 h 276"/>
                    <a:gd name="T62" fmla="*/ 313 w 318"/>
                    <a:gd name="T63" fmla="*/ 84 h 276"/>
                    <a:gd name="T64" fmla="*/ 313 w 318"/>
                    <a:gd name="T65" fmla="*/ 102 h 276"/>
                    <a:gd name="T66" fmla="*/ 312 w 318"/>
                    <a:gd name="T67" fmla="*/ 118 h 276"/>
                    <a:gd name="T68" fmla="*/ 311 w 318"/>
                    <a:gd name="T69" fmla="*/ 136 h 276"/>
                    <a:gd name="T70" fmla="*/ 309 w 318"/>
                    <a:gd name="T71" fmla="*/ 154 h 276"/>
                    <a:gd name="T72" fmla="*/ 300 w 318"/>
                    <a:gd name="T73" fmla="*/ 168 h 276"/>
                    <a:gd name="T74" fmla="*/ 291 w 318"/>
                    <a:gd name="T75" fmla="*/ 182 h 276"/>
                    <a:gd name="T76" fmla="*/ 282 w 318"/>
                    <a:gd name="T77" fmla="*/ 196 h 276"/>
                    <a:gd name="T78" fmla="*/ 272 w 318"/>
                    <a:gd name="T79" fmla="*/ 210 h 276"/>
                    <a:gd name="T80" fmla="*/ 273 w 318"/>
                    <a:gd name="T81" fmla="*/ 229 h 276"/>
                    <a:gd name="T82" fmla="*/ 251 w 318"/>
                    <a:gd name="T83" fmla="*/ 242 h 276"/>
                    <a:gd name="T84" fmla="*/ 229 w 318"/>
                    <a:gd name="T85" fmla="*/ 240 h 276"/>
                    <a:gd name="T86" fmla="*/ 209 w 318"/>
                    <a:gd name="T87" fmla="*/ 237 h 276"/>
                    <a:gd name="T88" fmla="*/ 186 w 318"/>
                    <a:gd name="T89" fmla="*/ 249 h 276"/>
                    <a:gd name="T90" fmla="*/ 170 w 318"/>
                    <a:gd name="T91" fmla="*/ 243 h 276"/>
                    <a:gd name="T92" fmla="*/ 155 w 318"/>
                    <a:gd name="T93" fmla="*/ 237 h 276"/>
                    <a:gd name="T94" fmla="*/ 134 w 318"/>
                    <a:gd name="T95" fmla="*/ 243 h 276"/>
                    <a:gd name="T96" fmla="*/ 120 w 318"/>
                    <a:gd name="T97" fmla="*/ 230 h 276"/>
                    <a:gd name="T98" fmla="*/ 99 w 318"/>
                    <a:gd name="T99" fmla="*/ 228 h 276"/>
                    <a:gd name="T100" fmla="*/ 80 w 318"/>
                    <a:gd name="T101" fmla="*/ 234 h 276"/>
                    <a:gd name="T102" fmla="*/ 75 w 318"/>
                    <a:gd name="T103" fmla="*/ 250 h 276"/>
                    <a:gd name="T104" fmla="*/ 69 w 318"/>
                    <a:gd name="T105" fmla="*/ 266 h 276"/>
                    <a:gd name="T106" fmla="*/ 68 w 318"/>
                    <a:gd name="T107" fmla="*/ 276 h 276"/>
                    <a:gd name="T108" fmla="*/ 50 w 318"/>
                    <a:gd name="T109" fmla="*/ 260 h 276"/>
                    <a:gd name="T110" fmla="*/ 44 w 318"/>
                    <a:gd name="T111" fmla="*/ 267 h 276"/>
                    <a:gd name="T112" fmla="*/ 44 w 318"/>
                    <a:gd name="T113" fmla="*/ 271 h 276"/>
                    <a:gd name="T114" fmla="*/ 39 w 318"/>
                    <a:gd name="T115" fmla="*/ 259 h 276"/>
                    <a:gd name="T116" fmla="*/ 35 w 318"/>
                    <a:gd name="T117" fmla="*/ 252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8" h="276">
                      <a:moveTo>
                        <a:pt x="35" y="252"/>
                      </a:moveTo>
                      <a:lnTo>
                        <a:pt x="27" y="254"/>
                      </a:lnTo>
                      <a:lnTo>
                        <a:pt x="15" y="244"/>
                      </a:lnTo>
                      <a:lnTo>
                        <a:pt x="15" y="236"/>
                      </a:lnTo>
                      <a:lnTo>
                        <a:pt x="19" y="236"/>
                      </a:lnTo>
                      <a:lnTo>
                        <a:pt x="2" y="219"/>
                      </a:lnTo>
                      <a:lnTo>
                        <a:pt x="0" y="199"/>
                      </a:lnTo>
                      <a:lnTo>
                        <a:pt x="3" y="199"/>
                      </a:lnTo>
                      <a:lnTo>
                        <a:pt x="21" y="192"/>
                      </a:lnTo>
                      <a:lnTo>
                        <a:pt x="44" y="192"/>
                      </a:lnTo>
                      <a:lnTo>
                        <a:pt x="67" y="190"/>
                      </a:lnTo>
                      <a:lnTo>
                        <a:pt x="78" y="170"/>
                      </a:lnTo>
                      <a:lnTo>
                        <a:pt x="78" y="153"/>
                      </a:lnTo>
                      <a:lnTo>
                        <a:pt x="79" y="135"/>
                      </a:lnTo>
                      <a:lnTo>
                        <a:pt x="80" y="118"/>
                      </a:lnTo>
                      <a:lnTo>
                        <a:pt x="81" y="102"/>
                      </a:lnTo>
                      <a:lnTo>
                        <a:pt x="97" y="98"/>
                      </a:lnTo>
                      <a:lnTo>
                        <a:pt x="113" y="94"/>
                      </a:lnTo>
                      <a:lnTo>
                        <a:pt x="129" y="79"/>
                      </a:lnTo>
                      <a:lnTo>
                        <a:pt x="145" y="62"/>
                      </a:lnTo>
                      <a:lnTo>
                        <a:pt x="168" y="46"/>
                      </a:lnTo>
                      <a:lnTo>
                        <a:pt x="191" y="31"/>
                      </a:lnTo>
                      <a:lnTo>
                        <a:pt x="213" y="15"/>
                      </a:lnTo>
                      <a:lnTo>
                        <a:pt x="236" y="0"/>
                      </a:lnTo>
                      <a:lnTo>
                        <a:pt x="265" y="7"/>
                      </a:lnTo>
                      <a:lnTo>
                        <a:pt x="282" y="21"/>
                      </a:lnTo>
                      <a:lnTo>
                        <a:pt x="296" y="13"/>
                      </a:lnTo>
                      <a:lnTo>
                        <a:pt x="296" y="12"/>
                      </a:lnTo>
                      <a:lnTo>
                        <a:pt x="299" y="30"/>
                      </a:lnTo>
                      <a:lnTo>
                        <a:pt x="301" y="48"/>
                      </a:lnTo>
                      <a:lnTo>
                        <a:pt x="318" y="74"/>
                      </a:lnTo>
                      <a:lnTo>
                        <a:pt x="313" y="84"/>
                      </a:lnTo>
                      <a:lnTo>
                        <a:pt x="313" y="102"/>
                      </a:lnTo>
                      <a:lnTo>
                        <a:pt x="312" y="118"/>
                      </a:lnTo>
                      <a:lnTo>
                        <a:pt x="311" y="136"/>
                      </a:lnTo>
                      <a:lnTo>
                        <a:pt x="309" y="154"/>
                      </a:lnTo>
                      <a:lnTo>
                        <a:pt x="300" y="168"/>
                      </a:lnTo>
                      <a:lnTo>
                        <a:pt x="291" y="182"/>
                      </a:lnTo>
                      <a:lnTo>
                        <a:pt x="282" y="196"/>
                      </a:lnTo>
                      <a:lnTo>
                        <a:pt x="272" y="210"/>
                      </a:lnTo>
                      <a:lnTo>
                        <a:pt x="273" y="229"/>
                      </a:lnTo>
                      <a:lnTo>
                        <a:pt x="251" y="242"/>
                      </a:lnTo>
                      <a:lnTo>
                        <a:pt x="229" y="240"/>
                      </a:lnTo>
                      <a:lnTo>
                        <a:pt x="209" y="237"/>
                      </a:lnTo>
                      <a:lnTo>
                        <a:pt x="186" y="249"/>
                      </a:lnTo>
                      <a:lnTo>
                        <a:pt x="170" y="243"/>
                      </a:lnTo>
                      <a:lnTo>
                        <a:pt x="155" y="237"/>
                      </a:lnTo>
                      <a:lnTo>
                        <a:pt x="134" y="243"/>
                      </a:lnTo>
                      <a:lnTo>
                        <a:pt x="120" y="230"/>
                      </a:lnTo>
                      <a:lnTo>
                        <a:pt x="99" y="228"/>
                      </a:lnTo>
                      <a:lnTo>
                        <a:pt x="80" y="234"/>
                      </a:lnTo>
                      <a:lnTo>
                        <a:pt x="75" y="250"/>
                      </a:lnTo>
                      <a:lnTo>
                        <a:pt x="69" y="266"/>
                      </a:lnTo>
                      <a:lnTo>
                        <a:pt x="68" y="276"/>
                      </a:lnTo>
                      <a:lnTo>
                        <a:pt x="50" y="260"/>
                      </a:lnTo>
                      <a:lnTo>
                        <a:pt x="44" y="267"/>
                      </a:lnTo>
                      <a:lnTo>
                        <a:pt x="44" y="271"/>
                      </a:lnTo>
                      <a:lnTo>
                        <a:pt x="39" y="259"/>
                      </a:lnTo>
                      <a:lnTo>
                        <a:pt x="35" y="25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" name="Freeform 157"/>
                <p:cNvSpPr>
                  <a:spLocks noChangeArrowheads="1"/>
                </p:cNvSpPr>
                <p:nvPr/>
              </p:nvSpPr>
              <p:spPr bwMode="auto">
                <a:xfrm>
                  <a:off x="2626" y="1831"/>
                  <a:ext cx="85" cy="85"/>
                </a:xfrm>
                <a:custGeom>
                  <a:avLst/>
                  <a:gdLst>
                    <a:gd name="T0" fmla="*/ 24 w 122"/>
                    <a:gd name="T1" fmla="*/ 5 h 101"/>
                    <a:gd name="T2" fmla="*/ 19 w 122"/>
                    <a:gd name="T3" fmla="*/ 14 h 101"/>
                    <a:gd name="T4" fmla="*/ 9 w 122"/>
                    <a:gd name="T5" fmla="*/ 30 h 101"/>
                    <a:gd name="T6" fmla="*/ 0 w 122"/>
                    <a:gd name="T7" fmla="*/ 46 h 101"/>
                    <a:gd name="T8" fmla="*/ 13 w 122"/>
                    <a:gd name="T9" fmla="*/ 63 h 101"/>
                    <a:gd name="T10" fmla="*/ 18 w 122"/>
                    <a:gd name="T11" fmla="*/ 58 h 101"/>
                    <a:gd name="T12" fmla="*/ 14 w 122"/>
                    <a:gd name="T13" fmla="*/ 62 h 101"/>
                    <a:gd name="T14" fmla="*/ 18 w 122"/>
                    <a:gd name="T15" fmla="*/ 65 h 101"/>
                    <a:gd name="T16" fmla="*/ 17 w 122"/>
                    <a:gd name="T17" fmla="*/ 71 h 101"/>
                    <a:gd name="T18" fmla="*/ 39 w 122"/>
                    <a:gd name="T19" fmla="*/ 71 h 101"/>
                    <a:gd name="T20" fmla="*/ 42 w 122"/>
                    <a:gd name="T21" fmla="*/ 66 h 101"/>
                    <a:gd name="T22" fmla="*/ 67 w 122"/>
                    <a:gd name="T23" fmla="*/ 72 h 101"/>
                    <a:gd name="T24" fmla="*/ 72 w 122"/>
                    <a:gd name="T25" fmla="*/ 77 h 101"/>
                    <a:gd name="T26" fmla="*/ 44 w 122"/>
                    <a:gd name="T27" fmla="*/ 72 h 101"/>
                    <a:gd name="T28" fmla="*/ 29 w 122"/>
                    <a:gd name="T29" fmla="*/ 78 h 101"/>
                    <a:gd name="T30" fmla="*/ 13 w 122"/>
                    <a:gd name="T31" fmla="*/ 83 h 101"/>
                    <a:gd name="T32" fmla="*/ 15 w 122"/>
                    <a:gd name="T33" fmla="*/ 94 h 101"/>
                    <a:gd name="T34" fmla="*/ 30 w 122"/>
                    <a:gd name="T35" fmla="*/ 92 h 101"/>
                    <a:gd name="T36" fmla="*/ 38 w 122"/>
                    <a:gd name="T37" fmla="*/ 89 h 101"/>
                    <a:gd name="T38" fmla="*/ 38 w 122"/>
                    <a:gd name="T39" fmla="*/ 92 h 101"/>
                    <a:gd name="T40" fmla="*/ 18 w 122"/>
                    <a:gd name="T41" fmla="*/ 94 h 101"/>
                    <a:gd name="T42" fmla="*/ 13 w 122"/>
                    <a:gd name="T43" fmla="*/ 101 h 101"/>
                    <a:gd name="T44" fmla="*/ 41 w 122"/>
                    <a:gd name="T45" fmla="*/ 95 h 101"/>
                    <a:gd name="T46" fmla="*/ 57 w 122"/>
                    <a:gd name="T47" fmla="*/ 94 h 101"/>
                    <a:gd name="T48" fmla="*/ 74 w 122"/>
                    <a:gd name="T49" fmla="*/ 93 h 101"/>
                    <a:gd name="T50" fmla="*/ 92 w 122"/>
                    <a:gd name="T51" fmla="*/ 96 h 101"/>
                    <a:gd name="T52" fmla="*/ 122 w 122"/>
                    <a:gd name="T53" fmla="*/ 99 h 101"/>
                    <a:gd name="T54" fmla="*/ 116 w 122"/>
                    <a:gd name="T55" fmla="*/ 76 h 101"/>
                    <a:gd name="T56" fmla="*/ 111 w 122"/>
                    <a:gd name="T57" fmla="*/ 68 h 101"/>
                    <a:gd name="T58" fmla="*/ 105 w 122"/>
                    <a:gd name="T59" fmla="*/ 44 h 101"/>
                    <a:gd name="T60" fmla="*/ 90 w 122"/>
                    <a:gd name="T61" fmla="*/ 28 h 101"/>
                    <a:gd name="T62" fmla="*/ 75 w 122"/>
                    <a:gd name="T63" fmla="*/ 11 h 101"/>
                    <a:gd name="T64" fmla="*/ 56 w 122"/>
                    <a:gd name="T65" fmla="*/ 0 h 101"/>
                    <a:gd name="T66" fmla="*/ 39 w 122"/>
                    <a:gd name="T67" fmla="*/ 3 h 101"/>
                    <a:gd name="T68" fmla="*/ 24 w 122"/>
                    <a:gd name="T69" fmla="*/ 5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2" h="101">
                      <a:moveTo>
                        <a:pt x="24" y="5"/>
                      </a:moveTo>
                      <a:lnTo>
                        <a:pt x="19" y="14"/>
                      </a:lnTo>
                      <a:lnTo>
                        <a:pt x="9" y="30"/>
                      </a:lnTo>
                      <a:lnTo>
                        <a:pt x="0" y="46"/>
                      </a:lnTo>
                      <a:lnTo>
                        <a:pt x="13" y="63"/>
                      </a:lnTo>
                      <a:lnTo>
                        <a:pt x="18" y="58"/>
                      </a:lnTo>
                      <a:lnTo>
                        <a:pt x="14" y="62"/>
                      </a:lnTo>
                      <a:lnTo>
                        <a:pt x="18" y="65"/>
                      </a:lnTo>
                      <a:lnTo>
                        <a:pt x="17" y="71"/>
                      </a:lnTo>
                      <a:lnTo>
                        <a:pt x="39" y="71"/>
                      </a:lnTo>
                      <a:lnTo>
                        <a:pt x="42" y="66"/>
                      </a:lnTo>
                      <a:lnTo>
                        <a:pt x="67" y="72"/>
                      </a:lnTo>
                      <a:lnTo>
                        <a:pt x="72" y="77"/>
                      </a:lnTo>
                      <a:lnTo>
                        <a:pt x="44" y="72"/>
                      </a:lnTo>
                      <a:lnTo>
                        <a:pt x="29" y="78"/>
                      </a:lnTo>
                      <a:lnTo>
                        <a:pt x="13" y="83"/>
                      </a:lnTo>
                      <a:lnTo>
                        <a:pt x="15" y="94"/>
                      </a:lnTo>
                      <a:lnTo>
                        <a:pt x="30" y="92"/>
                      </a:lnTo>
                      <a:lnTo>
                        <a:pt x="38" y="89"/>
                      </a:lnTo>
                      <a:lnTo>
                        <a:pt x="38" y="92"/>
                      </a:lnTo>
                      <a:lnTo>
                        <a:pt x="18" y="94"/>
                      </a:lnTo>
                      <a:lnTo>
                        <a:pt x="13" y="101"/>
                      </a:lnTo>
                      <a:lnTo>
                        <a:pt x="41" y="95"/>
                      </a:lnTo>
                      <a:lnTo>
                        <a:pt x="57" y="94"/>
                      </a:lnTo>
                      <a:lnTo>
                        <a:pt x="74" y="93"/>
                      </a:lnTo>
                      <a:lnTo>
                        <a:pt x="92" y="96"/>
                      </a:lnTo>
                      <a:lnTo>
                        <a:pt x="122" y="99"/>
                      </a:lnTo>
                      <a:lnTo>
                        <a:pt x="116" y="76"/>
                      </a:lnTo>
                      <a:lnTo>
                        <a:pt x="111" y="68"/>
                      </a:lnTo>
                      <a:lnTo>
                        <a:pt x="105" y="44"/>
                      </a:lnTo>
                      <a:lnTo>
                        <a:pt x="90" y="28"/>
                      </a:lnTo>
                      <a:lnTo>
                        <a:pt x="75" y="11"/>
                      </a:lnTo>
                      <a:lnTo>
                        <a:pt x="56" y="0"/>
                      </a:lnTo>
                      <a:lnTo>
                        <a:pt x="39" y="3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" name="Freeform 158"/>
                <p:cNvSpPr>
                  <a:spLocks noChangeArrowheads="1"/>
                </p:cNvSpPr>
                <p:nvPr/>
              </p:nvSpPr>
              <p:spPr bwMode="auto">
                <a:xfrm>
                  <a:off x="2983" y="1419"/>
                  <a:ext cx="53" cy="139"/>
                </a:xfrm>
                <a:custGeom>
                  <a:avLst/>
                  <a:gdLst>
                    <a:gd name="T0" fmla="*/ 53 w 80"/>
                    <a:gd name="T1" fmla="*/ 155 h 164"/>
                    <a:gd name="T2" fmla="*/ 42 w 80"/>
                    <a:gd name="T3" fmla="*/ 164 h 164"/>
                    <a:gd name="T4" fmla="*/ 36 w 80"/>
                    <a:gd name="T5" fmla="*/ 142 h 164"/>
                    <a:gd name="T6" fmla="*/ 32 w 80"/>
                    <a:gd name="T7" fmla="*/ 120 h 164"/>
                    <a:gd name="T8" fmla="*/ 16 w 80"/>
                    <a:gd name="T9" fmla="*/ 102 h 164"/>
                    <a:gd name="T10" fmla="*/ 0 w 80"/>
                    <a:gd name="T11" fmla="*/ 81 h 164"/>
                    <a:gd name="T12" fmla="*/ 9 w 80"/>
                    <a:gd name="T13" fmla="*/ 64 h 164"/>
                    <a:gd name="T14" fmla="*/ 17 w 80"/>
                    <a:gd name="T15" fmla="*/ 46 h 164"/>
                    <a:gd name="T16" fmla="*/ 16 w 80"/>
                    <a:gd name="T17" fmla="*/ 15 h 164"/>
                    <a:gd name="T18" fmla="*/ 20 w 80"/>
                    <a:gd name="T19" fmla="*/ 9 h 164"/>
                    <a:gd name="T20" fmla="*/ 42 w 80"/>
                    <a:gd name="T21" fmla="*/ 0 h 164"/>
                    <a:gd name="T22" fmla="*/ 50 w 80"/>
                    <a:gd name="T23" fmla="*/ 5 h 164"/>
                    <a:gd name="T24" fmla="*/ 54 w 80"/>
                    <a:gd name="T25" fmla="*/ 12 h 164"/>
                    <a:gd name="T26" fmla="*/ 66 w 80"/>
                    <a:gd name="T27" fmla="*/ 5 h 164"/>
                    <a:gd name="T28" fmla="*/ 57 w 80"/>
                    <a:gd name="T29" fmla="*/ 30 h 164"/>
                    <a:gd name="T30" fmla="*/ 70 w 80"/>
                    <a:gd name="T31" fmla="*/ 47 h 164"/>
                    <a:gd name="T32" fmla="*/ 59 w 80"/>
                    <a:gd name="T33" fmla="*/ 62 h 164"/>
                    <a:gd name="T34" fmla="*/ 50 w 80"/>
                    <a:gd name="T35" fmla="*/ 75 h 164"/>
                    <a:gd name="T36" fmla="*/ 66 w 80"/>
                    <a:gd name="T37" fmla="*/ 87 h 164"/>
                    <a:gd name="T38" fmla="*/ 80 w 80"/>
                    <a:gd name="T39" fmla="*/ 95 h 164"/>
                    <a:gd name="T40" fmla="*/ 78 w 80"/>
                    <a:gd name="T41" fmla="*/ 113 h 164"/>
                    <a:gd name="T42" fmla="*/ 65 w 80"/>
                    <a:gd name="T43" fmla="*/ 125 h 164"/>
                    <a:gd name="T44" fmla="*/ 53 w 80"/>
                    <a:gd name="T45" fmla="*/ 136 h 164"/>
                    <a:gd name="T46" fmla="*/ 53 w 80"/>
                    <a:gd name="T47" fmla="*/ 155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0" h="164">
                      <a:moveTo>
                        <a:pt x="53" y="155"/>
                      </a:moveTo>
                      <a:lnTo>
                        <a:pt x="42" y="164"/>
                      </a:lnTo>
                      <a:lnTo>
                        <a:pt x="36" y="142"/>
                      </a:lnTo>
                      <a:lnTo>
                        <a:pt x="32" y="120"/>
                      </a:lnTo>
                      <a:lnTo>
                        <a:pt x="16" y="102"/>
                      </a:lnTo>
                      <a:lnTo>
                        <a:pt x="0" y="81"/>
                      </a:lnTo>
                      <a:lnTo>
                        <a:pt x="9" y="64"/>
                      </a:lnTo>
                      <a:lnTo>
                        <a:pt x="17" y="46"/>
                      </a:lnTo>
                      <a:lnTo>
                        <a:pt x="16" y="15"/>
                      </a:lnTo>
                      <a:lnTo>
                        <a:pt x="20" y="9"/>
                      </a:lnTo>
                      <a:lnTo>
                        <a:pt x="42" y="0"/>
                      </a:lnTo>
                      <a:lnTo>
                        <a:pt x="50" y="5"/>
                      </a:lnTo>
                      <a:lnTo>
                        <a:pt x="54" y="12"/>
                      </a:lnTo>
                      <a:lnTo>
                        <a:pt x="66" y="5"/>
                      </a:lnTo>
                      <a:lnTo>
                        <a:pt x="57" y="30"/>
                      </a:lnTo>
                      <a:lnTo>
                        <a:pt x="70" y="47"/>
                      </a:lnTo>
                      <a:lnTo>
                        <a:pt x="59" y="62"/>
                      </a:lnTo>
                      <a:lnTo>
                        <a:pt x="50" y="75"/>
                      </a:lnTo>
                      <a:lnTo>
                        <a:pt x="66" y="87"/>
                      </a:lnTo>
                      <a:lnTo>
                        <a:pt x="80" y="95"/>
                      </a:lnTo>
                      <a:lnTo>
                        <a:pt x="78" y="113"/>
                      </a:lnTo>
                      <a:lnTo>
                        <a:pt x="65" y="125"/>
                      </a:lnTo>
                      <a:lnTo>
                        <a:pt x="53" y="136"/>
                      </a:lnTo>
                      <a:lnTo>
                        <a:pt x="53" y="15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" name="Freeform 159"/>
                <p:cNvSpPr>
                  <a:spLocks noChangeArrowheads="1"/>
                </p:cNvSpPr>
                <p:nvPr/>
              </p:nvSpPr>
              <p:spPr bwMode="auto">
                <a:xfrm>
                  <a:off x="2711" y="1994"/>
                  <a:ext cx="57" cy="82"/>
                </a:xfrm>
                <a:custGeom>
                  <a:avLst/>
                  <a:gdLst>
                    <a:gd name="T0" fmla="*/ 80 w 84"/>
                    <a:gd name="T1" fmla="*/ 97 h 97"/>
                    <a:gd name="T2" fmla="*/ 59 w 84"/>
                    <a:gd name="T3" fmla="*/ 84 h 97"/>
                    <a:gd name="T4" fmla="*/ 38 w 84"/>
                    <a:gd name="T5" fmla="*/ 71 h 97"/>
                    <a:gd name="T6" fmla="*/ 19 w 84"/>
                    <a:gd name="T7" fmla="*/ 53 h 97"/>
                    <a:gd name="T8" fmla="*/ 0 w 84"/>
                    <a:gd name="T9" fmla="*/ 36 h 97"/>
                    <a:gd name="T10" fmla="*/ 6 w 84"/>
                    <a:gd name="T11" fmla="*/ 29 h 97"/>
                    <a:gd name="T12" fmla="*/ 15 w 84"/>
                    <a:gd name="T13" fmla="*/ 14 h 97"/>
                    <a:gd name="T14" fmla="*/ 25 w 84"/>
                    <a:gd name="T15" fmla="*/ 0 h 97"/>
                    <a:gd name="T16" fmla="*/ 36 w 84"/>
                    <a:gd name="T17" fmla="*/ 0 h 97"/>
                    <a:gd name="T18" fmla="*/ 42 w 84"/>
                    <a:gd name="T19" fmla="*/ 24 h 97"/>
                    <a:gd name="T20" fmla="*/ 47 w 84"/>
                    <a:gd name="T21" fmla="*/ 29 h 97"/>
                    <a:gd name="T22" fmla="*/ 56 w 84"/>
                    <a:gd name="T23" fmla="*/ 23 h 97"/>
                    <a:gd name="T24" fmla="*/ 61 w 84"/>
                    <a:gd name="T25" fmla="*/ 22 h 97"/>
                    <a:gd name="T26" fmla="*/ 62 w 84"/>
                    <a:gd name="T27" fmla="*/ 43 h 97"/>
                    <a:gd name="T28" fmla="*/ 61 w 84"/>
                    <a:gd name="T29" fmla="*/ 47 h 97"/>
                    <a:gd name="T30" fmla="*/ 75 w 84"/>
                    <a:gd name="T31" fmla="*/ 59 h 97"/>
                    <a:gd name="T32" fmla="*/ 84 w 84"/>
                    <a:gd name="T33" fmla="*/ 68 h 97"/>
                    <a:gd name="T34" fmla="*/ 80 w 84"/>
                    <a:gd name="T35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97">
                      <a:moveTo>
                        <a:pt x="80" y="97"/>
                      </a:moveTo>
                      <a:lnTo>
                        <a:pt x="59" y="84"/>
                      </a:lnTo>
                      <a:lnTo>
                        <a:pt x="38" y="71"/>
                      </a:lnTo>
                      <a:lnTo>
                        <a:pt x="19" y="53"/>
                      </a:lnTo>
                      <a:lnTo>
                        <a:pt x="0" y="36"/>
                      </a:lnTo>
                      <a:lnTo>
                        <a:pt x="6" y="29"/>
                      </a:lnTo>
                      <a:lnTo>
                        <a:pt x="15" y="14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2" y="24"/>
                      </a:lnTo>
                      <a:lnTo>
                        <a:pt x="47" y="29"/>
                      </a:lnTo>
                      <a:lnTo>
                        <a:pt x="56" y="23"/>
                      </a:lnTo>
                      <a:lnTo>
                        <a:pt x="61" y="22"/>
                      </a:lnTo>
                      <a:lnTo>
                        <a:pt x="62" y="43"/>
                      </a:lnTo>
                      <a:lnTo>
                        <a:pt x="61" y="47"/>
                      </a:lnTo>
                      <a:lnTo>
                        <a:pt x="75" y="59"/>
                      </a:lnTo>
                      <a:lnTo>
                        <a:pt x="84" y="68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" name="Freeform 160"/>
                <p:cNvSpPr>
                  <a:spLocks noChangeArrowheads="1"/>
                </p:cNvSpPr>
                <p:nvPr/>
              </p:nvSpPr>
              <p:spPr bwMode="auto">
                <a:xfrm>
                  <a:off x="1670" y="1972"/>
                  <a:ext cx="45" cy="46"/>
                </a:xfrm>
                <a:custGeom>
                  <a:avLst/>
                  <a:gdLst>
                    <a:gd name="T0" fmla="*/ 0 w 65"/>
                    <a:gd name="T1" fmla="*/ 36 h 55"/>
                    <a:gd name="T2" fmla="*/ 1 w 65"/>
                    <a:gd name="T3" fmla="*/ 18 h 55"/>
                    <a:gd name="T4" fmla="*/ 1 w 65"/>
                    <a:gd name="T5" fmla="*/ 2 h 55"/>
                    <a:gd name="T6" fmla="*/ 9 w 65"/>
                    <a:gd name="T7" fmla="*/ 0 h 55"/>
                    <a:gd name="T8" fmla="*/ 15 w 65"/>
                    <a:gd name="T9" fmla="*/ 9 h 55"/>
                    <a:gd name="T10" fmla="*/ 23 w 65"/>
                    <a:gd name="T11" fmla="*/ 13 h 55"/>
                    <a:gd name="T12" fmla="*/ 29 w 65"/>
                    <a:gd name="T13" fmla="*/ 18 h 55"/>
                    <a:gd name="T14" fmla="*/ 58 w 65"/>
                    <a:gd name="T15" fmla="*/ 8 h 55"/>
                    <a:gd name="T16" fmla="*/ 61 w 65"/>
                    <a:gd name="T17" fmla="*/ 12 h 55"/>
                    <a:gd name="T18" fmla="*/ 65 w 65"/>
                    <a:gd name="T19" fmla="*/ 18 h 55"/>
                    <a:gd name="T20" fmla="*/ 51 w 65"/>
                    <a:gd name="T21" fmla="*/ 31 h 55"/>
                    <a:gd name="T22" fmla="*/ 59 w 65"/>
                    <a:gd name="T23" fmla="*/ 48 h 55"/>
                    <a:gd name="T24" fmla="*/ 41 w 65"/>
                    <a:gd name="T25" fmla="*/ 55 h 55"/>
                    <a:gd name="T26" fmla="*/ 37 w 65"/>
                    <a:gd name="T27" fmla="*/ 41 h 55"/>
                    <a:gd name="T28" fmla="*/ 35 w 65"/>
                    <a:gd name="T29" fmla="*/ 45 h 55"/>
                    <a:gd name="T30" fmla="*/ 25 w 65"/>
                    <a:gd name="T31" fmla="*/ 36 h 55"/>
                    <a:gd name="T32" fmla="*/ 5 w 65"/>
                    <a:gd name="T33" fmla="*/ 30 h 55"/>
                    <a:gd name="T34" fmla="*/ 0 w 65"/>
                    <a:gd name="T35" fmla="*/ 36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55">
                      <a:moveTo>
                        <a:pt x="0" y="36"/>
                      </a:moveTo>
                      <a:lnTo>
                        <a:pt x="1" y="18"/>
                      </a:lnTo>
                      <a:lnTo>
                        <a:pt x="1" y="2"/>
                      </a:lnTo>
                      <a:lnTo>
                        <a:pt x="9" y="0"/>
                      </a:lnTo>
                      <a:lnTo>
                        <a:pt x="15" y="9"/>
                      </a:lnTo>
                      <a:lnTo>
                        <a:pt x="23" y="13"/>
                      </a:lnTo>
                      <a:lnTo>
                        <a:pt x="29" y="18"/>
                      </a:lnTo>
                      <a:lnTo>
                        <a:pt x="58" y="8"/>
                      </a:lnTo>
                      <a:lnTo>
                        <a:pt x="61" y="12"/>
                      </a:lnTo>
                      <a:lnTo>
                        <a:pt x="65" y="18"/>
                      </a:lnTo>
                      <a:lnTo>
                        <a:pt x="51" y="31"/>
                      </a:lnTo>
                      <a:lnTo>
                        <a:pt x="59" y="48"/>
                      </a:lnTo>
                      <a:lnTo>
                        <a:pt x="41" y="55"/>
                      </a:lnTo>
                      <a:lnTo>
                        <a:pt x="37" y="41"/>
                      </a:lnTo>
                      <a:lnTo>
                        <a:pt x="35" y="45"/>
                      </a:lnTo>
                      <a:lnTo>
                        <a:pt x="25" y="36"/>
                      </a:lnTo>
                      <a:lnTo>
                        <a:pt x="5" y="3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" name="Freeform 161"/>
                <p:cNvSpPr>
                  <a:spLocks noChangeArrowheads="1"/>
                </p:cNvSpPr>
                <p:nvPr/>
              </p:nvSpPr>
              <p:spPr bwMode="auto">
                <a:xfrm>
                  <a:off x="1717" y="1975"/>
                  <a:ext cx="32" cy="43"/>
                </a:xfrm>
                <a:custGeom>
                  <a:avLst/>
                  <a:gdLst>
                    <a:gd name="T0" fmla="*/ 29 w 48"/>
                    <a:gd name="T1" fmla="*/ 29 h 53"/>
                    <a:gd name="T2" fmla="*/ 36 w 48"/>
                    <a:gd name="T3" fmla="*/ 30 h 53"/>
                    <a:gd name="T4" fmla="*/ 34 w 48"/>
                    <a:gd name="T5" fmla="*/ 25 h 53"/>
                    <a:gd name="T6" fmla="*/ 27 w 48"/>
                    <a:gd name="T7" fmla="*/ 24 h 53"/>
                    <a:gd name="T8" fmla="*/ 22 w 48"/>
                    <a:gd name="T9" fmla="*/ 17 h 53"/>
                    <a:gd name="T10" fmla="*/ 7 w 48"/>
                    <a:gd name="T11" fmla="*/ 11 h 53"/>
                    <a:gd name="T12" fmla="*/ 1 w 48"/>
                    <a:gd name="T13" fmla="*/ 6 h 53"/>
                    <a:gd name="T14" fmla="*/ 0 w 48"/>
                    <a:gd name="T15" fmla="*/ 0 h 53"/>
                    <a:gd name="T16" fmla="*/ 21 w 48"/>
                    <a:gd name="T17" fmla="*/ 1 h 53"/>
                    <a:gd name="T18" fmla="*/ 34 w 48"/>
                    <a:gd name="T19" fmla="*/ 10 h 53"/>
                    <a:gd name="T20" fmla="*/ 48 w 48"/>
                    <a:gd name="T21" fmla="*/ 19 h 53"/>
                    <a:gd name="T22" fmla="*/ 48 w 48"/>
                    <a:gd name="T23" fmla="*/ 37 h 53"/>
                    <a:gd name="T24" fmla="*/ 41 w 48"/>
                    <a:gd name="T25" fmla="*/ 42 h 53"/>
                    <a:gd name="T26" fmla="*/ 36 w 48"/>
                    <a:gd name="T27" fmla="*/ 53 h 53"/>
                    <a:gd name="T28" fmla="*/ 31 w 48"/>
                    <a:gd name="T29" fmla="*/ 46 h 53"/>
                    <a:gd name="T30" fmla="*/ 29 w 48"/>
                    <a:gd name="T31" fmla="*/ 2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53">
                      <a:moveTo>
                        <a:pt x="29" y="29"/>
                      </a:moveTo>
                      <a:lnTo>
                        <a:pt x="36" y="30"/>
                      </a:lnTo>
                      <a:lnTo>
                        <a:pt x="34" y="25"/>
                      </a:lnTo>
                      <a:lnTo>
                        <a:pt x="27" y="24"/>
                      </a:lnTo>
                      <a:lnTo>
                        <a:pt x="22" y="17"/>
                      </a:lnTo>
                      <a:lnTo>
                        <a:pt x="7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21" y="1"/>
                      </a:lnTo>
                      <a:lnTo>
                        <a:pt x="34" y="10"/>
                      </a:lnTo>
                      <a:lnTo>
                        <a:pt x="48" y="19"/>
                      </a:lnTo>
                      <a:lnTo>
                        <a:pt x="48" y="37"/>
                      </a:lnTo>
                      <a:lnTo>
                        <a:pt x="41" y="42"/>
                      </a:lnTo>
                      <a:lnTo>
                        <a:pt x="36" y="53"/>
                      </a:lnTo>
                      <a:lnTo>
                        <a:pt x="31" y="46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" name="Freeform 162"/>
                <p:cNvSpPr>
                  <a:spLocks noChangeArrowheads="1"/>
                </p:cNvSpPr>
                <p:nvPr/>
              </p:nvSpPr>
              <p:spPr bwMode="auto">
                <a:xfrm>
                  <a:off x="2080" y="2049"/>
                  <a:ext cx="40" cy="70"/>
                </a:xfrm>
                <a:custGeom>
                  <a:avLst/>
                  <a:gdLst>
                    <a:gd name="T0" fmla="*/ 48 w 60"/>
                    <a:gd name="T1" fmla="*/ 21 h 83"/>
                    <a:gd name="T2" fmla="*/ 28 w 60"/>
                    <a:gd name="T3" fmla="*/ 5 h 83"/>
                    <a:gd name="T4" fmla="*/ 14 w 60"/>
                    <a:gd name="T5" fmla="*/ 0 h 83"/>
                    <a:gd name="T6" fmla="*/ 9 w 60"/>
                    <a:gd name="T7" fmla="*/ 8 h 83"/>
                    <a:gd name="T8" fmla="*/ 3 w 60"/>
                    <a:gd name="T9" fmla="*/ 27 h 83"/>
                    <a:gd name="T10" fmla="*/ 10 w 60"/>
                    <a:gd name="T11" fmla="*/ 56 h 83"/>
                    <a:gd name="T12" fmla="*/ 0 w 60"/>
                    <a:gd name="T13" fmla="*/ 79 h 83"/>
                    <a:gd name="T14" fmla="*/ 13 w 60"/>
                    <a:gd name="T15" fmla="*/ 81 h 83"/>
                    <a:gd name="T16" fmla="*/ 33 w 60"/>
                    <a:gd name="T17" fmla="*/ 83 h 83"/>
                    <a:gd name="T18" fmla="*/ 46 w 60"/>
                    <a:gd name="T19" fmla="*/ 61 h 83"/>
                    <a:gd name="T20" fmla="*/ 60 w 60"/>
                    <a:gd name="T21" fmla="*/ 39 h 83"/>
                    <a:gd name="T22" fmla="*/ 55 w 60"/>
                    <a:gd name="T23" fmla="*/ 26 h 83"/>
                    <a:gd name="T24" fmla="*/ 55 w 60"/>
                    <a:gd name="T25" fmla="*/ 30 h 83"/>
                    <a:gd name="T26" fmla="*/ 48 w 60"/>
                    <a:gd name="T27" fmla="*/ 2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" h="83">
                      <a:moveTo>
                        <a:pt x="48" y="21"/>
                      </a:moveTo>
                      <a:lnTo>
                        <a:pt x="28" y="5"/>
                      </a:lnTo>
                      <a:lnTo>
                        <a:pt x="14" y="0"/>
                      </a:lnTo>
                      <a:lnTo>
                        <a:pt x="9" y="8"/>
                      </a:lnTo>
                      <a:lnTo>
                        <a:pt x="3" y="27"/>
                      </a:lnTo>
                      <a:lnTo>
                        <a:pt x="10" y="56"/>
                      </a:lnTo>
                      <a:lnTo>
                        <a:pt x="0" y="79"/>
                      </a:lnTo>
                      <a:lnTo>
                        <a:pt x="13" y="81"/>
                      </a:lnTo>
                      <a:lnTo>
                        <a:pt x="33" y="83"/>
                      </a:lnTo>
                      <a:lnTo>
                        <a:pt x="46" y="61"/>
                      </a:lnTo>
                      <a:lnTo>
                        <a:pt x="60" y="39"/>
                      </a:lnTo>
                      <a:lnTo>
                        <a:pt x="55" y="26"/>
                      </a:lnTo>
                      <a:lnTo>
                        <a:pt x="55" y="30"/>
                      </a:lnTo>
                      <a:lnTo>
                        <a:pt x="48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" name="Freeform 163"/>
                <p:cNvSpPr>
                  <a:spLocks noChangeArrowheads="1"/>
                </p:cNvSpPr>
                <p:nvPr/>
              </p:nvSpPr>
              <p:spPr bwMode="auto">
                <a:xfrm>
                  <a:off x="1725" y="1918"/>
                  <a:ext cx="173" cy="327"/>
                </a:xfrm>
                <a:custGeom>
                  <a:avLst/>
                  <a:gdLst>
                    <a:gd name="T0" fmla="*/ 97 w 247"/>
                    <a:gd name="T1" fmla="*/ 35 h 385"/>
                    <a:gd name="T2" fmla="*/ 89 w 247"/>
                    <a:gd name="T3" fmla="*/ 31 h 385"/>
                    <a:gd name="T4" fmla="*/ 71 w 247"/>
                    <a:gd name="T5" fmla="*/ 67 h 385"/>
                    <a:gd name="T6" fmla="*/ 46 w 247"/>
                    <a:gd name="T7" fmla="*/ 102 h 385"/>
                    <a:gd name="T8" fmla="*/ 37 w 247"/>
                    <a:gd name="T9" fmla="*/ 85 h 385"/>
                    <a:gd name="T10" fmla="*/ 30 w 247"/>
                    <a:gd name="T11" fmla="*/ 108 h 385"/>
                    <a:gd name="T12" fmla="*/ 31 w 247"/>
                    <a:gd name="T13" fmla="*/ 129 h 385"/>
                    <a:gd name="T14" fmla="*/ 31 w 247"/>
                    <a:gd name="T15" fmla="*/ 160 h 385"/>
                    <a:gd name="T16" fmla="*/ 34 w 247"/>
                    <a:gd name="T17" fmla="*/ 195 h 385"/>
                    <a:gd name="T18" fmla="*/ 24 w 247"/>
                    <a:gd name="T19" fmla="*/ 223 h 385"/>
                    <a:gd name="T20" fmla="*/ 7 w 247"/>
                    <a:gd name="T21" fmla="*/ 241 h 385"/>
                    <a:gd name="T22" fmla="*/ 2 w 247"/>
                    <a:gd name="T23" fmla="*/ 253 h 385"/>
                    <a:gd name="T24" fmla="*/ 31 w 247"/>
                    <a:gd name="T25" fmla="*/ 279 h 385"/>
                    <a:gd name="T26" fmla="*/ 74 w 247"/>
                    <a:gd name="T27" fmla="*/ 289 h 385"/>
                    <a:gd name="T28" fmla="*/ 88 w 247"/>
                    <a:gd name="T29" fmla="*/ 299 h 385"/>
                    <a:gd name="T30" fmla="*/ 115 w 247"/>
                    <a:gd name="T31" fmla="*/ 329 h 385"/>
                    <a:gd name="T32" fmla="*/ 144 w 247"/>
                    <a:gd name="T33" fmla="*/ 340 h 385"/>
                    <a:gd name="T34" fmla="*/ 180 w 247"/>
                    <a:gd name="T35" fmla="*/ 348 h 385"/>
                    <a:gd name="T36" fmla="*/ 186 w 247"/>
                    <a:gd name="T37" fmla="*/ 385 h 385"/>
                    <a:gd name="T38" fmla="*/ 196 w 247"/>
                    <a:gd name="T39" fmla="*/ 321 h 385"/>
                    <a:gd name="T40" fmla="*/ 183 w 247"/>
                    <a:gd name="T41" fmla="*/ 274 h 385"/>
                    <a:gd name="T42" fmla="*/ 201 w 247"/>
                    <a:gd name="T43" fmla="*/ 267 h 385"/>
                    <a:gd name="T44" fmla="*/ 186 w 247"/>
                    <a:gd name="T45" fmla="*/ 247 h 385"/>
                    <a:gd name="T46" fmla="*/ 222 w 247"/>
                    <a:gd name="T47" fmla="*/ 247 h 385"/>
                    <a:gd name="T48" fmla="*/ 225 w 247"/>
                    <a:gd name="T49" fmla="*/ 246 h 385"/>
                    <a:gd name="T50" fmla="*/ 244 w 247"/>
                    <a:gd name="T51" fmla="*/ 257 h 385"/>
                    <a:gd name="T52" fmla="*/ 243 w 247"/>
                    <a:gd name="T53" fmla="*/ 240 h 385"/>
                    <a:gd name="T54" fmla="*/ 238 w 247"/>
                    <a:gd name="T55" fmla="*/ 211 h 385"/>
                    <a:gd name="T56" fmla="*/ 233 w 247"/>
                    <a:gd name="T57" fmla="*/ 162 h 385"/>
                    <a:gd name="T58" fmla="*/ 221 w 247"/>
                    <a:gd name="T59" fmla="*/ 144 h 385"/>
                    <a:gd name="T60" fmla="*/ 185 w 247"/>
                    <a:gd name="T61" fmla="*/ 124 h 385"/>
                    <a:gd name="T62" fmla="*/ 153 w 247"/>
                    <a:gd name="T63" fmla="*/ 123 h 385"/>
                    <a:gd name="T64" fmla="*/ 138 w 247"/>
                    <a:gd name="T65" fmla="*/ 100 h 385"/>
                    <a:gd name="T66" fmla="*/ 120 w 247"/>
                    <a:gd name="T67" fmla="*/ 73 h 385"/>
                    <a:gd name="T68" fmla="*/ 141 w 247"/>
                    <a:gd name="T69" fmla="*/ 35 h 385"/>
                    <a:gd name="T70" fmla="*/ 166 w 247"/>
                    <a:gd name="T71" fmla="*/ 11 h 385"/>
                    <a:gd name="T72" fmla="*/ 155 w 247"/>
                    <a:gd name="T73" fmla="*/ 0 h 385"/>
                    <a:gd name="T74" fmla="*/ 117 w 247"/>
                    <a:gd name="T75" fmla="*/ 24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7" h="385">
                      <a:moveTo>
                        <a:pt x="105" y="25"/>
                      </a:moveTo>
                      <a:lnTo>
                        <a:pt x="97" y="35"/>
                      </a:lnTo>
                      <a:lnTo>
                        <a:pt x="100" y="31"/>
                      </a:lnTo>
                      <a:lnTo>
                        <a:pt x="89" y="31"/>
                      </a:lnTo>
                      <a:lnTo>
                        <a:pt x="73" y="51"/>
                      </a:lnTo>
                      <a:lnTo>
                        <a:pt x="71" y="67"/>
                      </a:lnTo>
                      <a:lnTo>
                        <a:pt x="48" y="89"/>
                      </a:lnTo>
                      <a:lnTo>
                        <a:pt x="46" y="102"/>
                      </a:lnTo>
                      <a:lnTo>
                        <a:pt x="42" y="91"/>
                      </a:lnTo>
                      <a:lnTo>
                        <a:pt x="37" y="85"/>
                      </a:lnTo>
                      <a:lnTo>
                        <a:pt x="37" y="103"/>
                      </a:lnTo>
                      <a:lnTo>
                        <a:pt x="30" y="108"/>
                      </a:lnTo>
                      <a:lnTo>
                        <a:pt x="25" y="119"/>
                      </a:lnTo>
                      <a:lnTo>
                        <a:pt x="31" y="129"/>
                      </a:lnTo>
                      <a:lnTo>
                        <a:pt x="36" y="149"/>
                      </a:lnTo>
                      <a:lnTo>
                        <a:pt x="31" y="160"/>
                      </a:lnTo>
                      <a:lnTo>
                        <a:pt x="32" y="177"/>
                      </a:lnTo>
                      <a:lnTo>
                        <a:pt x="34" y="195"/>
                      </a:lnTo>
                      <a:lnTo>
                        <a:pt x="37" y="197"/>
                      </a:lnTo>
                      <a:lnTo>
                        <a:pt x="24" y="223"/>
                      </a:lnTo>
                      <a:lnTo>
                        <a:pt x="11" y="228"/>
                      </a:lnTo>
                      <a:lnTo>
                        <a:pt x="7" y="241"/>
                      </a:lnTo>
                      <a:lnTo>
                        <a:pt x="0" y="245"/>
                      </a:lnTo>
                      <a:lnTo>
                        <a:pt x="2" y="253"/>
                      </a:lnTo>
                      <a:lnTo>
                        <a:pt x="18" y="267"/>
                      </a:lnTo>
                      <a:lnTo>
                        <a:pt x="31" y="279"/>
                      </a:lnTo>
                      <a:lnTo>
                        <a:pt x="52" y="277"/>
                      </a:lnTo>
                      <a:lnTo>
                        <a:pt x="74" y="289"/>
                      </a:lnTo>
                      <a:lnTo>
                        <a:pt x="76" y="288"/>
                      </a:lnTo>
                      <a:lnTo>
                        <a:pt x="88" y="299"/>
                      </a:lnTo>
                      <a:lnTo>
                        <a:pt x="99" y="311"/>
                      </a:lnTo>
                      <a:lnTo>
                        <a:pt x="115" y="329"/>
                      </a:lnTo>
                      <a:lnTo>
                        <a:pt x="119" y="340"/>
                      </a:lnTo>
                      <a:lnTo>
                        <a:pt x="144" y="340"/>
                      </a:lnTo>
                      <a:lnTo>
                        <a:pt x="160" y="341"/>
                      </a:lnTo>
                      <a:lnTo>
                        <a:pt x="180" y="348"/>
                      </a:lnTo>
                      <a:lnTo>
                        <a:pt x="173" y="376"/>
                      </a:lnTo>
                      <a:lnTo>
                        <a:pt x="186" y="385"/>
                      </a:lnTo>
                      <a:lnTo>
                        <a:pt x="191" y="353"/>
                      </a:lnTo>
                      <a:lnTo>
                        <a:pt x="196" y="321"/>
                      </a:lnTo>
                      <a:lnTo>
                        <a:pt x="186" y="295"/>
                      </a:lnTo>
                      <a:lnTo>
                        <a:pt x="183" y="274"/>
                      </a:lnTo>
                      <a:lnTo>
                        <a:pt x="197" y="273"/>
                      </a:lnTo>
                      <a:lnTo>
                        <a:pt x="201" y="267"/>
                      </a:lnTo>
                      <a:lnTo>
                        <a:pt x="190" y="262"/>
                      </a:lnTo>
                      <a:lnTo>
                        <a:pt x="186" y="247"/>
                      </a:lnTo>
                      <a:lnTo>
                        <a:pt x="204" y="247"/>
                      </a:lnTo>
                      <a:lnTo>
                        <a:pt x="222" y="247"/>
                      </a:lnTo>
                      <a:lnTo>
                        <a:pt x="220" y="244"/>
                      </a:lnTo>
                      <a:lnTo>
                        <a:pt x="225" y="246"/>
                      </a:lnTo>
                      <a:lnTo>
                        <a:pt x="235" y="238"/>
                      </a:lnTo>
                      <a:lnTo>
                        <a:pt x="244" y="257"/>
                      </a:lnTo>
                      <a:lnTo>
                        <a:pt x="247" y="258"/>
                      </a:lnTo>
                      <a:lnTo>
                        <a:pt x="243" y="240"/>
                      </a:lnTo>
                      <a:lnTo>
                        <a:pt x="232" y="222"/>
                      </a:lnTo>
                      <a:lnTo>
                        <a:pt x="238" y="211"/>
                      </a:lnTo>
                      <a:lnTo>
                        <a:pt x="228" y="181"/>
                      </a:lnTo>
                      <a:lnTo>
                        <a:pt x="233" y="162"/>
                      </a:lnTo>
                      <a:lnTo>
                        <a:pt x="239" y="143"/>
                      </a:lnTo>
                      <a:lnTo>
                        <a:pt x="221" y="144"/>
                      </a:lnTo>
                      <a:lnTo>
                        <a:pt x="203" y="145"/>
                      </a:lnTo>
                      <a:lnTo>
                        <a:pt x="185" y="124"/>
                      </a:lnTo>
                      <a:lnTo>
                        <a:pt x="168" y="124"/>
                      </a:lnTo>
                      <a:lnTo>
                        <a:pt x="153" y="123"/>
                      </a:lnTo>
                      <a:lnTo>
                        <a:pt x="138" y="114"/>
                      </a:lnTo>
                      <a:lnTo>
                        <a:pt x="138" y="100"/>
                      </a:lnTo>
                      <a:lnTo>
                        <a:pt x="129" y="73"/>
                      </a:lnTo>
                      <a:lnTo>
                        <a:pt x="120" y="73"/>
                      </a:lnTo>
                      <a:lnTo>
                        <a:pt x="129" y="54"/>
                      </a:lnTo>
                      <a:lnTo>
                        <a:pt x="141" y="35"/>
                      </a:lnTo>
                      <a:lnTo>
                        <a:pt x="151" y="15"/>
                      </a:lnTo>
                      <a:lnTo>
                        <a:pt x="166" y="11"/>
                      </a:lnTo>
                      <a:lnTo>
                        <a:pt x="168" y="0"/>
                      </a:lnTo>
                      <a:lnTo>
                        <a:pt x="155" y="0"/>
                      </a:lnTo>
                      <a:lnTo>
                        <a:pt x="136" y="12"/>
                      </a:lnTo>
                      <a:lnTo>
                        <a:pt x="117" y="24"/>
                      </a:lnTo>
                      <a:lnTo>
                        <a:pt x="105" y="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" name="Freeform 164"/>
                <p:cNvSpPr>
                  <a:spLocks noChangeArrowheads="1"/>
                </p:cNvSpPr>
                <p:nvPr/>
              </p:nvSpPr>
              <p:spPr bwMode="auto">
                <a:xfrm>
                  <a:off x="1982" y="1992"/>
                  <a:ext cx="69" cy="142"/>
                </a:xfrm>
                <a:custGeom>
                  <a:avLst/>
                  <a:gdLst>
                    <a:gd name="T0" fmla="*/ 79 w 98"/>
                    <a:gd name="T1" fmla="*/ 121 h 168"/>
                    <a:gd name="T2" fmla="*/ 68 w 98"/>
                    <a:gd name="T3" fmla="*/ 108 h 168"/>
                    <a:gd name="T4" fmla="*/ 69 w 98"/>
                    <a:gd name="T5" fmla="*/ 87 h 168"/>
                    <a:gd name="T6" fmla="*/ 80 w 98"/>
                    <a:gd name="T7" fmla="*/ 83 h 168"/>
                    <a:gd name="T8" fmla="*/ 84 w 98"/>
                    <a:gd name="T9" fmla="*/ 72 h 168"/>
                    <a:gd name="T10" fmla="*/ 83 w 98"/>
                    <a:gd name="T11" fmla="*/ 53 h 168"/>
                    <a:gd name="T12" fmla="*/ 61 w 98"/>
                    <a:gd name="T13" fmla="*/ 39 h 168"/>
                    <a:gd name="T14" fmla="*/ 56 w 98"/>
                    <a:gd name="T15" fmla="*/ 48 h 168"/>
                    <a:gd name="T16" fmla="*/ 57 w 98"/>
                    <a:gd name="T17" fmla="*/ 25 h 168"/>
                    <a:gd name="T18" fmla="*/ 45 w 98"/>
                    <a:gd name="T19" fmla="*/ 14 h 168"/>
                    <a:gd name="T20" fmla="*/ 33 w 98"/>
                    <a:gd name="T21" fmla="*/ 5 h 168"/>
                    <a:gd name="T22" fmla="*/ 38 w 98"/>
                    <a:gd name="T23" fmla="*/ 7 h 168"/>
                    <a:gd name="T24" fmla="*/ 30 w 98"/>
                    <a:gd name="T25" fmla="*/ 0 h 168"/>
                    <a:gd name="T26" fmla="*/ 33 w 98"/>
                    <a:gd name="T27" fmla="*/ 6 h 168"/>
                    <a:gd name="T28" fmla="*/ 14 w 98"/>
                    <a:gd name="T29" fmla="*/ 24 h 168"/>
                    <a:gd name="T30" fmla="*/ 23 w 98"/>
                    <a:gd name="T31" fmla="*/ 33 h 168"/>
                    <a:gd name="T32" fmla="*/ 7 w 98"/>
                    <a:gd name="T33" fmla="*/ 42 h 168"/>
                    <a:gd name="T34" fmla="*/ 0 w 98"/>
                    <a:gd name="T35" fmla="*/ 60 h 168"/>
                    <a:gd name="T36" fmla="*/ 12 w 98"/>
                    <a:gd name="T37" fmla="*/ 78 h 168"/>
                    <a:gd name="T38" fmla="*/ 24 w 98"/>
                    <a:gd name="T39" fmla="*/ 77 h 168"/>
                    <a:gd name="T40" fmla="*/ 25 w 98"/>
                    <a:gd name="T41" fmla="*/ 90 h 168"/>
                    <a:gd name="T42" fmla="*/ 33 w 98"/>
                    <a:gd name="T43" fmla="*/ 102 h 168"/>
                    <a:gd name="T44" fmla="*/ 29 w 98"/>
                    <a:gd name="T45" fmla="*/ 123 h 168"/>
                    <a:gd name="T46" fmla="*/ 31 w 98"/>
                    <a:gd name="T47" fmla="*/ 151 h 168"/>
                    <a:gd name="T48" fmla="*/ 44 w 98"/>
                    <a:gd name="T49" fmla="*/ 168 h 168"/>
                    <a:gd name="T50" fmla="*/ 57 w 98"/>
                    <a:gd name="T51" fmla="*/ 168 h 168"/>
                    <a:gd name="T52" fmla="*/ 77 w 98"/>
                    <a:gd name="T53" fmla="*/ 157 h 168"/>
                    <a:gd name="T54" fmla="*/ 98 w 98"/>
                    <a:gd name="T55" fmla="*/ 153 h 168"/>
                    <a:gd name="T56" fmla="*/ 89 w 98"/>
                    <a:gd name="T57" fmla="*/ 138 h 168"/>
                    <a:gd name="T58" fmla="*/ 79 w 98"/>
                    <a:gd name="T59" fmla="*/ 12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8" h="168">
                      <a:moveTo>
                        <a:pt x="79" y="121"/>
                      </a:moveTo>
                      <a:lnTo>
                        <a:pt x="68" y="108"/>
                      </a:lnTo>
                      <a:lnTo>
                        <a:pt x="69" y="87"/>
                      </a:lnTo>
                      <a:lnTo>
                        <a:pt x="80" y="83"/>
                      </a:lnTo>
                      <a:lnTo>
                        <a:pt x="84" y="72"/>
                      </a:lnTo>
                      <a:lnTo>
                        <a:pt x="83" y="53"/>
                      </a:lnTo>
                      <a:lnTo>
                        <a:pt x="61" y="39"/>
                      </a:lnTo>
                      <a:lnTo>
                        <a:pt x="56" y="48"/>
                      </a:lnTo>
                      <a:lnTo>
                        <a:pt x="57" y="25"/>
                      </a:lnTo>
                      <a:lnTo>
                        <a:pt x="45" y="14"/>
                      </a:lnTo>
                      <a:lnTo>
                        <a:pt x="33" y="5"/>
                      </a:lnTo>
                      <a:lnTo>
                        <a:pt x="38" y="7"/>
                      </a:lnTo>
                      <a:lnTo>
                        <a:pt x="30" y="0"/>
                      </a:lnTo>
                      <a:lnTo>
                        <a:pt x="33" y="6"/>
                      </a:lnTo>
                      <a:lnTo>
                        <a:pt x="14" y="24"/>
                      </a:lnTo>
                      <a:lnTo>
                        <a:pt x="23" y="33"/>
                      </a:lnTo>
                      <a:lnTo>
                        <a:pt x="7" y="42"/>
                      </a:lnTo>
                      <a:lnTo>
                        <a:pt x="0" y="60"/>
                      </a:lnTo>
                      <a:lnTo>
                        <a:pt x="12" y="78"/>
                      </a:lnTo>
                      <a:lnTo>
                        <a:pt x="24" y="77"/>
                      </a:lnTo>
                      <a:lnTo>
                        <a:pt x="25" y="90"/>
                      </a:lnTo>
                      <a:lnTo>
                        <a:pt x="33" y="102"/>
                      </a:lnTo>
                      <a:lnTo>
                        <a:pt x="29" y="123"/>
                      </a:lnTo>
                      <a:lnTo>
                        <a:pt x="31" y="151"/>
                      </a:lnTo>
                      <a:lnTo>
                        <a:pt x="44" y="168"/>
                      </a:lnTo>
                      <a:lnTo>
                        <a:pt x="57" y="168"/>
                      </a:lnTo>
                      <a:lnTo>
                        <a:pt x="77" y="157"/>
                      </a:lnTo>
                      <a:lnTo>
                        <a:pt x="98" y="153"/>
                      </a:lnTo>
                      <a:lnTo>
                        <a:pt x="89" y="138"/>
                      </a:lnTo>
                      <a:lnTo>
                        <a:pt x="79" y="1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6" name="Freeform 165"/>
                <p:cNvSpPr>
                  <a:spLocks noChangeArrowheads="1"/>
                </p:cNvSpPr>
                <p:nvPr/>
              </p:nvSpPr>
              <p:spPr bwMode="auto">
                <a:xfrm>
                  <a:off x="2032" y="2045"/>
                  <a:ext cx="55" cy="78"/>
                </a:xfrm>
                <a:custGeom>
                  <a:avLst/>
                  <a:gdLst>
                    <a:gd name="T0" fmla="*/ 11 w 81"/>
                    <a:gd name="T1" fmla="*/ 60 h 95"/>
                    <a:gd name="T2" fmla="*/ 0 w 81"/>
                    <a:gd name="T3" fmla="*/ 47 h 95"/>
                    <a:gd name="T4" fmla="*/ 1 w 81"/>
                    <a:gd name="T5" fmla="*/ 26 h 95"/>
                    <a:gd name="T6" fmla="*/ 12 w 81"/>
                    <a:gd name="T7" fmla="*/ 22 h 95"/>
                    <a:gd name="T8" fmla="*/ 16 w 81"/>
                    <a:gd name="T9" fmla="*/ 11 h 95"/>
                    <a:gd name="T10" fmla="*/ 19 w 81"/>
                    <a:gd name="T11" fmla="*/ 1 h 95"/>
                    <a:gd name="T12" fmla="*/ 43 w 81"/>
                    <a:gd name="T13" fmla="*/ 2 h 95"/>
                    <a:gd name="T14" fmla="*/ 61 w 81"/>
                    <a:gd name="T15" fmla="*/ 1 h 95"/>
                    <a:gd name="T16" fmla="*/ 61 w 81"/>
                    <a:gd name="T17" fmla="*/ 0 h 95"/>
                    <a:gd name="T18" fmla="*/ 81 w 81"/>
                    <a:gd name="T19" fmla="*/ 2 h 95"/>
                    <a:gd name="T20" fmla="*/ 78 w 81"/>
                    <a:gd name="T21" fmla="*/ 13 h 95"/>
                    <a:gd name="T22" fmla="*/ 72 w 81"/>
                    <a:gd name="T23" fmla="*/ 32 h 95"/>
                    <a:gd name="T24" fmla="*/ 79 w 81"/>
                    <a:gd name="T25" fmla="*/ 61 h 95"/>
                    <a:gd name="T26" fmla="*/ 69 w 81"/>
                    <a:gd name="T27" fmla="*/ 84 h 95"/>
                    <a:gd name="T28" fmla="*/ 57 w 81"/>
                    <a:gd name="T29" fmla="*/ 79 h 95"/>
                    <a:gd name="T30" fmla="*/ 39 w 81"/>
                    <a:gd name="T31" fmla="*/ 83 h 95"/>
                    <a:gd name="T32" fmla="*/ 40 w 81"/>
                    <a:gd name="T33" fmla="*/ 95 h 95"/>
                    <a:gd name="T34" fmla="*/ 30 w 81"/>
                    <a:gd name="T35" fmla="*/ 92 h 95"/>
                    <a:gd name="T36" fmla="*/ 21 w 81"/>
                    <a:gd name="T37" fmla="*/ 77 h 95"/>
                    <a:gd name="T38" fmla="*/ 11 w 81"/>
                    <a:gd name="T39" fmla="*/ 6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95">
                      <a:moveTo>
                        <a:pt x="11" y="60"/>
                      </a:moveTo>
                      <a:lnTo>
                        <a:pt x="0" y="47"/>
                      </a:lnTo>
                      <a:lnTo>
                        <a:pt x="1" y="26"/>
                      </a:lnTo>
                      <a:lnTo>
                        <a:pt x="12" y="22"/>
                      </a:lnTo>
                      <a:lnTo>
                        <a:pt x="16" y="11"/>
                      </a:lnTo>
                      <a:lnTo>
                        <a:pt x="19" y="1"/>
                      </a:lnTo>
                      <a:lnTo>
                        <a:pt x="43" y="2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81" y="2"/>
                      </a:lnTo>
                      <a:lnTo>
                        <a:pt x="78" y="13"/>
                      </a:lnTo>
                      <a:lnTo>
                        <a:pt x="72" y="32"/>
                      </a:lnTo>
                      <a:lnTo>
                        <a:pt x="79" y="61"/>
                      </a:lnTo>
                      <a:lnTo>
                        <a:pt x="69" y="84"/>
                      </a:lnTo>
                      <a:lnTo>
                        <a:pt x="57" y="79"/>
                      </a:lnTo>
                      <a:lnTo>
                        <a:pt x="39" y="83"/>
                      </a:lnTo>
                      <a:lnTo>
                        <a:pt x="40" y="95"/>
                      </a:lnTo>
                      <a:lnTo>
                        <a:pt x="30" y="92"/>
                      </a:lnTo>
                      <a:lnTo>
                        <a:pt x="21" y="77"/>
                      </a:lnTo>
                      <a:lnTo>
                        <a:pt x="11" y="6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7" name="Freeform 166"/>
                <p:cNvSpPr>
                  <a:spLocks noChangeArrowheads="1"/>
                </p:cNvSpPr>
                <p:nvPr/>
              </p:nvSpPr>
              <p:spPr bwMode="auto">
                <a:xfrm>
                  <a:off x="1978" y="1949"/>
                  <a:ext cx="10" cy="12"/>
                </a:xfrm>
                <a:custGeom>
                  <a:avLst/>
                  <a:gdLst>
                    <a:gd name="T0" fmla="*/ 5 w 18"/>
                    <a:gd name="T1" fmla="*/ 1 h 17"/>
                    <a:gd name="T2" fmla="*/ 18 w 18"/>
                    <a:gd name="T3" fmla="*/ 0 h 17"/>
                    <a:gd name="T4" fmla="*/ 12 w 18"/>
                    <a:gd name="T5" fmla="*/ 17 h 17"/>
                    <a:gd name="T6" fmla="*/ 0 w 18"/>
                    <a:gd name="T7" fmla="*/ 15 h 17"/>
                    <a:gd name="T8" fmla="*/ 7 w 18"/>
                    <a:gd name="T9" fmla="*/ 5 h 17"/>
                    <a:gd name="T10" fmla="*/ 5 w 18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5" y="1"/>
                      </a:moveTo>
                      <a:lnTo>
                        <a:pt x="18" y="0"/>
                      </a:lnTo>
                      <a:lnTo>
                        <a:pt x="12" y="17"/>
                      </a:lnTo>
                      <a:lnTo>
                        <a:pt x="0" y="15"/>
                      </a:lnTo>
                      <a:lnTo>
                        <a:pt x="7" y="5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8" name="Freeform 167"/>
                <p:cNvSpPr>
                  <a:spLocks noChangeArrowheads="1"/>
                </p:cNvSpPr>
                <p:nvPr/>
              </p:nvSpPr>
              <p:spPr bwMode="auto">
                <a:xfrm>
                  <a:off x="1810" y="1920"/>
                  <a:ext cx="194" cy="226"/>
                </a:xfrm>
                <a:custGeom>
                  <a:avLst/>
                  <a:gdLst>
                    <a:gd name="T0" fmla="*/ 228 w 277"/>
                    <a:gd name="T1" fmla="*/ 55 h 266"/>
                    <a:gd name="T2" fmla="*/ 216 w 277"/>
                    <a:gd name="T3" fmla="*/ 50 h 266"/>
                    <a:gd name="T4" fmla="*/ 215 w 277"/>
                    <a:gd name="T5" fmla="*/ 43 h 266"/>
                    <a:gd name="T6" fmla="*/ 213 w 277"/>
                    <a:gd name="T7" fmla="*/ 37 h 266"/>
                    <a:gd name="T8" fmla="*/ 198 w 277"/>
                    <a:gd name="T9" fmla="*/ 39 h 266"/>
                    <a:gd name="T10" fmla="*/ 150 w 277"/>
                    <a:gd name="T11" fmla="*/ 39 h 266"/>
                    <a:gd name="T12" fmla="*/ 112 w 277"/>
                    <a:gd name="T13" fmla="*/ 39 h 266"/>
                    <a:gd name="T14" fmla="*/ 82 w 277"/>
                    <a:gd name="T15" fmla="*/ 16 h 266"/>
                    <a:gd name="T16" fmla="*/ 67 w 277"/>
                    <a:gd name="T17" fmla="*/ 10 h 266"/>
                    <a:gd name="T18" fmla="*/ 72 w 277"/>
                    <a:gd name="T19" fmla="*/ 16 h 266"/>
                    <a:gd name="T20" fmla="*/ 41 w 277"/>
                    <a:gd name="T21" fmla="*/ 32 h 266"/>
                    <a:gd name="T22" fmla="*/ 39 w 277"/>
                    <a:gd name="T23" fmla="*/ 73 h 266"/>
                    <a:gd name="T24" fmla="*/ 37 w 277"/>
                    <a:gd name="T25" fmla="*/ 37 h 266"/>
                    <a:gd name="T26" fmla="*/ 46 w 277"/>
                    <a:gd name="T27" fmla="*/ 8 h 266"/>
                    <a:gd name="T28" fmla="*/ 21 w 277"/>
                    <a:gd name="T29" fmla="*/ 32 h 266"/>
                    <a:gd name="T30" fmla="*/ 0 w 277"/>
                    <a:gd name="T31" fmla="*/ 70 h 266"/>
                    <a:gd name="T32" fmla="*/ 18 w 277"/>
                    <a:gd name="T33" fmla="*/ 97 h 266"/>
                    <a:gd name="T34" fmla="*/ 33 w 277"/>
                    <a:gd name="T35" fmla="*/ 120 h 266"/>
                    <a:gd name="T36" fmla="*/ 65 w 277"/>
                    <a:gd name="T37" fmla="*/ 121 h 266"/>
                    <a:gd name="T38" fmla="*/ 101 w 277"/>
                    <a:gd name="T39" fmla="*/ 141 h 266"/>
                    <a:gd name="T40" fmla="*/ 113 w 277"/>
                    <a:gd name="T41" fmla="*/ 159 h 266"/>
                    <a:gd name="T42" fmla="*/ 118 w 277"/>
                    <a:gd name="T43" fmla="*/ 208 h 266"/>
                    <a:gd name="T44" fmla="*/ 123 w 277"/>
                    <a:gd name="T45" fmla="*/ 237 h 266"/>
                    <a:gd name="T46" fmla="*/ 144 w 277"/>
                    <a:gd name="T47" fmla="*/ 266 h 266"/>
                    <a:gd name="T48" fmla="*/ 157 w 277"/>
                    <a:gd name="T49" fmla="*/ 266 h 266"/>
                    <a:gd name="T50" fmla="*/ 197 w 277"/>
                    <a:gd name="T51" fmla="*/ 235 h 266"/>
                    <a:gd name="T52" fmla="*/ 187 w 277"/>
                    <a:gd name="T53" fmla="*/ 223 h 266"/>
                    <a:gd name="T54" fmla="*/ 174 w 277"/>
                    <a:gd name="T55" fmla="*/ 184 h 266"/>
                    <a:gd name="T56" fmla="*/ 214 w 277"/>
                    <a:gd name="T57" fmla="*/ 198 h 266"/>
                    <a:gd name="T58" fmla="*/ 234 w 277"/>
                    <a:gd name="T59" fmla="*/ 183 h 266"/>
                    <a:gd name="T60" fmla="*/ 257 w 277"/>
                    <a:gd name="T61" fmla="*/ 163 h 266"/>
                    <a:gd name="T62" fmla="*/ 244 w 277"/>
                    <a:gd name="T63" fmla="*/ 145 h 266"/>
                    <a:gd name="T64" fmla="*/ 267 w 277"/>
                    <a:gd name="T65" fmla="*/ 118 h 266"/>
                    <a:gd name="T66" fmla="*/ 277 w 277"/>
                    <a:gd name="T67" fmla="*/ 91 h 266"/>
                    <a:gd name="T68" fmla="*/ 253 w 277"/>
                    <a:gd name="T69" fmla="*/ 85 h 266"/>
                    <a:gd name="T70" fmla="*/ 245 w 277"/>
                    <a:gd name="T71" fmla="*/ 84 h 266"/>
                    <a:gd name="T72" fmla="*/ 257 w 277"/>
                    <a:gd name="T73" fmla="*/ 68 h 266"/>
                    <a:gd name="T74" fmla="*/ 237 w 277"/>
                    <a:gd name="T75" fmla="*/ 57 h 266"/>
                    <a:gd name="T76" fmla="*/ 231 w 277"/>
                    <a:gd name="T77" fmla="*/ 5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77" h="266">
                      <a:moveTo>
                        <a:pt x="231" y="58"/>
                      </a:moveTo>
                      <a:lnTo>
                        <a:pt x="228" y="55"/>
                      </a:lnTo>
                      <a:lnTo>
                        <a:pt x="225" y="50"/>
                      </a:lnTo>
                      <a:lnTo>
                        <a:pt x="216" y="50"/>
                      </a:lnTo>
                      <a:lnTo>
                        <a:pt x="220" y="49"/>
                      </a:lnTo>
                      <a:lnTo>
                        <a:pt x="215" y="43"/>
                      </a:lnTo>
                      <a:lnTo>
                        <a:pt x="235" y="36"/>
                      </a:lnTo>
                      <a:lnTo>
                        <a:pt x="213" y="37"/>
                      </a:lnTo>
                      <a:lnTo>
                        <a:pt x="191" y="37"/>
                      </a:lnTo>
                      <a:lnTo>
                        <a:pt x="198" y="39"/>
                      </a:lnTo>
                      <a:lnTo>
                        <a:pt x="178" y="49"/>
                      </a:lnTo>
                      <a:lnTo>
                        <a:pt x="150" y="39"/>
                      </a:lnTo>
                      <a:lnTo>
                        <a:pt x="131" y="39"/>
                      </a:lnTo>
                      <a:lnTo>
                        <a:pt x="112" y="39"/>
                      </a:lnTo>
                      <a:lnTo>
                        <a:pt x="105" y="25"/>
                      </a:lnTo>
                      <a:lnTo>
                        <a:pt x="82" y="16"/>
                      </a:lnTo>
                      <a:lnTo>
                        <a:pt x="73" y="0"/>
                      </a:lnTo>
                      <a:lnTo>
                        <a:pt x="67" y="10"/>
                      </a:lnTo>
                      <a:lnTo>
                        <a:pt x="77" y="16"/>
                      </a:lnTo>
                      <a:lnTo>
                        <a:pt x="72" y="16"/>
                      </a:lnTo>
                      <a:lnTo>
                        <a:pt x="46" y="27"/>
                      </a:lnTo>
                      <a:lnTo>
                        <a:pt x="41" y="32"/>
                      </a:lnTo>
                      <a:lnTo>
                        <a:pt x="47" y="62"/>
                      </a:lnTo>
                      <a:lnTo>
                        <a:pt x="39" y="73"/>
                      </a:lnTo>
                      <a:lnTo>
                        <a:pt x="27" y="57"/>
                      </a:lnTo>
                      <a:lnTo>
                        <a:pt x="37" y="37"/>
                      </a:lnTo>
                      <a:lnTo>
                        <a:pt x="31" y="19"/>
                      </a:lnTo>
                      <a:lnTo>
                        <a:pt x="46" y="8"/>
                      </a:lnTo>
                      <a:lnTo>
                        <a:pt x="31" y="12"/>
                      </a:lnTo>
                      <a:lnTo>
                        <a:pt x="21" y="32"/>
                      </a:lnTo>
                      <a:lnTo>
                        <a:pt x="9" y="51"/>
                      </a:lnTo>
                      <a:lnTo>
                        <a:pt x="0" y="70"/>
                      </a:lnTo>
                      <a:lnTo>
                        <a:pt x="9" y="70"/>
                      </a:lnTo>
                      <a:lnTo>
                        <a:pt x="18" y="97"/>
                      </a:lnTo>
                      <a:lnTo>
                        <a:pt x="18" y="111"/>
                      </a:lnTo>
                      <a:lnTo>
                        <a:pt x="33" y="120"/>
                      </a:lnTo>
                      <a:lnTo>
                        <a:pt x="48" y="121"/>
                      </a:lnTo>
                      <a:lnTo>
                        <a:pt x="65" y="121"/>
                      </a:lnTo>
                      <a:lnTo>
                        <a:pt x="83" y="142"/>
                      </a:lnTo>
                      <a:lnTo>
                        <a:pt x="101" y="141"/>
                      </a:lnTo>
                      <a:lnTo>
                        <a:pt x="119" y="140"/>
                      </a:lnTo>
                      <a:lnTo>
                        <a:pt x="113" y="159"/>
                      </a:lnTo>
                      <a:lnTo>
                        <a:pt x="108" y="178"/>
                      </a:lnTo>
                      <a:lnTo>
                        <a:pt x="118" y="208"/>
                      </a:lnTo>
                      <a:lnTo>
                        <a:pt x="112" y="219"/>
                      </a:lnTo>
                      <a:lnTo>
                        <a:pt x="123" y="237"/>
                      </a:lnTo>
                      <a:lnTo>
                        <a:pt x="127" y="255"/>
                      </a:lnTo>
                      <a:lnTo>
                        <a:pt x="144" y="266"/>
                      </a:lnTo>
                      <a:lnTo>
                        <a:pt x="155" y="265"/>
                      </a:lnTo>
                      <a:lnTo>
                        <a:pt x="157" y="266"/>
                      </a:lnTo>
                      <a:lnTo>
                        <a:pt x="179" y="250"/>
                      </a:lnTo>
                      <a:lnTo>
                        <a:pt x="197" y="235"/>
                      </a:lnTo>
                      <a:lnTo>
                        <a:pt x="201" y="228"/>
                      </a:lnTo>
                      <a:lnTo>
                        <a:pt x="187" y="223"/>
                      </a:lnTo>
                      <a:lnTo>
                        <a:pt x="181" y="198"/>
                      </a:lnTo>
                      <a:lnTo>
                        <a:pt x="174" y="184"/>
                      </a:lnTo>
                      <a:lnTo>
                        <a:pt x="195" y="192"/>
                      </a:lnTo>
                      <a:lnTo>
                        <a:pt x="214" y="198"/>
                      </a:lnTo>
                      <a:lnTo>
                        <a:pt x="217" y="190"/>
                      </a:lnTo>
                      <a:lnTo>
                        <a:pt x="234" y="183"/>
                      </a:lnTo>
                      <a:lnTo>
                        <a:pt x="251" y="176"/>
                      </a:lnTo>
                      <a:lnTo>
                        <a:pt x="257" y="163"/>
                      </a:lnTo>
                      <a:lnTo>
                        <a:pt x="256" y="163"/>
                      </a:lnTo>
                      <a:lnTo>
                        <a:pt x="244" y="145"/>
                      </a:lnTo>
                      <a:lnTo>
                        <a:pt x="251" y="127"/>
                      </a:lnTo>
                      <a:lnTo>
                        <a:pt x="267" y="118"/>
                      </a:lnTo>
                      <a:lnTo>
                        <a:pt x="258" y="109"/>
                      </a:lnTo>
                      <a:lnTo>
                        <a:pt x="277" y="91"/>
                      </a:lnTo>
                      <a:lnTo>
                        <a:pt x="274" y="85"/>
                      </a:lnTo>
                      <a:lnTo>
                        <a:pt x="253" y="85"/>
                      </a:lnTo>
                      <a:lnTo>
                        <a:pt x="240" y="85"/>
                      </a:lnTo>
                      <a:lnTo>
                        <a:pt x="245" y="84"/>
                      </a:lnTo>
                      <a:lnTo>
                        <a:pt x="252" y="73"/>
                      </a:lnTo>
                      <a:lnTo>
                        <a:pt x="257" y="68"/>
                      </a:lnTo>
                      <a:lnTo>
                        <a:pt x="245" y="56"/>
                      </a:lnTo>
                      <a:lnTo>
                        <a:pt x="237" y="57"/>
                      </a:lnTo>
                      <a:lnTo>
                        <a:pt x="229" y="52"/>
                      </a:lnTo>
                      <a:lnTo>
                        <a:pt x="231" y="5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" name="Freeform 168"/>
                <p:cNvSpPr>
                  <a:spLocks noChangeArrowheads="1"/>
                </p:cNvSpPr>
                <p:nvPr/>
              </p:nvSpPr>
              <p:spPr bwMode="auto">
                <a:xfrm>
                  <a:off x="1944" y="1942"/>
                  <a:ext cx="5" cy="0"/>
                </a:xfrm>
                <a:custGeom>
                  <a:avLst/>
                  <a:gdLst>
                    <a:gd name="T0" fmla="*/ 9 w 9"/>
                    <a:gd name="T1" fmla="*/ 2 h 2"/>
                    <a:gd name="T2" fmla="*/ 0 w 9"/>
                    <a:gd name="T3" fmla="*/ 0 h 2"/>
                    <a:gd name="T4" fmla="*/ 9 w 9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2"/>
                      </a:moveTo>
                      <a:lnTo>
                        <a:pt x="0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" name="Freeform 169"/>
                <p:cNvSpPr>
                  <a:spLocks noChangeArrowheads="1"/>
                </p:cNvSpPr>
                <p:nvPr/>
              </p:nvSpPr>
              <p:spPr bwMode="auto">
                <a:xfrm>
                  <a:off x="1664" y="1701"/>
                  <a:ext cx="147" cy="63"/>
                </a:xfrm>
                <a:custGeom>
                  <a:avLst/>
                  <a:gdLst>
                    <a:gd name="T0" fmla="*/ 147 w 210"/>
                    <a:gd name="T1" fmla="*/ 31 h 76"/>
                    <a:gd name="T2" fmla="*/ 149 w 210"/>
                    <a:gd name="T3" fmla="*/ 32 h 76"/>
                    <a:gd name="T4" fmla="*/ 128 w 210"/>
                    <a:gd name="T5" fmla="*/ 23 h 76"/>
                    <a:gd name="T6" fmla="*/ 107 w 210"/>
                    <a:gd name="T7" fmla="*/ 12 h 76"/>
                    <a:gd name="T8" fmla="*/ 91 w 210"/>
                    <a:gd name="T9" fmla="*/ 5 h 76"/>
                    <a:gd name="T10" fmla="*/ 77 w 210"/>
                    <a:gd name="T11" fmla="*/ 1 h 76"/>
                    <a:gd name="T12" fmla="*/ 69 w 210"/>
                    <a:gd name="T13" fmla="*/ 0 h 76"/>
                    <a:gd name="T14" fmla="*/ 45 w 210"/>
                    <a:gd name="T15" fmla="*/ 6 h 76"/>
                    <a:gd name="T16" fmla="*/ 20 w 210"/>
                    <a:gd name="T17" fmla="*/ 11 h 76"/>
                    <a:gd name="T18" fmla="*/ 11 w 210"/>
                    <a:gd name="T19" fmla="*/ 25 h 76"/>
                    <a:gd name="T20" fmla="*/ 0 w 210"/>
                    <a:gd name="T21" fmla="*/ 31 h 76"/>
                    <a:gd name="T22" fmla="*/ 7 w 210"/>
                    <a:gd name="T23" fmla="*/ 29 h 76"/>
                    <a:gd name="T24" fmla="*/ 24 w 210"/>
                    <a:gd name="T25" fmla="*/ 22 h 76"/>
                    <a:gd name="T26" fmla="*/ 39 w 210"/>
                    <a:gd name="T27" fmla="*/ 14 h 76"/>
                    <a:gd name="T28" fmla="*/ 66 w 210"/>
                    <a:gd name="T29" fmla="*/ 13 h 76"/>
                    <a:gd name="T30" fmla="*/ 56 w 210"/>
                    <a:gd name="T31" fmla="*/ 17 h 76"/>
                    <a:gd name="T32" fmla="*/ 74 w 210"/>
                    <a:gd name="T33" fmla="*/ 23 h 76"/>
                    <a:gd name="T34" fmla="*/ 85 w 210"/>
                    <a:gd name="T35" fmla="*/ 26 h 76"/>
                    <a:gd name="T36" fmla="*/ 91 w 210"/>
                    <a:gd name="T37" fmla="*/ 30 h 76"/>
                    <a:gd name="T38" fmla="*/ 120 w 210"/>
                    <a:gd name="T39" fmla="*/ 36 h 76"/>
                    <a:gd name="T40" fmla="*/ 125 w 210"/>
                    <a:gd name="T41" fmla="*/ 50 h 76"/>
                    <a:gd name="T42" fmla="*/ 150 w 210"/>
                    <a:gd name="T43" fmla="*/ 61 h 76"/>
                    <a:gd name="T44" fmla="*/ 138 w 210"/>
                    <a:gd name="T45" fmla="*/ 76 h 76"/>
                    <a:gd name="T46" fmla="*/ 158 w 210"/>
                    <a:gd name="T47" fmla="*/ 76 h 76"/>
                    <a:gd name="T48" fmla="*/ 178 w 210"/>
                    <a:gd name="T49" fmla="*/ 76 h 76"/>
                    <a:gd name="T50" fmla="*/ 194 w 210"/>
                    <a:gd name="T51" fmla="*/ 72 h 76"/>
                    <a:gd name="T52" fmla="*/ 210 w 210"/>
                    <a:gd name="T53" fmla="*/ 70 h 76"/>
                    <a:gd name="T54" fmla="*/ 196 w 210"/>
                    <a:gd name="T55" fmla="*/ 62 h 76"/>
                    <a:gd name="T56" fmla="*/ 181 w 210"/>
                    <a:gd name="T57" fmla="*/ 55 h 76"/>
                    <a:gd name="T58" fmla="*/ 180 w 210"/>
                    <a:gd name="T59" fmla="*/ 48 h 76"/>
                    <a:gd name="T60" fmla="*/ 165 w 210"/>
                    <a:gd name="T61" fmla="*/ 42 h 76"/>
                    <a:gd name="T62" fmla="*/ 151 w 210"/>
                    <a:gd name="T63" fmla="*/ 37 h 76"/>
                    <a:gd name="T64" fmla="*/ 147 w 210"/>
                    <a:gd name="T65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0" h="76">
                      <a:moveTo>
                        <a:pt x="147" y="31"/>
                      </a:moveTo>
                      <a:lnTo>
                        <a:pt x="149" y="32"/>
                      </a:lnTo>
                      <a:lnTo>
                        <a:pt x="128" y="23"/>
                      </a:lnTo>
                      <a:lnTo>
                        <a:pt x="107" y="12"/>
                      </a:lnTo>
                      <a:lnTo>
                        <a:pt x="91" y="5"/>
                      </a:lnTo>
                      <a:lnTo>
                        <a:pt x="77" y="1"/>
                      </a:lnTo>
                      <a:lnTo>
                        <a:pt x="69" y="0"/>
                      </a:lnTo>
                      <a:lnTo>
                        <a:pt x="45" y="6"/>
                      </a:lnTo>
                      <a:lnTo>
                        <a:pt x="20" y="11"/>
                      </a:lnTo>
                      <a:lnTo>
                        <a:pt x="11" y="25"/>
                      </a:lnTo>
                      <a:lnTo>
                        <a:pt x="0" y="31"/>
                      </a:lnTo>
                      <a:lnTo>
                        <a:pt x="7" y="29"/>
                      </a:lnTo>
                      <a:lnTo>
                        <a:pt x="24" y="22"/>
                      </a:lnTo>
                      <a:lnTo>
                        <a:pt x="39" y="14"/>
                      </a:lnTo>
                      <a:lnTo>
                        <a:pt x="66" y="13"/>
                      </a:lnTo>
                      <a:lnTo>
                        <a:pt x="56" y="17"/>
                      </a:lnTo>
                      <a:lnTo>
                        <a:pt x="74" y="23"/>
                      </a:lnTo>
                      <a:lnTo>
                        <a:pt x="85" y="26"/>
                      </a:lnTo>
                      <a:lnTo>
                        <a:pt x="91" y="30"/>
                      </a:lnTo>
                      <a:lnTo>
                        <a:pt x="120" y="36"/>
                      </a:lnTo>
                      <a:lnTo>
                        <a:pt x="125" y="50"/>
                      </a:lnTo>
                      <a:lnTo>
                        <a:pt x="150" y="61"/>
                      </a:lnTo>
                      <a:lnTo>
                        <a:pt x="138" y="76"/>
                      </a:lnTo>
                      <a:lnTo>
                        <a:pt x="158" y="76"/>
                      </a:lnTo>
                      <a:lnTo>
                        <a:pt x="178" y="76"/>
                      </a:lnTo>
                      <a:lnTo>
                        <a:pt x="194" y="72"/>
                      </a:lnTo>
                      <a:lnTo>
                        <a:pt x="210" y="70"/>
                      </a:lnTo>
                      <a:lnTo>
                        <a:pt x="196" y="62"/>
                      </a:lnTo>
                      <a:lnTo>
                        <a:pt x="181" y="55"/>
                      </a:lnTo>
                      <a:lnTo>
                        <a:pt x="180" y="48"/>
                      </a:lnTo>
                      <a:lnTo>
                        <a:pt x="165" y="42"/>
                      </a:lnTo>
                      <a:lnTo>
                        <a:pt x="151" y="37"/>
                      </a:lnTo>
                      <a:lnTo>
                        <a:pt x="147" y="3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" name="Freeform 170"/>
                <p:cNvSpPr>
                  <a:spLocks noChangeArrowheads="1"/>
                </p:cNvSpPr>
                <p:nvPr/>
              </p:nvSpPr>
              <p:spPr bwMode="auto">
                <a:xfrm>
                  <a:off x="1688" y="1725"/>
                  <a:ext cx="5" cy="6"/>
                </a:xfrm>
                <a:custGeom>
                  <a:avLst/>
                  <a:gdLst>
                    <a:gd name="T0" fmla="*/ 0 w 9"/>
                    <a:gd name="T1" fmla="*/ 9 h 9"/>
                    <a:gd name="T2" fmla="*/ 9 w 9"/>
                    <a:gd name="T3" fmla="*/ 8 h 9"/>
                    <a:gd name="T4" fmla="*/ 2 w 9"/>
                    <a:gd name="T5" fmla="*/ 0 h 9"/>
                    <a:gd name="T6" fmla="*/ 0 w 9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lnTo>
                        <a:pt x="9" y="8"/>
                      </a:lnTo>
                      <a:lnTo>
                        <a:pt x="2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" name="Freeform 171"/>
                <p:cNvSpPr>
                  <a:spLocks noChangeArrowheads="1"/>
                </p:cNvSpPr>
                <p:nvPr/>
              </p:nvSpPr>
              <p:spPr bwMode="auto">
                <a:xfrm>
                  <a:off x="1708" y="1776"/>
                  <a:ext cx="2" cy="1"/>
                </a:xfrm>
                <a:custGeom>
                  <a:avLst/>
                  <a:gdLst>
                    <a:gd name="T0" fmla="*/ 6 w 6"/>
                    <a:gd name="T1" fmla="*/ 2 h 3"/>
                    <a:gd name="T2" fmla="*/ 6 w 6"/>
                    <a:gd name="T3" fmla="*/ 1 h 3"/>
                    <a:gd name="T4" fmla="*/ 5 w 6"/>
                    <a:gd name="T5" fmla="*/ 1 h 3"/>
                    <a:gd name="T6" fmla="*/ 4 w 6"/>
                    <a:gd name="T7" fmla="*/ 1 h 3"/>
                    <a:gd name="T8" fmla="*/ 2 w 6"/>
                    <a:gd name="T9" fmla="*/ 1 h 3"/>
                    <a:gd name="T10" fmla="*/ 2 w 6"/>
                    <a:gd name="T11" fmla="*/ 2 h 3"/>
                    <a:gd name="T12" fmla="*/ 1 w 6"/>
                    <a:gd name="T13" fmla="*/ 2 h 3"/>
                    <a:gd name="T14" fmla="*/ 1 w 6"/>
                    <a:gd name="T15" fmla="*/ 1 h 3"/>
                    <a:gd name="T16" fmla="*/ 0 w 6"/>
                    <a:gd name="T17" fmla="*/ 1 h 3"/>
                    <a:gd name="T18" fmla="*/ 1 w 6"/>
                    <a:gd name="T19" fmla="*/ 1 h 3"/>
                    <a:gd name="T20" fmla="*/ 1 w 6"/>
                    <a:gd name="T21" fmla="*/ 0 h 3"/>
                    <a:gd name="T22" fmla="*/ 0 w 6"/>
                    <a:gd name="T23" fmla="*/ 0 h 3"/>
                    <a:gd name="T24" fmla="*/ 0 w 6"/>
                    <a:gd name="T25" fmla="*/ 1 h 3"/>
                    <a:gd name="T26" fmla="*/ 0 w 6"/>
                    <a:gd name="T27" fmla="*/ 2 h 3"/>
                    <a:gd name="T28" fmla="*/ 0 w 6"/>
                    <a:gd name="T29" fmla="*/ 3 h 3"/>
                    <a:gd name="T30" fmla="*/ 1 w 6"/>
                    <a:gd name="T31" fmla="*/ 3 h 3"/>
                    <a:gd name="T32" fmla="*/ 2 w 6"/>
                    <a:gd name="T33" fmla="*/ 3 h 3"/>
                    <a:gd name="T34" fmla="*/ 4 w 6"/>
                    <a:gd name="T35" fmla="*/ 3 h 3"/>
                    <a:gd name="T36" fmla="*/ 4 w 6"/>
                    <a:gd name="T37" fmla="*/ 2 h 3"/>
                    <a:gd name="T38" fmla="*/ 5 w 6"/>
                    <a:gd name="T39" fmla="*/ 2 h 3"/>
                    <a:gd name="T40" fmla="*/ 6 w 6"/>
                    <a:gd name="T4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" h="3">
                      <a:moveTo>
                        <a:pt x="6" y="2"/>
                      </a:move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" name="Freeform 172"/>
                <p:cNvSpPr>
                  <a:spLocks noChangeArrowheads="1"/>
                </p:cNvSpPr>
                <p:nvPr/>
              </p:nvSpPr>
              <p:spPr bwMode="auto">
                <a:xfrm>
                  <a:off x="1730" y="1769"/>
                  <a:ext cx="1" cy="0"/>
                </a:xfrm>
                <a:custGeom>
                  <a:avLst/>
                  <a:gdLst>
                    <a:gd name="T0" fmla="*/ 4 w 4"/>
                    <a:gd name="T1" fmla="*/ 1 h 3"/>
                    <a:gd name="T2" fmla="*/ 4 w 4"/>
                    <a:gd name="T3" fmla="*/ 0 h 3"/>
                    <a:gd name="T4" fmla="*/ 3 w 4"/>
                    <a:gd name="T5" fmla="*/ 0 h 3"/>
                    <a:gd name="T6" fmla="*/ 3 w 4"/>
                    <a:gd name="T7" fmla="*/ 1 h 3"/>
                    <a:gd name="T8" fmla="*/ 1 w 4"/>
                    <a:gd name="T9" fmla="*/ 1 h 3"/>
                    <a:gd name="T10" fmla="*/ 0 w 4"/>
                    <a:gd name="T11" fmla="*/ 3 h 3"/>
                    <a:gd name="T12" fmla="*/ 1 w 4"/>
                    <a:gd name="T13" fmla="*/ 3 h 3"/>
                    <a:gd name="T14" fmla="*/ 1 w 4"/>
                    <a:gd name="T15" fmla="*/ 1 h 3"/>
                    <a:gd name="T16" fmla="*/ 3 w 4"/>
                    <a:gd name="T17" fmla="*/ 1 h 3"/>
                    <a:gd name="T18" fmla="*/ 4 w 4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" name="Freeform 173"/>
                <p:cNvSpPr>
                  <a:spLocks noChangeArrowheads="1"/>
                </p:cNvSpPr>
                <p:nvPr/>
              </p:nvSpPr>
              <p:spPr bwMode="auto">
                <a:xfrm>
                  <a:off x="1727" y="1769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0 w 2"/>
                    <a:gd name="T5" fmla="*/ 0 h 2"/>
                    <a:gd name="T6" fmla="*/ 0 w 2"/>
                    <a:gd name="T7" fmla="*/ 2 h 2"/>
                    <a:gd name="T8" fmla="*/ 1 w 2"/>
                    <a:gd name="T9" fmla="*/ 2 h 2"/>
                    <a:gd name="T10" fmla="*/ 2 w 2"/>
                    <a:gd name="T11" fmla="*/ 2 h 2"/>
                    <a:gd name="T12" fmla="*/ 2 w 2"/>
                    <a:gd name="T13" fmla="*/ 0 h 2"/>
                    <a:gd name="T14" fmla="*/ 2 w 2"/>
                    <a:gd name="T15" fmla="*/ 2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" name="Freeform 174"/>
                <p:cNvSpPr>
                  <a:spLocks noChangeArrowheads="1"/>
                </p:cNvSpPr>
                <p:nvPr/>
              </p:nvSpPr>
              <p:spPr bwMode="auto">
                <a:xfrm>
                  <a:off x="1947" y="1795"/>
                  <a:ext cx="0" cy="0"/>
                </a:xfrm>
                <a:custGeom>
                  <a:avLst/>
                  <a:gdLst>
                    <a:gd name="T0" fmla="*/ 4 w 4"/>
                    <a:gd name="T1" fmla="*/ 0 h 2"/>
                    <a:gd name="T2" fmla="*/ 3 w 4"/>
                    <a:gd name="T3" fmla="*/ 0 h 2"/>
                    <a:gd name="T4" fmla="*/ 1 w 4"/>
                    <a:gd name="T5" fmla="*/ 0 h 2"/>
                    <a:gd name="T6" fmla="*/ 1 w 4"/>
                    <a:gd name="T7" fmla="*/ 2 h 2"/>
                    <a:gd name="T8" fmla="*/ 0 w 4"/>
                    <a:gd name="T9" fmla="*/ 2 h 2"/>
                    <a:gd name="T10" fmla="*/ 1 w 4"/>
                    <a:gd name="T11" fmla="*/ 2 h 2"/>
                    <a:gd name="T12" fmla="*/ 3 w 4"/>
                    <a:gd name="T13" fmla="*/ 2 h 2"/>
                    <a:gd name="T14" fmla="*/ 3 w 4"/>
                    <a:gd name="T15" fmla="*/ 0 h 2"/>
                    <a:gd name="T16" fmla="*/ 4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6" name="Freeform 175"/>
                <p:cNvSpPr>
                  <a:spLocks noChangeArrowheads="1"/>
                </p:cNvSpPr>
                <p:nvPr/>
              </p:nvSpPr>
              <p:spPr bwMode="auto">
                <a:xfrm>
                  <a:off x="1951" y="1790"/>
                  <a:ext cx="0" cy="0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2 w 3"/>
                    <a:gd name="T5" fmla="*/ 0 h 1"/>
                    <a:gd name="T6" fmla="*/ 0 w 3"/>
                    <a:gd name="T7" fmla="*/ 0 h 1"/>
                    <a:gd name="T8" fmla="*/ 2 w 3"/>
                    <a:gd name="T9" fmla="*/ 0 h 1"/>
                    <a:gd name="T10" fmla="*/ 2 w 3"/>
                    <a:gd name="T11" fmla="*/ 1 h 1"/>
                    <a:gd name="T12" fmla="*/ 3 w 3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7" name="Freeform 176"/>
                <p:cNvSpPr>
                  <a:spLocks noChangeArrowheads="1"/>
                </p:cNvSpPr>
                <p:nvPr/>
              </p:nvSpPr>
              <p:spPr bwMode="auto">
                <a:xfrm>
                  <a:off x="1951" y="1795"/>
                  <a:ext cx="0" cy="0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0 w 3"/>
                    <a:gd name="T5" fmla="*/ 0 h 1"/>
                    <a:gd name="T6" fmla="*/ 0 w 3"/>
                    <a:gd name="T7" fmla="*/ 1 h 1"/>
                    <a:gd name="T8" fmla="*/ 0 w 3"/>
                    <a:gd name="T9" fmla="*/ 0 h 1"/>
                    <a:gd name="T10" fmla="*/ 1 w 3"/>
                    <a:gd name="T11" fmla="*/ 0 h 1"/>
                    <a:gd name="T12" fmla="*/ 3 w 3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8" name="Freeform 177"/>
                <p:cNvSpPr>
                  <a:spLocks noChangeArrowheads="1"/>
                </p:cNvSpPr>
                <p:nvPr/>
              </p:nvSpPr>
              <p:spPr bwMode="auto">
                <a:xfrm>
                  <a:off x="1945" y="1795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9" name="Freeform 178"/>
                <p:cNvSpPr>
                  <a:spLocks noChangeArrowheads="1"/>
                </p:cNvSpPr>
                <p:nvPr/>
              </p:nvSpPr>
              <p:spPr bwMode="auto">
                <a:xfrm>
                  <a:off x="1948" y="179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0" name="Freeform 179"/>
                <p:cNvSpPr>
                  <a:spLocks noChangeArrowheads="1"/>
                </p:cNvSpPr>
                <p:nvPr/>
              </p:nvSpPr>
              <p:spPr bwMode="auto">
                <a:xfrm>
                  <a:off x="1947" y="179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1" name="Freeform 180"/>
                <p:cNvSpPr>
                  <a:spLocks noChangeArrowheads="1"/>
                </p:cNvSpPr>
                <p:nvPr/>
              </p:nvSpPr>
              <p:spPr bwMode="auto">
                <a:xfrm>
                  <a:off x="1843" y="1767"/>
                  <a:ext cx="49" cy="43"/>
                </a:xfrm>
                <a:custGeom>
                  <a:avLst/>
                  <a:gdLst>
                    <a:gd name="T0" fmla="*/ 6 w 72"/>
                    <a:gd name="T1" fmla="*/ 2 h 52"/>
                    <a:gd name="T2" fmla="*/ 2 w 72"/>
                    <a:gd name="T3" fmla="*/ 19 h 52"/>
                    <a:gd name="T4" fmla="*/ 0 w 72"/>
                    <a:gd name="T5" fmla="*/ 28 h 52"/>
                    <a:gd name="T6" fmla="*/ 1 w 72"/>
                    <a:gd name="T7" fmla="*/ 41 h 52"/>
                    <a:gd name="T8" fmla="*/ 7 w 72"/>
                    <a:gd name="T9" fmla="*/ 52 h 52"/>
                    <a:gd name="T10" fmla="*/ 17 w 72"/>
                    <a:gd name="T11" fmla="*/ 40 h 52"/>
                    <a:gd name="T12" fmla="*/ 26 w 72"/>
                    <a:gd name="T13" fmla="*/ 34 h 52"/>
                    <a:gd name="T14" fmla="*/ 36 w 72"/>
                    <a:gd name="T15" fmla="*/ 35 h 52"/>
                    <a:gd name="T16" fmla="*/ 62 w 72"/>
                    <a:gd name="T17" fmla="*/ 36 h 52"/>
                    <a:gd name="T18" fmla="*/ 72 w 72"/>
                    <a:gd name="T19" fmla="*/ 28 h 52"/>
                    <a:gd name="T20" fmla="*/ 49 w 72"/>
                    <a:gd name="T21" fmla="*/ 17 h 52"/>
                    <a:gd name="T22" fmla="*/ 54 w 72"/>
                    <a:gd name="T23" fmla="*/ 12 h 52"/>
                    <a:gd name="T24" fmla="*/ 43 w 72"/>
                    <a:gd name="T25" fmla="*/ 7 h 52"/>
                    <a:gd name="T26" fmla="*/ 16 w 72"/>
                    <a:gd name="T27" fmla="*/ 0 h 52"/>
                    <a:gd name="T28" fmla="*/ 6 w 72"/>
                    <a:gd name="T29" fmla="*/ 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52">
                      <a:moveTo>
                        <a:pt x="6" y="2"/>
                      </a:moveTo>
                      <a:lnTo>
                        <a:pt x="2" y="19"/>
                      </a:lnTo>
                      <a:lnTo>
                        <a:pt x="0" y="28"/>
                      </a:lnTo>
                      <a:lnTo>
                        <a:pt x="1" y="41"/>
                      </a:lnTo>
                      <a:lnTo>
                        <a:pt x="7" y="52"/>
                      </a:lnTo>
                      <a:lnTo>
                        <a:pt x="17" y="40"/>
                      </a:lnTo>
                      <a:lnTo>
                        <a:pt x="26" y="34"/>
                      </a:lnTo>
                      <a:lnTo>
                        <a:pt x="36" y="35"/>
                      </a:lnTo>
                      <a:lnTo>
                        <a:pt x="62" y="36"/>
                      </a:lnTo>
                      <a:lnTo>
                        <a:pt x="72" y="28"/>
                      </a:lnTo>
                      <a:lnTo>
                        <a:pt x="49" y="17"/>
                      </a:lnTo>
                      <a:lnTo>
                        <a:pt x="54" y="12"/>
                      </a:lnTo>
                      <a:lnTo>
                        <a:pt x="43" y="7"/>
                      </a:lnTo>
                      <a:lnTo>
                        <a:pt x="16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2" name="Freeform 181"/>
                <p:cNvSpPr>
                  <a:spLocks noChangeArrowheads="1"/>
                </p:cNvSpPr>
                <p:nvPr/>
              </p:nvSpPr>
              <p:spPr bwMode="auto">
                <a:xfrm>
                  <a:off x="1806" y="1767"/>
                  <a:ext cx="39" cy="32"/>
                </a:xfrm>
                <a:custGeom>
                  <a:avLst/>
                  <a:gdLst>
                    <a:gd name="T0" fmla="*/ 59 w 59"/>
                    <a:gd name="T1" fmla="*/ 2 h 41"/>
                    <a:gd name="T2" fmla="*/ 55 w 59"/>
                    <a:gd name="T3" fmla="*/ 19 h 41"/>
                    <a:gd name="T4" fmla="*/ 53 w 59"/>
                    <a:gd name="T5" fmla="*/ 28 h 41"/>
                    <a:gd name="T6" fmla="*/ 54 w 59"/>
                    <a:gd name="T7" fmla="*/ 41 h 41"/>
                    <a:gd name="T8" fmla="*/ 34 w 59"/>
                    <a:gd name="T9" fmla="*/ 41 h 41"/>
                    <a:gd name="T10" fmla="*/ 12 w 59"/>
                    <a:gd name="T11" fmla="*/ 40 h 41"/>
                    <a:gd name="T12" fmla="*/ 0 w 59"/>
                    <a:gd name="T13" fmla="*/ 32 h 41"/>
                    <a:gd name="T14" fmla="*/ 11 w 59"/>
                    <a:gd name="T15" fmla="*/ 29 h 41"/>
                    <a:gd name="T16" fmla="*/ 28 w 59"/>
                    <a:gd name="T17" fmla="*/ 29 h 41"/>
                    <a:gd name="T18" fmla="*/ 43 w 59"/>
                    <a:gd name="T19" fmla="*/ 30 h 41"/>
                    <a:gd name="T20" fmla="*/ 37 w 59"/>
                    <a:gd name="T21" fmla="*/ 13 h 41"/>
                    <a:gd name="T22" fmla="*/ 28 w 59"/>
                    <a:gd name="T23" fmla="*/ 5 h 41"/>
                    <a:gd name="T24" fmla="*/ 27 w 59"/>
                    <a:gd name="T25" fmla="*/ 0 h 41"/>
                    <a:gd name="T26" fmla="*/ 47 w 59"/>
                    <a:gd name="T27" fmla="*/ 1 h 41"/>
                    <a:gd name="T28" fmla="*/ 59 w 59"/>
                    <a:gd name="T2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9" h="41">
                      <a:moveTo>
                        <a:pt x="59" y="2"/>
                      </a:moveTo>
                      <a:lnTo>
                        <a:pt x="55" y="19"/>
                      </a:lnTo>
                      <a:lnTo>
                        <a:pt x="53" y="28"/>
                      </a:lnTo>
                      <a:lnTo>
                        <a:pt x="54" y="41"/>
                      </a:lnTo>
                      <a:lnTo>
                        <a:pt x="34" y="41"/>
                      </a:lnTo>
                      <a:lnTo>
                        <a:pt x="12" y="40"/>
                      </a:lnTo>
                      <a:lnTo>
                        <a:pt x="0" y="32"/>
                      </a:lnTo>
                      <a:lnTo>
                        <a:pt x="11" y="29"/>
                      </a:lnTo>
                      <a:lnTo>
                        <a:pt x="28" y="29"/>
                      </a:lnTo>
                      <a:lnTo>
                        <a:pt x="43" y="30"/>
                      </a:lnTo>
                      <a:lnTo>
                        <a:pt x="37" y="13"/>
                      </a:lnTo>
                      <a:lnTo>
                        <a:pt x="28" y="5"/>
                      </a:lnTo>
                      <a:lnTo>
                        <a:pt x="27" y="0"/>
                      </a:lnTo>
                      <a:lnTo>
                        <a:pt x="47" y="1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" name="Freeform 182"/>
                <p:cNvSpPr>
                  <a:spLocks noChangeArrowheads="1"/>
                </p:cNvSpPr>
                <p:nvPr/>
              </p:nvSpPr>
              <p:spPr bwMode="auto">
                <a:xfrm>
                  <a:off x="1843" y="1728"/>
                  <a:ext cx="1" cy="0"/>
                </a:xfrm>
                <a:custGeom>
                  <a:avLst/>
                  <a:gdLst>
                    <a:gd name="T0" fmla="*/ 2 w 4"/>
                    <a:gd name="T1" fmla="*/ 1 h 1"/>
                    <a:gd name="T2" fmla="*/ 0 w 4"/>
                    <a:gd name="T3" fmla="*/ 1 h 1"/>
                    <a:gd name="T4" fmla="*/ 0 w 4"/>
                    <a:gd name="T5" fmla="*/ 0 h 1"/>
                    <a:gd name="T6" fmla="*/ 4 w 4"/>
                    <a:gd name="T7" fmla="*/ 0 h 1"/>
                    <a:gd name="T8" fmla="*/ 2 w 4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" name="Freeform 183"/>
                <p:cNvSpPr>
                  <a:spLocks noChangeArrowheads="1"/>
                </p:cNvSpPr>
                <p:nvPr/>
              </p:nvSpPr>
              <p:spPr bwMode="auto">
                <a:xfrm>
                  <a:off x="1850" y="1728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" name="Freeform 184"/>
                <p:cNvSpPr>
                  <a:spLocks noChangeArrowheads="1"/>
                </p:cNvSpPr>
                <p:nvPr/>
              </p:nvSpPr>
              <p:spPr bwMode="auto">
                <a:xfrm>
                  <a:off x="1994" y="1882"/>
                  <a:ext cx="0" cy="5"/>
                </a:xfrm>
                <a:custGeom>
                  <a:avLst/>
                  <a:gdLst>
                    <a:gd name="T0" fmla="*/ 3 w 4"/>
                    <a:gd name="T1" fmla="*/ 9 h 9"/>
                    <a:gd name="T2" fmla="*/ 0 w 4"/>
                    <a:gd name="T3" fmla="*/ 4 h 9"/>
                    <a:gd name="T4" fmla="*/ 4 w 4"/>
                    <a:gd name="T5" fmla="*/ 0 h 9"/>
                    <a:gd name="T6" fmla="*/ 3 w 4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3" y="9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6" name="Freeform 185"/>
                <p:cNvSpPr>
                  <a:spLocks noChangeArrowheads="1"/>
                </p:cNvSpPr>
                <p:nvPr/>
              </p:nvSpPr>
              <p:spPr bwMode="auto">
                <a:xfrm>
                  <a:off x="1629" y="1942"/>
                  <a:ext cx="45" cy="58"/>
                </a:xfrm>
                <a:custGeom>
                  <a:avLst/>
                  <a:gdLst>
                    <a:gd name="T0" fmla="*/ 13 w 66"/>
                    <a:gd name="T1" fmla="*/ 36 h 71"/>
                    <a:gd name="T2" fmla="*/ 0 w 66"/>
                    <a:gd name="T3" fmla="*/ 17 h 71"/>
                    <a:gd name="T4" fmla="*/ 2 w 66"/>
                    <a:gd name="T5" fmla="*/ 6 h 71"/>
                    <a:gd name="T6" fmla="*/ 2 w 66"/>
                    <a:gd name="T7" fmla="*/ 4 h 71"/>
                    <a:gd name="T8" fmla="*/ 4 w 66"/>
                    <a:gd name="T9" fmla="*/ 0 h 71"/>
                    <a:gd name="T10" fmla="*/ 33 w 66"/>
                    <a:gd name="T11" fmla="*/ 6 h 71"/>
                    <a:gd name="T12" fmla="*/ 45 w 66"/>
                    <a:gd name="T13" fmla="*/ 4 h 71"/>
                    <a:gd name="T14" fmla="*/ 55 w 66"/>
                    <a:gd name="T15" fmla="*/ 19 h 71"/>
                    <a:gd name="T16" fmla="*/ 66 w 66"/>
                    <a:gd name="T17" fmla="*/ 35 h 71"/>
                    <a:gd name="T18" fmla="*/ 58 w 66"/>
                    <a:gd name="T19" fmla="*/ 37 h 71"/>
                    <a:gd name="T20" fmla="*/ 58 w 66"/>
                    <a:gd name="T21" fmla="*/ 53 h 71"/>
                    <a:gd name="T22" fmla="*/ 57 w 66"/>
                    <a:gd name="T23" fmla="*/ 71 h 71"/>
                    <a:gd name="T24" fmla="*/ 48 w 66"/>
                    <a:gd name="T25" fmla="*/ 55 h 71"/>
                    <a:gd name="T26" fmla="*/ 48 w 66"/>
                    <a:gd name="T27" fmla="*/ 62 h 71"/>
                    <a:gd name="T28" fmla="*/ 43 w 66"/>
                    <a:gd name="T29" fmla="*/ 54 h 71"/>
                    <a:gd name="T30" fmla="*/ 37 w 66"/>
                    <a:gd name="T31" fmla="*/ 41 h 71"/>
                    <a:gd name="T32" fmla="*/ 24 w 66"/>
                    <a:gd name="T33" fmla="*/ 30 h 71"/>
                    <a:gd name="T34" fmla="*/ 12 w 66"/>
                    <a:gd name="T35" fmla="*/ 19 h 71"/>
                    <a:gd name="T36" fmla="*/ 16 w 66"/>
                    <a:gd name="T37" fmla="*/ 31 h 71"/>
                    <a:gd name="T38" fmla="*/ 13 w 66"/>
                    <a:gd name="T39" fmla="*/ 3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6" h="71">
                      <a:moveTo>
                        <a:pt x="13" y="36"/>
                      </a:moveTo>
                      <a:lnTo>
                        <a:pt x="0" y="17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33" y="6"/>
                      </a:lnTo>
                      <a:lnTo>
                        <a:pt x="45" y="4"/>
                      </a:lnTo>
                      <a:lnTo>
                        <a:pt x="55" y="19"/>
                      </a:lnTo>
                      <a:lnTo>
                        <a:pt x="66" y="35"/>
                      </a:lnTo>
                      <a:lnTo>
                        <a:pt x="58" y="37"/>
                      </a:lnTo>
                      <a:lnTo>
                        <a:pt x="58" y="53"/>
                      </a:lnTo>
                      <a:lnTo>
                        <a:pt x="57" y="71"/>
                      </a:lnTo>
                      <a:lnTo>
                        <a:pt x="48" y="55"/>
                      </a:lnTo>
                      <a:lnTo>
                        <a:pt x="48" y="62"/>
                      </a:lnTo>
                      <a:lnTo>
                        <a:pt x="43" y="54"/>
                      </a:lnTo>
                      <a:lnTo>
                        <a:pt x="37" y="41"/>
                      </a:lnTo>
                      <a:lnTo>
                        <a:pt x="24" y="30"/>
                      </a:lnTo>
                      <a:lnTo>
                        <a:pt x="12" y="19"/>
                      </a:lnTo>
                      <a:lnTo>
                        <a:pt x="16" y="31"/>
                      </a:lnTo>
                      <a:lnTo>
                        <a:pt x="13" y="3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7" name="Freeform 186"/>
                <p:cNvSpPr>
                  <a:spLocks noChangeArrowheads="1"/>
                </p:cNvSpPr>
                <p:nvPr/>
              </p:nvSpPr>
              <p:spPr bwMode="auto">
                <a:xfrm>
                  <a:off x="1862" y="1912"/>
                  <a:ext cx="0" cy="1"/>
                </a:xfrm>
                <a:custGeom>
                  <a:avLst/>
                  <a:gdLst>
                    <a:gd name="T0" fmla="*/ 1 w 4"/>
                    <a:gd name="T1" fmla="*/ 0 h 5"/>
                    <a:gd name="T2" fmla="*/ 0 w 4"/>
                    <a:gd name="T3" fmla="*/ 1 h 5"/>
                    <a:gd name="T4" fmla="*/ 4 w 4"/>
                    <a:gd name="T5" fmla="*/ 5 h 5"/>
                    <a:gd name="T6" fmla="*/ 1 w 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4" y="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8" name="Freeform 187"/>
                <p:cNvSpPr>
                  <a:spLocks noChangeArrowheads="1"/>
                </p:cNvSpPr>
                <p:nvPr/>
              </p:nvSpPr>
              <p:spPr bwMode="auto">
                <a:xfrm>
                  <a:off x="2012" y="1898"/>
                  <a:ext cx="2" cy="3"/>
                </a:xfrm>
                <a:custGeom>
                  <a:avLst/>
                  <a:gdLst>
                    <a:gd name="T0" fmla="*/ 5 w 5"/>
                    <a:gd name="T1" fmla="*/ 5 h 6"/>
                    <a:gd name="T2" fmla="*/ 1 w 5"/>
                    <a:gd name="T3" fmla="*/ 6 h 6"/>
                    <a:gd name="T4" fmla="*/ 0 w 5"/>
                    <a:gd name="T5" fmla="*/ 0 h 6"/>
                    <a:gd name="T6" fmla="*/ 5 w 5"/>
                    <a:gd name="T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9" name="Freeform 188"/>
                <p:cNvSpPr>
                  <a:spLocks noChangeArrowheads="1"/>
                </p:cNvSpPr>
                <p:nvPr/>
              </p:nvSpPr>
              <p:spPr bwMode="auto">
                <a:xfrm>
                  <a:off x="1989" y="1851"/>
                  <a:ext cx="0" cy="6"/>
                </a:xfrm>
                <a:custGeom>
                  <a:avLst/>
                  <a:gdLst>
                    <a:gd name="T0" fmla="*/ 4 w 4"/>
                    <a:gd name="T1" fmla="*/ 8 h 10"/>
                    <a:gd name="T2" fmla="*/ 1 w 4"/>
                    <a:gd name="T3" fmla="*/ 10 h 10"/>
                    <a:gd name="T4" fmla="*/ 0 w 4"/>
                    <a:gd name="T5" fmla="*/ 2 h 10"/>
                    <a:gd name="T6" fmla="*/ 4 w 4"/>
                    <a:gd name="T7" fmla="*/ 0 h 10"/>
                    <a:gd name="T8" fmla="*/ 4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4" y="8"/>
                      </a:moveTo>
                      <a:lnTo>
                        <a:pt x="1" y="1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0" name="Freeform 189"/>
                <p:cNvSpPr>
                  <a:spLocks noChangeArrowheads="1"/>
                </p:cNvSpPr>
                <p:nvPr/>
              </p:nvSpPr>
              <p:spPr bwMode="auto">
                <a:xfrm>
                  <a:off x="1572" y="1876"/>
                  <a:ext cx="31" cy="22"/>
                </a:xfrm>
                <a:custGeom>
                  <a:avLst/>
                  <a:gdLst>
                    <a:gd name="T0" fmla="*/ 46 w 46"/>
                    <a:gd name="T1" fmla="*/ 23 h 29"/>
                    <a:gd name="T2" fmla="*/ 41 w 46"/>
                    <a:gd name="T3" fmla="*/ 29 h 29"/>
                    <a:gd name="T4" fmla="*/ 30 w 46"/>
                    <a:gd name="T5" fmla="*/ 26 h 29"/>
                    <a:gd name="T6" fmla="*/ 15 w 46"/>
                    <a:gd name="T7" fmla="*/ 22 h 29"/>
                    <a:gd name="T8" fmla="*/ 0 w 46"/>
                    <a:gd name="T9" fmla="*/ 16 h 29"/>
                    <a:gd name="T10" fmla="*/ 17 w 46"/>
                    <a:gd name="T11" fmla="*/ 0 h 29"/>
                    <a:gd name="T12" fmla="*/ 29 w 46"/>
                    <a:gd name="T13" fmla="*/ 8 h 29"/>
                    <a:gd name="T14" fmla="*/ 46 w 46"/>
                    <a:gd name="T15" fmla="*/ 12 h 29"/>
                    <a:gd name="T16" fmla="*/ 46 w 46"/>
                    <a:gd name="T1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6" y="23"/>
                      </a:moveTo>
                      <a:lnTo>
                        <a:pt x="41" y="29"/>
                      </a:lnTo>
                      <a:lnTo>
                        <a:pt x="30" y="26"/>
                      </a:lnTo>
                      <a:lnTo>
                        <a:pt x="15" y="22"/>
                      </a:lnTo>
                      <a:lnTo>
                        <a:pt x="0" y="16"/>
                      </a:lnTo>
                      <a:lnTo>
                        <a:pt x="17" y="0"/>
                      </a:lnTo>
                      <a:lnTo>
                        <a:pt x="29" y="8"/>
                      </a:lnTo>
                      <a:lnTo>
                        <a:pt x="46" y="12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1" name="Freeform 190"/>
                <p:cNvSpPr>
                  <a:spLocks noChangeArrowheads="1"/>
                </p:cNvSpPr>
                <p:nvPr/>
              </p:nvSpPr>
              <p:spPr bwMode="auto">
                <a:xfrm>
                  <a:off x="1981" y="1918"/>
                  <a:ext cx="1" cy="3"/>
                </a:xfrm>
                <a:custGeom>
                  <a:avLst/>
                  <a:gdLst>
                    <a:gd name="T0" fmla="*/ 5 w 5"/>
                    <a:gd name="T1" fmla="*/ 4 h 6"/>
                    <a:gd name="T2" fmla="*/ 5 w 5"/>
                    <a:gd name="T3" fmla="*/ 3 h 6"/>
                    <a:gd name="T4" fmla="*/ 5 w 5"/>
                    <a:gd name="T5" fmla="*/ 2 h 6"/>
                    <a:gd name="T6" fmla="*/ 5 w 5"/>
                    <a:gd name="T7" fmla="*/ 0 h 6"/>
                    <a:gd name="T8" fmla="*/ 4 w 5"/>
                    <a:gd name="T9" fmla="*/ 0 h 6"/>
                    <a:gd name="T10" fmla="*/ 4 w 5"/>
                    <a:gd name="T11" fmla="*/ 2 h 6"/>
                    <a:gd name="T12" fmla="*/ 3 w 5"/>
                    <a:gd name="T13" fmla="*/ 2 h 6"/>
                    <a:gd name="T14" fmla="*/ 3 w 5"/>
                    <a:gd name="T15" fmla="*/ 3 h 6"/>
                    <a:gd name="T16" fmla="*/ 1 w 5"/>
                    <a:gd name="T17" fmla="*/ 3 h 6"/>
                    <a:gd name="T18" fmla="*/ 1 w 5"/>
                    <a:gd name="T19" fmla="*/ 4 h 6"/>
                    <a:gd name="T20" fmla="*/ 1 w 5"/>
                    <a:gd name="T21" fmla="*/ 5 h 6"/>
                    <a:gd name="T22" fmla="*/ 1 w 5"/>
                    <a:gd name="T23" fmla="*/ 6 h 6"/>
                    <a:gd name="T24" fmla="*/ 0 w 5"/>
                    <a:gd name="T25" fmla="*/ 6 h 6"/>
                    <a:gd name="T26" fmla="*/ 1 w 5"/>
                    <a:gd name="T27" fmla="*/ 6 h 6"/>
                    <a:gd name="T28" fmla="*/ 3 w 5"/>
                    <a:gd name="T29" fmla="*/ 6 h 6"/>
                    <a:gd name="T30" fmla="*/ 3 w 5"/>
                    <a:gd name="T31" fmla="*/ 5 h 6"/>
                    <a:gd name="T32" fmla="*/ 4 w 5"/>
                    <a:gd name="T33" fmla="*/ 5 h 6"/>
                    <a:gd name="T34" fmla="*/ 4 w 5"/>
                    <a:gd name="T35" fmla="*/ 4 h 6"/>
                    <a:gd name="T36" fmla="*/ 5 w 5"/>
                    <a:gd name="T3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" h="6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2" name="Freeform 191"/>
                <p:cNvSpPr>
                  <a:spLocks noChangeArrowheads="1"/>
                </p:cNvSpPr>
                <p:nvPr/>
              </p:nvSpPr>
              <p:spPr bwMode="auto">
                <a:xfrm>
                  <a:off x="1584" y="1846"/>
                  <a:ext cx="88" cy="56"/>
                </a:xfrm>
                <a:custGeom>
                  <a:avLst/>
                  <a:gdLst>
                    <a:gd name="T0" fmla="*/ 68 w 127"/>
                    <a:gd name="T1" fmla="*/ 46 h 68"/>
                    <a:gd name="T2" fmla="*/ 61 w 127"/>
                    <a:gd name="T3" fmla="*/ 48 h 68"/>
                    <a:gd name="T4" fmla="*/ 52 w 127"/>
                    <a:gd name="T5" fmla="*/ 53 h 68"/>
                    <a:gd name="T6" fmla="*/ 44 w 127"/>
                    <a:gd name="T7" fmla="*/ 68 h 68"/>
                    <a:gd name="T8" fmla="*/ 38 w 127"/>
                    <a:gd name="T9" fmla="*/ 68 h 68"/>
                    <a:gd name="T10" fmla="*/ 36 w 127"/>
                    <a:gd name="T11" fmla="*/ 59 h 68"/>
                    <a:gd name="T12" fmla="*/ 29 w 127"/>
                    <a:gd name="T13" fmla="*/ 57 h 68"/>
                    <a:gd name="T14" fmla="*/ 29 w 127"/>
                    <a:gd name="T15" fmla="*/ 46 h 68"/>
                    <a:gd name="T16" fmla="*/ 12 w 127"/>
                    <a:gd name="T17" fmla="*/ 42 h 68"/>
                    <a:gd name="T18" fmla="*/ 0 w 127"/>
                    <a:gd name="T19" fmla="*/ 34 h 68"/>
                    <a:gd name="T20" fmla="*/ 12 w 127"/>
                    <a:gd name="T21" fmla="*/ 15 h 68"/>
                    <a:gd name="T22" fmla="*/ 26 w 127"/>
                    <a:gd name="T23" fmla="*/ 4 h 68"/>
                    <a:gd name="T24" fmla="*/ 29 w 127"/>
                    <a:gd name="T25" fmla="*/ 3 h 68"/>
                    <a:gd name="T26" fmla="*/ 48 w 127"/>
                    <a:gd name="T27" fmla="*/ 2 h 68"/>
                    <a:gd name="T28" fmla="*/ 68 w 127"/>
                    <a:gd name="T29" fmla="*/ 0 h 68"/>
                    <a:gd name="T30" fmla="*/ 84 w 127"/>
                    <a:gd name="T31" fmla="*/ 0 h 68"/>
                    <a:gd name="T32" fmla="*/ 101 w 127"/>
                    <a:gd name="T33" fmla="*/ 0 h 68"/>
                    <a:gd name="T34" fmla="*/ 114 w 127"/>
                    <a:gd name="T35" fmla="*/ 10 h 68"/>
                    <a:gd name="T36" fmla="*/ 110 w 127"/>
                    <a:gd name="T37" fmla="*/ 9 h 68"/>
                    <a:gd name="T38" fmla="*/ 113 w 127"/>
                    <a:gd name="T39" fmla="*/ 14 h 68"/>
                    <a:gd name="T40" fmla="*/ 119 w 127"/>
                    <a:gd name="T41" fmla="*/ 14 h 68"/>
                    <a:gd name="T42" fmla="*/ 127 w 127"/>
                    <a:gd name="T43" fmla="*/ 21 h 68"/>
                    <a:gd name="T44" fmla="*/ 110 w 127"/>
                    <a:gd name="T45" fmla="*/ 23 h 68"/>
                    <a:gd name="T46" fmla="*/ 94 w 127"/>
                    <a:gd name="T47" fmla="*/ 27 h 68"/>
                    <a:gd name="T48" fmla="*/ 68 w 127"/>
                    <a:gd name="T49" fmla="*/ 4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7" h="68">
                      <a:moveTo>
                        <a:pt x="68" y="46"/>
                      </a:moveTo>
                      <a:lnTo>
                        <a:pt x="61" y="48"/>
                      </a:lnTo>
                      <a:lnTo>
                        <a:pt x="52" y="53"/>
                      </a:lnTo>
                      <a:lnTo>
                        <a:pt x="44" y="68"/>
                      </a:lnTo>
                      <a:lnTo>
                        <a:pt x="38" y="68"/>
                      </a:lnTo>
                      <a:lnTo>
                        <a:pt x="36" y="59"/>
                      </a:lnTo>
                      <a:lnTo>
                        <a:pt x="29" y="57"/>
                      </a:lnTo>
                      <a:lnTo>
                        <a:pt x="29" y="46"/>
                      </a:lnTo>
                      <a:lnTo>
                        <a:pt x="12" y="42"/>
                      </a:lnTo>
                      <a:lnTo>
                        <a:pt x="0" y="34"/>
                      </a:lnTo>
                      <a:lnTo>
                        <a:pt x="12" y="15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48" y="2"/>
                      </a:lnTo>
                      <a:lnTo>
                        <a:pt x="68" y="0"/>
                      </a:lnTo>
                      <a:lnTo>
                        <a:pt x="84" y="0"/>
                      </a:lnTo>
                      <a:lnTo>
                        <a:pt x="101" y="0"/>
                      </a:lnTo>
                      <a:lnTo>
                        <a:pt x="114" y="10"/>
                      </a:lnTo>
                      <a:lnTo>
                        <a:pt x="110" y="9"/>
                      </a:lnTo>
                      <a:lnTo>
                        <a:pt x="113" y="14"/>
                      </a:lnTo>
                      <a:lnTo>
                        <a:pt x="119" y="14"/>
                      </a:lnTo>
                      <a:lnTo>
                        <a:pt x="127" y="21"/>
                      </a:lnTo>
                      <a:lnTo>
                        <a:pt x="110" y="23"/>
                      </a:lnTo>
                      <a:lnTo>
                        <a:pt x="94" y="27"/>
                      </a:lnTo>
                      <a:lnTo>
                        <a:pt x="68" y="4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3" name="Freeform 192"/>
                <p:cNvSpPr>
                  <a:spLocks noChangeArrowheads="1"/>
                </p:cNvSpPr>
                <p:nvPr/>
              </p:nvSpPr>
              <p:spPr bwMode="auto">
                <a:xfrm>
                  <a:off x="1991" y="1867"/>
                  <a:ext cx="5" cy="5"/>
                </a:xfrm>
                <a:custGeom>
                  <a:avLst/>
                  <a:gdLst>
                    <a:gd name="T0" fmla="*/ 7 w 8"/>
                    <a:gd name="T1" fmla="*/ 8 h 9"/>
                    <a:gd name="T2" fmla="*/ 0 w 8"/>
                    <a:gd name="T3" fmla="*/ 0 h 9"/>
                    <a:gd name="T4" fmla="*/ 8 w 8"/>
                    <a:gd name="T5" fmla="*/ 9 h 9"/>
                    <a:gd name="T6" fmla="*/ 7 w 8"/>
                    <a:gd name="T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9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8" y="9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" name="Freeform 193"/>
                <p:cNvSpPr>
                  <a:spLocks noChangeArrowheads="1"/>
                </p:cNvSpPr>
                <p:nvPr/>
              </p:nvSpPr>
              <p:spPr bwMode="auto">
                <a:xfrm>
                  <a:off x="1606" y="1863"/>
                  <a:ext cx="66" cy="82"/>
                </a:xfrm>
                <a:custGeom>
                  <a:avLst/>
                  <a:gdLst>
                    <a:gd name="T0" fmla="*/ 37 w 96"/>
                    <a:gd name="T1" fmla="*/ 25 h 97"/>
                    <a:gd name="T2" fmla="*/ 30 w 96"/>
                    <a:gd name="T3" fmla="*/ 27 h 97"/>
                    <a:gd name="T4" fmla="*/ 21 w 96"/>
                    <a:gd name="T5" fmla="*/ 32 h 97"/>
                    <a:gd name="T6" fmla="*/ 13 w 96"/>
                    <a:gd name="T7" fmla="*/ 47 h 97"/>
                    <a:gd name="T8" fmla="*/ 7 w 96"/>
                    <a:gd name="T9" fmla="*/ 47 h 97"/>
                    <a:gd name="T10" fmla="*/ 0 w 96"/>
                    <a:gd name="T11" fmla="*/ 49 h 97"/>
                    <a:gd name="T12" fmla="*/ 18 w 96"/>
                    <a:gd name="T13" fmla="*/ 69 h 97"/>
                    <a:gd name="T14" fmla="*/ 37 w 96"/>
                    <a:gd name="T15" fmla="*/ 91 h 97"/>
                    <a:gd name="T16" fmla="*/ 66 w 96"/>
                    <a:gd name="T17" fmla="*/ 97 h 97"/>
                    <a:gd name="T18" fmla="*/ 78 w 96"/>
                    <a:gd name="T19" fmla="*/ 95 h 97"/>
                    <a:gd name="T20" fmla="*/ 78 w 96"/>
                    <a:gd name="T21" fmla="*/ 79 h 97"/>
                    <a:gd name="T22" fmla="*/ 79 w 96"/>
                    <a:gd name="T23" fmla="*/ 68 h 97"/>
                    <a:gd name="T24" fmla="*/ 83 w 96"/>
                    <a:gd name="T25" fmla="*/ 54 h 97"/>
                    <a:gd name="T26" fmla="*/ 84 w 96"/>
                    <a:gd name="T27" fmla="*/ 59 h 97"/>
                    <a:gd name="T28" fmla="*/ 88 w 96"/>
                    <a:gd name="T29" fmla="*/ 41 h 97"/>
                    <a:gd name="T30" fmla="*/ 90 w 96"/>
                    <a:gd name="T31" fmla="*/ 21 h 97"/>
                    <a:gd name="T32" fmla="*/ 91 w 96"/>
                    <a:gd name="T33" fmla="*/ 5 h 97"/>
                    <a:gd name="T34" fmla="*/ 96 w 96"/>
                    <a:gd name="T35" fmla="*/ 0 h 97"/>
                    <a:gd name="T36" fmla="*/ 79 w 96"/>
                    <a:gd name="T37" fmla="*/ 2 h 97"/>
                    <a:gd name="T38" fmla="*/ 63 w 96"/>
                    <a:gd name="T39" fmla="*/ 6 h 97"/>
                    <a:gd name="T40" fmla="*/ 37 w 96"/>
                    <a:gd name="T41" fmla="*/ 2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" h="97">
                      <a:moveTo>
                        <a:pt x="37" y="25"/>
                      </a:moveTo>
                      <a:lnTo>
                        <a:pt x="30" y="27"/>
                      </a:lnTo>
                      <a:lnTo>
                        <a:pt x="21" y="32"/>
                      </a:lnTo>
                      <a:lnTo>
                        <a:pt x="13" y="47"/>
                      </a:lnTo>
                      <a:lnTo>
                        <a:pt x="7" y="47"/>
                      </a:lnTo>
                      <a:lnTo>
                        <a:pt x="0" y="49"/>
                      </a:lnTo>
                      <a:lnTo>
                        <a:pt x="18" y="69"/>
                      </a:lnTo>
                      <a:lnTo>
                        <a:pt x="37" y="91"/>
                      </a:lnTo>
                      <a:lnTo>
                        <a:pt x="66" y="97"/>
                      </a:lnTo>
                      <a:lnTo>
                        <a:pt x="78" y="95"/>
                      </a:lnTo>
                      <a:lnTo>
                        <a:pt x="78" y="79"/>
                      </a:lnTo>
                      <a:lnTo>
                        <a:pt x="79" y="68"/>
                      </a:lnTo>
                      <a:lnTo>
                        <a:pt x="83" y="54"/>
                      </a:lnTo>
                      <a:lnTo>
                        <a:pt x="84" y="59"/>
                      </a:lnTo>
                      <a:lnTo>
                        <a:pt x="88" y="41"/>
                      </a:lnTo>
                      <a:lnTo>
                        <a:pt x="90" y="21"/>
                      </a:lnTo>
                      <a:lnTo>
                        <a:pt x="91" y="5"/>
                      </a:lnTo>
                      <a:lnTo>
                        <a:pt x="96" y="0"/>
                      </a:lnTo>
                      <a:lnTo>
                        <a:pt x="79" y="2"/>
                      </a:lnTo>
                      <a:lnTo>
                        <a:pt x="63" y="6"/>
                      </a:lnTo>
                      <a:lnTo>
                        <a:pt x="37" y="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" name="Freeform 194"/>
                <p:cNvSpPr>
                  <a:spLocks noChangeArrowheads="1"/>
                </p:cNvSpPr>
                <p:nvPr/>
              </p:nvSpPr>
              <p:spPr bwMode="auto">
                <a:xfrm>
                  <a:off x="1989" y="1896"/>
                  <a:ext cx="0" cy="3"/>
                </a:xfrm>
                <a:custGeom>
                  <a:avLst/>
                  <a:gdLst>
                    <a:gd name="T0" fmla="*/ 2 w 3"/>
                    <a:gd name="T1" fmla="*/ 6 h 6"/>
                    <a:gd name="T2" fmla="*/ 3 w 3"/>
                    <a:gd name="T3" fmla="*/ 0 h 6"/>
                    <a:gd name="T4" fmla="*/ 0 w 3"/>
                    <a:gd name="T5" fmla="*/ 2 h 6"/>
                    <a:gd name="T6" fmla="*/ 2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" name="Freeform 195"/>
                <p:cNvSpPr>
                  <a:spLocks noChangeArrowheads="1"/>
                </p:cNvSpPr>
                <p:nvPr/>
              </p:nvSpPr>
              <p:spPr bwMode="auto">
                <a:xfrm>
                  <a:off x="1974" y="1821"/>
                  <a:ext cx="1" cy="0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0 h 3"/>
                    <a:gd name="T4" fmla="*/ 2 w 2"/>
                    <a:gd name="T5" fmla="*/ 1 h 3"/>
                    <a:gd name="T6" fmla="*/ 1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" name="Freeform 196"/>
                <p:cNvSpPr>
                  <a:spLocks noChangeArrowheads="1"/>
                </p:cNvSpPr>
                <p:nvPr/>
              </p:nvSpPr>
              <p:spPr bwMode="auto">
                <a:xfrm>
                  <a:off x="1972" y="1816"/>
                  <a:ext cx="0" cy="1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0 h 4"/>
                    <a:gd name="T4" fmla="*/ 4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Freeform 197"/>
                <p:cNvSpPr>
                  <a:spLocks noChangeArrowheads="1"/>
                </p:cNvSpPr>
                <p:nvPr/>
              </p:nvSpPr>
              <p:spPr bwMode="auto">
                <a:xfrm>
                  <a:off x="1985" y="1838"/>
                  <a:ext cx="2" cy="3"/>
                </a:xfrm>
                <a:custGeom>
                  <a:avLst/>
                  <a:gdLst>
                    <a:gd name="T0" fmla="*/ 4 w 5"/>
                    <a:gd name="T1" fmla="*/ 0 h 6"/>
                    <a:gd name="T2" fmla="*/ 5 w 5"/>
                    <a:gd name="T3" fmla="*/ 2 h 6"/>
                    <a:gd name="T4" fmla="*/ 0 w 5"/>
                    <a:gd name="T5" fmla="*/ 6 h 6"/>
                    <a:gd name="T6" fmla="*/ 4 w 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Freeform 198"/>
                <p:cNvSpPr>
                  <a:spLocks noChangeArrowheads="1"/>
                </p:cNvSpPr>
                <p:nvPr/>
              </p:nvSpPr>
              <p:spPr bwMode="auto">
                <a:xfrm>
                  <a:off x="1968" y="1799"/>
                  <a:ext cx="1" cy="0"/>
                </a:xfrm>
                <a:custGeom>
                  <a:avLst/>
                  <a:gdLst>
                    <a:gd name="T0" fmla="*/ 4 w 4"/>
                    <a:gd name="T1" fmla="*/ 0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2 w 4"/>
                    <a:gd name="T9" fmla="*/ 2 h 2"/>
                    <a:gd name="T10" fmla="*/ 0 w 4"/>
                    <a:gd name="T11" fmla="*/ 2 h 2"/>
                    <a:gd name="T12" fmla="*/ 2 w 4"/>
                    <a:gd name="T13" fmla="*/ 2 h 2"/>
                    <a:gd name="T14" fmla="*/ 3 w 4"/>
                    <a:gd name="T15" fmla="*/ 2 h 2"/>
                    <a:gd name="T16" fmla="*/ 3 w 4"/>
                    <a:gd name="T17" fmla="*/ 1 h 2"/>
                    <a:gd name="T18" fmla="*/ 4 w 4"/>
                    <a:gd name="T19" fmla="*/ 1 h 2"/>
                    <a:gd name="T20" fmla="*/ 4 w 4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Freeform 199"/>
                <p:cNvSpPr>
                  <a:spLocks noChangeArrowheads="1"/>
                </p:cNvSpPr>
                <p:nvPr/>
              </p:nvSpPr>
              <p:spPr bwMode="auto">
                <a:xfrm>
                  <a:off x="1985" y="1821"/>
                  <a:ext cx="1" cy="1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2 h 4"/>
                    <a:gd name="T4" fmla="*/ 0 w 4"/>
                    <a:gd name="T5" fmla="*/ 4 h 4"/>
                    <a:gd name="T6" fmla="*/ 4 w 4"/>
                    <a:gd name="T7" fmla="*/ 3 h 4"/>
                    <a:gd name="T8" fmla="*/ 3 w 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Freeform 200"/>
                <p:cNvSpPr>
                  <a:spLocks noChangeArrowheads="1"/>
                </p:cNvSpPr>
                <p:nvPr/>
              </p:nvSpPr>
              <p:spPr bwMode="auto">
                <a:xfrm>
                  <a:off x="1987" y="1811"/>
                  <a:ext cx="0" cy="0"/>
                </a:xfrm>
                <a:custGeom>
                  <a:avLst/>
                  <a:gdLst>
                    <a:gd name="T0" fmla="*/ 2 w 2"/>
                    <a:gd name="T1" fmla="*/ 3 h 4"/>
                    <a:gd name="T2" fmla="*/ 1 w 2"/>
                    <a:gd name="T3" fmla="*/ 4 h 4"/>
                    <a:gd name="T4" fmla="*/ 0 w 2"/>
                    <a:gd name="T5" fmla="*/ 1 h 4"/>
                    <a:gd name="T6" fmla="*/ 0 w 2"/>
                    <a:gd name="T7" fmla="*/ 0 h 4"/>
                    <a:gd name="T8" fmla="*/ 2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Freeform 201"/>
                <p:cNvSpPr>
                  <a:spLocks noChangeArrowheads="1"/>
                </p:cNvSpPr>
                <p:nvPr/>
              </p:nvSpPr>
              <p:spPr bwMode="auto">
                <a:xfrm>
                  <a:off x="1589" y="1795"/>
                  <a:ext cx="17" cy="49"/>
                </a:xfrm>
                <a:custGeom>
                  <a:avLst/>
                  <a:gdLst>
                    <a:gd name="T0" fmla="*/ 17 w 28"/>
                    <a:gd name="T1" fmla="*/ 49 h 60"/>
                    <a:gd name="T2" fmla="*/ 6 w 28"/>
                    <a:gd name="T3" fmla="*/ 60 h 60"/>
                    <a:gd name="T4" fmla="*/ 0 w 28"/>
                    <a:gd name="T5" fmla="*/ 60 h 60"/>
                    <a:gd name="T6" fmla="*/ 4 w 28"/>
                    <a:gd name="T7" fmla="*/ 39 h 60"/>
                    <a:gd name="T8" fmla="*/ 7 w 28"/>
                    <a:gd name="T9" fmla="*/ 16 h 60"/>
                    <a:gd name="T10" fmla="*/ 26 w 28"/>
                    <a:gd name="T11" fmla="*/ 0 h 60"/>
                    <a:gd name="T12" fmla="*/ 28 w 28"/>
                    <a:gd name="T13" fmla="*/ 4 h 60"/>
                    <a:gd name="T14" fmla="*/ 23 w 28"/>
                    <a:gd name="T15" fmla="*/ 27 h 60"/>
                    <a:gd name="T16" fmla="*/ 17 w 28"/>
                    <a:gd name="T17" fmla="*/ 4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0">
                      <a:moveTo>
                        <a:pt x="17" y="49"/>
                      </a:moveTo>
                      <a:lnTo>
                        <a:pt x="6" y="60"/>
                      </a:lnTo>
                      <a:lnTo>
                        <a:pt x="0" y="60"/>
                      </a:lnTo>
                      <a:lnTo>
                        <a:pt x="4" y="39"/>
                      </a:lnTo>
                      <a:lnTo>
                        <a:pt x="7" y="16"/>
                      </a:lnTo>
                      <a:lnTo>
                        <a:pt x="26" y="0"/>
                      </a:lnTo>
                      <a:lnTo>
                        <a:pt x="28" y="4"/>
                      </a:lnTo>
                      <a:lnTo>
                        <a:pt x="23" y="27"/>
                      </a:lnTo>
                      <a:lnTo>
                        <a:pt x="17" y="4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" name="Freeform 202"/>
                <p:cNvSpPr>
                  <a:spLocks noChangeArrowheads="1"/>
                </p:cNvSpPr>
                <p:nvPr/>
              </p:nvSpPr>
              <p:spPr bwMode="auto">
                <a:xfrm>
                  <a:off x="1542" y="1807"/>
                  <a:ext cx="59" cy="80"/>
                </a:xfrm>
                <a:custGeom>
                  <a:avLst/>
                  <a:gdLst>
                    <a:gd name="T0" fmla="*/ 9 w 85"/>
                    <a:gd name="T1" fmla="*/ 84 h 95"/>
                    <a:gd name="T2" fmla="*/ 0 w 85"/>
                    <a:gd name="T3" fmla="*/ 75 h 95"/>
                    <a:gd name="T4" fmla="*/ 3 w 85"/>
                    <a:gd name="T5" fmla="*/ 60 h 95"/>
                    <a:gd name="T6" fmla="*/ 15 w 85"/>
                    <a:gd name="T7" fmla="*/ 41 h 95"/>
                    <a:gd name="T8" fmla="*/ 41 w 85"/>
                    <a:gd name="T9" fmla="*/ 37 h 95"/>
                    <a:gd name="T10" fmla="*/ 27 w 85"/>
                    <a:gd name="T11" fmla="*/ 14 h 95"/>
                    <a:gd name="T12" fmla="*/ 34 w 85"/>
                    <a:gd name="T13" fmla="*/ 13 h 95"/>
                    <a:gd name="T14" fmla="*/ 35 w 85"/>
                    <a:gd name="T15" fmla="*/ 0 h 95"/>
                    <a:gd name="T16" fmla="*/ 54 w 85"/>
                    <a:gd name="T17" fmla="*/ 0 h 95"/>
                    <a:gd name="T18" fmla="*/ 72 w 85"/>
                    <a:gd name="T19" fmla="*/ 0 h 95"/>
                    <a:gd name="T20" fmla="*/ 69 w 85"/>
                    <a:gd name="T21" fmla="*/ 23 h 95"/>
                    <a:gd name="T22" fmla="*/ 65 w 85"/>
                    <a:gd name="T23" fmla="*/ 44 h 95"/>
                    <a:gd name="T24" fmla="*/ 71 w 85"/>
                    <a:gd name="T25" fmla="*/ 44 h 95"/>
                    <a:gd name="T26" fmla="*/ 78 w 85"/>
                    <a:gd name="T27" fmla="*/ 45 h 95"/>
                    <a:gd name="T28" fmla="*/ 85 w 85"/>
                    <a:gd name="T29" fmla="*/ 49 h 95"/>
                    <a:gd name="T30" fmla="*/ 71 w 85"/>
                    <a:gd name="T31" fmla="*/ 60 h 95"/>
                    <a:gd name="T32" fmla="*/ 59 w 85"/>
                    <a:gd name="T33" fmla="*/ 79 h 95"/>
                    <a:gd name="T34" fmla="*/ 42 w 85"/>
                    <a:gd name="T35" fmla="*/ 95 h 95"/>
                    <a:gd name="T36" fmla="*/ 25 w 85"/>
                    <a:gd name="T37" fmla="*/ 89 h 95"/>
                    <a:gd name="T38" fmla="*/ 9 w 85"/>
                    <a:gd name="T39" fmla="*/ 84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95">
                      <a:moveTo>
                        <a:pt x="9" y="84"/>
                      </a:moveTo>
                      <a:lnTo>
                        <a:pt x="0" y="75"/>
                      </a:lnTo>
                      <a:lnTo>
                        <a:pt x="3" y="60"/>
                      </a:lnTo>
                      <a:lnTo>
                        <a:pt x="15" y="41"/>
                      </a:lnTo>
                      <a:lnTo>
                        <a:pt x="41" y="37"/>
                      </a:lnTo>
                      <a:lnTo>
                        <a:pt x="27" y="14"/>
                      </a:lnTo>
                      <a:lnTo>
                        <a:pt x="34" y="13"/>
                      </a:lnTo>
                      <a:lnTo>
                        <a:pt x="35" y="0"/>
                      </a:lnTo>
                      <a:lnTo>
                        <a:pt x="54" y="0"/>
                      </a:lnTo>
                      <a:lnTo>
                        <a:pt x="72" y="0"/>
                      </a:lnTo>
                      <a:lnTo>
                        <a:pt x="69" y="23"/>
                      </a:lnTo>
                      <a:lnTo>
                        <a:pt x="65" y="44"/>
                      </a:lnTo>
                      <a:lnTo>
                        <a:pt x="71" y="44"/>
                      </a:lnTo>
                      <a:lnTo>
                        <a:pt x="78" y="45"/>
                      </a:lnTo>
                      <a:lnTo>
                        <a:pt x="85" y="49"/>
                      </a:lnTo>
                      <a:lnTo>
                        <a:pt x="71" y="60"/>
                      </a:lnTo>
                      <a:lnTo>
                        <a:pt x="59" y="79"/>
                      </a:lnTo>
                      <a:lnTo>
                        <a:pt x="42" y="95"/>
                      </a:lnTo>
                      <a:lnTo>
                        <a:pt x="25" y="89"/>
                      </a:lnTo>
                      <a:lnTo>
                        <a:pt x="9" y="8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oup 203"/>
              <p:cNvGrpSpPr>
                <a:grpSpLocks/>
              </p:cNvGrpSpPr>
              <p:nvPr/>
            </p:nvGrpSpPr>
            <p:grpSpPr bwMode="auto">
              <a:xfrm>
                <a:off x="371" y="644"/>
                <a:ext cx="5105" cy="3129"/>
                <a:chOff x="371" y="644"/>
                <a:chExt cx="5105" cy="3129"/>
              </a:xfrm>
            </p:grpSpPr>
            <p:sp>
              <p:nvSpPr>
                <p:cNvPr id="634" name="Freeform 204"/>
                <p:cNvSpPr>
                  <a:spLocks noChangeArrowheads="1"/>
                </p:cNvSpPr>
                <p:nvPr/>
              </p:nvSpPr>
              <p:spPr bwMode="auto">
                <a:xfrm>
                  <a:off x="1749" y="1795"/>
                  <a:ext cx="29" cy="10"/>
                </a:xfrm>
                <a:custGeom>
                  <a:avLst/>
                  <a:gdLst>
                    <a:gd name="T0" fmla="*/ 17 w 43"/>
                    <a:gd name="T1" fmla="*/ 0 h 16"/>
                    <a:gd name="T2" fmla="*/ 0 w 43"/>
                    <a:gd name="T3" fmla="*/ 6 h 16"/>
                    <a:gd name="T4" fmla="*/ 24 w 43"/>
                    <a:gd name="T5" fmla="*/ 16 h 16"/>
                    <a:gd name="T6" fmla="*/ 43 w 43"/>
                    <a:gd name="T7" fmla="*/ 13 h 16"/>
                    <a:gd name="T8" fmla="*/ 17 w 43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6">
                      <a:moveTo>
                        <a:pt x="17" y="0"/>
                      </a:moveTo>
                      <a:lnTo>
                        <a:pt x="0" y="6"/>
                      </a:lnTo>
                      <a:lnTo>
                        <a:pt x="24" y="16"/>
                      </a:lnTo>
                      <a:lnTo>
                        <a:pt x="43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" name="Freeform 205"/>
                <p:cNvSpPr>
                  <a:spLocks noChangeArrowheads="1"/>
                </p:cNvSpPr>
                <p:nvPr/>
              </p:nvSpPr>
              <p:spPr bwMode="auto">
                <a:xfrm>
                  <a:off x="1910" y="1794"/>
                  <a:ext cx="22" cy="10"/>
                </a:xfrm>
                <a:custGeom>
                  <a:avLst/>
                  <a:gdLst>
                    <a:gd name="T0" fmla="*/ 32 w 32"/>
                    <a:gd name="T1" fmla="*/ 7 h 13"/>
                    <a:gd name="T2" fmla="*/ 30 w 32"/>
                    <a:gd name="T3" fmla="*/ 8 h 13"/>
                    <a:gd name="T4" fmla="*/ 8 w 32"/>
                    <a:gd name="T5" fmla="*/ 13 h 13"/>
                    <a:gd name="T6" fmla="*/ 0 w 32"/>
                    <a:gd name="T7" fmla="*/ 11 h 13"/>
                    <a:gd name="T8" fmla="*/ 2 w 32"/>
                    <a:gd name="T9" fmla="*/ 0 h 13"/>
                    <a:gd name="T10" fmla="*/ 32 w 32"/>
                    <a:gd name="T11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3">
                      <a:moveTo>
                        <a:pt x="32" y="7"/>
                      </a:moveTo>
                      <a:lnTo>
                        <a:pt x="30" y="8"/>
                      </a:lnTo>
                      <a:lnTo>
                        <a:pt x="8" y="13"/>
                      </a:lnTo>
                      <a:lnTo>
                        <a:pt x="0" y="11"/>
                      </a:lnTo>
                      <a:lnTo>
                        <a:pt x="2" y="0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" name="Freeform 206"/>
                <p:cNvSpPr>
                  <a:spLocks noChangeArrowheads="1"/>
                </p:cNvSpPr>
                <p:nvPr/>
              </p:nvSpPr>
              <p:spPr bwMode="auto">
                <a:xfrm>
                  <a:off x="1942" y="1807"/>
                  <a:ext cx="2" cy="1"/>
                </a:xfrm>
                <a:custGeom>
                  <a:avLst/>
                  <a:gdLst>
                    <a:gd name="T0" fmla="*/ 6 w 6"/>
                    <a:gd name="T1" fmla="*/ 1 h 2"/>
                    <a:gd name="T2" fmla="*/ 3 w 6"/>
                    <a:gd name="T3" fmla="*/ 0 h 2"/>
                    <a:gd name="T4" fmla="*/ 0 w 6"/>
                    <a:gd name="T5" fmla="*/ 2 h 2"/>
                    <a:gd name="T6" fmla="*/ 6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" name="Freeform 207"/>
                <p:cNvSpPr>
                  <a:spLocks noChangeArrowheads="1"/>
                </p:cNvSpPr>
                <p:nvPr/>
              </p:nvSpPr>
              <p:spPr bwMode="auto">
                <a:xfrm>
                  <a:off x="1249" y="1512"/>
                  <a:ext cx="385" cy="358"/>
                </a:xfrm>
                <a:custGeom>
                  <a:avLst/>
                  <a:gdLst>
                    <a:gd name="T0" fmla="*/ 69 w 544"/>
                    <a:gd name="T1" fmla="*/ 204 h 421"/>
                    <a:gd name="T2" fmla="*/ 45 w 544"/>
                    <a:gd name="T3" fmla="*/ 148 h 421"/>
                    <a:gd name="T4" fmla="*/ 17 w 544"/>
                    <a:gd name="T5" fmla="*/ 124 h 421"/>
                    <a:gd name="T6" fmla="*/ 28 w 544"/>
                    <a:gd name="T7" fmla="*/ 91 h 421"/>
                    <a:gd name="T8" fmla="*/ 3 w 544"/>
                    <a:gd name="T9" fmla="*/ 31 h 421"/>
                    <a:gd name="T10" fmla="*/ 48 w 544"/>
                    <a:gd name="T11" fmla="*/ 0 h 421"/>
                    <a:gd name="T12" fmla="*/ 94 w 544"/>
                    <a:gd name="T13" fmla="*/ 23 h 421"/>
                    <a:gd name="T14" fmla="*/ 166 w 544"/>
                    <a:gd name="T15" fmla="*/ 31 h 421"/>
                    <a:gd name="T16" fmla="*/ 219 w 544"/>
                    <a:gd name="T17" fmla="*/ 43 h 421"/>
                    <a:gd name="T18" fmla="*/ 250 w 544"/>
                    <a:gd name="T19" fmla="*/ 85 h 421"/>
                    <a:gd name="T20" fmla="*/ 300 w 544"/>
                    <a:gd name="T21" fmla="*/ 93 h 421"/>
                    <a:gd name="T22" fmla="*/ 329 w 544"/>
                    <a:gd name="T23" fmla="*/ 151 h 421"/>
                    <a:gd name="T24" fmla="*/ 329 w 544"/>
                    <a:gd name="T25" fmla="*/ 219 h 421"/>
                    <a:gd name="T26" fmla="*/ 340 w 544"/>
                    <a:gd name="T27" fmla="*/ 293 h 421"/>
                    <a:gd name="T28" fmla="*/ 354 w 544"/>
                    <a:gd name="T29" fmla="*/ 324 h 421"/>
                    <a:gd name="T30" fmla="*/ 416 w 544"/>
                    <a:gd name="T31" fmla="*/ 329 h 421"/>
                    <a:gd name="T32" fmla="*/ 444 w 544"/>
                    <a:gd name="T33" fmla="*/ 324 h 421"/>
                    <a:gd name="T34" fmla="*/ 470 w 544"/>
                    <a:gd name="T35" fmla="*/ 275 h 421"/>
                    <a:gd name="T36" fmla="*/ 530 w 544"/>
                    <a:gd name="T37" fmla="*/ 261 h 421"/>
                    <a:gd name="T38" fmla="*/ 544 w 544"/>
                    <a:gd name="T39" fmla="*/ 268 h 421"/>
                    <a:gd name="T40" fmla="*/ 522 w 544"/>
                    <a:gd name="T41" fmla="*/ 309 h 421"/>
                    <a:gd name="T42" fmla="*/ 508 w 544"/>
                    <a:gd name="T43" fmla="*/ 324 h 421"/>
                    <a:gd name="T44" fmla="*/ 467 w 544"/>
                    <a:gd name="T45" fmla="*/ 346 h 421"/>
                    <a:gd name="T46" fmla="*/ 440 w 544"/>
                    <a:gd name="T47" fmla="*/ 360 h 421"/>
                    <a:gd name="T48" fmla="*/ 416 w 544"/>
                    <a:gd name="T49" fmla="*/ 406 h 421"/>
                    <a:gd name="T50" fmla="*/ 374 w 544"/>
                    <a:gd name="T51" fmla="*/ 382 h 421"/>
                    <a:gd name="T52" fmla="*/ 360 w 544"/>
                    <a:gd name="T53" fmla="*/ 382 h 421"/>
                    <a:gd name="T54" fmla="*/ 324 w 544"/>
                    <a:gd name="T55" fmla="*/ 395 h 421"/>
                    <a:gd name="T56" fmla="*/ 257 w 544"/>
                    <a:gd name="T57" fmla="*/ 363 h 421"/>
                    <a:gd name="T58" fmla="*/ 207 w 544"/>
                    <a:gd name="T59" fmla="*/ 336 h 421"/>
                    <a:gd name="T60" fmla="*/ 164 w 544"/>
                    <a:gd name="T61" fmla="*/ 300 h 421"/>
                    <a:gd name="T62" fmla="*/ 166 w 544"/>
                    <a:gd name="T63" fmla="*/ 274 h 421"/>
                    <a:gd name="T64" fmla="*/ 158 w 544"/>
                    <a:gd name="T65" fmla="*/ 223 h 421"/>
                    <a:gd name="T66" fmla="*/ 138 w 544"/>
                    <a:gd name="T67" fmla="*/ 193 h 421"/>
                    <a:gd name="T68" fmla="*/ 129 w 544"/>
                    <a:gd name="T69" fmla="*/ 177 h 421"/>
                    <a:gd name="T70" fmla="*/ 108 w 544"/>
                    <a:gd name="T71" fmla="*/ 161 h 421"/>
                    <a:gd name="T72" fmla="*/ 94 w 544"/>
                    <a:gd name="T73" fmla="*/ 117 h 421"/>
                    <a:gd name="T74" fmla="*/ 74 w 544"/>
                    <a:gd name="T75" fmla="*/ 81 h 421"/>
                    <a:gd name="T76" fmla="*/ 53 w 544"/>
                    <a:gd name="T77" fmla="*/ 27 h 421"/>
                    <a:gd name="T78" fmla="*/ 33 w 544"/>
                    <a:gd name="T79" fmla="*/ 66 h 421"/>
                    <a:gd name="T80" fmla="*/ 59 w 544"/>
                    <a:gd name="T81" fmla="*/ 123 h 421"/>
                    <a:gd name="T82" fmla="*/ 70 w 544"/>
                    <a:gd name="T83" fmla="*/ 163 h 421"/>
                    <a:gd name="T84" fmla="*/ 92 w 544"/>
                    <a:gd name="T85" fmla="*/ 208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4" h="421">
                      <a:moveTo>
                        <a:pt x="95" y="220"/>
                      </a:moveTo>
                      <a:lnTo>
                        <a:pt x="81" y="226"/>
                      </a:lnTo>
                      <a:lnTo>
                        <a:pt x="69" y="204"/>
                      </a:lnTo>
                      <a:lnTo>
                        <a:pt x="50" y="184"/>
                      </a:lnTo>
                      <a:lnTo>
                        <a:pt x="52" y="166"/>
                      </a:lnTo>
                      <a:lnTo>
                        <a:pt x="45" y="148"/>
                      </a:lnTo>
                      <a:lnTo>
                        <a:pt x="39" y="135"/>
                      </a:lnTo>
                      <a:lnTo>
                        <a:pt x="27" y="135"/>
                      </a:lnTo>
                      <a:lnTo>
                        <a:pt x="17" y="124"/>
                      </a:lnTo>
                      <a:lnTo>
                        <a:pt x="8" y="113"/>
                      </a:lnTo>
                      <a:lnTo>
                        <a:pt x="24" y="115"/>
                      </a:lnTo>
                      <a:lnTo>
                        <a:pt x="28" y="91"/>
                      </a:lnTo>
                      <a:lnTo>
                        <a:pt x="17" y="76"/>
                      </a:lnTo>
                      <a:lnTo>
                        <a:pt x="6" y="60"/>
                      </a:lnTo>
                      <a:lnTo>
                        <a:pt x="3" y="31"/>
                      </a:lnTo>
                      <a:lnTo>
                        <a:pt x="0" y="3"/>
                      </a:lnTo>
                      <a:lnTo>
                        <a:pt x="24" y="1"/>
                      </a:lnTo>
                      <a:lnTo>
                        <a:pt x="48" y="0"/>
                      </a:lnTo>
                      <a:lnTo>
                        <a:pt x="63" y="7"/>
                      </a:lnTo>
                      <a:lnTo>
                        <a:pt x="78" y="16"/>
                      </a:lnTo>
                      <a:lnTo>
                        <a:pt x="94" y="23"/>
                      </a:lnTo>
                      <a:lnTo>
                        <a:pt x="110" y="31"/>
                      </a:lnTo>
                      <a:lnTo>
                        <a:pt x="138" y="31"/>
                      </a:lnTo>
                      <a:lnTo>
                        <a:pt x="166" y="31"/>
                      </a:lnTo>
                      <a:lnTo>
                        <a:pt x="170" y="21"/>
                      </a:lnTo>
                      <a:lnTo>
                        <a:pt x="202" y="21"/>
                      </a:lnTo>
                      <a:lnTo>
                        <a:pt x="219" y="43"/>
                      </a:lnTo>
                      <a:lnTo>
                        <a:pt x="225" y="66"/>
                      </a:lnTo>
                      <a:lnTo>
                        <a:pt x="238" y="76"/>
                      </a:lnTo>
                      <a:lnTo>
                        <a:pt x="250" y="85"/>
                      </a:lnTo>
                      <a:lnTo>
                        <a:pt x="263" y="67"/>
                      </a:lnTo>
                      <a:lnTo>
                        <a:pt x="291" y="71"/>
                      </a:lnTo>
                      <a:lnTo>
                        <a:pt x="300" y="93"/>
                      </a:lnTo>
                      <a:lnTo>
                        <a:pt x="309" y="113"/>
                      </a:lnTo>
                      <a:lnTo>
                        <a:pt x="316" y="141"/>
                      </a:lnTo>
                      <a:lnTo>
                        <a:pt x="329" y="151"/>
                      </a:lnTo>
                      <a:lnTo>
                        <a:pt x="353" y="156"/>
                      </a:lnTo>
                      <a:lnTo>
                        <a:pt x="340" y="187"/>
                      </a:lnTo>
                      <a:lnTo>
                        <a:pt x="329" y="219"/>
                      </a:lnTo>
                      <a:lnTo>
                        <a:pt x="326" y="249"/>
                      </a:lnTo>
                      <a:lnTo>
                        <a:pt x="333" y="271"/>
                      </a:lnTo>
                      <a:lnTo>
                        <a:pt x="340" y="293"/>
                      </a:lnTo>
                      <a:lnTo>
                        <a:pt x="346" y="307"/>
                      </a:lnTo>
                      <a:lnTo>
                        <a:pt x="352" y="323"/>
                      </a:lnTo>
                      <a:lnTo>
                        <a:pt x="354" y="324"/>
                      </a:lnTo>
                      <a:lnTo>
                        <a:pt x="376" y="335"/>
                      </a:lnTo>
                      <a:lnTo>
                        <a:pt x="394" y="334"/>
                      </a:lnTo>
                      <a:lnTo>
                        <a:pt x="416" y="329"/>
                      </a:lnTo>
                      <a:lnTo>
                        <a:pt x="430" y="328"/>
                      </a:lnTo>
                      <a:lnTo>
                        <a:pt x="438" y="330"/>
                      </a:lnTo>
                      <a:lnTo>
                        <a:pt x="444" y="324"/>
                      </a:lnTo>
                      <a:lnTo>
                        <a:pt x="443" y="321"/>
                      </a:lnTo>
                      <a:lnTo>
                        <a:pt x="459" y="304"/>
                      </a:lnTo>
                      <a:lnTo>
                        <a:pt x="470" y="275"/>
                      </a:lnTo>
                      <a:lnTo>
                        <a:pt x="490" y="264"/>
                      </a:lnTo>
                      <a:lnTo>
                        <a:pt x="510" y="262"/>
                      </a:lnTo>
                      <a:lnTo>
                        <a:pt x="530" y="261"/>
                      </a:lnTo>
                      <a:lnTo>
                        <a:pt x="534" y="259"/>
                      </a:lnTo>
                      <a:lnTo>
                        <a:pt x="543" y="264"/>
                      </a:lnTo>
                      <a:lnTo>
                        <a:pt x="544" y="268"/>
                      </a:lnTo>
                      <a:lnTo>
                        <a:pt x="525" y="297"/>
                      </a:lnTo>
                      <a:lnTo>
                        <a:pt x="521" y="305"/>
                      </a:lnTo>
                      <a:lnTo>
                        <a:pt x="522" y="309"/>
                      </a:lnTo>
                      <a:lnTo>
                        <a:pt x="521" y="311"/>
                      </a:lnTo>
                      <a:lnTo>
                        <a:pt x="512" y="334"/>
                      </a:lnTo>
                      <a:lnTo>
                        <a:pt x="508" y="324"/>
                      </a:lnTo>
                      <a:lnTo>
                        <a:pt x="504" y="330"/>
                      </a:lnTo>
                      <a:lnTo>
                        <a:pt x="485" y="346"/>
                      </a:lnTo>
                      <a:lnTo>
                        <a:pt x="467" y="346"/>
                      </a:lnTo>
                      <a:lnTo>
                        <a:pt x="448" y="346"/>
                      </a:lnTo>
                      <a:lnTo>
                        <a:pt x="447" y="359"/>
                      </a:lnTo>
                      <a:lnTo>
                        <a:pt x="440" y="360"/>
                      </a:lnTo>
                      <a:lnTo>
                        <a:pt x="454" y="383"/>
                      </a:lnTo>
                      <a:lnTo>
                        <a:pt x="428" y="387"/>
                      </a:lnTo>
                      <a:lnTo>
                        <a:pt x="416" y="406"/>
                      </a:lnTo>
                      <a:lnTo>
                        <a:pt x="413" y="421"/>
                      </a:lnTo>
                      <a:lnTo>
                        <a:pt x="393" y="402"/>
                      </a:lnTo>
                      <a:lnTo>
                        <a:pt x="374" y="382"/>
                      </a:lnTo>
                      <a:lnTo>
                        <a:pt x="382" y="388"/>
                      </a:lnTo>
                      <a:lnTo>
                        <a:pt x="370" y="382"/>
                      </a:lnTo>
                      <a:lnTo>
                        <a:pt x="360" y="382"/>
                      </a:lnTo>
                      <a:lnTo>
                        <a:pt x="364" y="383"/>
                      </a:lnTo>
                      <a:lnTo>
                        <a:pt x="345" y="389"/>
                      </a:lnTo>
                      <a:lnTo>
                        <a:pt x="324" y="395"/>
                      </a:lnTo>
                      <a:lnTo>
                        <a:pt x="302" y="384"/>
                      </a:lnTo>
                      <a:lnTo>
                        <a:pt x="280" y="373"/>
                      </a:lnTo>
                      <a:lnTo>
                        <a:pt x="257" y="363"/>
                      </a:lnTo>
                      <a:lnTo>
                        <a:pt x="234" y="353"/>
                      </a:lnTo>
                      <a:lnTo>
                        <a:pt x="221" y="343"/>
                      </a:lnTo>
                      <a:lnTo>
                        <a:pt x="207" y="336"/>
                      </a:lnTo>
                      <a:lnTo>
                        <a:pt x="192" y="328"/>
                      </a:lnTo>
                      <a:lnTo>
                        <a:pt x="178" y="313"/>
                      </a:lnTo>
                      <a:lnTo>
                        <a:pt x="164" y="300"/>
                      </a:lnTo>
                      <a:lnTo>
                        <a:pt x="161" y="283"/>
                      </a:lnTo>
                      <a:lnTo>
                        <a:pt x="168" y="280"/>
                      </a:lnTo>
                      <a:lnTo>
                        <a:pt x="166" y="274"/>
                      </a:lnTo>
                      <a:lnTo>
                        <a:pt x="171" y="259"/>
                      </a:lnTo>
                      <a:lnTo>
                        <a:pt x="165" y="241"/>
                      </a:lnTo>
                      <a:lnTo>
                        <a:pt x="158" y="223"/>
                      </a:lnTo>
                      <a:lnTo>
                        <a:pt x="146" y="207"/>
                      </a:lnTo>
                      <a:lnTo>
                        <a:pt x="134" y="191"/>
                      </a:lnTo>
                      <a:lnTo>
                        <a:pt x="138" y="193"/>
                      </a:lnTo>
                      <a:lnTo>
                        <a:pt x="130" y="180"/>
                      </a:lnTo>
                      <a:lnTo>
                        <a:pt x="126" y="178"/>
                      </a:lnTo>
                      <a:lnTo>
                        <a:pt x="129" y="177"/>
                      </a:lnTo>
                      <a:lnTo>
                        <a:pt x="113" y="167"/>
                      </a:lnTo>
                      <a:lnTo>
                        <a:pt x="117" y="162"/>
                      </a:lnTo>
                      <a:lnTo>
                        <a:pt x="108" y="161"/>
                      </a:lnTo>
                      <a:lnTo>
                        <a:pt x="114" y="148"/>
                      </a:lnTo>
                      <a:lnTo>
                        <a:pt x="107" y="139"/>
                      </a:lnTo>
                      <a:lnTo>
                        <a:pt x="94" y="117"/>
                      </a:lnTo>
                      <a:lnTo>
                        <a:pt x="94" y="111"/>
                      </a:lnTo>
                      <a:lnTo>
                        <a:pt x="81" y="101"/>
                      </a:lnTo>
                      <a:lnTo>
                        <a:pt x="74" y="81"/>
                      </a:lnTo>
                      <a:lnTo>
                        <a:pt x="66" y="60"/>
                      </a:lnTo>
                      <a:lnTo>
                        <a:pt x="66" y="34"/>
                      </a:lnTo>
                      <a:lnTo>
                        <a:pt x="53" y="27"/>
                      </a:lnTo>
                      <a:lnTo>
                        <a:pt x="38" y="18"/>
                      </a:lnTo>
                      <a:lnTo>
                        <a:pt x="35" y="42"/>
                      </a:lnTo>
                      <a:lnTo>
                        <a:pt x="33" y="66"/>
                      </a:lnTo>
                      <a:lnTo>
                        <a:pt x="42" y="87"/>
                      </a:lnTo>
                      <a:lnTo>
                        <a:pt x="53" y="106"/>
                      </a:lnTo>
                      <a:lnTo>
                        <a:pt x="59" y="123"/>
                      </a:lnTo>
                      <a:lnTo>
                        <a:pt x="65" y="139"/>
                      </a:lnTo>
                      <a:lnTo>
                        <a:pt x="68" y="136"/>
                      </a:lnTo>
                      <a:lnTo>
                        <a:pt x="70" y="163"/>
                      </a:lnTo>
                      <a:lnTo>
                        <a:pt x="75" y="191"/>
                      </a:lnTo>
                      <a:lnTo>
                        <a:pt x="82" y="196"/>
                      </a:lnTo>
                      <a:lnTo>
                        <a:pt x="92" y="208"/>
                      </a:lnTo>
                      <a:lnTo>
                        <a:pt x="95" y="22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" name="Freeform 208"/>
                <p:cNvSpPr>
                  <a:spLocks noChangeArrowheads="1"/>
                </p:cNvSpPr>
                <p:nvPr/>
              </p:nvSpPr>
              <p:spPr bwMode="auto">
                <a:xfrm>
                  <a:off x="1764" y="1661"/>
                  <a:ext cx="6" cy="13"/>
                </a:xfrm>
                <a:custGeom>
                  <a:avLst/>
                  <a:gdLst>
                    <a:gd name="T0" fmla="*/ 11 w 11"/>
                    <a:gd name="T1" fmla="*/ 17 h 18"/>
                    <a:gd name="T2" fmla="*/ 6 w 11"/>
                    <a:gd name="T3" fmla="*/ 0 h 18"/>
                    <a:gd name="T4" fmla="*/ 0 w 11"/>
                    <a:gd name="T5" fmla="*/ 15 h 18"/>
                    <a:gd name="T6" fmla="*/ 3 w 11"/>
                    <a:gd name="T7" fmla="*/ 18 h 18"/>
                    <a:gd name="T8" fmla="*/ 11 w 11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8">
                      <a:moveTo>
                        <a:pt x="11" y="17"/>
                      </a:moveTo>
                      <a:lnTo>
                        <a:pt x="6" y="0"/>
                      </a:lnTo>
                      <a:lnTo>
                        <a:pt x="0" y="15"/>
                      </a:lnTo>
                      <a:lnTo>
                        <a:pt x="3" y="18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" name="Freeform 209"/>
                <p:cNvSpPr>
                  <a:spLocks noChangeArrowheads="1"/>
                </p:cNvSpPr>
                <p:nvPr/>
              </p:nvSpPr>
              <p:spPr bwMode="auto">
                <a:xfrm>
                  <a:off x="1776" y="1625"/>
                  <a:ext cx="8" cy="17"/>
                </a:xfrm>
                <a:custGeom>
                  <a:avLst/>
                  <a:gdLst>
                    <a:gd name="T0" fmla="*/ 6 w 14"/>
                    <a:gd name="T1" fmla="*/ 22 h 22"/>
                    <a:gd name="T2" fmla="*/ 10 w 14"/>
                    <a:gd name="T3" fmla="*/ 12 h 22"/>
                    <a:gd name="T4" fmla="*/ 0 w 14"/>
                    <a:gd name="T5" fmla="*/ 0 h 22"/>
                    <a:gd name="T6" fmla="*/ 14 w 14"/>
                    <a:gd name="T7" fmla="*/ 15 h 22"/>
                    <a:gd name="T8" fmla="*/ 6 w 14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2">
                      <a:moveTo>
                        <a:pt x="6" y="22"/>
                      </a:moveTo>
                      <a:lnTo>
                        <a:pt x="10" y="12"/>
                      </a:lnTo>
                      <a:lnTo>
                        <a:pt x="0" y="0"/>
                      </a:lnTo>
                      <a:lnTo>
                        <a:pt x="14" y="15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" name="Freeform 210"/>
                <p:cNvSpPr>
                  <a:spLocks noChangeArrowheads="1"/>
                </p:cNvSpPr>
                <p:nvPr/>
              </p:nvSpPr>
              <p:spPr bwMode="auto">
                <a:xfrm>
                  <a:off x="1789" y="1654"/>
                  <a:ext cx="4" cy="12"/>
                </a:xfrm>
                <a:custGeom>
                  <a:avLst/>
                  <a:gdLst>
                    <a:gd name="T0" fmla="*/ 6 w 10"/>
                    <a:gd name="T1" fmla="*/ 17 h 17"/>
                    <a:gd name="T2" fmla="*/ 10 w 10"/>
                    <a:gd name="T3" fmla="*/ 11 h 17"/>
                    <a:gd name="T4" fmla="*/ 1 w 10"/>
                    <a:gd name="T5" fmla="*/ 0 h 17"/>
                    <a:gd name="T6" fmla="*/ 0 w 10"/>
                    <a:gd name="T7" fmla="*/ 1 h 17"/>
                    <a:gd name="T8" fmla="*/ 5 w 10"/>
                    <a:gd name="T9" fmla="*/ 7 h 17"/>
                    <a:gd name="T10" fmla="*/ 9 w 10"/>
                    <a:gd name="T11" fmla="*/ 11 h 17"/>
                    <a:gd name="T12" fmla="*/ 5 w 10"/>
                    <a:gd name="T13" fmla="*/ 17 h 17"/>
                    <a:gd name="T14" fmla="*/ 6 w 10"/>
                    <a:gd name="T1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7">
                      <a:moveTo>
                        <a:pt x="6" y="17"/>
                      </a:moveTo>
                      <a:lnTo>
                        <a:pt x="10" y="1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5" y="7"/>
                      </a:lnTo>
                      <a:lnTo>
                        <a:pt x="9" y="11"/>
                      </a:lnTo>
                      <a:lnTo>
                        <a:pt x="5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1" name="Freeform 211"/>
                <p:cNvSpPr>
                  <a:spLocks noChangeArrowheads="1"/>
                </p:cNvSpPr>
                <p:nvPr/>
              </p:nvSpPr>
              <p:spPr bwMode="auto">
                <a:xfrm>
                  <a:off x="1823" y="1738"/>
                  <a:ext cx="6" cy="5"/>
                </a:xfrm>
                <a:custGeom>
                  <a:avLst/>
                  <a:gdLst>
                    <a:gd name="T0" fmla="*/ 13 w 13"/>
                    <a:gd name="T1" fmla="*/ 0 h 9"/>
                    <a:gd name="T2" fmla="*/ 13 w 13"/>
                    <a:gd name="T3" fmla="*/ 4 h 9"/>
                    <a:gd name="T4" fmla="*/ 0 w 13"/>
                    <a:gd name="T5" fmla="*/ 9 h 9"/>
                    <a:gd name="T6" fmla="*/ 13 w 13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9">
                      <a:moveTo>
                        <a:pt x="13" y="0"/>
                      </a:moveTo>
                      <a:lnTo>
                        <a:pt x="13" y="4"/>
                      </a:lnTo>
                      <a:lnTo>
                        <a:pt x="0" y="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" name="Freeform 212"/>
                <p:cNvSpPr>
                  <a:spLocks noChangeArrowheads="1"/>
                </p:cNvSpPr>
                <p:nvPr/>
              </p:nvSpPr>
              <p:spPr bwMode="auto">
                <a:xfrm>
                  <a:off x="1817" y="1713"/>
                  <a:ext cx="4" cy="3"/>
                </a:xfrm>
                <a:custGeom>
                  <a:avLst/>
                  <a:gdLst>
                    <a:gd name="T0" fmla="*/ 7 w 7"/>
                    <a:gd name="T1" fmla="*/ 1 h 7"/>
                    <a:gd name="T2" fmla="*/ 4 w 7"/>
                    <a:gd name="T3" fmla="*/ 0 h 7"/>
                    <a:gd name="T4" fmla="*/ 0 w 7"/>
                    <a:gd name="T5" fmla="*/ 7 h 7"/>
                    <a:gd name="T6" fmla="*/ 7 w 7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7" y="1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" name="Freeform 213"/>
                <p:cNvSpPr>
                  <a:spLocks noChangeArrowheads="1"/>
                </p:cNvSpPr>
                <p:nvPr/>
              </p:nvSpPr>
              <p:spPr bwMode="auto">
                <a:xfrm>
                  <a:off x="1759" y="1630"/>
                  <a:ext cx="13" cy="0"/>
                </a:xfrm>
                <a:custGeom>
                  <a:avLst/>
                  <a:gdLst>
                    <a:gd name="T0" fmla="*/ 7 w 22"/>
                    <a:gd name="T1" fmla="*/ 0 h 2"/>
                    <a:gd name="T2" fmla="*/ 22 w 22"/>
                    <a:gd name="T3" fmla="*/ 0 h 2"/>
                    <a:gd name="T4" fmla="*/ 13 w 22"/>
                    <a:gd name="T5" fmla="*/ 2 h 2"/>
                    <a:gd name="T6" fmla="*/ 0 w 22"/>
                    <a:gd name="T7" fmla="*/ 0 h 2"/>
                    <a:gd name="T8" fmla="*/ 7 w 2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7" y="0"/>
                      </a:move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" name="Freeform 214"/>
                <p:cNvSpPr>
                  <a:spLocks noChangeArrowheads="1"/>
                </p:cNvSpPr>
                <p:nvPr/>
              </p:nvSpPr>
              <p:spPr bwMode="auto">
                <a:xfrm>
                  <a:off x="1769" y="1680"/>
                  <a:ext cx="2" cy="5"/>
                </a:xfrm>
                <a:custGeom>
                  <a:avLst/>
                  <a:gdLst>
                    <a:gd name="T0" fmla="*/ 6 w 6"/>
                    <a:gd name="T1" fmla="*/ 7 h 8"/>
                    <a:gd name="T2" fmla="*/ 3 w 6"/>
                    <a:gd name="T3" fmla="*/ 2 h 8"/>
                    <a:gd name="T4" fmla="*/ 0 w 6"/>
                    <a:gd name="T5" fmla="*/ 0 h 8"/>
                    <a:gd name="T6" fmla="*/ 4 w 6"/>
                    <a:gd name="T7" fmla="*/ 8 h 8"/>
                    <a:gd name="T8" fmla="*/ 6 w 6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6" y="7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" name="Freeform 215"/>
                <p:cNvSpPr>
                  <a:spLocks noChangeArrowheads="1"/>
                </p:cNvSpPr>
                <p:nvPr/>
              </p:nvSpPr>
              <p:spPr bwMode="auto">
                <a:xfrm>
                  <a:off x="3702" y="2565"/>
                  <a:ext cx="3" cy="5"/>
                </a:xfrm>
                <a:custGeom>
                  <a:avLst/>
                  <a:gdLst>
                    <a:gd name="T0" fmla="*/ 9 w 10"/>
                    <a:gd name="T1" fmla="*/ 0 h 8"/>
                    <a:gd name="T2" fmla="*/ 0 w 10"/>
                    <a:gd name="T3" fmla="*/ 8 h 8"/>
                    <a:gd name="T4" fmla="*/ 10 w 10"/>
                    <a:gd name="T5" fmla="*/ 4 h 8"/>
                    <a:gd name="T6" fmla="*/ 9 w 10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"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10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" name="Freeform 216"/>
                <p:cNvSpPr>
                  <a:spLocks noChangeArrowheads="1"/>
                </p:cNvSpPr>
                <p:nvPr/>
              </p:nvSpPr>
              <p:spPr bwMode="auto">
                <a:xfrm>
                  <a:off x="4470" y="2378"/>
                  <a:ext cx="579" cy="564"/>
                </a:xfrm>
                <a:custGeom>
                  <a:avLst/>
                  <a:gdLst>
                    <a:gd name="T0" fmla="*/ 462 w 817"/>
                    <a:gd name="T1" fmla="*/ 14 h 659"/>
                    <a:gd name="T2" fmla="*/ 468 w 817"/>
                    <a:gd name="T3" fmla="*/ 32 h 659"/>
                    <a:gd name="T4" fmla="*/ 432 w 817"/>
                    <a:gd name="T5" fmla="*/ 43 h 659"/>
                    <a:gd name="T6" fmla="*/ 416 w 817"/>
                    <a:gd name="T7" fmla="*/ 62 h 659"/>
                    <a:gd name="T8" fmla="*/ 408 w 817"/>
                    <a:gd name="T9" fmla="*/ 93 h 659"/>
                    <a:gd name="T10" fmla="*/ 391 w 817"/>
                    <a:gd name="T11" fmla="*/ 101 h 659"/>
                    <a:gd name="T12" fmla="*/ 365 w 817"/>
                    <a:gd name="T13" fmla="*/ 110 h 659"/>
                    <a:gd name="T14" fmla="*/ 348 w 817"/>
                    <a:gd name="T15" fmla="*/ 74 h 659"/>
                    <a:gd name="T16" fmla="*/ 329 w 817"/>
                    <a:gd name="T17" fmla="*/ 77 h 659"/>
                    <a:gd name="T18" fmla="*/ 312 w 817"/>
                    <a:gd name="T19" fmla="*/ 102 h 659"/>
                    <a:gd name="T20" fmla="*/ 291 w 817"/>
                    <a:gd name="T21" fmla="*/ 116 h 659"/>
                    <a:gd name="T22" fmla="*/ 290 w 817"/>
                    <a:gd name="T23" fmla="*/ 129 h 659"/>
                    <a:gd name="T24" fmla="*/ 275 w 817"/>
                    <a:gd name="T25" fmla="*/ 128 h 659"/>
                    <a:gd name="T26" fmla="*/ 270 w 817"/>
                    <a:gd name="T27" fmla="*/ 165 h 659"/>
                    <a:gd name="T28" fmla="*/ 237 w 817"/>
                    <a:gd name="T29" fmla="*/ 157 h 659"/>
                    <a:gd name="T30" fmla="*/ 186 w 817"/>
                    <a:gd name="T31" fmla="*/ 212 h 659"/>
                    <a:gd name="T32" fmla="*/ 120 w 817"/>
                    <a:gd name="T33" fmla="*/ 227 h 659"/>
                    <a:gd name="T34" fmla="*/ 57 w 817"/>
                    <a:gd name="T35" fmla="*/ 258 h 659"/>
                    <a:gd name="T36" fmla="*/ 37 w 817"/>
                    <a:gd name="T37" fmla="*/ 342 h 659"/>
                    <a:gd name="T38" fmla="*/ 27 w 817"/>
                    <a:gd name="T39" fmla="*/ 345 h 659"/>
                    <a:gd name="T40" fmla="*/ 24 w 817"/>
                    <a:gd name="T41" fmla="*/ 380 h 659"/>
                    <a:gd name="T42" fmla="*/ 31 w 817"/>
                    <a:gd name="T43" fmla="*/ 458 h 659"/>
                    <a:gd name="T44" fmla="*/ 9 w 817"/>
                    <a:gd name="T45" fmla="*/ 533 h 659"/>
                    <a:gd name="T46" fmla="*/ 27 w 817"/>
                    <a:gd name="T47" fmla="*/ 566 h 659"/>
                    <a:gd name="T48" fmla="*/ 93 w 817"/>
                    <a:gd name="T49" fmla="*/ 541 h 659"/>
                    <a:gd name="T50" fmla="*/ 183 w 817"/>
                    <a:gd name="T51" fmla="*/ 521 h 659"/>
                    <a:gd name="T52" fmla="*/ 284 w 817"/>
                    <a:gd name="T53" fmla="*/ 492 h 659"/>
                    <a:gd name="T54" fmla="*/ 376 w 817"/>
                    <a:gd name="T55" fmla="*/ 499 h 659"/>
                    <a:gd name="T56" fmla="*/ 389 w 817"/>
                    <a:gd name="T57" fmla="*/ 537 h 659"/>
                    <a:gd name="T58" fmla="*/ 401 w 817"/>
                    <a:gd name="T59" fmla="*/ 558 h 659"/>
                    <a:gd name="T60" fmla="*/ 451 w 817"/>
                    <a:gd name="T61" fmla="*/ 525 h 659"/>
                    <a:gd name="T62" fmla="*/ 427 w 817"/>
                    <a:gd name="T63" fmla="*/ 569 h 659"/>
                    <a:gd name="T64" fmla="*/ 445 w 817"/>
                    <a:gd name="T65" fmla="*/ 577 h 659"/>
                    <a:gd name="T66" fmla="*/ 448 w 817"/>
                    <a:gd name="T67" fmla="*/ 633 h 659"/>
                    <a:gd name="T68" fmla="*/ 523 w 817"/>
                    <a:gd name="T69" fmla="*/ 642 h 659"/>
                    <a:gd name="T70" fmla="*/ 532 w 817"/>
                    <a:gd name="T71" fmla="*/ 643 h 659"/>
                    <a:gd name="T72" fmla="*/ 553 w 817"/>
                    <a:gd name="T73" fmla="*/ 651 h 659"/>
                    <a:gd name="T74" fmla="*/ 643 w 817"/>
                    <a:gd name="T75" fmla="*/ 611 h 659"/>
                    <a:gd name="T76" fmla="*/ 712 w 817"/>
                    <a:gd name="T77" fmla="*/ 531 h 659"/>
                    <a:gd name="T78" fmla="*/ 776 w 817"/>
                    <a:gd name="T79" fmla="*/ 463 h 659"/>
                    <a:gd name="T80" fmla="*/ 806 w 817"/>
                    <a:gd name="T81" fmla="*/ 387 h 659"/>
                    <a:gd name="T82" fmla="*/ 808 w 817"/>
                    <a:gd name="T83" fmla="*/ 324 h 659"/>
                    <a:gd name="T84" fmla="*/ 788 w 817"/>
                    <a:gd name="T85" fmla="*/ 275 h 659"/>
                    <a:gd name="T86" fmla="*/ 769 w 817"/>
                    <a:gd name="T87" fmla="*/ 249 h 659"/>
                    <a:gd name="T88" fmla="*/ 745 w 817"/>
                    <a:gd name="T89" fmla="*/ 204 h 659"/>
                    <a:gd name="T90" fmla="*/ 718 w 817"/>
                    <a:gd name="T91" fmla="*/ 126 h 659"/>
                    <a:gd name="T92" fmla="*/ 691 w 817"/>
                    <a:gd name="T93" fmla="*/ 84 h 659"/>
                    <a:gd name="T94" fmla="*/ 682 w 817"/>
                    <a:gd name="T95" fmla="*/ 18 h 659"/>
                    <a:gd name="T96" fmla="*/ 660 w 817"/>
                    <a:gd name="T97" fmla="*/ 29 h 659"/>
                    <a:gd name="T98" fmla="*/ 652 w 817"/>
                    <a:gd name="T99" fmla="*/ 56 h 659"/>
                    <a:gd name="T100" fmla="*/ 643 w 817"/>
                    <a:gd name="T101" fmla="*/ 103 h 659"/>
                    <a:gd name="T102" fmla="*/ 586 w 817"/>
                    <a:gd name="T103" fmla="*/ 149 h 659"/>
                    <a:gd name="T104" fmla="*/ 520 w 817"/>
                    <a:gd name="T105" fmla="*/ 92 h 659"/>
                    <a:gd name="T106" fmla="*/ 548 w 817"/>
                    <a:gd name="T107" fmla="*/ 50 h 659"/>
                    <a:gd name="T108" fmla="*/ 538 w 817"/>
                    <a:gd name="T109" fmla="*/ 33 h 659"/>
                    <a:gd name="T110" fmla="*/ 503 w 817"/>
                    <a:gd name="T111" fmla="*/ 31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17" h="659">
                      <a:moveTo>
                        <a:pt x="479" y="15"/>
                      </a:moveTo>
                      <a:lnTo>
                        <a:pt x="470" y="14"/>
                      </a:lnTo>
                      <a:lnTo>
                        <a:pt x="464" y="12"/>
                      </a:lnTo>
                      <a:lnTo>
                        <a:pt x="462" y="14"/>
                      </a:lnTo>
                      <a:lnTo>
                        <a:pt x="456" y="13"/>
                      </a:lnTo>
                      <a:lnTo>
                        <a:pt x="464" y="18"/>
                      </a:lnTo>
                      <a:lnTo>
                        <a:pt x="473" y="23"/>
                      </a:lnTo>
                      <a:lnTo>
                        <a:pt x="468" y="32"/>
                      </a:lnTo>
                      <a:lnTo>
                        <a:pt x="462" y="35"/>
                      </a:lnTo>
                      <a:lnTo>
                        <a:pt x="444" y="32"/>
                      </a:lnTo>
                      <a:lnTo>
                        <a:pt x="437" y="36"/>
                      </a:lnTo>
                      <a:lnTo>
                        <a:pt x="432" y="43"/>
                      </a:lnTo>
                      <a:lnTo>
                        <a:pt x="427" y="39"/>
                      </a:lnTo>
                      <a:lnTo>
                        <a:pt x="425" y="44"/>
                      </a:lnTo>
                      <a:lnTo>
                        <a:pt x="418" y="57"/>
                      </a:lnTo>
                      <a:lnTo>
                        <a:pt x="416" y="62"/>
                      </a:lnTo>
                      <a:lnTo>
                        <a:pt x="408" y="69"/>
                      </a:lnTo>
                      <a:lnTo>
                        <a:pt x="398" y="87"/>
                      </a:lnTo>
                      <a:lnTo>
                        <a:pt x="404" y="90"/>
                      </a:lnTo>
                      <a:lnTo>
                        <a:pt x="408" y="93"/>
                      </a:lnTo>
                      <a:lnTo>
                        <a:pt x="402" y="101"/>
                      </a:lnTo>
                      <a:lnTo>
                        <a:pt x="409" y="109"/>
                      </a:lnTo>
                      <a:lnTo>
                        <a:pt x="392" y="97"/>
                      </a:lnTo>
                      <a:lnTo>
                        <a:pt x="391" y="101"/>
                      </a:lnTo>
                      <a:lnTo>
                        <a:pt x="377" y="95"/>
                      </a:lnTo>
                      <a:lnTo>
                        <a:pt x="372" y="107"/>
                      </a:lnTo>
                      <a:lnTo>
                        <a:pt x="368" y="107"/>
                      </a:lnTo>
                      <a:lnTo>
                        <a:pt x="365" y="110"/>
                      </a:lnTo>
                      <a:lnTo>
                        <a:pt x="366" y="104"/>
                      </a:lnTo>
                      <a:lnTo>
                        <a:pt x="371" y="90"/>
                      </a:lnTo>
                      <a:lnTo>
                        <a:pt x="350" y="69"/>
                      </a:lnTo>
                      <a:lnTo>
                        <a:pt x="348" y="74"/>
                      </a:lnTo>
                      <a:lnTo>
                        <a:pt x="340" y="78"/>
                      </a:lnTo>
                      <a:lnTo>
                        <a:pt x="338" y="75"/>
                      </a:lnTo>
                      <a:lnTo>
                        <a:pt x="334" y="78"/>
                      </a:lnTo>
                      <a:lnTo>
                        <a:pt x="329" y="77"/>
                      </a:lnTo>
                      <a:lnTo>
                        <a:pt x="325" y="90"/>
                      </a:lnTo>
                      <a:lnTo>
                        <a:pt x="321" y="84"/>
                      </a:lnTo>
                      <a:lnTo>
                        <a:pt x="311" y="95"/>
                      </a:lnTo>
                      <a:lnTo>
                        <a:pt x="312" y="102"/>
                      </a:lnTo>
                      <a:lnTo>
                        <a:pt x="303" y="101"/>
                      </a:lnTo>
                      <a:lnTo>
                        <a:pt x="308" y="111"/>
                      </a:lnTo>
                      <a:lnTo>
                        <a:pt x="299" y="107"/>
                      </a:lnTo>
                      <a:lnTo>
                        <a:pt x="291" y="116"/>
                      </a:lnTo>
                      <a:lnTo>
                        <a:pt x="294" y="117"/>
                      </a:lnTo>
                      <a:lnTo>
                        <a:pt x="296" y="117"/>
                      </a:lnTo>
                      <a:lnTo>
                        <a:pt x="291" y="123"/>
                      </a:lnTo>
                      <a:lnTo>
                        <a:pt x="290" y="129"/>
                      </a:lnTo>
                      <a:lnTo>
                        <a:pt x="295" y="131"/>
                      </a:lnTo>
                      <a:lnTo>
                        <a:pt x="284" y="129"/>
                      </a:lnTo>
                      <a:lnTo>
                        <a:pt x="279" y="129"/>
                      </a:lnTo>
                      <a:lnTo>
                        <a:pt x="275" y="128"/>
                      </a:lnTo>
                      <a:lnTo>
                        <a:pt x="272" y="133"/>
                      </a:lnTo>
                      <a:lnTo>
                        <a:pt x="275" y="144"/>
                      </a:lnTo>
                      <a:lnTo>
                        <a:pt x="270" y="147"/>
                      </a:lnTo>
                      <a:lnTo>
                        <a:pt x="270" y="165"/>
                      </a:lnTo>
                      <a:lnTo>
                        <a:pt x="264" y="149"/>
                      </a:lnTo>
                      <a:lnTo>
                        <a:pt x="258" y="132"/>
                      </a:lnTo>
                      <a:lnTo>
                        <a:pt x="251" y="139"/>
                      </a:lnTo>
                      <a:lnTo>
                        <a:pt x="237" y="157"/>
                      </a:lnTo>
                      <a:lnTo>
                        <a:pt x="237" y="173"/>
                      </a:lnTo>
                      <a:lnTo>
                        <a:pt x="218" y="195"/>
                      </a:lnTo>
                      <a:lnTo>
                        <a:pt x="201" y="204"/>
                      </a:lnTo>
                      <a:lnTo>
                        <a:pt x="186" y="212"/>
                      </a:lnTo>
                      <a:lnTo>
                        <a:pt x="163" y="218"/>
                      </a:lnTo>
                      <a:lnTo>
                        <a:pt x="144" y="224"/>
                      </a:lnTo>
                      <a:lnTo>
                        <a:pt x="126" y="230"/>
                      </a:lnTo>
                      <a:lnTo>
                        <a:pt x="120" y="227"/>
                      </a:lnTo>
                      <a:lnTo>
                        <a:pt x="92" y="246"/>
                      </a:lnTo>
                      <a:lnTo>
                        <a:pt x="65" y="265"/>
                      </a:lnTo>
                      <a:lnTo>
                        <a:pt x="56" y="272"/>
                      </a:lnTo>
                      <a:lnTo>
                        <a:pt x="57" y="258"/>
                      </a:lnTo>
                      <a:lnTo>
                        <a:pt x="47" y="279"/>
                      </a:lnTo>
                      <a:lnTo>
                        <a:pt x="37" y="305"/>
                      </a:lnTo>
                      <a:lnTo>
                        <a:pt x="35" y="325"/>
                      </a:lnTo>
                      <a:lnTo>
                        <a:pt x="37" y="342"/>
                      </a:lnTo>
                      <a:lnTo>
                        <a:pt x="38" y="359"/>
                      </a:lnTo>
                      <a:lnTo>
                        <a:pt x="33" y="362"/>
                      </a:lnTo>
                      <a:lnTo>
                        <a:pt x="33" y="356"/>
                      </a:lnTo>
                      <a:lnTo>
                        <a:pt x="27" y="345"/>
                      </a:lnTo>
                      <a:lnTo>
                        <a:pt x="27" y="369"/>
                      </a:lnTo>
                      <a:lnTo>
                        <a:pt x="23" y="359"/>
                      </a:lnTo>
                      <a:lnTo>
                        <a:pt x="20" y="357"/>
                      </a:lnTo>
                      <a:lnTo>
                        <a:pt x="24" y="380"/>
                      </a:lnTo>
                      <a:lnTo>
                        <a:pt x="26" y="402"/>
                      </a:lnTo>
                      <a:lnTo>
                        <a:pt x="30" y="421"/>
                      </a:lnTo>
                      <a:lnTo>
                        <a:pt x="32" y="441"/>
                      </a:lnTo>
                      <a:lnTo>
                        <a:pt x="31" y="458"/>
                      </a:lnTo>
                      <a:lnTo>
                        <a:pt x="29" y="475"/>
                      </a:lnTo>
                      <a:lnTo>
                        <a:pt x="26" y="493"/>
                      </a:lnTo>
                      <a:lnTo>
                        <a:pt x="25" y="510"/>
                      </a:lnTo>
                      <a:lnTo>
                        <a:pt x="9" y="533"/>
                      </a:lnTo>
                      <a:lnTo>
                        <a:pt x="0" y="535"/>
                      </a:lnTo>
                      <a:lnTo>
                        <a:pt x="0" y="549"/>
                      </a:lnTo>
                      <a:lnTo>
                        <a:pt x="13" y="558"/>
                      </a:lnTo>
                      <a:lnTo>
                        <a:pt x="27" y="566"/>
                      </a:lnTo>
                      <a:lnTo>
                        <a:pt x="53" y="564"/>
                      </a:lnTo>
                      <a:lnTo>
                        <a:pt x="77" y="554"/>
                      </a:lnTo>
                      <a:lnTo>
                        <a:pt x="80" y="551"/>
                      </a:lnTo>
                      <a:lnTo>
                        <a:pt x="93" y="541"/>
                      </a:lnTo>
                      <a:lnTo>
                        <a:pt x="115" y="541"/>
                      </a:lnTo>
                      <a:lnTo>
                        <a:pt x="137" y="541"/>
                      </a:lnTo>
                      <a:lnTo>
                        <a:pt x="164" y="540"/>
                      </a:lnTo>
                      <a:lnTo>
                        <a:pt x="183" y="521"/>
                      </a:lnTo>
                      <a:lnTo>
                        <a:pt x="210" y="511"/>
                      </a:lnTo>
                      <a:lnTo>
                        <a:pt x="235" y="501"/>
                      </a:lnTo>
                      <a:lnTo>
                        <a:pt x="259" y="497"/>
                      </a:lnTo>
                      <a:lnTo>
                        <a:pt x="284" y="492"/>
                      </a:lnTo>
                      <a:lnTo>
                        <a:pt x="309" y="488"/>
                      </a:lnTo>
                      <a:lnTo>
                        <a:pt x="335" y="485"/>
                      </a:lnTo>
                      <a:lnTo>
                        <a:pt x="348" y="489"/>
                      </a:lnTo>
                      <a:lnTo>
                        <a:pt x="376" y="499"/>
                      </a:lnTo>
                      <a:lnTo>
                        <a:pt x="382" y="506"/>
                      </a:lnTo>
                      <a:lnTo>
                        <a:pt x="384" y="511"/>
                      </a:lnTo>
                      <a:lnTo>
                        <a:pt x="386" y="522"/>
                      </a:lnTo>
                      <a:lnTo>
                        <a:pt x="389" y="537"/>
                      </a:lnTo>
                      <a:lnTo>
                        <a:pt x="391" y="553"/>
                      </a:lnTo>
                      <a:lnTo>
                        <a:pt x="386" y="553"/>
                      </a:lnTo>
                      <a:lnTo>
                        <a:pt x="396" y="561"/>
                      </a:lnTo>
                      <a:lnTo>
                        <a:pt x="401" y="558"/>
                      </a:lnTo>
                      <a:lnTo>
                        <a:pt x="424" y="537"/>
                      </a:lnTo>
                      <a:lnTo>
                        <a:pt x="446" y="519"/>
                      </a:lnTo>
                      <a:lnTo>
                        <a:pt x="456" y="509"/>
                      </a:lnTo>
                      <a:lnTo>
                        <a:pt x="451" y="525"/>
                      </a:lnTo>
                      <a:lnTo>
                        <a:pt x="437" y="545"/>
                      </a:lnTo>
                      <a:lnTo>
                        <a:pt x="422" y="563"/>
                      </a:lnTo>
                      <a:lnTo>
                        <a:pt x="413" y="569"/>
                      </a:lnTo>
                      <a:lnTo>
                        <a:pt x="427" y="569"/>
                      </a:lnTo>
                      <a:lnTo>
                        <a:pt x="444" y="547"/>
                      </a:lnTo>
                      <a:lnTo>
                        <a:pt x="450" y="559"/>
                      </a:lnTo>
                      <a:lnTo>
                        <a:pt x="433" y="577"/>
                      </a:lnTo>
                      <a:lnTo>
                        <a:pt x="445" y="577"/>
                      </a:lnTo>
                      <a:lnTo>
                        <a:pt x="449" y="578"/>
                      </a:lnTo>
                      <a:lnTo>
                        <a:pt x="454" y="588"/>
                      </a:lnTo>
                      <a:lnTo>
                        <a:pt x="445" y="609"/>
                      </a:lnTo>
                      <a:lnTo>
                        <a:pt x="448" y="633"/>
                      </a:lnTo>
                      <a:lnTo>
                        <a:pt x="467" y="642"/>
                      </a:lnTo>
                      <a:lnTo>
                        <a:pt x="481" y="647"/>
                      </a:lnTo>
                      <a:lnTo>
                        <a:pt x="494" y="653"/>
                      </a:lnTo>
                      <a:lnTo>
                        <a:pt x="523" y="642"/>
                      </a:lnTo>
                      <a:lnTo>
                        <a:pt x="523" y="638"/>
                      </a:lnTo>
                      <a:lnTo>
                        <a:pt x="535" y="632"/>
                      </a:lnTo>
                      <a:lnTo>
                        <a:pt x="527" y="643"/>
                      </a:lnTo>
                      <a:lnTo>
                        <a:pt x="532" y="643"/>
                      </a:lnTo>
                      <a:lnTo>
                        <a:pt x="539" y="643"/>
                      </a:lnTo>
                      <a:lnTo>
                        <a:pt x="542" y="655"/>
                      </a:lnTo>
                      <a:lnTo>
                        <a:pt x="547" y="659"/>
                      </a:lnTo>
                      <a:lnTo>
                        <a:pt x="553" y="651"/>
                      </a:lnTo>
                      <a:lnTo>
                        <a:pt x="590" y="632"/>
                      </a:lnTo>
                      <a:lnTo>
                        <a:pt x="608" y="630"/>
                      </a:lnTo>
                      <a:lnTo>
                        <a:pt x="634" y="623"/>
                      </a:lnTo>
                      <a:lnTo>
                        <a:pt x="643" y="611"/>
                      </a:lnTo>
                      <a:lnTo>
                        <a:pt x="665" y="587"/>
                      </a:lnTo>
                      <a:lnTo>
                        <a:pt x="685" y="564"/>
                      </a:lnTo>
                      <a:lnTo>
                        <a:pt x="704" y="537"/>
                      </a:lnTo>
                      <a:lnTo>
                        <a:pt x="712" y="531"/>
                      </a:lnTo>
                      <a:lnTo>
                        <a:pt x="736" y="512"/>
                      </a:lnTo>
                      <a:lnTo>
                        <a:pt x="744" y="506"/>
                      </a:lnTo>
                      <a:lnTo>
                        <a:pt x="761" y="485"/>
                      </a:lnTo>
                      <a:lnTo>
                        <a:pt x="776" y="463"/>
                      </a:lnTo>
                      <a:lnTo>
                        <a:pt x="792" y="441"/>
                      </a:lnTo>
                      <a:lnTo>
                        <a:pt x="805" y="420"/>
                      </a:lnTo>
                      <a:lnTo>
                        <a:pt x="806" y="403"/>
                      </a:lnTo>
                      <a:lnTo>
                        <a:pt x="806" y="387"/>
                      </a:lnTo>
                      <a:lnTo>
                        <a:pt x="812" y="369"/>
                      </a:lnTo>
                      <a:lnTo>
                        <a:pt x="817" y="350"/>
                      </a:lnTo>
                      <a:lnTo>
                        <a:pt x="815" y="336"/>
                      </a:lnTo>
                      <a:lnTo>
                        <a:pt x="808" y="324"/>
                      </a:lnTo>
                      <a:lnTo>
                        <a:pt x="800" y="311"/>
                      </a:lnTo>
                      <a:lnTo>
                        <a:pt x="787" y="296"/>
                      </a:lnTo>
                      <a:lnTo>
                        <a:pt x="792" y="270"/>
                      </a:lnTo>
                      <a:lnTo>
                        <a:pt x="788" y="275"/>
                      </a:lnTo>
                      <a:lnTo>
                        <a:pt x="779" y="266"/>
                      </a:lnTo>
                      <a:lnTo>
                        <a:pt x="776" y="276"/>
                      </a:lnTo>
                      <a:lnTo>
                        <a:pt x="770" y="269"/>
                      </a:lnTo>
                      <a:lnTo>
                        <a:pt x="769" y="249"/>
                      </a:lnTo>
                      <a:lnTo>
                        <a:pt x="762" y="231"/>
                      </a:lnTo>
                      <a:lnTo>
                        <a:pt x="764" y="225"/>
                      </a:lnTo>
                      <a:lnTo>
                        <a:pt x="760" y="218"/>
                      </a:lnTo>
                      <a:lnTo>
                        <a:pt x="745" y="204"/>
                      </a:lnTo>
                      <a:lnTo>
                        <a:pt x="722" y="187"/>
                      </a:lnTo>
                      <a:lnTo>
                        <a:pt x="722" y="164"/>
                      </a:lnTo>
                      <a:lnTo>
                        <a:pt x="721" y="143"/>
                      </a:lnTo>
                      <a:lnTo>
                        <a:pt x="718" y="126"/>
                      </a:lnTo>
                      <a:lnTo>
                        <a:pt x="720" y="104"/>
                      </a:lnTo>
                      <a:lnTo>
                        <a:pt x="716" y="95"/>
                      </a:lnTo>
                      <a:lnTo>
                        <a:pt x="704" y="81"/>
                      </a:lnTo>
                      <a:lnTo>
                        <a:pt x="691" y="84"/>
                      </a:lnTo>
                      <a:lnTo>
                        <a:pt x="690" y="68"/>
                      </a:lnTo>
                      <a:lnTo>
                        <a:pt x="689" y="51"/>
                      </a:lnTo>
                      <a:lnTo>
                        <a:pt x="686" y="31"/>
                      </a:lnTo>
                      <a:lnTo>
                        <a:pt x="682" y="18"/>
                      </a:lnTo>
                      <a:lnTo>
                        <a:pt x="677" y="6"/>
                      </a:lnTo>
                      <a:lnTo>
                        <a:pt x="676" y="0"/>
                      </a:lnTo>
                      <a:lnTo>
                        <a:pt x="665" y="20"/>
                      </a:lnTo>
                      <a:lnTo>
                        <a:pt x="660" y="29"/>
                      </a:lnTo>
                      <a:lnTo>
                        <a:pt x="655" y="42"/>
                      </a:lnTo>
                      <a:lnTo>
                        <a:pt x="659" y="44"/>
                      </a:lnTo>
                      <a:lnTo>
                        <a:pt x="658" y="47"/>
                      </a:lnTo>
                      <a:lnTo>
                        <a:pt x="652" y="56"/>
                      </a:lnTo>
                      <a:lnTo>
                        <a:pt x="650" y="65"/>
                      </a:lnTo>
                      <a:lnTo>
                        <a:pt x="648" y="66"/>
                      </a:lnTo>
                      <a:lnTo>
                        <a:pt x="646" y="85"/>
                      </a:lnTo>
                      <a:lnTo>
                        <a:pt x="643" y="103"/>
                      </a:lnTo>
                      <a:lnTo>
                        <a:pt x="629" y="131"/>
                      </a:lnTo>
                      <a:lnTo>
                        <a:pt x="614" y="157"/>
                      </a:lnTo>
                      <a:lnTo>
                        <a:pt x="599" y="159"/>
                      </a:lnTo>
                      <a:lnTo>
                        <a:pt x="586" y="149"/>
                      </a:lnTo>
                      <a:lnTo>
                        <a:pt x="564" y="134"/>
                      </a:lnTo>
                      <a:lnTo>
                        <a:pt x="542" y="120"/>
                      </a:lnTo>
                      <a:lnTo>
                        <a:pt x="532" y="105"/>
                      </a:lnTo>
                      <a:lnTo>
                        <a:pt x="520" y="92"/>
                      </a:lnTo>
                      <a:lnTo>
                        <a:pt x="533" y="69"/>
                      </a:lnTo>
                      <a:lnTo>
                        <a:pt x="539" y="56"/>
                      </a:lnTo>
                      <a:lnTo>
                        <a:pt x="542" y="59"/>
                      </a:lnTo>
                      <a:lnTo>
                        <a:pt x="548" y="50"/>
                      </a:lnTo>
                      <a:lnTo>
                        <a:pt x="558" y="37"/>
                      </a:lnTo>
                      <a:lnTo>
                        <a:pt x="548" y="29"/>
                      </a:lnTo>
                      <a:lnTo>
                        <a:pt x="540" y="39"/>
                      </a:lnTo>
                      <a:lnTo>
                        <a:pt x="538" y="33"/>
                      </a:lnTo>
                      <a:lnTo>
                        <a:pt x="532" y="33"/>
                      </a:lnTo>
                      <a:lnTo>
                        <a:pt x="535" y="30"/>
                      </a:lnTo>
                      <a:lnTo>
                        <a:pt x="516" y="33"/>
                      </a:lnTo>
                      <a:lnTo>
                        <a:pt x="503" y="31"/>
                      </a:lnTo>
                      <a:lnTo>
                        <a:pt x="493" y="25"/>
                      </a:lnTo>
                      <a:lnTo>
                        <a:pt x="479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" name="Freeform 217"/>
                <p:cNvSpPr>
                  <a:spLocks noChangeArrowheads="1"/>
                </p:cNvSpPr>
                <p:nvPr/>
              </p:nvSpPr>
              <p:spPr bwMode="auto">
                <a:xfrm>
                  <a:off x="4810" y="2978"/>
                  <a:ext cx="55" cy="54"/>
                </a:xfrm>
                <a:custGeom>
                  <a:avLst/>
                  <a:gdLst>
                    <a:gd name="T0" fmla="*/ 32 w 80"/>
                    <a:gd name="T1" fmla="*/ 51 h 66"/>
                    <a:gd name="T2" fmla="*/ 9 w 80"/>
                    <a:gd name="T3" fmla="*/ 66 h 66"/>
                    <a:gd name="T4" fmla="*/ 0 w 80"/>
                    <a:gd name="T5" fmla="*/ 59 h 66"/>
                    <a:gd name="T6" fmla="*/ 1 w 80"/>
                    <a:gd name="T7" fmla="*/ 59 h 66"/>
                    <a:gd name="T8" fmla="*/ 1 w 80"/>
                    <a:gd name="T9" fmla="*/ 37 h 66"/>
                    <a:gd name="T10" fmla="*/ 3 w 80"/>
                    <a:gd name="T11" fmla="*/ 35 h 66"/>
                    <a:gd name="T12" fmla="*/ 7 w 80"/>
                    <a:gd name="T13" fmla="*/ 37 h 66"/>
                    <a:gd name="T14" fmla="*/ 9 w 80"/>
                    <a:gd name="T15" fmla="*/ 21 h 66"/>
                    <a:gd name="T16" fmla="*/ 12 w 80"/>
                    <a:gd name="T17" fmla="*/ 4 h 66"/>
                    <a:gd name="T18" fmla="*/ 18 w 80"/>
                    <a:gd name="T19" fmla="*/ 0 h 66"/>
                    <a:gd name="T20" fmla="*/ 33 w 80"/>
                    <a:gd name="T21" fmla="*/ 7 h 66"/>
                    <a:gd name="T22" fmla="*/ 50 w 80"/>
                    <a:gd name="T23" fmla="*/ 15 h 66"/>
                    <a:gd name="T24" fmla="*/ 55 w 80"/>
                    <a:gd name="T25" fmla="*/ 6 h 66"/>
                    <a:gd name="T26" fmla="*/ 80 w 80"/>
                    <a:gd name="T27" fmla="*/ 4 h 66"/>
                    <a:gd name="T28" fmla="*/ 62 w 80"/>
                    <a:gd name="T29" fmla="*/ 33 h 66"/>
                    <a:gd name="T30" fmla="*/ 58 w 80"/>
                    <a:gd name="T31" fmla="*/ 31 h 66"/>
                    <a:gd name="T32" fmla="*/ 36 w 80"/>
                    <a:gd name="T33" fmla="*/ 57 h 66"/>
                    <a:gd name="T34" fmla="*/ 38 w 80"/>
                    <a:gd name="T35" fmla="*/ 52 h 66"/>
                    <a:gd name="T36" fmla="*/ 34 w 80"/>
                    <a:gd name="T37" fmla="*/ 52 h 66"/>
                    <a:gd name="T38" fmla="*/ 32 w 80"/>
                    <a:gd name="T39" fmla="*/ 5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0" h="66">
                      <a:moveTo>
                        <a:pt x="32" y="51"/>
                      </a:moveTo>
                      <a:lnTo>
                        <a:pt x="9" y="66"/>
                      </a:lnTo>
                      <a:lnTo>
                        <a:pt x="0" y="59"/>
                      </a:lnTo>
                      <a:lnTo>
                        <a:pt x="1" y="5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7" y="37"/>
                      </a:lnTo>
                      <a:lnTo>
                        <a:pt x="9" y="21"/>
                      </a:lnTo>
                      <a:lnTo>
                        <a:pt x="12" y="4"/>
                      </a:lnTo>
                      <a:lnTo>
                        <a:pt x="18" y="0"/>
                      </a:lnTo>
                      <a:lnTo>
                        <a:pt x="33" y="7"/>
                      </a:lnTo>
                      <a:lnTo>
                        <a:pt x="50" y="15"/>
                      </a:lnTo>
                      <a:lnTo>
                        <a:pt x="55" y="6"/>
                      </a:lnTo>
                      <a:lnTo>
                        <a:pt x="80" y="4"/>
                      </a:lnTo>
                      <a:lnTo>
                        <a:pt x="62" y="33"/>
                      </a:lnTo>
                      <a:lnTo>
                        <a:pt x="58" y="31"/>
                      </a:lnTo>
                      <a:lnTo>
                        <a:pt x="36" y="57"/>
                      </a:lnTo>
                      <a:lnTo>
                        <a:pt x="38" y="52"/>
                      </a:lnTo>
                      <a:lnTo>
                        <a:pt x="34" y="52"/>
                      </a:lnTo>
                      <a:lnTo>
                        <a:pt x="32" y="5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" name="Freeform 218"/>
                <p:cNvSpPr>
                  <a:spLocks noChangeArrowheads="1"/>
                </p:cNvSpPr>
                <p:nvPr/>
              </p:nvSpPr>
              <p:spPr bwMode="auto">
                <a:xfrm>
                  <a:off x="5435" y="2510"/>
                  <a:ext cx="15" cy="15"/>
                </a:xfrm>
                <a:custGeom>
                  <a:avLst/>
                  <a:gdLst>
                    <a:gd name="T0" fmla="*/ 26 w 26"/>
                    <a:gd name="T1" fmla="*/ 17 h 20"/>
                    <a:gd name="T2" fmla="*/ 0 w 26"/>
                    <a:gd name="T3" fmla="*/ 20 h 20"/>
                    <a:gd name="T4" fmla="*/ 2 w 26"/>
                    <a:gd name="T5" fmla="*/ 10 h 20"/>
                    <a:gd name="T6" fmla="*/ 20 w 26"/>
                    <a:gd name="T7" fmla="*/ 0 h 20"/>
                    <a:gd name="T8" fmla="*/ 26 w 26"/>
                    <a:gd name="T9" fmla="*/ 16 h 20"/>
                    <a:gd name="T10" fmla="*/ 26 w 26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0">
                      <a:moveTo>
                        <a:pt x="26" y="17"/>
                      </a:moveTo>
                      <a:lnTo>
                        <a:pt x="0" y="20"/>
                      </a:lnTo>
                      <a:lnTo>
                        <a:pt x="2" y="10"/>
                      </a:lnTo>
                      <a:lnTo>
                        <a:pt x="20" y="0"/>
                      </a:lnTo>
                      <a:lnTo>
                        <a:pt x="26" y="16"/>
                      </a:lnTo>
                      <a:lnTo>
                        <a:pt x="26" y="1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" name="Freeform 219"/>
                <p:cNvSpPr>
                  <a:spLocks noChangeArrowheads="1"/>
                </p:cNvSpPr>
                <p:nvPr/>
              </p:nvSpPr>
              <p:spPr bwMode="auto">
                <a:xfrm>
                  <a:off x="5458" y="2489"/>
                  <a:ext cx="18" cy="10"/>
                </a:xfrm>
                <a:custGeom>
                  <a:avLst/>
                  <a:gdLst>
                    <a:gd name="T0" fmla="*/ 20 w 27"/>
                    <a:gd name="T1" fmla="*/ 10 h 15"/>
                    <a:gd name="T2" fmla="*/ 27 w 27"/>
                    <a:gd name="T3" fmla="*/ 0 h 15"/>
                    <a:gd name="T4" fmla="*/ 0 w 27"/>
                    <a:gd name="T5" fmla="*/ 9 h 15"/>
                    <a:gd name="T6" fmla="*/ 0 w 27"/>
                    <a:gd name="T7" fmla="*/ 15 h 15"/>
                    <a:gd name="T8" fmla="*/ 20 w 2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5">
                      <a:moveTo>
                        <a:pt x="20" y="10"/>
                      </a:moveTo>
                      <a:lnTo>
                        <a:pt x="27" y="0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" name="Freeform 220"/>
                <p:cNvSpPr>
                  <a:spLocks noChangeArrowheads="1"/>
                </p:cNvSpPr>
                <p:nvPr/>
              </p:nvSpPr>
              <p:spPr bwMode="auto">
                <a:xfrm>
                  <a:off x="5235" y="2567"/>
                  <a:ext cx="30" cy="39"/>
                </a:xfrm>
                <a:custGeom>
                  <a:avLst/>
                  <a:gdLst>
                    <a:gd name="T0" fmla="*/ 46 w 46"/>
                    <a:gd name="T1" fmla="*/ 48 h 48"/>
                    <a:gd name="T2" fmla="*/ 34 w 46"/>
                    <a:gd name="T3" fmla="*/ 47 h 48"/>
                    <a:gd name="T4" fmla="*/ 18 w 46"/>
                    <a:gd name="T5" fmla="*/ 30 h 48"/>
                    <a:gd name="T6" fmla="*/ 3 w 46"/>
                    <a:gd name="T7" fmla="*/ 14 h 48"/>
                    <a:gd name="T8" fmla="*/ 0 w 46"/>
                    <a:gd name="T9" fmla="*/ 0 h 48"/>
                    <a:gd name="T10" fmla="*/ 12 w 46"/>
                    <a:gd name="T11" fmla="*/ 12 h 48"/>
                    <a:gd name="T12" fmla="*/ 23 w 46"/>
                    <a:gd name="T13" fmla="*/ 24 h 48"/>
                    <a:gd name="T14" fmla="*/ 35 w 46"/>
                    <a:gd name="T15" fmla="*/ 36 h 48"/>
                    <a:gd name="T16" fmla="*/ 46 w 46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48">
                      <a:moveTo>
                        <a:pt x="46" y="48"/>
                      </a:moveTo>
                      <a:lnTo>
                        <a:pt x="34" y="47"/>
                      </a:lnTo>
                      <a:lnTo>
                        <a:pt x="18" y="30"/>
                      </a:lnTo>
                      <a:lnTo>
                        <a:pt x="3" y="14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3" y="24"/>
                      </a:lnTo>
                      <a:lnTo>
                        <a:pt x="35" y="36"/>
                      </a:lnTo>
                      <a:lnTo>
                        <a:pt x="46" y="4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Freeform 221"/>
                <p:cNvSpPr>
                  <a:spLocks noChangeArrowheads="1"/>
                </p:cNvSpPr>
                <p:nvPr/>
              </p:nvSpPr>
              <p:spPr bwMode="auto">
                <a:xfrm>
                  <a:off x="5047" y="2973"/>
                  <a:ext cx="163" cy="118"/>
                </a:xfrm>
                <a:custGeom>
                  <a:avLst/>
                  <a:gdLst>
                    <a:gd name="T0" fmla="*/ 150 w 232"/>
                    <a:gd name="T1" fmla="*/ 76 h 141"/>
                    <a:gd name="T2" fmla="*/ 143 w 232"/>
                    <a:gd name="T3" fmla="*/ 63 h 141"/>
                    <a:gd name="T4" fmla="*/ 141 w 232"/>
                    <a:gd name="T5" fmla="*/ 62 h 141"/>
                    <a:gd name="T6" fmla="*/ 135 w 232"/>
                    <a:gd name="T7" fmla="*/ 64 h 141"/>
                    <a:gd name="T8" fmla="*/ 144 w 232"/>
                    <a:gd name="T9" fmla="*/ 77 h 141"/>
                    <a:gd name="T10" fmla="*/ 128 w 232"/>
                    <a:gd name="T11" fmla="*/ 82 h 141"/>
                    <a:gd name="T12" fmla="*/ 118 w 232"/>
                    <a:gd name="T13" fmla="*/ 84 h 141"/>
                    <a:gd name="T14" fmla="*/ 114 w 232"/>
                    <a:gd name="T15" fmla="*/ 92 h 141"/>
                    <a:gd name="T16" fmla="*/ 106 w 232"/>
                    <a:gd name="T17" fmla="*/ 101 h 141"/>
                    <a:gd name="T18" fmla="*/ 106 w 232"/>
                    <a:gd name="T19" fmla="*/ 102 h 141"/>
                    <a:gd name="T20" fmla="*/ 80 w 232"/>
                    <a:gd name="T21" fmla="*/ 123 h 141"/>
                    <a:gd name="T22" fmla="*/ 34 w 232"/>
                    <a:gd name="T23" fmla="*/ 141 h 141"/>
                    <a:gd name="T24" fmla="*/ 24 w 232"/>
                    <a:gd name="T25" fmla="*/ 137 h 141"/>
                    <a:gd name="T26" fmla="*/ 9 w 232"/>
                    <a:gd name="T27" fmla="*/ 131 h 141"/>
                    <a:gd name="T28" fmla="*/ 2 w 232"/>
                    <a:gd name="T29" fmla="*/ 129 h 141"/>
                    <a:gd name="T30" fmla="*/ 4 w 232"/>
                    <a:gd name="T31" fmla="*/ 126 h 141"/>
                    <a:gd name="T32" fmla="*/ 0 w 232"/>
                    <a:gd name="T33" fmla="*/ 125 h 141"/>
                    <a:gd name="T34" fmla="*/ 11 w 232"/>
                    <a:gd name="T35" fmla="*/ 118 h 141"/>
                    <a:gd name="T36" fmla="*/ 16 w 232"/>
                    <a:gd name="T37" fmla="*/ 116 h 141"/>
                    <a:gd name="T38" fmla="*/ 22 w 232"/>
                    <a:gd name="T39" fmla="*/ 111 h 141"/>
                    <a:gd name="T40" fmla="*/ 23 w 232"/>
                    <a:gd name="T41" fmla="*/ 112 h 141"/>
                    <a:gd name="T42" fmla="*/ 32 w 232"/>
                    <a:gd name="T43" fmla="*/ 102 h 141"/>
                    <a:gd name="T44" fmla="*/ 39 w 232"/>
                    <a:gd name="T45" fmla="*/ 100 h 141"/>
                    <a:gd name="T46" fmla="*/ 51 w 232"/>
                    <a:gd name="T47" fmla="*/ 94 h 141"/>
                    <a:gd name="T48" fmla="*/ 77 w 232"/>
                    <a:gd name="T49" fmla="*/ 80 h 141"/>
                    <a:gd name="T50" fmla="*/ 87 w 232"/>
                    <a:gd name="T51" fmla="*/ 78 h 141"/>
                    <a:gd name="T52" fmla="*/ 123 w 232"/>
                    <a:gd name="T53" fmla="*/ 60 h 141"/>
                    <a:gd name="T54" fmla="*/ 141 w 232"/>
                    <a:gd name="T55" fmla="*/ 53 h 141"/>
                    <a:gd name="T56" fmla="*/ 162 w 232"/>
                    <a:gd name="T57" fmla="*/ 40 h 141"/>
                    <a:gd name="T58" fmla="*/ 156 w 232"/>
                    <a:gd name="T59" fmla="*/ 40 h 141"/>
                    <a:gd name="T60" fmla="*/ 172 w 232"/>
                    <a:gd name="T61" fmla="*/ 28 h 141"/>
                    <a:gd name="T62" fmla="*/ 210 w 232"/>
                    <a:gd name="T63" fmla="*/ 2 h 141"/>
                    <a:gd name="T64" fmla="*/ 219 w 232"/>
                    <a:gd name="T65" fmla="*/ 0 h 141"/>
                    <a:gd name="T66" fmla="*/ 210 w 232"/>
                    <a:gd name="T67" fmla="*/ 5 h 141"/>
                    <a:gd name="T68" fmla="*/ 209 w 232"/>
                    <a:gd name="T69" fmla="*/ 15 h 141"/>
                    <a:gd name="T70" fmla="*/ 228 w 232"/>
                    <a:gd name="T71" fmla="*/ 9 h 141"/>
                    <a:gd name="T72" fmla="*/ 225 w 232"/>
                    <a:gd name="T73" fmla="*/ 14 h 141"/>
                    <a:gd name="T74" fmla="*/ 227 w 232"/>
                    <a:gd name="T75" fmla="*/ 15 h 141"/>
                    <a:gd name="T76" fmla="*/ 226 w 232"/>
                    <a:gd name="T77" fmla="*/ 16 h 141"/>
                    <a:gd name="T78" fmla="*/ 232 w 232"/>
                    <a:gd name="T79" fmla="*/ 16 h 141"/>
                    <a:gd name="T80" fmla="*/ 221 w 232"/>
                    <a:gd name="T81" fmla="*/ 27 h 141"/>
                    <a:gd name="T82" fmla="*/ 196 w 232"/>
                    <a:gd name="T83" fmla="*/ 42 h 141"/>
                    <a:gd name="T84" fmla="*/ 172 w 232"/>
                    <a:gd name="T85" fmla="*/ 59 h 141"/>
                    <a:gd name="T86" fmla="*/ 160 w 232"/>
                    <a:gd name="T87" fmla="*/ 63 h 141"/>
                    <a:gd name="T88" fmla="*/ 160 w 232"/>
                    <a:gd name="T89" fmla="*/ 68 h 141"/>
                    <a:gd name="T90" fmla="*/ 152 w 232"/>
                    <a:gd name="T91" fmla="*/ 66 h 141"/>
                    <a:gd name="T92" fmla="*/ 159 w 232"/>
                    <a:gd name="T93" fmla="*/ 71 h 141"/>
                    <a:gd name="T94" fmla="*/ 160 w 232"/>
                    <a:gd name="T95" fmla="*/ 77 h 141"/>
                    <a:gd name="T96" fmla="*/ 150 w 232"/>
                    <a:gd name="T97" fmla="*/ 76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2" h="141">
                      <a:moveTo>
                        <a:pt x="150" y="76"/>
                      </a:moveTo>
                      <a:lnTo>
                        <a:pt x="143" y="63"/>
                      </a:lnTo>
                      <a:lnTo>
                        <a:pt x="141" y="62"/>
                      </a:lnTo>
                      <a:lnTo>
                        <a:pt x="135" y="64"/>
                      </a:lnTo>
                      <a:lnTo>
                        <a:pt x="144" y="77"/>
                      </a:lnTo>
                      <a:lnTo>
                        <a:pt x="128" y="82"/>
                      </a:lnTo>
                      <a:lnTo>
                        <a:pt x="118" y="84"/>
                      </a:lnTo>
                      <a:lnTo>
                        <a:pt x="114" y="92"/>
                      </a:lnTo>
                      <a:lnTo>
                        <a:pt x="106" y="101"/>
                      </a:lnTo>
                      <a:lnTo>
                        <a:pt x="106" y="102"/>
                      </a:lnTo>
                      <a:lnTo>
                        <a:pt x="80" y="123"/>
                      </a:lnTo>
                      <a:lnTo>
                        <a:pt x="34" y="141"/>
                      </a:lnTo>
                      <a:lnTo>
                        <a:pt x="24" y="137"/>
                      </a:lnTo>
                      <a:lnTo>
                        <a:pt x="9" y="131"/>
                      </a:lnTo>
                      <a:lnTo>
                        <a:pt x="2" y="129"/>
                      </a:lnTo>
                      <a:lnTo>
                        <a:pt x="4" y="126"/>
                      </a:lnTo>
                      <a:lnTo>
                        <a:pt x="0" y="125"/>
                      </a:lnTo>
                      <a:lnTo>
                        <a:pt x="11" y="118"/>
                      </a:lnTo>
                      <a:lnTo>
                        <a:pt x="16" y="116"/>
                      </a:lnTo>
                      <a:lnTo>
                        <a:pt x="22" y="111"/>
                      </a:lnTo>
                      <a:lnTo>
                        <a:pt x="23" y="112"/>
                      </a:lnTo>
                      <a:lnTo>
                        <a:pt x="32" y="102"/>
                      </a:lnTo>
                      <a:lnTo>
                        <a:pt x="39" y="100"/>
                      </a:lnTo>
                      <a:lnTo>
                        <a:pt x="51" y="94"/>
                      </a:lnTo>
                      <a:lnTo>
                        <a:pt x="77" y="80"/>
                      </a:lnTo>
                      <a:lnTo>
                        <a:pt x="87" y="78"/>
                      </a:lnTo>
                      <a:lnTo>
                        <a:pt x="123" y="60"/>
                      </a:lnTo>
                      <a:lnTo>
                        <a:pt x="141" y="53"/>
                      </a:lnTo>
                      <a:lnTo>
                        <a:pt x="162" y="40"/>
                      </a:lnTo>
                      <a:lnTo>
                        <a:pt x="156" y="40"/>
                      </a:lnTo>
                      <a:lnTo>
                        <a:pt x="172" y="28"/>
                      </a:lnTo>
                      <a:lnTo>
                        <a:pt x="210" y="2"/>
                      </a:lnTo>
                      <a:lnTo>
                        <a:pt x="219" y="0"/>
                      </a:lnTo>
                      <a:lnTo>
                        <a:pt x="210" y="5"/>
                      </a:lnTo>
                      <a:lnTo>
                        <a:pt x="209" y="15"/>
                      </a:lnTo>
                      <a:lnTo>
                        <a:pt x="228" y="9"/>
                      </a:lnTo>
                      <a:lnTo>
                        <a:pt x="225" y="14"/>
                      </a:lnTo>
                      <a:lnTo>
                        <a:pt x="227" y="15"/>
                      </a:lnTo>
                      <a:lnTo>
                        <a:pt x="226" y="16"/>
                      </a:lnTo>
                      <a:lnTo>
                        <a:pt x="232" y="16"/>
                      </a:lnTo>
                      <a:lnTo>
                        <a:pt x="221" y="27"/>
                      </a:lnTo>
                      <a:lnTo>
                        <a:pt x="196" y="42"/>
                      </a:lnTo>
                      <a:lnTo>
                        <a:pt x="172" y="59"/>
                      </a:lnTo>
                      <a:lnTo>
                        <a:pt x="160" y="63"/>
                      </a:lnTo>
                      <a:lnTo>
                        <a:pt x="160" y="68"/>
                      </a:lnTo>
                      <a:lnTo>
                        <a:pt x="152" y="66"/>
                      </a:lnTo>
                      <a:lnTo>
                        <a:pt x="159" y="71"/>
                      </a:lnTo>
                      <a:lnTo>
                        <a:pt x="160" y="77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" name="Freeform 222"/>
                <p:cNvSpPr>
                  <a:spLocks noChangeArrowheads="1"/>
                </p:cNvSpPr>
                <p:nvPr/>
              </p:nvSpPr>
              <p:spPr bwMode="auto">
                <a:xfrm>
                  <a:off x="5216" y="2851"/>
                  <a:ext cx="92" cy="140"/>
                </a:xfrm>
                <a:custGeom>
                  <a:avLst/>
                  <a:gdLst>
                    <a:gd name="T0" fmla="*/ 17 w 132"/>
                    <a:gd name="T1" fmla="*/ 111 h 165"/>
                    <a:gd name="T2" fmla="*/ 23 w 132"/>
                    <a:gd name="T3" fmla="*/ 122 h 165"/>
                    <a:gd name="T4" fmla="*/ 29 w 132"/>
                    <a:gd name="T5" fmla="*/ 133 h 165"/>
                    <a:gd name="T6" fmla="*/ 0 w 132"/>
                    <a:gd name="T7" fmla="*/ 159 h 165"/>
                    <a:gd name="T8" fmla="*/ 6 w 132"/>
                    <a:gd name="T9" fmla="*/ 165 h 165"/>
                    <a:gd name="T10" fmla="*/ 34 w 132"/>
                    <a:gd name="T11" fmla="*/ 149 h 165"/>
                    <a:gd name="T12" fmla="*/ 62 w 132"/>
                    <a:gd name="T13" fmla="*/ 132 h 165"/>
                    <a:gd name="T14" fmla="*/ 76 w 132"/>
                    <a:gd name="T15" fmla="*/ 114 h 165"/>
                    <a:gd name="T16" fmla="*/ 97 w 132"/>
                    <a:gd name="T17" fmla="*/ 108 h 165"/>
                    <a:gd name="T18" fmla="*/ 106 w 132"/>
                    <a:gd name="T19" fmla="*/ 98 h 165"/>
                    <a:gd name="T20" fmla="*/ 132 w 132"/>
                    <a:gd name="T21" fmla="*/ 75 h 165"/>
                    <a:gd name="T22" fmla="*/ 128 w 132"/>
                    <a:gd name="T23" fmla="*/ 73 h 165"/>
                    <a:gd name="T24" fmla="*/ 107 w 132"/>
                    <a:gd name="T25" fmla="*/ 81 h 165"/>
                    <a:gd name="T26" fmla="*/ 86 w 132"/>
                    <a:gd name="T27" fmla="*/ 71 h 165"/>
                    <a:gd name="T28" fmla="*/ 92 w 132"/>
                    <a:gd name="T29" fmla="*/ 48 h 165"/>
                    <a:gd name="T30" fmla="*/ 84 w 132"/>
                    <a:gd name="T31" fmla="*/ 62 h 165"/>
                    <a:gd name="T32" fmla="*/ 73 w 132"/>
                    <a:gd name="T33" fmla="*/ 55 h 165"/>
                    <a:gd name="T34" fmla="*/ 77 w 132"/>
                    <a:gd name="T35" fmla="*/ 48 h 165"/>
                    <a:gd name="T36" fmla="*/ 83 w 132"/>
                    <a:gd name="T37" fmla="*/ 30 h 165"/>
                    <a:gd name="T38" fmla="*/ 88 w 132"/>
                    <a:gd name="T39" fmla="*/ 20 h 165"/>
                    <a:gd name="T40" fmla="*/ 84 w 132"/>
                    <a:gd name="T41" fmla="*/ 20 h 165"/>
                    <a:gd name="T42" fmla="*/ 74 w 132"/>
                    <a:gd name="T43" fmla="*/ 9 h 165"/>
                    <a:gd name="T44" fmla="*/ 71 w 132"/>
                    <a:gd name="T45" fmla="*/ 1 h 165"/>
                    <a:gd name="T46" fmla="*/ 70 w 132"/>
                    <a:gd name="T47" fmla="*/ 0 h 165"/>
                    <a:gd name="T48" fmla="*/ 67 w 132"/>
                    <a:gd name="T49" fmla="*/ 17 h 165"/>
                    <a:gd name="T50" fmla="*/ 70 w 132"/>
                    <a:gd name="T51" fmla="*/ 23 h 165"/>
                    <a:gd name="T52" fmla="*/ 66 w 132"/>
                    <a:gd name="T53" fmla="*/ 44 h 165"/>
                    <a:gd name="T54" fmla="*/ 68 w 132"/>
                    <a:gd name="T55" fmla="*/ 35 h 165"/>
                    <a:gd name="T56" fmla="*/ 72 w 132"/>
                    <a:gd name="T57" fmla="*/ 39 h 165"/>
                    <a:gd name="T58" fmla="*/ 72 w 132"/>
                    <a:gd name="T59" fmla="*/ 43 h 165"/>
                    <a:gd name="T60" fmla="*/ 68 w 132"/>
                    <a:gd name="T61" fmla="*/ 49 h 165"/>
                    <a:gd name="T62" fmla="*/ 65 w 132"/>
                    <a:gd name="T63" fmla="*/ 60 h 165"/>
                    <a:gd name="T64" fmla="*/ 72 w 132"/>
                    <a:gd name="T65" fmla="*/ 57 h 165"/>
                    <a:gd name="T66" fmla="*/ 66 w 132"/>
                    <a:gd name="T67" fmla="*/ 63 h 165"/>
                    <a:gd name="T68" fmla="*/ 61 w 132"/>
                    <a:gd name="T69" fmla="*/ 73 h 165"/>
                    <a:gd name="T70" fmla="*/ 42 w 132"/>
                    <a:gd name="T71" fmla="*/ 98 h 165"/>
                    <a:gd name="T72" fmla="*/ 17 w 132"/>
                    <a:gd name="T73" fmla="*/ 111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2" h="165">
                      <a:moveTo>
                        <a:pt x="17" y="111"/>
                      </a:moveTo>
                      <a:lnTo>
                        <a:pt x="23" y="122"/>
                      </a:lnTo>
                      <a:lnTo>
                        <a:pt x="29" y="133"/>
                      </a:lnTo>
                      <a:lnTo>
                        <a:pt x="0" y="159"/>
                      </a:lnTo>
                      <a:lnTo>
                        <a:pt x="6" y="165"/>
                      </a:lnTo>
                      <a:lnTo>
                        <a:pt x="34" y="149"/>
                      </a:lnTo>
                      <a:lnTo>
                        <a:pt x="62" y="132"/>
                      </a:lnTo>
                      <a:lnTo>
                        <a:pt x="76" y="114"/>
                      </a:lnTo>
                      <a:lnTo>
                        <a:pt x="97" y="108"/>
                      </a:lnTo>
                      <a:lnTo>
                        <a:pt x="106" y="98"/>
                      </a:lnTo>
                      <a:lnTo>
                        <a:pt x="132" y="75"/>
                      </a:lnTo>
                      <a:lnTo>
                        <a:pt x="128" y="73"/>
                      </a:lnTo>
                      <a:lnTo>
                        <a:pt x="107" y="81"/>
                      </a:lnTo>
                      <a:lnTo>
                        <a:pt x="86" y="71"/>
                      </a:lnTo>
                      <a:lnTo>
                        <a:pt x="92" y="48"/>
                      </a:lnTo>
                      <a:lnTo>
                        <a:pt x="84" y="62"/>
                      </a:lnTo>
                      <a:lnTo>
                        <a:pt x="73" y="55"/>
                      </a:lnTo>
                      <a:lnTo>
                        <a:pt x="77" y="48"/>
                      </a:lnTo>
                      <a:lnTo>
                        <a:pt x="83" y="30"/>
                      </a:lnTo>
                      <a:lnTo>
                        <a:pt x="88" y="20"/>
                      </a:lnTo>
                      <a:lnTo>
                        <a:pt x="84" y="20"/>
                      </a:lnTo>
                      <a:lnTo>
                        <a:pt x="74" y="9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7"/>
                      </a:lnTo>
                      <a:lnTo>
                        <a:pt x="70" y="23"/>
                      </a:lnTo>
                      <a:lnTo>
                        <a:pt x="66" y="44"/>
                      </a:lnTo>
                      <a:lnTo>
                        <a:pt x="68" y="35"/>
                      </a:lnTo>
                      <a:lnTo>
                        <a:pt x="72" y="39"/>
                      </a:lnTo>
                      <a:lnTo>
                        <a:pt x="72" y="43"/>
                      </a:lnTo>
                      <a:lnTo>
                        <a:pt x="68" y="49"/>
                      </a:lnTo>
                      <a:lnTo>
                        <a:pt x="65" y="60"/>
                      </a:lnTo>
                      <a:lnTo>
                        <a:pt x="72" y="57"/>
                      </a:lnTo>
                      <a:lnTo>
                        <a:pt x="66" y="63"/>
                      </a:lnTo>
                      <a:lnTo>
                        <a:pt x="61" y="73"/>
                      </a:lnTo>
                      <a:lnTo>
                        <a:pt x="42" y="98"/>
                      </a:lnTo>
                      <a:lnTo>
                        <a:pt x="17" y="1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Freeform 223"/>
                <p:cNvSpPr>
                  <a:spLocks noChangeArrowheads="1"/>
                </p:cNvSpPr>
                <p:nvPr/>
              </p:nvSpPr>
              <p:spPr bwMode="auto">
                <a:xfrm>
                  <a:off x="5047" y="3097"/>
                  <a:ext cx="6" cy="5"/>
                </a:xfrm>
                <a:custGeom>
                  <a:avLst/>
                  <a:gdLst>
                    <a:gd name="T0" fmla="*/ 13 w 13"/>
                    <a:gd name="T1" fmla="*/ 4 h 8"/>
                    <a:gd name="T2" fmla="*/ 13 w 13"/>
                    <a:gd name="T3" fmla="*/ 2 h 8"/>
                    <a:gd name="T4" fmla="*/ 7 w 13"/>
                    <a:gd name="T5" fmla="*/ 0 h 8"/>
                    <a:gd name="T6" fmla="*/ 0 w 13"/>
                    <a:gd name="T7" fmla="*/ 8 h 8"/>
                    <a:gd name="T8" fmla="*/ 13 w 13"/>
                    <a:gd name="T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4"/>
                      </a:move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" name="Freeform 224"/>
                <p:cNvSpPr>
                  <a:spLocks noChangeArrowheads="1"/>
                </p:cNvSpPr>
                <p:nvPr/>
              </p:nvSpPr>
              <p:spPr bwMode="auto">
                <a:xfrm>
                  <a:off x="3672" y="2580"/>
                  <a:ext cx="5" cy="6"/>
                </a:xfrm>
                <a:custGeom>
                  <a:avLst/>
                  <a:gdLst>
                    <a:gd name="T0" fmla="*/ 4 w 11"/>
                    <a:gd name="T1" fmla="*/ 0 h 10"/>
                    <a:gd name="T2" fmla="*/ 0 w 11"/>
                    <a:gd name="T3" fmla="*/ 10 h 10"/>
                    <a:gd name="T4" fmla="*/ 11 w 11"/>
                    <a:gd name="T5" fmla="*/ 7 h 10"/>
                    <a:gd name="T6" fmla="*/ 4 w 11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11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" name="Freeform 225"/>
                <p:cNvSpPr>
                  <a:spLocks noChangeArrowheads="1"/>
                </p:cNvSpPr>
                <p:nvPr/>
              </p:nvSpPr>
              <p:spPr bwMode="auto">
                <a:xfrm>
                  <a:off x="5204" y="2349"/>
                  <a:ext cx="13" cy="10"/>
                </a:xfrm>
                <a:custGeom>
                  <a:avLst/>
                  <a:gdLst>
                    <a:gd name="T0" fmla="*/ 22 w 23"/>
                    <a:gd name="T1" fmla="*/ 14 h 14"/>
                    <a:gd name="T2" fmla="*/ 23 w 23"/>
                    <a:gd name="T3" fmla="*/ 13 h 14"/>
                    <a:gd name="T4" fmla="*/ 2 w 23"/>
                    <a:gd name="T5" fmla="*/ 0 h 14"/>
                    <a:gd name="T6" fmla="*/ 0 w 23"/>
                    <a:gd name="T7" fmla="*/ 7 h 14"/>
                    <a:gd name="T8" fmla="*/ 22 w 2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2" y="14"/>
                      </a:moveTo>
                      <a:lnTo>
                        <a:pt x="23" y="13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Freeform 226"/>
                <p:cNvSpPr>
                  <a:spLocks noChangeArrowheads="1"/>
                </p:cNvSpPr>
                <p:nvPr/>
              </p:nvSpPr>
              <p:spPr bwMode="auto">
                <a:xfrm>
                  <a:off x="5162" y="2296"/>
                  <a:ext cx="11" cy="13"/>
                </a:xfrm>
                <a:custGeom>
                  <a:avLst/>
                  <a:gdLst>
                    <a:gd name="T0" fmla="*/ 0 w 18"/>
                    <a:gd name="T1" fmla="*/ 0 h 17"/>
                    <a:gd name="T2" fmla="*/ 18 w 18"/>
                    <a:gd name="T3" fmla="*/ 17 h 17"/>
                    <a:gd name="T4" fmla="*/ 5 w 18"/>
                    <a:gd name="T5" fmla="*/ 12 h 17"/>
                    <a:gd name="T6" fmla="*/ 0 w 18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7">
                      <a:moveTo>
                        <a:pt x="0" y="0"/>
                      </a:moveTo>
                      <a:lnTo>
                        <a:pt x="18" y="17"/>
                      </a:lnTo>
                      <a:lnTo>
                        <a:pt x="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" name="Freeform 227"/>
                <p:cNvSpPr>
                  <a:spLocks noChangeArrowheads="1"/>
                </p:cNvSpPr>
                <p:nvPr/>
              </p:nvSpPr>
              <p:spPr bwMode="auto">
                <a:xfrm>
                  <a:off x="5226" y="2368"/>
                  <a:ext cx="11" cy="12"/>
                </a:xfrm>
                <a:custGeom>
                  <a:avLst/>
                  <a:gdLst>
                    <a:gd name="T0" fmla="*/ 17 w 18"/>
                    <a:gd name="T1" fmla="*/ 15 h 15"/>
                    <a:gd name="T2" fmla="*/ 3 w 18"/>
                    <a:gd name="T3" fmla="*/ 4 h 15"/>
                    <a:gd name="T4" fmla="*/ 0 w 18"/>
                    <a:gd name="T5" fmla="*/ 0 h 15"/>
                    <a:gd name="T6" fmla="*/ 18 w 18"/>
                    <a:gd name="T7" fmla="*/ 10 h 15"/>
                    <a:gd name="T8" fmla="*/ 17 w 18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5">
                      <a:moveTo>
                        <a:pt x="17" y="15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" name="Freeform 228"/>
                <p:cNvSpPr>
                  <a:spLocks noChangeArrowheads="1"/>
                </p:cNvSpPr>
                <p:nvPr/>
              </p:nvSpPr>
              <p:spPr bwMode="auto">
                <a:xfrm>
                  <a:off x="5171" y="2325"/>
                  <a:ext cx="7" cy="8"/>
                </a:xfrm>
                <a:custGeom>
                  <a:avLst/>
                  <a:gdLst>
                    <a:gd name="T0" fmla="*/ 11 w 11"/>
                    <a:gd name="T1" fmla="*/ 12 h 12"/>
                    <a:gd name="T2" fmla="*/ 6 w 11"/>
                    <a:gd name="T3" fmla="*/ 0 h 12"/>
                    <a:gd name="T4" fmla="*/ 0 w 11"/>
                    <a:gd name="T5" fmla="*/ 4 h 12"/>
                    <a:gd name="T6" fmla="*/ 5 w 11"/>
                    <a:gd name="T7" fmla="*/ 5 h 12"/>
                    <a:gd name="T8" fmla="*/ 11 w 11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12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5" y="5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" name="Freeform 229"/>
                <p:cNvSpPr>
                  <a:spLocks noChangeArrowheads="1"/>
                </p:cNvSpPr>
                <p:nvPr/>
              </p:nvSpPr>
              <p:spPr bwMode="auto">
                <a:xfrm>
                  <a:off x="5221" y="2330"/>
                  <a:ext cx="5" cy="24"/>
                </a:xfrm>
                <a:custGeom>
                  <a:avLst/>
                  <a:gdLst>
                    <a:gd name="T0" fmla="*/ 0 w 10"/>
                    <a:gd name="T1" fmla="*/ 0 h 30"/>
                    <a:gd name="T2" fmla="*/ 10 w 10"/>
                    <a:gd name="T3" fmla="*/ 30 h 30"/>
                    <a:gd name="T4" fmla="*/ 0 w 10"/>
                    <a:gd name="T5" fmla="*/ 6 h 30"/>
                    <a:gd name="T6" fmla="*/ 0 w 10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0">
                      <a:moveTo>
                        <a:pt x="0" y="0"/>
                      </a:moveTo>
                      <a:lnTo>
                        <a:pt x="10" y="3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" name="Freeform 230"/>
                <p:cNvSpPr>
                  <a:spLocks noChangeArrowheads="1"/>
                </p:cNvSpPr>
                <p:nvPr/>
              </p:nvSpPr>
              <p:spPr bwMode="auto">
                <a:xfrm>
                  <a:off x="5191" y="2314"/>
                  <a:ext cx="16" cy="18"/>
                </a:xfrm>
                <a:custGeom>
                  <a:avLst/>
                  <a:gdLst>
                    <a:gd name="T0" fmla="*/ 23 w 25"/>
                    <a:gd name="T1" fmla="*/ 23 h 23"/>
                    <a:gd name="T2" fmla="*/ 25 w 25"/>
                    <a:gd name="T3" fmla="*/ 23 h 23"/>
                    <a:gd name="T4" fmla="*/ 12 w 25"/>
                    <a:gd name="T5" fmla="*/ 12 h 23"/>
                    <a:gd name="T6" fmla="*/ 0 w 25"/>
                    <a:gd name="T7" fmla="*/ 0 h 23"/>
                    <a:gd name="T8" fmla="*/ 12 w 25"/>
                    <a:gd name="T9" fmla="*/ 12 h 23"/>
                    <a:gd name="T10" fmla="*/ 23 w 25"/>
                    <a:gd name="T1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3">
                      <a:moveTo>
                        <a:pt x="23" y="23"/>
                      </a:moveTo>
                      <a:lnTo>
                        <a:pt x="25" y="23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1" name="Freeform 231"/>
                <p:cNvSpPr>
                  <a:spLocks noChangeArrowheads="1"/>
                </p:cNvSpPr>
                <p:nvPr/>
              </p:nvSpPr>
              <p:spPr bwMode="auto">
                <a:xfrm>
                  <a:off x="5448" y="2414"/>
                  <a:ext cx="0" cy="0"/>
                </a:xfrm>
                <a:custGeom>
                  <a:avLst/>
                  <a:gdLst>
                    <a:gd name="T0" fmla="*/ 2 w 2"/>
                    <a:gd name="T1" fmla="*/ 1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" name="Freeform 232"/>
                <p:cNvSpPr>
                  <a:spLocks noChangeArrowheads="1"/>
                </p:cNvSpPr>
                <p:nvPr/>
              </p:nvSpPr>
              <p:spPr bwMode="auto">
                <a:xfrm>
                  <a:off x="5290" y="2458"/>
                  <a:ext cx="5" cy="13"/>
                </a:xfrm>
                <a:custGeom>
                  <a:avLst/>
                  <a:gdLst>
                    <a:gd name="T0" fmla="*/ 10 w 11"/>
                    <a:gd name="T1" fmla="*/ 17 h 18"/>
                    <a:gd name="T2" fmla="*/ 11 w 11"/>
                    <a:gd name="T3" fmla="*/ 6 h 18"/>
                    <a:gd name="T4" fmla="*/ 9 w 11"/>
                    <a:gd name="T5" fmla="*/ 8 h 18"/>
                    <a:gd name="T6" fmla="*/ 4 w 11"/>
                    <a:gd name="T7" fmla="*/ 0 h 18"/>
                    <a:gd name="T8" fmla="*/ 0 w 11"/>
                    <a:gd name="T9" fmla="*/ 18 h 18"/>
                    <a:gd name="T10" fmla="*/ 10 w 11"/>
                    <a:gd name="T1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8">
                      <a:moveTo>
                        <a:pt x="10" y="17"/>
                      </a:move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0" y="18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" name="Freeform 233"/>
                <p:cNvSpPr>
                  <a:spLocks noChangeArrowheads="1"/>
                </p:cNvSpPr>
                <p:nvPr/>
              </p:nvSpPr>
              <p:spPr bwMode="auto">
                <a:xfrm>
                  <a:off x="5296" y="2481"/>
                  <a:ext cx="5" cy="10"/>
                </a:xfrm>
                <a:custGeom>
                  <a:avLst/>
                  <a:gdLst>
                    <a:gd name="T0" fmla="*/ 8 w 8"/>
                    <a:gd name="T1" fmla="*/ 14 h 14"/>
                    <a:gd name="T2" fmla="*/ 0 w 8"/>
                    <a:gd name="T3" fmla="*/ 13 h 14"/>
                    <a:gd name="T4" fmla="*/ 0 w 8"/>
                    <a:gd name="T5" fmla="*/ 0 h 14"/>
                    <a:gd name="T6" fmla="*/ 8 w 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4">
                      <a:moveTo>
                        <a:pt x="8" y="14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" name="Freeform 234"/>
                <p:cNvSpPr>
                  <a:spLocks noChangeArrowheads="1"/>
                </p:cNvSpPr>
                <p:nvPr/>
              </p:nvSpPr>
              <p:spPr bwMode="auto">
                <a:xfrm>
                  <a:off x="5307" y="2485"/>
                  <a:ext cx="0" cy="5"/>
                </a:xfrm>
                <a:custGeom>
                  <a:avLst/>
                  <a:gdLst>
                    <a:gd name="T0" fmla="*/ 4 w 4"/>
                    <a:gd name="T1" fmla="*/ 0 h 8"/>
                    <a:gd name="T2" fmla="*/ 1 w 4"/>
                    <a:gd name="T3" fmla="*/ 8 h 8"/>
                    <a:gd name="T4" fmla="*/ 0 w 4"/>
                    <a:gd name="T5" fmla="*/ 6 h 8"/>
                    <a:gd name="T6" fmla="*/ 4 w 4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" name="Freeform 235"/>
                <p:cNvSpPr>
                  <a:spLocks noChangeArrowheads="1"/>
                </p:cNvSpPr>
                <p:nvPr/>
              </p:nvSpPr>
              <p:spPr bwMode="auto">
                <a:xfrm>
                  <a:off x="5312" y="2537"/>
                  <a:ext cx="1" cy="3"/>
                </a:xfrm>
                <a:custGeom>
                  <a:avLst/>
                  <a:gdLst>
                    <a:gd name="T0" fmla="*/ 4 w 4"/>
                    <a:gd name="T1" fmla="*/ 2 h 6"/>
                    <a:gd name="T2" fmla="*/ 3 w 4"/>
                    <a:gd name="T3" fmla="*/ 0 h 6"/>
                    <a:gd name="T4" fmla="*/ 0 w 4"/>
                    <a:gd name="T5" fmla="*/ 6 h 6"/>
                    <a:gd name="T6" fmla="*/ 4 w 4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2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" name="Freeform 236"/>
                <p:cNvSpPr>
                  <a:spLocks noChangeArrowheads="1"/>
                </p:cNvSpPr>
                <p:nvPr/>
              </p:nvSpPr>
              <p:spPr bwMode="auto">
                <a:xfrm>
                  <a:off x="1356" y="3405"/>
                  <a:ext cx="3282" cy="368"/>
                </a:xfrm>
                <a:custGeom>
                  <a:avLst/>
                  <a:gdLst>
                    <a:gd name="T0" fmla="*/ 3349 w 4622"/>
                    <a:gd name="T1" fmla="*/ 431 h 431"/>
                    <a:gd name="T2" fmla="*/ 2473 w 4622"/>
                    <a:gd name="T3" fmla="*/ 431 h 431"/>
                    <a:gd name="T4" fmla="*/ 1597 w 4622"/>
                    <a:gd name="T5" fmla="*/ 431 h 431"/>
                    <a:gd name="T6" fmla="*/ 719 w 4622"/>
                    <a:gd name="T7" fmla="*/ 431 h 431"/>
                    <a:gd name="T8" fmla="*/ 83 w 4622"/>
                    <a:gd name="T9" fmla="*/ 405 h 431"/>
                    <a:gd name="T10" fmla="*/ 507 w 4622"/>
                    <a:gd name="T11" fmla="*/ 387 h 431"/>
                    <a:gd name="T12" fmla="*/ 177 w 4622"/>
                    <a:gd name="T13" fmla="*/ 333 h 431"/>
                    <a:gd name="T14" fmla="*/ 102 w 4622"/>
                    <a:gd name="T15" fmla="*/ 296 h 431"/>
                    <a:gd name="T16" fmla="*/ 113 w 4622"/>
                    <a:gd name="T17" fmla="*/ 273 h 431"/>
                    <a:gd name="T18" fmla="*/ 126 w 4622"/>
                    <a:gd name="T19" fmla="*/ 252 h 431"/>
                    <a:gd name="T20" fmla="*/ 279 w 4622"/>
                    <a:gd name="T21" fmla="*/ 226 h 431"/>
                    <a:gd name="T22" fmla="*/ 555 w 4622"/>
                    <a:gd name="T23" fmla="*/ 213 h 431"/>
                    <a:gd name="T24" fmla="*/ 639 w 4622"/>
                    <a:gd name="T25" fmla="*/ 226 h 431"/>
                    <a:gd name="T26" fmla="*/ 745 w 4622"/>
                    <a:gd name="T27" fmla="*/ 221 h 431"/>
                    <a:gd name="T28" fmla="*/ 670 w 4622"/>
                    <a:gd name="T29" fmla="*/ 189 h 431"/>
                    <a:gd name="T30" fmla="*/ 887 w 4622"/>
                    <a:gd name="T31" fmla="*/ 190 h 431"/>
                    <a:gd name="T32" fmla="*/ 1010 w 4622"/>
                    <a:gd name="T33" fmla="*/ 200 h 431"/>
                    <a:gd name="T34" fmla="*/ 1186 w 4622"/>
                    <a:gd name="T35" fmla="*/ 183 h 431"/>
                    <a:gd name="T36" fmla="*/ 1135 w 4622"/>
                    <a:gd name="T37" fmla="*/ 101 h 431"/>
                    <a:gd name="T38" fmla="*/ 1131 w 4622"/>
                    <a:gd name="T39" fmla="*/ 59 h 431"/>
                    <a:gd name="T40" fmla="*/ 1184 w 4622"/>
                    <a:gd name="T41" fmla="*/ 18 h 431"/>
                    <a:gd name="T42" fmla="*/ 1205 w 4622"/>
                    <a:gd name="T43" fmla="*/ 27 h 431"/>
                    <a:gd name="T44" fmla="*/ 1174 w 4622"/>
                    <a:gd name="T45" fmla="*/ 63 h 431"/>
                    <a:gd name="T46" fmla="*/ 1147 w 4622"/>
                    <a:gd name="T47" fmla="*/ 89 h 431"/>
                    <a:gd name="T48" fmla="*/ 1195 w 4622"/>
                    <a:gd name="T49" fmla="*/ 116 h 431"/>
                    <a:gd name="T50" fmla="*/ 1249 w 4622"/>
                    <a:gd name="T51" fmla="*/ 156 h 431"/>
                    <a:gd name="T52" fmla="*/ 1283 w 4622"/>
                    <a:gd name="T53" fmla="*/ 192 h 431"/>
                    <a:gd name="T54" fmla="*/ 1281 w 4622"/>
                    <a:gd name="T55" fmla="*/ 210 h 431"/>
                    <a:gd name="T56" fmla="*/ 1271 w 4622"/>
                    <a:gd name="T57" fmla="*/ 233 h 431"/>
                    <a:gd name="T58" fmla="*/ 1000 w 4622"/>
                    <a:gd name="T59" fmla="*/ 264 h 431"/>
                    <a:gd name="T60" fmla="*/ 1105 w 4622"/>
                    <a:gd name="T61" fmla="*/ 305 h 431"/>
                    <a:gd name="T62" fmla="*/ 1424 w 4622"/>
                    <a:gd name="T63" fmla="*/ 353 h 431"/>
                    <a:gd name="T64" fmla="*/ 1761 w 4622"/>
                    <a:gd name="T65" fmla="*/ 317 h 431"/>
                    <a:gd name="T66" fmla="*/ 1722 w 4622"/>
                    <a:gd name="T67" fmla="*/ 269 h 431"/>
                    <a:gd name="T68" fmla="*/ 1916 w 4622"/>
                    <a:gd name="T69" fmla="*/ 220 h 431"/>
                    <a:gd name="T70" fmla="*/ 1969 w 4622"/>
                    <a:gd name="T71" fmla="*/ 185 h 431"/>
                    <a:gd name="T72" fmla="*/ 2023 w 4622"/>
                    <a:gd name="T73" fmla="*/ 172 h 431"/>
                    <a:gd name="T74" fmla="*/ 2133 w 4622"/>
                    <a:gd name="T75" fmla="*/ 164 h 431"/>
                    <a:gd name="T76" fmla="*/ 2271 w 4622"/>
                    <a:gd name="T77" fmla="*/ 138 h 431"/>
                    <a:gd name="T78" fmla="*/ 2521 w 4622"/>
                    <a:gd name="T79" fmla="*/ 142 h 431"/>
                    <a:gd name="T80" fmla="*/ 2696 w 4622"/>
                    <a:gd name="T81" fmla="*/ 132 h 431"/>
                    <a:gd name="T82" fmla="*/ 2861 w 4622"/>
                    <a:gd name="T83" fmla="*/ 83 h 431"/>
                    <a:gd name="T84" fmla="*/ 2924 w 4622"/>
                    <a:gd name="T85" fmla="*/ 63 h 431"/>
                    <a:gd name="T86" fmla="*/ 3149 w 4622"/>
                    <a:gd name="T87" fmla="*/ 90 h 431"/>
                    <a:gd name="T88" fmla="*/ 3168 w 4622"/>
                    <a:gd name="T89" fmla="*/ 125 h 431"/>
                    <a:gd name="T90" fmla="*/ 3206 w 4622"/>
                    <a:gd name="T91" fmla="*/ 148 h 431"/>
                    <a:gd name="T92" fmla="*/ 3389 w 4622"/>
                    <a:gd name="T93" fmla="*/ 86 h 431"/>
                    <a:gd name="T94" fmla="*/ 3551 w 4622"/>
                    <a:gd name="T95" fmla="*/ 70 h 431"/>
                    <a:gd name="T96" fmla="*/ 3701 w 4622"/>
                    <a:gd name="T97" fmla="*/ 51 h 431"/>
                    <a:gd name="T98" fmla="*/ 3905 w 4622"/>
                    <a:gd name="T99" fmla="*/ 52 h 431"/>
                    <a:gd name="T100" fmla="*/ 4073 w 4622"/>
                    <a:gd name="T101" fmla="*/ 69 h 431"/>
                    <a:gd name="T102" fmla="*/ 4266 w 4622"/>
                    <a:gd name="T103" fmla="*/ 64 h 431"/>
                    <a:gd name="T104" fmla="*/ 4374 w 4622"/>
                    <a:gd name="T105" fmla="*/ 105 h 431"/>
                    <a:gd name="T106" fmla="*/ 4520 w 4622"/>
                    <a:gd name="T107" fmla="*/ 128 h 431"/>
                    <a:gd name="T108" fmla="*/ 4612 w 4622"/>
                    <a:gd name="T109" fmla="*/ 167 h 431"/>
                    <a:gd name="T110" fmla="*/ 4478 w 4622"/>
                    <a:gd name="T111" fmla="*/ 214 h 431"/>
                    <a:gd name="T112" fmla="*/ 4358 w 4622"/>
                    <a:gd name="T113" fmla="*/ 250 h 431"/>
                    <a:gd name="T114" fmla="*/ 4315 w 4622"/>
                    <a:gd name="T115" fmla="*/ 287 h 431"/>
                    <a:gd name="T116" fmla="*/ 4200 w 4622"/>
                    <a:gd name="T117" fmla="*/ 316 h 431"/>
                    <a:gd name="T118" fmla="*/ 4169 w 4622"/>
                    <a:gd name="T119" fmla="*/ 345 h 431"/>
                    <a:gd name="T120" fmla="*/ 4235 w 4622"/>
                    <a:gd name="T121" fmla="*/ 395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622" h="431">
                      <a:moveTo>
                        <a:pt x="4116" y="431"/>
                      </a:moveTo>
                      <a:lnTo>
                        <a:pt x="4007" y="431"/>
                      </a:lnTo>
                      <a:lnTo>
                        <a:pt x="3898" y="431"/>
                      </a:lnTo>
                      <a:lnTo>
                        <a:pt x="3787" y="431"/>
                      </a:lnTo>
                      <a:lnTo>
                        <a:pt x="3678" y="431"/>
                      </a:lnTo>
                      <a:lnTo>
                        <a:pt x="3569" y="431"/>
                      </a:lnTo>
                      <a:lnTo>
                        <a:pt x="3458" y="431"/>
                      </a:lnTo>
                      <a:lnTo>
                        <a:pt x="3349" y="431"/>
                      </a:lnTo>
                      <a:lnTo>
                        <a:pt x="3240" y="431"/>
                      </a:lnTo>
                      <a:lnTo>
                        <a:pt x="3131" y="431"/>
                      </a:lnTo>
                      <a:lnTo>
                        <a:pt x="3020" y="431"/>
                      </a:lnTo>
                      <a:lnTo>
                        <a:pt x="2911" y="431"/>
                      </a:lnTo>
                      <a:lnTo>
                        <a:pt x="2802" y="431"/>
                      </a:lnTo>
                      <a:lnTo>
                        <a:pt x="2691" y="431"/>
                      </a:lnTo>
                      <a:lnTo>
                        <a:pt x="2582" y="431"/>
                      </a:lnTo>
                      <a:lnTo>
                        <a:pt x="2473" y="431"/>
                      </a:lnTo>
                      <a:lnTo>
                        <a:pt x="2364" y="431"/>
                      </a:lnTo>
                      <a:lnTo>
                        <a:pt x="2253" y="431"/>
                      </a:lnTo>
                      <a:lnTo>
                        <a:pt x="2144" y="431"/>
                      </a:lnTo>
                      <a:lnTo>
                        <a:pt x="2035" y="431"/>
                      </a:lnTo>
                      <a:lnTo>
                        <a:pt x="1924" y="431"/>
                      </a:lnTo>
                      <a:lnTo>
                        <a:pt x="1815" y="431"/>
                      </a:lnTo>
                      <a:lnTo>
                        <a:pt x="1706" y="431"/>
                      </a:lnTo>
                      <a:lnTo>
                        <a:pt x="1597" y="431"/>
                      </a:lnTo>
                      <a:lnTo>
                        <a:pt x="1486" y="431"/>
                      </a:lnTo>
                      <a:lnTo>
                        <a:pt x="1377" y="431"/>
                      </a:lnTo>
                      <a:lnTo>
                        <a:pt x="1268" y="431"/>
                      </a:lnTo>
                      <a:lnTo>
                        <a:pt x="1157" y="431"/>
                      </a:lnTo>
                      <a:lnTo>
                        <a:pt x="1048" y="431"/>
                      </a:lnTo>
                      <a:lnTo>
                        <a:pt x="939" y="431"/>
                      </a:lnTo>
                      <a:lnTo>
                        <a:pt x="830" y="431"/>
                      </a:lnTo>
                      <a:lnTo>
                        <a:pt x="719" y="431"/>
                      </a:lnTo>
                      <a:lnTo>
                        <a:pt x="610" y="431"/>
                      </a:lnTo>
                      <a:lnTo>
                        <a:pt x="501" y="431"/>
                      </a:lnTo>
                      <a:lnTo>
                        <a:pt x="390" y="431"/>
                      </a:lnTo>
                      <a:lnTo>
                        <a:pt x="281" y="431"/>
                      </a:lnTo>
                      <a:lnTo>
                        <a:pt x="172" y="431"/>
                      </a:lnTo>
                      <a:lnTo>
                        <a:pt x="142" y="423"/>
                      </a:lnTo>
                      <a:lnTo>
                        <a:pt x="112" y="413"/>
                      </a:lnTo>
                      <a:lnTo>
                        <a:pt x="83" y="405"/>
                      </a:lnTo>
                      <a:lnTo>
                        <a:pt x="53" y="395"/>
                      </a:lnTo>
                      <a:lnTo>
                        <a:pt x="23" y="387"/>
                      </a:lnTo>
                      <a:lnTo>
                        <a:pt x="0" y="377"/>
                      </a:lnTo>
                      <a:lnTo>
                        <a:pt x="69" y="378"/>
                      </a:lnTo>
                      <a:lnTo>
                        <a:pt x="162" y="384"/>
                      </a:lnTo>
                      <a:lnTo>
                        <a:pt x="252" y="389"/>
                      </a:lnTo>
                      <a:lnTo>
                        <a:pt x="388" y="389"/>
                      </a:lnTo>
                      <a:lnTo>
                        <a:pt x="507" y="387"/>
                      </a:lnTo>
                      <a:lnTo>
                        <a:pt x="377" y="381"/>
                      </a:lnTo>
                      <a:lnTo>
                        <a:pt x="311" y="372"/>
                      </a:lnTo>
                      <a:lnTo>
                        <a:pt x="284" y="360"/>
                      </a:lnTo>
                      <a:lnTo>
                        <a:pt x="284" y="354"/>
                      </a:lnTo>
                      <a:lnTo>
                        <a:pt x="230" y="345"/>
                      </a:lnTo>
                      <a:lnTo>
                        <a:pt x="226" y="340"/>
                      </a:lnTo>
                      <a:lnTo>
                        <a:pt x="178" y="335"/>
                      </a:lnTo>
                      <a:lnTo>
                        <a:pt x="177" y="333"/>
                      </a:lnTo>
                      <a:lnTo>
                        <a:pt x="251" y="335"/>
                      </a:lnTo>
                      <a:lnTo>
                        <a:pt x="327" y="334"/>
                      </a:lnTo>
                      <a:lnTo>
                        <a:pt x="323" y="327"/>
                      </a:lnTo>
                      <a:lnTo>
                        <a:pt x="297" y="323"/>
                      </a:lnTo>
                      <a:lnTo>
                        <a:pt x="256" y="315"/>
                      </a:lnTo>
                      <a:lnTo>
                        <a:pt x="194" y="309"/>
                      </a:lnTo>
                      <a:lnTo>
                        <a:pt x="130" y="303"/>
                      </a:lnTo>
                      <a:lnTo>
                        <a:pt x="102" y="296"/>
                      </a:lnTo>
                      <a:lnTo>
                        <a:pt x="118" y="287"/>
                      </a:lnTo>
                      <a:lnTo>
                        <a:pt x="87" y="286"/>
                      </a:lnTo>
                      <a:lnTo>
                        <a:pt x="60" y="284"/>
                      </a:lnTo>
                      <a:lnTo>
                        <a:pt x="33" y="269"/>
                      </a:lnTo>
                      <a:lnTo>
                        <a:pt x="50" y="272"/>
                      </a:lnTo>
                      <a:lnTo>
                        <a:pt x="52" y="269"/>
                      </a:lnTo>
                      <a:lnTo>
                        <a:pt x="96" y="270"/>
                      </a:lnTo>
                      <a:lnTo>
                        <a:pt x="113" y="273"/>
                      </a:lnTo>
                      <a:lnTo>
                        <a:pt x="164" y="278"/>
                      </a:lnTo>
                      <a:lnTo>
                        <a:pt x="185" y="272"/>
                      </a:lnTo>
                      <a:lnTo>
                        <a:pt x="194" y="272"/>
                      </a:lnTo>
                      <a:lnTo>
                        <a:pt x="189" y="268"/>
                      </a:lnTo>
                      <a:lnTo>
                        <a:pt x="184" y="264"/>
                      </a:lnTo>
                      <a:lnTo>
                        <a:pt x="182" y="261"/>
                      </a:lnTo>
                      <a:lnTo>
                        <a:pt x="118" y="256"/>
                      </a:lnTo>
                      <a:lnTo>
                        <a:pt x="126" y="252"/>
                      </a:lnTo>
                      <a:lnTo>
                        <a:pt x="170" y="256"/>
                      </a:lnTo>
                      <a:lnTo>
                        <a:pt x="149" y="250"/>
                      </a:lnTo>
                      <a:lnTo>
                        <a:pt x="180" y="243"/>
                      </a:lnTo>
                      <a:lnTo>
                        <a:pt x="213" y="237"/>
                      </a:lnTo>
                      <a:lnTo>
                        <a:pt x="234" y="237"/>
                      </a:lnTo>
                      <a:lnTo>
                        <a:pt x="242" y="230"/>
                      </a:lnTo>
                      <a:lnTo>
                        <a:pt x="250" y="224"/>
                      </a:lnTo>
                      <a:lnTo>
                        <a:pt x="279" y="226"/>
                      </a:lnTo>
                      <a:lnTo>
                        <a:pt x="317" y="227"/>
                      </a:lnTo>
                      <a:lnTo>
                        <a:pt x="363" y="225"/>
                      </a:lnTo>
                      <a:lnTo>
                        <a:pt x="408" y="224"/>
                      </a:lnTo>
                      <a:lnTo>
                        <a:pt x="454" y="221"/>
                      </a:lnTo>
                      <a:lnTo>
                        <a:pt x="500" y="219"/>
                      </a:lnTo>
                      <a:lnTo>
                        <a:pt x="538" y="221"/>
                      </a:lnTo>
                      <a:lnTo>
                        <a:pt x="533" y="210"/>
                      </a:lnTo>
                      <a:lnTo>
                        <a:pt x="555" y="213"/>
                      </a:lnTo>
                      <a:lnTo>
                        <a:pt x="562" y="220"/>
                      </a:lnTo>
                      <a:lnTo>
                        <a:pt x="570" y="225"/>
                      </a:lnTo>
                      <a:lnTo>
                        <a:pt x="594" y="227"/>
                      </a:lnTo>
                      <a:lnTo>
                        <a:pt x="585" y="220"/>
                      </a:lnTo>
                      <a:lnTo>
                        <a:pt x="590" y="216"/>
                      </a:lnTo>
                      <a:lnTo>
                        <a:pt x="611" y="222"/>
                      </a:lnTo>
                      <a:lnTo>
                        <a:pt x="635" y="226"/>
                      </a:lnTo>
                      <a:lnTo>
                        <a:pt x="639" y="226"/>
                      </a:lnTo>
                      <a:lnTo>
                        <a:pt x="659" y="224"/>
                      </a:lnTo>
                      <a:lnTo>
                        <a:pt x="671" y="231"/>
                      </a:lnTo>
                      <a:lnTo>
                        <a:pt x="687" y="228"/>
                      </a:lnTo>
                      <a:lnTo>
                        <a:pt x="757" y="236"/>
                      </a:lnTo>
                      <a:lnTo>
                        <a:pt x="733" y="230"/>
                      </a:lnTo>
                      <a:lnTo>
                        <a:pt x="735" y="226"/>
                      </a:lnTo>
                      <a:lnTo>
                        <a:pt x="748" y="226"/>
                      </a:lnTo>
                      <a:lnTo>
                        <a:pt x="745" y="221"/>
                      </a:lnTo>
                      <a:lnTo>
                        <a:pt x="725" y="219"/>
                      </a:lnTo>
                      <a:lnTo>
                        <a:pt x="716" y="212"/>
                      </a:lnTo>
                      <a:lnTo>
                        <a:pt x="694" y="210"/>
                      </a:lnTo>
                      <a:lnTo>
                        <a:pt x="688" y="204"/>
                      </a:lnTo>
                      <a:lnTo>
                        <a:pt x="736" y="208"/>
                      </a:lnTo>
                      <a:lnTo>
                        <a:pt x="740" y="204"/>
                      </a:lnTo>
                      <a:lnTo>
                        <a:pt x="675" y="197"/>
                      </a:lnTo>
                      <a:lnTo>
                        <a:pt x="670" y="189"/>
                      </a:lnTo>
                      <a:lnTo>
                        <a:pt x="686" y="192"/>
                      </a:lnTo>
                      <a:lnTo>
                        <a:pt x="751" y="196"/>
                      </a:lnTo>
                      <a:lnTo>
                        <a:pt x="796" y="198"/>
                      </a:lnTo>
                      <a:lnTo>
                        <a:pt x="801" y="194"/>
                      </a:lnTo>
                      <a:lnTo>
                        <a:pt x="856" y="200"/>
                      </a:lnTo>
                      <a:lnTo>
                        <a:pt x="872" y="191"/>
                      </a:lnTo>
                      <a:lnTo>
                        <a:pt x="865" y="186"/>
                      </a:lnTo>
                      <a:lnTo>
                        <a:pt x="887" y="190"/>
                      </a:lnTo>
                      <a:lnTo>
                        <a:pt x="884" y="195"/>
                      </a:lnTo>
                      <a:lnTo>
                        <a:pt x="923" y="197"/>
                      </a:lnTo>
                      <a:lnTo>
                        <a:pt x="926" y="196"/>
                      </a:lnTo>
                      <a:lnTo>
                        <a:pt x="947" y="203"/>
                      </a:lnTo>
                      <a:lnTo>
                        <a:pt x="969" y="204"/>
                      </a:lnTo>
                      <a:lnTo>
                        <a:pt x="1003" y="209"/>
                      </a:lnTo>
                      <a:lnTo>
                        <a:pt x="995" y="200"/>
                      </a:lnTo>
                      <a:lnTo>
                        <a:pt x="1010" y="200"/>
                      </a:lnTo>
                      <a:lnTo>
                        <a:pt x="1003" y="194"/>
                      </a:lnTo>
                      <a:lnTo>
                        <a:pt x="1033" y="202"/>
                      </a:lnTo>
                      <a:lnTo>
                        <a:pt x="1039" y="206"/>
                      </a:lnTo>
                      <a:lnTo>
                        <a:pt x="1063" y="204"/>
                      </a:lnTo>
                      <a:lnTo>
                        <a:pt x="1060" y="210"/>
                      </a:lnTo>
                      <a:lnTo>
                        <a:pt x="1114" y="202"/>
                      </a:lnTo>
                      <a:lnTo>
                        <a:pt x="1168" y="195"/>
                      </a:lnTo>
                      <a:lnTo>
                        <a:pt x="1186" y="183"/>
                      </a:lnTo>
                      <a:lnTo>
                        <a:pt x="1161" y="161"/>
                      </a:lnTo>
                      <a:lnTo>
                        <a:pt x="1135" y="140"/>
                      </a:lnTo>
                      <a:lnTo>
                        <a:pt x="1119" y="125"/>
                      </a:lnTo>
                      <a:lnTo>
                        <a:pt x="1143" y="122"/>
                      </a:lnTo>
                      <a:lnTo>
                        <a:pt x="1141" y="117"/>
                      </a:lnTo>
                      <a:lnTo>
                        <a:pt x="1139" y="113"/>
                      </a:lnTo>
                      <a:lnTo>
                        <a:pt x="1131" y="104"/>
                      </a:lnTo>
                      <a:lnTo>
                        <a:pt x="1135" y="101"/>
                      </a:lnTo>
                      <a:lnTo>
                        <a:pt x="1131" y="94"/>
                      </a:lnTo>
                      <a:lnTo>
                        <a:pt x="1127" y="87"/>
                      </a:lnTo>
                      <a:lnTo>
                        <a:pt x="1114" y="87"/>
                      </a:lnTo>
                      <a:lnTo>
                        <a:pt x="1117" y="76"/>
                      </a:lnTo>
                      <a:lnTo>
                        <a:pt x="1131" y="83"/>
                      </a:lnTo>
                      <a:lnTo>
                        <a:pt x="1126" y="68"/>
                      </a:lnTo>
                      <a:lnTo>
                        <a:pt x="1135" y="68"/>
                      </a:lnTo>
                      <a:lnTo>
                        <a:pt x="1131" y="59"/>
                      </a:lnTo>
                      <a:lnTo>
                        <a:pt x="1135" y="58"/>
                      </a:lnTo>
                      <a:lnTo>
                        <a:pt x="1147" y="56"/>
                      </a:lnTo>
                      <a:lnTo>
                        <a:pt x="1141" y="52"/>
                      </a:lnTo>
                      <a:lnTo>
                        <a:pt x="1150" y="46"/>
                      </a:lnTo>
                      <a:lnTo>
                        <a:pt x="1147" y="38"/>
                      </a:lnTo>
                      <a:lnTo>
                        <a:pt x="1156" y="38"/>
                      </a:lnTo>
                      <a:lnTo>
                        <a:pt x="1165" y="32"/>
                      </a:lnTo>
                      <a:lnTo>
                        <a:pt x="1184" y="18"/>
                      </a:lnTo>
                      <a:lnTo>
                        <a:pt x="1202" y="14"/>
                      </a:lnTo>
                      <a:lnTo>
                        <a:pt x="1234" y="0"/>
                      </a:lnTo>
                      <a:lnTo>
                        <a:pt x="1240" y="9"/>
                      </a:lnTo>
                      <a:lnTo>
                        <a:pt x="1231" y="8"/>
                      </a:lnTo>
                      <a:lnTo>
                        <a:pt x="1216" y="22"/>
                      </a:lnTo>
                      <a:lnTo>
                        <a:pt x="1216" y="26"/>
                      </a:lnTo>
                      <a:lnTo>
                        <a:pt x="1205" y="23"/>
                      </a:lnTo>
                      <a:lnTo>
                        <a:pt x="1205" y="27"/>
                      </a:lnTo>
                      <a:lnTo>
                        <a:pt x="1178" y="45"/>
                      </a:lnTo>
                      <a:lnTo>
                        <a:pt x="1184" y="48"/>
                      </a:lnTo>
                      <a:lnTo>
                        <a:pt x="1179" y="57"/>
                      </a:lnTo>
                      <a:lnTo>
                        <a:pt x="1196" y="58"/>
                      </a:lnTo>
                      <a:lnTo>
                        <a:pt x="1207" y="56"/>
                      </a:lnTo>
                      <a:lnTo>
                        <a:pt x="1198" y="62"/>
                      </a:lnTo>
                      <a:lnTo>
                        <a:pt x="1190" y="64"/>
                      </a:lnTo>
                      <a:lnTo>
                        <a:pt x="1174" y="63"/>
                      </a:lnTo>
                      <a:lnTo>
                        <a:pt x="1180" y="68"/>
                      </a:lnTo>
                      <a:lnTo>
                        <a:pt x="1180" y="71"/>
                      </a:lnTo>
                      <a:lnTo>
                        <a:pt x="1163" y="60"/>
                      </a:lnTo>
                      <a:lnTo>
                        <a:pt x="1160" y="72"/>
                      </a:lnTo>
                      <a:lnTo>
                        <a:pt x="1165" y="76"/>
                      </a:lnTo>
                      <a:lnTo>
                        <a:pt x="1153" y="80"/>
                      </a:lnTo>
                      <a:lnTo>
                        <a:pt x="1154" y="84"/>
                      </a:lnTo>
                      <a:lnTo>
                        <a:pt x="1147" y="89"/>
                      </a:lnTo>
                      <a:lnTo>
                        <a:pt x="1153" y="100"/>
                      </a:lnTo>
                      <a:lnTo>
                        <a:pt x="1166" y="100"/>
                      </a:lnTo>
                      <a:lnTo>
                        <a:pt x="1163" y="105"/>
                      </a:lnTo>
                      <a:lnTo>
                        <a:pt x="1167" y="110"/>
                      </a:lnTo>
                      <a:lnTo>
                        <a:pt x="1179" y="111"/>
                      </a:lnTo>
                      <a:lnTo>
                        <a:pt x="1192" y="107"/>
                      </a:lnTo>
                      <a:lnTo>
                        <a:pt x="1186" y="112"/>
                      </a:lnTo>
                      <a:lnTo>
                        <a:pt x="1195" y="116"/>
                      </a:lnTo>
                      <a:lnTo>
                        <a:pt x="1198" y="122"/>
                      </a:lnTo>
                      <a:lnTo>
                        <a:pt x="1216" y="128"/>
                      </a:lnTo>
                      <a:lnTo>
                        <a:pt x="1221" y="137"/>
                      </a:lnTo>
                      <a:lnTo>
                        <a:pt x="1231" y="142"/>
                      </a:lnTo>
                      <a:lnTo>
                        <a:pt x="1225" y="144"/>
                      </a:lnTo>
                      <a:lnTo>
                        <a:pt x="1240" y="149"/>
                      </a:lnTo>
                      <a:lnTo>
                        <a:pt x="1240" y="155"/>
                      </a:lnTo>
                      <a:lnTo>
                        <a:pt x="1249" y="156"/>
                      </a:lnTo>
                      <a:lnTo>
                        <a:pt x="1255" y="165"/>
                      </a:lnTo>
                      <a:lnTo>
                        <a:pt x="1258" y="172"/>
                      </a:lnTo>
                      <a:lnTo>
                        <a:pt x="1251" y="176"/>
                      </a:lnTo>
                      <a:lnTo>
                        <a:pt x="1270" y="177"/>
                      </a:lnTo>
                      <a:lnTo>
                        <a:pt x="1270" y="184"/>
                      </a:lnTo>
                      <a:lnTo>
                        <a:pt x="1264" y="188"/>
                      </a:lnTo>
                      <a:lnTo>
                        <a:pt x="1281" y="190"/>
                      </a:lnTo>
                      <a:lnTo>
                        <a:pt x="1283" y="192"/>
                      </a:lnTo>
                      <a:lnTo>
                        <a:pt x="1293" y="194"/>
                      </a:lnTo>
                      <a:lnTo>
                        <a:pt x="1291" y="198"/>
                      </a:lnTo>
                      <a:lnTo>
                        <a:pt x="1285" y="196"/>
                      </a:lnTo>
                      <a:lnTo>
                        <a:pt x="1283" y="198"/>
                      </a:lnTo>
                      <a:lnTo>
                        <a:pt x="1267" y="197"/>
                      </a:lnTo>
                      <a:lnTo>
                        <a:pt x="1275" y="202"/>
                      </a:lnTo>
                      <a:lnTo>
                        <a:pt x="1289" y="207"/>
                      </a:lnTo>
                      <a:lnTo>
                        <a:pt x="1281" y="210"/>
                      </a:lnTo>
                      <a:lnTo>
                        <a:pt x="1287" y="216"/>
                      </a:lnTo>
                      <a:lnTo>
                        <a:pt x="1295" y="219"/>
                      </a:lnTo>
                      <a:lnTo>
                        <a:pt x="1274" y="221"/>
                      </a:lnTo>
                      <a:lnTo>
                        <a:pt x="1282" y="231"/>
                      </a:lnTo>
                      <a:lnTo>
                        <a:pt x="1264" y="226"/>
                      </a:lnTo>
                      <a:lnTo>
                        <a:pt x="1267" y="230"/>
                      </a:lnTo>
                      <a:lnTo>
                        <a:pt x="1258" y="232"/>
                      </a:lnTo>
                      <a:lnTo>
                        <a:pt x="1271" y="233"/>
                      </a:lnTo>
                      <a:lnTo>
                        <a:pt x="1263" y="237"/>
                      </a:lnTo>
                      <a:lnTo>
                        <a:pt x="1274" y="237"/>
                      </a:lnTo>
                      <a:lnTo>
                        <a:pt x="1237" y="245"/>
                      </a:lnTo>
                      <a:lnTo>
                        <a:pt x="1201" y="252"/>
                      </a:lnTo>
                      <a:lnTo>
                        <a:pt x="1139" y="249"/>
                      </a:lnTo>
                      <a:lnTo>
                        <a:pt x="1078" y="245"/>
                      </a:lnTo>
                      <a:lnTo>
                        <a:pt x="1039" y="255"/>
                      </a:lnTo>
                      <a:lnTo>
                        <a:pt x="1000" y="264"/>
                      </a:lnTo>
                      <a:lnTo>
                        <a:pt x="1007" y="272"/>
                      </a:lnTo>
                      <a:lnTo>
                        <a:pt x="1070" y="281"/>
                      </a:lnTo>
                      <a:lnTo>
                        <a:pt x="1131" y="291"/>
                      </a:lnTo>
                      <a:lnTo>
                        <a:pt x="1107" y="297"/>
                      </a:lnTo>
                      <a:lnTo>
                        <a:pt x="1084" y="298"/>
                      </a:lnTo>
                      <a:lnTo>
                        <a:pt x="1089" y="302"/>
                      </a:lnTo>
                      <a:lnTo>
                        <a:pt x="1112" y="314"/>
                      </a:lnTo>
                      <a:lnTo>
                        <a:pt x="1105" y="305"/>
                      </a:lnTo>
                      <a:lnTo>
                        <a:pt x="1169" y="309"/>
                      </a:lnTo>
                      <a:lnTo>
                        <a:pt x="1172" y="315"/>
                      </a:lnTo>
                      <a:lnTo>
                        <a:pt x="1127" y="317"/>
                      </a:lnTo>
                      <a:lnTo>
                        <a:pt x="1171" y="322"/>
                      </a:lnTo>
                      <a:lnTo>
                        <a:pt x="1205" y="329"/>
                      </a:lnTo>
                      <a:lnTo>
                        <a:pt x="1293" y="336"/>
                      </a:lnTo>
                      <a:lnTo>
                        <a:pt x="1359" y="345"/>
                      </a:lnTo>
                      <a:lnTo>
                        <a:pt x="1424" y="353"/>
                      </a:lnTo>
                      <a:lnTo>
                        <a:pt x="1430" y="359"/>
                      </a:lnTo>
                      <a:lnTo>
                        <a:pt x="1481" y="347"/>
                      </a:lnTo>
                      <a:lnTo>
                        <a:pt x="1549" y="344"/>
                      </a:lnTo>
                      <a:lnTo>
                        <a:pt x="1617" y="341"/>
                      </a:lnTo>
                      <a:lnTo>
                        <a:pt x="1653" y="332"/>
                      </a:lnTo>
                      <a:lnTo>
                        <a:pt x="1690" y="323"/>
                      </a:lnTo>
                      <a:lnTo>
                        <a:pt x="1755" y="322"/>
                      </a:lnTo>
                      <a:lnTo>
                        <a:pt x="1761" y="317"/>
                      </a:lnTo>
                      <a:lnTo>
                        <a:pt x="1749" y="310"/>
                      </a:lnTo>
                      <a:lnTo>
                        <a:pt x="1758" y="303"/>
                      </a:lnTo>
                      <a:lnTo>
                        <a:pt x="1676" y="296"/>
                      </a:lnTo>
                      <a:lnTo>
                        <a:pt x="1672" y="291"/>
                      </a:lnTo>
                      <a:lnTo>
                        <a:pt x="1671" y="287"/>
                      </a:lnTo>
                      <a:lnTo>
                        <a:pt x="1678" y="284"/>
                      </a:lnTo>
                      <a:lnTo>
                        <a:pt x="1677" y="280"/>
                      </a:lnTo>
                      <a:lnTo>
                        <a:pt x="1722" y="269"/>
                      </a:lnTo>
                      <a:lnTo>
                        <a:pt x="1764" y="257"/>
                      </a:lnTo>
                      <a:lnTo>
                        <a:pt x="1765" y="252"/>
                      </a:lnTo>
                      <a:lnTo>
                        <a:pt x="1779" y="251"/>
                      </a:lnTo>
                      <a:lnTo>
                        <a:pt x="1774" y="249"/>
                      </a:lnTo>
                      <a:lnTo>
                        <a:pt x="1827" y="242"/>
                      </a:lnTo>
                      <a:lnTo>
                        <a:pt x="1880" y="234"/>
                      </a:lnTo>
                      <a:lnTo>
                        <a:pt x="1875" y="232"/>
                      </a:lnTo>
                      <a:lnTo>
                        <a:pt x="1916" y="220"/>
                      </a:lnTo>
                      <a:lnTo>
                        <a:pt x="1946" y="210"/>
                      </a:lnTo>
                      <a:lnTo>
                        <a:pt x="1938" y="209"/>
                      </a:lnTo>
                      <a:lnTo>
                        <a:pt x="1910" y="212"/>
                      </a:lnTo>
                      <a:lnTo>
                        <a:pt x="1911" y="208"/>
                      </a:lnTo>
                      <a:lnTo>
                        <a:pt x="1920" y="200"/>
                      </a:lnTo>
                      <a:lnTo>
                        <a:pt x="1945" y="194"/>
                      </a:lnTo>
                      <a:lnTo>
                        <a:pt x="1939" y="190"/>
                      </a:lnTo>
                      <a:lnTo>
                        <a:pt x="1969" y="185"/>
                      </a:lnTo>
                      <a:lnTo>
                        <a:pt x="1981" y="177"/>
                      </a:lnTo>
                      <a:lnTo>
                        <a:pt x="1965" y="164"/>
                      </a:lnTo>
                      <a:lnTo>
                        <a:pt x="1975" y="164"/>
                      </a:lnTo>
                      <a:lnTo>
                        <a:pt x="1986" y="168"/>
                      </a:lnTo>
                      <a:lnTo>
                        <a:pt x="1994" y="156"/>
                      </a:lnTo>
                      <a:lnTo>
                        <a:pt x="2002" y="156"/>
                      </a:lnTo>
                      <a:lnTo>
                        <a:pt x="2014" y="161"/>
                      </a:lnTo>
                      <a:lnTo>
                        <a:pt x="2023" y="172"/>
                      </a:lnTo>
                      <a:lnTo>
                        <a:pt x="2037" y="168"/>
                      </a:lnTo>
                      <a:lnTo>
                        <a:pt x="2032" y="164"/>
                      </a:lnTo>
                      <a:lnTo>
                        <a:pt x="2059" y="150"/>
                      </a:lnTo>
                      <a:lnTo>
                        <a:pt x="2065" y="154"/>
                      </a:lnTo>
                      <a:lnTo>
                        <a:pt x="2055" y="164"/>
                      </a:lnTo>
                      <a:lnTo>
                        <a:pt x="2110" y="161"/>
                      </a:lnTo>
                      <a:lnTo>
                        <a:pt x="2122" y="164"/>
                      </a:lnTo>
                      <a:lnTo>
                        <a:pt x="2133" y="164"/>
                      </a:lnTo>
                      <a:lnTo>
                        <a:pt x="2131" y="167"/>
                      </a:lnTo>
                      <a:lnTo>
                        <a:pt x="2144" y="165"/>
                      </a:lnTo>
                      <a:lnTo>
                        <a:pt x="2173" y="158"/>
                      </a:lnTo>
                      <a:lnTo>
                        <a:pt x="2202" y="150"/>
                      </a:lnTo>
                      <a:lnTo>
                        <a:pt x="2248" y="147"/>
                      </a:lnTo>
                      <a:lnTo>
                        <a:pt x="2262" y="141"/>
                      </a:lnTo>
                      <a:lnTo>
                        <a:pt x="2271" y="146"/>
                      </a:lnTo>
                      <a:lnTo>
                        <a:pt x="2271" y="138"/>
                      </a:lnTo>
                      <a:lnTo>
                        <a:pt x="2310" y="150"/>
                      </a:lnTo>
                      <a:lnTo>
                        <a:pt x="2320" y="150"/>
                      </a:lnTo>
                      <a:lnTo>
                        <a:pt x="2330" y="143"/>
                      </a:lnTo>
                      <a:lnTo>
                        <a:pt x="2373" y="141"/>
                      </a:lnTo>
                      <a:lnTo>
                        <a:pt x="2415" y="138"/>
                      </a:lnTo>
                      <a:lnTo>
                        <a:pt x="2451" y="142"/>
                      </a:lnTo>
                      <a:lnTo>
                        <a:pt x="2487" y="147"/>
                      </a:lnTo>
                      <a:lnTo>
                        <a:pt x="2521" y="142"/>
                      </a:lnTo>
                      <a:lnTo>
                        <a:pt x="2554" y="137"/>
                      </a:lnTo>
                      <a:lnTo>
                        <a:pt x="2588" y="132"/>
                      </a:lnTo>
                      <a:lnTo>
                        <a:pt x="2622" y="128"/>
                      </a:lnTo>
                      <a:lnTo>
                        <a:pt x="2643" y="114"/>
                      </a:lnTo>
                      <a:lnTo>
                        <a:pt x="2658" y="107"/>
                      </a:lnTo>
                      <a:lnTo>
                        <a:pt x="2666" y="112"/>
                      </a:lnTo>
                      <a:lnTo>
                        <a:pt x="2687" y="129"/>
                      </a:lnTo>
                      <a:lnTo>
                        <a:pt x="2696" y="132"/>
                      </a:lnTo>
                      <a:lnTo>
                        <a:pt x="2711" y="132"/>
                      </a:lnTo>
                      <a:lnTo>
                        <a:pt x="2718" y="136"/>
                      </a:lnTo>
                      <a:lnTo>
                        <a:pt x="2733" y="126"/>
                      </a:lnTo>
                      <a:lnTo>
                        <a:pt x="2743" y="114"/>
                      </a:lnTo>
                      <a:lnTo>
                        <a:pt x="2777" y="105"/>
                      </a:lnTo>
                      <a:lnTo>
                        <a:pt x="2811" y="96"/>
                      </a:lnTo>
                      <a:lnTo>
                        <a:pt x="2847" y="88"/>
                      </a:lnTo>
                      <a:lnTo>
                        <a:pt x="2861" y="83"/>
                      </a:lnTo>
                      <a:lnTo>
                        <a:pt x="2881" y="89"/>
                      </a:lnTo>
                      <a:lnTo>
                        <a:pt x="2895" y="83"/>
                      </a:lnTo>
                      <a:lnTo>
                        <a:pt x="2883" y="77"/>
                      </a:lnTo>
                      <a:lnTo>
                        <a:pt x="2900" y="76"/>
                      </a:lnTo>
                      <a:lnTo>
                        <a:pt x="2921" y="80"/>
                      </a:lnTo>
                      <a:lnTo>
                        <a:pt x="2923" y="74"/>
                      </a:lnTo>
                      <a:lnTo>
                        <a:pt x="2915" y="71"/>
                      </a:lnTo>
                      <a:lnTo>
                        <a:pt x="2924" y="63"/>
                      </a:lnTo>
                      <a:lnTo>
                        <a:pt x="2981" y="54"/>
                      </a:lnTo>
                      <a:lnTo>
                        <a:pt x="3005" y="58"/>
                      </a:lnTo>
                      <a:lnTo>
                        <a:pt x="3024" y="71"/>
                      </a:lnTo>
                      <a:lnTo>
                        <a:pt x="3012" y="76"/>
                      </a:lnTo>
                      <a:lnTo>
                        <a:pt x="3042" y="83"/>
                      </a:lnTo>
                      <a:lnTo>
                        <a:pt x="3073" y="86"/>
                      </a:lnTo>
                      <a:lnTo>
                        <a:pt x="3104" y="88"/>
                      </a:lnTo>
                      <a:lnTo>
                        <a:pt x="3149" y="90"/>
                      </a:lnTo>
                      <a:lnTo>
                        <a:pt x="3194" y="93"/>
                      </a:lnTo>
                      <a:lnTo>
                        <a:pt x="3200" y="93"/>
                      </a:lnTo>
                      <a:lnTo>
                        <a:pt x="3186" y="113"/>
                      </a:lnTo>
                      <a:lnTo>
                        <a:pt x="3176" y="117"/>
                      </a:lnTo>
                      <a:lnTo>
                        <a:pt x="3189" y="116"/>
                      </a:lnTo>
                      <a:lnTo>
                        <a:pt x="3173" y="120"/>
                      </a:lnTo>
                      <a:lnTo>
                        <a:pt x="3183" y="123"/>
                      </a:lnTo>
                      <a:lnTo>
                        <a:pt x="3168" y="125"/>
                      </a:lnTo>
                      <a:lnTo>
                        <a:pt x="3158" y="130"/>
                      </a:lnTo>
                      <a:lnTo>
                        <a:pt x="3168" y="134"/>
                      </a:lnTo>
                      <a:lnTo>
                        <a:pt x="3150" y="138"/>
                      </a:lnTo>
                      <a:lnTo>
                        <a:pt x="3158" y="143"/>
                      </a:lnTo>
                      <a:lnTo>
                        <a:pt x="3156" y="152"/>
                      </a:lnTo>
                      <a:lnTo>
                        <a:pt x="3183" y="156"/>
                      </a:lnTo>
                      <a:lnTo>
                        <a:pt x="3183" y="161"/>
                      </a:lnTo>
                      <a:lnTo>
                        <a:pt x="3206" y="148"/>
                      </a:lnTo>
                      <a:lnTo>
                        <a:pt x="3204" y="142"/>
                      </a:lnTo>
                      <a:lnTo>
                        <a:pt x="3253" y="131"/>
                      </a:lnTo>
                      <a:lnTo>
                        <a:pt x="3276" y="126"/>
                      </a:lnTo>
                      <a:lnTo>
                        <a:pt x="3312" y="114"/>
                      </a:lnTo>
                      <a:lnTo>
                        <a:pt x="3324" y="106"/>
                      </a:lnTo>
                      <a:lnTo>
                        <a:pt x="3354" y="99"/>
                      </a:lnTo>
                      <a:lnTo>
                        <a:pt x="3385" y="90"/>
                      </a:lnTo>
                      <a:lnTo>
                        <a:pt x="3389" y="86"/>
                      </a:lnTo>
                      <a:lnTo>
                        <a:pt x="3401" y="82"/>
                      </a:lnTo>
                      <a:lnTo>
                        <a:pt x="3409" y="82"/>
                      </a:lnTo>
                      <a:lnTo>
                        <a:pt x="3446" y="78"/>
                      </a:lnTo>
                      <a:lnTo>
                        <a:pt x="3485" y="75"/>
                      </a:lnTo>
                      <a:lnTo>
                        <a:pt x="3498" y="70"/>
                      </a:lnTo>
                      <a:lnTo>
                        <a:pt x="3511" y="59"/>
                      </a:lnTo>
                      <a:lnTo>
                        <a:pt x="3509" y="72"/>
                      </a:lnTo>
                      <a:lnTo>
                        <a:pt x="3551" y="70"/>
                      </a:lnTo>
                      <a:lnTo>
                        <a:pt x="3591" y="68"/>
                      </a:lnTo>
                      <a:lnTo>
                        <a:pt x="3611" y="66"/>
                      </a:lnTo>
                      <a:lnTo>
                        <a:pt x="3614" y="62"/>
                      </a:lnTo>
                      <a:lnTo>
                        <a:pt x="3617" y="69"/>
                      </a:lnTo>
                      <a:lnTo>
                        <a:pt x="3669" y="64"/>
                      </a:lnTo>
                      <a:lnTo>
                        <a:pt x="3679" y="53"/>
                      </a:lnTo>
                      <a:lnTo>
                        <a:pt x="3689" y="53"/>
                      </a:lnTo>
                      <a:lnTo>
                        <a:pt x="3701" y="51"/>
                      </a:lnTo>
                      <a:lnTo>
                        <a:pt x="3695" y="60"/>
                      </a:lnTo>
                      <a:lnTo>
                        <a:pt x="3712" y="58"/>
                      </a:lnTo>
                      <a:lnTo>
                        <a:pt x="3754" y="56"/>
                      </a:lnTo>
                      <a:lnTo>
                        <a:pt x="3786" y="65"/>
                      </a:lnTo>
                      <a:lnTo>
                        <a:pt x="3818" y="74"/>
                      </a:lnTo>
                      <a:lnTo>
                        <a:pt x="3847" y="64"/>
                      </a:lnTo>
                      <a:lnTo>
                        <a:pt x="3868" y="57"/>
                      </a:lnTo>
                      <a:lnTo>
                        <a:pt x="3905" y="52"/>
                      </a:lnTo>
                      <a:lnTo>
                        <a:pt x="3911" y="64"/>
                      </a:lnTo>
                      <a:lnTo>
                        <a:pt x="3917" y="66"/>
                      </a:lnTo>
                      <a:lnTo>
                        <a:pt x="3938" y="69"/>
                      </a:lnTo>
                      <a:lnTo>
                        <a:pt x="3947" y="77"/>
                      </a:lnTo>
                      <a:lnTo>
                        <a:pt x="3988" y="74"/>
                      </a:lnTo>
                      <a:lnTo>
                        <a:pt x="4030" y="70"/>
                      </a:lnTo>
                      <a:lnTo>
                        <a:pt x="4049" y="70"/>
                      </a:lnTo>
                      <a:lnTo>
                        <a:pt x="4073" y="69"/>
                      </a:lnTo>
                      <a:lnTo>
                        <a:pt x="4093" y="63"/>
                      </a:lnTo>
                      <a:lnTo>
                        <a:pt x="4105" y="69"/>
                      </a:lnTo>
                      <a:lnTo>
                        <a:pt x="4106" y="77"/>
                      </a:lnTo>
                      <a:lnTo>
                        <a:pt x="4127" y="76"/>
                      </a:lnTo>
                      <a:lnTo>
                        <a:pt x="4154" y="62"/>
                      </a:lnTo>
                      <a:lnTo>
                        <a:pt x="4199" y="62"/>
                      </a:lnTo>
                      <a:lnTo>
                        <a:pt x="4244" y="60"/>
                      </a:lnTo>
                      <a:lnTo>
                        <a:pt x="4266" y="64"/>
                      </a:lnTo>
                      <a:lnTo>
                        <a:pt x="4289" y="69"/>
                      </a:lnTo>
                      <a:lnTo>
                        <a:pt x="4332" y="77"/>
                      </a:lnTo>
                      <a:lnTo>
                        <a:pt x="4343" y="78"/>
                      </a:lnTo>
                      <a:lnTo>
                        <a:pt x="4352" y="81"/>
                      </a:lnTo>
                      <a:lnTo>
                        <a:pt x="4370" y="81"/>
                      </a:lnTo>
                      <a:lnTo>
                        <a:pt x="4351" y="89"/>
                      </a:lnTo>
                      <a:lnTo>
                        <a:pt x="4386" y="99"/>
                      </a:lnTo>
                      <a:lnTo>
                        <a:pt x="4374" y="105"/>
                      </a:lnTo>
                      <a:lnTo>
                        <a:pt x="4420" y="106"/>
                      </a:lnTo>
                      <a:lnTo>
                        <a:pt x="4411" y="111"/>
                      </a:lnTo>
                      <a:lnTo>
                        <a:pt x="4448" y="113"/>
                      </a:lnTo>
                      <a:lnTo>
                        <a:pt x="4463" y="104"/>
                      </a:lnTo>
                      <a:lnTo>
                        <a:pt x="4466" y="111"/>
                      </a:lnTo>
                      <a:lnTo>
                        <a:pt x="4456" y="120"/>
                      </a:lnTo>
                      <a:lnTo>
                        <a:pt x="4478" y="118"/>
                      </a:lnTo>
                      <a:lnTo>
                        <a:pt x="4520" y="128"/>
                      </a:lnTo>
                      <a:lnTo>
                        <a:pt x="4518" y="142"/>
                      </a:lnTo>
                      <a:lnTo>
                        <a:pt x="4535" y="141"/>
                      </a:lnTo>
                      <a:lnTo>
                        <a:pt x="4528" y="146"/>
                      </a:lnTo>
                      <a:lnTo>
                        <a:pt x="4542" y="144"/>
                      </a:lnTo>
                      <a:lnTo>
                        <a:pt x="4548" y="147"/>
                      </a:lnTo>
                      <a:lnTo>
                        <a:pt x="4574" y="150"/>
                      </a:lnTo>
                      <a:lnTo>
                        <a:pt x="4601" y="154"/>
                      </a:lnTo>
                      <a:lnTo>
                        <a:pt x="4612" y="167"/>
                      </a:lnTo>
                      <a:lnTo>
                        <a:pt x="4622" y="162"/>
                      </a:lnTo>
                      <a:lnTo>
                        <a:pt x="4606" y="174"/>
                      </a:lnTo>
                      <a:lnTo>
                        <a:pt x="4589" y="178"/>
                      </a:lnTo>
                      <a:lnTo>
                        <a:pt x="4584" y="182"/>
                      </a:lnTo>
                      <a:lnTo>
                        <a:pt x="4566" y="191"/>
                      </a:lnTo>
                      <a:lnTo>
                        <a:pt x="4538" y="201"/>
                      </a:lnTo>
                      <a:lnTo>
                        <a:pt x="4478" y="209"/>
                      </a:lnTo>
                      <a:lnTo>
                        <a:pt x="4478" y="214"/>
                      </a:lnTo>
                      <a:lnTo>
                        <a:pt x="4453" y="216"/>
                      </a:lnTo>
                      <a:lnTo>
                        <a:pt x="4448" y="222"/>
                      </a:lnTo>
                      <a:lnTo>
                        <a:pt x="4422" y="227"/>
                      </a:lnTo>
                      <a:lnTo>
                        <a:pt x="4398" y="228"/>
                      </a:lnTo>
                      <a:lnTo>
                        <a:pt x="4393" y="234"/>
                      </a:lnTo>
                      <a:lnTo>
                        <a:pt x="4414" y="238"/>
                      </a:lnTo>
                      <a:lnTo>
                        <a:pt x="4385" y="242"/>
                      </a:lnTo>
                      <a:lnTo>
                        <a:pt x="4358" y="250"/>
                      </a:lnTo>
                      <a:lnTo>
                        <a:pt x="4342" y="260"/>
                      </a:lnTo>
                      <a:lnTo>
                        <a:pt x="4331" y="264"/>
                      </a:lnTo>
                      <a:lnTo>
                        <a:pt x="4327" y="274"/>
                      </a:lnTo>
                      <a:lnTo>
                        <a:pt x="4316" y="278"/>
                      </a:lnTo>
                      <a:lnTo>
                        <a:pt x="4325" y="280"/>
                      </a:lnTo>
                      <a:lnTo>
                        <a:pt x="4309" y="286"/>
                      </a:lnTo>
                      <a:lnTo>
                        <a:pt x="4316" y="285"/>
                      </a:lnTo>
                      <a:lnTo>
                        <a:pt x="4315" y="287"/>
                      </a:lnTo>
                      <a:lnTo>
                        <a:pt x="4332" y="282"/>
                      </a:lnTo>
                      <a:lnTo>
                        <a:pt x="4325" y="286"/>
                      </a:lnTo>
                      <a:lnTo>
                        <a:pt x="4326" y="294"/>
                      </a:lnTo>
                      <a:lnTo>
                        <a:pt x="4277" y="296"/>
                      </a:lnTo>
                      <a:lnTo>
                        <a:pt x="4226" y="299"/>
                      </a:lnTo>
                      <a:lnTo>
                        <a:pt x="4220" y="306"/>
                      </a:lnTo>
                      <a:lnTo>
                        <a:pt x="4194" y="314"/>
                      </a:lnTo>
                      <a:lnTo>
                        <a:pt x="4200" y="316"/>
                      </a:lnTo>
                      <a:lnTo>
                        <a:pt x="4172" y="321"/>
                      </a:lnTo>
                      <a:lnTo>
                        <a:pt x="4190" y="322"/>
                      </a:lnTo>
                      <a:lnTo>
                        <a:pt x="4176" y="326"/>
                      </a:lnTo>
                      <a:lnTo>
                        <a:pt x="4175" y="328"/>
                      </a:lnTo>
                      <a:lnTo>
                        <a:pt x="4165" y="332"/>
                      </a:lnTo>
                      <a:lnTo>
                        <a:pt x="4178" y="334"/>
                      </a:lnTo>
                      <a:lnTo>
                        <a:pt x="4162" y="338"/>
                      </a:lnTo>
                      <a:lnTo>
                        <a:pt x="4169" y="345"/>
                      </a:lnTo>
                      <a:lnTo>
                        <a:pt x="4160" y="348"/>
                      </a:lnTo>
                      <a:lnTo>
                        <a:pt x="4174" y="350"/>
                      </a:lnTo>
                      <a:lnTo>
                        <a:pt x="4182" y="357"/>
                      </a:lnTo>
                      <a:lnTo>
                        <a:pt x="4195" y="360"/>
                      </a:lnTo>
                      <a:lnTo>
                        <a:pt x="4242" y="369"/>
                      </a:lnTo>
                      <a:lnTo>
                        <a:pt x="4289" y="377"/>
                      </a:lnTo>
                      <a:lnTo>
                        <a:pt x="4265" y="387"/>
                      </a:lnTo>
                      <a:lnTo>
                        <a:pt x="4235" y="395"/>
                      </a:lnTo>
                      <a:lnTo>
                        <a:pt x="4205" y="405"/>
                      </a:lnTo>
                      <a:lnTo>
                        <a:pt x="4176" y="413"/>
                      </a:lnTo>
                      <a:lnTo>
                        <a:pt x="4146" y="423"/>
                      </a:lnTo>
                      <a:lnTo>
                        <a:pt x="4116" y="43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" name="Freeform 237"/>
                <p:cNvSpPr>
                  <a:spLocks noChangeArrowheads="1"/>
                </p:cNvSpPr>
                <p:nvPr/>
              </p:nvSpPr>
              <p:spPr bwMode="auto">
                <a:xfrm>
                  <a:off x="1361" y="3659"/>
                  <a:ext cx="62" cy="13"/>
                </a:xfrm>
                <a:custGeom>
                  <a:avLst/>
                  <a:gdLst>
                    <a:gd name="T0" fmla="*/ 89 w 89"/>
                    <a:gd name="T1" fmla="*/ 18 h 18"/>
                    <a:gd name="T2" fmla="*/ 17 w 89"/>
                    <a:gd name="T3" fmla="*/ 0 h 18"/>
                    <a:gd name="T4" fmla="*/ 0 w 89"/>
                    <a:gd name="T5" fmla="*/ 6 h 18"/>
                    <a:gd name="T6" fmla="*/ 26 w 89"/>
                    <a:gd name="T7" fmla="*/ 13 h 18"/>
                    <a:gd name="T8" fmla="*/ 89 w 89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18">
                      <a:moveTo>
                        <a:pt x="89" y="18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26" y="13"/>
                      </a:lnTo>
                      <a:lnTo>
                        <a:pt x="89" y="1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8" name="Freeform 238"/>
                <p:cNvSpPr>
                  <a:spLocks noChangeArrowheads="1"/>
                </p:cNvSpPr>
                <p:nvPr/>
              </p:nvSpPr>
              <p:spPr bwMode="auto">
                <a:xfrm>
                  <a:off x="2133" y="3184"/>
                  <a:ext cx="21" cy="17"/>
                </a:xfrm>
                <a:custGeom>
                  <a:avLst/>
                  <a:gdLst>
                    <a:gd name="T0" fmla="*/ 31 w 31"/>
                    <a:gd name="T1" fmla="*/ 10 h 23"/>
                    <a:gd name="T2" fmla="*/ 24 w 31"/>
                    <a:gd name="T3" fmla="*/ 6 h 23"/>
                    <a:gd name="T4" fmla="*/ 18 w 31"/>
                    <a:gd name="T5" fmla="*/ 5 h 23"/>
                    <a:gd name="T6" fmla="*/ 16 w 31"/>
                    <a:gd name="T7" fmla="*/ 4 h 23"/>
                    <a:gd name="T8" fmla="*/ 7 w 31"/>
                    <a:gd name="T9" fmla="*/ 0 h 23"/>
                    <a:gd name="T10" fmla="*/ 6 w 31"/>
                    <a:gd name="T11" fmla="*/ 7 h 23"/>
                    <a:gd name="T12" fmla="*/ 0 w 31"/>
                    <a:gd name="T13" fmla="*/ 16 h 23"/>
                    <a:gd name="T14" fmla="*/ 7 w 31"/>
                    <a:gd name="T15" fmla="*/ 23 h 23"/>
                    <a:gd name="T16" fmla="*/ 10 w 31"/>
                    <a:gd name="T17" fmla="*/ 18 h 23"/>
                    <a:gd name="T18" fmla="*/ 14 w 31"/>
                    <a:gd name="T19" fmla="*/ 18 h 23"/>
                    <a:gd name="T20" fmla="*/ 14 w 31"/>
                    <a:gd name="T21" fmla="*/ 15 h 23"/>
                    <a:gd name="T22" fmla="*/ 31 w 31"/>
                    <a:gd name="T23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3">
                      <a:moveTo>
                        <a:pt x="31" y="10"/>
                      </a:moveTo>
                      <a:lnTo>
                        <a:pt x="24" y="6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7" y="0"/>
                      </a:lnTo>
                      <a:lnTo>
                        <a:pt x="6" y="7"/>
                      </a:lnTo>
                      <a:lnTo>
                        <a:pt x="0" y="16"/>
                      </a:lnTo>
                      <a:lnTo>
                        <a:pt x="7" y="23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31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9" name="Freeform 239"/>
                <p:cNvSpPr>
                  <a:spLocks noChangeArrowheads="1"/>
                </p:cNvSpPr>
                <p:nvPr/>
              </p:nvSpPr>
              <p:spPr bwMode="auto">
                <a:xfrm>
                  <a:off x="2117" y="3185"/>
                  <a:ext cx="15" cy="12"/>
                </a:xfrm>
                <a:custGeom>
                  <a:avLst/>
                  <a:gdLst>
                    <a:gd name="T0" fmla="*/ 8 w 24"/>
                    <a:gd name="T1" fmla="*/ 6 h 15"/>
                    <a:gd name="T2" fmla="*/ 3 w 24"/>
                    <a:gd name="T3" fmla="*/ 1 h 15"/>
                    <a:gd name="T4" fmla="*/ 24 w 24"/>
                    <a:gd name="T5" fmla="*/ 0 h 15"/>
                    <a:gd name="T6" fmla="*/ 14 w 24"/>
                    <a:gd name="T7" fmla="*/ 12 h 15"/>
                    <a:gd name="T8" fmla="*/ 0 w 24"/>
                    <a:gd name="T9" fmla="*/ 15 h 15"/>
                    <a:gd name="T10" fmla="*/ 8 w 24"/>
                    <a:gd name="T11" fmla="*/ 9 h 15"/>
                    <a:gd name="T12" fmla="*/ 5 w 24"/>
                    <a:gd name="T13" fmla="*/ 8 h 15"/>
                    <a:gd name="T14" fmla="*/ 8 w 24"/>
                    <a:gd name="T15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5">
                      <a:moveTo>
                        <a:pt x="8" y="6"/>
                      </a:moveTo>
                      <a:lnTo>
                        <a:pt x="3" y="1"/>
                      </a:lnTo>
                      <a:lnTo>
                        <a:pt x="24" y="0"/>
                      </a:lnTo>
                      <a:lnTo>
                        <a:pt x="14" y="12"/>
                      </a:lnTo>
                      <a:lnTo>
                        <a:pt x="0" y="15"/>
                      </a:lnTo>
                      <a:lnTo>
                        <a:pt x="8" y="9"/>
                      </a:lnTo>
                      <a:lnTo>
                        <a:pt x="5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" name="Freeform 240"/>
                <p:cNvSpPr>
                  <a:spLocks noChangeArrowheads="1"/>
                </p:cNvSpPr>
                <p:nvPr/>
              </p:nvSpPr>
              <p:spPr bwMode="auto">
                <a:xfrm>
                  <a:off x="3047" y="2503"/>
                  <a:ext cx="194" cy="236"/>
                </a:xfrm>
                <a:custGeom>
                  <a:avLst/>
                  <a:gdLst>
                    <a:gd name="T0" fmla="*/ 163 w 274"/>
                    <a:gd name="T1" fmla="*/ 181 h 277"/>
                    <a:gd name="T2" fmla="*/ 164 w 274"/>
                    <a:gd name="T3" fmla="*/ 149 h 277"/>
                    <a:gd name="T4" fmla="*/ 165 w 274"/>
                    <a:gd name="T5" fmla="*/ 116 h 277"/>
                    <a:gd name="T6" fmla="*/ 184 w 274"/>
                    <a:gd name="T7" fmla="*/ 116 h 277"/>
                    <a:gd name="T8" fmla="*/ 186 w 274"/>
                    <a:gd name="T9" fmla="*/ 95 h 277"/>
                    <a:gd name="T10" fmla="*/ 187 w 274"/>
                    <a:gd name="T11" fmla="*/ 73 h 277"/>
                    <a:gd name="T12" fmla="*/ 187 w 274"/>
                    <a:gd name="T13" fmla="*/ 53 h 277"/>
                    <a:gd name="T14" fmla="*/ 188 w 274"/>
                    <a:gd name="T15" fmla="*/ 31 h 277"/>
                    <a:gd name="T16" fmla="*/ 212 w 274"/>
                    <a:gd name="T17" fmla="*/ 28 h 277"/>
                    <a:gd name="T18" fmla="*/ 235 w 274"/>
                    <a:gd name="T19" fmla="*/ 25 h 277"/>
                    <a:gd name="T20" fmla="*/ 243 w 274"/>
                    <a:gd name="T21" fmla="*/ 34 h 277"/>
                    <a:gd name="T22" fmla="*/ 259 w 274"/>
                    <a:gd name="T23" fmla="*/ 25 h 277"/>
                    <a:gd name="T24" fmla="*/ 274 w 274"/>
                    <a:gd name="T25" fmla="*/ 19 h 277"/>
                    <a:gd name="T26" fmla="*/ 253 w 274"/>
                    <a:gd name="T27" fmla="*/ 12 h 277"/>
                    <a:gd name="T28" fmla="*/ 238 w 274"/>
                    <a:gd name="T29" fmla="*/ 14 h 277"/>
                    <a:gd name="T30" fmla="*/ 208 w 274"/>
                    <a:gd name="T31" fmla="*/ 18 h 277"/>
                    <a:gd name="T32" fmla="*/ 177 w 274"/>
                    <a:gd name="T33" fmla="*/ 23 h 277"/>
                    <a:gd name="T34" fmla="*/ 158 w 274"/>
                    <a:gd name="T35" fmla="*/ 18 h 277"/>
                    <a:gd name="T36" fmla="*/ 139 w 274"/>
                    <a:gd name="T37" fmla="*/ 13 h 277"/>
                    <a:gd name="T38" fmla="*/ 135 w 274"/>
                    <a:gd name="T39" fmla="*/ 10 h 277"/>
                    <a:gd name="T40" fmla="*/ 112 w 274"/>
                    <a:gd name="T41" fmla="*/ 8 h 277"/>
                    <a:gd name="T42" fmla="*/ 88 w 274"/>
                    <a:gd name="T43" fmla="*/ 7 h 277"/>
                    <a:gd name="T44" fmla="*/ 64 w 274"/>
                    <a:gd name="T45" fmla="*/ 7 h 277"/>
                    <a:gd name="T46" fmla="*/ 42 w 274"/>
                    <a:gd name="T47" fmla="*/ 6 h 277"/>
                    <a:gd name="T48" fmla="*/ 26 w 274"/>
                    <a:gd name="T49" fmla="*/ 0 h 277"/>
                    <a:gd name="T50" fmla="*/ 1 w 274"/>
                    <a:gd name="T51" fmla="*/ 6 h 277"/>
                    <a:gd name="T52" fmla="*/ 0 w 274"/>
                    <a:gd name="T53" fmla="*/ 19 h 277"/>
                    <a:gd name="T54" fmla="*/ 14 w 274"/>
                    <a:gd name="T55" fmla="*/ 48 h 277"/>
                    <a:gd name="T56" fmla="*/ 27 w 274"/>
                    <a:gd name="T57" fmla="*/ 76 h 277"/>
                    <a:gd name="T58" fmla="*/ 40 w 274"/>
                    <a:gd name="T59" fmla="*/ 104 h 277"/>
                    <a:gd name="T60" fmla="*/ 55 w 274"/>
                    <a:gd name="T61" fmla="*/ 132 h 277"/>
                    <a:gd name="T62" fmla="*/ 57 w 274"/>
                    <a:gd name="T63" fmla="*/ 144 h 277"/>
                    <a:gd name="T64" fmla="*/ 52 w 274"/>
                    <a:gd name="T65" fmla="*/ 143 h 277"/>
                    <a:gd name="T66" fmla="*/ 56 w 274"/>
                    <a:gd name="T67" fmla="*/ 167 h 277"/>
                    <a:gd name="T68" fmla="*/ 60 w 274"/>
                    <a:gd name="T69" fmla="*/ 191 h 277"/>
                    <a:gd name="T70" fmla="*/ 63 w 274"/>
                    <a:gd name="T71" fmla="*/ 215 h 277"/>
                    <a:gd name="T72" fmla="*/ 66 w 274"/>
                    <a:gd name="T73" fmla="*/ 239 h 277"/>
                    <a:gd name="T74" fmla="*/ 78 w 274"/>
                    <a:gd name="T75" fmla="*/ 254 h 277"/>
                    <a:gd name="T76" fmla="*/ 88 w 274"/>
                    <a:gd name="T77" fmla="*/ 270 h 277"/>
                    <a:gd name="T78" fmla="*/ 100 w 274"/>
                    <a:gd name="T79" fmla="*/ 257 h 277"/>
                    <a:gd name="T80" fmla="*/ 108 w 274"/>
                    <a:gd name="T81" fmla="*/ 272 h 277"/>
                    <a:gd name="T82" fmla="*/ 138 w 274"/>
                    <a:gd name="T83" fmla="*/ 277 h 277"/>
                    <a:gd name="T84" fmla="*/ 154 w 274"/>
                    <a:gd name="T85" fmla="*/ 268 h 277"/>
                    <a:gd name="T86" fmla="*/ 157 w 274"/>
                    <a:gd name="T87" fmla="*/ 246 h 277"/>
                    <a:gd name="T88" fmla="*/ 159 w 274"/>
                    <a:gd name="T89" fmla="*/ 224 h 277"/>
                    <a:gd name="T90" fmla="*/ 160 w 274"/>
                    <a:gd name="T91" fmla="*/ 203 h 277"/>
                    <a:gd name="T92" fmla="*/ 163 w 274"/>
                    <a:gd name="T93" fmla="*/ 181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4" h="277">
                      <a:moveTo>
                        <a:pt x="163" y="181"/>
                      </a:moveTo>
                      <a:lnTo>
                        <a:pt x="164" y="149"/>
                      </a:lnTo>
                      <a:lnTo>
                        <a:pt x="165" y="116"/>
                      </a:lnTo>
                      <a:lnTo>
                        <a:pt x="184" y="116"/>
                      </a:lnTo>
                      <a:lnTo>
                        <a:pt x="186" y="95"/>
                      </a:lnTo>
                      <a:lnTo>
                        <a:pt x="187" y="73"/>
                      </a:lnTo>
                      <a:lnTo>
                        <a:pt x="187" y="53"/>
                      </a:lnTo>
                      <a:lnTo>
                        <a:pt x="188" y="31"/>
                      </a:lnTo>
                      <a:lnTo>
                        <a:pt x="212" y="28"/>
                      </a:lnTo>
                      <a:lnTo>
                        <a:pt x="235" y="25"/>
                      </a:lnTo>
                      <a:lnTo>
                        <a:pt x="243" y="34"/>
                      </a:lnTo>
                      <a:lnTo>
                        <a:pt x="259" y="25"/>
                      </a:lnTo>
                      <a:lnTo>
                        <a:pt x="274" y="19"/>
                      </a:lnTo>
                      <a:lnTo>
                        <a:pt x="253" y="12"/>
                      </a:lnTo>
                      <a:lnTo>
                        <a:pt x="238" y="14"/>
                      </a:lnTo>
                      <a:lnTo>
                        <a:pt x="208" y="18"/>
                      </a:lnTo>
                      <a:lnTo>
                        <a:pt x="177" y="23"/>
                      </a:lnTo>
                      <a:lnTo>
                        <a:pt x="158" y="18"/>
                      </a:lnTo>
                      <a:lnTo>
                        <a:pt x="139" y="13"/>
                      </a:lnTo>
                      <a:lnTo>
                        <a:pt x="135" y="10"/>
                      </a:lnTo>
                      <a:lnTo>
                        <a:pt x="112" y="8"/>
                      </a:lnTo>
                      <a:lnTo>
                        <a:pt x="88" y="7"/>
                      </a:lnTo>
                      <a:lnTo>
                        <a:pt x="64" y="7"/>
                      </a:lnTo>
                      <a:lnTo>
                        <a:pt x="42" y="6"/>
                      </a:lnTo>
                      <a:lnTo>
                        <a:pt x="26" y="0"/>
                      </a:lnTo>
                      <a:lnTo>
                        <a:pt x="1" y="6"/>
                      </a:lnTo>
                      <a:lnTo>
                        <a:pt x="0" y="19"/>
                      </a:lnTo>
                      <a:lnTo>
                        <a:pt x="14" y="48"/>
                      </a:lnTo>
                      <a:lnTo>
                        <a:pt x="27" y="76"/>
                      </a:lnTo>
                      <a:lnTo>
                        <a:pt x="40" y="104"/>
                      </a:lnTo>
                      <a:lnTo>
                        <a:pt x="55" y="132"/>
                      </a:lnTo>
                      <a:lnTo>
                        <a:pt x="57" y="144"/>
                      </a:lnTo>
                      <a:lnTo>
                        <a:pt x="52" y="143"/>
                      </a:lnTo>
                      <a:lnTo>
                        <a:pt x="56" y="167"/>
                      </a:lnTo>
                      <a:lnTo>
                        <a:pt x="60" y="191"/>
                      </a:lnTo>
                      <a:lnTo>
                        <a:pt x="63" y="215"/>
                      </a:lnTo>
                      <a:lnTo>
                        <a:pt x="66" y="239"/>
                      </a:lnTo>
                      <a:lnTo>
                        <a:pt x="78" y="254"/>
                      </a:lnTo>
                      <a:lnTo>
                        <a:pt x="88" y="270"/>
                      </a:lnTo>
                      <a:lnTo>
                        <a:pt x="100" y="257"/>
                      </a:lnTo>
                      <a:lnTo>
                        <a:pt x="108" y="272"/>
                      </a:lnTo>
                      <a:lnTo>
                        <a:pt x="138" y="277"/>
                      </a:lnTo>
                      <a:lnTo>
                        <a:pt x="154" y="268"/>
                      </a:lnTo>
                      <a:lnTo>
                        <a:pt x="157" y="246"/>
                      </a:lnTo>
                      <a:lnTo>
                        <a:pt x="159" y="224"/>
                      </a:lnTo>
                      <a:lnTo>
                        <a:pt x="160" y="203"/>
                      </a:lnTo>
                      <a:lnTo>
                        <a:pt x="163" y="18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1" name="Freeform 241"/>
                <p:cNvSpPr>
                  <a:spLocks noChangeArrowheads="1"/>
                </p:cNvSpPr>
                <p:nvPr/>
              </p:nvSpPr>
              <p:spPr bwMode="auto">
                <a:xfrm>
                  <a:off x="1866" y="2359"/>
                  <a:ext cx="181" cy="258"/>
                </a:xfrm>
                <a:custGeom>
                  <a:avLst/>
                  <a:gdLst>
                    <a:gd name="T0" fmla="*/ 173 w 258"/>
                    <a:gd name="T1" fmla="*/ 240 h 304"/>
                    <a:gd name="T2" fmla="*/ 168 w 258"/>
                    <a:gd name="T3" fmla="*/ 265 h 304"/>
                    <a:gd name="T4" fmla="*/ 164 w 258"/>
                    <a:gd name="T5" fmla="*/ 290 h 304"/>
                    <a:gd name="T6" fmla="*/ 160 w 258"/>
                    <a:gd name="T7" fmla="*/ 284 h 304"/>
                    <a:gd name="T8" fmla="*/ 136 w 258"/>
                    <a:gd name="T9" fmla="*/ 288 h 304"/>
                    <a:gd name="T10" fmla="*/ 130 w 258"/>
                    <a:gd name="T11" fmla="*/ 301 h 304"/>
                    <a:gd name="T12" fmla="*/ 119 w 258"/>
                    <a:gd name="T13" fmla="*/ 288 h 304"/>
                    <a:gd name="T14" fmla="*/ 95 w 258"/>
                    <a:gd name="T15" fmla="*/ 283 h 304"/>
                    <a:gd name="T16" fmla="*/ 90 w 258"/>
                    <a:gd name="T17" fmla="*/ 280 h 304"/>
                    <a:gd name="T18" fmla="*/ 74 w 258"/>
                    <a:gd name="T19" fmla="*/ 304 h 304"/>
                    <a:gd name="T20" fmla="*/ 59 w 258"/>
                    <a:gd name="T21" fmla="*/ 301 h 304"/>
                    <a:gd name="T22" fmla="*/ 51 w 258"/>
                    <a:gd name="T23" fmla="*/ 281 h 304"/>
                    <a:gd name="T24" fmla="*/ 42 w 258"/>
                    <a:gd name="T25" fmla="*/ 259 h 304"/>
                    <a:gd name="T26" fmla="*/ 36 w 258"/>
                    <a:gd name="T27" fmla="*/ 240 h 304"/>
                    <a:gd name="T28" fmla="*/ 38 w 258"/>
                    <a:gd name="T29" fmla="*/ 222 h 304"/>
                    <a:gd name="T30" fmla="*/ 27 w 258"/>
                    <a:gd name="T31" fmla="*/ 206 h 304"/>
                    <a:gd name="T32" fmla="*/ 20 w 258"/>
                    <a:gd name="T33" fmla="*/ 191 h 304"/>
                    <a:gd name="T34" fmla="*/ 14 w 258"/>
                    <a:gd name="T35" fmla="*/ 180 h 304"/>
                    <a:gd name="T36" fmla="*/ 15 w 258"/>
                    <a:gd name="T37" fmla="*/ 170 h 304"/>
                    <a:gd name="T38" fmla="*/ 23 w 258"/>
                    <a:gd name="T39" fmla="*/ 151 h 304"/>
                    <a:gd name="T40" fmla="*/ 17 w 258"/>
                    <a:gd name="T41" fmla="*/ 149 h 304"/>
                    <a:gd name="T42" fmla="*/ 14 w 258"/>
                    <a:gd name="T43" fmla="*/ 130 h 304"/>
                    <a:gd name="T44" fmla="*/ 15 w 258"/>
                    <a:gd name="T45" fmla="*/ 110 h 304"/>
                    <a:gd name="T46" fmla="*/ 18 w 258"/>
                    <a:gd name="T47" fmla="*/ 98 h 304"/>
                    <a:gd name="T48" fmla="*/ 18 w 258"/>
                    <a:gd name="T49" fmla="*/ 68 h 304"/>
                    <a:gd name="T50" fmla="*/ 22 w 258"/>
                    <a:gd name="T51" fmla="*/ 64 h 304"/>
                    <a:gd name="T52" fmla="*/ 11 w 258"/>
                    <a:gd name="T53" fmla="*/ 46 h 304"/>
                    <a:gd name="T54" fmla="*/ 0 w 258"/>
                    <a:gd name="T55" fmla="*/ 28 h 304"/>
                    <a:gd name="T56" fmla="*/ 27 w 258"/>
                    <a:gd name="T57" fmla="*/ 28 h 304"/>
                    <a:gd name="T58" fmla="*/ 36 w 258"/>
                    <a:gd name="T59" fmla="*/ 20 h 304"/>
                    <a:gd name="T60" fmla="*/ 53 w 258"/>
                    <a:gd name="T61" fmla="*/ 11 h 304"/>
                    <a:gd name="T62" fmla="*/ 71 w 258"/>
                    <a:gd name="T63" fmla="*/ 0 h 304"/>
                    <a:gd name="T64" fmla="*/ 87 w 258"/>
                    <a:gd name="T65" fmla="*/ 1 h 304"/>
                    <a:gd name="T66" fmla="*/ 89 w 258"/>
                    <a:gd name="T67" fmla="*/ 20 h 304"/>
                    <a:gd name="T68" fmla="*/ 90 w 258"/>
                    <a:gd name="T69" fmla="*/ 41 h 304"/>
                    <a:gd name="T70" fmla="*/ 106 w 258"/>
                    <a:gd name="T71" fmla="*/ 58 h 304"/>
                    <a:gd name="T72" fmla="*/ 122 w 258"/>
                    <a:gd name="T73" fmla="*/ 62 h 304"/>
                    <a:gd name="T74" fmla="*/ 140 w 258"/>
                    <a:gd name="T75" fmla="*/ 72 h 304"/>
                    <a:gd name="T76" fmla="*/ 162 w 258"/>
                    <a:gd name="T77" fmla="*/ 86 h 304"/>
                    <a:gd name="T78" fmla="*/ 185 w 258"/>
                    <a:gd name="T79" fmla="*/ 91 h 304"/>
                    <a:gd name="T80" fmla="*/ 191 w 258"/>
                    <a:gd name="T81" fmla="*/ 101 h 304"/>
                    <a:gd name="T82" fmla="*/ 195 w 258"/>
                    <a:gd name="T83" fmla="*/ 124 h 304"/>
                    <a:gd name="T84" fmla="*/ 191 w 258"/>
                    <a:gd name="T85" fmla="*/ 124 h 304"/>
                    <a:gd name="T86" fmla="*/ 198 w 258"/>
                    <a:gd name="T87" fmla="*/ 133 h 304"/>
                    <a:gd name="T88" fmla="*/ 201 w 258"/>
                    <a:gd name="T89" fmla="*/ 151 h 304"/>
                    <a:gd name="T90" fmla="*/ 220 w 258"/>
                    <a:gd name="T91" fmla="*/ 152 h 304"/>
                    <a:gd name="T92" fmla="*/ 238 w 258"/>
                    <a:gd name="T93" fmla="*/ 155 h 304"/>
                    <a:gd name="T94" fmla="*/ 242 w 258"/>
                    <a:gd name="T95" fmla="*/ 175 h 304"/>
                    <a:gd name="T96" fmla="*/ 254 w 258"/>
                    <a:gd name="T97" fmla="*/ 188 h 304"/>
                    <a:gd name="T98" fmla="*/ 258 w 258"/>
                    <a:gd name="T99" fmla="*/ 197 h 304"/>
                    <a:gd name="T100" fmla="*/ 254 w 258"/>
                    <a:gd name="T101" fmla="*/ 215 h 304"/>
                    <a:gd name="T102" fmla="*/ 249 w 258"/>
                    <a:gd name="T103" fmla="*/ 232 h 304"/>
                    <a:gd name="T104" fmla="*/ 252 w 258"/>
                    <a:gd name="T105" fmla="*/ 239 h 304"/>
                    <a:gd name="T106" fmla="*/ 249 w 258"/>
                    <a:gd name="T107" fmla="*/ 242 h 304"/>
                    <a:gd name="T108" fmla="*/ 250 w 258"/>
                    <a:gd name="T109" fmla="*/ 238 h 304"/>
                    <a:gd name="T110" fmla="*/ 228 w 258"/>
                    <a:gd name="T111" fmla="*/ 223 h 304"/>
                    <a:gd name="T112" fmla="*/ 202 w 258"/>
                    <a:gd name="T113" fmla="*/ 227 h 304"/>
                    <a:gd name="T114" fmla="*/ 176 w 258"/>
                    <a:gd name="T115" fmla="*/ 230 h 304"/>
                    <a:gd name="T116" fmla="*/ 173 w 258"/>
                    <a:gd name="T117" fmla="*/ 24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58" h="304">
                      <a:moveTo>
                        <a:pt x="173" y="240"/>
                      </a:moveTo>
                      <a:lnTo>
                        <a:pt x="168" y="265"/>
                      </a:lnTo>
                      <a:lnTo>
                        <a:pt x="164" y="290"/>
                      </a:lnTo>
                      <a:lnTo>
                        <a:pt x="160" y="284"/>
                      </a:lnTo>
                      <a:lnTo>
                        <a:pt x="136" y="288"/>
                      </a:lnTo>
                      <a:lnTo>
                        <a:pt x="130" y="301"/>
                      </a:lnTo>
                      <a:lnTo>
                        <a:pt x="119" y="288"/>
                      </a:lnTo>
                      <a:lnTo>
                        <a:pt x="95" y="283"/>
                      </a:lnTo>
                      <a:lnTo>
                        <a:pt x="90" y="280"/>
                      </a:lnTo>
                      <a:lnTo>
                        <a:pt x="74" y="304"/>
                      </a:lnTo>
                      <a:lnTo>
                        <a:pt x="59" y="301"/>
                      </a:lnTo>
                      <a:lnTo>
                        <a:pt x="51" y="281"/>
                      </a:lnTo>
                      <a:lnTo>
                        <a:pt x="42" y="259"/>
                      </a:lnTo>
                      <a:lnTo>
                        <a:pt x="36" y="240"/>
                      </a:lnTo>
                      <a:lnTo>
                        <a:pt x="38" y="222"/>
                      </a:lnTo>
                      <a:lnTo>
                        <a:pt x="27" y="206"/>
                      </a:lnTo>
                      <a:lnTo>
                        <a:pt x="20" y="191"/>
                      </a:lnTo>
                      <a:lnTo>
                        <a:pt x="14" y="180"/>
                      </a:lnTo>
                      <a:lnTo>
                        <a:pt x="15" y="170"/>
                      </a:lnTo>
                      <a:lnTo>
                        <a:pt x="23" y="151"/>
                      </a:lnTo>
                      <a:lnTo>
                        <a:pt x="17" y="149"/>
                      </a:lnTo>
                      <a:lnTo>
                        <a:pt x="14" y="130"/>
                      </a:lnTo>
                      <a:lnTo>
                        <a:pt x="15" y="110"/>
                      </a:lnTo>
                      <a:lnTo>
                        <a:pt x="18" y="98"/>
                      </a:lnTo>
                      <a:lnTo>
                        <a:pt x="18" y="68"/>
                      </a:lnTo>
                      <a:lnTo>
                        <a:pt x="22" y="64"/>
                      </a:lnTo>
                      <a:lnTo>
                        <a:pt x="11" y="46"/>
                      </a:lnTo>
                      <a:lnTo>
                        <a:pt x="0" y="28"/>
                      </a:lnTo>
                      <a:lnTo>
                        <a:pt x="27" y="28"/>
                      </a:lnTo>
                      <a:lnTo>
                        <a:pt x="36" y="20"/>
                      </a:lnTo>
                      <a:lnTo>
                        <a:pt x="53" y="11"/>
                      </a:lnTo>
                      <a:lnTo>
                        <a:pt x="71" y="0"/>
                      </a:lnTo>
                      <a:lnTo>
                        <a:pt x="87" y="1"/>
                      </a:lnTo>
                      <a:lnTo>
                        <a:pt x="89" y="20"/>
                      </a:lnTo>
                      <a:lnTo>
                        <a:pt x="90" y="41"/>
                      </a:lnTo>
                      <a:lnTo>
                        <a:pt x="106" y="58"/>
                      </a:lnTo>
                      <a:lnTo>
                        <a:pt x="122" y="62"/>
                      </a:lnTo>
                      <a:lnTo>
                        <a:pt x="140" y="72"/>
                      </a:lnTo>
                      <a:lnTo>
                        <a:pt x="162" y="86"/>
                      </a:lnTo>
                      <a:lnTo>
                        <a:pt x="185" y="91"/>
                      </a:lnTo>
                      <a:lnTo>
                        <a:pt x="191" y="101"/>
                      </a:lnTo>
                      <a:lnTo>
                        <a:pt x="195" y="124"/>
                      </a:lnTo>
                      <a:lnTo>
                        <a:pt x="191" y="124"/>
                      </a:lnTo>
                      <a:lnTo>
                        <a:pt x="198" y="133"/>
                      </a:lnTo>
                      <a:lnTo>
                        <a:pt x="201" y="151"/>
                      </a:lnTo>
                      <a:lnTo>
                        <a:pt x="220" y="152"/>
                      </a:lnTo>
                      <a:lnTo>
                        <a:pt x="238" y="155"/>
                      </a:lnTo>
                      <a:lnTo>
                        <a:pt x="242" y="175"/>
                      </a:lnTo>
                      <a:lnTo>
                        <a:pt x="254" y="188"/>
                      </a:lnTo>
                      <a:lnTo>
                        <a:pt x="258" y="197"/>
                      </a:lnTo>
                      <a:lnTo>
                        <a:pt x="254" y="215"/>
                      </a:lnTo>
                      <a:lnTo>
                        <a:pt x="249" y="232"/>
                      </a:lnTo>
                      <a:lnTo>
                        <a:pt x="252" y="239"/>
                      </a:lnTo>
                      <a:lnTo>
                        <a:pt x="249" y="242"/>
                      </a:lnTo>
                      <a:lnTo>
                        <a:pt x="250" y="238"/>
                      </a:lnTo>
                      <a:lnTo>
                        <a:pt x="228" y="223"/>
                      </a:lnTo>
                      <a:lnTo>
                        <a:pt x="202" y="227"/>
                      </a:lnTo>
                      <a:lnTo>
                        <a:pt x="176" y="230"/>
                      </a:lnTo>
                      <a:lnTo>
                        <a:pt x="173" y="24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2" name="Freeform 242"/>
                <p:cNvSpPr>
                  <a:spLocks noChangeArrowheads="1"/>
                </p:cNvSpPr>
                <p:nvPr/>
              </p:nvSpPr>
              <p:spPr bwMode="auto">
                <a:xfrm>
                  <a:off x="3163" y="2520"/>
                  <a:ext cx="132" cy="178"/>
                </a:xfrm>
                <a:custGeom>
                  <a:avLst/>
                  <a:gdLst>
                    <a:gd name="T0" fmla="*/ 0 w 188"/>
                    <a:gd name="T1" fmla="*/ 162 h 210"/>
                    <a:gd name="T2" fmla="*/ 1 w 188"/>
                    <a:gd name="T3" fmla="*/ 130 h 210"/>
                    <a:gd name="T4" fmla="*/ 2 w 188"/>
                    <a:gd name="T5" fmla="*/ 97 h 210"/>
                    <a:gd name="T6" fmla="*/ 21 w 188"/>
                    <a:gd name="T7" fmla="*/ 97 h 210"/>
                    <a:gd name="T8" fmla="*/ 23 w 188"/>
                    <a:gd name="T9" fmla="*/ 76 h 210"/>
                    <a:gd name="T10" fmla="*/ 24 w 188"/>
                    <a:gd name="T11" fmla="*/ 54 h 210"/>
                    <a:gd name="T12" fmla="*/ 24 w 188"/>
                    <a:gd name="T13" fmla="*/ 34 h 210"/>
                    <a:gd name="T14" fmla="*/ 25 w 188"/>
                    <a:gd name="T15" fmla="*/ 12 h 210"/>
                    <a:gd name="T16" fmla="*/ 49 w 188"/>
                    <a:gd name="T17" fmla="*/ 9 h 210"/>
                    <a:gd name="T18" fmla="*/ 72 w 188"/>
                    <a:gd name="T19" fmla="*/ 6 h 210"/>
                    <a:gd name="T20" fmla="*/ 80 w 188"/>
                    <a:gd name="T21" fmla="*/ 15 h 210"/>
                    <a:gd name="T22" fmla="*/ 96 w 188"/>
                    <a:gd name="T23" fmla="*/ 6 h 210"/>
                    <a:gd name="T24" fmla="*/ 111 w 188"/>
                    <a:gd name="T25" fmla="*/ 0 h 210"/>
                    <a:gd name="T26" fmla="*/ 124 w 188"/>
                    <a:gd name="T27" fmla="*/ 23 h 210"/>
                    <a:gd name="T28" fmla="*/ 136 w 188"/>
                    <a:gd name="T29" fmla="*/ 46 h 210"/>
                    <a:gd name="T30" fmla="*/ 150 w 188"/>
                    <a:gd name="T31" fmla="*/ 57 h 210"/>
                    <a:gd name="T32" fmla="*/ 154 w 188"/>
                    <a:gd name="T33" fmla="*/ 61 h 210"/>
                    <a:gd name="T34" fmla="*/ 160 w 188"/>
                    <a:gd name="T35" fmla="*/ 69 h 210"/>
                    <a:gd name="T36" fmla="*/ 167 w 188"/>
                    <a:gd name="T37" fmla="*/ 88 h 210"/>
                    <a:gd name="T38" fmla="*/ 184 w 188"/>
                    <a:gd name="T39" fmla="*/ 96 h 210"/>
                    <a:gd name="T40" fmla="*/ 188 w 188"/>
                    <a:gd name="T41" fmla="*/ 100 h 210"/>
                    <a:gd name="T42" fmla="*/ 187 w 188"/>
                    <a:gd name="T43" fmla="*/ 102 h 210"/>
                    <a:gd name="T44" fmla="*/ 161 w 188"/>
                    <a:gd name="T45" fmla="*/ 120 h 210"/>
                    <a:gd name="T46" fmla="*/ 140 w 188"/>
                    <a:gd name="T47" fmla="*/ 137 h 210"/>
                    <a:gd name="T48" fmla="*/ 130 w 188"/>
                    <a:gd name="T49" fmla="*/ 157 h 210"/>
                    <a:gd name="T50" fmla="*/ 118 w 188"/>
                    <a:gd name="T51" fmla="*/ 166 h 210"/>
                    <a:gd name="T52" fmla="*/ 105 w 188"/>
                    <a:gd name="T53" fmla="*/ 185 h 210"/>
                    <a:gd name="T54" fmla="*/ 75 w 188"/>
                    <a:gd name="T55" fmla="*/ 180 h 210"/>
                    <a:gd name="T56" fmla="*/ 60 w 188"/>
                    <a:gd name="T57" fmla="*/ 175 h 210"/>
                    <a:gd name="T58" fmla="*/ 49 w 188"/>
                    <a:gd name="T59" fmla="*/ 190 h 210"/>
                    <a:gd name="T60" fmla="*/ 38 w 188"/>
                    <a:gd name="T61" fmla="*/ 205 h 210"/>
                    <a:gd name="T62" fmla="*/ 17 w 188"/>
                    <a:gd name="T63" fmla="*/ 210 h 210"/>
                    <a:gd name="T64" fmla="*/ 9 w 188"/>
                    <a:gd name="T65" fmla="*/ 207 h 210"/>
                    <a:gd name="T66" fmla="*/ 13 w 188"/>
                    <a:gd name="T67" fmla="*/ 184 h 210"/>
                    <a:gd name="T68" fmla="*/ 0 w 188"/>
                    <a:gd name="T69" fmla="*/ 16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8" h="210">
                      <a:moveTo>
                        <a:pt x="0" y="162"/>
                      </a:moveTo>
                      <a:lnTo>
                        <a:pt x="1" y="130"/>
                      </a:lnTo>
                      <a:lnTo>
                        <a:pt x="2" y="97"/>
                      </a:lnTo>
                      <a:lnTo>
                        <a:pt x="21" y="97"/>
                      </a:lnTo>
                      <a:lnTo>
                        <a:pt x="23" y="76"/>
                      </a:lnTo>
                      <a:lnTo>
                        <a:pt x="24" y="54"/>
                      </a:lnTo>
                      <a:lnTo>
                        <a:pt x="24" y="34"/>
                      </a:lnTo>
                      <a:lnTo>
                        <a:pt x="25" y="12"/>
                      </a:lnTo>
                      <a:lnTo>
                        <a:pt x="49" y="9"/>
                      </a:lnTo>
                      <a:lnTo>
                        <a:pt x="72" y="6"/>
                      </a:lnTo>
                      <a:lnTo>
                        <a:pt x="80" y="15"/>
                      </a:lnTo>
                      <a:lnTo>
                        <a:pt x="96" y="6"/>
                      </a:lnTo>
                      <a:lnTo>
                        <a:pt x="111" y="0"/>
                      </a:lnTo>
                      <a:lnTo>
                        <a:pt x="124" y="23"/>
                      </a:lnTo>
                      <a:lnTo>
                        <a:pt x="136" y="46"/>
                      </a:lnTo>
                      <a:lnTo>
                        <a:pt x="150" y="57"/>
                      </a:lnTo>
                      <a:lnTo>
                        <a:pt x="154" y="61"/>
                      </a:lnTo>
                      <a:lnTo>
                        <a:pt x="160" y="69"/>
                      </a:lnTo>
                      <a:lnTo>
                        <a:pt x="167" y="88"/>
                      </a:lnTo>
                      <a:lnTo>
                        <a:pt x="184" y="96"/>
                      </a:lnTo>
                      <a:lnTo>
                        <a:pt x="188" y="100"/>
                      </a:lnTo>
                      <a:lnTo>
                        <a:pt x="187" y="102"/>
                      </a:lnTo>
                      <a:lnTo>
                        <a:pt x="161" y="120"/>
                      </a:lnTo>
                      <a:lnTo>
                        <a:pt x="140" y="137"/>
                      </a:lnTo>
                      <a:lnTo>
                        <a:pt x="130" y="157"/>
                      </a:lnTo>
                      <a:lnTo>
                        <a:pt x="118" y="166"/>
                      </a:lnTo>
                      <a:lnTo>
                        <a:pt x="105" y="185"/>
                      </a:lnTo>
                      <a:lnTo>
                        <a:pt x="75" y="180"/>
                      </a:lnTo>
                      <a:lnTo>
                        <a:pt x="60" y="175"/>
                      </a:lnTo>
                      <a:lnTo>
                        <a:pt x="49" y="190"/>
                      </a:lnTo>
                      <a:lnTo>
                        <a:pt x="38" y="205"/>
                      </a:lnTo>
                      <a:lnTo>
                        <a:pt x="17" y="210"/>
                      </a:lnTo>
                      <a:lnTo>
                        <a:pt x="9" y="207"/>
                      </a:lnTo>
                      <a:lnTo>
                        <a:pt x="13" y="184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3" name="Freeform 243"/>
                <p:cNvSpPr>
                  <a:spLocks noChangeArrowheads="1"/>
                </p:cNvSpPr>
                <p:nvPr/>
              </p:nvSpPr>
              <p:spPr bwMode="auto">
                <a:xfrm>
                  <a:off x="3507" y="2392"/>
                  <a:ext cx="0" cy="8"/>
                </a:xfrm>
                <a:custGeom>
                  <a:avLst/>
                  <a:gdLst>
                    <a:gd name="T0" fmla="*/ 4 w 4"/>
                    <a:gd name="T1" fmla="*/ 11 h 11"/>
                    <a:gd name="T2" fmla="*/ 3 w 4"/>
                    <a:gd name="T3" fmla="*/ 9 h 11"/>
                    <a:gd name="T4" fmla="*/ 0 w 4"/>
                    <a:gd name="T5" fmla="*/ 0 h 11"/>
                    <a:gd name="T6" fmla="*/ 4 w 4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4" y="11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4" name="Freeform 244"/>
                <p:cNvSpPr>
                  <a:spLocks noChangeArrowheads="1"/>
                </p:cNvSpPr>
                <p:nvPr/>
              </p:nvSpPr>
              <p:spPr bwMode="auto">
                <a:xfrm>
                  <a:off x="3260" y="2736"/>
                  <a:ext cx="29" cy="36"/>
                </a:xfrm>
                <a:custGeom>
                  <a:avLst/>
                  <a:gdLst>
                    <a:gd name="T0" fmla="*/ 19 w 44"/>
                    <a:gd name="T1" fmla="*/ 6 h 46"/>
                    <a:gd name="T2" fmla="*/ 0 w 44"/>
                    <a:gd name="T3" fmla="*/ 25 h 46"/>
                    <a:gd name="T4" fmla="*/ 13 w 44"/>
                    <a:gd name="T5" fmla="*/ 46 h 46"/>
                    <a:gd name="T6" fmla="*/ 21 w 44"/>
                    <a:gd name="T7" fmla="*/ 40 h 46"/>
                    <a:gd name="T8" fmla="*/ 40 w 44"/>
                    <a:gd name="T9" fmla="*/ 25 h 46"/>
                    <a:gd name="T10" fmla="*/ 44 w 44"/>
                    <a:gd name="T11" fmla="*/ 11 h 46"/>
                    <a:gd name="T12" fmla="*/ 26 w 44"/>
                    <a:gd name="T13" fmla="*/ 0 h 46"/>
                    <a:gd name="T14" fmla="*/ 19 w 44"/>
                    <a:gd name="T15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46">
                      <a:moveTo>
                        <a:pt x="19" y="6"/>
                      </a:moveTo>
                      <a:lnTo>
                        <a:pt x="0" y="25"/>
                      </a:lnTo>
                      <a:lnTo>
                        <a:pt x="13" y="46"/>
                      </a:lnTo>
                      <a:lnTo>
                        <a:pt x="21" y="40"/>
                      </a:lnTo>
                      <a:lnTo>
                        <a:pt x="40" y="25"/>
                      </a:lnTo>
                      <a:lnTo>
                        <a:pt x="44" y="11"/>
                      </a:lnTo>
                      <a:lnTo>
                        <a:pt x="26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5" name="Freeform 245"/>
                <p:cNvSpPr>
                  <a:spLocks noChangeArrowheads="1"/>
                </p:cNvSpPr>
                <p:nvPr/>
              </p:nvSpPr>
              <p:spPr bwMode="auto">
                <a:xfrm>
                  <a:off x="3498" y="2406"/>
                  <a:ext cx="109" cy="267"/>
                </a:xfrm>
                <a:custGeom>
                  <a:avLst/>
                  <a:gdLst>
                    <a:gd name="T0" fmla="*/ 56 w 156"/>
                    <a:gd name="T1" fmla="*/ 89 h 313"/>
                    <a:gd name="T2" fmla="*/ 49 w 156"/>
                    <a:gd name="T3" fmla="*/ 90 h 313"/>
                    <a:gd name="T4" fmla="*/ 31 w 156"/>
                    <a:gd name="T5" fmla="*/ 98 h 313"/>
                    <a:gd name="T6" fmla="*/ 25 w 156"/>
                    <a:gd name="T7" fmla="*/ 118 h 313"/>
                    <a:gd name="T8" fmla="*/ 20 w 156"/>
                    <a:gd name="T9" fmla="*/ 137 h 313"/>
                    <a:gd name="T10" fmla="*/ 24 w 156"/>
                    <a:gd name="T11" fmla="*/ 160 h 313"/>
                    <a:gd name="T12" fmla="*/ 26 w 156"/>
                    <a:gd name="T13" fmla="*/ 184 h 313"/>
                    <a:gd name="T14" fmla="*/ 15 w 156"/>
                    <a:gd name="T15" fmla="*/ 199 h 313"/>
                    <a:gd name="T16" fmla="*/ 4 w 156"/>
                    <a:gd name="T17" fmla="*/ 215 h 313"/>
                    <a:gd name="T18" fmla="*/ 0 w 156"/>
                    <a:gd name="T19" fmla="*/ 246 h 313"/>
                    <a:gd name="T20" fmla="*/ 3 w 156"/>
                    <a:gd name="T21" fmla="*/ 272 h 313"/>
                    <a:gd name="T22" fmla="*/ 10 w 156"/>
                    <a:gd name="T23" fmla="*/ 301 h 313"/>
                    <a:gd name="T24" fmla="*/ 38 w 156"/>
                    <a:gd name="T25" fmla="*/ 313 h 313"/>
                    <a:gd name="T26" fmla="*/ 56 w 156"/>
                    <a:gd name="T27" fmla="*/ 305 h 313"/>
                    <a:gd name="T28" fmla="*/ 73 w 156"/>
                    <a:gd name="T29" fmla="*/ 295 h 313"/>
                    <a:gd name="T30" fmla="*/ 80 w 156"/>
                    <a:gd name="T31" fmla="*/ 274 h 313"/>
                    <a:gd name="T32" fmla="*/ 88 w 156"/>
                    <a:gd name="T33" fmla="*/ 253 h 313"/>
                    <a:gd name="T34" fmla="*/ 96 w 156"/>
                    <a:gd name="T35" fmla="*/ 232 h 313"/>
                    <a:gd name="T36" fmla="*/ 103 w 156"/>
                    <a:gd name="T37" fmla="*/ 210 h 313"/>
                    <a:gd name="T38" fmla="*/ 110 w 156"/>
                    <a:gd name="T39" fmla="*/ 190 h 313"/>
                    <a:gd name="T40" fmla="*/ 117 w 156"/>
                    <a:gd name="T41" fmla="*/ 168 h 313"/>
                    <a:gd name="T42" fmla="*/ 124 w 156"/>
                    <a:gd name="T43" fmla="*/ 146 h 313"/>
                    <a:gd name="T44" fmla="*/ 132 w 156"/>
                    <a:gd name="T45" fmla="*/ 126 h 313"/>
                    <a:gd name="T46" fmla="*/ 140 w 156"/>
                    <a:gd name="T47" fmla="*/ 110 h 313"/>
                    <a:gd name="T48" fmla="*/ 140 w 156"/>
                    <a:gd name="T49" fmla="*/ 78 h 313"/>
                    <a:gd name="T50" fmla="*/ 151 w 156"/>
                    <a:gd name="T51" fmla="*/ 88 h 313"/>
                    <a:gd name="T52" fmla="*/ 156 w 156"/>
                    <a:gd name="T53" fmla="*/ 74 h 313"/>
                    <a:gd name="T54" fmla="*/ 150 w 156"/>
                    <a:gd name="T55" fmla="*/ 46 h 313"/>
                    <a:gd name="T56" fmla="*/ 142 w 156"/>
                    <a:gd name="T57" fmla="*/ 17 h 313"/>
                    <a:gd name="T58" fmla="*/ 136 w 156"/>
                    <a:gd name="T59" fmla="*/ 0 h 313"/>
                    <a:gd name="T60" fmla="*/ 132 w 156"/>
                    <a:gd name="T61" fmla="*/ 0 h 313"/>
                    <a:gd name="T62" fmla="*/ 126 w 156"/>
                    <a:gd name="T63" fmla="*/ 7 h 313"/>
                    <a:gd name="T64" fmla="*/ 122 w 156"/>
                    <a:gd name="T65" fmla="*/ 31 h 313"/>
                    <a:gd name="T66" fmla="*/ 114 w 156"/>
                    <a:gd name="T67" fmla="*/ 35 h 313"/>
                    <a:gd name="T68" fmla="*/ 111 w 156"/>
                    <a:gd name="T69" fmla="*/ 38 h 313"/>
                    <a:gd name="T70" fmla="*/ 105 w 156"/>
                    <a:gd name="T71" fmla="*/ 35 h 313"/>
                    <a:gd name="T72" fmla="*/ 106 w 156"/>
                    <a:gd name="T73" fmla="*/ 48 h 313"/>
                    <a:gd name="T74" fmla="*/ 102 w 156"/>
                    <a:gd name="T75" fmla="*/ 58 h 313"/>
                    <a:gd name="T76" fmla="*/ 104 w 156"/>
                    <a:gd name="T77" fmla="*/ 60 h 313"/>
                    <a:gd name="T78" fmla="*/ 93 w 156"/>
                    <a:gd name="T79" fmla="*/ 67 h 313"/>
                    <a:gd name="T80" fmla="*/ 94 w 156"/>
                    <a:gd name="T81" fmla="*/ 60 h 313"/>
                    <a:gd name="T82" fmla="*/ 87 w 156"/>
                    <a:gd name="T83" fmla="*/ 76 h 313"/>
                    <a:gd name="T84" fmla="*/ 85 w 156"/>
                    <a:gd name="T85" fmla="*/ 77 h 313"/>
                    <a:gd name="T86" fmla="*/ 80 w 156"/>
                    <a:gd name="T87" fmla="*/ 74 h 313"/>
                    <a:gd name="T88" fmla="*/ 72 w 156"/>
                    <a:gd name="T89" fmla="*/ 88 h 313"/>
                    <a:gd name="T90" fmla="*/ 56 w 156"/>
                    <a:gd name="T91" fmla="*/ 8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" h="313">
                      <a:moveTo>
                        <a:pt x="56" y="89"/>
                      </a:moveTo>
                      <a:lnTo>
                        <a:pt x="49" y="90"/>
                      </a:lnTo>
                      <a:lnTo>
                        <a:pt x="31" y="98"/>
                      </a:lnTo>
                      <a:lnTo>
                        <a:pt x="25" y="118"/>
                      </a:lnTo>
                      <a:lnTo>
                        <a:pt x="20" y="137"/>
                      </a:lnTo>
                      <a:lnTo>
                        <a:pt x="24" y="160"/>
                      </a:lnTo>
                      <a:lnTo>
                        <a:pt x="26" y="184"/>
                      </a:lnTo>
                      <a:lnTo>
                        <a:pt x="15" y="199"/>
                      </a:lnTo>
                      <a:lnTo>
                        <a:pt x="4" y="215"/>
                      </a:lnTo>
                      <a:lnTo>
                        <a:pt x="0" y="246"/>
                      </a:lnTo>
                      <a:lnTo>
                        <a:pt x="3" y="272"/>
                      </a:lnTo>
                      <a:lnTo>
                        <a:pt x="10" y="301"/>
                      </a:lnTo>
                      <a:lnTo>
                        <a:pt x="38" y="313"/>
                      </a:lnTo>
                      <a:lnTo>
                        <a:pt x="56" y="305"/>
                      </a:lnTo>
                      <a:lnTo>
                        <a:pt x="73" y="295"/>
                      </a:lnTo>
                      <a:lnTo>
                        <a:pt x="80" y="274"/>
                      </a:lnTo>
                      <a:lnTo>
                        <a:pt x="88" y="253"/>
                      </a:lnTo>
                      <a:lnTo>
                        <a:pt x="96" y="232"/>
                      </a:lnTo>
                      <a:lnTo>
                        <a:pt x="103" y="210"/>
                      </a:lnTo>
                      <a:lnTo>
                        <a:pt x="110" y="190"/>
                      </a:lnTo>
                      <a:lnTo>
                        <a:pt x="117" y="168"/>
                      </a:lnTo>
                      <a:lnTo>
                        <a:pt x="124" y="146"/>
                      </a:lnTo>
                      <a:lnTo>
                        <a:pt x="132" y="126"/>
                      </a:lnTo>
                      <a:lnTo>
                        <a:pt x="140" y="110"/>
                      </a:lnTo>
                      <a:lnTo>
                        <a:pt x="140" y="78"/>
                      </a:lnTo>
                      <a:lnTo>
                        <a:pt x="151" y="88"/>
                      </a:lnTo>
                      <a:lnTo>
                        <a:pt x="156" y="74"/>
                      </a:lnTo>
                      <a:lnTo>
                        <a:pt x="150" y="46"/>
                      </a:lnTo>
                      <a:lnTo>
                        <a:pt x="142" y="17"/>
                      </a:lnTo>
                      <a:lnTo>
                        <a:pt x="136" y="0"/>
                      </a:lnTo>
                      <a:lnTo>
                        <a:pt x="132" y="0"/>
                      </a:lnTo>
                      <a:lnTo>
                        <a:pt x="126" y="7"/>
                      </a:lnTo>
                      <a:lnTo>
                        <a:pt x="122" y="31"/>
                      </a:lnTo>
                      <a:lnTo>
                        <a:pt x="114" y="35"/>
                      </a:lnTo>
                      <a:lnTo>
                        <a:pt x="111" y="38"/>
                      </a:lnTo>
                      <a:lnTo>
                        <a:pt x="105" y="35"/>
                      </a:lnTo>
                      <a:lnTo>
                        <a:pt x="106" y="48"/>
                      </a:lnTo>
                      <a:lnTo>
                        <a:pt x="102" y="58"/>
                      </a:lnTo>
                      <a:lnTo>
                        <a:pt x="104" y="60"/>
                      </a:lnTo>
                      <a:lnTo>
                        <a:pt x="93" y="67"/>
                      </a:lnTo>
                      <a:lnTo>
                        <a:pt x="94" y="60"/>
                      </a:lnTo>
                      <a:lnTo>
                        <a:pt x="87" y="76"/>
                      </a:lnTo>
                      <a:lnTo>
                        <a:pt x="85" y="77"/>
                      </a:lnTo>
                      <a:lnTo>
                        <a:pt x="80" y="74"/>
                      </a:lnTo>
                      <a:lnTo>
                        <a:pt x="72" y="88"/>
                      </a:lnTo>
                      <a:lnTo>
                        <a:pt x="56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" name="Freeform 246"/>
                <p:cNvSpPr>
                  <a:spLocks noChangeArrowheads="1"/>
                </p:cNvSpPr>
                <p:nvPr/>
              </p:nvSpPr>
              <p:spPr bwMode="auto">
                <a:xfrm>
                  <a:off x="3353" y="2352"/>
                  <a:ext cx="43" cy="152"/>
                </a:xfrm>
                <a:custGeom>
                  <a:avLst/>
                  <a:gdLst>
                    <a:gd name="T0" fmla="*/ 36 w 63"/>
                    <a:gd name="T1" fmla="*/ 126 h 180"/>
                    <a:gd name="T2" fmla="*/ 28 w 63"/>
                    <a:gd name="T3" fmla="*/ 148 h 180"/>
                    <a:gd name="T4" fmla="*/ 38 w 63"/>
                    <a:gd name="T5" fmla="*/ 164 h 180"/>
                    <a:gd name="T6" fmla="*/ 48 w 63"/>
                    <a:gd name="T7" fmla="*/ 180 h 180"/>
                    <a:gd name="T8" fmla="*/ 45 w 63"/>
                    <a:gd name="T9" fmla="*/ 165 h 180"/>
                    <a:gd name="T10" fmla="*/ 57 w 63"/>
                    <a:gd name="T11" fmla="*/ 156 h 180"/>
                    <a:gd name="T12" fmla="*/ 60 w 63"/>
                    <a:gd name="T13" fmla="*/ 139 h 180"/>
                    <a:gd name="T14" fmla="*/ 63 w 63"/>
                    <a:gd name="T15" fmla="*/ 121 h 180"/>
                    <a:gd name="T16" fmla="*/ 50 w 63"/>
                    <a:gd name="T17" fmla="*/ 108 h 180"/>
                    <a:gd name="T18" fmla="*/ 38 w 63"/>
                    <a:gd name="T19" fmla="*/ 94 h 180"/>
                    <a:gd name="T20" fmla="*/ 36 w 63"/>
                    <a:gd name="T21" fmla="*/ 72 h 180"/>
                    <a:gd name="T22" fmla="*/ 39 w 63"/>
                    <a:gd name="T23" fmla="*/ 54 h 180"/>
                    <a:gd name="T24" fmla="*/ 46 w 63"/>
                    <a:gd name="T25" fmla="*/ 50 h 180"/>
                    <a:gd name="T26" fmla="*/ 40 w 63"/>
                    <a:gd name="T27" fmla="*/ 31 h 180"/>
                    <a:gd name="T28" fmla="*/ 34 w 63"/>
                    <a:gd name="T29" fmla="*/ 7 h 180"/>
                    <a:gd name="T30" fmla="*/ 27 w 63"/>
                    <a:gd name="T31" fmla="*/ 2 h 180"/>
                    <a:gd name="T32" fmla="*/ 6 w 63"/>
                    <a:gd name="T33" fmla="*/ 0 h 180"/>
                    <a:gd name="T34" fmla="*/ 8 w 63"/>
                    <a:gd name="T35" fmla="*/ 4 h 180"/>
                    <a:gd name="T36" fmla="*/ 20 w 63"/>
                    <a:gd name="T37" fmla="*/ 24 h 180"/>
                    <a:gd name="T38" fmla="*/ 15 w 63"/>
                    <a:gd name="T39" fmla="*/ 32 h 180"/>
                    <a:gd name="T40" fmla="*/ 14 w 63"/>
                    <a:gd name="T41" fmla="*/ 50 h 180"/>
                    <a:gd name="T42" fmla="*/ 13 w 63"/>
                    <a:gd name="T43" fmla="*/ 68 h 180"/>
                    <a:gd name="T44" fmla="*/ 10 w 63"/>
                    <a:gd name="T45" fmla="*/ 74 h 180"/>
                    <a:gd name="T46" fmla="*/ 0 w 63"/>
                    <a:gd name="T47" fmla="*/ 96 h 180"/>
                    <a:gd name="T48" fmla="*/ 9 w 63"/>
                    <a:gd name="T49" fmla="*/ 106 h 180"/>
                    <a:gd name="T50" fmla="*/ 15 w 63"/>
                    <a:gd name="T51" fmla="*/ 116 h 180"/>
                    <a:gd name="T52" fmla="*/ 28 w 63"/>
                    <a:gd name="T53" fmla="*/ 117 h 180"/>
                    <a:gd name="T54" fmla="*/ 36 w 63"/>
                    <a:gd name="T55" fmla="*/ 126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3" h="180">
                      <a:moveTo>
                        <a:pt x="36" y="126"/>
                      </a:moveTo>
                      <a:lnTo>
                        <a:pt x="28" y="148"/>
                      </a:lnTo>
                      <a:lnTo>
                        <a:pt x="38" y="164"/>
                      </a:lnTo>
                      <a:lnTo>
                        <a:pt x="48" y="180"/>
                      </a:lnTo>
                      <a:lnTo>
                        <a:pt x="45" y="165"/>
                      </a:lnTo>
                      <a:lnTo>
                        <a:pt x="57" y="156"/>
                      </a:lnTo>
                      <a:lnTo>
                        <a:pt x="60" y="139"/>
                      </a:lnTo>
                      <a:lnTo>
                        <a:pt x="63" y="121"/>
                      </a:lnTo>
                      <a:lnTo>
                        <a:pt x="50" y="108"/>
                      </a:lnTo>
                      <a:lnTo>
                        <a:pt x="38" y="94"/>
                      </a:lnTo>
                      <a:lnTo>
                        <a:pt x="36" y="72"/>
                      </a:lnTo>
                      <a:lnTo>
                        <a:pt x="39" y="54"/>
                      </a:lnTo>
                      <a:lnTo>
                        <a:pt x="46" y="50"/>
                      </a:lnTo>
                      <a:lnTo>
                        <a:pt x="40" y="31"/>
                      </a:lnTo>
                      <a:lnTo>
                        <a:pt x="34" y="7"/>
                      </a:lnTo>
                      <a:lnTo>
                        <a:pt x="27" y="2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20" y="24"/>
                      </a:lnTo>
                      <a:lnTo>
                        <a:pt x="15" y="32"/>
                      </a:lnTo>
                      <a:lnTo>
                        <a:pt x="14" y="50"/>
                      </a:lnTo>
                      <a:lnTo>
                        <a:pt x="13" y="68"/>
                      </a:lnTo>
                      <a:lnTo>
                        <a:pt x="10" y="74"/>
                      </a:lnTo>
                      <a:lnTo>
                        <a:pt x="0" y="96"/>
                      </a:lnTo>
                      <a:lnTo>
                        <a:pt x="9" y="106"/>
                      </a:lnTo>
                      <a:lnTo>
                        <a:pt x="15" y="116"/>
                      </a:lnTo>
                      <a:lnTo>
                        <a:pt x="28" y="117"/>
                      </a:lnTo>
                      <a:lnTo>
                        <a:pt x="36" y="12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7" name="Freeform 247"/>
                <p:cNvSpPr>
                  <a:spLocks noChangeArrowheads="1"/>
                </p:cNvSpPr>
                <p:nvPr/>
              </p:nvSpPr>
              <p:spPr bwMode="auto">
                <a:xfrm>
                  <a:off x="3315" y="2373"/>
                  <a:ext cx="151" cy="325"/>
                </a:xfrm>
                <a:custGeom>
                  <a:avLst/>
                  <a:gdLst>
                    <a:gd name="T0" fmla="*/ 86 w 216"/>
                    <a:gd name="T1" fmla="*/ 222 h 380"/>
                    <a:gd name="T2" fmla="*/ 95 w 216"/>
                    <a:gd name="T3" fmla="*/ 215 h 380"/>
                    <a:gd name="T4" fmla="*/ 133 w 216"/>
                    <a:gd name="T5" fmla="*/ 175 h 380"/>
                    <a:gd name="T6" fmla="*/ 168 w 216"/>
                    <a:gd name="T7" fmla="*/ 153 h 380"/>
                    <a:gd name="T8" fmla="*/ 211 w 216"/>
                    <a:gd name="T9" fmla="*/ 109 h 380"/>
                    <a:gd name="T10" fmla="*/ 213 w 216"/>
                    <a:gd name="T11" fmla="*/ 92 h 380"/>
                    <a:gd name="T12" fmla="*/ 213 w 216"/>
                    <a:gd name="T13" fmla="*/ 47 h 380"/>
                    <a:gd name="T14" fmla="*/ 213 w 216"/>
                    <a:gd name="T15" fmla="*/ 0 h 380"/>
                    <a:gd name="T16" fmla="*/ 191 w 216"/>
                    <a:gd name="T17" fmla="*/ 9 h 380"/>
                    <a:gd name="T18" fmla="*/ 158 w 216"/>
                    <a:gd name="T19" fmla="*/ 21 h 380"/>
                    <a:gd name="T20" fmla="*/ 120 w 216"/>
                    <a:gd name="T21" fmla="*/ 23 h 380"/>
                    <a:gd name="T22" fmla="*/ 99 w 216"/>
                    <a:gd name="T23" fmla="*/ 25 h 380"/>
                    <a:gd name="T24" fmla="*/ 89 w 216"/>
                    <a:gd name="T25" fmla="*/ 47 h 380"/>
                    <a:gd name="T26" fmla="*/ 103 w 216"/>
                    <a:gd name="T27" fmla="*/ 83 h 380"/>
                    <a:gd name="T28" fmla="*/ 113 w 216"/>
                    <a:gd name="T29" fmla="*/ 114 h 380"/>
                    <a:gd name="T30" fmla="*/ 98 w 216"/>
                    <a:gd name="T31" fmla="*/ 140 h 380"/>
                    <a:gd name="T32" fmla="*/ 91 w 216"/>
                    <a:gd name="T33" fmla="*/ 139 h 380"/>
                    <a:gd name="T34" fmla="*/ 89 w 216"/>
                    <a:gd name="T35" fmla="*/ 101 h 380"/>
                    <a:gd name="T36" fmla="*/ 68 w 216"/>
                    <a:gd name="T37" fmla="*/ 91 h 380"/>
                    <a:gd name="T38" fmla="*/ 47 w 216"/>
                    <a:gd name="T39" fmla="*/ 87 h 380"/>
                    <a:gd name="T40" fmla="*/ 15 w 216"/>
                    <a:gd name="T41" fmla="*/ 101 h 380"/>
                    <a:gd name="T42" fmla="*/ 3 w 216"/>
                    <a:gd name="T43" fmla="*/ 120 h 380"/>
                    <a:gd name="T44" fmla="*/ 13 w 216"/>
                    <a:gd name="T45" fmla="*/ 128 h 380"/>
                    <a:gd name="T46" fmla="*/ 53 w 216"/>
                    <a:gd name="T47" fmla="*/ 145 h 380"/>
                    <a:gd name="T48" fmla="*/ 49 w 216"/>
                    <a:gd name="T49" fmla="*/ 193 h 380"/>
                    <a:gd name="T50" fmla="*/ 44 w 216"/>
                    <a:gd name="T51" fmla="*/ 234 h 380"/>
                    <a:gd name="T52" fmla="*/ 27 w 216"/>
                    <a:gd name="T53" fmla="*/ 265 h 380"/>
                    <a:gd name="T54" fmla="*/ 18 w 216"/>
                    <a:gd name="T55" fmla="*/ 294 h 380"/>
                    <a:gd name="T56" fmla="*/ 23 w 216"/>
                    <a:gd name="T57" fmla="*/ 336 h 380"/>
                    <a:gd name="T58" fmla="*/ 25 w 216"/>
                    <a:gd name="T59" fmla="*/ 380 h 380"/>
                    <a:gd name="T60" fmla="*/ 41 w 216"/>
                    <a:gd name="T61" fmla="*/ 366 h 380"/>
                    <a:gd name="T62" fmla="*/ 60 w 216"/>
                    <a:gd name="T63" fmla="*/ 341 h 380"/>
                    <a:gd name="T64" fmla="*/ 93 w 216"/>
                    <a:gd name="T65" fmla="*/ 320 h 380"/>
                    <a:gd name="T66" fmla="*/ 97 w 216"/>
                    <a:gd name="T67" fmla="*/ 290 h 380"/>
                    <a:gd name="T68" fmla="*/ 95 w 216"/>
                    <a:gd name="T69" fmla="*/ 277 h 380"/>
                    <a:gd name="T70" fmla="*/ 89 w 216"/>
                    <a:gd name="T71" fmla="*/ 23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6" h="380">
                      <a:moveTo>
                        <a:pt x="89" y="237"/>
                      </a:moveTo>
                      <a:lnTo>
                        <a:pt x="86" y="222"/>
                      </a:lnTo>
                      <a:lnTo>
                        <a:pt x="86" y="215"/>
                      </a:lnTo>
                      <a:lnTo>
                        <a:pt x="95" y="215"/>
                      </a:lnTo>
                      <a:lnTo>
                        <a:pt x="117" y="195"/>
                      </a:lnTo>
                      <a:lnTo>
                        <a:pt x="133" y="175"/>
                      </a:lnTo>
                      <a:lnTo>
                        <a:pt x="150" y="164"/>
                      </a:lnTo>
                      <a:lnTo>
                        <a:pt x="168" y="153"/>
                      </a:lnTo>
                      <a:lnTo>
                        <a:pt x="194" y="138"/>
                      </a:lnTo>
                      <a:lnTo>
                        <a:pt x="211" y="109"/>
                      </a:lnTo>
                      <a:lnTo>
                        <a:pt x="216" y="91"/>
                      </a:lnTo>
                      <a:lnTo>
                        <a:pt x="213" y="92"/>
                      </a:lnTo>
                      <a:lnTo>
                        <a:pt x="211" y="59"/>
                      </a:lnTo>
                      <a:lnTo>
                        <a:pt x="213" y="47"/>
                      </a:lnTo>
                      <a:lnTo>
                        <a:pt x="213" y="15"/>
                      </a:lnTo>
                      <a:lnTo>
                        <a:pt x="213" y="0"/>
                      </a:lnTo>
                      <a:lnTo>
                        <a:pt x="212" y="0"/>
                      </a:lnTo>
                      <a:lnTo>
                        <a:pt x="191" y="9"/>
                      </a:lnTo>
                      <a:lnTo>
                        <a:pt x="169" y="20"/>
                      </a:lnTo>
                      <a:lnTo>
                        <a:pt x="158" y="21"/>
                      </a:lnTo>
                      <a:lnTo>
                        <a:pt x="144" y="27"/>
                      </a:lnTo>
                      <a:lnTo>
                        <a:pt x="120" y="23"/>
                      </a:lnTo>
                      <a:lnTo>
                        <a:pt x="109" y="25"/>
                      </a:lnTo>
                      <a:lnTo>
                        <a:pt x="99" y="25"/>
                      </a:lnTo>
                      <a:lnTo>
                        <a:pt x="92" y="29"/>
                      </a:lnTo>
                      <a:lnTo>
                        <a:pt x="89" y="47"/>
                      </a:lnTo>
                      <a:lnTo>
                        <a:pt x="91" y="69"/>
                      </a:lnTo>
                      <a:lnTo>
                        <a:pt x="103" y="83"/>
                      </a:lnTo>
                      <a:lnTo>
                        <a:pt x="116" y="96"/>
                      </a:lnTo>
                      <a:lnTo>
                        <a:pt x="113" y="114"/>
                      </a:lnTo>
                      <a:lnTo>
                        <a:pt x="110" y="131"/>
                      </a:lnTo>
                      <a:lnTo>
                        <a:pt x="98" y="140"/>
                      </a:lnTo>
                      <a:lnTo>
                        <a:pt x="101" y="155"/>
                      </a:lnTo>
                      <a:lnTo>
                        <a:pt x="91" y="139"/>
                      </a:lnTo>
                      <a:lnTo>
                        <a:pt x="81" y="123"/>
                      </a:lnTo>
                      <a:lnTo>
                        <a:pt x="89" y="101"/>
                      </a:lnTo>
                      <a:lnTo>
                        <a:pt x="81" y="92"/>
                      </a:lnTo>
                      <a:lnTo>
                        <a:pt x="68" y="91"/>
                      </a:lnTo>
                      <a:lnTo>
                        <a:pt x="62" y="81"/>
                      </a:lnTo>
                      <a:lnTo>
                        <a:pt x="47" y="87"/>
                      </a:lnTo>
                      <a:lnTo>
                        <a:pt x="31" y="95"/>
                      </a:lnTo>
                      <a:lnTo>
                        <a:pt x="15" y="101"/>
                      </a:lnTo>
                      <a:lnTo>
                        <a:pt x="0" y="107"/>
                      </a:lnTo>
                      <a:lnTo>
                        <a:pt x="3" y="120"/>
                      </a:lnTo>
                      <a:lnTo>
                        <a:pt x="3" y="128"/>
                      </a:lnTo>
                      <a:lnTo>
                        <a:pt x="13" y="128"/>
                      </a:lnTo>
                      <a:lnTo>
                        <a:pt x="33" y="137"/>
                      </a:lnTo>
                      <a:lnTo>
                        <a:pt x="53" y="145"/>
                      </a:lnTo>
                      <a:lnTo>
                        <a:pt x="53" y="173"/>
                      </a:lnTo>
                      <a:lnTo>
                        <a:pt x="49" y="193"/>
                      </a:lnTo>
                      <a:lnTo>
                        <a:pt x="51" y="213"/>
                      </a:lnTo>
                      <a:lnTo>
                        <a:pt x="44" y="234"/>
                      </a:lnTo>
                      <a:lnTo>
                        <a:pt x="39" y="253"/>
                      </a:lnTo>
                      <a:lnTo>
                        <a:pt x="27" y="265"/>
                      </a:lnTo>
                      <a:lnTo>
                        <a:pt x="14" y="277"/>
                      </a:lnTo>
                      <a:lnTo>
                        <a:pt x="18" y="294"/>
                      </a:lnTo>
                      <a:lnTo>
                        <a:pt x="21" y="311"/>
                      </a:lnTo>
                      <a:lnTo>
                        <a:pt x="23" y="336"/>
                      </a:lnTo>
                      <a:lnTo>
                        <a:pt x="23" y="360"/>
                      </a:lnTo>
                      <a:lnTo>
                        <a:pt x="25" y="380"/>
                      </a:lnTo>
                      <a:lnTo>
                        <a:pt x="39" y="380"/>
                      </a:lnTo>
                      <a:lnTo>
                        <a:pt x="41" y="366"/>
                      </a:lnTo>
                      <a:lnTo>
                        <a:pt x="36" y="360"/>
                      </a:lnTo>
                      <a:lnTo>
                        <a:pt x="60" y="341"/>
                      </a:lnTo>
                      <a:lnTo>
                        <a:pt x="77" y="330"/>
                      </a:lnTo>
                      <a:lnTo>
                        <a:pt x="93" y="320"/>
                      </a:lnTo>
                      <a:lnTo>
                        <a:pt x="95" y="311"/>
                      </a:lnTo>
                      <a:lnTo>
                        <a:pt x="97" y="290"/>
                      </a:lnTo>
                      <a:lnTo>
                        <a:pt x="99" y="270"/>
                      </a:lnTo>
                      <a:lnTo>
                        <a:pt x="95" y="277"/>
                      </a:lnTo>
                      <a:lnTo>
                        <a:pt x="91" y="257"/>
                      </a:lnTo>
                      <a:lnTo>
                        <a:pt x="89" y="2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" name="Freeform 248"/>
                <p:cNvSpPr>
                  <a:spLocks noChangeArrowheads="1"/>
                </p:cNvSpPr>
                <p:nvPr/>
              </p:nvSpPr>
              <p:spPr bwMode="auto">
                <a:xfrm>
                  <a:off x="3110" y="2608"/>
                  <a:ext cx="231" cy="248"/>
                </a:xfrm>
                <a:custGeom>
                  <a:avLst/>
                  <a:gdLst>
                    <a:gd name="T0" fmla="*/ 72 w 329"/>
                    <a:gd name="T1" fmla="*/ 82 h 293"/>
                    <a:gd name="T2" fmla="*/ 69 w 329"/>
                    <a:gd name="T3" fmla="*/ 125 h 293"/>
                    <a:gd name="T4" fmla="*/ 50 w 329"/>
                    <a:gd name="T5" fmla="*/ 156 h 293"/>
                    <a:gd name="T6" fmla="*/ 12 w 329"/>
                    <a:gd name="T7" fmla="*/ 136 h 293"/>
                    <a:gd name="T8" fmla="*/ 9 w 329"/>
                    <a:gd name="T9" fmla="*/ 171 h 293"/>
                    <a:gd name="T10" fmla="*/ 26 w 329"/>
                    <a:gd name="T11" fmla="*/ 214 h 293"/>
                    <a:gd name="T12" fmla="*/ 26 w 329"/>
                    <a:gd name="T13" fmla="*/ 246 h 293"/>
                    <a:gd name="T14" fmla="*/ 34 w 329"/>
                    <a:gd name="T15" fmla="*/ 281 h 293"/>
                    <a:gd name="T16" fmla="*/ 50 w 329"/>
                    <a:gd name="T17" fmla="*/ 286 h 293"/>
                    <a:gd name="T18" fmla="*/ 84 w 329"/>
                    <a:gd name="T19" fmla="*/ 286 h 293"/>
                    <a:gd name="T20" fmla="*/ 125 w 329"/>
                    <a:gd name="T21" fmla="*/ 279 h 293"/>
                    <a:gd name="T22" fmla="*/ 173 w 329"/>
                    <a:gd name="T23" fmla="*/ 274 h 293"/>
                    <a:gd name="T24" fmla="*/ 208 w 329"/>
                    <a:gd name="T25" fmla="*/ 257 h 293"/>
                    <a:gd name="T26" fmla="*/ 242 w 329"/>
                    <a:gd name="T27" fmla="*/ 231 h 293"/>
                    <a:gd name="T28" fmla="*/ 268 w 329"/>
                    <a:gd name="T29" fmla="*/ 204 h 293"/>
                    <a:gd name="T30" fmla="*/ 296 w 329"/>
                    <a:gd name="T31" fmla="*/ 172 h 293"/>
                    <a:gd name="T32" fmla="*/ 320 w 329"/>
                    <a:gd name="T33" fmla="*/ 131 h 293"/>
                    <a:gd name="T34" fmla="*/ 315 w 329"/>
                    <a:gd name="T35" fmla="*/ 108 h 293"/>
                    <a:gd name="T36" fmla="*/ 291 w 329"/>
                    <a:gd name="T37" fmla="*/ 112 h 293"/>
                    <a:gd name="T38" fmla="*/ 302 w 329"/>
                    <a:gd name="T39" fmla="*/ 83 h 293"/>
                    <a:gd name="T40" fmla="*/ 313 w 329"/>
                    <a:gd name="T41" fmla="*/ 64 h 293"/>
                    <a:gd name="T42" fmla="*/ 308 w 329"/>
                    <a:gd name="T43" fmla="*/ 22 h 293"/>
                    <a:gd name="T44" fmla="*/ 285 w 329"/>
                    <a:gd name="T45" fmla="*/ 3 h 293"/>
                    <a:gd name="T46" fmla="*/ 262 w 329"/>
                    <a:gd name="T47" fmla="*/ 0 h 293"/>
                    <a:gd name="T48" fmla="*/ 215 w 329"/>
                    <a:gd name="T49" fmla="*/ 35 h 293"/>
                    <a:gd name="T50" fmla="*/ 193 w 329"/>
                    <a:gd name="T51" fmla="*/ 64 h 293"/>
                    <a:gd name="T52" fmla="*/ 150 w 329"/>
                    <a:gd name="T53" fmla="*/ 78 h 293"/>
                    <a:gd name="T54" fmla="*/ 124 w 329"/>
                    <a:gd name="T55" fmla="*/ 88 h 293"/>
                    <a:gd name="T56" fmla="*/ 92 w 329"/>
                    <a:gd name="T57" fmla="*/ 108 h 293"/>
                    <a:gd name="T58" fmla="*/ 88 w 329"/>
                    <a:gd name="T59" fmla="*/ 82 h 293"/>
                    <a:gd name="T60" fmla="*/ 230 w 329"/>
                    <a:gd name="T61" fmla="*/ 156 h 293"/>
                    <a:gd name="T62" fmla="*/ 224 w 329"/>
                    <a:gd name="T63" fmla="*/ 196 h 293"/>
                    <a:gd name="T64" fmla="*/ 251 w 329"/>
                    <a:gd name="T65" fmla="*/ 175 h 293"/>
                    <a:gd name="T66" fmla="*/ 237 w 329"/>
                    <a:gd name="T67" fmla="*/ 150 h 293"/>
                    <a:gd name="T68" fmla="*/ 75 w 329"/>
                    <a:gd name="T69" fmla="*/ 6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9" h="293">
                      <a:moveTo>
                        <a:pt x="75" y="60"/>
                      </a:moveTo>
                      <a:lnTo>
                        <a:pt x="72" y="82"/>
                      </a:lnTo>
                      <a:lnTo>
                        <a:pt x="71" y="103"/>
                      </a:lnTo>
                      <a:lnTo>
                        <a:pt x="69" y="125"/>
                      </a:lnTo>
                      <a:lnTo>
                        <a:pt x="66" y="147"/>
                      </a:lnTo>
                      <a:lnTo>
                        <a:pt x="50" y="156"/>
                      </a:lnTo>
                      <a:lnTo>
                        <a:pt x="20" y="151"/>
                      </a:lnTo>
                      <a:lnTo>
                        <a:pt x="12" y="136"/>
                      </a:lnTo>
                      <a:lnTo>
                        <a:pt x="0" y="149"/>
                      </a:lnTo>
                      <a:lnTo>
                        <a:pt x="9" y="171"/>
                      </a:lnTo>
                      <a:lnTo>
                        <a:pt x="17" y="192"/>
                      </a:lnTo>
                      <a:lnTo>
                        <a:pt x="26" y="214"/>
                      </a:lnTo>
                      <a:lnTo>
                        <a:pt x="34" y="235"/>
                      </a:lnTo>
                      <a:lnTo>
                        <a:pt x="26" y="246"/>
                      </a:lnTo>
                      <a:lnTo>
                        <a:pt x="28" y="257"/>
                      </a:lnTo>
                      <a:lnTo>
                        <a:pt x="34" y="281"/>
                      </a:lnTo>
                      <a:lnTo>
                        <a:pt x="40" y="280"/>
                      </a:lnTo>
                      <a:lnTo>
                        <a:pt x="50" y="286"/>
                      </a:lnTo>
                      <a:lnTo>
                        <a:pt x="63" y="293"/>
                      </a:lnTo>
                      <a:lnTo>
                        <a:pt x="84" y="286"/>
                      </a:lnTo>
                      <a:lnTo>
                        <a:pt x="105" y="279"/>
                      </a:lnTo>
                      <a:lnTo>
                        <a:pt x="125" y="279"/>
                      </a:lnTo>
                      <a:lnTo>
                        <a:pt x="147" y="277"/>
                      </a:lnTo>
                      <a:lnTo>
                        <a:pt x="173" y="274"/>
                      </a:lnTo>
                      <a:lnTo>
                        <a:pt x="186" y="270"/>
                      </a:lnTo>
                      <a:lnTo>
                        <a:pt x="208" y="257"/>
                      </a:lnTo>
                      <a:lnTo>
                        <a:pt x="230" y="245"/>
                      </a:lnTo>
                      <a:lnTo>
                        <a:pt x="242" y="231"/>
                      </a:lnTo>
                      <a:lnTo>
                        <a:pt x="255" y="217"/>
                      </a:lnTo>
                      <a:lnTo>
                        <a:pt x="268" y="204"/>
                      </a:lnTo>
                      <a:lnTo>
                        <a:pt x="280" y="190"/>
                      </a:lnTo>
                      <a:lnTo>
                        <a:pt x="296" y="172"/>
                      </a:lnTo>
                      <a:lnTo>
                        <a:pt x="310" y="154"/>
                      </a:lnTo>
                      <a:lnTo>
                        <a:pt x="320" y="131"/>
                      </a:lnTo>
                      <a:lnTo>
                        <a:pt x="329" y="108"/>
                      </a:lnTo>
                      <a:lnTo>
                        <a:pt x="315" y="108"/>
                      </a:lnTo>
                      <a:lnTo>
                        <a:pt x="311" y="119"/>
                      </a:lnTo>
                      <a:lnTo>
                        <a:pt x="291" y="112"/>
                      </a:lnTo>
                      <a:lnTo>
                        <a:pt x="292" y="94"/>
                      </a:lnTo>
                      <a:lnTo>
                        <a:pt x="302" y="83"/>
                      </a:lnTo>
                      <a:lnTo>
                        <a:pt x="313" y="88"/>
                      </a:lnTo>
                      <a:lnTo>
                        <a:pt x="313" y="64"/>
                      </a:lnTo>
                      <a:lnTo>
                        <a:pt x="311" y="39"/>
                      </a:lnTo>
                      <a:lnTo>
                        <a:pt x="308" y="22"/>
                      </a:lnTo>
                      <a:lnTo>
                        <a:pt x="304" y="5"/>
                      </a:lnTo>
                      <a:lnTo>
                        <a:pt x="285" y="3"/>
                      </a:lnTo>
                      <a:lnTo>
                        <a:pt x="266" y="0"/>
                      </a:lnTo>
                      <a:lnTo>
                        <a:pt x="262" y="0"/>
                      </a:lnTo>
                      <a:lnTo>
                        <a:pt x="236" y="18"/>
                      </a:lnTo>
                      <a:lnTo>
                        <a:pt x="215" y="35"/>
                      </a:lnTo>
                      <a:lnTo>
                        <a:pt x="205" y="55"/>
                      </a:lnTo>
                      <a:lnTo>
                        <a:pt x="193" y="64"/>
                      </a:lnTo>
                      <a:lnTo>
                        <a:pt x="180" y="83"/>
                      </a:lnTo>
                      <a:lnTo>
                        <a:pt x="150" y="78"/>
                      </a:lnTo>
                      <a:lnTo>
                        <a:pt x="135" y="73"/>
                      </a:lnTo>
                      <a:lnTo>
                        <a:pt x="124" y="88"/>
                      </a:lnTo>
                      <a:lnTo>
                        <a:pt x="113" y="103"/>
                      </a:lnTo>
                      <a:lnTo>
                        <a:pt x="92" y="108"/>
                      </a:lnTo>
                      <a:lnTo>
                        <a:pt x="84" y="105"/>
                      </a:lnTo>
                      <a:lnTo>
                        <a:pt x="88" y="82"/>
                      </a:lnTo>
                      <a:lnTo>
                        <a:pt x="75" y="60"/>
                      </a:lnTo>
                      <a:lnTo>
                        <a:pt x="230" y="156"/>
                      </a:lnTo>
                      <a:lnTo>
                        <a:pt x="211" y="175"/>
                      </a:lnTo>
                      <a:lnTo>
                        <a:pt x="224" y="196"/>
                      </a:lnTo>
                      <a:lnTo>
                        <a:pt x="232" y="190"/>
                      </a:lnTo>
                      <a:lnTo>
                        <a:pt x="251" y="175"/>
                      </a:lnTo>
                      <a:lnTo>
                        <a:pt x="255" y="161"/>
                      </a:lnTo>
                      <a:lnTo>
                        <a:pt x="237" y="150"/>
                      </a:lnTo>
                      <a:lnTo>
                        <a:pt x="230" y="156"/>
                      </a:lnTo>
                      <a:lnTo>
                        <a:pt x="75" y="6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9" name="Freeform 249"/>
                <p:cNvSpPr>
                  <a:spLocks noChangeArrowheads="1"/>
                </p:cNvSpPr>
                <p:nvPr/>
              </p:nvSpPr>
              <p:spPr bwMode="auto">
                <a:xfrm>
                  <a:off x="3110" y="2608"/>
                  <a:ext cx="231" cy="248"/>
                </a:xfrm>
                <a:custGeom>
                  <a:avLst/>
                  <a:gdLst>
                    <a:gd name="T0" fmla="*/ 75 w 329"/>
                    <a:gd name="T1" fmla="*/ 60 h 293"/>
                    <a:gd name="T2" fmla="*/ 72 w 329"/>
                    <a:gd name="T3" fmla="*/ 82 h 293"/>
                    <a:gd name="T4" fmla="*/ 71 w 329"/>
                    <a:gd name="T5" fmla="*/ 103 h 293"/>
                    <a:gd name="T6" fmla="*/ 69 w 329"/>
                    <a:gd name="T7" fmla="*/ 125 h 293"/>
                    <a:gd name="T8" fmla="*/ 66 w 329"/>
                    <a:gd name="T9" fmla="*/ 147 h 293"/>
                    <a:gd name="T10" fmla="*/ 50 w 329"/>
                    <a:gd name="T11" fmla="*/ 156 h 293"/>
                    <a:gd name="T12" fmla="*/ 20 w 329"/>
                    <a:gd name="T13" fmla="*/ 151 h 293"/>
                    <a:gd name="T14" fmla="*/ 12 w 329"/>
                    <a:gd name="T15" fmla="*/ 136 h 293"/>
                    <a:gd name="T16" fmla="*/ 0 w 329"/>
                    <a:gd name="T17" fmla="*/ 149 h 293"/>
                    <a:gd name="T18" fmla="*/ 9 w 329"/>
                    <a:gd name="T19" fmla="*/ 171 h 293"/>
                    <a:gd name="T20" fmla="*/ 17 w 329"/>
                    <a:gd name="T21" fmla="*/ 192 h 293"/>
                    <a:gd name="T22" fmla="*/ 26 w 329"/>
                    <a:gd name="T23" fmla="*/ 214 h 293"/>
                    <a:gd name="T24" fmla="*/ 34 w 329"/>
                    <a:gd name="T25" fmla="*/ 235 h 293"/>
                    <a:gd name="T26" fmla="*/ 26 w 329"/>
                    <a:gd name="T27" fmla="*/ 246 h 293"/>
                    <a:gd name="T28" fmla="*/ 28 w 329"/>
                    <a:gd name="T29" fmla="*/ 257 h 293"/>
                    <a:gd name="T30" fmla="*/ 34 w 329"/>
                    <a:gd name="T31" fmla="*/ 281 h 293"/>
                    <a:gd name="T32" fmla="*/ 40 w 329"/>
                    <a:gd name="T33" fmla="*/ 280 h 293"/>
                    <a:gd name="T34" fmla="*/ 50 w 329"/>
                    <a:gd name="T35" fmla="*/ 286 h 293"/>
                    <a:gd name="T36" fmla="*/ 63 w 329"/>
                    <a:gd name="T37" fmla="*/ 293 h 293"/>
                    <a:gd name="T38" fmla="*/ 84 w 329"/>
                    <a:gd name="T39" fmla="*/ 286 h 293"/>
                    <a:gd name="T40" fmla="*/ 105 w 329"/>
                    <a:gd name="T41" fmla="*/ 279 h 293"/>
                    <a:gd name="T42" fmla="*/ 125 w 329"/>
                    <a:gd name="T43" fmla="*/ 279 h 293"/>
                    <a:gd name="T44" fmla="*/ 147 w 329"/>
                    <a:gd name="T45" fmla="*/ 277 h 293"/>
                    <a:gd name="T46" fmla="*/ 173 w 329"/>
                    <a:gd name="T47" fmla="*/ 274 h 293"/>
                    <a:gd name="T48" fmla="*/ 186 w 329"/>
                    <a:gd name="T49" fmla="*/ 270 h 293"/>
                    <a:gd name="T50" fmla="*/ 208 w 329"/>
                    <a:gd name="T51" fmla="*/ 257 h 293"/>
                    <a:gd name="T52" fmla="*/ 230 w 329"/>
                    <a:gd name="T53" fmla="*/ 245 h 293"/>
                    <a:gd name="T54" fmla="*/ 242 w 329"/>
                    <a:gd name="T55" fmla="*/ 231 h 293"/>
                    <a:gd name="T56" fmla="*/ 255 w 329"/>
                    <a:gd name="T57" fmla="*/ 217 h 293"/>
                    <a:gd name="T58" fmla="*/ 268 w 329"/>
                    <a:gd name="T59" fmla="*/ 204 h 293"/>
                    <a:gd name="T60" fmla="*/ 280 w 329"/>
                    <a:gd name="T61" fmla="*/ 190 h 293"/>
                    <a:gd name="T62" fmla="*/ 296 w 329"/>
                    <a:gd name="T63" fmla="*/ 172 h 293"/>
                    <a:gd name="T64" fmla="*/ 310 w 329"/>
                    <a:gd name="T65" fmla="*/ 154 h 293"/>
                    <a:gd name="T66" fmla="*/ 320 w 329"/>
                    <a:gd name="T67" fmla="*/ 131 h 293"/>
                    <a:gd name="T68" fmla="*/ 329 w 329"/>
                    <a:gd name="T69" fmla="*/ 108 h 293"/>
                    <a:gd name="T70" fmla="*/ 315 w 329"/>
                    <a:gd name="T71" fmla="*/ 108 h 293"/>
                    <a:gd name="T72" fmla="*/ 311 w 329"/>
                    <a:gd name="T73" fmla="*/ 119 h 293"/>
                    <a:gd name="T74" fmla="*/ 291 w 329"/>
                    <a:gd name="T75" fmla="*/ 112 h 293"/>
                    <a:gd name="T76" fmla="*/ 292 w 329"/>
                    <a:gd name="T77" fmla="*/ 94 h 293"/>
                    <a:gd name="T78" fmla="*/ 302 w 329"/>
                    <a:gd name="T79" fmla="*/ 83 h 293"/>
                    <a:gd name="T80" fmla="*/ 313 w 329"/>
                    <a:gd name="T81" fmla="*/ 88 h 293"/>
                    <a:gd name="T82" fmla="*/ 313 w 329"/>
                    <a:gd name="T83" fmla="*/ 64 h 293"/>
                    <a:gd name="T84" fmla="*/ 311 w 329"/>
                    <a:gd name="T85" fmla="*/ 39 h 293"/>
                    <a:gd name="T86" fmla="*/ 308 w 329"/>
                    <a:gd name="T87" fmla="*/ 22 h 293"/>
                    <a:gd name="T88" fmla="*/ 304 w 329"/>
                    <a:gd name="T89" fmla="*/ 5 h 293"/>
                    <a:gd name="T90" fmla="*/ 285 w 329"/>
                    <a:gd name="T91" fmla="*/ 3 h 293"/>
                    <a:gd name="T92" fmla="*/ 266 w 329"/>
                    <a:gd name="T93" fmla="*/ 0 h 293"/>
                    <a:gd name="T94" fmla="*/ 262 w 329"/>
                    <a:gd name="T95" fmla="*/ 0 h 293"/>
                    <a:gd name="T96" fmla="*/ 236 w 329"/>
                    <a:gd name="T97" fmla="*/ 18 h 293"/>
                    <a:gd name="T98" fmla="*/ 215 w 329"/>
                    <a:gd name="T99" fmla="*/ 35 h 293"/>
                    <a:gd name="T100" fmla="*/ 205 w 329"/>
                    <a:gd name="T101" fmla="*/ 55 h 293"/>
                    <a:gd name="T102" fmla="*/ 193 w 329"/>
                    <a:gd name="T103" fmla="*/ 64 h 293"/>
                    <a:gd name="T104" fmla="*/ 180 w 329"/>
                    <a:gd name="T105" fmla="*/ 83 h 293"/>
                    <a:gd name="T106" fmla="*/ 150 w 329"/>
                    <a:gd name="T107" fmla="*/ 78 h 293"/>
                    <a:gd name="T108" fmla="*/ 135 w 329"/>
                    <a:gd name="T109" fmla="*/ 73 h 293"/>
                    <a:gd name="T110" fmla="*/ 124 w 329"/>
                    <a:gd name="T111" fmla="*/ 88 h 293"/>
                    <a:gd name="T112" fmla="*/ 113 w 329"/>
                    <a:gd name="T113" fmla="*/ 103 h 293"/>
                    <a:gd name="T114" fmla="*/ 92 w 329"/>
                    <a:gd name="T115" fmla="*/ 108 h 293"/>
                    <a:gd name="T116" fmla="*/ 84 w 329"/>
                    <a:gd name="T117" fmla="*/ 105 h 293"/>
                    <a:gd name="T118" fmla="*/ 88 w 329"/>
                    <a:gd name="T119" fmla="*/ 82 h 293"/>
                    <a:gd name="T120" fmla="*/ 75 w 329"/>
                    <a:gd name="T121" fmla="*/ 6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9" h="293">
                      <a:moveTo>
                        <a:pt x="75" y="60"/>
                      </a:moveTo>
                      <a:lnTo>
                        <a:pt x="72" y="82"/>
                      </a:lnTo>
                      <a:lnTo>
                        <a:pt x="71" y="103"/>
                      </a:lnTo>
                      <a:lnTo>
                        <a:pt x="69" y="125"/>
                      </a:lnTo>
                      <a:lnTo>
                        <a:pt x="66" y="147"/>
                      </a:lnTo>
                      <a:lnTo>
                        <a:pt x="50" y="156"/>
                      </a:lnTo>
                      <a:lnTo>
                        <a:pt x="20" y="151"/>
                      </a:lnTo>
                      <a:lnTo>
                        <a:pt x="12" y="136"/>
                      </a:lnTo>
                      <a:lnTo>
                        <a:pt x="0" y="149"/>
                      </a:lnTo>
                      <a:lnTo>
                        <a:pt x="9" y="171"/>
                      </a:lnTo>
                      <a:lnTo>
                        <a:pt x="17" y="192"/>
                      </a:lnTo>
                      <a:lnTo>
                        <a:pt x="26" y="214"/>
                      </a:lnTo>
                      <a:lnTo>
                        <a:pt x="34" y="235"/>
                      </a:lnTo>
                      <a:lnTo>
                        <a:pt x="26" y="246"/>
                      </a:lnTo>
                      <a:lnTo>
                        <a:pt x="28" y="257"/>
                      </a:lnTo>
                      <a:lnTo>
                        <a:pt x="34" y="281"/>
                      </a:lnTo>
                      <a:lnTo>
                        <a:pt x="40" y="280"/>
                      </a:lnTo>
                      <a:lnTo>
                        <a:pt x="50" y="286"/>
                      </a:lnTo>
                      <a:lnTo>
                        <a:pt x="63" y="293"/>
                      </a:lnTo>
                      <a:lnTo>
                        <a:pt x="84" y="286"/>
                      </a:lnTo>
                      <a:lnTo>
                        <a:pt x="105" y="279"/>
                      </a:lnTo>
                      <a:lnTo>
                        <a:pt x="125" y="279"/>
                      </a:lnTo>
                      <a:lnTo>
                        <a:pt x="147" y="277"/>
                      </a:lnTo>
                      <a:lnTo>
                        <a:pt x="173" y="274"/>
                      </a:lnTo>
                      <a:lnTo>
                        <a:pt x="186" y="270"/>
                      </a:lnTo>
                      <a:lnTo>
                        <a:pt x="208" y="257"/>
                      </a:lnTo>
                      <a:lnTo>
                        <a:pt x="230" y="245"/>
                      </a:lnTo>
                      <a:lnTo>
                        <a:pt x="242" y="231"/>
                      </a:lnTo>
                      <a:lnTo>
                        <a:pt x="255" y="217"/>
                      </a:lnTo>
                      <a:lnTo>
                        <a:pt x="268" y="204"/>
                      </a:lnTo>
                      <a:lnTo>
                        <a:pt x="280" y="190"/>
                      </a:lnTo>
                      <a:lnTo>
                        <a:pt x="296" y="172"/>
                      </a:lnTo>
                      <a:lnTo>
                        <a:pt x="310" y="154"/>
                      </a:lnTo>
                      <a:lnTo>
                        <a:pt x="320" y="131"/>
                      </a:lnTo>
                      <a:lnTo>
                        <a:pt x="329" y="108"/>
                      </a:lnTo>
                      <a:lnTo>
                        <a:pt x="315" y="108"/>
                      </a:lnTo>
                      <a:lnTo>
                        <a:pt x="311" y="119"/>
                      </a:lnTo>
                      <a:lnTo>
                        <a:pt x="291" y="112"/>
                      </a:lnTo>
                      <a:lnTo>
                        <a:pt x="292" y="94"/>
                      </a:lnTo>
                      <a:lnTo>
                        <a:pt x="302" y="83"/>
                      </a:lnTo>
                      <a:lnTo>
                        <a:pt x="313" y="88"/>
                      </a:lnTo>
                      <a:lnTo>
                        <a:pt x="313" y="64"/>
                      </a:lnTo>
                      <a:lnTo>
                        <a:pt x="311" y="39"/>
                      </a:lnTo>
                      <a:lnTo>
                        <a:pt x="308" y="22"/>
                      </a:lnTo>
                      <a:lnTo>
                        <a:pt x="304" y="5"/>
                      </a:lnTo>
                      <a:lnTo>
                        <a:pt x="285" y="3"/>
                      </a:lnTo>
                      <a:lnTo>
                        <a:pt x="266" y="0"/>
                      </a:lnTo>
                      <a:lnTo>
                        <a:pt x="262" y="0"/>
                      </a:lnTo>
                      <a:lnTo>
                        <a:pt x="236" y="18"/>
                      </a:lnTo>
                      <a:lnTo>
                        <a:pt x="215" y="35"/>
                      </a:lnTo>
                      <a:lnTo>
                        <a:pt x="205" y="55"/>
                      </a:lnTo>
                      <a:lnTo>
                        <a:pt x="193" y="64"/>
                      </a:lnTo>
                      <a:lnTo>
                        <a:pt x="180" y="83"/>
                      </a:lnTo>
                      <a:lnTo>
                        <a:pt x="150" y="78"/>
                      </a:lnTo>
                      <a:lnTo>
                        <a:pt x="135" y="73"/>
                      </a:lnTo>
                      <a:lnTo>
                        <a:pt x="124" y="88"/>
                      </a:lnTo>
                      <a:lnTo>
                        <a:pt x="113" y="103"/>
                      </a:lnTo>
                      <a:lnTo>
                        <a:pt x="92" y="108"/>
                      </a:lnTo>
                      <a:lnTo>
                        <a:pt x="84" y="105"/>
                      </a:lnTo>
                      <a:lnTo>
                        <a:pt x="88" y="82"/>
                      </a:lnTo>
                      <a:lnTo>
                        <a:pt x="75" y="60"/>
                      </a:lnTo>
                      <a:close/>
                    </a:path>
                  </a:pathLst>
                </a:custGeom>
                <a:noFill/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0" name="Freeform 250"/>
                <p:cNvSpPr>
                  <a:spLocks noChangeArrowheads="1"/>
                </p:cNvSpPr>
                <p:nvPr/>
              </p:nvSpPr>
              <p:spPr bwMode="auto">
                <a:xfrm>
                  <a:off x="3260" y="2736"/>
                  <a:ext cx="29" cy="36"/>
                </a:xfrm>
                <a:custGeom>
                  <a:avLst/>
                  <a:gdLst>
                    <a:gd name="T0" fmla="*/ 19 w 44"/>
                    <a:gd name="T1" fmla="*/ 6 h 46"/>
                    <a:gd name="T2" fmla="*/ 0 w 44"/>
                    <a:gd name="T3" fmla="*/ 25 h 46"/>
                    <a:gd name="T4" fmla="*/ 13 w 44"/>
                    <a:gd name="T5" fmla="*/ 46 h 46"/>
                    <a:gd name="T6" fmla="*/ 21 w 44"/>
                    <a:gd name="T7" fmla="*/ 40 h 46"/>
                    <a:gd name="T8" fmla="*/ 40 w 44"/>
                    <a:gd name="T9" fmla="*/ 25 h 46"/>
                    <a:gd name="T10" fmla="*/ 44 w 44"/>
                    <a:gd name="T11" fmla="*/ 11 h 46"/>
                    <a:gd name="T12" fmla="*/ 26 w 44"/>
                    <a:gd name="T13" fmla="*/ 0 h 46"/>
                    <a:gd name="T14" fmla="*/ 19 w 44"/>
                    <a:gd name="T15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46">
                      <a:moveTo>
                        <a:pt x="19" y="6"/>
                      </a:moveTo>
                      <a:lnTo>
                        <a:pt x="0" y="25"/>
                      </a:lnTo>
                      <a:lnTo>
                        <a:pt x="13" y="46"/>
                      </a:lnTo>
                      <a:lnTo>
                        <a:pt x="21" y="40"/>
                      </a:lnTo>
                      <a:lnTo>
                        <a:pt x="40" y="25"/>
                      </a:lnTo>
                      <a:lnTo>
                        <a:pt x="44" y="11"/>
                      </a:lnTo>
                      <a:lnTo>
                        <a:pt x="26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noFill/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1" name="Freeform 251"/>
                <p:cNvSpPr>
                  <a:spLocks noChangeArrowheads="1"/>
                </p:cNvSpPr>
                <p:nvPr/>
              </p:nvSpPr>
              <p:spPr bwMode="auto">
                <a:xfrm>
                  <a:off x="3085" y="2616"/>
                  <a:ext cx="1" cy="8"/>
                </a:xfrm>
                <a:custGeom>
                  <a:avLst/>
                  <a:gdLst>
                    <a:gd name="T0" fmla="*/ 5 w 5"/>
                    <a:gd name="T1" fmla="*/ 12 h 12"/>
                    <a:gd name="T2" fmla="*/ 0 w 5"/>
                    <a:gd name="T3" fmla="*/ 11 h 12"/>
                    <a:gd name="T4" fmla="*/ 3 w 5"/>
                    <a:gd name="T5" fmla="*/ 0 h 12"/>
                    <a:gd name="T6" fmla="*/ 5 w 5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5" y="12"/>
                      </a:moveTo>
                      <a:lnTo>
                        <a:pt x="0" y="11"/>
                      </a:lnTo>
                      <a:lnTo>
                        <a:pt x="3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2" name="Freeform 252"/>
                <p:cNvSpPr>
                  <a:spLocks noChangeArrowheads="1"/>
                </p:cNvSpPr>
                <p:nvPr/>
              </p:nvSpPr>
              <p:spPr bwMode="auto">
                <a:xfrm>
                  <a:off x="3317" y="2678"/>
                  <a:ext cx="15" cy="29"/>
                </a:xfrm>
                <a:custGeom>
                  <a:avLst/>
                  <a:gdLst>
                    <a:gd name="T0" fmla="*/ 11 w 24"/>
                    <a:gd name="T1" fmla="*/ 0 h 36"/>
                    <a:gd name="T2" fmla="*/ 1 w 24"/>
                    <a:gd name="T3" fmla="*/ 11 h 36"/>
                    <a:gd name="T4" fmla="*/ 0 w 24"/>
                    <a:gd name="T5" fmla="*/ 29 h 36"/>
                    <a:gd name="T6" fmla="*/ 20 w 24"/>
                    <a:gd name="T7" fmla="*/ 36 h 36"/>
                    <a:gd name="T8" fmla="*/ 24 w 24"/>
                    <a:gd name="T9" fmla="*/ 25 h 36"/>
                    <a:gd name="T10" fmla="*/ 22 w 24"/>
                    <a:gd name="T11" fmla="*/ 5 h 36"/>
                    <a:gd name="T12" fmla="*/ 11 w 24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36">
                      <a:moveTo>
                        <a:pt x="11" y="0"/>
                      </a:moveTo>
                      <a:lnTo>
                        <a:pt x="1" y="11"/>
                      </a:lnTo>
                      <a:lnTo>
                        <a:pt x="0" y="29"/>
                      </a:lnTo>
                      <a:lnTo>
                        <a:pt x="20" y="36"/>
                      </a:lnTo>
                      <a:lnTo>
                        <a:pt x="24" y="25"/>
                      </a:lnTo>
                      <a:lnTo>
                        <a:pt x="22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3" name="Freeform 253"/>
                <p:cNvSpPr>
                  <a:spLocks noChangeArrowheads="1"/>
                </p:cNvSpPr>
                <p:nvPr/>
              </p:nvSpPr>
              <p:spPr bwMode="auto">
                <a:xfrm>
                  <a:off x="3048" y="2280"/>
                  <a:ext cx="177" cy="240"/>
                </a:xfrm>
                <a:custGeom>
                  <a:avLst/>
                  <a:gdLst>
                    <a:gd name="T0" fmla="*/ 251 w 252"/>
                    <a:gd name="T1" fmla="*/ 164 h 282"/>
                    <a:gd name="T2" fmla="*/ 230 w 252"/>
                    <a:gd name="T3" fmla="*/ 165 h 282"/>
                    <a:gd name="T4" fmla="*/ 210 w 252"/>
                    <a:gd name="T5" fmla="*/ 165 h 282"/>
                    <a:gd name="T6" fmla="*/ 210 w 252"/>
                    <a:gd name="T7" fmla="*/ 185 h 282"/>
                    <a:gd name="T8" fmla="*/ 210 w 252"/>
                    <a:gd name="T9" fmla="*/ 203 h 282"/>
                    <a:gd name="T10" fmla="*/ 209 w 252"/>
                    <a:gd name="T11" fmla="*/ 222 h 282"/>
                    <a:gd name="T12" fmla="*/ 209 w 252"/>
                    <a:gd name="T13" fmla="*/ 240 h 282"/>
                    <a:gd name="T14" fmla="*/ 223 w 252"/>
                    <a:gd name="T15" fmla="*/ 257 h 282"/>
                    <a:gd name="T16" fmla="*/ 237 w 252"/>
                    <a:gd name="T17" fmla="*/ 273 h 282"/>
                    <a:gd name="T18" fmla="*/ 207 w 252"/>
                    <a:gd name="T19" fmla="*/ 277 h 282"/>
                    <a:gd name="T20" fmla="*/ 176 w 252"/>
                    <a:gd name="T21" fmla="*/ 282 h 282"/>
                    <a:gd name="T22" fmla="*/ 157 w 252"/>
                    <a:gd name="T23" fmla="*/ 277 h 282"/>
                    <a:gd name="T24" fmla="*/ 138 w 252"/>
                    <a:gd name="T25" fmla="*/ 272 h 282"/>
                    <a:gd name="T26" fmla="*/ 134 w 252"/>
                    <a:gd name="T27" fmla="*/ 269 h 282"/>
                    <a:gd name="T28" fmla="*/ 111 w 252"/>
                    <a:gd name="T29" fmla="*/ 267 h 282"/>
                    <a:gd name="T30" fmla="*/ 87 w 252"/>
                    <a:gd name="T31" fmla="*/ 266 h 282"/>
                    <a:gd name="T32" fmla="*/ 63 w 252"/>
                    <a:gd name="T33" fmla="*/ 266 h 282"/>
                    <a:gd name="T34" fmla="*/ 41 w 252"/>
                    <a:gd name="T35" fmla="*/ 265 h 282"/>
                    <a:gd name="T36" fmla="*/ 25 w 252"/>
                    <a:gd name="T37" fmla="*/ 259 h 282"/>
                    <a:gd name="T38" fmla="*/ 0 w 252"/>
                    <a:gd name="T39" fmla="*/ 265 h 282"/>
                    <a:gd name="T40" fmla="*/ 2 w 252"/>
                    <a:gd name="T41" fmla="*/ 246 h 282"/>
                    <a:gd name="T42" fmla="*/ 3 w 252"/>
                    <a:gd name="T43" fmla="*/ 228 h 282"/>
                    <a:gd name="T44" fmla="*/ 13 w 252"/>
                    <a:gd name="T45" fmla="*/ 199 h 282"/>
                    <a:gd name="T46" fmla="*/ 21 w 252"/>
                    <a:gd name="T47" fmla="*/ 169 h 282"/>
                    <a:gd name="T48" fmla="*/ 32 w 252"/>
                    <a:gd name="T49" fmla="*/ 153 h 282"/>
                    <a:gd name="T50" fmla="*/ 43 w 252"/>
                    <a:gd name="T51" fmla="*/ 138 h 282"/>
                    <a:gd name="T52" fmla="*/ 39 w 252"/>
                    <a:gd name="T53" fmla="*/ 108 h 282"/>
                    <a:gd name="T54" fmla="*/ 33 w 252"/>
                    <a:gd name="T55" fmla="*/ 90 h 282"/>
                    <a:gd name="T56" fmla="*/ 29 w 252"/>
                    <a:gd name="T57" fmla="*/ 72 h 282"/>
                    <a:gd name="T58" fmla="*/ 36 w 252"/>
                    <a:gd name="T59" fmla="*/ 60 h 282"/>
                    <a:gd name="T60" fmla="*/ 25 w 252"/>
                    <a:gd name="T61" fmla="*/ 32 h 282"/>
                    <a:gd name="T62" fmla="*/ 14 w 252"/>
                    <a:gd name="T63" fmla="*/ 5 h 282"/>
                    <a:gd name="T64" fmla="*/ 32 w 252"/>
                    <a:gd name="T65" fmla="*/ 0 h 282"/>
                    <a:gd name="T66" fmla="*/ 49 w 252"/>
                    <a:gd name="T67" fmla="*/ 0 h 282"/>
                    <a:gd name="T68" fmla="*/ 67 w 252"/>
                    <a:gd name="T69" fmla="*/ 1 h 282"/>
                    <a:gd name="T70" fmla="*/ 85 w 252"/>
                    <a:gd name="T71" fmla="*/ 2 h 282"/>
                    <a:gd name="T72" fmla="*/ 102 w 252"/>
                    <a:gd name="T73" fmla="*/ 2 h 282"/>
                    <a:gd name="T74" fmla="*/ 110 w 252"/>
                    <a:gd name="T75" fmla="*/ 24 h 282"/>
                    <a:gd name="T76" fmla="*/ 119 w 252"/>
                    <a:gd name="T77" fmla="*/ 47 h 282"/>
                    <a:gd name="T78" fmla="*/ 133 w 252"/>
                    <a:gd name="T79" fmla="*/ 51 h 282"/>
                    <a:gd name="T80" fmla="*/ 158 w 252"/>
                    <a:gd name="T81" fmla="*/ 47 h 282"/>
                    <a:gd name="T82" fmla="*/ 162 w 252"/>
                    <a:gd name="T83" fmla="*/ 26 h 282"/>
                    <a:gd name="T84" fmla="*/ 183 w 252"/>
                    <a:gd name="T85" fmla="*/ 27 h 282"/>
                    <a:gd name="T86" fmla="*/ 182 w 252"/>
                    <a:gd name="T87" fmla="*/ 32 h 282"/>
                    <a:gd name="T88" fmla="*/ 210 w 252"/>
                    <a:gd name="T89" fmla="*/ 37 h 282"/>
                    <a:gd name="T90" fmla="*/ 210 w 252"/>
                    <a:gd name="T91" fmla="*/ 63 h 282"/>
                    <a:gd name="T92" fmla="*/ 211 w 252"/>
                    <a:gd name="T93" fmla="*/ 90 h 282"/>
                    <a:gd name="T94" fmla="*/ 217 w 252"/>
                    <a:gd name="T95" fmla="*/ 114 h 282"/>
                    <a:gd name="T96" fmla="*/ 218 w 252"/>
                    <a:gd name="T97" fmla="*/ 123 h 282"/>
                    <a:gd name="T98" fmla="*/ 235 w 252"/>
                    <a:gd name="T99" fmla="*/ 120 h 282"/>
                    <a:gd name="T100" fmla="*/ 252 w 252"/>
                    <a:gd name="T101" fmla="*/ 116 h 282"/>
                    <a:gd name="T102" fmla="*/ 252 w 252"/>
                    <a:gd name="T103" fmla="*/ 140 h 282"/>
                    <a:gd name="T104" fmla="*/ 251 w 252"/>
                    <a:gd name="T105" fmla="*/ 164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2" h="282">
                      <a:moveTo>
                        <a:pt x="251" y="164"/>
                      </a:moveTo>
                      <a:lnTo>
                        <a:pt x="230" y="165"/>
                      </a:lnTo>
                      <a:lnTo>
                        <a:pt x="210" y="165"/>
                      </a:lnTo>
                      <a:lnTo>
                        <a:pt x="210" y="185"/>
                      </a:lnTo>
                      <a:lnTo>
                        <a:pt x="210" y="203"/>
                      </a:lnTo>
                      <a:lnTo>
                        <a:pt x="209" y="222"/>
                      </a:lnTo>
                      <a:lnTo>
                        <a:pt x="209" y="240"/>
                      </a:lnTo>
                      <a:lnTo>
                        <a:pt x="223" y="257"/>
                      </a:lnTo>
                      <a:lnTo>
                        <a:pt x="237" y="273"/>
                      </a:lnTo>
                      <a:lnTo>
                        <a:pt x="207" y="277"/>
                      </a:lnTo>
                      <a:lnTo>
                        <a:pt x="176" y="282"/>
                      </a:lnTo>
                      <a:lnTo>
                        <a:pt x="157" y="277"/>
                      </a:lnTo>
                      <a:lnTo>
                        <a:pt x="138" y="272"/>
                      </a:lnTo>
                      <a:lnTo>
                        <a:pt x="134" y="269"/>
                      </a:lnTo>
                      <a:lnTo>
                        <a:pt x="111" y="267"/>
                      </a:lnTo>
                      <a:lnTo>
                        <a:pt x="87" y="266"/>
                      </a:lnTo>
                      <a:lnTo>
                        <a:pt x="63" y="266"/>
                      </a:lnTo>
                      <a:lnTo>
                        <a:pt x="41" y="265"/>
                      </a:lnTo>
                      <a:lnTo>
                        <a:pt x="25" y="259"/>
                      </a:lnTo>
                      <a:lnTo>
                        <a:pt x="0" y="265"/>
                      </a:lnTo>
                      <a:lnTo>
                        <a:pt x="2" y="246"/>
                      </a:lnTo>
                      <a:lnTo>
                        <a:pt x="3" y="228"/>
                      </a:lnTo>
                      <a:lnTo>
                        <a:pt x="13" y="199"/>
                      </a:lnTo>
                      <a:lnTo>
                        <a:pt x="21" y="169"/>
                      </a:lnTo>
                      <a:lnTo>
                        <a:pt x="32" y="153"/>
                      </a:lnTo>
                      <a:lnTo>
                        <a:pt x="43" y="138"/>
                      </a:lnTo>
                      <a:lnTo>
                        <a:pt x="39" y="108"/>
                      </a:lnTo>
                      <a:lnTo>
                        <a:pt x="33" y="90"/>
                      </a:lnTo>
                      <a:lnTo>
                        <a:pt x="29" y="72"/>
                      </a:lnTo>
                      <a:lnTo>
                        <a:pt x="36" y="60"/>
                      </a:lnTo>
                      <a:lnTo>
                        <a:pt x="25" y="32"/>
                      </a:lnTo>
                      <a:lnTo>
                        <a:pt x="14" y="5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1"/>
                      </a:lnTo>
                      <a:lnTo>
                        <a:pt x="85" y="2"/>
                      </a:lnTo>
                      <a:lnTo>
                        <a:pt x="102" y="2"/>
                      </a:lnTo>
                      <a:lnTo>
                        <a:pt x="110" y="24"/>
                      </a:lnTo>
                      <a:lnTo>
                        <a:pt x="119" y="47"/>
                      </a:lnTo>
                      <a:lnTo>
                        <a:pt x="133" y="51"/>
                      </a:lnTo>
                      <a:lnTo>
                        <a:pt x="158" y="47"/>
                      </a:lnTo>
                      <a:lnTo>
                        <a:pt x="162" y="26"/>
                      </a:lnTo>
                      <a:lnTo>
                        <a:pt x="183" y="27"/>
                      </a:lnTo>
                      <a:lnTo>
                        <a:pt x="182" y="32"/>
                      </a:lnTo>
                      <a:lnTo>
                        <a:pt x="210" y="37"/>
                      </a:lnTo>
                      <a:lnTo>
                        <a:pt x="210" y="63"/>
                      </a:lnTo>
                      <a:lnTo>
                        <a:pt x="211" y="90"/>
                      </a:lnTo>
                      <a:lnTo>
                        <a:pt x="217" y="114"/>
                      </a:lnTo>
                      <a:lnTo>
                        <a:pt x="218" y="123"/>
                      </a:lnTo>
                      <a:lnTo>
                        <a:pt x="235" y="120"/>
                      </a:lnTo>
                      <a:lnTo>
                        <a:pt x="252" y="116"/>
                      </a:lnTo>
                      <a:lnTo>
                        <a:pt x="252" y="140"/>
                      </a:lnTo>
                      <a:lnTo>
                        <a:pt x="251" y="16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4" name="Freeform 254"/>
                <p:cNvSpPr>
                  <a:spLocks noChangeArrowheads="1"/>
                </p:cNvSpPr>
                <p:nvPr/>
              </p:nvSpPr>
              <p:spPr bwMode="auto">
                <a:xfrm>
                  <a:off x="3054" y="2253"/>
                  <a:ext cx="13" cy="24"/>
                </a:xfrm>
                <a:custGeom>
                  <a:avLst/>
                  <a:gdLst>
                    <a:gd name="T0" fmla="*/ 4 w 22"/>
                    <a:gd name="T1" fmla="*/ 30 h 30"/>
                    <a:gd name="T2" fmla="*/ 0 w 22"/>
                    <a:gd name="T3" fmla="*/ 12 h 30"/>
                    <a:gd name="T4" fmla="*/ 15 w 22"/>
                    <a:gd name="T5" fmla="*/ 0 h 30"/>
                    <a:gd name="T6" fmla="*/ 22 w 22"/>
                    <a:gd name="T7" fmla="*/ 4 h 30"/>
                    <a:gd name="T8" fmla="*/ 12 w 22"/>
                    <a:gd name="T9" fmla="*/ 11 h 30"/>
                    <a:gd name="T10" fmla="*/ 11 w 22"/>
                    <a:gd name="T11" fmla="*/ 29 h 30"/>
                    <a:gd name="T12" fmla="*/ 4 w 22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0">
                      <a:moveTo>
                        <a:pt x="4" y="30"/>
                      </a:moveTo>
                      <a:lnTo>
                        <a:pt x="0" y="12"/>
                      </a:lnTo>
                      <a:lnTo>
                        <a:pt x="15" y="0"/>
                      </a:lnTo>
                      <a:lnTo>
                        <a:pt x="22" y="4"/>
                      </a:lnTo>
                      <a:lnTo>
                        <a:pt x="12" y="11"/>
                      </a:lnTo>
                      <a:lnTo>
                        <a:pt x="11" y="29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5" name="Freeform 255"/>
                <p:cNvSpPr>
                  <a:spLocks noChangeArrowheads="1"/>
                </p:cNvSpPr>
                <p:nvPr/>
              </p:nvSpPr>
              <p:spPr bwMode="auto">
                <a:xfrm>
                  <a:off x="1800" y="2059"/>
                  <a:ext cx="568" cy="776"/>
                </a:xfrm>
                <a:custGeom>
                  <a:avLst/>
                  <a:gdLst>
                    <a:gd name="T0" fmla="*/ 602 w 803"/>
                    <a:gd name="T1" fmla="*/ 178 h 908"/>
                    <a:gd name="T2" fmla="*/ 592 w 803"/>
                    <a:gd name="T3" fmla="*/ 158 h 908"/>
                    <a:gd name="T4" fmla="*/ 566 w 803"/>
                    <a:gd name="T5" fmla="*/ 147 h 908"/>
                    <a:gd name="T6" fmla="*/ 540 w 803"/>
                    <a:gd name="T7" fmla="*/ 139 h 908"/>
                    <a:gd name="T8" fmla="*/ 510 w 803"/>
                    <a:gd name="T9" fmla="*/ 163 h 908"/>
                    <a:gd name="T10" fmla="*/ 485 w 803"/>
                    <a:gd name="T11" fmla="*/ 166 h 908"/>
                    <a:gd name="T12" fmla="*/ 442 w 803"/>
                    <a:gd name="T13" fmla="*/ 159 h 908"/>
                    <a:gd name="T14" fmla="*/ 476 w 803"/>
                    <a:gd name="T15" fmla="*/ 108 h 908"/>
                    <a:gd name="T16" fmla="*/ 470 w 803"/>
                    <a:gd name="T17" fmla="*/ 52 h 908"/>
                    <a:gd name="T18" fmla="*/ 458 w 803"/>
                    <a:gd name="T19" fmla="*/ 27 h 908"/>
                    <a:gd name="T20" fmla="*/ 427 w 803"/>
                    <a:gd name="T21" fmla="*/ 72 h 908"/>
                    <a:gd name="T22" fmla="*/ 364 w 803"/>
                    <a:gd name="T23" fmla="*/ 67 h 908"/>
                    <a:gd name="T24" fmla="*/ 314 w 803"/>
                    <a:gd name="T25" fmla="*/ 91 h 908"/>
                    <a:gd name="T26" fmla="*/ 290 w 803"/>
                    <a:gd name="T27" fmla="*/ 25 h 908"/>
                    <a:gd name="T28" fmla="*/ 270 w 803"/>
                    <a:gd name="T29" fmla="*/ 1 h 908"/>
                    <a:gd name="T30" fmla="*/ 227 w 803"/>
                    <a:gd name="T31" fmla="*/ 36 h 908"/>
                    <a:gd name="T32" fmla="*/ 200 w 803"/>
                    <a:gd name="T33" fmla="*/ 61 h 908"/>
                    <a:gd name="T34" fmla="*/ 170 w 803"/>
                    <a:gd name="T35" fmla="*/ 104 h 908"/>
                    <a:gd name="T36" fmla="*/ 137 w 803"/>
                    <a:gd name="T37" fmla="*/ 92 h 908"/>
                    <a:gd name="T38" fmla="*/ 115 w 803"/>
                    <a:gd name="T39" fmla="*/ 82 h 908"/>
                    <a:gd name="T40" fmla="*/ 94 w 803"/>
                    <a:gd name="T41" fmla="*/ 102 h 908"/>
                    <a:gd name="T42" fmla="*/ 89 w 803"/>
                    <a:gd name="T43" fmla="*/ 156 h 908"/>
                    <a:gd name="T44" fmla="*/ 54 w 803"/>
                    <a:gd name="T45" fmla="*/ 224 h 908"/>
                    <a:gd name="T46" fmla="*/ 11 w 803"/>
                    <a:gd name="T47" fmla="*/ 276 h 908"/>
                    <a:gd name="T48" fmla="*/ 18 w 803"/>
                    <a:gd name="T49" fmla="*/ 339 h 908"/>
                    <a:gd name="T50" fmla="*/ 68 w 803"/>
                    <a:gd name="T51" fmla="*/ 344 h 908"/>
                    <a:gd name="T52" fmla="*/ 119 w 803"/>
                    <a:gd name="T53" fmla="*/ 378 h 908"/>
                    <a:gd name="T54" fmla="*/ 179 w 803"/>
                    <a:gd name="T55" fmla="*/ 351 h 908"/>
                    <a:gd name="T56" fmla="*/ 214 w 803"/>
                    <a:gd name="T57" fmla="*/ 412 h 908"/>
                    <a:gd name="T58" fmla="*/ 283 w 803"/>
                    <a:gd name="T59" fmla="*/ 451 h 908"/>
                    <a:gd name="T60" fmla="*/ 293 w 803"/>
                    <a:gd name="T61" fmla="*/ 501 h 908"/>
                    <a:gd name="T62" fmla="*/ 346 w 803"/>
                    <a:gd name="T63" fmla="*/ 538 h 908"/>
                    <a:gd name="T64" fmla="*/ 344 w 803"/>
                    <a:gd name="T65" fmla="*/ 589 h 908"/>
                    <a:gd name="T66" fmla="*/ 378 w 803"/>
                    <a:gd name="T67" fmla="*/ 639 h 908"/>
                    <a:gd name="T68" fmla="*/ 415 w 803"/>
                    <a:gd name="T69" fmla="*/ 679 h 908"/>
                    <a:gd name="T70" fmla="*/ 438 w 803"/>
                    <a:gd name="T71" fmla="*/ 718 h 908"/>
                    <a:gd name="T72" fmla="*/ 410 w 803"/>
                    <a:gd name="T73" fmla="*/ 784 h 908"/>
                    <a:gd name="T74" fmla="*/ 379 w 803"/>
                    <a:gd name="T75" fmla="*/ 826 h 908"/>
                    <a:gd name="T76" fmla="*/ 432 w 803"/>
                    <a:gd name="T77" fmla="*/ 850 h 908"/>
                    <a:gd name="T78" fmla="*/ 476 w 803"/>
                    <a:gd name="T79" fmla="*/ 908 h 908"/>
                    <a:gd name="T80" fmla="*/ 498 w 803"/>
                    <a:gd name="T81" fmla="*/ 850 h 908"/>
                    <a:gd name="T82" fmla="*/ 515 w 803"/>
                    <a:gd name="T83" fmla="*/ 829 h 908"/>
                    <a:gd name="T84" fmla="*/ 496 w 803"/>
                    <a:gd name="T85" fmla="*/ 867 h 908"/>
                    <a:gd name="T86" fmla="*/ 533 w 803"/>
                    <a:gd name="T87" fmla="*/ 813 h 908"/>
                    <a:gd name="T88" fmla="*/ 548 w 803"/>
                    <a:gd name="T89" fmla="*/ 764 h 908"/>
                    <a:gd name="T90" fmla="*/ 546 w 803"/>
                    <a:gd name="T91" fmla="*/ 716 h 908"/>
                    <a:gd name="T92" fmla="*/ 588 w 803"/>
                    <a:gd name="T93" fmla="*/ 679 h 908"/>
                    <a:gd name="T94" fmla="*/ 641 w 803"/>
                    <a:gd name="T95" fmla="*/ 658 h 908"/>
                    <a:gd name="T96" fmla="*/ 673 w 803"/>
                    <a:gd name="T97" fmla="*/ 654 h 908"/>
                    <a:gd name="T98" fmla="*/ 703 w 803"/>
                    <a:gd name="T99" fmla="*/ 590 h 908"/>
                    <a:gd name="T100" fmla="*/ 722 w 803"/>
                    <a:gd name="T101" fmla="*/ 506 h 908"/>
                    <a:gd name="T102" fmla="*/ 720 w 803"/>
                    <a:gd name="T103" fmla="*/ 442 h 908"/>
                    <a:gd name="T104" fmla="*/ 742 w 803"/>
                    <a:gd name="T105" fmla="*/ 408 h 908"/>
                    <a:gd name="T106" fmla="*/ 769 w 803"/>
                    <a:gd name="T107" fmla="*/ 364 h 908"/>
                    <a:gd name="T108" fmla="*/ 794 w 803"/>
                    <a:gd name="T109" fmla="*/ 265 h 908"/>
                    <a:gd name="T110" fmla="*/ 730 w 803"/>
                    <a:gd name="T111" fmla="*/ 216 h 908"/>
                    <a:gd name="T112" fmla="*/ 641 w 803"/>
                    <a:gd name="T113" fmla="*/ 184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03" h="908">
                      <a:moveTo>
                        <a:pt x="610" y="178"/>
                      </a:moveTo>
                      <a:lnTo>
                        <a:pt x="605" y="181"/>
                      </a:lnTo>
                      <a:lnTo>
                        <a:pt x="598" y="196"/>
                      </a:lnTo>
                      <a:lnTo>
                        <a:pt x="602" y="178"/>
                      </a:lnTo>
                      <a:lnTo>
                        <a:pt x="600" y="174"/>
                      </a:lnTo>
                      <a:lnTo>
                        <a:pt x="598" y="176"/>
                      </a:lnTo>
                      <a:lnTo>
                        <a:pt x="599" y="165"/>
                      </a:lnTo>
                      <a:lnTo>
                        <a:pt x="592" y="158"/>
                      </a:lnTo>
                      <a:lnTo>
                        <a:pt x="584" y="158"/>
                      </a:lnTo>
                      <a:lnTo>
                        <a:pt x="582" y="156"/>
                      </a:lnTo>
                      <a:lnTo>
                        <a:pt x="575" y="152"/>
                      </a:lnTo>
                      <a:lnTo>
                        <a:pt x="566" y="147"/>
                      </a:lnTo>
                      <a:lnTo>
                        <a:pt x="558" y="144"/>
                      </a:lnTo>
                      <a:lnTo>
                        <a:pt x="551" y="142"/>
                      </a:lnTo>
                      <a:lnTo>
                        <a:pt x="540" y="136"/>
                      </a:lnTo>
                      <a:lnTo>
                        <a:pt x="540" y="139"/>
                      </a:lnTo>
                      <a:lnTo>
                        <a:pt x="527" y="142"/>
                      </a:lnTo>
                      <a:lnTo>
                        <a:pt x="518" y="156"/>
                      </a:lnTo>
                      <a:lnTo>
                        <a:pt x="518" y="159"/>
                      </a:lnTo>
                      <a:lnTo>
                        <a:pt x="510" y="163"/>
                      </a:lnTo>
                      <a:lnTo>
                        <a:pt x="497" y="183"/>
                      </a:lnTo>
                      <a:lnTo>
                        <a:pt x="498" y="165"/>
                      </a:lnTo>
                      <a:lnTo>
                        <a:pt x="492" y="170"/>
                      </a:lnTo>
                      <a:lnTo>
                        <a:pt x="485" y="166"/>
                      </a:lnTo>
                      <a:lnTo>
                        <a:pt x="478" y="168"/>
                      </a:lnTo>
                      <a:lnTo>
                        <a:pt x="470" y="145"/>
                      </a:lnTo>
                      <a:lnTo>
                        <a:pt x="456" y="152"/>
                      </a:lnTo>
                      <a:lnTo>
                        <a:pt x="442" y="159"/>
                      </a:lnTo>
                      <a:lnTo>
                        <a:pt x="436" y="158"/>
                      </a:lnTo>
                      <a:lnTo>
                        <a:pt x="450" y="148"/>
                      </a:lnTo>
                      <a:lnTo>
                        <a:pt x="463" y="123"/>
                      </a:lnTo>
                      <a:lnTo>
                        <a:pt x="476" y="108"/>
                      </a:lnTo>
                      <a:lnTo>
                        <a:pt x="490" y="93"/>
                      </a:lnTo>
                      <a:lnTo>
                        <a:pt x="485" y="80"/>
                      </a:lnTo>
                      <a:lnTo>
                        <a:pt x="474" y="72"/>
                      </a:lnTo>
                      <a:lnTo>
                        <a:pt x="470" y="52"/>
                      </a:lnTo>
                      <a:lnTo>
                        <a:pt x="466" y="32"/>
                      </a:lnTo>
                      <a:lnTo>
                        <a:pt x="464" y="34"/>
                      </a:lnTo>
                      <a:lnTo>
                        <a:pt x="457" y="22"/>
                      </a:lnTo>
                      <a:lnTo>
                        <a:pt x="458" y="27"/>
                      </a:lnTo>
                      <a:lnTo>
                        <a:pt x="455" y="27"/>
                      </a:lnTo>
                      <a:lnTo>
                        <a:pt x="454" y="28"/>
                      </a:lnTo>
                      <a:lnTo>
                        <a:pt x="440" y="50"/>
                      </a:lnTo>
                      <a:lnTo>
                        <a:pt x="427" y="72"/>
                      </a:lnTo>
                      <a:lnTo>
                        <a:pt x="407" y="70"/>
                      </a:lnTo>
                      <a:lnTo>
                        <a:pt x="394" y="68"/>
                      </a:lnTo>
                      <a:lnTo>
                        <a:pt x="382" y="63"/>
                      </a:lnTo>
                      <a:lnTo>
                        <a:pt x="364" y="67"/>
                      </a:lnTo>
                      <a:lnTo>
                        <a:pt x="365" y="79"/>
                      </a:lnTo>
                      <a:lnTo>
                        <a:pt x="355" y="76"/>
                      </a:lnTo>
                      <a:lnTo>
                        <a:pt x="334" y="80"/>
                      </a:lnTo>
                      <a:lnTo>
                        <a:pt x="314" y="91"/>
                      </a:lnTo>
                      <a:lnTo>
                        <a:pt x="301" y="91"/>
                      </a:lnTo>
                      <a:lnTo>
                        <a:pt x="288" y="74"/>
                      </a:lnTo>
                      <a:lnTo>
                        <a:pt x="286" y="46"/>
                      </a:lnTo>
                      <a:lnTo>
                        <a:pt x="290" y="25"/>
                      </a:lnTo>
                      <a:lnTo>
                        <a:pt x="282" y="13"/>
                      </a:lnTo>
                      <a:lnTo>
                        <a:pt x="281" y="0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64" y="14"/>
                      </a:lnTo>
                      <a:lnTo>
                        <a:pt x="247" y="21"/>
                      </a:lnTo>
                      <a:lnTo>
                        <a:pt x="230" y="28"/>
                      </a:lnTo>
                      <a:lnTo>
                        <a:pt x="227" y="36"/>
                      </a:lnTo>
                      <a:lnTo>
                        <a:pt x="208" y="30"/>
                      </a:lnTo>
                      <a:lnTo>
                        <a:pt x="187" y="22"/>
                      </a:lnTo>
                      <a:lnTo>
                        <a:pt x="194" y="36"/>
                      </a:lnTo>
                      <a:lnTo>
                        <a:pt x="200" y="61"/>
                      </a:lnTo>
                      <a:lnTo>
                        <a:pt x="214" y="66"/>
                      </a:lnTo>
                      <a:lnTo>
                        <a:pt x="210" y="73"/>
                      </a:lnTo>
                      <a:lnTo>
                        <a:pt x="192" y="88"/>
                      </a:lnTo>
                      <a:lnTo>
                        <a:pt x="170" y="104"/>
                      </a:lnTo>
                      <a:lnTo>
                        <a:pt x="168" y="103"/>
                      </a:lnTo>
                      <a:lnTo>
                        <a:pt x="157" y="104"/>
                      </a:lnTo>
                      <a:lnTo>
                        <a:pt x="140" y="93"/>
                      </a:lnTo>
                      <a:lnTo>
                        <a:pt x="137" y="92"/>
                      </a:lnTo>
                      <a:lnTo>
                        <a:pt x="128" y="73"/>
                      </a:lnTo>
                      <a:lnTo>
                        <a:pt x="118" y="81"/>
                      </a:lnTo>
                      <a:lnTo>
                        <a:pt x="113" y="79"/>
                      </a:lnTo>
                      <a:lnTo>
                        <a:pt x="115" y="82"/>
                      </a:lnTo>
                      <a:lnTo>
                        <a:pt x="97" y="82"/>
                      </a:lnTo>
                      <a:lnTo>
                        <a:pt x="79" y="82"/>
                      </a:lnTo>
                      <a:lnTo>
                        <a:pt x="83" y="97"/>
                      </a:lnTo>
                      <a:lnTo>
                        <a:pt x="94" y="102"/>
                      </a:lnTo>
                      <a:lnTo>
                        <a:pt x="90" y="108"/>
                      </a:lnTo>
                      <a:lnTo>
                        <a:pt x="76" y="109"/>
                      </a:lnTo>
                      <a:lnTo>
                        <a:pt x="79" y="130"/>
                      </a:lnTo>
                      <a:lnTo>
                        <a:pt x="89" y="156"/>
                      </a:lnTo>
                      <a:lnTo>
                        <a:pt x="84" y="188"/>
                      </a:lnTo>
                      <a:lnTo>
                        <a:pt x="79" y="220"/>
                      </a:lnTo>
                      <a:lnTo>
                        <a:pt x="72" y="219"/>
                      </a:lnTo>
                      <a:lnTo>
                        <a:pt x="54" y="224"/>
                      </a:lnTo>
                      <a:lnTo>
                        <a:pt x="38" y="232"/>
                      </a:lnTo>
                      <a:lnTo>
                        <a:pt x="22" y="240"/>
                      </a:lnTo>
                      <a:lnTo>
                        <a:pt x="16" y="258"/>
                      </a:lnTo>
                      <a:lnTo>
                        <a:pt x="11" y="276"/>
                      </a:lnTo>
                      <a:lnTo>
                        <a:pt x="0" y="294"/>
                      </a:lnTo>
                      <a:lnTo>
                        <a:pt x="10" y="312"/>
                      </a:lnTo>
                      <a:lnTo>
                        <a:pt x="19" y="330"/>
                      </a:lnTo>
                      <a:lnTo>
                        <a:pt x="18" y="339"/>
                      </a:lnTo>
                      <a:lnTo>
                        <a:pt x="26" y="342"/>
                      </a:lnTo>
                      <a:lnTo>
                        <a:pt x="38" y="351"/>
                      </a:lnTo>
                      <a:lnTo>
                        <a:pt x="55" y="355"/>
                      </a:lnTo>
                      <a:lnTo>
                        <a:pt x="68" y="344"/>
                      </a:lnTo>
                      <a:lnTo>
                        <a:pt x="70" y="361"/>
                      </a:lnTo>
                      <a:lnTo>
                        <a:pt x="71" y="379"/>
                      </a:lnTo>
                      <a:lnTo>
                        <a:pt x="92" y="378"/>
                      </a:lnTo>
                      <a:lnTo>
                        <a:pt x="119" y="378"/>
                      </a:lnTo>
                      <a:lnTo>
                        <a:pt x="128" y="370"/>
                      </a:lnTo>
                      <a:lnTo>
                        <a:pt x="145" y="361"/>
                      </a:lnTo>
                      <a:lnTo>
                        <a:pt x="163" y="350"/>
                      </a:lnTo>
                      <a:lnTo>
                        <a:pt x="179" y="351"/>
                      </a:lnTo>
                      <a:lnTo>
                        <a:pt x="181" y="370"/>
                      </a:lnTo>
                      <a:lnTo>
                        <a:pt x="182" y="391"/>
                      </a:lnTo>
                      <a:lnTo>
                        <a:pt x="198" y="408"/>
                      </a:lnTo>
                      <a:lnTo>
                        <a:pt x="214" y="412"/>
                      </a:lnTo>
                      <a:lnTo>
                        <a:pt x="232" y="422"/>
                      </a:lnTo>
                      <a:lnTo>
                        <a:pt x="254" y="436"/>
                      </a:lnTo>
                      <a:lnTo>
                        <a:pt x="277" y="441"/>
                      </a:lnTo>
                      <a:lnTo>
                        <a:pt x="283" y="451"/>
                      </a:lnTo>
                      <a:lnTo>
                        <a:pt x="287" y="474"/>
                      </a:lnTo>
                      <a:lnTo>
                        <a:pt x="283" y="474"/>
                      </a:lnTo>
                      <a:lnTo>
                        <a:pt x="290" y="483"/>
                      </a:lnTo>
                      <a:lnTo>
                        <a:pt x="293" y="501"/>
                      </a:lnTo>
                      <a:lnTo>
                        <a:pt x="312" y="502"/>
                      </a:lnTo>
                      <a:lnTo>
                        <a:pt x="330" y="505"/>
                      </a:lnTo>
                      <a:lnTo>
                        <a:pt x="334" y="525"/>
                      </a:lnTo>
                      <a:lnTo>
                        <a:pt x="346" y="538"/>
                      </a:lnTo>
                      <a:lnTo>
                        <a:pt x="350" y="547"/>
                      </a:lnTo>
                      <a:lnTo>
                        <a:pt x="346" y="565"/>
                      </a:lnTo>
                      <a:lnTo>
                        <a:pt x="341" y="582"/>
                      </a:lnTo>
                      <a:lnTo>
                        <a:pt x="344" y="589"/>
                      </a:lnTo>
                      <a:lnTo>
                        <a:pt x="341" y="592"/>
                      </a:lnTo>
                      <a:lnTo>
                        <a:pt x="346" y="602"/>
                      </a:lnTo>
                      <a:lnTo>
                        <a:pt x="349" y="636"/>
                      </a:lnTo>
                      <a:lnTo>
                        <a:pt x="378" y="639"/>
                      </a:lnTo>
                      <a:lnTo>
                        <a:pt x="392" y="642"/>
                      </a:lnTo>
                      <a:lnTo>
                        <a:pt x="398" y="661"/>
                      </a:lnTo>
                      <a:lnTo>
                        <a:pt x="404" y="680"/>
                      </a:lnTo>
                      <a:lnTo>
                        <a:pt x="415" y="679"/>
                      </a:lnTo>
                      <a:lnTo>
                        <a:pt x="426" y="681"/>
                      </a:lnTo>
                      <a:lnTo>
                        <a:pt x="425" y="699"/>
                      </a:lnTo>
                      <a:lnTo>
                        <a:pt x="425" y="717"/>
                      </a:lnTo>
                      <a:lnTo>
                        <a:pt x="438" y="718"/>
                      </a:lnTo>
                      <a:lnTo>
                        <a:pt x="446" y="748"/>
                      </a:lnTo>
                      <a:lnTo>
                        <a:pt x="434" y="759"/>
                      </a:lnTo>
                      <a:lnTo>
                        <a:pt x="421" y="771"/>
                      </a:lnTo>
                      <a:lnTo>
                        <a:pt x="410" y="784"/>
                      </a:lnTo>
                      <a:lnTo>
                        <a:pt x="400" y="798"/>
                      </a:lnTo>
                      <a:lnTo>
                        <a:pt x="389" y="812"/>
                      </a:lnTo>
                      <a:lnTo>
                        <a:pt x="379" y="825"/>
                      </a:lnTo>
                      <a:lnTo>
                        <a:pt x="379" y="826"/>
                      </a:lnTo>
                      <a:lnTo>
                        <a:pt x="389" y="824"/>
                      </a:lnTo>
                      <a:lnTo>
                        <a:pt x="414" y="843"/>
                      </a:lnTo>
                      <a:lnTo>
                        <a:pt x="420" y="843"/>
                      </a:lnTo>
                      <a:lnTo>
                        <a:pt x="432" y="850"/>
                      </a:lnTo>
                      <a:lnTo>
                        <a:pt x="454" y="866"/>
                      </a:lnTo>
                      <a:lnTo>
                        <a:pt x="474" y="882"/>
                      </a:lnTo>
                      <a:lnTo>
                        <a:pt x="472" y="892"/>
                      </a:lnTo>
                      <a:lnTo>
                        <a:pt x="476" y="908"/>
                      </a:lnTo>
                      <a:lnTo>
                        <a:pt x="484" y="894"/>
                      </a:lnTo>
                      <a:lnTo>
                        <a:pt x="491" y="879"/>
                      </a:lnTo>
                      <a:lnTo>
                        <a:pt x="492" y="865"/>
                      </a:lnTo>
                      <a:lnTo>
                        <a:pt x="498" y="850"/>
                      </a:lnTo>
                      <a:lnTo>
                        <a:pt x="506" y="840"/>
                      </a:lnTo>
                      <a:lnTo>
                        <a:pt x="504" y="826"/>
                      </a:lnTo>
                      <a:lnTo>
                        <a:pt x="505" y="825"/>
                      </a:lnTo>
                      <a:lnTo>
                        <a:pt x="515" y="829"/>
                      </a:lnTo>
                      <a:lnTo>
                        <a:pt x="520" y="830"/>
                      </a:lnTo>
                      <a:lnTo>
                        <a:pt x="510" y="847"/>
                      </a:lnTo>
                      <a:lnTo>
                        <a:pt x="502" y="864"/>
                      </a:lnTo>
                      <a:lnTo>
                        <a:pt x="496" y="867"/>
                      </a:lnTo>
                      <a:lnTo>
                        <a:pt x="497" y="870"/>
                      </a:lnTo>
                      <a:lnTo>
                        <a:pt x="511" y="850"/>
                      </a:lnTo>
                      <a:lnTo>
                        <a:pt x="524" y="832"/>
                      </a:lnTo>
                      <a:lnTo>
                        <a:pt x="533" y="813"/>
                      </a:lnTo>
                      <a:lnTo>
                        <a:pt x="541" y="794"/>
                      </a:lnTo>
                      <a:lnTo>
                        <a:pt x="547" y="783"/>
                      </a:lnTo>
                      <a:lnTo>
                        <a:pt x="548" y="783"/>
                      </a:lnTo>
                      <a:lnTo>
                        <a:pt x="548" y="764"/>
                      </a:lnTo>
                      <a:lnTo>
                        <a:pt x="548" y="746"/>
                      </a:lnTo>
                      <a:lnTo>
                        <a:pt x="544" y="733"/>
                      </a:lnTo>
                      <a:lnTo>
                        <a:pt x="544" y="724"/>
                      </a:lnTo>
                      <a:lnTo>
                        <a:pt x="546" y="716"/>
                      </a:lnTo>
                      <a:lnTo>
                        <a:pt x="544" y="715"/>
                      </a:lnTo>
                      <a:lnTo>
                        <a:pt x="552" y="714"/>
                      </a:lnTo>
                      <a:lnTo>
                        <a:pt x="570" y="697"/>
                      </a:lnTo>
                      <a:lnTo>
                        <a:pt x="588" y="679"/>
                      </a:lnTo>
                      <a:lnTo>
                        <a:pt x="605" y="674"/>
                      </a:lnTo>
                      <a:lnTo>
                        <a:pt x="620" y="663"/>
                      </a:lnTo>
                      <a:lnTo>
                        <a:pt x="626" y="658"/>
                      </a:lnTo>
                      <a:lnTo>
                        <a:pt x="641" y="658"/>
                      </a:lnTo>
                      <a:lnTo>
                        <a:pt x="634" y="660"/>
                      </a:lnTo>
                      <a:lnTo>
                        <a:pt x="648" y="655"/>
                      </a:lnTo>
                      <a:lnTo>
                        <a:pt x="650" y="654"/>
                      </a:lnTo>
                      <a:lnTo>
                        <a:pt x="673" y="654"/>
                      </a:lnTo>
                      <a:lnTo>
                        <a:pt x="679" y="640"/>
                      </a:lnTo>
                      <a:lnTo>
                        <a:pt x="691" y="633"/>
                      </a:lnTo>
                      <a:lnTo>
                        <a:pt x="694" y="608"/>
                      </a:lnTo>
                      <a:lnTo>
                        <a:pt x="703" y="590"/>
                      </a:lnTo>
                      <a:lnTo>
                        <a:pt x="713" y="572"/>
                      </a:lnTo>
                      <a:lnTo>
                        <a:pt x="716" y="541"/>
                      </a:lnTo>
                      <a:lnTo>
                        <a:pt x="721" y="529"/>
                      </a:lnTo>
                      <a:lnTo>
                        <a:pt x="722" y="506"/>
                      </a:lnTo>
                      <a:lnTo>
                        <a:pt x="724" y="483"/>
                      </a:lnTo>
                      <a:lnTo>
                        <a:pt x="722" y="466"/>
                      </a:lnTo>
                      <a:lnTo>
                        <a:pt x="722" y="450"/>
                      </a:lnTo>
                      <a:lnTo>
                        <a:pt x="720" y="442"/>
                      </a:lnTo>
                      <a:lnTo>
                        <a:pt x="722" y="421"/>
                      </a:lnTo>
                      <a:lnTo>
                        <a:pt x="728" y="418"/>
                      </a:lnTo>
                      <a:lnTo>
                        <a:pt x="731" y="426"/>
                      </a:lnTo>
                      <a:lnTo>
                        <a:pt x="742" y="408"/>
                      </a:lnTo>
                      <a:lnTo>
                        <a:pt x="752" y="388"/>
                      </a:lnTo>
                      <a:lnTo>
                        <a:pt x="752" y="386"/>
                      </a:lnTo>
                      <a:lnTo>
                        <a:pt x="756" y="381"/>
                      </a:lnTo>
                      <a:lnTo>
                        <a:pt x="769" y="364"/>
                      </a:lnTo>
                      <a:lnTo>
                        <a:pt x="781" y="348"/>
                      </a:lnTo>
                      <a:lnTo>
                        <a:pt x="799" y="321"/>
                      </a:lnTo>
                      <a:lnTo>
                        <a:pt x="803" y="289"/>
                      </a:lnTo>
                      <a:lnTo>
                        <a:pt x="794" y="265"/>
                      </a:lnTo>
                      <a:lnTo>
                        <a:pt x="785" y="241"/>
                      </a:lnTo>
                      <a:lnTo>
                        <a:pt x="768" y="238"/>
                      </a:lnTo>
                      <a:lnTo>
                        <a:pt x="752" y="236"/>
                      </a:lnTo>
                      <a:lnTo>
                        <a:pt x="730" y="216"/>
                      </a:lnTo>
                      <a:lnTo>
                        <a:pt x="708" y="196"/>
                      </a:lnTo>
                      <a:lnTo>
                        <a:pt x="679" y="188"/>
                      </a:lnTo>
                      <a:lnTo>
                        <a:pt x="660" y="189"/>
                      </a:lnTo>
                      <a:lnTo>
                        <a:pt x="641" y="184"/>
                      </a:lnTo>
                      <a:lnTo>
                        <a:pt x="623" y="181"/>
                      </a:lnTo>
                      <a:lnTo>
                        <a:pt x="607" y="186"/>
                      </a:lnTo>
                      <a:lnTo>
                        <a:pt x="610" y="17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" name="Freeform 256"/>
                <p:cNvSpPr>
                  <a:spLocks noChangeArrowheads="1"/>
                </p:cNvSpPr>
                <p:nvPr/>
              </p:nvSpPr>
              <p:spPr bwMode="auto">
                <a:xfrm>
                  <a:off x="2136" y="2165"/>
                  <a:ext cx="32" cy="34"/>
                </a:xfrm>
                <a:custGeom>
                  <a:avLst/>
                  <a:gdLst>
                    <a:gd name="T0" fmla="*/ 25 w 48"/>
                    <a:gd name="T1" fmla="*/ 38 h 41"/>
                    <a:gd name="T2" fmla="*/ 20 w 48"/>
                    <a:gd name="T3" fmla="*/ 39 h 41"/>
                    <a:gd name="T4" fmla="*/ 9 w 48"/>
                    <a:gd name="T5" fmla="*/ 34 h 41"/>
                    <a:gd name="T6" fmla="*/ 6 w 48"/>
                    <a:gd name="T7" fmla="*/ 41 h 41"/>
                    <a:gd name="T8" fmla="*/ 0 w 48"/>
                    <a:gd name="T9" fmla="*/ 23 h 41"/>
                    <a:gd name="T10" fmla="*/ 2 w 48"/>
                    <a:gd name="T11" fmla="*/ 23 h 41"/>
                    <a:gd name="T12" fmla="*/ 1 w 48"/>
                    <a:gd name="T13" fmla="*/ 14 h 41"/>
                    <a:gd name="T14" fmla="*/ 7 w 48"/>
                    <a:gd name="T15" fmla="*/ 0 h 41"/>
                    <a:gd name="T16" fmla="*/ 27 w 48"/>
                    <a:gd name="T17" fmla="*/ 4 h 41"/>
                    <a:gd name="T18" fmla="*/ 48 w 48"/>
                    <a:gd name="T19" fmla="*/ 6 h 41"/>
                    <a:gd name="T20" fmla="*/ 38 w 48"/>
                    <a:gd name="T21" fmla="*/ 26 h 41"/>
                    <a:gd name="T22" fmla="*/ 37 w 48"/>
                    <a:gd name="T23" fmla="*/ 28 h 41"/>
                    <a:gd name="T24" fmla="*/ 35 w 48"/>
                    <a:gd name="T25" fmla="*/ 34 h 41"/>
                    <a:gd name="T26" fmla="*/ 31 w 48"/>
                    <a:gd name="T27" fmla="*/ 34 h 41"/>
                    <a:gd name="T28" fmla="*/ 25 w 48"/>
                    <a:gd name="T2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" h="41">
                      <a:moveTo>
                        <a:pt x="25" y="38"/>
                      </a:moveTo>
                      <a:lnTo>
                        <a:pt x="20" y="39"/>
                      </a:lnTo>
                      <a:lnTo>
                        <a:pt x="9" y="34"/>
                      </a:lnTo>
                      <a:lnTo>
                        <a:pt x="6" y="41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1" y="14"/>
                      </a:lnTo>
                      <a:lnTo>
                        <a:pt x="7" y="0"/>
                      </a:lnTo>
                      <a:lnTo>
                        <a:pt x="27" y="4"/>
                      </a:lnTo>
                      <a:lnTo>
                        <a:pt x="48" y="6"/>
                      </a:lnTo>
                      <a:lnTo>
                        <a:pt x="38" y="26"/>
                      </a:lnTo>
                      <a:lnTo>
                        <a:pt x="37" y="28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7" name="Freeform 257"/>
                <p:cNvSpPr>
                  <a:spLocks noChangeArrowheads="1"/>
                </p:cNvSpPr>
                <p:nvPr/>
              </p:nvSpPr>
              <p:spPr bwMode="auto">
                <a:xfrm>
                  <a:off x="3017" y="2116"/>
                  <a:ext cx="26" cy="27"/>
                </a:xfrm>
                <a:custGeom>
                  <a:avLst/>
                  <a:gdLst>
                    <a:gd name="T0" fmla="*/ 6 w 38"/>
                    <a:gd name="T1" fmla="*/ 32 h 32"/>
                    <a:gd name="T2" fmla="*/ 0 w 38"/>
                    <a:gd name="T3" fmla="*/ 29 h 32"/>
                    <a:gd name="T4" fmla="*/ 1 w 38"/>
                    <a:gd name="T5" fmla="*/ 20 h 32"/>
                    <a:gd name="T6" fmla="*/ 6 w 38"/>
                    <a:gd name="T7" fmla="*/ 0 h 32"/>
                    <a:gd name="T8" fmla="*/ 21 w 38"/>
                    <a:gd name="T9" fmla="*/ 2 h 32"/>
                    <a:gd name="T10" fmla="*/ 37 w 38"/>
                    <a:gd name="T11" fmla="*/ 5 h 32"/>
                    <a:gd name="T12" fmla="*/ 38 w 38"/>
                    <a:gd name="T13" fmla="*/ 32 h 32"/>
                    <a:gd name="T14" fmla="*/ 21 w 38"/>
                    <a:gd name="T15" fmla="*/ 32 h 32"/>
                    <a:gd name="T16" fmla="*/ 6 w 38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32">
                      <a:moveTo>
                        <a:pt x="6" y="32"/>
                      </a:moveTo>
                      <a:lnTo>
                        <a:pt x="0" y="29"/>
                      </a:lnTo>
                      <a:lnTo>
                        <a:pt x="1" y="20"/>
                      </a:lnTo>
                      <a:lnTo>
                        <a:pt x="6" y="0"/>
                      </a:lnTo>
                      <a:lnTo>
                        <a:pt x="21" y="2"/>
                      </a:lnTo>
                      <a:lnTo>
                        <a:pt x="37" y="5"/>
                      </a:lnTo>
                      <a:lnTo>
                        <a:pt x="38" y="32"/>
                      </a:lnTo>
                      <a:lnTo>
                        <a:pt x="21" y="32"/>
                      </a:lnTo>
                      <a:lnTo>
                        <a:pt x="6" y="3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" name="Freeform 258"/>
                <p:cNvSpPr>
                  <a:spLocks noChangeArrowheads="1"/>
                </p:cNvSpPr>
                <p:nvPr/>
              </p:nvSpPr>
              <p:spPr bwMode="auto">
                <a:xfrm>
                  <a:off x="3002" y="2088"/>
                  <a:ext cx="5" cy="8"/>
                </a:xfrm>
                <a:custGeom>
                  <a:avLst/>
                  <a:gdLst>
                    <a:gd name="T0" fmla="*/ 10 w 10"/>
                    <a:gd name="T1" fmla="*/ 2 h 12"/>
                    <a:gd name="T2" fmla="*/ 6 w 10"/>
                    <a:gd name="T3" fmla="*/ 0 h 12"/>
                    <a:gd name="T4" fmla="*/ 0 w 10"/>
                    <a:gd name="T5" fmla="*/ 12 h 12"/>
                    <a:gd name="T6" fmla="*/ 10 w 10"/>
                    <a:gd name="T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2">
                      <a:moveTo>
                        <a:pt x="10" y="2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9" name="Freeform 259"/>
                <p:cNvSpPr>
                  <a:spLocks noChangeArrowheads="1"/>
                </p:cNvSpPr>
                <p:nvPr/>
              </p:nvSpPr>
              <p:spPr bwMode="auto">
                <a:xfrm>
                  <a:off x="3007" y="2121"/>
                  <a:ext cx="80" cy="120"/>
                </a:xfrm>
                <a:custGeom>
                  <a:avLst/>
                  <a:gdLst>
                    <a:gd name="T0" fmla="*/ 19 w 117"/>
                    <a:gd name="T1" fmla="*/ 26 h 142"/>
                    <a:gd name="T2" fmla="*/ 17 w 117"/>
                    <a:gd name="T3" fmla="*/ 36 h 142"/>
                    <a:gd name="T4" fmla="*/ 11 w 117"/>
                    <a:gd name="T5" fmla="*/ 36 h 142"/>
                    <a:gd name="T6" fmla="*/ 24 w 117"/>
                    <a:gd name="T7" fmla="*/ 46 h 142"/>
                    <a:gd name="T8" fmla="*/ 12 w 117"/>
                    <a:gd name="T9" fmla="*/ 45 h 142"/>
                    <a:gd name="T10" fmla="*/ 5 w 117"/>
                    <a:gd name="T11" fmla="*/ 67 h 142"/>
                    <a:gd name="T12" fmla="*/ 0 w 117"/>
                    <a:gd name="T13" fmla="*/ 67 h 142"/>
                    <a:gd name="T14" fmla="*/ 9 w 117"/>
                    <a:gd name="T15" fmla="*/ 82 h 142"/>
                    <a:gd name="T16" fmla="*/ 12 w 117"/>
                    <a:gd name="T17" fmla="*/ 87 h 142"/>
                    <a:gd name="T18" fmla="*/ 6 w 117"/>
                    <a:gd name="T19" fmla="*/ 81 h 142"/>
                    <a:gd name="T20" fmla="*/ 15 w 117"/>
                    <a:gd name="T21" fmla="*/ 96 h 142"/>
                    <a:gd name="T22" fmla="*/ 12 w 117"/>
                    <a:gd name="T23" fmla="*/ 94 h 142"/>
                    <a:gd name="T24" fmla="*/ 24 w 117"/>
                    <a:gd name="T25" fmla="*/ 110 h 142"/>
                    <a:gd name="T26" fmla="*/ 22 w 117"/>
                    <a:gd name="T27" fmla="*/ 109 h 142"/>
                    <a:gd name="T28" fmla="*/ 35 w 117"/>
                    <a:gd name="T29" fmla="*/ 126 h 142"/>
                    <a:gd name="T30" fmla="*/ 48 w 117"/>
                    <a:gd name="T31" fmla="*/ 142 h 142"/>
                    <a:gd name="T32" fmla="*/ 55 w 117"/>
                    <a:gd name="T33" fmla="*/ 132 h 142"/>
                    <a:gd name="T34" fmla="*/ 60 w 117"/>
                    <a:gd name="T35" fmla="*/ 135 h 142"/>
                    <a:gd name="T36" fmla="*/ 64 w 117"/>
                    <a:gd name="T37" fmla="*/ 132 h 142"/>
                    <a:gd name="T38" fmla="*/ 60 w 117"/>
                    <a:gd name="T39" fmla="*/ 121 h 142"/>
                    <a:gd name="T40" fmla="*/ 58 w 117"/>
                    <a:gd name="T41" fmla="*/ 115 h 142"/>
                    <a:gd name="T42" fmla="*/ 58 w 117"/>
                    <a:gd name="T43" fmla="*/ 109 h 142"/>
                    <a:gd name="T44" fmla="*/ 76 w 117"/>
                    <a:gd name="T45" fmla="*/ 106 h 142"/>
                    <a:gd name="T46" fmla="*/ 78 w 117"/>
                    <a:gd name="T47" fmla="*/ 92 h 142"/>
                    <a:gd name="T48" fmla="*/ 89 w 117"/>
                    <a:gd name="T49" fmla="*/ 105 h 142"/>
                    <a:gd name="T50" fmla="*/ 101 w 117"/>
                    <a:gd name="T51" fmla="*/ 100 h 142"/>
                    <a:gd name="T52" fmla="*/ 105 w 117"/>
                    <a:gd name="T53" fmla="*/ 108 h 142"/>
                    <a:gd name="T54" fmla="*/ 112 w 117"/>
                    <a:gd name="T55" fmla="*/ 102 h 142"/>
                    <a:gd name="T56" fmla="*/ 117 w 117"/>
                    <a:gd name="T57" fmla="*/ 69 h 142"/>
                    <a:gd name="T58" fmla="*/ 106 w 117"/>
                    <a:gd name="T59" fmla="*/ 49 h 142"/>
                    <a:gd name="T60" fmla="*/ 115 w 117"/>
                    <a:gd name="T61" fmla="*/ 36 h 142"/>
                    <a:gd name="T62" fmla="*/ 113 w 117"/>
                    <a:gd name="T63" fmla="*/ 20 h 142"/>
                    <a:gd name="T64" fmla="*/ 90 w 117"/>
                    <a:gd name="T65" fmla="*/ 21 h 142"/>
                    <a:gd name="T66" fmla="*/ 93 w 117"/>
                    <a:gd name="T67" fmla="*/ 0 h 142"/>
                    <a:gd name="T68" fmla="*/ 72 w 117"/>
                    <a:gd name="T69" fmla="*/ 0 h 142"/>
                    <a:gd name="T70" fmla="*/ 52 w 117"/>
                    <a:gd name="T71" fmla="*/ 0 h 142"/>
                    <a:gd name="T72" fmla="*/ 53 w 117"/>
                    <a:gd name="T73" fmla="*/ 27 h 142"/>
                    <a:gd name="T74" fmla="*/ 36 w 117"/>
                    <a:gd name="T75" fmla="*/ 27 h 142"/>
                    <a:gd name="T76" fmla="*/ 21 w 117"/>
                    <a:gd name="T77" fmla="*/ 27 h 142"/>
                    <a:gd name="T78" fmla="*/ 19 w 117"/>
                    <a:gd name="T79" fmla="*/ 2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7" h="142">
                      <a:moveTo>
                        <a:pt x="19" y="26"/>
                      </a:moveTo>
                      <a:lnTo>
                        <a:pt x="17" y="36"/>
                      </a:lnTo>
                      <a:lnTo>
                        <a:pt x="11" y="36"/>
                      </a:lnTo>
                      <a:lnTo>
                        <a:pt x="24" y="46"/>
                      </a:lnTo>
                      <a:lnTo>
                        <a:pt x="12" y="45"/>
                      </a:lnTo>
                      <a:lnTo>
                        <a:pt x="5" y="67"/>
                      </a:lnTo>
                      <a:lnTo>
                        <a:pt x="0" y="67"/>
                      </a:lnTo>
                      <a:lnTo>
                        <a:pt x="9" y="82"/>
                      </a:lnTo>
                      <a:lnTo>
                        <a:pt x="12" y="87"/>
                      </a:lnTo>
                      <a:lnTo>
                        <a:pt x="6" y="81"/>
                      </a:lnTo>
                      <a:lnTo>
                        <a:pt x="15" y="96"/>
                      </a:lnTo>
                      <a:lnTo>
                        <a:pt x="12" y="94"/>
                      </a:lnTo>
                      <a:lnTo>
                        <a:pt x="24" y="110"/>
                      </a:lnTo>
                      <a:lnTo>
                        <a:pt x="22" y="109"/>
                      </a:lnTo>
                      <a:lnTo>
                        <a:pt x="35" y="126"/>
                      </a:lnTo>
                      <a:lnTo>
                        <a:pt x="48" y="142"/>
                      </a:lnTo>
                      <a:lnTo>
                        <a:pt x="55" y="132"/>
                      </a:lnTo>
                      <a:lnTo>
                        <a:pt x="60" y="135"/>
                      </a:lnTo>
                      <a:lnTo>
                        <a:pt x="64" y="132"/>
                      </a:lnTo>
                      <a:lnTo>
                        <a:pt x="60" y="121"/>
                      </a:lnTo>
                      <a:lnTo>
                        <a:pt x="58" y="115"/>
                      </a:lnTo>
                      <a:lnTo>
                        <a:pt x="58" y="109"/>
                      </a:lnTo>
                      <a:lnTo>
                        <a:pt x="76" y="106"/>
                      </a:lnTo>
                      <a:lnTo>
                        <a:pt x="78" y="92"/>
                      </a:lnTo>
                      <a:lnTo>
                        <a:pt x="89" y="105"/>
                      </a:lnTo>
                      <a:lnTo>
                        <a:pt x="101" y="100"/>
                      </a:lnTo>
                      <a:lnTo>
                        <a:pt x="105" y="108"/>
                      </a:lnTo>
                      <a:lnTo>
                        <a:pt x="112" y="102"/>
                      </a:lnTo>
                      <a:lnTo>
                        <a:pt x="117" y="69"/>
                      </a:lnTo>
                      <a:lnTo>
                        <a:pt x="106" y="49"/>
                      </a:lnTo>
                      <a:lnTo>
                        <a:pt x="115" y="36"/>
                      </a:lnTo>
                      <a:lnTo>
                        <a:pt x="113" y="20"/>
                      </a:lnTo>
                      <a:lnTo>
                        <a:pt x="90" y="21"/>
                      </a:lnTo>
                      <a:lnTo>
                        <a:pt x="93" y="0"/>
                      </a:lnTo>
                      <a:lnTo>
                        <a:pt x="72" y="0"/>
                      </a:lnTo>
                      <a:lnTo>
                        <a:pt x="52" y="0"/>
                      </a:lnTo>
                      <a:lnTo>
                        <a:pt x="53" y="27"/>
                      </a:lnTo>
                      <a:lnTo>
                        <a:pt x="36" y="27"/>
                      </a:lnTo>
                      <a:lnTo>
                        <a:pt x="21" y="27"/>
                      </a:lnTo>
                      <a:lnTo>
                        <a:pt x="19" y="2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0" name="Freeform 260"/>
                <p:cNvSpPr>
                  <a:spLocks noChangeArrowheads="1"/>
                </p:cNvSpPr>
                <p:nvPr/>
              </p:nvSpPr>
              <p:spPr bwMode="auto">
                <a:xfrm>
                  <a:off x="1982" y="2551"/>
                  <a:ext cx="119" cy="159"/>
                </a:xfrm>
                <a:custGeom>
                  <a:avLst/>
                  <a:gdLst>
                    <a:gd name="T0" fmla="*/ 9 w 170"/>
                    <a:gd name="T1" fmla="*/ 17 h 189"/>
                    <a:gd name="T2" fmla="*/ 4 w 170"/>
                    <a:gd name="T3" fmla="*/ 42 h 189"/>
                    <a:gd name="T4" fmla="*/ 0 w 170"/>
                    <a:gd name="T5" fmla="*/ 67 h 189"/>
                    <a:gd name="T6" fmla="*/ 20 w 170"/>
                    <a:gd name="T7" fmla="*/ 87 h 189"/>
                    <a:gd name="T8" fmla="*/ 39 w 170"/>
                    <a:gd name="T9" fmla="*/ 105 h 189"/>
                    <a:gd name="T10" fmla="*/ 56 w 170"/>
                    <a:gd name="T11" fmla="*/ 113 h 189"/>
                    <a:gd name="T12" fmla="*/ 73 w 170"/>
                    <a:gd name="T13" fmla="*/ 120 h 189"/>
                    <a:gd name="T14" fmla="*/ 91 w 170"/>
                    <a:gd name="T15" fmla="*/ 131 h 189"/>
                    <a:gd name="T16" fmla="*/ 110 w 170"/>
                    <a:gd name="T17" fmla="*/ 142 h 189"/>
                    <a:gd name="T18" fmla="*/ 102 w 170"/>
                    <a:gd name="T19" fmla="*/ 163 h 189"/>
                    <a:gd name="T20" fmla="*/ 94 w 170"/>
                    <a:gd name="T21" fmla="*/ 185 h 189"/>
                    <a:gd name="T22" fmla="*/ 118 w 170"/>
                    <a:gd name="T23" fmla="*/ 187 h 189"/>
                    <a:gd name="T24" fmla="*/ 141 w 170"/>
                    <a:gd name="T25" fmla="*/ 189 h 189"/>
                    <a:gd name="T26" fmla="*/ 154 w 170"/>
                    <a:gd name="T27" fmla="*/ 184 h 189"/>
                    <a:gd name="T28" fmla="*/ 170 w 170"/>
                    <a:gd name="T29" fmla="*/ 160 h 189"/>
                    <a:gd name="T30" fmla="*/ 169 w 170"/>
                    <a:gd name="T31" fmla="*/ 144 h 189"/>
                    <a:gd name="T32" fmla="*/ 169 w 170"/>
                    <a:gd name="T33" fmla="*/ 126 h 189"/>
                    <a:gd name="T34" fmla="*/ 170 w 170"/>
                    <a:gd name="T35" fmla="*/ 108 h 189"/>
                    <a:gd name="T36" fmla="*/ 159 w 170"/>
                    <a:gd name="T37" fmla="*/ 106 h 189"/>
                    <a:gd name="T38" fmla="*/ 148 w 170"/>
                    <a:gd name="T39" fmla="*/ 107 h 189"/>
                    <a:gd name="T40" fmla="*/ 142 w 170"/>
                    <a:gd name="T41" fmla="*/ 88 h 189"/>
                    <a:gd name="T42" fmla="*/ 136 w 170"/>
                    <a:gd name="T43" fmla="*/ 69 h 189"/>
                    <a:gd name="T44" fmla="*/ 122 w 170"/>
                    <a:gd name="T45" fmla="*/ 66 h 189"/>
                    <a:gd name="T46" fmla="*/ 93 w 170"/>
                    <a:gd name="T47" fmla="*/ 63 h 189"/>
                    <a:gd name="T48" fmla="*/ 90 w 170"/>
                    <a:gd name="T49" fmla="*/ 29 h 189"/>
                    <a:gd name="T50" fmla="*/ 85 w 170"/>
                    <a:gd name="T51" fmla="*/ 19 h 189"/>
                    <a:gd name="T52" fmla="*/ 86 w 170"/>
                    <a:gd name="T53" fmla="*/ 15 h 189"/>
                    <a:gd name="T54" fmla="*/ 64 w 170"/>
                    <a:gd name="T55" fmla="*/ 0 h 189"/>
                    <a:gd name="T56" fmla="*/ 38 w 170"/>
                    <a:gd name="T57" fmla="*/ 4 h 189"/>
                    <a:gd name="T58" fmla="*/ 12 w 170"/>
                    <a:gd name="T59" fmla="*/ 7 h 189"/>
                    <a:gd name="T60" fmla="*/ 9 w 170"/>
                    <a:gd name="T61" fmla="*/ 17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0" h="189">
                      <a:moveTo>
                        <a:pt x="9" y="17"/>
                      </a:moveTo>
                      <a:lnTo>
                        <a:pt x="4" y="42"/>
                      </a:lnTo>
                      <a:lnTo>
                        <a:pt x="0" y="67"/>
                      </a:lnTo>
                      <a:lnTo>
                        <a:pt x="20" y="87"/>
                      </a:lnTo>
                      <a:lnTo>
                        <a:pt x="39" y="105"/>
                      </a:lnTo>
                      <a:lnTo>
                        <a:pt x="56" y="113"/>
                      </a:lnTo>
                      <a:lnTo>
                        <a:pt x="73" y="120"/>
                      </a:lnTo>
                      <a:lnTo>
                        <a:pt x="91" y="131"/>
                      </a:lnTo>
                      <a:lnTo>
                        <a:pt x="110" y="142"/>
                      </a:lnTo>
                      <a:lnTo>
                        <a:pt x="102" y="163"/>
                      </a:lnTo>
                      <a:lnTo>
                        <a:pt x="94" y="185"/>
                      </a:lnTo>
                      <a:lnTo>
                        <a:pt x="118" y="187"/>
                      </a:lnTo>
                      <a:lnTo>
                        <a:pt x="141" y="189"/>
                      </a:lnTo>
                      <a:lnTo>
                        <a:pt x="154" y="184"/>
                      </a:lnTo>
                      <a:lnTo>
                        <a:pt x="170" y="160"/>
                      </a:lnTo>
                      <a:lnTo>
                        <a:pt x="169" y="144"/>
                      </a:lnTo>
                      <a:lnTo>
                        <a:pt x="169" y="126"/>
                      </a:lnTo>
                      <a:lnTo>
                        <a:pt x="170" y="108"/>
                      </a:lnTo>
                      <a:lnTo>
                        <a:pt x="159" y="106"/>
                      </a:lnTo>
                      <a:lnTo>
                        <a:pt x="148" y="107"/>
                      </a:lnTo>
                      <a:lnTo>
                        <a:pt x="142" y="88"/>
                      </a:lnTo>
                      <a:lnTo>
                        <a:pt x="136" y="69"/>
                      </a:lnTo>
                      <a:lnTo>
                        <a:pt x="122" y="66"/>
                      </a:lnTo>
                      <a:lnTo>
                        <a:pt x="93" y="63"/>
                      </a:lnTo>
                      <a:lnTo>
                        <a:pt x="90" y="29"/>
                      </a:lnTo>
                      <a:lnTo>
                        <a:pt x="85" y="19"/>
                      </a:lnTo>
                      <a:lnTo>
                        <a:pt x="86" y="15"/>
                      </a:lnTo>
                      <a:lnTo>
                        <a:pt x="64" y="0"/>
                      </a:lnTo>
                      <a:lnTo>
                        <a:pt x="38" y="4"/>
                      </a:lnTo>
                      <a:lnTo>
                        <a:pt x="12" y="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1" name="Freeform 261"/>
                <p:cNvSpPr>
                  <a:spLocks noChangeArrowheads="1"/>
                </p:cNvSpPr>
                <p:nvPr/>
              </p:nvSpPr>
              <p:spPr bwMode="auto">
                <a:xfrm>
                  <a:off x="2973" y="2155"/>
                  <a:ext cx="2" cy="5"/>
                </a:xfrm>
                <a:custGeom>
                  <a:avLst/>
                  <a:gdLst>
                    <a:gd name="T0" fmla="*/ 6 w 6"/>
                    <a:gd name="T1" fmla="*/ 3 h 9"/>
                    <a:gd name="T2" fmla="*/ 1 w 6"/>
                    <a:gd name="T3" fmla="*/ 9 h 9"/>
                    <a:gd name="T4" fmla="*/ 0 w 6"/>
                    <a:gd name="T5" fmla="*/ 5 h 9"/>
                    <a:gd name="T6" fmla="*/ 3 w 6"/>
                    <a:gd name="T7" fmla="*/ 0 h 9"/>
                    <a:gd name="T8" fmla="*/ 6 w 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9">
                      <a:moveTo>
                        <a:pt x="6" y="3"/>
                      </a:move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2" name="Freeform 262"/>
                <p:cNvSpPr>
                  <a:spLocks noChangeArrowheads="1"/>
                </p:cNvSpPr>
                <p:nvPr/>
              </p:nvSpPr>
              <p:spPr bwMode="auto">
                <a:xfrm>
                  <a:off x="2985" y="2129"/>
                  <a:ext cx="0" cy="1"/>
                </a:xfrm>
                <a:custGeom>
                  <a:avLst/>
                  <a:gdLst>
                    <a:gd name="T0" fmla="*/ 0 w 3"/>
                    <a:gd name="T1" fmla="*/ 4 h 4"/>
                    <a:gd name="T2" fmla="*/ 0 w 3"/>
                    <a:gd name="T3" fmla="*/ 2 h 4"/>
                    <a:gd name="T4" fmla="*/ 3 w 3"/>
                    <a:gd name="T5" fmla="*/ 0 h 4"/>
                    <a:gd name="T6" fmla="*/ 3 w 3"/>
                    <a:gd name="T7" fmla="*/ 2 h 4"/>
                    <a:gd name="T8" fmla="*/ 0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3" name="Freeform 263"/>
                <p:cNvSpPr>
                  <a:spLocks noChangeArrowheads="1"/>
                </p:cNvSpPr>
                <p:nvPr/>
              </p:nvSpPr>
              <p:spPr bwMode="auto">
                <a:xfrm>
                  <a:off x="3308" y="2183"/>
                  <a:ext cx="157" cy="212"/>
                </a:xfrm>
                <a:custGeom>
                  <a:avLst/>
                  <a:gdLst>
                    <a:gd name="T0" fmla="*/ 170 w 223"/>
                    <a:gd name="T1" fmla="*/ 55 h 249"/>
                    <a:gd name="T2" fmla="*/ 168 w 223"/>
                    <a:gd name="T3" fmla="*/ 47 h 249"/>
                    <a:gd name="T4" fmla="*/ 150 w 223"/>
                    <a:gd name="T5" fmla="*/ 36 h 249"/>
                    <a:gd name="T6" fmla="*/ 131 w 223"/>
                    <a:gd name="T7" fmla="*/ 24 h 249"/>
                    <a:gd name="T8" fmla="*/ 112 w 223"/>
                    <a:gd name="T9" fmla="*/ 12 h 249"/>
                    <a:gd name="T10" fmla="*/ 94 w 223"/>
                    <a:gd name="T11" fmla="*/ 0 h 249"/>
                    <a:gd name="T12" fmla="*/ 76 w 223"/>
                    <a:gd name="T13" fmla="*/ 1 h 249"/>
                    <a:gd name="T14" fmla="*/ 58 w 223"/>
                    <a:gd name="T15" fmla="*/ 1 h 249"/>
                    <a:gd name="T16" fmla="*/ 40 w 223"/>
                    <a:gd name="T17" fmla="*/ 1 h 249"/>
                    <a:gd name="T18" fmla="*/ 23 w 223"/>
                    <a:gd name="T19" fmla="*/ 2 h 249"/>
                    <a:gd name="T20" fmla="*/ 30 w 223"/>
                    <a:gd name="T21" fmla="*/ 31 h 249"/>
                    <a:gd name="T22" fmla="*/ 24 w 223"/>
                    <a:gd name="T23" fmla="*/ 33 h 249"/>
                    <a:gd name="T24" fmla="*/ 24 w 223"/>
                    <a:gd name="T25" fmla="*/ 44 h 249"/>
                    <a:gd name="T26" fmla="*/ 29 w 223"/>
                    <a:gd name="T27" fmla="*/ 51 h 249"/>
                    <a:gd name="T28" fmla="*/ 17 w 223"/>
                    <a:gd name="T29" fmla="*/ 66 h 249"/>
                    <a:gd name="T30" fmla="*/ 5 w 223"/>
                    <a:gd name="T31" fmla="*/ 80 h 249"/>
                    <a:gd name="T32" fmla="*/ 0 w 223"/>
                    <a:gd name="T33" fmla="*/ 80 h 249"/>
                    <a:gd name="T34" fmla="*/ 1 w 223"/>
                    <a:gd name="T35" fmla="*/ 98 h 249"/>
                    <a:gd name="T36" fmla="*/ 1 w 223"/>
                    <a:gd name="T37" fmla="*/ 115 h 249"/>
                    <a:gd name="T38" fmla="*/ 8 w 223"/>
                    <a:gd name="T39" fmla="*/ 134 h 249"/>
                    <a:gd name="T40" fmla="*/ 18 w 223"/>
                    <a:gd name="T41" fmla="*/ 151 h 249"/>
                    <a:gd name="T42" fmla="*/ 26 w 223"/>
                    <a:gd name="T43" fmla="*/ 168 h 249"/>
                    <a:gd name="T44" fmla="*/ 28 w 223"/>
                    <a:gd name="T45" fmla="*/ 171 h 249"/>
                    <a:gd name="T46" fmla="*/ 49 w 223"/>
                    <a:gd name="T47" fmla="*/ 183 h 249"/>
                    <a:gd name="T48" fmla="*/ 70 w 223"/>
                    <a:gd name="T49" fmla="*/ 197 h 249"/>
                    <a:gd name="T50" fmla="*/ 91 w 223"/>
                    <a:gd name="T51" fmla="*/ 199 h 249"/>
                    <a:gd name="T52" fmla="*/ 98 w 223"/>
                    <a:gd name="T53" fmla="*/ 204 h 249"/>
                    <a:gd name="T54" fmla="*/ 104 w 223"/>
                    <a:gd name="T55" fmla="*/ 228 h 249"/>
                    <a:gd name="T56" fmla="*/ 110 w 223"/>
                    <a:gd name="T57" fmla="*/ 247 h 249"/>
                    <a:gd name="T58" fmla="*/ 120 w 223"/>
                    <a:gd name="T59" fmla="*/ 247 h 249"/>
                    <a:gd name="T60" fmla="*/ 131 w 223"/>
                    <a:gd name="T61" fmla="*/ 245 h 249"/>
                    <a:gd name="T62" fmla="*/ 155 w 223"/>
                    <a:gd name="T63" fmla="*/ 249 h 249"/>
                    <a:gd name="T64" fmla="*/ 169 w 223"/>
                    <a:gd name="T65" fmla="*/ 243 h 249"/>
                    <a:gd name="T66" fmla="*/ 180 w 223"/>
                    <a:gd name="T67" fmla="*/ 242 h 249"/>
                    <a:gd name="T68" fmla="*/ 202 w 223"/>
                    <a:gd name="T69" fmla="*/ 231 h 249"/>
                    <a:gd name="T70" fmla="*/ 223 w 223"/>
                    <a:gd name="T71" fmla="*/ 222 h 249"/>
                    <a:gd name="T72" fmla="*/ 210 w 223"/>
                    <a:gd name="T73" fmla="*/ 207 h 249"/>
                    <a:gd name="T74" fmla="*/ 205 w 223"/>
                    <a:gd name="T75" fmla="*/ 185 h 249"/>
                    <a:gd name="T76" fmla="*/ 203 w 223"/>
                    <a:gd name="T77" fmla="*/ 167 h 249"/>
                    <a:gd name="T78" fmla="*/ 202 w 223"/>
                    <a:gd name="T79" fmla="*/ 159 h 249"/>
                    <a:gd name="T80" fmla="*/ 205 w 223"/>
                    <a:gd name="T81" fmla="*/ 137 h 249"/>
                    <a:gd name="T82" fmla="*/ 192 w 223"/>
                    <a:gd name="T83" fmla="*/ 117 h 249"/>
                    <a:gd name="T84" fmla="*/ 200 w 223"/>
                    <a:gd name="T85" fmla="*/ 86 h 249"/>
                    <a:gd name="T86" fmla="*/ 186 w 223"/>
                    <a:gd name="T87" fmla="*/ 71 h 249"/>
                    <a:gd name="T88" fmla="*/ 170 w 223"/>
                    <a:gd name="T89" fmla="*/ 55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3" h="249">
                      <a:moveTo>
                        <a:pt x="170" y="55"/>
                      </a:moveTo>
                      <a:lnTo>
                        <a:pt x="168" y="47"/>
                      </a:lnTo>
                      <a:lnTo>
                        <a:pt x="150" y="36"/>
                      </a:lnTo>
                      <a:lnTo>
                        <a:pt x="131" y="24"/>
                      </a:lnTo>
                      <a:lnTo>
                        <a:pt x="112" y="12"/>
                      </a:lnTo>
                      <a:lnTo>
                        <a:pt x="94" y="0"/>
                      </a:lnTo>
                      <a:lnTo>
                        <a:pt x="76" y="1"/>
                      </a:lnTo>
                      <a:lnTo>
                        <a:pt x="58" y="1"/>
                      </a:lnTo>
                      <a:lnTo>
                        <a:pt x="40" y="1"/>
                      </a:lnTo>
                      <a:lnTo>
                        <a:pt x="23" y="2"/>
                      </a:lnTo>
                      <a:lnTo>
                        <a:pt x="30" y="31"/>
                      </a:lnTo>
                      <a:lnTo>
                        <a:pt x="24" y="33"/>
                      </a:lnTo>
                      <a:lnTo>
                        <a:pt x="24" y="44"/>
                      </a:lnTo>
                      <a:lnTo>
                        <a:pt x="29" y="51"/>
                      </a:lnTo>
                      <a:lnTo>
                        <a:pt x="17" y="66"/>
                      </a:lnTo>
                      <a:lnTo>
                        <a:pt x="5" y="80"/>
                      </a:lnTo>
                      <a:lnTo>
                        <a:pt x="0" y="80"/>
                      </a:lnTo>
                      <a:lnTo>
                        <a:pt x="1" y="98"/>
                      </a:lnTo>
                      <a:lnTo>
                        <a:pt x="1" y="115"/>
                      </a:lnTo>
                      <a:lnTo>
                        <a:pt x="8" y="134"/>
                      </a:lnTo>
                      <a:lnTo>
                        <a:pt x="18" y="151"/>
                      </a:lnTo>
                      <a:lnTo>
                        <a:pt x="26" y="168"/>
                      </a:lnTo>
                      <a:lnTo>
                        <a:pt x="28" y="171"/>
                      </a:lnTo>
                      <a:lnTo>
                        <a:pt x="49" y="183"/>
                      </a:lnTo>
                      <a:lnTo>
                        <a:pt x="70" y="197"/>
                      </a:lnTo>
                      <a:lnTo>
                        <a:pt x="91" y="199"/>
                      </a:lnTo>
                      <a:lnTo>
                        <a:pt x="98" y="204"/>
                      </a:lnTo>
                      <a:lnTo>
                        <a:pt x="104" y="228"/>
                      </a:lnTo>
                      <a:lnTo>
                        <a:pt x="110" y="247"/>
                      </a:lnTo>
                      <a:lnTo>
                        <a:pt x="120" y="247"/>
                      </a:lnTo>
                      <a:lnTo>
                        <a:pt x="131" y="245"/>
                      </a:lnTo>
                      <a:lnTo>
                        <a:pt x="155" y="249"/>
                      </a:lnTo>
                      <a:lnTo>
                        <a:pt x="169" y="243"/>
                      </a:lnTo>
                      <a:lnTo>
                        <a:pt x="180" y="242"/>
                      </a:lnTo>
                      <a:lnTo>
                        <a:pt x="202" y="231"/>
                      </a:lnTo>
                      <a:lnTo>
                        <a:pt x="223" y="222"/>
                      </a:lnTo>
                      <a:lnTo>
                        <a:pt x="210" y="207"/>
                      </a:lnTo>
                      <a:lnTo>
                        <a:pt x="205" y="185"/>
                      </a:lnTo>
                      <a:lnTo>
                        <a:pt x="203" y="167"/>
                      </a:lnTo>
                      <a:lnTo>
                        <a:pt x="202" y="159"/>
                      </a:lnTo>
                      <a:lnTo>
                        <a:pt x="205" y="137"/>
                      </a:lnTo>
                      <a:lnTo>
                        <a:pt x="192" y="117"/>
                      </a:lnTo>
                      <a:lnTo>
                        <a:pt x="200" y="86"/>
                      </a:lnTo>
                      <a:lnTo>
                        <a:pt x="186" y="71"/>
                      </a:lnTo>
                      <a:lnTo>
                        <a:pt x="170" y="5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4" name="Freeform 264"/>
                <p:cNvSpPr>
                  <a:spLocks noChangeArrowheads="1"/>
                </p:cNvSpPr>
                <p:nvPr/>
              </p:nvSpPr>
              <p:spPr bwMode="auto">
                <a:xfrm>
                  <a:off x="3450" y="2280"/>
                  <a:ext cx="4" cy="10"/>
                </a:xfrm>
                <a:custGeom>
                  <a:avLst/>
                  <a:gdLst>
                    <a:gd name="T0" fmla="*/ 8 w 8"/>
                    <a:gd name="T1" fmla="*/ 14 h 14"/>
                    <a:gd name="T2" fmla="*/ 4 w 8"/>
                    <a:gd name="T3" fmla="*/ 0 h 14"/>
                    <a:gd name="T4" fmla="*/ 0 w 8"/>
                    <a:gd name="T5" fmla="*/ 4 h 14"/>
                    <a:gd name="T6" fmla="*/ 8 w 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4">
                      <a:moveTo>
                        <a:pt x="8" y="14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5" name="Freeform 265"/>
                <p:cNvSpPr>
                  <a:spLocks noChangeArrowheads="1"/>
                </p:cNvSpPr>
                <p:nvPr/>
              </p:nvSpPr>
              <p:spPr bwMode="auto">
                <a:xfrm>
                  <a:off x="3311" y="2080"/>
                  <a:ext cx="77" cy="110"/>
                </a:xfrm>
                <a:custGeom>
                  <a:avLst/>
                  <a:gdLst>
                    <a:gd name="T0" fmla="*/ 99 w 111"/>
                    <a:gd name="T1" fmla="*/ 18 h 130"/>
                    <a:gd name="T2" fmla="*/ 91 w 111"/>
                    <a:gd name="T3" fmla="*/ 0 h 130"/>
                    <a:gd name="T4" fmla="*/ 80 w 111"/>
                    <a:gd name="T5" fmla="*/ 10 h 130"/>
                    <a:gd name="T6" fmla="*/ 57 w 111"/>
                    <a:gd name="T7" fmla="*/ 10 h 130"/>
                    <a:gd name="T8" fmla="*/ 48 w 111"/>
                    <a:gd name="T9" fmla="*/ 14 h 130"/>
                    <a:gd name="T10" fmla="*/ 43 w 111"/>
                    <a:gd name="T11" fmla="*/ 12 h 130"/>
                    <a:gd name="T12" fmla="*/ 28 w 111"/>
                    <a:gd name="T13" fmla="*/ 12 h 130"/>
                    <a:gd name="T14" fmla="*/ 26 w 111"/>
                    <a:gd name="T15" fmla="*/ 16 h 130"/>
                    <a:gd name="T16" fmla="*/ 25 w 111"/>
                    <a:gd name="T17" fmla="*/ 37 h 130"/>
                    <a:gd name="T18" fmla="*/ 36 w 111"/>
                    <a:gd name="T19" fmla="*/ 48 h 130"/>
                    <a:gd name="T20" fmla="*/ 22 w 111"/>
                    <a:gd name="T21" fmla="*/ 63 h 130"/>
                    <a:gd name="T22" fmla="*/ 9 w 111"/>
                    <a:gd name="T23" fmla="*/ 78 h 130"/>
                    <a:gd name="T24" fmla="*/ 4 w 111"/>
                    <a:gd name="T25" fmla="*/ 104 h 130"/>
                    <a:gd name="T26" fmla="*/ 0 w 111"/>
                    <a:gd name="T27" fmla="*/ 130 h 130"/>
                    <a:gd name="T28" fmla="*/ 6 w 111"/>
                    <a:gd name="T29" fmla="*/ 130 h 130"/>
                    <a:gd name="T30" fmla="*/ 19 w 111"/>
                    <a:gd name="T31" fmla="*/ 123 h 130"/>
                    <a:gd name="T32" fmla="*/ 36 w 111"/>
                    <a:gd name="T33" fmla="*/ 122 h 130"/>
                    <a:gd name="T34" fmla="*/ 54 w 111"/>
                    <a:gd name="T35" fmla="*/ 122 h 130"/>
                    <a:gd name="T36" fmla="*/ 72 w 111"/>
                    <a:gd name="T37" fmla="*/ 122 h 130"/>
                    <a:gd name="T38" fmla="*/ 90 w 111"/>
                    <a:gd name="T39" fmla="*/ 121 h 130"/>
                    <a:gd name="T40" fmla="*/ 88 w 111"/>
                    <a:gd name="T41" fmla="*/ 96 h 130"/>
                    <a:gd name="T42" fmla="*/ 103 w 111"/>
                    <a:gd name="T43" fmla="*/ 73 h 130"/>
                    <a:gd name="T44" fmla="*/ 111 w 111"/>
                    <a:gd name="T45" fmla="*/ 54 h 130"/>
                    <a:gd name="T46" fmla="*/ 105 w 111"/>
                    <a:gd name="T47" fmla="*/ 36 h 130"/>
                    <a:gd name="T48" fmla="*/ 99 w 111"/>
                    <a:gd name="T49" fmla="*/ 1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1" h="130">
                      <a:moveTo>
                        <a:pt x="99" y="18"/>
                      </a:moveTo>
                      <a:lnTo>
                        <a:pt x="91" y="0"/>
                      </a:lnTo>
                      <a:lnTo>
                        <a:pt x="80" y="10"/>
                      </a:lnTo>
                      <a:lnTo>
                        <a:pt x="57" y="10"/>
                      </a:lnTo>
                      <a:lnTo>
                        <a:pt x="48" y="14"/>
                      </a:lnTo>
                      <a:lnTo>
                        <a:pt x="43" y="12"/>
                      </a:lnTo>
                      <a:lnTo>
                        <a:pt x="28" y="12"/>
                      </a:lnTo>
                      <a:lnTo>
                        <a:pt x="26" y="16"/>
                      </a:lnTo>
                      <a:lnTo>
                        <a:pt x="25" y="37"/>
                      </a:lnTo>
                      <a:lnTo>
                        <a:pt x="36" y="48"/>
                      </a:lnTo>
                      <a:lnTo>
                        <a:pt x="22" y="63"/>
                      </a:lnTo>
                      <a:lnTo>
                        <a:pt x="9" y="78"/>
                      </a:lnTo>
                      <a:lnTo>
                        <a:pt x="4" y="104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9" y="123"/>
                      </a:lnTo>
                      <a:lnTo>
                        <a:pt x="36" y="122"/>
                      </a:lnTo>
                      <a:lnTo>
                        <a:pt x="54" y="122"/>
                      </a:lnTo>
                      <a:lnTo>
                        <a:pt x="72" y="122"/>
                      </a:lnTo>
                      <a:lnTo>
                        <a:pt x="90" y="121"/>
                      </a:lnTo>
                      <a:lnTo>
                        <a:pt x="88" y="96"/>
                      </a:lnTo>
                      <a:lnTo>
                        <a:pt x="103" y="73"/>
                      </a:lnTo>
                      <a:lnTo>
                        <a:pt x="111" y="54"/>
                      </a:lnTo>
                      <a:lnTo>
                        <a:pt x="105" y="36"/>
                      </a:lnTo>
                      <a:lnTo>
                        <a:pt x="99" y="1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" name="Freeform 266"/>
                <p:cNvSpPr>
                  <a:spLocks noChangeArrowheads="1"/>
                </p:cNvSpPr>
                <p:nvPr/>
              </p:nvSpPr>
              <p:spPr bwMode="auto">
                <a:xfrm>
                  <a:off x="3057" y="2057"/>
                  <a:ext cx="278" cy="373"/>
                </a:xfrm>
                <a:custGeom>
                  <a:avLst/>
                  <a:gdLst>
                    <a:gd name="T0" fmla="*/ 349 w 394"/>
                    <a:gd name="T1" fmla="*/ 173 h 437"/>
                    <a:gd name="T2" fmla="*/ 346 w 394"/>
                    <a:gd name="T3" fmla="*/ 186 h 437"/>
                    <a:gd name="T4" fmla="*/ 347 w 394"/>
                    <a:gd name="T5" fmla="*/ 190 h 437"/>
                    <a:gd name="T6" fmla="*/ 354 w 394"/>
                    <a:gd name="T7" fmla="*/ 227 h 437"/>
                    <a:gd name="T8" fmla="*/ 355 w 394"/>
                    <a:gd name="T9" fmla="*/ 262 h 437"/>
                    <a:gd name="T10" fmla="*/ 372 w 394"/>
                    <a:gd name="T11" fmla="*/ 298 h 437"/>
                    <a:gd name="T12" fmla="*/ 361 w 394"/>
                    <a:gd name="T13" fmla="*/ 318 h 437"/>
                    <a:gd name="T14" fmla="*/ 331 w 394"/>
                    <a:gd name="T15" fmla="*/ 341 h 437"/>
                    <a:gd name="T16" fmla="*/ 334 w 394"/>
                    <a:gd name="T17" fmla="*/ 381 h 437"/>
                    <a:gd name="T18" fmla="*/ 352 w 394"/>
                    <a:gd name="T19" fmla="*/ 414 h 437"/>
                    <a:gd name="T20" fmla="*/ 354 w 394"/>
                    <a:gd name="T21" fmla="*/ 437 h 437"/>
                    <a:gd name="T22" fmla="*/ 341 w 394"/>
                    <a:gd name="T23" fmla="*/ 435 h 437"/>
                    <a:gd name="T24" fmla="*/ 311 w 394"/>
                    <a:gd name="T25" fmla="*/ 404 h 437"/>
                    <a:gd name="T26" fmla="*/ 294 w 394"/>
                    <a:gd name="T27" fmla="*/ 404 h 437"/>
                    <a:gd name="T28" fmla="*/ 264 w 394"/>
                    <a:gd name="T29" fmla="*/ 386 h 437"/>
                    <a:gd name="T30" fmla="*/ 240 w 394"/>
                    <a:gd name="T31" fmla="*/ 377 h 437"/>
                    <a:gd name="T32" fmla="*/ 206 w 394"/>
                    <a:gd name="T33" fmla="*/ 384 h 437"/>
                    <a:gd name="T34" fmla="*/ 199 w 394"/>
                    <a:gd name="T35" fmla="*/ 351 h 437"/>
                    <a:gd name="T36" fmla="*/ 198 w 394"/>
                    <a:gd name="T37" fmla="*/ 298 h 437"/>
                    <a:gd name="T38" fmla="*/ 171 w 394"/>
                    <a:gd name="T39" fmla="*/ 288 h 437"/>
                    <a:gd name="T40" fmla="*/ 146 w 394"/>
                    <a:gd name="T41" fmla="*/ 308 h 437"/>
                    <a:gd name="T42" fmla="*/ 107 w 394"/>
                    <a:gd name="T43" fmla="*/ 308 h 437"/>
                    <a:gd name="T44" fmla="*/ 90 w 394"/>
                    <a:gd name="T45" fmla="*/ 263 h 437"/>
                    <a:gd name="T46" fmla="*/ 55 w 394"/>
                    <a:gd name="T47" fmla="*/ 262 h 437"/>
                    <a:gd name="T48" fmla="*/ 20 w 394"/>
                    <a:gd name="T49" fmla="*/ 261 h 437"/>
                    <a:gd name="T50" fmla="*/ 0 w 394"/>
                    <a:gd name="T51" fmla="*/ 258 h 437"/>
                    <a:gd name="T52" fmla="*/ 8 w 394"/>
                    <a:gd name="T53" fmla="*/ 239 h 437"/>
                    <a:gd name="T54" fmla="*/ 29 w 394"/>
                    <a:gd name="T55" fmla="*/ 236 h 437"/>
                    <a:gd name="T56" fmla="*/ 47 w 394"/>
                    <a:gd name="T57" fmla="*/ 227 h 437"/>
                    <a:gd name="T58" fmla="*/ 65 w 394"/>
                    <a:gd name="T59" fmla="*/ 222 h 437"/>
                    <a:gd name="T60" fmla="*/ 83 w 394"/>
                    <a:gd name="T61" fmla="*/ 189 h 437"/>
                    <a:gd name="T62" fmla="*/ 101 w 394"/>
                    <a:gd name="T63" fmla="*/ 152 h 437"/>
                    <a:gd name="T64" fmla="*/ 117 w 394"/>
                    <a:gd name="T65" fmla="*/ 116 h 437"/>
                    <a:gd name="T66" fmla="*/ 123 w 394"/>
                    <a:gd name="T67" fmla="*/ 81 h 437"/>
                    <a:gd name="T68" fmla="*/ 132 w 394"/>
                    <a:gd name="T69" fmla="*/ 42 h 437"/>
                    <a:gd name="T70" fmla="*/ 149 w 394"/>
                    <a:gd name="T71" fmla="*/ 4 h 437"/>
                    <a:gd name="T72" fmla="*/ 188 w 394"/>
                    <a:gd name="T73" fmla="*/ 22 h 437"/>
                    <a:gd name="T74" fmla="*/ 217 w 394"/>
                    <a:gd name="T75" fmla="*/ 14 h 437"/>
                    <a:gd name="T76" fmla="*/ 248 w 394"/>
                    <a:gd name="T77" fmla="*/ 8 h 437"/>
                    <a:gd name="T78" fmla="*/ 270 w 394"/>
                    <a:gd name="T79" fmla="*/ 0 h 437"/>
                    <a:gd name="T80" fmla="*/ 302 w 394"/>
                    <a:gd name="T81" fmla="*/ 4 h 437"/>
                    <a:gd name="T82" fmla="*/ 318 w 394"/>
                    <a:gd name="T83" fmla="*/ 12 h 437"/>
                    <a:gd name="T84" fmla="*/ 347 w 394"/>
                    <a:gd name="T85" fmla="*/ 21 h 437"/>
                    <a:gd name="T86" fmla="*/ 370 w 394"/>
                    <a:gd name="T87" fmla="*/ 29 h 437"/>
                    <a:gd name="T88" fmla="*/ 383 w 394"/>
                    <a:gd name="T89" fmla="*/ 63 h 437"/>
                    <a:gd name="T90" fmla="*/ 380 w 394"/>
                    <a:gd name="T91" fmla="*/ 89 h 437"/>
                    <a:gd name="T92" fmla="*/ 362 w 394"/>
                    <a:gd name="T93" fmla="*/ 13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94" h="437">
                      <a:moveTo>
                        <a:pt x="358" y="156"/>
                      </a:moveTo>
                      <a:lnTo>
                        <a:pt x="349" y="173"/>
                      </a:lnTo>
                      <a:lnTo>
                        <a:pt x="344" y="186"/>
                      </a:lnTo>
                      <a:lnTo>
                        <a:pt x="346" y="186"/>
                      </a:lnTo>
                      <a:lnTo>
                        <a:pt x="346" y="188"/>
                      </a:lnTo>
                      <a:lnTo>
                        <a:pt x="347" y="190"/>
                      </a:lnTo>
                      <a:lnTo>
                        <a:pt x="350" y="209"/>
                      </a:lnTo>
                      <a:lnTo>
                        <a:pt x="354" y="227"/>
                      </a:lnTo>
                      <a:lnTo>
                        <a:pt x="355" y="245"/>
                      </a:lnTo>
                      <a:lnTo>
                        <a:pt x="355" y="262"/>
                      </a:lnTo>
                      <a:lnTo>
                        <a:pt x="362" y="281"/>
                      </a:lnTo>
                      <a:lnTo>
                        <a:pt x="372" y="298"/>
                      </a:lnTo>
                      <a:lnTo>
                        <a:pt x="380" y="315"/>
                      </a:lnTo>
                      <a:lnTo>
                        <a:pt x="361" y="318"/>
                      </a:lnTo>
                      <a:lnTo>
                        <a:pt x="342" y="323"/>
                      </a:lnTo>
                      <a:lnTo>
                        <a:pt x="331" y="341"/>
                      </a:lnTo>
                      <a:lnTo>
                        <a:pt x="336" y="360"/>
                      </a:lnTo>
                      <a:lnTo>
                        <a:pt x="334" y="381"/>
                      </a:lnTo>
                      <a:lnTo>
                        <a:pt x="332" y="400"/>
                      </a:lnTo>
                      <a:lnTo>
                        <a:pt x="352" y="414"/>
                      </a:lnTo>
                      <a:lnTo>
                        <a:pt x="359" y="407"/>
                      </a:lnTo>
                      <a:lnTo>
                        <a:pt x="354" y="437"/>
                      </a:lnTo>
                      <a:lnTo>
                        <a:pt x="349" y="435"/>
                      </a:lnTo>
                      <a:lnTo>
                        <a:pt x="341" y="435"/>
                      </a:lnTo>
                      <a:lnTo>
                        <a:pt x="324" y="412"/>
                      </a:lnTo>
                      <a:lnTo>
                        <a:pt x="311" y="404"/>
                      </a:lnTo>
                      <a:lnTo>
                        <a:pt x="302" y="394"/>
                      </a:lnTo>
                      <a:lnTo>
                        <a:pt x="294" y="404"/>
                      </a:lnTo>
                      <a:lnTo>
                        <a:pt x="268" y="393"/>
                      </a:lnTo>
                      <a:lnTo>
                        <a:pt x="264" y="386"/>
                      </a:lnTo>
                      <a:lnTo>
                        <a:pt x="247" y="388"/>
                      </a:lnTo>
                      <a:lnTo>
                        <a:pt x="240" y="377"/>
                      </a:lnTo>
                      <a:lnTo>
                        <a:pt x="223" y="381"/>
                      </a:lnTo>
                      <a:lnTo>
                        <a:pt x="206" y="384"/>
                      </a:lnTo>
                      <a:lnTo>
                        <a:pt x="205" y="375"/>
                      </a:lnTo>
                      <a:lnTo>
                        <a:pt x="199" y="351"/>
                      </a:lnTo>
                      <a:lnTo>
                        <a:pt x="198" y="324"/>
                      </a:lnTo>
                      <a:lnTo>
                        <a:pt x="198" y="298"/>
                      </a:lnTo>
                      <a:lnTo>
                        <a:pt x="170" y="293"/>
                      </a:lnTo>
                      <a:lnTo>
                        <a:pt x="171" y="288"/>
                      </a:lnTo>
                      <a:lnTo>
                        <a:pt x="150" y="287"/>
                      </a:lnTo>
                      <a:lnTo>
                        <a:pt x="146" y="308"/>
                      </a:lnTo>
                      <a:lnTo>
                        <a:pt x="121" y="312"/>
                      </a:lnTo>
                      <a:lnTo>
                        <a:pt x="107" y="308"/>
                      </a:lnTo>
                      <a:lnTo>
                        <a:pt x="98" y="285"/>
                      </a:lnTo>
                      <a:lnTo>
                        <a:pt x="90" y="263"/>
                      </a:lnTo>
                      <a:lnTo>
                        <a:pt x="73" y="263"/>
                      </a:lnTo>
                      <a:lnTo>
                        <a:pt x="55" y="262"/>
                      </a:lnTo>
                      <a:lnTo>
                        <a:pt x="37" y="261"/>
                      </a:lnTo>
                      <a:lnTo>
                        <a:pt x="20" y="261"/>
                      </a:lnTo>
                      <a:lnTo>
                        <a:pt x="3" y="263"/>
                      </a:lnTo>
                      <a:lnTo>
                        <a:pt x="0" y="258"/>
                      </a:lnTo>
                      <a:lnTo>
                        <a:pt x="7" y="257"/>
                      </a:lnTo>
                      <a:lnTo>
                        <a:pt x="8" y="239"/>
                      </a:lnTo>
                      <a:lnTo>
                        <a:pt x="18" y="232"/>
                      </a:lnTo>
                      <a:lnTo>
                        <a:pt x="29" y="236"/>
                      </a:lnTo>
                      <a:lnTo>
                        <a:pt x="35" y="228"/>
                      </a:lnTo>
                      <a:lnTo>
                        <a:pt x="47" y="227"/>
                      </a:lnTo>
                      <a:lnTo>
                        <a:pt x="49" y="238"/>
                      </a:lnTo>
                      <a:lnTo>
                        <a:pt x="65" y="222"/>
                      </a:lnTo>
                      <a:lnTo>
                        <a:pt x="80" y="207"/>
                      </a:lnTo>
                      <a:lnTo>
                        <a:pt x="83" y="189"/>
                      </a:lnTo>
                      <a:lnTo>
                        <a:pt x="86" y="171"/>
                      </a:lnTo>
                      <a:lnTo>
                        <a:pt x="101" y="152"/>
                      </a:lnTo>
                      <a:lnTo>
                        <a:pt x="114" y="132"/>
                      </a:lnTo>
                      <a:lnTo>
                        <a:pt x="117" y="116"/>
                      </a:lnTo>
                      <a:lnTo>
                        <a:pt x="120" y="98"/>
                      </a:lnTo>
                      <a:lnTo>
                        <a:pt x="123" y="81"/>
                      </a:lnTo>
                      <a:lnTo>
                        <a:pt x="127" y="63"/>
                      </a:lnTo>
                      <a:lnTo>
                        <a:pt x="132" y="42"/>
                      </a:lnTo>
                      <a:lnTo>
                        <a:pt x="131" y="26"/>
                      </a:lnTo>
                      <a:lnTo>
                        <a:pt x="149" y="4"/>
                      </a:lnTo>
                      <a:lnTo>
                        <a:pt x="169" y="16"/>
                      </a:lnTo>
                      <a:lnTo>
                        <a:pt x="188" y="22"/>
                      </a:lnTo>
                      <a:lnTo>
                        <a:pt x="209" y="28"/>
                      </a:lnTo>
                      <a:lnTo>
                        <a:pt x="217" y="14"/>
                      </a:lnTo>
                      <a:lnTo>
                        <a:pt x="227" y="15"/>
                      </a:lnTo>
                      <a:lnTo>
                        <a:pt x="248" y="8"/>
                      </a:lnTo>
                      <a:lnTo>
                        <a:pt x="263" y="8"/>
                      </a:lnTo>
                      <a:lnTo>
                        <a:pt x="270" y="0"/>
                      </a:lnTo>
                      <a:lnTo>
                        <a:pt x="287" y="3"/>
                      </a:lnTo>
                      <a:lnTo>
                        <a:pt x="302" y="4"/>
                      </a:lnTo>
                      <a:lnTo>
                        <a:pt x="313" y="8"/>
                      </a:lnTo>
                      <a:lnTo>
                        <a:pt x="318" y="12"/>
                      </a:lnTo>
                      <a:lnTo>
                        <a:pt x="335" y="22"/>
                      </a:lnTo>
                      <a:lnTo>
                        <a:pt x="347" y="21"/>
                      </a:lnTo>
                      <a:lnTo>
                        <a:pt x="355" y="15"/>
                      </a:lnTo>
                      <a:lnTo>
                        <a:pt x="370" y="29"/>
                      </a:lnTo>
                      <a:lnTo>
                        <a:pt x="384" y="42"/>
                      </a:lnTo>
                      <a:lnTo>
                        <a:pt x="383" y="63"/>
                      </a:lnTo>
                      <a:lnTo>
                        <a:pt x="394" y="74"/>
                      </a:lnTo>
                      <a:lnTo>
                        <a:pt x="380" y="89"/>
                      </a:lnTo>
                      <a:lnTo>
                        <a:pt x="367" y="104"/>
                      </a:lnTo>
                      <a:lnTo>
                        <a:pt x="362" y="130"/>
                      </a:lnTo>
                      <a:lnTo>
                        <a:pt x="358" y="15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" name="Freeform 267"/>
                <p:cNvSpPr>
                  <a:spLocks noChangeArrowheads="1"/>
                </p:cNvSpPr>
                <p:nvPr/>
              </p:nvSpPr>
              <p:spPr bwMode="auto">
                <a:xfrm>
                  <a:off x="3196" y="2327"/>
                  <a:ext cx="170" cy="197"/>
                </a:xfrm>
                <a:custGeom>
                  <a:avLst/>
                  <a:gdLst>
                    <a:gd name="T0" fmla="*/ 42 w 241"/>
                    <a:gd name="T1" fmla="*/ 110 h 230"/>
                    <a:gd name="T2" fmla="*/ 21 w 241"/>
                    <a:gd name="T3" fmla="*/ 111 h 230"/>
                    <a:gd name="T4" fmla="*/ 1 w 241"/>
                    <a:gd name="T5" fmla="*/ 111 h 230"/>
                    <a:gd name="T6" fmla="*/ 1 w 241"/>
                    <a:gd name="T7" fmla="*/ 131 h 230"/>
                    <a:gd name="T8" fmla="*/ 1 w 241"/>
                    <a:gd name="T9" fmla="*/ 149 h 230"/>
                    <a:gd name="T10" fmla="*/ 0 w 241"/>
                    <a:gd name="T11" fmla="*/ 168 h 230"/>
                    <a:gd name="T12" fmla="*/ 0 w 241"/>
                    <a:gd name="T13" fmla="*/ 186 h 230"/>
                    <a:gd name="T14" fmla="*/ 14 w 241"/>
                    <a:gd name="T15" fmla="*/ 203 h 230"/>
                    <a:gd name="T16" fmla="*/ 28 w 241"/>
                    <a:gd name="T17" fmla="*/ 219 h 230"/>
                    <a:gd name="T18" fmla="*/ 43 w 241"/>
                    <a:gd name="T19" fmla="*/ 217 h 230"/>
                    <a:gd name="T20" fmla="*/ 64 w 241"/>
                    <a:gd name="T21" fmla="*/ 224 h 230"/>
                    <a:gd name="T22" fmla="*/ 93 w 241"/>
                    <a:gd name="T23" fmla="*/ 230 h 230"/>
                    <a:gd name="T24" fmla="*/ 113 w 241"/>
                    <a:gd name="T25" fmla="*/ 213 h 230"/>
                    <a:gd name="T26" fmla="*/ 134 w 241"/>
                    <a:gd name="T27" fmla="*/ 195 h 230"/>
                    <a:gd name="T28" fmla="*/ 141 w 241"/>
                    <a:gd name="T29" fmla="*/ 181 h 230"/>
                    <a:gd name="T30" fmla="*/ 156 w 241"/>
                    <a:gd name="T31" fmla="*/ 177 h 230"/>
                    <a:gd name="T32" fmla="*/ 171 w 241"/>
                    <a:gd name="T33" fmla="*/ 174 h 230"/>
                    <a:gd name="T34" fmla="*/ 168 w 241"/>
                    <a:gd name="T35" fmla="*/ 161 h 230"/>
                    <a:gd name="T36" fmla="*/ 183 w 241"/>
                    <a:gd name="T37" fmla="*/ 155 h 230"/>
                    <a:gd name="T38" fmla="*/ 199 w 241"/>
                    <a:gd name="T39" fmla="*/ 149 h 230"/>
                    <a:gd name="T40" fmla="*/ 215 w 241"/>
                    <a:gd name="T41" fmla="*/ 141 h 230"/>
                    <a:gd name="T42" fmla="*/ 230 w 241"/>
                    <a:gd name="T43" fmla="*/ 135 h 230"/>
                    <a:gd name="T44" fmla="*/ 221 w 241"/>
                    <a:gd name="T45" fmla="*/ 125 h 230"/>
                    <a:gd name="T46" fmla="*/ 231 w 241"/>
                    <a:gd name="T47" fmla="*/ 103 h 230"/>
                    <a:gd name="T48" fmla="*/ 234 w 241"/>
                    <a:gd name="T49" fmla="*/ 97 h 230"/>
                    <a:gd name="T50" fmla="*/ 235 w 241"/>
                    <a:gd name="T51" fmla="*/ 79 h 230"/>
                    <a:gd name="T52" fmla="*/ 236 w 241"/>
                    <a:gd name="T53" fmla="*/ 61 h 230"/>
                    <a:gd name="T54" fmla="*/ 241 w 241"/>
                    <a:gd name="T55" fmla="*/ 53 h 230"/>
                    <a:gd name="T56" fmla="*/ 229 w 241"/>
                    <a:gd name="T57" fmla="*/ 33 h 230"/>
                    <a:gd name="T58" fmla="*/ 227 w 241"/>
                    <a:gd name="T59" fmla="*/ 29 h 230"/>
                    <a:gd name="T60" fmla="*/ 206 w 241"/>
                    <a:gd name="T61" fmla="*/ 15 h 230"/>
                    <a:gd name="T62" fmla="*/ 185 w 241"/>
                    <a:gd name="T63" fmla="*/ 3 h 230"/>
                    <a:gd name="T64" fmla="*/ 183 w 241"/>
                    <a:gd name="T65" fmla="*/ 0 h 230"/>
                    <a:gd name="T66" fmla="*/ 164 w 241"/>
                    <a:gd name="T67" fmla="*/ 3 h 230"/>
                    <a:gd name="T68" fmla="*/ 145 w 241"/>
                    <a:gd name="T69" fmla="*/ 8 h 230"/>
                    <a:gd name="T70" fmla="*/ 134 w 241"/>
                    <a:gd name="T71" fmla="*/ 26 h 230"/>
                    <a:gd name="T72" fmla="*/ 139 w 241"/>
                    <a:gd name="T73" fmla="*/ 45 h 230"/>
                    <a:gd name="T74" fmla="*/ 137 w 241"/>
                    <a:gd name="T75" fmla="*/ 66 h 230"/>
                    <a:gd name="T76" fmla="*/ 135 w 241"/>
                    <a:gd name="T77" fmla="*/ 85 h 230"/>
                    <a:gd name="T78" fmla="*/ 155 w 241"/>
                    <a:gd name="T79" fmla="*/ 99 h 230"/>
                    <a:gd name="T80" fmla="*/ 162 w 241"/>
                    <a:gd name="T81" fmla="*/ 92 h 230"/>
                    <a:gd name="T82" fmla="*/ 157 w 241"/>
                    <a:gd name="T83" fmla="*/ 122 h 230"/>
                    <a:gd name="T84" fmla="*/ 152 w 241"/>
                    <a:gd name="T85" fmla="*/ 120 h 230"/>
                    <a:gd name="T86" fmla="*/ 144 w 241"/>
                    <a:gd name="T87" fmla="*/ 120 h 230"/>
                    <a:gd name="T88" fmla="*/ 127 w 241"/>
                    <a:gd name="T89" fmla="*/ 97 h 230"/>
                    <a:gd name="T90" fmla="*/ 114 w 241"/>
                    <a:gd name="T91" fmla="*/ 89 h 230"/>
                    <a:gd name="T92" fmla="*/ 105 w 241"/>
                    <a:gd name="T93" fmla="*/ 79 h 230"/>
                    <a:gd name="T94" fmla="*/ 97 w 241"/>
                    <a:gd name="T95" fmla="*/ 89 h 230"/>
                    <a:gd name="T96" fmla="*/ 71 w 241"/>
                    <a:gd name="T97" fmla="*/ 78 h 230"/>
                    <a:gd name="T98" fmla="*/ 67 w 241"/>
                    <a:gd name="T99" fmla="*/ 71 h 230"/>
                    <a:gd name="T100" fmla="*/ 50 w 241"/>
                    <a:gd name="T101" fmla="*/ 73 h 230"/>
                    <a:gd name="T102" fmla="*/ 43 w 241"/>
                    <a:gd name="T103" fmla="*/ 62 h 230"/>
                    <a:gd name="T104" fmla="*/ 43 w 241"/>
                    <a:gd name="T105" fmla="*/ 86 h 230"/>
                    <a:gd name="T106" fmla="*/ 42 w 241"/>
                    <a:gd name="T107" fmla="*/ 11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1" h="230">
                      <a:moveTo>
                        <a:pt x="42" y="110"/>
                      </a:moveTo>
                      <a:lnTo>
                        <a:pt x="21" y="111"/>
                      </a:lnTo>
                      <a:lnTo>
                        <a:pt x="1" y="111"/>
                      </a:lnTo>
                      <a:lnTo>
                        <a:pt x="1" y="131"/>
                      </a:lnTo>
                      <a:lnTo>
                        <a:pt x="1" y="149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14" y="203"/>
                      </a:lnTo>
                      <a:lnTo>
                        <a:pt x="28" y="219"/>
                      </a:lnTo>
                      <a:lnTo>
                        <a:pt x="43" y="217"/>
                      </a:lnTo>
                      <a:lnTo>
                        <a:pt x="64" y="224"/>
                      </a:lnTo>
                      <a:lnTo>
                        <a:pt x="93" y="230"/>
                      </a:lnTo>
                      <a:lnTo>
                        <a:pt x="113" y="213"/>
                      </a:lnTo>
                      <a:lnTo>
                        <a:pt x="134" y="195"/>
                      </a:lnTo>
                      <a:lnTo>
                        <a:pt x="141" y="181"/>
                      </a:lnTo>
                      <a:lnTo>
                        <a:pt x="156" y="177"/>
                      </a:lnTo>
                      <a:lnTo>
                        <a:pt x="171" y="174"/>
                      </a:lnTo>
                      <a:lnTo>
                        <a:pt x="168" y="161"/>
                      </a:lnTo>
                      <a:lnTo>
                        <a:pt x="183" y="155"/>
                      </a:lnTo>
                      <a:lnTo>
                        <a:pt x="199" y="149"/>
                      </a:lnTo>
                      <a:lnTo>
                        <a:pt x="215" y="141"/>
                      </a:lnTo>
                      <a:lnTo>
                        <a:pt x="230" y="135"/>
                      </a:lnTo>
                      <a:lnTo>
                        <a:pt x="221" y="125"/>
                      </a:lnTo>
                      <a:lnTo>
                        <a:pt x="231" y="103"/>
                      </a:lnTo>
                      <a:lnTo>
                        <a:pt x="234" y="97"/>
                      </a:lnTo>
                      <a:lnTo>
                        <a:pt x="235" y="79"/>
                      </a:lnTo>
                      <a:lnTo>
                        <a:pt x="236" y="61"/>
                      </a:lnTo>
                      <a:lnTo>
                        <a:pt x="241" y="53"/>
                      </a:lnTo>
                      <a:lnTo>
                        <a:pt x="229" y="33"/>
                      </a:lnTo>
                      <a:lnTo>
                        <a:pt x="227" y="29"/>
                      </a:lnTo>
                      <a:lnTo>
                        <a:pt x="206" y="15"/>
                      </a:lnTo>
                      <a:lnTo>
                        <a:pt x="185" y="3"/>
                      </a:lnTo>
                      <a:lnTo>
                        <a:pt x="183" y="0"/>
                      </a:lnTo>
                      <a:lnTo>
                        <a:pt x="164" y="3"/>
                      </a:lnTo>
                      <a:lnTo>
                        <a:pt x="145" y="8"/>
                      </a:lnTo>
                      <a:lnTo>
                        <a:pt x="134" y="26"/>
                      </a:lnTo>
                      <a:lnTo>
                        <a:pt x="139" y="45"/>
                      </a:lnTo>
                      <a:lnTo>
                        <a:pt x="137" y="66"/>
                      </a:lnTo>
                      <a:lnTo>
                        <a:pt x="135" y="85"/>
                      </a:lnTo>
                      <a:lnTo>
                        <a:pt x="155" y="99"/>
                      </a:lnTo>
                      <a:lnTo>
                        <a:pt x="162" y="92"/>
                      </a:lnTo>
                      <a:lnTo>
                        <a:pt x="157" y="122"/>
                      </a:lnTo>
                      <a:lnTo>
                        <a:pt x="152" y="120"/>
                      </a:lnTo>
                      <a:lnTo>
                        <a:pt x="144" y="120"/>
                      </a:lnTo>
                      <a:lnTo>
                        <a:pt x="127" y="97"/>
                      </a:lnTo>
                      <a:lnTo>
                        <a:pt x="114" y="89"/>
                      </a:lnTo>
                      <a:lnTo>
                        <a:pt x="105" y="79"/>
                      </a:lnTo>
                      <a:lnTo>
                        <a:pt x="97" y="89"/>
                      </a:lnTo>
                      <a:lnTo>
                        <a:pt x="71" y="78"/>
                      </a:lnTo>
                      <a:lnTo>
                        <a:pt x="67" y="71"/>
                      </a:lnTo>
                      <a:lnTo>
                        <a:pt x="50" y="73"/>
                      </a:lnTo>
                      <a:lnTo>
                        <a:pt x="43" y="62"/>
                      </a:lnTo>
                      <a:lnTo>
                        <a:pt x="43" y="86"/>
                      </a:lnTo>
                      <a:lnTo>
                        <a:pt x="42" y="1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" name="Freeform 268"/>
                <p:cNvSpPr>
                  <a:spLocks noChangeArrowheads="1"/>
                </p:cNvSpPr>
                <p:nvPr/>
              </p:nvSpPr>
              <p:spPr bwMode="auto">
                <a:xfrm>
                  <a:off x="3243" y="2476"/>
                  <a:ext cx="109" cy="133"/>
                </a:xfrm>
                <a:custGeom>
                  <a:avLst/>
                  <a:gdLst>
                    <a:gd name="T0" fmla="*/ 77 w 157"/>
                    <a:gd name="T1" fmla="*/ 150 h 157"/>
                    <a:gd name="T2" fmla="*/ 73 w 157"/>
                    <a:gd name="T3" fmla="*/ 146 h 157"/>
                    <a:gd name="T4" fmla="*/ 56 w 157"/>
                    <a:gd name="T5" fmla="*/ 138 h 157"/>
                    <a:gd name="T6" fmla="*/ 49 w 157"/>
                    <a:gd name="T7" fmla="*/ 119 h 157"/>
                    <a:gd name="T8" fmla="*/ 43 w 157"/>
                    <a:gd name="T9" fmla="*/ 111 h 157"/>
                    <a:gd name="T10" fmla="*/ 39 w 157"/>
                    <a:gd name="T11" fmla="*/ 107 h 157"/>
                    <a:gd name="T12" fmla="*/ 25 w 157"/>
                    <a:gd name="T13" fmla="*/ 96 h 157"/>
                    <a:gd name="T14" fmla="*/ 13 w 157"/>
                    <a:gd name="T15" fmla="*/ 73 h 157"/>
                    <a:gd name="T16" fmla="*/ 0 w 157"/>
                    <a:gd name="T17" fmla="*/ 50 h 157"/>
                    <a:gd name="T18" fmla="*/ 29 w 157"/>
                    <a:gd name="T19" fmla="*/ 56 h 157"/>
                    <a:gd name="T20" fmla="*/ 49 w 157"/>
                    <a:gd name="T21" fmla="*/ 39 h 157"/>
                    <a:gd name="T22" fmla="*/ 70 w 157"/>
                    <a:gd name="T23" fmla="*/ 21 h 157"/>
                    <a:gd name="T24" fmla="*/ 77 w 157"/>
                    <a:gd name="T25" fmla="*/ 7 h 157"/>
                    <a:gd name="T26" fmla="*/ 92 w 157"/>
                    <a:gd name="T27" fmla="*/ 3 h 157"/>
                    <a:gd name="T28" fmla="*/ 107 w 157"/>
                    <a:gd name="T29" fmla="*/ 0 h 157"/>
                    <a:gd name="T30" fmla="*/ 107 w 157"/>
                    <a:gd name="T31" fmla="*/ 8 h 157"/>
                    <a:gd name="T32" fmla="*/ 117 w 157"/>
                    <a:gd name="T33" fmla="*/ 8 h 157"/>
                    <a:gd name="T34" fmla="*/ 137 w 157"/>
                    <a:gd name="T35" fmla="*/ 17 h 157"/>
                    <a:gd name="T36" fmla="*/ 157 w 157"/>
                    <a:gd name="T37" fmla="*/ 25 h 157"/>
                    <a:gd name="T38" fmla="*/ 157 w 157"/>
                    <a:gd name="T39" fmla="*/ 53 h 157"/>
                    <a:gd name="T40" fmla="*/ 153 w 157"/>
                    <a:gd name="T41" fmla="*/ 73 h 157"/>
                    <a:gd name="T42" fmla="*/ 155 w 157"/>
                    <a:gd name="T43" fmla="*/ 93 h 157"/>
                    <a:gd name="T44" fmla="*/ 148 w 157"/>
                    <a:gd name="T45" fmla="*/ 114 h 157"/>
                    <a:gd name="T46" fmla="*/ 143 w 157"/>
                    <a:gd name="T47" fmla="*/ 133 h 157"/>
                    <a:gd name="T48" fmla="*/ 131 w 157"/>
                    <a:gd name="T49" fmla="*/ 145 h 157"/>
                    <a:gd name="T50" fmla="*/ 118 w 157"/>
                    <a:gd name="T51" fmla="*/ 157 h 157"/>
                    <a:gd name="T52" fmla="*/ 99 w 157"/>
                    <a:gd name="T53" fmla="*/ 155 h 157"/>
                    <a:gd name="T54" fmla="*/ 80 w 157"/>
                    <a:gd name="T55" fmla="*/ 152 h 157"/>
                    <a:gd name="T56" fmla="*/ 77 w 157"/>
                    <a:gd name="T57" fmla="*/ 15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7" h="157">
                      <a:moveTo>
                        <a:pt x="77" y="150"/>
                      </a:moveTo>
                      <a:lnTo>
                        <a:pt x="73" y="146"/>
                      </a:lnTo>
                      <a:lnTo>
                        <a:pt x="56" y="138"/>
                      </a:lnTo>
                      <a:lnTo>
                        <a:pt x="49" y="119"/>
                      </a:lnTo>
                      <a:lnTo>
                        <a:pt x="43" y="111"/>
                      </a:lnTo>
                      <a:lnTo>
                        <a:pt x="39" y="107"/>
                      </a:lnTo>
                      <a:lnTo>
                        <a:pt x="25" y="96"/>
                      </a:lnTo>
                      <a:lnTo>
                        <a:pt x="13" y="73"/>
                      </a:lnTo>
                      <a:lnTo>
                        <a:pt x="0" y="50"/>
                      </a:lnTo>
                      <a:lnTo>
                        <a:pt x="29" y="56"/>
                      </a:lnTo>
                      <a:lnTo>
                        <a:pt x="49" y="39"/>
                      </a:lnTo>
                      <a:lnTo>
                        <a:pt x="70" y="21"/>
                      </a:lnTo>
                      <a:lnTo>
                        <a:pt x="77" y="7"/>
                      </a:lnTo>
                      <a:lnTo>
                        <a:pt x="92" y="3"/>
                      </a:lnTo>
                      <a:lnTo>
                        <a:pt x="107" y="0"/>
                      </a:lnTo>
                      <a:lnTo>
                        <a:pt x="107" y="8"/>
                      </a:lnTo>
                      <a:lnTo>
                        <a:pt x="117" y="8"/>
                      </a:lnTo>
                      <a:lnTo>
                        <a:pt x="137" y="17"/>
                      </a:lnTo>
                      <a:lnTo>
                        <a:pt x="157" y="25"/>
                      </a:lnTo>
                      <a:lnTo>
                        <a:pt x="157" y="53"/>
                      </a:lnTo>
                      <a:lnTo>
                        <a:pt x="153" y="73"/>
                      </a:lnTo>
                      <a:lnTo>
                        <a:pt x="155" y="93"/>
                      </a:lnTo>
                      <a:lnTo>
                        <a:pt x="148" y="114"/>
                      </a:lnTo>
                      <a:lnTo>
                        <a:pt x="143" y="133"/>
                      </a:lnTo>
                      <a:lnTo>
                        <a:pt x="131" y="145"/>
                      </a:lnTo>
                      <a:lnTo>
                        <a:pt x="118" y="157"/>
                      </a:lnTo>
                      <a:lnTo>
                        <a:pt x="99" y="155"/>
                      </a:lnTo>
                      <a:lnTo>
                        <a:pt x="80" y="152"/>
                      </a:lnTo>
                      <a:lnTo>
                        <a:pt x="77" y="15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" name="Freeform 269"/>
                <p:cNvSpPr>
                  <a:spLocks noChangeArrowheads="1"/>
                </p:cNvSpPr>
                <p:nvPr/>
              </p:nvSpPr>
              <p:spPr bwMode="auto">
                <a:xfrm>
                  <a:off x="2067" y="2766"/>
                  <a:ext cx="69" cy="94"/>
                </a:xfrm>
                <a:custGeom>
                  <a:avLst/>
                  <a:gdLst>
                    <a:gd name="T0" fmla="*/ 97 w 99"/>
                    <a:gd name="T1" fmla="*/ 58 h 112"/>
                    <a:gd name="T2" fmla="*/ 77 w 99"/>
                    <a:gd name="T3" fmla="*/ 42 h 112"/>
                    <a:gd name="T4" fmla="*/ 55 w 99"/>
                    <a:gd name="T5" fmla="*/ 26 h 112"/>
                    <a:gd name="T6" fmla="*/ 43 w 99"/>
                    <a:gd name="T7" fmla="*/ 19 h 112"/>
                    <a:gd name="T8" fmla="*/ 37 w 99"/>
                    <a:gd name="T9" fmla="*/ 19 h 112"/>
                    <a:gd name="T10" fmla="*/ 12 w 99"/>
                    <a:gd name="T11" fmla="*/ 0 h 112"/>
                    <a:gd name="T12" fmla="*/ 2 w 99"/>
                    <a:gd name="T13" fmla="*/ 2 h 112"/>
                    <a:gd name="T14" fmla="*/ 2 w 99"/>
                    <a:gd name="T15" fmla="*/ 4 h 112"/>
                    <a:gd name="T16" fmla="*/ 1 w 99"/>
                    <a:gd name="T17" fmla="*/ 29 h 112"/>
                    <a:gd name="T18" fmla="*/ 0 w 99"/>
                    <a:gd name="T19" fmla="*/ 54 h 112"/>
                    <a:gd name="T20" fmla="*/ 1 w 99"/>
                    <a:gd name="T21" fmla="*/ 58 h 112"/>
                    <a:gd name="T22" fmla="*/ 0 w 99"/>
                    <a:gd name="T23" fmla="*/ 77 h 112"/>
                    <a:gd name="T24" fmla="*/ 9 w 99"/>
                    <a:gd name="T25" fmla="*/ 96 h 112"/>
                    <a:gd name="T26" fmla="*/ 35 w 99"/>
                    <a:gd name="T27" fmla="*/ 106 h 112"/>
                    <a:gd name="T28" fmla="*/ 67 w 99"/>
                    <a:gd name="T29" fmla="*/ 112 h 112"/>
                    <a:gd name="T30" fmla="*/ 85 w 99"/>
                    <a:gd name="T31" fmla="*/ 104 h 112"/>
                    <a:gd name="T32" fmla="*/ 99 w 99"/>
                    <a:gd name="T33" fmla="*/ 84 h 112"/>
                    <a:gd name="T34" fmla="*/ 95 w 99"/>
                    <a:gd name="T35" fmla="*/ 68 h 112"/>
                    <a:gd name="T36" fmla="*/ 97 w 99"/>
                    <a:gd name="T37" fmla="*/ 5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112">
                      <a:moveTo>
                        <a:pt x="97" y="58"/>
                      </a:moveTo>
                      <a:lnTo>
                        <a:pt x="77" y="42"/>
                      </a:lnTo>
                      <a:lnTo>
                        <a:pt x="55" y="26"/>
                      </a:lnTo>
                      <a:lnTo>
                        <a:pt x="43" y="19"/>
                      </a:lnTo>
                      <a:lnTo>
                        <a:pt x="37" y="19"/>
                      </a:ln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29"/>
                      </a:lnTo>
                      <a:lnTo>
                        <a:pt x="0" y="54"/>
                      </a:lnTo>
                      <a:lnTo>
                        <a:pt x="1" y="58"/>
                      </a:lnTo>
                      <a:lnTo>
                        <a:pt x="0" y="77"/>
                      </a:lnTo>
                      <a:lnTo>
                        <a:pt x="9" y="96"/>
                      </a:lnTo>
                      <a:lnTo>
                        <a:pt x="35" y="106"/>
                      </a:lnTo>
                      <a:lnTo>
                        <a:pt x="67" y="112"/>
                      </a:lnTo>
                      <a:lnTo>
                        <a:pt x="85" y="104"/>
                      </a:lnTo>
                      <a:lnTo>
                        <a:pt x="99" y="84"/>
                      </a:lnTo>
                      <a:lnTo>
                        <a:pt x="95" y="68"/>
                      </a:lnTo>
                      <a:lnTo>
                        <a:pt x="97" y="5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0" name="Freeform 270"/>
                <p:cNvSpPr>
                  <a:spLocks noChangeArrowheads="1"/>
                </p:cNvSpPr>
                <p:nvPr/>
              </p:nvSpPr>
              <p:spPr bwMode="auto">
                <a:xfrm>
                  <a:off x="1894" y="2599"/>
                  <a:ext cx="221" cy="603"/>
                </a:xfrm>
                <a:custGeom>
                  <a:avLst/>
                  <a:gdLst>
                    <a:gd name="T0" fmla="*/ 175 w 314"/>
                    <a:gd name="T1" fmla="*/ 447 h 705"/>
                    <a:gd name="T2" fmla="*/ 170 w 314"/>
                    <a:gd name="T3" fmla="*/ 475 h 705"/>
                    <a:gd name="T4" fmla="*/ 184 w 314"/>
                    <a:gd name="T5" fmla="*/ 476 h 705"/>
                    <a:gd name="T6" fmla="*/ 196 w 314"/>
                    <a:gd name="T7" fmla="*/ 489 h 705"/>
                    <a:gd name="T8" fmla="*/ 170 w 314"/>
                    <a:gd name="T9" fmla="*/ 486 h 705"/>
                    <a:gd name="T10" fmla="*/ 172 w 314"/>
                    <a:gd name="T11" fmla="*/ 511 h 705"/>
                    <a:gd name="T12" fmla="*/ 170 w 314"/>
                    <a:gd name="T13" fmla="*/ 540 h 705"/>
                    <a:gd name="T14" fmla="*/ 150 w 314"/>
                    <a:gd name="T15" fmla="*/ 572 h 705"/>
                    <a:gd name="T16" fmla="*/ 191 w 314"/>
                    <a:gd name="T17" fmla="*/ 594 h 705"/>
                    <a:gd name="T18" fmla="*/ 191 w 314"/>
                    <a:gd name="T19" fmla="*/ 607 h 705"/>
                    <a:gd name="T20" fmla="*/ 170 w 314"/>
                    <a:gd name="T21" fmla="*/ 636 h 705"/>
                    <a:gd name="T22" fmla="*/ 158 w 314"/>
                    <a:gd name="T23" fmla="*/ 650 h 705"/>
                    <a:gd name="T24" fmla="*/ 164 w 314"/>
                    <a:gd name="T25" fmla="*/ 657 h 705"/>
                    <a:gd name="T26" fmla="*/ 156 w 314"/>
                    <a:gd name="T27" fmla="*/ 675 h 705"/>
                    <a:gd name="T28" fmla="*/ 161 w 314"/>
                    <a:gd name="T29" fmla="*/ 688 h 705"/>
                    <a:gd name="T30" fmla="*/ 185 w 314"/>
                    <a:gd name="T31" fmla="*/ 705 h 705"/>
                    <a:gd name="T32" fmla="*/ 118 w 314"/>
                    <a:gd name="T33" fmla="*/ 694 h 705"/>
                    <a:gd name="T34" fmla="*/ 95 w 314"/>
                    <a:gd name="T35" fmla="*/ 667 h 705"/>
                    <a:gd name="T36" fmla="*/ 66 w 314"/>
                    <a:gd name="T37" fmla="*/ 637 h 705"/>
                    <a:gd name="T38" fmla="*/ 74 w 314"/>
                    <a:gd name="T39" fmla="*/ 592 h 705"/>
                    <a:gd name="T40" fmla="*/ 70 w 314"/>
                    <a:gd name="T41" fmla="*/ 548 h 705"/>
                    <a:gd name="T42" fmla="*/ 56 w 314"/>
                    <a:gd name="T43" fmla="*/ 534 h 705"/>
                    <a:gd name="T44" fmla="*/ 54 w 314"/>
                    <a:gd name="T45" fmla="*/ 520 h 705"/>
                    <a:gd name="T46" fmla="*/ 36 w 314"/>
                    <a:gd name="T47" fmla="*/ 483 h 705"/>
                    <a:gd name="T48" fmla="*/ 28 w 314"/>
                    <a:gd name="T49" fmla="*/ 434 h 705"/>
                    <a:gd name="T50" fmla="*/ 29 w 314"/>
                    <a:gd name="T51" fmla="*/ 394 h 705"/>
                    <a:gd name="T52" fmla="*/ 22 w 314"/>
                    <a:gd name="T53" fmla="*/ 362 h 705"/>
                    <a:gd name="T54" fmla="*/ 25 w 314"/>
                    <a:gd name="T55" fmla="*/ 326 h 705"/>
                    <a:gd name="T56" fmla="*/ 23 w 314"/>
                    <a:gd name="T57" fmla="*/ 282 h 705"/>
                    <a:gd name="T58" fmla="*/ 8 w 314"/>
                    <a:gd name="T59" fmla="*/ 249 h 705"/>
                    <a:gd name="T60" fmla="*/ 0 w 314"/>
                    <a:gd name="T61" fmla="*/ 216 h 705"/>
                    <a:gd name="T62" fmla="*/ 2 w 314"/>
                    <a:gd name="T63" fmla="*/ 183 h 705"/>
                    <a:gd name="T64" fmla="*/ 10 w 314"/>
                    <a:gd name="T65" fmla="*/ 146 h 705"/>
                    <a:gd name="T66" fmla="*/ 24 w 314"/>
                    <a:gd name="T67" fmla="*/ 118 h 705"/>
                    <a:gd name="T68" fmla="*/ 13 w 314"/>
                    <a:gd name="T69" fmla="*/ 73 h 705"/>
                    <a:gd name="T70" fmla="*/ 34 w 314"/>
                    <a:gd name="T71" fmla="*/ 51 h 705"/>
                    <a:gd name="T72" fmla="*/ 34 w 314"/>
                    <a:gd name="T73" fmla="*/ 24 h 705"/>
                    <a:gd name="T74" fmla="*/ 55 w 314"/>
                    <a:gd name="T75" fmla="*/ 3 h 705"/>
                    <a:gd name="T76" fmla="*/ 90 w 314"/>
                    <a:gd name="T77" fmla="*/ 21 h 705"/>
                    <a:gd name="T78" fmla="*/ 120 w 314"/>
                    <a:gd name="T79" fmla="*/ 4 h 705"/>
                    <a:gd name="T80" fmla="*/ 144 w 314"/>
                    <a:gd name="T81" fmla="*/ 30 h 705"/>
                    <a:gd name="T82" fmla="*/ 180 w 314"/>
                    <a:gd name="T83" fmla="*/ 56 h 705"/>
                    <a:gd name="T84" fmla="*/ 215 w 314"/>
                    <a:gd name="T85" fmla="*/ 74 h 705"/>
                    <a:gd name="T86" fmla="*/ 226 w 314"/>
                    <a:gd name="T87" fmla="*/ 106 h 705"/>
                    <a:gd name="T88" fmla="*/ 242 w 314"/>
                    <a:gd name="T89" fmla="*/ 130 h 705"/>
                    <a:gd name="T90" fmla="*/ 278 w 314"/>
                    <a:gd name="T91" fmla="*/ 127 h 705"/>
                    <a:gd name="T92" fmla="*/ 293 w 314"/>
                    <a:gd name="T93" fmla="*/ 87 h 705"/>
                    <a:gd name="T94" fmla="*/ 314 w 314"/>
                    <a:gd name="T95" fmla="*/ 118 h 705"/>
                    <a:gd name="T96" fmla="*/ 289 w 314"/>
                    <a:gd name="T97" fmla="*/ 141 h 705"/>
                    <a:gd name="T98" fmla="*/ 268 w 314"/>
                    <a:gd name="T99" fmla="*/ 168 h 705"/>
                    <a:gd name="T100" fmla="*/ 247 w 314"/>
                    <a:gd name="T101" fmla="*/ 195 h 705"/>
                    <a:gd name="T102" fmla="*/ 246 w 314"/>
                    <a:gd name="T103" fmla="*/ 223 h 705"/>
                    <a:gd name="T104" fmla="*/ 247 w 314"/>
                    <a:gd name="T105" fmla="*/ 264 h 705"/>
                    <a:gd name="T106" fmla="*/ 252 w 314"/>
                    <a:gd name="T107" fmla="*/ 300 h 705"/>
                    <a:gd name="T108" fmla="*/ 280 w 314"/>
                    <a:gd name="T109" fmla="*/ 336 h 705"/>
                    <a:gd name="T110" fmla="*/ 286 w 314"/>
                    <a:gd name="T111" fmla="*/ 364 h 705"/>
                    <a:gd name="T112" fmla="*/ 262 w 314"/>
                    <a:gd name="T113" fmla="*/ 388 h 705"/>
                    <a:gd name="T114" fmla="*/ 228 w 314"/>
                    <a:gd name="T115" fmla="*/ 397 h 705"/>
                    <a:gd name="T116" fmla="*/ 197 w 314"/>
                    <a:gd name="T117" fmla="*/ 399 h 705"/>
                    <a:gd name="T118" fmla="*/ 206 w 314"/>
                    <a:gd name="T119" fmla="*/ 436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14" h="705">
                      <a:moveTo>
                        <a:pt x="202" y="448"/>
                      </a:moveTo>
                      <a:lnTo>
                        <a:pt x="175" y="447"/>
                      </a:lnTo>
                      <a:lnTo>
                        <a:pt x="155" y="444"/>
                      </a:lnTo>
                      <a:lnTo>
                        <a:pt x="170" y="475"/>
                      </a:lnTo>
                      <a:lnTo>
                        <a:pt x="176" y="477"/>
                      </a:lnTo>
                      <a:lnTo>
                        <a:pt x="184" y="476"/>
                      </a:lnTo>
                      <a:lnTo>
                        <a:pt x="190" y="471"/>
                      </a:lnTo>
                      <a:lnTo>
                        <a:pt x="196" y="489"/>
                      </a:lnTo>
                      <a:lnTo>
                        <a:pt x="185" y="486"/>
                      </a:lnTo>
                      <a:lnTo>
                        <a:pt x="170" y="486"/>
                      </a:lnTo>
                      <a:lnTo>
                        <a:pt x="185" y="493"/>
                      </a:lnTo>
                      <a:lnTo>
                        <a:pt x="172" y="511"/>
                      </a:lnTo>
                      <a:lnTo>
                        <a:pt x="174" y="529"/>
                      </a:lnTo>
                      <a:lnTo>
                        <a:pt x="170" y="540"/>
                      </a:lnTo>
                      <a:lnTo>
                        <a:pt x="150" y="550"/>
                      </a:lnTo>
                      <a:lnTo>
                        <a:pt x="150" y="572"/>
                      </a:lnTo>
                      <a:lnTo>
                        <a:pt x="180" y="586"/>
                      </a:lnTo>
                      <a:lnTo>
                        <a:pt x="191" y="594"/>
                      </a:lnTo>
                      <a:lnTo>
                        <a:pt x="185" y="604"/>
                      </a:lnTo>
                      <a:lnTo>
                        <a:pt x="191" y="607"/>
                      </a:lnTo>
                      <a:lnTo>
                        <a:pt x="180" y="621"/>
                      </a:lnTo>
                      <a:lnTo>
                        <a:pt x="170" y="636"/>
                      </a:lnTo>
                      <a:lnTo>
                        <a:pt x="169" y="654"/>
                      </a:lnTo>
                      <a:lnTo>
                        <a:pt x="158" y="650"/>
                      </a:lnTo>
                      <a:lnTo>
                        <a:pt x="155" y="652"/>
                      </a:lnTo>
                      <a:lnTo>
                        <a:pt x="164" y="657"/>
                      </a:lnTo>
                      <a:lnTo>
                        <a:pt x="156" y="669"/>
                      </a:lnTo>
                      <a:lnTo>
                        <a:pt x="156" y="675"/>
                      </a:lnTo>
                      <a:lnTo>
                        <a:pt x="164" y="688"/>
                      </a:lnTo>
                      <a:lnTo>
                        <a:pt x="161" y="688"/>
                      </a:lnTo>
                      <a:lnTo>
                        <a:pt x="173" y="694"/>
                      </a:lnTo>
                      <a:lnTo>
                        <a:pt x="185" y="705"/>
                      </a:lnTo>
                      <a:lnTo>
                        <a:pt x="154" y="697"/>
                      </a:lnTo>
                      <a:lnTo>
                        <a:pt x="118" y="694"/>
                      </a:lnTo>
                      <a:lnTo>
                        <a:pt x="107" y="684"/>
                      </a:lnTo>
                      <a:lnTo>
                        <a:pt x="95" y="667"/>
                      </a:lnTo>
                      <a:lnTo>
                        <a:pt x="84" y="667"/>
                      </a:lnTo>
                      <a:lnTo>
                        <a:pt x="66" y="637"/>
                      </a:lnTo>
                      <a:lnTo>
                        <a:pt x="78" y="624"/>
                      </a:lnTo>
                      <a:lnTo>
                        <a:pt x="74" y="592"/>
                      </a:lnTo>
                      <a:lnTo>
                        <a:pt x="71" y="566"/>
                      </a:lnTo>
                      <a:lnTo>
                        <a:pt x="70" y="548"/>
                      </a:lnTo>
                      <a:lnTo>
                        <a:pt x="65" y="538"/>
                      </a:lnTo>
                      <a:lnTo>
                        <a:pt x="56" y="534"/>
                      </a:lnTo>
                      <a:lnTo>
                        <a:pt x="70" y="529"/>
                      </a:lnTo>
                      <a:lnTo>
                        <a:pt x="54" y="520"/>
                      </a:lnTo>
                      <a:lnTo>
                        <a:pt x="46" y="496"/>
                      </a:lnTo>
                      <a:lnTo>
                        <a:pt x="36" y="483"/>
                      </a:lnTo>
                      <a:lnTo>
                        <a:pt x="35" y="465"/>
                      </a:lnTo>
                      <a:lnTo>
                        <a:pt x="28" y="434"/>
                      </a:lnTo>
                      <a:lnTo>
                        <a:pt x="25" y="409"/>
                      </a:lnTo>
                      <a:lnTo>
                        <a:pt x="29" y="394"/>
                      </a:lnTo>
                      <a:lnTo>
                        <a:pt x="26" y="381"/>
                      </a:lnTo>
                      <a:lnTo>
                        <a:pt x="22" y="362"/>
                      </a:lnTo>
                      <a:lnTo>
                        <a:pt x="16" y="342"/>
                      </a:lnTo>
                      <a:lnTo>
                        <a:pt x="25" y="326"/>
                      </a:lnTo>
                      <a:lnTo>
                        <a:pt x="20" y="312"/>
                      </a:lnTo>
                      <a:lnTo>
                        <a:pt x="23" y="282"/>
                      </a:lnTo>
                      <a:lnTo>
                        <a:pt x="18" y="268"/>
                      </a:lnTo>
                      <a:lnTo>
                        <a:pt x="8" y="249"/>
                      </a:lnTo>
                      <a:lnTo>
                        <a:pt x="0" y="230"/>
                      </a:lnTo>
                      <a:lnTo>
                        <a:pt x="0" y="216"/>
                      </a:lnTo>
                      <a:lnTo>
                        <a:pt x="4" y="200"/>
                      </a:lnTo>
                      <a:lnTo>
                        <a:pt x="2" y="183"/>
                      </a:lnTo>
                      <a:lnTo>
                        <a:pt x="1" y="166"/>
                      </a:lnTo>
                      <a:lnTo>
                        <a:pt x="10" y="146"/>
                      </a:lnTo>
                      <a:lnTo>
                        <a:pt x="18" y="124"/>
                      </a:lnTo>
                      <a:lnTo>
                        <a:pt x="24" y="118"/>
                      </a:lnTo>
                      <a:lnTo>
                        <a:pt x="17" y="105"/>
                      </a:lnTo>
                      <a:lnTo>
                        <a:pt x="13" y="73"/>
                      </a:lnTo>
                      <a:lnTo>
                        <a:pt x="17" y="61"/>
                      </a:lnTo>
                      <a:lnTo>
                        <a:pt x="34" y="51"/>
                      </a:lnTo>
                      <a:lnTo>
                        <a:pt x="38" y="28"/>
                      </a:lnTo>
                      <a:lnTo>
                        <a:pt x="34" y="24"/>
                      </a:lnTo>
                      <a:lnTo>
                        <a:pt x="50" y="0"/>
                      </a:lnTo>
                      <a:lnTo>
                        <a:pt x="55" y="3"/>
                      </a:lnTo>
                      <a:lnTo>
                        <a:pt x="79" y="8"/>
                      </a:lnTo>
                      <a:lnTo>
                        <a:pt x="90" y="21"/>
                      </a:lnTo>
                      <a:lnTo>
                        <a:pt x="96" y="8"/>
                      </a:lnTo>
                      <a:lnTo>
                        <a:pt x="120" y="4"/>
                      </a:lnTo>
                      <a:lnTo>
                        <a:pt x="124" y="10"/>
                      </a:lnTo>
                      <a:lnTo>
                        <a:pt x="144" y="30"/>
                      </a:lnTo>
                      <a:lnTo>
                        <a:pt x="163" y="48"/>
                      </a:lnTo>
                      <a:lnTo>
                        <a:pt x="180" y="56"/>
                      </a:lnTo>
                      <a:lnTo>
                        <a:pt x="197" y="63"/>
                      </a:lnTo>
                      <a:lnTo>
                        <a:pt x="215" y="74"/>
                      </a:lnTo>
                      <a:lnTo>
                        <a:pt x="234" y="85"/>
                      </a:lnTo>
                      <a:lnTo>
                        <a:pt x="226" y="106"/>
                      </a:lnTo>
                      <a:lnTo>
                        <a:pt x="218" y="128"/>
                      </a:lnTo>
                      <a:lnTo>
                        <a:pt x="242" y="130"/>
                      </a:lnTo>
                      <a:lnTo>
                        <a:pt x="265" y="132"/>
                      </a:lnTo>
                      <a:lnTo>
                        <a:pt x="278" y="127"/>
                      </a:lnTo>
                      <a:lnTo>
                        <a:pt x="294" y="103"/>
                      </a:lnTo>
                      <a:lnTo>
                        <a:pt x="293" y="87"/>
                      </a:lnTo>
                      <a:lnTo>
                        <a:pt x="306" y="88"/>
                      </a:lnTo>
                      <a:lnTo>
                        <a:pt x="314" y="118"/>
                      </a:lnTo>
                      <a:lnTo>
                        <a:pt x="302" y="129"/>
                      </a:lnTo>
                      <a:lnTo>
                        <a:pt x="289" y="141"/>
                      </a:lnTo>
                      <a:lnTo>
                        <a:pt x="278" y="154"/>
                      </a:lnTo>
                      <a:lnTo>
                        <a:pt x="268" y="168"/>
                      </a:lnTo>
                      <a:lnTo>
                        <a:pt x="257" y="182"/>
                      </a:lnTo>
                      <a:lnTo>
                        <a:pt x="247" y="195"/>
                      </a:lnTo>
                      <a:lnTo>
                        <a:pt x="247" y="198"/>
                      </a:lnTo>
                      <a:lnTo>
                        <a:pt x="246" y="223"/>
                      </a:lnTo>
                      <a:lnTo>
                        <a:pt x="245" y="248"/>
                      </a:lnTo>
                      <a:lnTo>
                        <a:pt x="247" y="264"/>
                      </a:lnTo>
                      <a:lnTo>
                        <a:pt x="242" y="273"/>
                      </a:lnTo>
                      <a:lnTo>
                        <a:pt x="252" y="300"/>
                      </a:lnTo>
                      <a:lnTo>
                        <a:pt x="278" y="319"/>
                      </a:lnTo>
                      <a:lnTo>
                        <a:pt x="280" y="336"/>
                      </a:lnTo>
                      <a:lnTo>
                        <a:pt x="293" y="344"/>
                      </a:lnTo>
                      <a:lnTo>
                        <a:pt x="286" y="364"/>
                      </a:lnTo>
                      <a:lnTo>
                        <a:pt x="277" y="385"/>
                      </a:lnTo>
                      <a:lnTo>
                        <a:pt x="262" y="388"/>
                      </a:lnTo>
                      <a:lnTo>
                        <a:pt x="245" y="393"/>
                      </a:lnTo>
                      <a:lnTo>
                        <a:pt x="228" y="397"/>
                      </a:lnTo>
                      <a:lnTo>
                        <a:pt x="212" y="400"/>
                      </a:lnTo>
                      <a:lnTo>
                        <a:pt x="197" y="399"/>
                      </a:lnTo>
                      <a:lnTo>
                        <a:pt x="202" y="408"/>
                      </a:lnTo>
                      <a:lnTo>
                        <a:pt x="206" y="436"/>
                      </a:lnTo>
                      <a:lnTo>
                        <a:pt x="202" y="44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" name="Freeform 271"/>
                <p:cNvSpPr>
                  <a:spLocks noChangeArrowheads="1"/>
                </p:cNvSpPr>
                <p:nvPr/>
              </p:nvSpPr>
              <p:spPr bwMode="auto">
                <a:xfrm>
                  <a:off x="2025" y="3210"/>
                  <a:ext cx="53" cy="41"/>
                </a:xfrm>
                <a:custGeom>
                  <a:avLst/>
                  <a:gdLst>
                    <a:gd name="T0" fmla="*/ 7 w 78"/>
                    <a:gd name="T1" fmla="*/ 10 h 51"/>
                    <a:gd name="T2" fmla="*/ 0 w 78"/>
                    <a:gd name="T3" fmla="*/ 0 h 51"/>
                    <a:gd name="T4" fmla="*/ 10 w 78"/>
                    <a:gd name="T5" fmla="*/ 25 h 51"/>
                    <a:gd name="T6" fmla="*/ 20 w 78"/>
                    <a:gd name="T7" fmla="*/ 51 h 51"/>
                    <a:gd name="T8" fmla="*/ 49 w 78"/>
                    <a:gd name="T9" fmla="*/ 51 h 51"/>
                    <a:gd name="T10" fmla="*/ 78 w 78"/>
                    <a:gd name="T11" fmla="*/ 51 h 51"/>
                    <a:gd name="T12" fmla="*/ 75 w 78"/>
                    <a:gd name="T13" fmla="*/ 45 h 51"/>
                    <a:gd name="T14" fmla="*/ 34 w 78"/>
                    <a:gd name="T15" fmla="*/ 31 h 51"/>
                    <a:gd name="T16" fmla="*/ 7 w 78"/>
                    <a:gd name="T17" fmla="*/ 1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51">
                      <a:moveTo>
                        <a:pt x="7" y="10"/>
                      </a:moveTo>
                      <a:lnTo>
                        <a:pt x="0" y="0"/>
                      </a:lnTo>
                      <a:lnTo>
                        <a:pt x="10" y="25"/>
                      </a:lnTo>
                      <a:lnTo>
                        <a:pt x="20" y="51"/>
                      </a:lnTo>
                      <a:lnTo>
                        <a:pt x="49" y="51"/>
                      </a:lnTo>
                      <a:lnTo>
                        <a:pt x="78" y="51"/>
                      </a:lnTo>
                      <a:lnTo>
                        <a:pt x="75" y="45"/>
                      </a:lnTo>
                      <a:lnTo>
                        <a:pt x="34" y="31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2" name="Freeform 272"/>
                <p:cNvSpPr>
                  <a:spLocks noChangeArrowheads="1"/>
                </p:cNvSpPr>
                <p:nvPr/>
              </p:nvSpPr>
              <p:spPr bwMode="auto">
                <a:xfrm>
                  <a:off x="1865" y="2514"/>
                  <a:ext cx="158" cy="716"/>
                </a:xfrm>
                <a:custGeom>
                  <a:avLst/>
                  <a:gdLst>
                    <a:gd name="T0" fmla="*/ 23 w 227"/>
                    <a:gd name="T1" fmla="*/ 332 h 839"/>
                    <a:gd name="T2" fmla="*/ 25 w 227"/>
                    <a:gd name="T3" fmla="*/ 389 h 839"/>
                    <a:gd name="T4" fmla="*/ 19 w 227"/>
                    <a:gd name="T5" fmla="*/ 451 h 839"/>
                    <a:gd name="T6" fmla="*/ 28 w 227"/>
                    <a:gd name="T7" fmla="*/ 498 h 839"/>
                    <a:gd name="T8" fmla="*/ 43 w 227"/>
                    <a:gd name="T9" fmla="*/ 560 h 839"/>
                    <a:gd name="T10" fmla="*/ 60 w 227"/>
                    <a:gd name="T11" fmla="*/ 560 h 839"/>
                    <a:gd name="T12" fmla="*/ 70 w 227"/>
                    <a:gd name="T13" fmla="*/ 577 h 839"/>
                    <a:gd name="T14" fmla="*/ 70 w 227"/>
                    <a:gd name="T15" fmla="*/ 594 h 839"/>
                    <a:gd name="T16" fmla="*/ 82 w 227"/>
                    <a:gd name="T17" fmla="*/ 628 h 839"/>
                    <a:gd name="T18" fmla="*/ 78 w 227"/>
                    <a:gd name="T19" fmla="*/ 648 h 839"/>
                    <a:gd name="T20" fmla="*/ 79 w 227"/>
                    <a:gd name="T21" fmla="*/ 666 h 839"/>
                    <a:gd name="T22" fmla="*/ 73 w 227"/>
                    <a:gd name="T23" fmla="*/ 667 h 839"/>
                    <a:gd name="T24" fmla="*/ 62 w 227"/>
                    <a:gd name="T25" fmla="*/ 660 h 839"/>
                    <a:gd name="T26" fmla="*/ 50 w 227"/>
                    <a:gd name="T27" fmla="*/ 679 h 839"/>
                    <a:gd name="T28" fmla="*/ 82 w 227"/>
                    <a:gd name="T29" fmla="*/ 690 h 839"/>
                    <a:gd name="T30" fmla="*/ 72 w 227"/>
                    <a:gd name="T31" fmla="*/ 702 h 839"/>
                    <a:gd name="T32" fmla="*/ 98 w 227"/>
                    <a:gd name="T33" fmla="*/ 707 h 839"/>
                    <a:gd name="T34" fmla="*/ 79 w 227"/>
                    <a:gd name="T35" fmla="*/ 709 h 839"/>
                    <a:gd name="T36" fmla="*/ 97 w 227"/>
                    <a:gd name="T37" fmla="*/ 746 h 839"/>
                    <a:gd name="T38" fmla="*/ 107 w 227"/>
                    <a:gd name="T39" fmla="*/ 763 h 839"/>
                    <a:gd name="T40" fmla="*/ 122 w 227"/>
                    <a:gd name="T41" fmla="*/ 782 h 839"/>
                    <a:gd name="T42" fmla="*/ 132 w 227"/>
                    <a:gd name="T43" fmla="*/ 794 h 839"/>
                    <a:gd name="T44" fmla="*/ 144 w 227"/>
                    <a:gd name="T45" fmla="*/ 815 h 839"/>
                    <a:gd name="T46" fmla="*/ 152 w 227"/>
                    <a:gd name="T47" fmla="*/ 826 h 839"/>
                    <a:gd name="T48" fmla="*/ 192 w 227"/>
                    <a:gd name="T49" fmla="*/ 811 h 839"/>
                    <a:gd name="T50" fmla="*/ 196 w 227"/>
                    <a:gd name="T51" fmla="*/ 797 h 839"/>
                    <a:gd name="T52" fmla="*/ 137 w 227"/>
                    <a:gd name="T53" fmla="*/ 767 h 839"/>
                    <a:gd name="T54" fmla="*/ 120 w 227"/>
                    <a:gd name="T55" fmla="*/ 724 h 839"/>
                    <a:gd name="T56" fmla="*/ 112 w 227"/>
                    <a:gd name="T57" fmla="*/ 648 h 839"/>
                    <a:gd name="T58" fmla="*/ 112 w 227"/>
                    <a:gd name="T59" fmla="*/ 629 h 839"/>
                    <a:gd name="T60" fmla="*/ 78 w 227"/>
                    <a:gd name="T61" fmla="*/ 583 h 839"/>
                    <a:gd name="T62" fmla="*/ 67 w 227"/>
                    <a:gd name="T63" fmla="*/ 509 h 839"/>
                    <a:gd name="T64" fmla="*/ 64 w 227"/>
                    <a:gd name="T65" fmla="*/ 462 h 839"/>
                    <a:gd name="T66" fmla="*/ 62 w 227"/>
                    <a:gd name="T67" fmla="*/ 412 h 839"/>
                    <a:gd name="T68" fmla="*/ 50 w 227"/>
                    <a:gd name="T69" fmla="*/ 349 h 839"/>
                    <a:gd name="T70" fmla="*/ 46 w 227"/>
                    <a:gd name="T71" fmla="*/ 300 h 839"/>
                    <a:gd name="T72" fmla="*/ 52 w 227"/>
                    <a:gd name="T73" fmla="*/ 246 h 839"/>
                    <a:gd name="T74" fmla="*/ 59 w 227"/>
                    <a:gd name="T75" fmla="*/ 205 h 839"/>
                    <a:gd name="T76" fmla="*/ 76 w 227"/>
                    <a:gd name="T77" fmla="*/ 151 h 839"/>
                    <a:gd name="T78" fmla="*/ 61 w 227"/>
                    <a:gd name="T79" fmla="*/ 121 h 839"/>
                    <a:gd name="T80" fmla="*/ 38 w 227"/>
                    <a:gd name="T81" fmla="*/ 60 h 839"/>
                    <a:gd name="T82" fmla="*/ 22 w 227"/>
                    <a:gd name="T83" fmla="*/ 11 h 839"/>
                    <a:gd name="T84" fmla="*/ 4 w 227"/>
                    <a:gd name="T85" fmla="*/ 19 h 839"/>
                    <a:gd name="T86" fmla="*/ 11 w 227"/>
                    <a:gd name="T87" fmla="*/ 79 h 839"/>
                    <a:gd name="T88" fmla="*/ 10 w 227"/>
                    <a:gd name="T89" fmla="*/ 140 h 839"/>
                    <a:gd name="T90" fmla="*/ 13 w 227"/>
                    <a:gd name="T91" fmla="*/ 227 h 839"/>
                    <a:gd name="T92" fmla="*/ 14 w 227"/>
                    <a:gd name="T93" fmla="*/ 298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27" h="839">
                      <a:moveTo>
                        <a:pt x="14" y="298"/>
                      </a:moveTo>
                      <a:lnTo>
                        <a:pt x="19" y="316"/>
                      </a:lnTo>
                      <a:lnTo>
                        <a:pt x="23" y="332"/>
                      </a:lnTo>
                      <a:lnTo>
                        <a:pt x="25" y="350"/>
                      </a:lnTo>
                      <a:lnTo>
                        <a:pt x="28" y="368"/>
                      </a:lnTo>
                      <a:lnTo>
                        <a:pt x="25" y="389"/>
                      </a:lnTo>
                      <a:lnTo>
                        <a:pt x="23" y="409"/>
                      </a:lnTo>
                      <a:lnTo>
                        <a:pt x="20" y="431"/>
                      </a:lnTo>
                      <a:lnTo>
                        <a:pt x="19" y="451"/>
                      </a:lnTo>
                      <a:lnTo>
                        <a:pt x="14" y="458"/>
                      </a:lnTo>
                      <a:lnTo>
                        <a:pt x="22" y="479"/>
                      </a:lnTo>
                      <a:lnTo>
                        <a:pt x="28" y="498"/>
                      </a:lnTo>
                      <a:lnTo>
                        <a:pt x="34" y="520"/>
                      </a:lnTo>
                      <a:lnTo>
                        <a:pt x="31" y="541"/>
                      </a:lnTo>
                      <a:lnTo>
                        <a:pt x="43" y="560"/>
                      </a:lnTo>
                      <a:lnTo>
                        <a:pt x="44" y="564"/>
                      </a:lnTo>
                      <a:lnTo>
                        <a:pt x="53" y="560"/>
                      </a:lnTo>
                      <a:lnTo>
                        <a:pt x="60" y="560"/>
                      </a:lnTo>
                      <a:lnTo>
                        <a:pt x="65" y="557"/>
                      </a:lnTo>
                      <a:lnTo>
                        <a:pt x="64" y="570"/>
                      </a:lnTo>
                      <a:lnTo>
                        <a:pt x="70" y="577"/>
                      </a:lnTo>
                      <a:lnTo>
                        <a:pt x="66" y="574"/>
                      </a:lnTo>
                      <a:lnTo>
                        <a:pt x="67" y="581"/>
                      </a:lnTo>
                      <a:lnTo>
                        <a:pt x="70" y="594"/>
                      </a:lnTo>
                      <a:lnTo>
                        <a:pt x="71" y="610"/>
                      </a:lnTo>
                      <a:lnTo>
                        <a:pt x="71" y="618"/>
                      </a:lnTo>
                      <a:lnTo>
                        <a:pt x="82" y="628"/>
                      </a:lnTo>
                      <a:lnTo>
                        <a:pt x="76" y="642"/>
                      </a:lnTo>
                      <a:lnTo>
                        <a:pt x="83" y="648"/>
                      </a:lnTo>
                      <a:lnTo>
                        <a:pt x="78" y="648"/>
                      </a:lnTo>
                      <a:lnTo>
                        <a:pt x="78" y="654"/>
                      </a:lnTo>
                      <a:lnTo>
                        <a:pt x="78" y="655"/>
                      </a:lnTo>
                      <a:lnTo>
                        <a:pt x="79" y="666"/>
                      </a:lnTo>
                      <a:lnTo>
                        <a:pt x="82" y="665"/>
                      </a:lnTo>
                      <a:lnTo>
                        <a:pt x="76" y="674"/>
                      </a:lnTo>
                      <a:lnTo>
                        <a:pt x="73" y="667"/>
                      </a:lnTo>
                      <a:lnTo>
                        <a:pt x="66" y="667"/>
                      </a:lnTo>
                      <a:lnTo>
                        <a:pt x="67" y="659"/>
                      </a:lnTo>
                      <a:lnTo>
                        <a:pt x="62" y="660"/>
                      </a:lnTo>
                      <a:lnTo>
                        <a:pt x="58" y="661"/>
                      </a:lnTo>
                      <a:lnTo>
                        <a:pt x="47" y="680"/>
                      </a:lnTo>
                      <a:lnTo>
                        <a:pt x="50" y="679"/>
                      </a:lnTo>
                      <a:lnTo>
                        <a:pt x="56" y="674"/>
                      </a:lnTo>
                      <a:lnTo>
                        <a:pt x="68" y="679"/>
                      </a:lnTo>
                      <a:lnTo>
                        <a:pt x="82" y="690"/>
                      </a:lnTo>
                      <a:lnTo>
                        <a:pt x="76" y="695"/>
                      </a:lnTo>
                      <a:lnTo>
                        <a:pt x="82" y="698"/>
                      </a:lnTo>
                      <a:lnTo>
                        <a:pt x="72" y="702"/>
                      </a:lnTo>
                      <a:lnTo>
                        <a:pt x="89" y="701"/>
                      </a:lnTo>
                      <a:lnTo>
                        <a:pt x="91" y="698"/>
                      </a:lnTo>
                      <a:lnTo>
                        <a:pt x="98" y="707"/>
                      </a:lnTo>
                      <a:lnTo>
                        <a:pt x="98" y="713"/>
                      </a:lnTo>
                      <a:lnTo>
                        <a:pt x="84" y="709"/>
                      </a:lnTo>
                      <a:lnTo>
                        <a:pt x="79" y="709"/>
                      </a:lnTo>
                      <a:lnTo>
                        <a:pt x="88" y="724"/>
                      </a:lnTo>
                      <a:lnTo>
                        <a:pt x="96" y="738"/>
                      </a:lnTo>
                      <a:lnTo>
                        <a:pt x="97" y="746"/>
                      </a:lnTo>
                      <a:lnTo>
                        <a:pt x="101" y="755"/>
                      </a:lnTo>
                      <a:lnTo>
                        <a:pt x="98" y="757"/>
                      </a:lnTo>
                      <a:lnTo>
                        <a:pt x="107" y="763"/>
                      </a:lnTo>
                      <a:lnTo>
                        <a:pt x="115" y="773"/>
                      </a:lnTo>
                      <a:lnTo>
                        <a:pt x="114" y="778"/>
                      </a:lnTo>
                      <a:lnTo>
                        <a:pt x="122" y="782"/>
                      </a:lnTo>
                      <a:lnTo>
                        <a:pt x="127" y="788"/>
                      </a:lnTo>
                      <a:lnTo>
                        <a:pt x="122" y="787"/>
                      </a:lnTo>
                      <a:lnTo>
                        <a:pt x="132" y="794"/>
                      </a:lnTo>
                      <a:lnTo>
                        <a:pt x="133" y="800"/>
                      </a:lnTo>
                      <a:lnTo>
                        <a:pt x="140" y="811"/>
                      </a:lnTo>
                      <a:lnTo>
                        <a:pt x="144" y="815"/>
                      </a:lnTo>
                      <a:lnTo>
                        <a:pt x="154" y="821"/>
                      </a:lnTo>
                      <a:lnTo>
                        <a:pt x="156" y="824"/>
                      </a:lnTo>
                      <a:lnTo>
                        <a:pt x="152" y="826"/>
                      </a:lnTo>
                      <a:lnTo>
                        <a:pt x="164" y="829"/>
                      </a:lnTo>
                      <a:lnTo>
                        <a:pt x="191" y="839"/>
                      </a:lnTo>
                      <a:lnTo>
                        <a:pt x="192" y="811"/>
                      </a:lnTo>
                      <a:lnTo>
                        <a:pt x="208" y="804"/>
                      </a:lnTo>
                      <a:lnTo>
                        <a:pt x="227" y="805"/>
                      </a:lnTo>
                      <a:lnTo>
                        <a:pt x="196" y="797"/>
                      </a:lnTo>
                      <a:lnTo>
                        <a:pt x="160" y="794"/>
                      </a:lnTo>
                      <a:lnTo>
                        <a:pt x="149" y="784"/>
                      </a:lnTo>
                      <a:lnTo>
                        <a:pt x="137" y="767"/>
                      </a:lnTo>
                      <a:lnTo>
                        <a:pt x="126" y="767"/>
                      </a:lnTo>
                      <a:lnTo>
                        <a:pt x="108" y="737"/>
                      </a:lnTo>
                      <a:lnTo>
                        <a:pt x="120" y="724"/>
                      </a:lnTo>
                      <a:lnTo>
                        <a:pt x="116" y="692"/>
                      </a:lnTo>
                      <a:lnTo>
                        <a:pt x="113" y="666"/>
                      </a:lnTo>
                      <a:lnTo>
                        <a:pt x="112" y="648"/>
                      </a:lnTo>
                      <a:lnTo>
                        <a:pt x="107" y="638"/>
                      </a:lnTo>
                      <a:lnTo>
                        <a:pt x="98" y="634"/>
                      </a:lnTo>
                      <a:lnTo>
                        <a:pt x="112" y="629"/>
                      </a:lnTo>
                      <a:lnTo>
                        <a:pt x="96" y="620"/>
                      </a:lnTo>
                      <a:lnTo>
                        <a:pt x="88" y="596"/>
                      </a:lnTo>
                      <a:lnTo>
                        <a:pt x="78" y="583"/>
                      </a:lnTo>
                      <a:lnTo>
                        <a:pt x="77" y="565"/>
                      </a:lnTo>
                      <a:lnTo>
                        <a:pt x="70" y="534"/>
                      </a:lnTo>
                      <a:lnTo>
                        <a:pt x="67" y="509"/>
                      </a:lnTo>
                      <a:lnTo>
                        <a:pt x="71" y="494"/>
                      </a:lnTo>
                      <a:lnTo>
                        <a:pt x="68" y="481"/>
                      </a:lnTo>
                      <a:lnTo>
                        <a:pt x="64" y="462"/>
                      </a:lnTo>
                      <a:lnTo>
                        <a:pt x="58" y="442"/>
                      </a:lnTo>
                      <a:lnTo>
                        <a:pt x="67" y="426"/>
                      </a:lnTo>
                      <a:lnTo>
                        <a:pt x="62" y="412"/>
                      </a:lnTo>
                      <a:lnTo>
                        <a:pt x="65" y="382"/>
                      </a:lnTo>
                      <a:lnTo>
                        <a:pt x="60" y="368"/>
                      </a:lnTo>
                      <a:lnTo>
                        <a:pt x="50" y="349"/>
                      </a:lnTo>
                      <a:lnTo>
                        <a:pt x="42" y="330"/>
                      </a:lnTo>
                      <a:lnTo>
                        <a:pt x="42" y="316"/>
                      </a:lnTo>
                      <a:lnTo>
                        <a:pt x="46" y="300"/>
                      </a:lnTo>
                      <a:lnTo>
                        <a:pt x="44" y="283"/>
                      </a:lnTo>
                      <a:lnTo>
                        <a:pt x="43" y="266"/>
                      </a:lnTo>
                      <a:lnTo>
                        <a:pt x="52" y="246"/>
                      </a:lnTo>
                      <a:lnTo>
                        <a:pt x="60" y="224"/>
                      </a:lnTo>
                      <a:lnTo>
                        <a:pt x="66" y="218"/>
                      </a:lnTo>
                      <a:lnTo>
                        <a:pt x="59" y="205"/>
                      </a:lnTo>
                      <a:lnTo>
                        <a:pt x="55" y="173"/>
                      </a:lnTo>
                      <a:lnTo>
                        <a:pt x="59" y="161"/>
                      </a:lnTo>
                      <a:lnTo>
                        <a:pt x="76" y="151"/>
                      </a:lnTo>
                      <a:lnTo>
                        <a:pt x="80" y="128"/>
                      </a:lnTo>
                      <a:lnTo>
                        <a:pt x="76" y="124"/>
                      </a:lnTo>
                      <a:lnTo>
                        <a:pt x="61" y="121"/>
                      </a:lnTo>
                      <a:lnTo>
                        <a:pt x="53" y="101"/>
                      </a:lnTo>
                      <a:lnTo>
                        <a:pt x="44" y="79"/>
                      </a:lnTo>
                      <a:lnTo>
                        <a:pt x="38" y="60"/>
                      </a:lnTo>
                      <a:lnTo>
                        <a:pt x="40" y="42"/>
                      </a:lnTo>
                      <a:lnTo>
                        <a:pt x="29" y="26"/>
                      </a:lnTo>
                      <a:lnTo>
                        <a:pt x="22" y="11"/>
                      </a:lnTo>
                      <a:lnTo>
                        <a:pt x="16" y="0"/>
                      </a:lnTo>
                      <a:lnTo>
                        <a:pt x="11" y="10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5" y="49"/>
                      </a:lnTo>
                      <a:lnTo>
                        <a:pt x="11" y="79"/>
                      </a:lnTo>
                      <a:lnTo>
                        <a:pt x="11" y="104"/>
                      </a:lnTo>
                      <a:lnTo>
                        <a:pt x="11" y="130"/>
                      </a:lnTo>
                      <a:lnTo>
                        <a:pt x="10" y="140"/>
                      </a:lnTo>
                      <a:lnTo>
                        <a:pt x="13" y="169"/>
                      </a:lnTo>
                      <a:lnTo>
                        <a:pt x="14" y="194"/>
                      </a:lnTo>
                      <a:lnTo>
                        <a:pt x="13" y="227"/>
                      </a:lnTo>
                      <a:lnTo>
                        <a:pt x="13" y="260"/>
                      </a:lnTo>
                      <a:lnTo>
                        <a:pt x="14" y="275"/>
                      </a:lnTo>
                      <a:lnTo>
                        <a:pt x="14" y="29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" name="Freeform 273"/>
                <p:cNvSpPr>
                  <a:spLocks noChangeArrowheads="1"/>
                </p:cNvSpPr>
                <p:nvPr/>
              </p:nvSpPr>
              <p:spPr bwMode="auto">
                <a:xfrm>
                  <a:off x="1996" y="3206"/>
                  <a:ext cx="40" cy="44"/>
                </a:xfrm>
                <a:custGeom>
                  <a:avLst/>
                  <a:gdLst>
                    <a:gd name="T0" fmla="*/ 40 w 60"/>
                    <a:gd name="T1" fmla="*/ 2 h 53"/>
                    <a:gd name="T2" fmla="*/ 50 w 60"/>
                    <a:gd name="T3" fmla="*/ 27 h 53"/>
                    <a:gd name="T4" fmla="*/ 60 w 60"/>
                    <a:gd name="T5" fmla="*/ 53 h 53"/>
                    <a:gd name="T6" fmla="*/ 54 w 60"/>
                    <a:gd name="T7" fmla="*/ 50 h 53"/>
                    <a:gd name="T8" fmla="*/ 46 w 60"/>
                    <a:gd name="T9" fmla="*/ 53 h 53"/>
                    <a:gd name="T10" fmla="*/ 24 w 60"/>
                    <a:gd name="T11" fmla="*/ 49 h 53"/>
                    <a:gd name="T12" fmla="*/ 18 w 60"/>
                    <a:gd name="T13" fmla="*/ 48 h 53"/>
                    <a:gd name="T14" fmla="*/ 0 w 60"/>
                    <a:gd name="T15" fmla="*/ 47 h 53"/>
                    <a:gd name="T16" fmla="*/ 5 w 60"/>
                    <a:gd name="T17" fmla="*/ 44 h 53"/>
                    <a:gd name="T18" fmla="*/ 16 w 60"/>
                    <a:gd name="T19" fmla="*/ 41 h 53"/>
                    <a:gd name="T20" fmla="*/ 22 w 60"/>
                    <a:gd name="T21" fmla="*/ 44 h 53"/>
                    <a:gd name="T22" fmla="*/ 28 w 60"/>
                    <a:gd name="T23" fmla="*/ 44 h 53"/>
                    <a:gd name="T24" fmla="*/ 17 w 60"/>
                    <a:gd name="T25" fmla="*/ 38 h 53"/>
                    <a:gd name="T26" fmla="*/ 29 w 60"/>
                    <a:gd name="T27" fmla="*/ 42 h 53"/>
                    <a:gd name="T28" fmla="*/ 35 w 60"/>
                    <a:gd name="T29" fmla="*/ 42 h 53"/>
                    <a:gd name="T30" fmla="*/ 46 w 60"/>
                    <a:gd name="T31" fmla="*/ 44 h 53"/>
                    <a:gd name="T32" fmla="*/ 48 w 60"/>
                    <a:gd name="T33" fmla="*/ 45 h 53"/>
                    <a:gd name="T34" fmla="*/ 25 w 60"/>
                    <a:gd name="T35" fmla="*/ 31 h 53"/>
                    <a:gd name="T36" fmla="*/ 35 w 60"/>
                    <a:gd name="T37" fmla="*/ 21 h 53"/>
                    <a:gd name="T38" fmla="*/ 19 w 60"/>
                    <a:gd name="T39" fmla="*/ 21 h 53"/>
                    <a:gd name="T40" fmla="*/ 13 w 60"/>
                    <a:gd name="T41" fmla="*/ 5 h 53"/>
                    <a:gd name="T42" fmla="*/ 22 w 60"/>
                    <a:gd name="T43" fmla="*/ 0 h 53"/>
                    <a:gd name="T44" fmla="*/ 40 w 60"/>
                    <a:gd name="T4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53">
                      <a:moveTo>
                        <a:pt x="40" y="2"/>
                      </a:moveTo>
                      <a:lnTo>
                        <a:pt x="50" y="27"/>
                      </a:lnTo>
                      <a:lnTo>
                        <a:pt x="60" y="53"/>
                      </a:lnTo>
                      <a:lnTo>
                        <a:pt x="54" y="50"/>
                      </a:lnTo>
                      <a:lnTo>
                        <a:pt x="46" y="53"/>
                      </a:lnTo>
                      <a:lnTo>
                        <a:pt x="24" y="49"/>
                      </a:lnTo>
                      <a:lnTo>
                        <a:pt x="18" y="48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16" y="41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17" y="38"/>
                      </a:lnTo>
                      <a:lnTo>
                        <a:pt x="29" y="42"/>
                      </a:lnTo>
                      <a:lnTo>
                        <a:pt x="35" y="42"/>
                      </a:lnTo>
                      <a:lnTo>
                        <a:pt x="46" y="44"/>
                      </a:lnTo>
                      <a:lnTo>
                        <a:pt x="48" y="45"/>
                      </a:lnTo>
                      <a:lnTo>
                        <a:pt x="25" y="31"/>
                      </a:lnTo>
                      <a:lnTo>
                        <a:pt x="35" y="21"/>
                      </a:lnTo>
                      <a:lnTo>
                        <a:pt x="19" y="21"/>
                      </a:lnTo>
                      <a:lnTo>
                        <a:pt x="13" y="5"/>
                      </a:lnTo>
                      <a:lnTo>
                        <a:pt x="22" y="0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" name="Freeform 274"/>
                <p:cNvSpPr>
                  <a:spLocks noChangeArrowheads="1"/>
                </p:cNvSpPr>
                <p:nvPr/>
              </p:nvSpPr>
              <p:spPr bwMode="auto">
                <a:xfrm>
                  <a:off x="1892" y="2999"/>
                  <a:ext cx="8" cy="27"/>
                </a:xfrm>
                <a:custGeom>
                  <a:avLst/>
                  <a:gdLst>
                    <a:gd name="T0" fmla="*/ 6 w 16"/>
                    <a:gd name="T1" fmla="*/ 0 h 35"/>
                    <a:gd name="T2" fmla="*/ 0 w 16"/>
                    <a:gd name="T3" fmla="*/ 4 h 35"/>
                    <a:gd name="T4" fmla="*/ 7 w 16"/>
                    <a:gd name="T5" fmla="*/ 35 h 35"/>
                    <a:gd name="T6" fmla="*/ 15 w 16"/>
                    <a:gd name="T7" fmla="*/ 33 h 35"/>
                    <a:gd name="T8" fmla="*/ 16 w 16"/>
                    <a:gd name="T9" fmla="*/ 27 h 35"/>
                    <a:gd name="T10" fmla="*/ 12 w 16"/>
                    <a:gd name="T11" fmla="*/ 12 h 35"/>
                    <a:gd name="T12" fmla="*/ 16 w 16"/>
                    <a:gd name="T13" fmla="*/ 11 h 35"/>
                    <a:gd name="T14" fmla="*/ 6 w 16"/>
                    <a:gd name="T1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35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7" y="35"/>
                      </a:lnTo>
                      <a:lnTo>
                        <a:pt x="15" y="33"/>
                      </a:lnTo>
                      <a:lnTo>
                        <a:pt x="16" y="27"/>
                      </a:lnTo>
                      <a:lnTo>
                        <a:pt x="12" y="12"/>
                      </a:lnTo>
                      <a:lnTo>
                        <a:pt x="16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" name="Freeform 275"/>
                <p:cNvSpPr>
                  <a:spLocks noChangeArrowheads="1"/>
                </p:cNvSpPr>
                <p:nvPr/>
              </p:nvSpPr>
              <p:spPr bwMode="auto">
                <a:xfrm>
                  <a:off x="1917" y="3134"/>
                  <a:ext cx="11" cy="24"/>
                </a:xfrm>
                <a:custGeom>
                  <a:avLst/>
                  <a:gdLst>
                    <a:gd name="T0" fmla="*/ 10 w 19"/>
                    <a:gd name="T1" fmla="*/ 0 h 29"/>
                    <a:gd name="T2" fmla="*/ 0 w 19"/>
                    <a:gd name="T3" fmla="*/ 11 h 29"/>
                    <a:gd name="T4" fmla="*/ 11 w 19"/>
                    <a:gd name="T5" fmla="*/ 25 h 29"/>
                    <a:gd name="T6" fmla="*/ 18 w 19"/>
                    <a:gd name="T7" fmla="*/ 29 h 29"/>
                    <a:gd name="T8" fmla="*/ 19 w 19"/>
                    <a:gd name="T9" fmla="*/ 20 h 29"/>
                    <a:gd name="T10" fmla="*/ 10 w 1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9">
                      <a:moveTo>
                        <a:pt x="10" y="0"/>
                      </a:moveTo>
                      <a:lnTo>
                        <a:pt x="0" y="11"/>
                      </a:lnTo>
                      <a:lnTo>
                        <a:pt x="11" y="25"/>
                      </a:lnTo>
                      <a:lnTo>
                        <a:pt x="18" y="29"/>
                      </a:lnTo>
                      <a:lnTo>
                        <a:pt x="19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" name="Freeform 276"/>
                <p:cNvSpPr>
                  <a:spLocks noChangeArrowheads="1"/>
                </p:cNvSpPr>
                <p:nvPr/>
              </p:nvSpPr>
              <p:spPr bwMode="auto">
                <a:xfrm>
                  <a:off x="371" y="258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2 h 3"/>
                    <a:gd name="T4" fmla="*/ 0 w 2"/>
                    <a:gd name="T5" fmla="*/ 0 h 3"/>
                    <a:gd name="T6" fmla="*/ 2 w 2"/>
                    <a:gd name="T7" fmla="*/ 1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" name="Freeform 277"/>
                <p:cNvSpPr>
                  <a:spLocks noChangeArrowheads="1"/>
                </p:cNvSpPr>
                <p:nvPr/>
              </p:nvSpPr>
              <p:spPr bwMode="auto">
                <a:xfrm>
                  <a:off x="462" y="2399"/>
                  <a:ext cx="2" cy="1"/>
                </a:xfrm>
                <a:custGeom>
                  <a:avLst/>
                  <a:gdLst>
                    <a:gd name="T0" fmla="*/ 6 w 6"/>
                    <a:gd name="T1" fmla="*/ 4 h 4"/>
                    <a:gd name="T2" fmla="*/ 2 w 6"/>
                    <a:gd name="T3" fmla="*/ 3 h 4"/>
                    <a:gd name="T4" fmla="*/ 0 w 6"/>
                    <a:gd name="T5" fmla="*/ 0 h 4"/>
                    <a:gd name="T6" fmla="*/ 1 w 6"/>
                    <a:gd name="T7" fmla="*/ 0 h 4"/>
                    <a:gd name="T8" fmla="*/ 6 w 6"/>
                    <a:gd name="T9" fmla="*/ 3 h 4"/>
                    <a:gd name="T10" fmla="*/ 6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3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" name="Freeform 278"/>
                <p:cNvSpPr>
                  <a:spLocks noChangeArrowheads="1"/>
                </p:cNvSpPr>
                <p:nvPr/>
              </p:nvSpPr>
              <p:spPr bwMode="auto">
                <a:xfrm>
                  <a:off x="539" y="2373"/>
                  <a:ext cx="0" cy="1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3 w 3"/>
                    <a:gd name="T9" fmla="*/ 3 h 3"/>
                    <a:gd name="T10" fmla="*/ 3 w 3"/>
                    <a:gd name="T11" fmla="*/ 2 h 3"/>
                    <a:gd name="T12" fmla="*/ 2 w 3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" name="Freeform 279"/>
                <p:cNvSpPr>
                  <a:spLocks noChangeArrowheads="1"/>
                </p:cNvSpPr>
                <p:nvPr/>
              </p:nvSpPr>
              <p:spPr bwMode="auto">
                <a:xfrm>
                  <a:off x="622" y="2599"/>
                  <a:ext cx="0" cy="1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  <a:gd name="T8" fmla="*/ 3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Freeform 280"/>
                <p:cNvSpPr>
                  <a:spLocks noChangeArrowheads="1"/>
                </p:cNvSpPr>
                <p:nvPr/>
              </p:nvSpPr>
              <p:spPr bwMode="auto">
                <a:xfrm>
                  <a:off x="593" y="2587"/>
                  <a:ext cx="1" cy="1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0 w 4"/>
                    <a:gd name="T5" fmla="*/ 3 h 4"/>
                    <a:gd name="T6" fmla="*/ 3 w 4"/>
                    <a:gd name="T7" fmla="*/ 4 h 4"/>
                    <a:gd name="T8" fmla="*/ 4 w 4"/>
                    <a:gd name="T9" fmla="*/ 3 h 4"/>
                    <a:gd name="T10" fmla="*/ 2 w 4"/>
                    <a:gd name="T11" fmla="*/ 2 h 4"/>
                    <a:gd name="T12" fmla="*/ 2 w 4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1" name="Freeform 281"/>
                <p:cNvSpPr>
                  <a:spLocks noChangeArrowheads="1"/>
                </p:cNvSpPr>
                <p:nvPr/>
              </p:nvSpPr>
              <p:spPr bwMode="auto">
                <a:xfrm>
                  <a:off x="580" y="2541"/>
                  <a:ext cx="1" cy="0"/>
                </a:xfrm>
                <a:custGeom>
                  <a:avLst/>
                  <a:gdLst>
                    <a:gd name="T0" fmla="*/ 5 w 5"/>
                    <a:gd name="T1" fmla="*/ 3 h 3"/>
                    <a:gd name="T2" fmla="*/ 4 w 5"/>
                    <a:gd name="T3" fmla="*/ 3 h 3"/>
                    <a:gd name="T4" fmla="*/ 3 w 5"/>
                    <a:gd name="T5" fmla="*/ 3 h 3"/>
                    <a:gd name="T6" fmla="*/ 0 w 5"/>
                    <a:gd name="T7" fmla="*/ 0 h 3"/>
                    <a:gd name="T8" fmla="*/ 5 w 5"/>
                    <a:gd name="T9" fmla="*/ 1 h 3"/>
                    <a:gd name="T10" fmla="*/ 5 w 5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" name="Freeform 282"/>
                <p:cNvSpPr>
                  <a:spLocks noChangeArrowheads="1"/>
                </p:cNvSpPr>
                <p:nvPr/>
              </p:nvSpPr>
              <p:spPr bwMode="auto">
                <a:xfrm>
                  <a:off x="594" y="2548"/>
                  <a:ext cx="0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0 w 3"/>
                    <a:gd name="T5" fmla="*/ 1 h 1"/>
                    <a:gd name="T6" fmla="*/ 2 w 3"/>
                    <a:gd name="T7" fmla="*/ 0 h 1"/>
                    <a:gd name="T8" fmla="*/ 3 w 3"/>
                    <a:gd name="T9" fmla="*/ 0 h 1"/>
                    <a:gd name="T10" fmla="*/ 3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3" name="Freeform 283"/>
                <p:cNvSpPr>
                  <a:spLocks noChangeArrowheads="1"/>
                </p:cNvSpPr>
                <p:nvPr/>
              </p:nvSpPr>
              <p:spPr bwMode="auto">
                <a:xfrm>
                  <a:off x="536" y="2368"/>
                  <a:ext cx="0" cy="1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4" name="Freeform 284"/>
                <p:cNvSpPr>
                  <a:spLocks noChangeArrowheads="1"/>
                </p:cNvSpPr>
                <p:nvPr/>
              </p:nvSpPr>
              <p:spPr bwMode="auto">
                <a:xfrm>
                  <a:off x="581" y="2537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0 h 1"/>
                    <a:gd name="T4" fmla="*/ 0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5" name="Freeform 285"/>
                <p:cNvSpPr>
                  <a:spLocks noChangeArrowheads="1"/>
                </p:cNvSpPr>
                <p:nvPr/>
              </p:nvSpPr>
              <p:spPr bwMode="auto">
                <a:xfrm>
                  <a:off x="530" y="2525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1 h 1"/>
                    <a:gd name="T4" fmla="*/ 2 w 3"/>
                    <a:gd name="T5" fmla="*/ 0 h 1"/>
                    <a:gd name="T6" fmla="*/ 1 w 3"/>
                    <a:gd name="T7" fmla="*/ 0 h 1"/>
                    <a:gd name="T8" fmla="*/ 3 w 3"/>
                    <a:gd name="T9" fmla="*/ 1 h 1"/>
                    <a:gd name="T10" fmla="*/ 2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" name="Freeform 286"/>
                <p:cNvSpPr>
                  <a:spLocks noChangeArrowheads="1"/>
                </p:cNvSpPr>
                <p:nvPr/>
              </p:nvSpPr>
              <p:spPr bwMode="auto">
                <a:xfrm>
                  <a:off x="614" y="2558"/>
                  <a:ext cx="0" cy="0"/>
                </a:xfrm>
                <a:custGeom>
                  <a:avLst/>
                  <a:gdLst>
                    <a:gd name="T0" fmla="*/ 0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  <a:gd name="T6" fmla="*/ 0 w 3"/>
                    <a:gd name="T7" fmla="*/ 0 h 2"/>
                    <a:gd name="T8" fmla="*/ 0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" name="Freeform 287"/>
                <p:cNvSpPr>
                  <a:spLocks noChangeArrowheads="1"/>
                </p:cNvSpPr>
                <p:nvPr/>
              </p:nvSpPr>
              <p:spPr bwMode="auto">
                <a:xfrm>
                  <a:off x="620" y="2565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0 w 2"/>
                    <a:gd name="T5" fmla="*/ 1 h 2"/>
                    <a:gd name="T6" fmla="*/ 1 w 2"/>
                    <a:gd name="T7" fmla="*/ 0 h 2"/>
                    <a:gd name="T8" fmla="*/ 2 w 2"/>
                    <a:gd name="T9" fmla="*/ 1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" name="Freeform 288"/>
                <p:cNvSpPr>
                  <a:spLocks noChangeArrowheads="1"/>
                </p:cNvSpPr>
                <p:nvPr/>
              </p:nvSpPr>
              <p:spPr bwMode="auto">
                <a:xfrm>
                  <a:off x="512" y="2431"/>
                  <a:ext cx="0" cy="0"/>
                </a:xfrm>
                <a:custGeom>
                  <a:avLst/>
                  <a:gdLst>
                    <a:gd name="T0" fmla="*/ 2 w 3"/>
                    <a:gd name="T1" fmla="*/ 2 h 2"/>
                    <a:gd name="T2" fmla="*/ 0 w 3"/>
                    <a:gd name="T3" fmla="*/ 0 h 2"/>
                    <a:gd name="T4" fmla="*/ 2 w 3"/>
                    <a:gd name="T5" fmla="*/ 0 h 2"/>
                    <a:gd name="T6" fmla="*/ 3 w 3"/>
                    <a:gd name="T7" fmla="*/ 1 h 2"/>
                    <a:gd name="T8" fmla="*/ 2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" name="Freeform 289"/>
                <p:cNvSpPr>
                  <a:spLocks noChangeArrowheads="1"/>
                </p:cNvSpPr>
                <p:nvPr/>
              </p:nvSpPr>
              <p:spPr bwMode="auto">
                <a:xfrm>
                  <a:off x="578" y="2544"/>
                  <a:ext cx="0" cy="0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1 h 2"/>
                    <a:gd name="T8" fmla="*/ 1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" name="Freeform 290"/>
                <p:cNvSpPr>
                  <a:spLocks noChangeArrowheads="1"/>
                </p:cNvSpPr>
                <p:nvPr/>
              </p:nvSpPr>
              <p:spPr bwMode="auto">
                <a:xfrm>
                  <a:off x="510" y="242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3 h 3"/>
                    <a:gd name="T4" fmla="*/ 0 w 1"/>
                    <a:gd name="T5" fmla="*/ 0 h 3"/>
                    <a:gd name="T6" fmla="*/ 1 w 1"/>
                    <a:gd name="T7" fmla="*/ 0 h 3"/>
                    <a:gd name="T8" fmla="*/ 1 w 1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" name="Freeform 291"/>
                <p:cNvSpPr>
                  <a:spLocks noChangeArrowheads="1"/>
                </p:cNvSpPr>
                <p:nvPr/>
              </p:nvSpPr>
              <p:spPr bwMode="auto">
                <a:xfrm>
                  <a:off x="584" y="2537"/>
                  <a:ext cx="0" cy="0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3 w 3"/>
                    <a:gd name="T5" fmla="*/ 1 h 1"/>
                    <a:gd name="T6" fmla="*/ 1 w 3"/>
                    <a:gd name="T7" fmla="*/ 1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" name="Freeform 292"/>
                <p:cNvSpPr>
                  <a:spLocks noChangeArrowheads="1"/>
                </p:cNvSpPr>
                <p:nvPr/>
              </p:nvSpPr>
              <p:spPr bwMode="auto">
                <a:xfrm>
                  <a:off x="1695" y="2134"/>
                  <a:ext cx="80" cy="127"/>
                </a:xfrm>
                <a:custGeom>
                  <a:avLst/>
                  <a:gdLst>
                    <a:gd name="T0" fmla="*/ 0 w 117"/>
                    <a:gd name="T1" fmla="*/ 60 h 150"/>
                    <a:gd name="T2" fmla="*/ 3 w 117"/>
                    <a:gd name="T3" fmla="*/ 83 h 150"/>
                    <a:gd name="T4" fmla="*/ 0 w 117"/>
                    <a:gd name="T5" fmla="*/ 88 h 150"/>
                    <a:gd name="T6" fmla="*/ 15 w 117"/>
                    <a:gd name="T7" fmla="*/ 94 h 150"/>
                    <a:gd name="T8" fmla="*/ 18 w 117"/>
                    <a:gd name="T9" fmla="*/ 89 h 150"/>
                    <a:gd name="T10" fmla="*/ 21 w 117"/>
                    <a:gd name="T11" fmla="*/ 94 h 150"/>
                    <a:gd name="T12" fmla="*/ 21 w 117"/>
                    <a:gd name="T13" fmla="*/ 108 h 150"/>
                    <a:gd name="T14" fmla="*/ 12 w 117"/>
                    <a:gd name="T15" fmla="*/ 112 h 150"/>
                    <a:gd name="T16" fmla="*/ 15 w 117"/>
                    <a:gd name="T17" fmla="*/ 126 h 150"/>
                    <a:gd name="T18" fmla="*/ 10 w 117"/>
                    <a:gd name="T19" fmla="*/ 136 h 150"/>
                    <a:gd name="T20" fmla="*/ 17 w 117"/>
                    <a:gd name="T21" fmla="*/ 134 h 150"/>
                    <a:gd name="T22" fmla="*/ 40 w 117"/>
                    <a:gd name="T23" fmla="*/ 150 h 150"/>
                    <a:gd name="T24" fmla="*/ 46 w 117"/>
                    <a:gd name="T25" fmla="*/ 142 h 150"/>
                    <a:gd name="T26" fmla="*/ 48 w 117"/>
                    <a:gd name="T27" fmla="*/ 131 h 150"/>
                    <a:gd name="T28" fmla="*/ 53 w 117"/>
                    <a:gd name="T29" fmla="*/ 124 h 150"/>
                    <a:gd name="T30" fmla="*/ 55 w 117"/>
                    <a:gd name="T31" fmla="*/ 110 h 150"/>
                    <a:gd name="T32" fmla="*/ 59 w 117"/>
                    <a:gd name="T33" fmla="*/ 110 h 150"/>
                    <a:gd name="T34" fmla="*/ 59 w 117"/>
                    <a:gd name="T35" fmla="*/ 114 h 150"/>
                    <a:gd name="T36" fmla="*/ 63 w 117"/>
                    <a:gd name="T37" fmla="*/ 113 h 150"/>
                    <a:gd name="T38" fmla="*/ 60 w 117"/>
                    <a:gd name="T39" fmla="*/ 108 h 150"/>
                    <a:gd name="T40" fmla="*/ 65 w 117"/>
                    <a:gd name="T41" fmla="*/ 104 h 150"/>
                    <a:gd name="T42" fmla="*/ 78 w 117"/>
                    <a:gd name="T43" fmla="*/ 99 h 150"/>
                    <a:gd name="T44" fmla="*/ 100 w 117"/>
                    <a:gd name="T45" fmla="*/ 83 h 150"/>
                    <a:gd name="T46" fmla="*/ 113 w 117"/>
                    <a:gd name="T47" fmla="*/ 57 h 150"/>
                    <a:gd name="T48" fmla="*/ 117 w 117"/>
                    <a:gd name="T49" fmla="*/ 57 h 150"/>
                    <a:gd name="T50" fmla="*/ 109 w 117"/>
                    <a:gd name="T51" fmla="*/ 39 h 150"/>
                    <a:gd name="T52" fmla="*/ 115 w 117"/>
                    <a:gd name="T53" fmla="*/ 36 h 150"/>
                    <a:gd name="T54" fmla="*/ 93 w 117"/>
                    <a:gd name="T55" fmla="*/ 24 h 150"/>
                    <a:gd name="T56" fmla="*/ 72 w 117"/>
                    <a:gd name="T57" fmla="*/ 26 h 150"/>
                    <a:gd name="T58" fmla="*/ 59 w 117"/>
                    <a:gd name="T59" fmla="*/ 14 h 150"/>
                    <a:gd name="T60" fmla="*/ 43 w 117"/>
                    <a:gd name="T61" fmla="*/ 0 h 150"/>
                    <a:gd name="T62" fmla="*/ 35 w 117"/>
                    <a:gd name="T63" fmla="*/ 9 h 150"/>
                    <a:gd name="T64" fmla="*/ 17 w 117"/>
                    <a:gd name="T65" fmla="*/ 18 h 150"/>
                    <a:gd name="T66" fmla="*/ 12 w 117"/>
                    <a:gd name="T67" fmla="*/ 38 h 150"/>
                    <a:gd name="T68" fmla="*/ 10 w 117"/>
                    <a:gd name="T69" fmla="*/ 48 h 150"/>
                    <a:gd name="T70" fmla="*/ 0 w 117"/>
                    <a:gd name="T71" fmla="*/ 6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7" h="150">
                      <a:moveTo>
                        <a:pt x="0" y="60"/>
                      </a:moveTo>
                      <a:lnTo>
                        <a:pt x="3" y="83"/>
                      </a:lnTo>
                      <a:lnTo>
                        <a:pt x="0" y="88"/>
                      </a:lnTo>
                      <a:lnTo>
                        <a:pt x="15" y="94"/>
                      </a:lnTo>
                      <a:lnTo>
                        <a:pt x="18" y="89"/>
                      </a:lnTo>
                      <a:lnTo>
                        <a:pt x="21" y="94"/>
                      </a:lnTo>
                      <a:lnTo>
                        <a:pt x="21" y="108"/>
                      </a:lnTo>
                      <a:lnTo>
                        <a:pt x="12" y="112"/>
                      </a:lnTo>
                      <a:lnTo>
                        <a:pt x="15" y="126"/>
                      </a:lnTo>
                      <a:lnTo>
                        <a:pt x="10" y="136"/>
                      </a:lnTo>
                      <a:lnTo>
                        <a:pt x="17" y="134"/>
                      </a:lnTo>
                      <a:lnTo>
                        <a:pt x="40" y="150"/>
                      </a:lnTo>
                      <a:lnTo>
                        <a:pt x="46" y="142"/>
                      </a:lnTo>
                      <a:lnTo>
                        <a:pt x="48" y="131"/>
                      </a:lnTo>
                      <a:lnTo>
                        <a:pt x="53" y="124"/>
                      </a:lnTo>
                      <a:lnTo>
                        <a:pt x="55" y="110"/>
                      </a:lnTo>
                      <a:lnTo>
                        <a:pt x="59" y="110"/>
                      </a:lnTo>
                      <a:lnTo>
                        <a:pt x="59" y="114"/>
                      </a:lnTo>
                      <a:lnTo>
                        <a:pt x="63" y="113"/>
                      </a:lnTo>
                      <a:lnTo>
                        <a:pt x="60" y="108"/>
                      </a:lnTo>
                      <a:lnTo>
                        <a:pt x="65" y="104"/>
                      </a:lnTo>
                      <a:lnTo>
                        <a:pt x="78" y="99"/>
                      </a:lnTo>
                      <a:lnTo>
                        <a:pt x="100" y="83"/>
                      </a:lnTo>
                      <a:lnTo>
                        <a:pt x="113" y="57"/>
                      </a:lnTo>
                      <a:lnTo>
                        <a:pt x="117" y="57"/>
                      </a:lnTo>
                      <a:lnTo>
                        <a:pt x="109" y="39"/>
                      </a:lnTo>
                      <a:lnTo>
                        <a:pt x="115" y="36"/>
                      </a:lnTo>
                      <a:lnTo>
                        <a:pt x="93" y="24"/>
                      </a:lnTo>
                      <a:lnTo>
                        <a:pt x="72" y="26"/>
                      </a:lnTo>
                      <a:lnTo>
                        <a:pt x="59" y="14"/>
                      </a:lnTo>
                      <a:lnTo>
                        <a:pt x="43" y="0"/>
                      </a:lnTo>
                      <a:lnTo>
                        <a:pt x="35" y="9"/>
                      </a:lnTo>
                      <a:lnTo>
                        <a:pt x="17" y="18"/>
                      </a:lnTo>
                      <a:lnTo>
                        <a:pt x="12" y="38"/>
                      </a:lnTo>
                      <a:lnTo>
                        <a:pt x="10" y="48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" name="Freeform 293"/>
                <p:cNvSpPr>
                  <a:spLocks noChangeArrowheads="1"/>
                </p:cNvSpPr>
                <p:nvPr/>
              </p:nvSpPr>
              <p:spPr bwMode="auto">
                <a:xfrm>
                  <a:off x="1540" y="2164"/>
                  <a:ext cx="8" cy="17"/>
                </a:xfrm>
                <a:custGeom>
                  <a:avLst/>
                  <a:gdLst>
                    <a:gd name="T0" fmla="*/ 0 w 13"/>
                    <a:gd name="T1" fmla="*/ 0 h 22"/>
                    <a:gd name="T2" fmla="*/ 7 w 13"/>
                    <a:gd name="T3" fmla="*/ 13 h 22"/>
                    <a:gd name="T4" fmla="*/ 0 w 13"/>
                    <a:gd name="T5" fmla="*/ 20 h 22"/>
                    <a:gd name="T6" fmla="*/ 13 w 13"/>
                    <a:gd name="T7" fmla="*/ 22 h 22"/>
                    <a:gd name="T8" fmla="*/ 6 w 13"/>
                    <a:gd name="T9" fmla="*/ 0 h 22"/>
                    <a:gd name="T10" fmla="*/ 0 w 13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2">
                      <a:moveTo>
                        <a:pt x="0" y="0"/>
                      </a:moveTo>
                      <a:lnTo>
                        <a:pt x="7" y="13"/>
                      </a:lnTo>
                      <a:lnTo>
                        <a:pt x="0" y="20"/>
                      </a:lnTo>
                      <a:lnTo>
                        <a:pt x="13" y="2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" name="Freeform 294"/>
                <p:cNvSpPr>
                  <a:spLocks noChangeArrowheads="1"/>
                </p:cNvSpPr>
                <p:nvPr/>
              </p:nvSpPr>
              <p:spPr bwMode="auto">
                <a:xfrm>
                  <a:off x="1706" y="2219"/>
                  <a:ext cx="1" cy="1"/>
                </a:xfrm>
                <a:custGeom>
                  <a:avLst/>
                  <a:gdLst>
                    <a:gd name="T0" fmla="*/ 5 w 5"/>
                    <a:gd name="T1" fmla="*/ 0 h 3"/>
                    <a:gd name="T2" fmla="*/ 1 w 5"/>
                    <a:gd name="T3" fmla="*/ 3 h 3"/>
                    <a:gd name="T4" fmla="*/ 0 w 5"/>
                    <a:gd name="T5" fmla="*/ 0 h 3"/>
                    <a:gd name="T6" fmla="*/ 5 w 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" name="Freeform 295"/>
                <p:cNvSpPr>
                  <a:spLocks noChangeArrowheads="1"/>
                </p:cNvSpPr>
                <p:nvPr/>
              </p:nvSpPr>
              <p:spPr bwMode="auto">
                <a:xfrm>
                  <a:off x="1555" y="2176"/>
                  <a:ext cx="2" cy="0"/>
                </a:xfrm>
                <a:custGeom>
                  <a:avLst/>
                  <a:gdLst>
                    <a:gd name="T0" fmla="*/ 7 w 7"/>
                    <a:gd name="T1" fmla="*/ 2 h 3"/>
                    <a:gd name="T2" fmla="*/ 7 w 7"/>
                    <a:gd name="T3" fmla="*/ 3 h 3"/>
                    <a:gd name="T4" fmla="*/ 0 w 7"/>
                    <a:gd name="T5" fmla="*/ 0 h 3"/>
                    <a:gd name="T6" fmla="*/ 7 w 7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7" y="2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" name="Freeform 296"/>
                <p:cNvSpPr>
                  <a:spLocks noChangeArrowheads="1"/>
                </p:cNvSpPr>
                <p:nvPr/>
              </p:nvSpPr>
              <p:spPr bwMode="auto">
                <a:xfrm>
                  <a:off x="720" y="2514"/>
                  <a:ext cx="7" cy="5"/>
                </a:xfrm>
                <a:custGeom>
                  <a:avLst/>
                  <a:gdLst>
                    <a:gd name="T0" fmla="*/ 4 w 11"/>
                    <a:gd name="T1" fmla="*/ 0 h 8"/>
                    <a:gd name="T2" fmla="*/ 0 w 11"/>
                    <a:gd name="T3" fmla="*/ 2 h 8"/>
                    <a:gd name="T4" fmla="*/ 11 w 11"/>
                    <a:gd name="T5" fmla="*/ 8 h 8"/>
                    <a:gd name="T6" fmla="*/ 4 w 11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8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" name="Freeform 297"/>
                <p:cNvSpPr>
                  <a:spLocks noChangeArrowheads="1"/>
                </p:cNvSpPr>
                <p:nvPr/>
              </p:nvSpPr>
              <p:spPr bwMode="auto">
                <a:xfrm>
                  <a:off x="691" y="2500"/>
                  <a:ext cx="0" cy="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" name="Freeform 298"/>
                <p:cNvSpPr>
                  <a:spLocks noChangeArrowheads="1"/>
                </p:cNvSpPr>
                <p:nvPr/>
              </p:nvSpPr>
              <p:spPr bwMode="auto">
                <a:xfrm>
                  <a:off x="433" y="2543"/>
                  <a:ext cx="0" cy="1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" name="Freeform 299"/>
                <p:cNvSpPr>
                  <a:spLocks noChangeArrowheads="1"/>
                </p:cNvSpPr>
                <p:nvPr/>
              </p:nvSpPr>
              <p:spPr bwMode="auto">
                <a:xfrm>
                  <a:off x="1691" y="2165"/>
                  <a:ext cx="190" cy="363"/>
                </a:xfrm>
                <a:custGeom>
                  <a:avLst/>
                  <a:gdLst>
                    <a:gd name="T0" fmla="*/ 262 w 270"/>
                    <a:gd name="T1" fmla="*/ 337 h 426"/>
                    <a:gd name="T2" fmla="*/ 264 w 270"/>
                    <a:gd name="T3" fmla="*/ 376 h 426"/>
                    <a:gd name="T4" fmla="*/ 262 w 270"/>
                    <a:gd name="T5" fmla="*/ 397 h 426"/>
                    <a:gd name="T6" fmla="*/ 256 w 270"/>
                    <a:gd name="T7" fmla="*/ 417 h 426"/>
                    <a:gd name="T8" fmla="*/ 245 w 270"/>
                    <a:gd name="T9" fmla="*/ 426 h 426"/>
                    <a:gd name="T10" fmla="*/ 222 w 270"/>
                    <a:gd name="T11" fmla="*/ 405 h 426"/>
                    <a:gd name="T12" fmla="*/ 187 w 270"/>
                    <a:gd name="T13" fmla="*/ 384 h 426"/>
                    <a:gd name="T14" fmla="*/ 151 w 270"/>
                    <a:gd name="T15" fmla="*/ 364 h 426"/>
                    <a:gd name="T16" fmla="*/ 116 w 270"/>
                    <a:gd name="T17" fmla="*/ 329 h 426"/>
                    <a:gd name="T18" fmla="*/ 103 w 270"/>
                    <a:gd name="T19" fmla="*/ 292 h 426"/>
                    <a:gd name="T20" fmla="*/ 79 w 270"/>
                    <a:gd name="T21" fmla="*/ 250 h 426"/>
                    <a:gd name="T22" fmla="*/ 61 w 270"/>
                    <a:gd name="T23" fmla="*/ 216 h 426"/>
                    <a:gd name="T24" fmla="*/ 44 w 270"/>
                    <a:gd name="T25" fmla="*/ 183 h 426"/>
                    <a:gd name="T26" fmla="*/ 20 w 270"/>
                    <a:gd name="T27" fmla="*/ 153 h 426"/>
                    <a:gd name="T28" fmla="*/ 8 w 270"/>
                    <a:gd name="T29" fmla="*/ 136 h 426"/>
                    <a:gd name="T30" fmla="*/ 10 w 270"/>
                    <a:gd name="T31" fmla="*/ 91 h 426"/>
                    <a:gd name="T32" fmla="*/ 22 w 270"/>
                    <a:gd name="T33" fmla="*/ 91 h 426"/>
                    <a:gd name="T34" fmla="*/ 24 w 270"/>
                    <a:gd name="T35" fmla="*/ 99 h 426"/>
                    <a:gd name="T36" fmla="*/ 53 w 270"/>
                    <a:gd name="T37" fmla="*/ 107 h 426"/>
                    <a:gd name="T38" fmla="*/ 60 w 270"/>
                    <a:gd name="T39" fmla="*/ 89 h 426"/>
                    <a:gd name="T40" fmla="*/ 66 w 270"/>
                    <a:gd name="T41" fmla="*/ 75 h 426"/>
                    <a:gd name="T42" fmla="*/ 70 w 270"/>
                    <a:gd name="T43" fmla="*/ 78 h 426"/>
                    <a:gd name="T44" fmla="*/ 72 w 270"/>
                    <a:gd name="T45" fmla="*/ 69 h 426"/>
                    <a:gd name="T46" fmla="*/ 107 w 270"/>
                    <a:gd name="T47" fmla="*/ 48 h 426"/>
                    <a:gd name="T48" fmla="*/ 124 w 270"/>
                    <a:gd name="T49" fmla="*/ 22 h 426"/>
                    <a:gd name="T50" fmla="*/ 122 w 270"/>
                    <a:gd name="T51" fmla="*/ 1 h 426"/>
                    <a:gd name="T52" fmla="*/ 136 w 270"/>
                    <a:gd name="T53" fmla="*/ 11 h 426"/>
                    <a:gd name="T54" fmla="*/ 163 w 270"/>
                    <a:gd name="T55" fmla="*/ 41 h 426"/>
                    <a:gd name="T56" fmla="*/ 192 w 270"/>
                    <a:gd name="T57" fmla="*/ 52 h 426"/>
                    <a:gd name="T58" fmla="*/ 228 w 270"/>
                    <a:gd name="T59" fmla="*/ 60 h 426"/>
                    <a:gd name="T60" fmla="*/ 234 w 270"/>
                    <a:gd name="T61" fmla="*/ 97 h 426"/>
                    <a:gd name="T62" fmla="*/ 209 w 270"/>
                    <a:gd name="T63" fmla="*/ 101 h 426"/>
                    <a:gd name="T64" fmla="*/ 177 w 270"/>
                    <a:gd name="T65" fmla="*/ 117 h 426"/>
                    <a:gd name="T66" fmla="*/ 166 w 270"/>
                    <a:gd name="T67" fmla="*/ 153 h 426"/>
                    <a:gd name="T68" fmla="*/ 165 w 270"/>
                    <a:gd name="T69" fmla="*/ 189 h 426"/>
                    <a:gd name="T70" fmla="*/ 173 w 270"/>
                    <a:gd name="T71" fmla="*/ 216 h 426"/>
                    <a:gd name="T72" fmla="*/ 193 w 270"/>
                    <a:gd name="T73" fmla="*/ 228 h 426"/>
                    <a:gd name="T74" fmla="*/ 223 w 270"/>
                    <a:gd name="T75" fmla="*/ 221 h 426"/>
                    <a:gd name="T76" fmla="*/ 226 w 270"/>
                    <a:gd name="T77" fmla="*/ 256 h 426"/>
                    <a:gd name="T78" fmla="*/ 258 w 270"/>
                    <a:gd name="T79" fmla="*/ 273 h 426"/>
                    <a:gd name="T80" fmla="*/ 265 w 270"/>
                    <a:gd name="T81" fmla="*/ 295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0" h="426">
                      <a:moveTo>
                        <a:pt x="265" y="325"/>
                      </a:moveTo>
                      <a:lnTo>
                        <a:pt x="262" y="337"/>
                      </a:lnTo>
                      <a:lnTo>
                        <a:pt x="261" y="357"/>
                      </a:lnTo>
                      <a:lnTo>
                        <a:pt x="264" y="376"/>
                      </a:lnTo>
                      <a:lnTo>
                        <a:pt x="270" y="378"/>
                      </a:lnTo>
                      <a:lnTo>
                        <a:pt x="262" y="397"/>
                      </a:lnTo>
                      <a:lnTo>
                        <a:pt x="261" y="407"/>
                      </a:lnTo>
                      <a:lnTo>
                        <a:pt x="256" y="417"/>
                      </a:lnTo>
                      <a:lnTo>
                        <a:pt x="249" y="426"/>
                      </a:lnTo>
                      <a:lnTo>
                        <a:pt x="245" y="426"/>
                      </a:lnTo>
                      <a:lnTo>
                        <a:pt x="232" y="415"/>
                      </a:lnTo>
                      <a:lnTo>
                        <a:pt x="222" y="405"/>
                      </a:lnTo>
                      <a:lnTo>
                        <a:pt x="204" y="394"/>
                      </a:lnTo>
                      <a:lnTo>
                        <a:pt x="187" y="384"/>
                      </a:lnTo>
                      <a:lnTo>
                        <a:pt x="169" y="373"/>
                      </a:lnTo>
                      <a:lnTo>
                        <a:pt x="151" y="364"/>
                      </a:lnTo>
                      <a:lnTo>
                        <a:pt x="133" y="346"/>
                      </a:lnTo>
                      <a:lnTo>
                        <a:pt x="116" y="329"/>
                      </a:lnTo>
                      <a:lnTo>
                        <a:pt x="116" y="317"/>
                      </a:lnTo>
                      <a:lnTo>
                        <a:pt x="103" y="292"/>
                      </a:lnTo>
                      <a:lnTo>
                        <a:pt x="89" y="265"/>
                      </a:lnTo>
                      <a:lnTo>
                        <a:pt x="79" y="250"/>
                      </a:lnTo>
                      <a:lnTo>
                        <a:pt x="70" y="233"/>
                      </a:lnTo>
                      <a:lnTo>
                        <a:pt x="61" y="216"/>
                      </a:lnTo>
                      <a:lnTo>
                        <a:pt x="53" y="199"/>
                      </a:lnTo>
                      <a:lnTo>
                        <a:pt x="44" y="183"/>
                      </a:lnTo>
                      <a:lnTo>
                        <a:pt x="35" y="165"/>
                      </a:lnTo>
                      <a:lnTo>
                        <a:pt x="20" y="153"/>
                      </a:lnTo>
                      <a:lnTo>
                        <a:pt x="6" y="142"/>
                      </a:lnTo>
                      <a:lnTo>
                        <a:pt x="8" y="136"/>
                      </a:lnTo>
                      <a:lnTo>
                        <a:pt x="0" y="105"/>
                      </a:lnTo>
                      <a:lnTo>
                        <a:pt x="10" y="91"/>
                      </a:lnTo>
                      <a:lnTo>
                        <a:pt x="19" y="77"/>
                      </a:lnTo>
                      <a:lnTo>
                        <a:pt x="22" y="91"/>
                      </a:lnTo>
                      <a:lnTo>
                        <a:pt x="17" y="101"/>
                      </a:lnTo>
                      <a:lnTo>
                        <a:pt x="24" y="99"/>
                      </a:lnTo>
                      <a:lnTo>
                        <a:pt x="47" y="115"/>
                      </a:lnTo>
                      <a:lnTo>
                        <a:pt x="53" y="107"/>
                      </a:lnTo>
                      <a:lnTo>
                        <a:pt x="55" y="96"/>
                      </a:lnTo>
                      <a:lnTo>
                        <a:pt x="60" y="89"/>
                      </a:lnTo>
                      <a:lnTo>
                        <a:pt x="62" y="75"/>
                      </a:lnTo>
                      <a:lnTo>
                        <a:pt x="66" y="75"/>
                      </a:lnTo>
                      <a:lnTo>
                        <a:pt x="66" y="78"/>
                      </a:lnTo>
                      <a:lnTo>
                        <a:pt x="70" y="78"/>
                      </a:lnTo>
                      <a:lnTo>
                        <a:pt x="67" y="75"/>
                      </a:lnTo>
                      <a:lnTo>
                        <a:pt x="72" y="69"/>
                      </a:lnTo>
                      <a:lnTo>
                        <a:pt x="85" y="64"/>
                      </a:lnTo>
                      <a:lnTo>
                        <a:pt x="107" y="48"/>
                      </a:lnTo>
                      <a:lnTo>
                        <a:pt x="120" y="22"/>
                      </a:lnTo>
                      <a:lnTo>
                        <a:pt x="124" y="22"/>
                      </a:lnTo>
                      <a:lnTo>
                        <a:pt x="116" y="4"/>
                      </a:lnTo>
                      <a:lnTo>
                        <a:pt x="122" y="1"/>
                      </a:lnTo>
                      <a:lnTo>
                        <a:pt x="124" y="0"/>
                      </a:lnTo>
                      <a:lnTo>
                        <a:pt x="136" y="11"/>
                      </a:lnTo>
                      <a:lnTo>
                        <a:pt x="147" y="23"/>
                      </a:lnTo>
                      <a:lnTo>
                        <a:pt x="163" y="41"/>
                      </a:lnTo>
                      <a:lnTo>
                        <a:pt x="167" y="52"/>
                      </a:lnTo>
                      <a:lnTo>
                        <a:pt x="192" y="52"/>
                      </a:lnTo>
                      <a:lnTo>
                        <a:pt x="208" y="53"/>
                      </a:lnTo>
                      <a:lnTo>
                        <a:pt x="228" y="60"/>
                      </a:lnTo>
                      <a:lnTo>
                        <a:pt x="221" y="88"/>
                      </a:lnTo>
                      <a:lnTo>
                        <a:pt x="234" y="97"/>
                      </a:lnTo>
                      <a:lnTo>
                        <a:pt x="227" y="96"/>
                      </a:lnTo>
                      <a:lnTo>
                        <a:pt x="209" y="101"/>
                      </a:lnTo>
                      <a:lnTo>
                        <a:pt x="193" y="109"/>
                      </a:lnTo>
                      <a:lnTo>
                        <a:pt x="177" y="117"/>
                      </a:lnTo>
                      <a:lnTo>
                        <a:pt x="171" y="135"/>
                      </a:lnTo>
                      <a:lnTo>
                        <a:pt x="166" y="153"/>
                      </a:lnTo>
                      <a:lnTo>
                        <a:pt x="155" y="171"/>
                      </a:lnTo>
                      <a:lnTo>
                        <a:pt x="165" y="189"/>
                      </a:lnTo>
                      <a:lnTo>
                        <a:pt x="174" y="207"/>
                      </a:lnTo>
                      <a:lnTo>
                        <a:pt x="173" y="216"/>
                      </a:lnTo>
                      <a:lnTo>
                        <a:pt x="181" y="219"/>
                      </a:lnTo>
                      <a:lnTo>
                        <a:pt x="193" y="228"/>
                      </a:lnTo>
                      <a:lnTo>
                        <a:pt x="210" y="232"/>
                      </a:lnTo>
                      <a:lnTo>
                        <a:pt x="223" y="221"/>
                      </a:lnTo>
                      <a:lnTo>
                        <a:pt x="225" y="238"/>
                      </a:lnTo>
                      <a:lnTo>
                        <a:pt x="226" y="256"/>
                      </a:lnTo>
                      <a:lnTo>
                        <a:pt x="247" y="255"/>
                      </a:lnTo>
                      <a:lnTo>
                        <a:pt x="258" y="273"/>
                      </a:lnTo>
                      <a:lnTo>
                        <a:pt x="269" y="291"/>
                      </a:lnTo>
                      <a:lnTo>
                        <a:pt x="265" y="295"/>
                      </a:lnTo>
                      <a:lnTo>
                        <a:pt x="265" y="3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" name="Freeform 300"/>
                <p:cNvSpPr>
                  <a:spLocks noChangeArrowheads="1"/>
                </p:cNvSpPr>
                <p:nvPr/>
              </p:nvSpPr>
              <p:spPr bwMode="auto">
                <a:xfrm>
                  <a:off x="373" y="2433"/>
                  <a:ext cx="6" cy="3"/>
                </a:xfrm>
                <a:custGeom>
                  <a:avLst/>
                  <a:gdLst>
                    <a:gd name="T0" fmla="*/ 12 w 12"/>
                    <a:gd name="T1" fmla="*/ 5 h 6"/>
                    <a:gd name="T2" fmla="*/ 12 w 12"/>
                    <a:gd name="T3" fmla="*/ 6 h 6"/>
                    <a:gd name="T4" fmla="*/ 0 w 12"/>
                    <a:gd name="T5" fmla="*/ 0 h 6"/>
                    <a:gd name="T6" fmla="*/ 12 w 12"/>
                    <a:gd name="T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6">
                      <a:moveTo>
                        <a:pt x="12" y="5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" name="Freeform 301"/>
                <p:cNvSpPr>
                  <a:spLocks noChangeArrowheads="1"/>
                </p:cNvSpPr>
                <p:nvPr/>
              </p:nvSpPr>
              <p:spPr bwMode="auto">
                <a:xfrm>
                  <a:off x="3873" y="1104"/>
                  <a:ext cx="742" cy="653"/>
                </a:xfrm>
                <a:custGeom>
                  <a:avLst/>
                  <a:gdLst>
                    <a:gd name="T0" fmla="*/ 420 w 1048"/>
                    <a:gd name="T1" fmla="*/ 589 h 763"/>
                    <a:gd name="T2" fmla="*/ 350 w 1048"/>
                    <a:gd name="T3" fmla="*/ 587 h 763"/>
                    <a:gd name="T4" fmla="*/ 265 w 1048"/>
                    <a:gd name="T5" fmla="*/ 560 h 763"/>
                    <a:gd name="T6" fmla="*/ 200 w 1048"/>
                    <a:gd name="T7" fmla="*/ 534 h 763"/>
                    <a:gd name="T8" fmla="*/ 137 w 1048"/>
                    <a:gd name="T9" fmla="*/ 478 h 763"/>
                    <a:gd name="T10" fmla="*/ 137 w 1048"/>
                    <a:gd name="T11" fmla="*/ 438 h 763"/>
                    <a:gd name="T12" fmla="*/ 120 w 1048"/>
                    <a:gd name="T13" fmla="*/ 415 h 763"/>
                    <a:gd name="T14" fmla="*/ 55 w 1048"/>
                    <a:gd name="T15" fmla="*/ 379 h 763"/>
                    <a:gd name="T16" fmla="*/ 41 w 1048"/>
                    <a:gd name="T17" fmla="*/ 367 h 763"/>
                    <a:gd name="T18" fmla="*/ 20 w 1048"/>
                    <a:gd name="T19" fmla="*/ 294 h 763"/>
                    <a:gd name="T20" fmla="*/ 87 w 1048"/>
                    <a:gd name="T21" fmla="*/ 264 h 763"/>
                    <a:gd name="T22" fmla="*/ 93 w 1048"/>
                    <a:gd name="T23" fmla="*/ 215 h 763"/>
                    <a:gd name="T24" fmla="*/ 113 w 1048"/>
                    <a:gd name="T25" fmla="*/ 178 h 763"/>
                    <a:gd name="T26" fmla="*/ 146 w 1048"/>
                    <a:gd name="T27" fmla="*/ 118 h 763"/>
                    <a:gd name="T28" fmla="*/ 186 w 1048"/>
                    <a:gd name="T29" fmla="*/ 106 h 763"/>
                    <a:gd name="T30" fmla="*/ 268 w 1048"/>
                    <a:gd name="T31" fmla="*/ 182 h 763"/>
                    <a:gd name="T32" fmla="*/ 383 w 1048"/>
                    <a:gd name="T33" fmla="*/ 223 h 763"/>
                    <a:gd name="T34" fmla="*/ 504 w 1048"/>
                    <a:gd name="T35" fmla="*/ 247 h 763"/>
                    <a:gd name="T36" fmla="*/ 586 w 1048"/>
                    <a:gd name="T37" fmla="*/ 260 h 763"/>
                    <a:gd name="T38" fmla="*/ 678 w 1048"/>
                    <a:gd name="T39" fmla="*/ 220 h 763"/>
                    <a:gd name="T40" fmla="*/ 726 w 1048"/>
                    <a:gd name="T41" fmla="*/ 179 h 763"/>
                    <a:gd name="T42" fmla="*/ 737 w 1048"/>
                    <a:gd name="T43" fmla="*/ 120 h 763"/>
                    <a:gd name="T44" fmla="*/ 691 w 1048"/>
                    <a:gd name="T45" fmla="*/ 115 h 763"/>
                    <a:gd name="T46" fmla="*/ 720 w 1048"/>
                    <a:gd name="T47" fmla="*/ 53 h 763"/>
                    <a:gd name="T48" fmla="*/ 734 w 1048"/>
                    <a:gd name="T49" fmla="*/ 0 h 763"/>
                    <a:gd name="T50" fmla="*/ 859 w 1048"/>
                    <a:gd name="T51" fmla="*/ 61 h 763"/>
                    <a:gd name="T52" fmla="*/ 973 w 1048"/>
                    <a:gd name="T53" fmla="*/ 127 h 763"/>
                    <a:gd name="T54" fmla="*/ 1048 w 1048"/>
                    <a:gd name="T55" fmla="*/ 188 h 763"/>
                    <a:gd name="T56" fmla="*/ 1038 w 1048"/>
                    <a:gd name="T57" fmla="*/ 242 h 763"/>
                    <a:gd name="T58" fmla="*/ 1002 w 1048"/>
                    <a:gd name="T59" fmla="*/ 260 h 763"/>
                    <a:gd name="T60" fmla="*/ 956 w 1048"/>
                    <a:gd name="T61" fmla="*/ 302 h 763"/>
                    <a:gd name="T62" fmla="*/ 917 w 1048"/>
                    <a:gd name="T63" fmla="*/ 319 h 763"/>
                    <a:gd name="T64" fmla="*/ 876 w 1048"/>
                    <a:gd name="T65" fmla="*/ 302 h 763"/>
                    <a:gd name="T66" fmla="*/ 875 w 1048"/>
                    <a:gd name="T67" fmla="*/ 350 h 763"/>
                    <a:gd name="T68" fmla="*/ 952 w 1048"/>
                    <a:gd name="T69" fmla="*/ 367 h 763"/>
                    <a:gd name="T70" fmla="*/ 918 w 1048"/>
                    <a:gd name="T71" fmla="*/ 403 h 763"/>
                    <a:gd name="T72" fmla="*/ 991 w 1048"/>
                    <a:gd name="T73" fmla="*/ 498 h 763"/>
                    <a:gd name="T74" fmla="*/ 979 w 1048"/>
                    <a:gd name="T75" fmla="*/ 528 h 763"/>
                    <a:gd name="T76" fmla="*/ 1004 w 1048"/>
                    <a:gd name="T77" fmla="*/ 548 h 763"/>
                    <a:gd name="T78" fmla="*/ 1008 w 1048"/>
                    <a:gd name="T79" fmla="*/ 568 h 763"/>
                    <a:gd name="T80" fmla="*/ 998 w 1048"/>
                    <a:gd name="T81" fmla="*/ 589 h 763"/>
                    <a:gd name="T82" fmla="*/ 980 w 1048"/>
                    <a:gd name="T83" fmla="*/ 629 h 763"/>
                    <a:gd name="T84" fmla="*/ 983 w 1048"/>
                    <a:gd name="T85" fmla="*/ 648 h 763"/>
                    <a:gd name="T86" fmla="*/ 962 w 1048"/>
                    <a:gd name="T87" fmla="*/ 668 h 763"/>
                    <a:gd name="T88" fmla="*/ 936 w 1048"/>
                    <a:gd name="T89" fmla="*/ 701 h 763"/>
                    <a:gd name="T90" fmla="*/ 906 w 1048"/>
                    <a:gd name="T91" fmla="*/ 706 h 763"/>
                    <a:gd name="T92" fmla="*/ 878 w 1048"/>
                    <a:gd name="T93" fmla="*/ 703 h 763"/>
                    <a:gd name="T94" fmla="*/ 866 w 1048"/>
                    <a:gd name="T95" fmla="*/ 728 h 763"/>
                    <a:gd name="T96" fmla="*/ 829 w 1048"/>
                    <a:gd name="T97" fmla="*/ 738 h 763"/>
                    <a:gd name="T98" fmla="*/ 814 w 1048"/>
                    <a:gd name="T99" fmla="*/ 738 h 763"/>
                    <a:gd name="T100" fmla="*/ 782 w 1048"/>
                    <a:gd name="T101" fmla="*/ 731 h 763"/>
                    <a:gd name="T102" fmla="*/ 719 w 1048"/>
                    <a:gd name="T103" fmla="*/ 695 h 763"/>
                    <a:gd name="T104" fmla="*/ 682 w 1048"/>
                    <a:gd name="T105" fmla="*/ 708 h 763"/>
                    <a:gd name="T106" fmla="*/ 644 w 1048"/>
                    <a:gd name="T107" fmla="*/ 715 h 763"/>
                    <a:gd name="T108" fmla="*/ 617 w 1048"/>
                    <a:gd name="T109" fmla="*/ 736 h 763"/>
                    <a:gd name="T110" fmla="*/ 580 w 1048"/>
                    <a:gd name="T111" fmla="*/ 677 h 763"/>
                    <a:gd name="T112" fmla="*/ 565 w 1048"/>
                    <a:gd name="T113" fmla="*/ 641 h 763"/>
                    <a:gd name="T114" fmla="*/ 534 w 1048"/>
                    <a:gd name="T115" fmla="*/ 571 h 763"/>
                    <a:gd name="T116" fmla="*/ 504 w 1048"/>
                    <a:gd name="T117" fmla="*/ 554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48" h="763">
                      <a:moveTo>
                        <a:pt x="468" y="556"/>
                      </a:moveTo>
                      <a:lnTo>
                        <a:pt x="454" y="569"/>
                      </a:lnTo>
                      <a:lnTo>
                        <a:pt x="439" y="582"/>
                      </a:lnTo>
                      <a:lnTo>
                        <a:pt x="421" y="589"/>
                      </a:lnTo>
                      <a:lnTo>
                        <a:pt x="420" y="589"/>
                      </a:lnTo>
                      <a:lnTo>
                        <a:pt x="410" y="582"/>
                      </a:lnTo>
                      <a:lnTo>
                        <a:pt x="382" y="578"/>
                      </a:lnTo>
                      <a:lnTo>
                        <a:pt x="368" y="600"/>
                      </a:lnTo>
                      <a:lnTo>
                        <a:pt x="359" y="581"/>
                      </a:lnTo>
                      <a:lnTo>
                        <a:pt x="350" y="587"/>
                      </a:lnTo>
                      <a:lnTo>
                        <a:pt x="325" y="584"/>
                      </a:lnTo>
                      <a:lnTo>
                        <a:pt x="308" y="582"/>
                      </a:lnTo>
                      <a:lnTo>
                        <a:pt x="287" y="574"/>
                      </a:lnTo>
                      <a:lnTo>
                        <a:pt x="284" y="569"/>
                      </a:lnTo>
                      <a:lnTo>
                        <a:pt x="265" y="560"/>
                      </a:lnTo>
                      <a:lnTo>
                        <a:pt x="259" y="553"/>
                      </a:lnTo>
                      <a:lnTo>
                        <a:pt x="251" y="557"/>
                      </a:lnTo>
                      <a:lnTo>
                        <a:pt x="226" y="536"/>
                      </a:lnTo>
                      <a:lnTo>
                        <a:pt x="209" y="527"/>
                      </a:lnTo>
                      <a:lnTo>
                        <a:pt x="200" y="534"/>
                      </a:lnTo>
                      <a:lnTo>
                        <a:pt x="198" y="533"/>
                      </a:lnTo>
                      <a:lnTo>
                        <a:pt x="179" y="520"/>
                      </a:lnTo>
                      <a:lnTo>
                        <a:pt x="155" y="505"/>
                      </a:lnTo>
                      <a:lnTo>
                        <a:pt x="145" y="503"/>
                      </a:lnTo>
                      <a:lnTo>
                        <a:pt x="137" y="478"/>
                      </a:lnTo>
                      <a:lnTo>
                        <a:pt x="149" y="479"/>
                      </a:lnTo>
                      <a:lnTo>
                        <a:pt x="152" y="469"/>
                      </a:lnTo>
                      <a:lnTo>
                        <a:pt x="139" y="452"/>
                      </a:lnTo>
                      <a:lnTo>
                        <a:pt x="139" y="444"/>
                      </a:lnTo>
                      <a:lnTo>
                        <a:pt x="137" y="438"/>
                      </a:lnTo>
                      <a:lnTo>
                        <a:pt x="133" y="434"/>
                      </a:lnTo>
                      <a:lnTo>
                        <a:pt x="129" y="428"/>
                      </a:lnTo>
                      <a:lnTo>
                        <a:pt x="129" y="424"/>
                      </a:lnTo>
                      <a:lnTo>
                        <a:pt x="127" y="418"/>
                      </a:lnTo>
                      <a:lnTo>
                        <a:pt x="120" y="415"/>
                      </a:lnTo>
                      <a:lnTo>
                        <a:pt x="110" y="412"/>
                      </a:lnTo>
                      <a:lnTo>
                        <a:pt x="104" y="409"/>
                      </a:lnTo>
                      <a:lnTo>
                        <a:pt x="79" y="402"/>
                      </a:lnTo>
                      <a:lnTo>
                        <a:pt x="63" y="395"/>
                      </a:lnTo>
                      <a:lnTo>
                        <a:pt x="55" y="379"/>
                      </a:lnTo>
                      <a:lnTo>
                        <a:pt x="32" y="373"/>
                      </a:lnTo>
                      <a:lnTo>
                        <a:pt x="31" y="368"/>
                      </a:lnTo>
                      <a:lnTo>
                        <a:pt x="37" y="368"/>
                      </a:lnTo>
                      <a:lnTo>
                        <a:pt x="38" y="368"/>
                      </a:lnTo>
                      <a:lnTo>
                        <a:pt x="41" y="367"/>
                      </a:lnTo>
                      <a:lnTo>
                        <a:pt x="27" y="340"/>
                      </a:lnTo>
                      <a:lnTo>
                        <a:pt x="11" y="338"/>
                      </a:lnTo>
                      <a:lnTo>
                        <a:pt x="0" y="319"/>
                      </a:lnTo>
                      <a:lnTo>
                        <a:pt x="7" y="302"/>
                      </a:lnTo>
                      <a:lnTo>
                        <a:pt x="20" y="294"/>
                      </a:lnTo>
                      <a:lnTo>
                        <a:pt x="30" y="293"/>
                      </a:lnTo>
                      <a:lnTo>
                        <a:pt x="41" y="295"/>
                      </a:lnTo>
                      <a:lnTo>
                        <a:pt x="53" y="281"/>
                      </a:lnTo>
                      <a:lnTo>
                        <a:pt x="73" y="276"/>
                      </a:lnTo>
                      <a:lnTo>
                        <a:pt x="87" y="264"/>
                      </a:lnTo>
                      <a:lnTo>
                        <a:pt x="103" y="252"/>
                      </a:lnTo>
                      <a:lnTo>
                        <a:pt x="97" y="241"/>
                      </a:lnTo>
                      <a:lnTo>
                        <a:pt x="102" y="236"/>
                      </a:lnTo>
                      <a:lnTo>
                        <a:pt x="102" y="232"/>
                      </a:lnTo>
                      <a:lnTo>
                        <a:pt x="93" y="215"/>
                      </a:lnTo>
                      <a:lnTo>
                        <a:pt x="85" y="198"/>
                      </a:lnTo>
                      <a:lnTo>
                        <a:pt x="73" y="192"/>
                      </a:lnTo>
                      <a:lnTo>
                        <a:pt x="95" y="184"/>
                      </a:lnTo>
                      <a:lnTo>
                        <a:pt x="120" y="186"/>
                      </a:lnTo>
                      <a:lnTo>
                        <a:pt x="113" y="178"/>
                      </a:lnTo>
                      <a:lnTo>
                        <a:pt x="110" y="158"/>
                      </a:lnTo>
                      <a:lnTo>
                        <a:pt x="109" y="139"/>
                      </a:lnTo>
                      <a:lnTo>
                        <a:pt x="138" y="144"/>
                      </a:lnTo>
                      <a:lnTo>
                        <a:pt x="155" y="142"/>
                      </a:lnTo>
                      <a:lnTo>
                        <a:pt x="146" y="118"/>
                      </a:lnTo>
                      <a:lnTo>
                        <a:pt x="155" y="112"/>
                      </a:lnTo>
                      <a:lnTo>
                        <a:pt x="162" y="96"/>
                      </a:lnTo>
                      <a:lnTo>
                        <a:pt x="176" y="95"/>
                      </a:lnTo>
                      <a:lnTo>
                        <a:pt x="178" y="97"/>
                      </a:lnTo>
                      <a:lnTo>
                        <a:pt x="186" y="106"/>
                      </a:lnTo>
                      <a:lnTo>
                        <a:pt x="212" y="122"/>
                      </a:lnTo>
                      <a:lnTo>
                        <a:pt x="227" y="126"/>
                      </a:lnTo>
                      <a:lnTo>
                        <a:pt x="254" y="145"/>
                      </a:lnTo>
                      <a:lnTo>
                        <a:pt x="262" y="163"/>
                      </a:lnTo>
                      <a:lnTo>
                        <a:pt x="268" y="182"/>
                      </a:lnTo>
                      <a:lnTo>
                        <a:pt x="290" y="186"/>
                      </a:lnTo>
                      <a:lnTo>
                        <a:pt x="312" y="190"/>
                      </a:lnTo>
                      <a:lnTo>
                        <a:pt x="338" y="198"/>
                      </a:lnTo>
                      <a:lnTo>
                        <a:pt x="366" y="206"/>
                      </a:lnTo>
                      <a:lnTo>
                        <a:pt x="383" y="223"/>
                      </a:lnTo>
                      <a:lnTo>
                        <a:pt x="400" y="241"/>
                      </a:lnTo>
                      <a:lnTo>
                        <a:pt x="425" y="242"/>
                      </a:lnTo>
                      <a:lnTo>
                        <a:pt x="451" y="245"/>
                      </a:lnTo>
                      <a:lnTo>
                        <a:pt x="478" y="246"/>
                      </a:lnTo>
                      <a:lnTo>
                        <a:pt x="504" y="247"/>
                      </a:lnTo>
                      <a:lnTo>
                        <a:pt x="511" y="253"/>
                      </a:lnTo>
                      <a:lnTo>
                        <a:pt x="534" y="258"/>
                      </a:lnTo>
                      <a:lnTo>
                        <a:pt x="557" y="263"/>
                      </a:lnTo>
                      <a:lnTo>
                        <a:pt x="572" y="269"/>
                      </a:lnTo>
                      <a:lnTo>
                        <a:pt x="586" y="260"/>
                      </a:lnTo>
                      <a:lnTo>
                        <a:pt x="600" y="252"/>
                      </a:lnTo>
                      <a:lnTo>
                        <a:pt x="622" y="250"/>
                      </a:lnTo>
                      <a:lnTo>
                        <a:pt x="644" y="248"/>
                      </a:lnTo>
                      <a:lnTo>
                        <a:pt x="661" y="234"/>
                      </a:lnTo>
                      <a:lnTo>
                        <a:pt x="678" y="220"/>
                      </a:lnTo>
                      <a:lnTo>
                        <a:pt x="666" y="208"/>
                      </a:lnTo>
                      <a:lnTo>
                        <a:pt x="664" y="187"/>
                      </a:lnTo>
                      <a:lnTo>
                        <a:pt x="690" y="194"/>
                      </a:lnTo>
                      <a:lnTo>
                        <a:pt x="707" y="184"/>
                      </a:lnTo>
                      <a:lnTo>
                        <a:pt x="726" y="179"/>
                      </a:lnTo>
                      <a:lnTo>
                        <a:pt x="730" y="163"/>
                      </a:lnTo>
                      <a:lnTo>
                        <a:pt x="751" y="152"/>
                      </a:lnTo>
                      <a:lnTo>
                        <a:pt x="784" y="154"/>
                      </a:lnTo>
                      <a:lnTo>
                        <a:pt x="778" y="140"/>
                      </a:lnTo>
                      <a:lnTo>
                        <a:pt x="737" y="120"/>
                      </a:lnTo>
                      <a:lnTo>
                        <a:pt x="727" y="130"/>
                      </a:lnTo>
                      <a:lnTo>
                        <a:pt x="721" y="126"/>
                      </a:lnTo>
                      <a:lnTo>
                        <a:pt x="702" y="126"/>
                      </a:lnTo>
                      <a:lnTo>
                        <a:pt x="686" y="116"/>
                      </a:lnTo>
                      <a:lnTo>
                        <a:pt x="691" y="115"/>
                      </a:lnTo>
                      <a:lnTo>
                        <a:pt x="689" y="97"/>
                      </a:lnTo>
                      <a:lnTo>
                        <a:pt x="685" y="79"/>
                      </a:lnTo>
                      <a:lnTo>
                        <a:pt x="713" y="84"/>
                      </a:lnTo>
                      <a:lnTo>
                        <a:pt x="726" y="70"/>
                      </a:lnTo>
                      <a:lnTo>
                        <a:pt x="720" y="53"/>
                      </a:lnTo>
                      <a:lnTo>
                        <a:pt x="719" y="25"/>
                      </a:lnTo>
                      <a:lnTo>
                        <a:pt x="707" y="17"/>
                      </a:lnTo>
                      <a:lnTo>
                        <a:pt x="697" y="13"/>
                      </a:lnTo>
                      <a:lnTo>
                        <a:pt x="712" y="1"/>
                      </a:lnTo>
                      <a:lnTo>
                        <a:pt x="734" y="0"/>
                      </a:lnTo>
                      <a:lnTo>
                        <a:pt x="757" y="0"/>
                      </a:lnTo>
                      <a:lnTo>
                        <a:pt x="803" y="14"/>
                      </a:lnTo>
                      <a:lnTo>
                        <a:pt x="822" y="30"/>
                      </a:lnTo>
                      <a:lnTo>
                        <a:pt x="840" y="46"/>
                      </a:lnTo>
                      <a:lnTo>
                        <a:pt x="859" y="61"/>
                      </a:lnTo>
                      <a:lnTo>
                        <a:pt x="878" y="77"/>
                      </a:lnTo>
                      <a:lnTo>
                        <a:pt x="898" y="86"/>
                      </a:lnTo>
                      <a:lnTo>
                        <a:pt x="931" y="95"/>
                      </a:lnTo>
                      <a:lnTo>
                        <a:pt x="950" y="103"/>
                      </a:lnTo>
                      <a:lnTo>
                        <a:pt x="973" y="127"/>
                      </a:lnTo>
                      <a:lnTo>
                        <a:pt x="1001" y="124"/>
                      </a:lnTo>
                      <a:lnTo>
                        <a:pt x="1030" y="114"/>
                      </a:lnTo>
                      <a:lnTo>
                        <a:pt x="1040" y="133"/>
                      </a:lnTo>
                      <a:lnTo>
                        <a:pt x="1044" y="161"/>
                      </a:lnTo>
                      <a:lnTo>
                        <a:pt x="1048" y="188"/>
                      </a:lnTo>
                      <a:lnTo>
                        <a:pt x="1024" y="184"/>
                      </a:lnTo>
                      <a:lnTo>
                        <a:pt x="1020" y="196"/>
                      </a:lnTo>
                      <a:lnTo>
                        <a:pt x="1033" y="216"/>
                      </a:lnTo>
                      <a:lnTo>
                        <a:pt x="1045" y="238"/>
                      </a:lnTo>
                      <a:lnTo>
                        <a:pt x="1038" y="242"/>
                      </a:lnTo>
                      <a:lnTo>
                        <a:pt x="1043" y="248"/>
                      </a:lnTo>
                      <a:lnTo>
                        <a:pt x="1021" y="236"/>
                      </a:lnTo>
                      <a:lnTo>
                        <a:pt x="1021" y="248"/>
                      </a:lnTo>
                      <a:lnTo>
                        <a:pt x="1008" y="258"/>
                      </a:lnTo>
                      <a:lnTo>
                        <a:pt x="1002" y="260"/>
                      </a:lnTo>
                      <a:lnTo>
                        <a:pt x="1009" y="272"/>
                      </a:lnTo>
                      <a:lnTo>
                        <a:pt x="986" y="265"/>
                      </a:lnTo>
                      <a:lnTo>
                        <a:pt x="979" y="270"/>
                      </a:lnTo>
                      <a:lnTo>
                        <a:pt x="967" y="289"/>
                      </a:lnTo>
                      <a:lnTo>
                        <a:pt x="956" y="302"/>
                      </a:lnTo>
                      <a:lnTo>
                        <a:pt x="947" y="308"/>
                      </a:lnTo>
                      <a:lnTo>
                        <a:pt x="935" y="317"/>
                      </a:lnTo>
                      <a:lnTo>
                        <a:pt x="923" y="325"/>
                      </a:lnTo>
                      <a:lnTo>
                        <a:pt x="908" y="331"/>
                      </a:lnTo>
                      <a:lnTo>
                        <a:pt x="917" y="319"/>
                      </a:lnTo>
                      <a:lnTo>
                        <a:pt x="904" y="313"/>
                      </a:lnTo>
                      <a:lnTo>
                        <a:pt x="908" y="290"/>
                      </a:lnTo>
                      <a:lnTo>
                        <a:pt x="898" y="284"/>
                      </a:lnTo>
                      <a:lnTo>
                        <a:pt x="884" y="287"/>
                      </a:lnTo>
                      <a:lnTo>
                        <a:pt x="876" y="302"/>
                      </a:lnTo>
                      <a:lnTo>
                        <a:pt x="866" y="317"/>
                      </a:lnTo>
                      <a:lnTo>
                        <a:pt x="852" y="326"/>
                      </a:lnTo>
                      <a:lnTo>
                        <a:pt x="841" y="328"/>
                      </a:lnTo>
                      <a:lnTo>
                        <a:pt x="848" y="343"/>
                      </a:lnTo>
                      <a:lnTo>
                        <a:pt x="875" y="350"/>
                      </a:lnTo>
                      <a:lnTo>
                        <a:pt x="886" y="368"/>
                      </a:lnTo>
                      <a:lnTo>
                        <a:pt x="900" y="366"/>
                      </a:lnTo>
                      <a:lnTo>
                        <a:pt x="916" y="355"/>
                      </a:lnTo>
                      <a:lnTo>
                        <a:pt x="940" y="365"/>
                      </a:lnTo>
                      <a:lnTo>
                        <a:pt x="952" y="367"/>
                      </a:lnTo>
                      <a:lnTo>
                        <a:pt x="953" y="378"/>
                      </a:lnTo>
                      <a:lnTo>
                        <a:pt x="942" y="377"/>
                      </a:lnTo>
                      <a:lnTo>
                        <a:pt x="929" y="385"/>
                      </a:lnTo>
                      <a:lnTo>
                        <a:pt x="922" y="395"/>
                      </a:lnTo>
                      <a:lnTo>
                        <a:pt x="918" y="403"/>
                      </a:lnTo>
                      <a:lnTo>
                        <a:pt x="914" y="426"/>
                      </a:lnTo>
                      <a:lnTo>
                        <a:pt x="942" y="443"/>
                      </a:lnTo>
                      <a:lnTo>
                        <a:pt x="956" y="461"/>
                      </a:lnTo>
                      <a:lnTo>
                        <a:pt x="970" y="479"/>
                      </a:lnTo>
                      <a:lnTo>
                        <a:pt x="991" y="498"/>
                      </a:lnTo>
                      <a:lnTo>
                        <a:pt x="960" y="488"/>
                      </a:lnTo>
                      <a:lnTo>
                        <a:pt x="961" y="491"/>
                      </a:lnTo>
                      <a:lnTo>
                        <a:pt x="980" y="503"/>
                      </a:lnTo>
                      <a:lnTo>
                        <a:pt x="998" y="515"/>
                      </a:lnTo>
                      <a:lnTo>
                        <a:pt x="979" y="528"/>
                      </a:lnTo>
                      <a:lnTo>
                        <a:pt x="973" y="532"/>
                      </a:lnTo>
                      <a:lnTo>
                        <a:pt x="985" y="534"/>
                      </a:lnTo>
                      <a:lnTo>
                        <a:pt x="997" y="533"/>
                      </a:lnTo>
                      <a:lnTo>
                        <a:pt x="1012" y="540"/>
                      </a:lnTo>
                      <a:lnTo>
                        <a:pt x="1004" y="548"/>
                      </a:lnTo>
                      <a:lnTo>
                        <a:pt x="1012" y="548"/>
                      </a:lnTo>
                      <a:lnTo>
                        <a:pt x="1010" y="553"/>
                      </a:lnTo>
                      <a:lnTo>
                        <a:pt x="1004" y="558"/>
                      </a:lnTo>
                      <a:lnTo>
                        <a:pt x="1007" y="562"/>
                      </a:lnTo>
                      <a:lnTo>
                        <a:pt x="1008" y="568"/>
                      </a:lnTo>
                      <a:lnTo>
                        <a:pt x="1004" y="568"/>
                      </a:lnTo>
                      <a:lnTo>
                        <a:pt x="1010" y="576"/>
                      </a:lnTo>
                      <a:lnTo>
                        <a:pt x="1006" y="577"/>
                      </a:lnTo>
                      <a:lnTo>
                        <a:pt x="994" y="583"/>
                      </a:lnTo>
                      <a:lnTo>
                        <a:pt x="998" y="589"/>
                      </a:lnTo>
                      <a:lnTo>
                        <a:pt x="995" y="601"/>
                      </a:lnTo>
                      <a:lnTo>
                        <a:pt x="989" y="618"/>
                      </a:lnTo>
                      <a:lnTo>
                        <a:pt x="985" y="619"/>
                      </a:lnTo>
                      <a:lnTo>
                        <a:pt x="989" y="624"/>
                      </a:lnTo>
                      <a:lnTo>
                        <a:pt x="980" y="629"/>
                      </a:lnTo>
                      <a:lnTo>
                        <a:pt x="979" y="629"/>
                      </a:lnTo>
                      <a:lnTo>
                        <a:pt x="988" y="632"/>
                      </a:lnTo>
                      <a:lnTo>
                        <a:pt x="989" y="643"/>
                      </a:lnTo>
                      <a:lnTo>
                        <a:pt x="983" y="642"/>
                      </a:lnTo>
                      <a:lnTo>
                        <a:pt x="983" y="648"/>
                      </a:lnTo>
                      <a:lnTo>
                        <a:pt x="979" y="653"/>
                      </a:lnTo>
                      <a:lnTo>
                        <a:pt x="977" y="655"/>
                      </a:lnTo>
                      <a:lnTo>
                        <a:pt x="976" y="664"/>
                      </a:lnTo>
                      <a:lnTo>
                        <a:pt x="965" y="665"/>
                      </a:lnTo>
                      <a:lnTo>
                        <a:pt x="962" y="668"/>
                      </a:lnTo>
                      <a:lnTo>
                        <a:pt x="964" y="672"/>
                      </a:lnTo>
                      <a:lnTo>
                        <a:pt x="958" y="679"/>
                      </a:lnTo>
                      <a:lnTo>
                        <a:pt x="942" y="692"/>
                      </a:lnTo>
                      <a:lnTo>
                        <a:pt x="943" y="695"/>
                      </a:lnTo>
                      <a:lnTo>
                        <a:pt x="936" y="701"/>
                      </a:lnTo>
                      <a:lnTo>
                        <a:pt x="924" y="703"/>
                      </a:lnTo>
                      <a:lnTo>
                        <a:pt x="923" y="704"/>
                      </a:lnTo>
                      <a:lnTo>
                        <a:pt x="919" y="706"/>
                      </a:lnTo>
                      <a:lnTo>
                        <a:pt x="911" y="708"/>
                      </a:lnTo>
                      <a:lnTo>
                        <a:pt x="906" y="706"/>
                      </a:lnTo>
                      <a:lnTo>
                        <a:pt x="901" y="710"/>
                      </a:lnTo>
                      <a:lnTo>
                        <a:pt x="899" y="713"/>
                      </a:lnTo>
                      <a:lnTo>
                        <a:pt x="893" y="713"/>
                      </a:lnTo>
                      <a:lnTo>
                        <a:pt x="882" y="697"/>
                      </a:lnTo>
                      <a:lnTo>
                        <a:pt x="878" y="703"/>
                      </a:lnTo>
                      <a:lnTo>
                        <a:pt x="882" y="719"/>
                      </a:lnTo>
                      <a:lnTo>
                        <a:pt x="877" y="714"/>
                      </a:lnTo>
                      <a:lnTo>
                        <a:pt x="877" y="722"/>
                      </a:lnTo>
                      <a:lnTo>
                        <a:pt x="874" y="721"/>
                      </a:lnTo>
                      <a:lnTo>
                        <a:pt x="866" y="728"/>
                      </a:lnTo>
                      <a:lnTo>
                        <a:pt x="862" y="724"/>
                      </a:lnTo>
                      <a:lnTo>
                        <a:pt x="859" y="728"/>
                      </a:lnTo>
                      <a:lnTo>
                        <a:pt x="853" y="727"/>
                      </a:lnTo>
                      <a:lnTo>
                        <a:pt x="840" y="734"/>
                      </a:lnTo>
                      <a:lnTo>
                        <a:pt x="829" y="738"/>
                      </a:lnTo>
                      <a:lnTo>
                        <a:pt x="826" y="739"/>
                      </a:lnTo>
                      <a:lnTo>
                        <a:pt x="823" y="750"/>
                      </a:lnTo>
                      <a:lnTo>
                        <a:pt x="829" y="763"/>
                      </a:lnTo>
                      <a:lnTo>
                        <a:pt x="818" y="761"/>
                      </a:lnTo>
                      <a:lnTo>
                        <a:pt x="814" y="738"/>
                      </a:lnTo>
                      <a:lnTo>
                        <a:pt x="808" y="733"/>
                      </a:lnTo>
                      <a:lnTo>
                        <a:pt x="799" y="734"/>
                      </a:lnTo>
                      <a:lnTo>
                        <a:pt x="792" y="731"/>
                      </a:lnTo>
                      <a:lnTo>
                        <a:pt x="784" y="727"/>
                      </a:lnTo>
                      <a:lnTo>
                        <a:pt x="782" y="731"/>
                      </a:lnTo>
                      <a:lnTo>
                        <a:pt x="775" y="734"/>
                      </a:lnTo>
                      <a:lnTo>
                        <a:pt x="755" y="726"/>
                      </a:lnTo>
                      <a:lnTo>
                        <a:pt x="746" y="719"/>
                      </a:lnTo>
                      <a:lnTo>
                        <a:pt x="743" y="703"/>
                      </a:lnTo>
                      <a:lnTo>
                        <a:pt x="719" y="695"/>
                      </a:lnTo>
                      <a:lnTo>
                        <a:pt x="710" y="695"/>
                      </a:lnTo>
                      <a:lnTo>
                        <a:pt x="697" y="708"/>
                      </a:lnTo>
                      <a:lnTo>
                        <a:pt x="691" y="708"/>
                      </a:lnTo>
                      <a:lnTo>
                        <a:pt x="688" y="709"/>
                      </a:lnTo>
                      <a:lnTo>
                        <a:pt x="682" y="708"/>
                      </a:lnTo>
                      <a:lnTo>
                        <a:pt x="674" y="708"/>
                      </a:lnTo>
                      <a:lnTo>
                        <a:pt x="670" y="712"/>
                      </a:lnTo>
                      <a:lnTo>
                        <a:pt x="659" y="708"/>
                      </a:lnTo>
                      <a:lnTo>
                        <a:pt x="654" y="714"/>
                      </a:lnTo>
                      <a:lnTo>
                        <a:pt x="644" y="715"/>
                      </a:lnTo>
                      <a:lnTo>
                        <a:pt x="649" y="742"/>
                      </a:lnTo>
                      <a:lnTo>
                        <a:pt x="641" y="738"/>
                      </a:lnTo>
                      <a:lnTo>
                        <a:pt x="637" y="733"/>
                      </a:lnTo>
                      <a:lnTo>
                        <a:pt x="631" y="731"/>
                      </a:lnTo>
                      <a:lnTo>
                        <a:pt x="617" y="736"/>
                      </a:lnTo>
                      <a:lnTo>
                        <a:pt x="607" y="721"/>
                      </a:lnTo>
                      <a:lnTo>
                        <a:pt x="596" y="718"/>
                      </a:lnTo>
                      <a:lnTo>
                        <a:pt x="599" y="698"/>
                      </a:lnTo>
                      <a:lnTo>
                        <a:pt x="584" y="692"/>
                      </a:lnTo>
                      <a:lnTo>
                        <a:pt x="580" y="677"/>
                      </a:lnTo>
                      <a:lnTo>
                        <a:pt x="578" y="674"/>
                      </a:lnTo>
                      <a:lnTo>
                        <a:pt x="557" y="677"/>
                      </a:lnTo>
                      <a:lnTo>
                        <a:pt x="557" y="667"/>
                      </a:lnTo>
                      <a:lnTo>
                        <a:pt x="556" y="658"/>
                      </a:lnTo>
                      <a:lnTo>
                        <a:pt x="565" y="641"/>
                      </a:lnTo>
                      <a:lnTo>
                        <a:pt x="568" y="630"/>
                      </a:lnTo>
                      <a:lnTo>
                        <a:pt x="564" y="612"/>
                      </a:lnTo>
                      <a:lnTo>
                        <a:pt x="559" y="593"/>
                      </a:lnTo>
                      <a:lnTo>
                        <a:pt x="551" y="588"/>
                      </a:lnTo>
                      <a:lnTo>
                        <a:pt x="534" y="571"/>
                      </a:lnTo>
                      <a:lnTo>
                        <a:pt x="532" y="578"/>
                      </a:lnTo>
                      <a:lnTo>
                        <a:pt x="509" y="571"/>
                      </a:lnTo>
                      <a:lnTo>
                        <a:pt x="510" y="562"/>
                      </a:lnTo>
                      <a:lnTo>
                        <a:pt x="503" y="558"/>
                      </a:lnTo>
                      <a:lnTo>
                        <a:pt x="504" y="554"/>
                      </a:lnTo>
                      <a:lnTo>
                        <a:pt x="496" y="552"/>
                      </a:lnTo>
                      <a:lnTo>
                        <a:pt x="485" y="558"/>
                      </a:lnTo>
                      <a:lnTo>
                        <a:pt x="468" y="55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Freeform 302"/>
                <p:cNvSpPr>
                  <a:spLocks noChangeArrowheads="1"/>
                </p:cNvSpPr>
                <p:nvPr/>
              </p:nvSpPr>
              <p:spPr bwMode="auto">
                <a:xfrm>
                  <a:off x="4442" y="1764"/>
                  <a:ext cx="31" cy="32"/>
                </a:xfrm>
                <a:custGeom>
                  <a:avLst/>
                  <a:gdLst>
                    <a:gd name="T0" fmla="*/ 35 w 46"/>
                    <a:gd name="T1" fmla="*/ 0 h 40"/>
                    <a:gd name="T2" fmla="*/ 13 w 46"/>
                    <a:gd name="T3" fmla="*/ 3 h 40"/>
                    <a:gd name="T4" fmla="*/ 0 w 46"/>
                    <a:gd name="T5" fmla="*/ 14 h 40"/>
                    <a:gd name="T6" fmla="*/ 1 w 46"/>
                    <a:gd name="T7" fmla="*/ 32 h 40"/>
                    <a:gd name="T8" fmla="*/ 18 w 46"/>
                    <a:gd name="T9" fmla="*/ 40 h 40"/>
                    <a:gd name="T10" fmla="*/ 25 w 46"/>
                    <a:gd name="T11" fmla="*/ 38 h 40"/>
                    <a:gd name="T12" fmla="*/ 37 w 46"/>
                    <a:gd name="T13" fmla="*/ 23 h 40"/>
                    <a:gd name="T14" fmla="*/ 46 w 46"/>
                    <a:gd name="T15" fmla="*/ 9 h 40"/>
                    <a:gd name="T16" fmla="*/ 42 w 46"/>
                    <a:gd name="T17" fmla="*/ 0 h 40"/>
                    <a:gd name="T18" fmla="*/ 35 w 46"/>
                    <a:gd name="T1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0">
                      <a:moveTo>
                        <a:pt x="35" y="0"/>
                      </a:moveTo>
                      <a:lnTo>
                        <a:pt x="13" y="3"/>
                      </a:lnTo>
                      <a:lnTo>
                        <a:pt x="0" y="14"/>
                      </a:lnTo>
                      <a:lnTo>
                        <a:pt x="1" y="32"/>
                      </a:lnTo>
                      <a:lnTo>
                        <a:pt x="18" y="40"/>
                      </a:lnTo>
                      <a:lnTo>
                        <a:pt x="25" y="38"/>
                      </a:lnTo>
                      <a:lnTo>
                        <a:pt x="37" y="23"/>
                      </a:lnTo>
                      <a:lnTo>
                        <a:pt x="46" y="9"/>
                      </a:lnTo>
                      <a:lnTo>
                        <a:pt x="42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" name="Freeform 303"/>
                <p:cNvSpPr>
                  <a:spLocks noChangeArrowheads="1"/>
                </p:cNvSpPr>
                <p:nvPr/>
              </p:nvSpPr>
              <p:spPr bwMode="auto">
                <a:xfrm>
                  <a:off x="4689" y="1335"/>
                  <a:ext cx="122" cy="157"/>
                </a:xfrm>
                <a:custGeom>
                  <a:avLst/>
                  <a:gdLst>
                    <a:gd name="T0" fmla="*/ 163 w 174"/>
                    <a:gd name="T1" fmla="*/ 140 h 186"/>
                    <a:gd name="T2" fmla="*/ 159 w 174"/>
                    <a:gd name="T3" fmla="*/ 136 h 186"/>
                    <a:gd name="T4" fmla="*/ 159 w 174"/>
                    <a:gd name="T5" fmla="*/ 145 h 186"/>
                    <a:gd name="T6" fmla="*/ 150 w 174"/>
                    <a:gd name="T7" fmla="*/ 149 h 186"/>
                    <a:gd name="T8" fmla="*/ 149 w 174"/>
                    <a:gd name="T9" fmla="*/ 158 h 186"/>
                    <a:gd name="T10" fmla="*/ 143 w 174"/>
                    <a:gd name="T11" fmla="*/ 148 h 186"/>
                    <a:gd name="T12" fmla="*/ 139 w 174"/>
                    <a:gd name="T13" fmla="*/ 160 h 186"/>
                    <a:gd name="T14" fmla="*/ 118 w 174"/>
                    <a:gd name="T15" fmla="*/ 158 h 186"/>
                    <a:gd name="T16" fmla="*/ 112 w 174"/>
                    <a:gd name="T17" fmla="*/ 156 h 186"/>
                    <a:gd name="T18" fmla="*/ 105 w 174"/>
                    <a:gd name="T19" fmla="*/ 150 h 186"/>
                    <a:gd name="T20" fmla="*/ 108 w 174"/>
                    <a:gd name="T21" fmla="*/ 161 h 186"/>
                    <a:gd name="T22" fmla="*/ 113 w 174"/>
                    <a:gd name="T23" fmla="*/ 167 h 186"/>
                    <a:gd name="T24" fmla="*/ 105 w 174"/>
                    <a:gd name="T25" fmla="*/ 176 h 186"/>
                    <a:gd name="T26" fmla="*/ 102 w 174"/>
                    <a:gd name="T27" fmla="*/ 186 h 186"/>
                    <a:gd name="T28" fmla="*/ 83 w 174"/>
                    <a:gd name="T29" fmla="*/ 172 h 186"/>
                    <a:gd name="T30" fmla="*/ 82 w 174"/>
                    <a:gd name="T31" fmla="*/ 157 h 186"/>
                    <a:gd name="T32" fmla="*/ 58 w 174"/>
                    <a:gd name="T33" fmla="*/ 160 h 186"/>
                    <a:gd name="T34" fmla="*/ 30 w 174"/>
                    <a:gd name="T35" fmla="*/ 166 h 186"/>
                    <a:gd name="T36" fmla="*/ 23 w 174"/>
                    <a:gd name="T37" fmla="*/ 175 h 186"/>
                    <a:gd name="T38" fmla="*/ 0 w 174"/>
                    <a:gd name="T39" fmla="*/ 172 h 186"/>
                    <a:gd name="T40" fmla="*/ 4 w 174"/>
                    <a:gd name="T41" fmla="*/ 163 h 186"/>
                    <a:gd name="T42" fmla="*/ 18 w 174"/>
                    <a:gd name="T43" fmla="*/ 151 h 186"/>
                    <a:gd name="T44" fmla="*/ 30 w 174"/>
                    <a:gd name="T45" fmla="*/ 138 h 186"/>
                    <a:gd name="T46" fmla="*/ 49 w 174"/>
                    <a:gd name="T47" fmla="*/ 137 h 186"/>
                    <a:gd name="T48" fmla="*/ 70 w 174"/>
                    <a:gd name="T49" fmla="*/ 136 h 186"/>
                    <a:gd name="T50" fmla="*/ 73 w 174"/>
                    <a:gd name="T51" fmla="*/ 138 h 186"/>
                    <a:gd name="T52" fmla="*/ 84 w 174"/>
                    <a:gd name="T53" fmla="*/ 132 h 186"/>
                    <a:gd name="T54" fmla="*/ 82 w 174"/>
                    <a:gd name="T55" fmla="*/ 120 h 186"/>
                    <a:gd name="T56" fmla="*/ 79 w 174"/>
                    <a:gd name="T57" fmla="*/ 101 h 186"/>
                    <a:gd name="T58" fmla="*/ 88 w 174"/>
                    <a:gd name="T59" fmla="*/ 96 h 186"/>
                    <a:gd name="T60" fmla="*/ 87 w 174"/>
                    <a:gd name="T61" fmla="*/ 102 h 186"/>
                    <a:gd name="T62" fmla="*/ 94 w 174"/>
                    <a:gd name="T63" fmla="*/ 109 h 186"/>
                    <a:gd name="T64" fmla="*/ 103 w 174"/>
                    <a:gd name="T65" fmla="*/ 100 h 186"/>
                    <a:gd name="T66" fmla="*/ 113 w 174"/>
                    <a:gd name="T67" fmla="*/ 90 h 186"/>
                    <a:gd name="T68" fmla="*/ 115 w 174"/>
                    <a:gd name="T69" fmla="*/ 73 h 186"/>
                    <a:gd name="T70" fmla="*/ 118 w 174"/>
                    <a:gd name="T71" fmla="*/ 56 h 186"/>
                    <a:gd name="T72" fmla="*/ 107 w 174"/>
                    <a:gd name="T73" fmla="*/ 37 h 186"/>
                    <a:gd name="T74" fmla="*/ 100 w 174"/>
                    <a:gd name="T75" fmla="*/ 17 h 186"/>
                    <a:gd name="T76" fmla="*/ 101 w 174"/>
                    <a:gd name="T77" fmla="*/ 6 h 186"/>
                    <a:gd name="T78" fmla="*/ 111 w 174"/>
                    <a:gd name="T79" fmla="*/ 13 h 186"/>
                    <a:gd name="T80" fmla="*/ 115 w 174"/>
                    <a:gd name="T81" fmla="*/ 10 h 186"/>
                    <a:gd name="T82" fmla="*/ 113 w 174"/>
                    <a:gd name="T83" fmla="*/ 6 h 186"/>
                    <a:gd name="T84" fmla="*/ 105 w 174"/>
                    <a:gd name="T85" fmla="*/ 6 h 186"/>
                    <a:gd name="T86" fmla="*/ 107 w 174"/>
                    <a:gd name="T87" fmla="*/ 0 h 186"/>
                    <a:gd name="T88" fmla="*/ 117 w 174"/>
                    <a:gd name="T89" fmla="*/ 4 h 186"/>
                    <a:gd name="T90" fmla="*/ 133 w 174"/>
                    <a:gd name="T91" fmla="*/ 24 h 186"/>
                    <a:gd name="T92" fmla="*/ 153 w 174"/>
                    <a:gd name="T93" fmla="*/ 44 h 186"/>
                    <a:gd name="T94" fmla="*/ 155 w 174"/>
                    <a:gd name="T95" fmla="*/ 72 h 186"/>
                    <a:gd name="T96" fmla="*/ 150 w 174"/>
                    <a:gd name="T97" fmla="*/ 80 h 186"/>
                    <a:gd name="T98" fmla="*/ 162 w 174"/>
                    <a:gd name="T99" fmla="*/ 109 h 186"/>
                    <a:gd name="T100" fmla="*/ 174 w 174"/>
                    <a:gd name="T101" fmla="*/ 132 h 186"/>
                    <a:gd name="T102" fmla="*/ 167 w 174"/>
                    <a:gd name="T103" fmla="*/ 152 h 186"/>
                    <a:gd name="T104" fmla="*/ 163 w 174"/>
                    <a:gd name="T105" fmla="*/ 14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4" h="186">
                      <a:moveTo>
                        <a:pt x="163" y="140"/>
                      </a:moveTo>
                      <a:lnTo>
                        <a:pt x="159" y="136"/>
                      </a:lnTo>
                      <a:lnTo>
                        <a:pt x="159" y="145"/>
                      </a:lnTo>
                      <a:lnTo>
                        <a:pt x="150" y="149"/>
                      </a:lnTo>
                      <a:lnTo>
                        <a:pt x="149" y="158"/>
                      </a:lnTo>
                      <a:lnTo>
                        <a:pt x="143" y="148"/>
                      </a:lnTo>
                      <a:lnTo>
                        <a:pt x="139" y="160"/>
                      </a:lnTo>
                      <a:lnTo>
                        <a:pt x="118" y="158"/>
                      </a:lnTo>
                      <a:lnTo>
                        <a:pt x="112" y="156"/>
                      </a:lnTo>
                      <a:lnTo>
                        <a:pt x="105" y="150"/>
                      </a:lnTo>
                      <a:lnTo>
                        <a:pt x="108" y="161"/>
                      </a:lnTo>
                      <a:lnTo>
                        <a:pt x="113" y="167"/>
                      </a:lnTo>
                      <a:lnTo>
                        <a:pt x="105" y="176"/>
                      </a:lnTo>
                      <a:lnTo>
                        <a:pt x="102" y="186"/>
                      </a:lnTo>
                      <a:lnTo>
                        <a:pt x="83" y="172"/>
                      </a:lnTo>
                      <a:lnTo>
                        <a:pt x="82" y="157"/>
                      </a:lnTo>
                      <a:lnTo>
                        <a:pt x="58" y="160"/>
                      </a:lnTo>
                      <a:lnTo>
                        <a:pt x="30" y="166"/>
                      </a:lnTo>
                      <a:lnTo>
                        <a:pt x="23" y="175"/>
                      </a:lnTo>
                      <a:lnTo>
                        <a:pt x="0" y="172"/>
                      </a:lnTo>
                      <a:lnTo>
                        <a:pt x="4" y="163"/>
                      </a:lnTo>
                      <a:lnTo>
                        <a:pt x="18" y="151"/>
                      </a:lnTo>
                      <a:lnTo>
                        <a:pt x="30" y="138"/>
                      </a:lnTo>
                      <a:lnTo>
                        <a:pt x="49" y="137"/>
                      </a:lnTo>
                      <a:lnTo>
                        <a:pt x="70" y="136"/>
                      </a:lnTo>
                      <a:lnTo>
                        <a:pt x="73" y="138"/>
                      </a:lnTo>
                      <a:lnTo>
                        <a:pt x="84" y="132"/>
                      </a:lnTo>
                      <a:lnTo>
                        <a:pt x="82" y="120"/>
                      </a:lnTo>
                      <a:lnTo>
                        <a:pt x="79" y="101"/>
                      </a:lnTo>
                      <a:lnTo>
                        <a:pt x="88" y="96"/>
                      </a:lnTo>
                      <a:lnTo>
                        <a:pt x="87" y="102"/>
                      </a:lnTo>
                      <a:lnTo>
                        <a:pt x="94" y="109"/>
                      </a:lnTo>
                      <a:lnTo>
                        <a:pt x="103" y="100"/>
                      </a:lnTo>
                      <a:lnTo>
                        <a:pt x="113" y="90"/>
                      </a:lnTo>
                      <a:lnTo>
                        <a:pt x="115" y="73"/>
                      </a:lnTo>
                      <a:lnTo>
                        <a:pt x="118" y="56"/>
                      </a:lnTo>
                      <a:lnTo>
                        <a:pt x="107" y="37"/>
                      </a:lnTo>
                      <a:lnTo>
                        <a:pt x="100" y="17"/>
                      </a:lnTo>
                      <a:lnTo>
                        <a:pt x="101" y="6"/>
                      </a:lnTo>
                      <a:lnTo>
                        <a:pt x="111" y="13"/>
                      </a:lnTo>
                      <a:lnTo>
                        <a:pt x="115" y="10"/>
                      </a:lnTo>
                      <a:lnTo>
                        <a:pt x="113" y="6"/>
                      </a:lnTo>
                      <a:lnTo>
                        <a:pt x="105" y="6"/>
                      </a:lnTo>
                      <a:lnTo>
                        <a:pt x="107" y="0"/>
                      </a:lnTo>
                      <a:lnTo>
                        <a:pt x="117" y="4"/>
                      </a:lnTo>
                      <a:lnTo>
                        <a:pt x="133" y="24"/>
                      </a:lnTo>
                      <a:lnTo>
                        <a:pt x="153" y="44"/>
                      </a:lnTo>
                      <a:lnTo>
                        <a:pt x="155" y="72"/>
                      </a:lnTo>
                      <a:lnTo>
                        <a:pt x="150" y="80"/>
                      </a:lnTo>
                      <a:lnTo>
                        <a:pt x="162" y="109"/>
                      </a:lnTo>
                      <a:lnTo>
                        <a:pt x="174" y="132"/>
                      </a:lnTo>
                      <a:lnTo>
                        <a:pt x="167" y="152"/>
                      </a:lnTo>
                      <a:lnTo>
                        <a:pt x="163" y="14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" name="Freeform 304"/>
                <p:cNvSpPr>
                  <a:spLocks noChangeArrowheads="1"/>
                </p:cNvSpPr>
                <p:nvPr/>
              </p:nvSpPr>
              <p:spPr bwMode="auto">
                <a:xfrm>
                  <a:off x="4732" y="1257"/>
                  <a:ext cx="70" cy="79"/>
                </a:xfrm>
                <a:custGeom>
                  <a:avLst/>
                  <a:gdLst>
                    <a:gd name="T0" fmla="*/ 80 w 102"/>
                    <a:gd name="T1" fmla="*/ 36 h 93"/>
                    <a:gd name="T2" fmla="*/ 62 w 102"/>
                    <a:gd name="T3" fmla="*/ 31 h 93"/>
                    <a:gd name="T4" fmla="*/ 32 w 102"/>
                    <a:gd name="T5" fmla="*/ 15 h 93"/>
                    <a:gd name="T6" fmla="*/ 0 w 102"/>
                    <a:gd name="T7" fmla="*/ 0 h 93"/>
                    <a:gd name="T8" fmla="*/ 6 w 102"/>
                    <a:gd name="T9" fmla="*/ 12 h 93"/>
                    <a:gd name="T10" fmla="*/ 16 w 102"/>
                    <a:gd name="T11" fmla="*/ 31 h 93"/>
                    <a:gd name="T12" fmla="*/ 26 w 102"/>
                    <a:gd name="T13" fmla="*/ 51 h 93"/>
                    <a:gd name="T14" fmla="*/ 12 w 102"/>
                    <a:gd name="T15" fmla="*/ 51 h 93"/>
                    <a:gd name="T16" fmla="*/ 9 w 102"/>
                    <a:gd name="T17" fmla="*/ 54 h 93"/>
                    <a:gd name="T18" fmla="*/ 10 w 102"/>
                    <a:gd name="T19" fmla="*/ 63 h 93"/>
                    <a:gd name="T20" fmla="*/ 14 w 102"/>
                    <a:gd name="T21" fmla="*/ 76 h 93"/>
                    <a:gd name="T22" fmla="*/ 27 w 102"/>
                    <a:gd name="T23" fmla="*/ 93 h 93"/>
                    <a:gd name="T24" fmla="*/ 32 w 102"/>
                    <a:gd name="T25" fmla="*/ 88 h 93"/>
                    <a:gd name="T26" fmla="*/ 41 w 102"/>
                    <a:gd name="T27" fmla="*/ 87 h 93"/>
                    <a:gd name="T28" fmla="*/ 18 w 102"/>
                    <a:gd name="T29" fmla="*/ 72 h 93"/>
                    <a:gd name="T30" fmla="*/ 28 w 102"/>
                    <a:gd name="T31" fmla="*/ 70 h 93"/>
                    <a:gd name="T32" fmla="*/ 36 w 102"/>
                    <a:gd name="T33" fmla="*/ 67 h 93"/>
                    <a:gd name="T34" fmla="*/ 76 w 102"/>
                    <a:gd name="T35" fmla="*/ 80 h 93"/>
                    <a:gd name="T36" fmla="*/ 76 w 102"/>
                    <a:gd name="T37" fmla="*/ 74 h 93"/>
                    <a:gd name="T38" fmla="*/ 86 w 102"/>
                    <a:gd name="T39" fmla="*/ 58 h 93"/>
                    <a:gd name="T40" fmla="*/ 102 w 102"/>
                    <a:gd name="T41" fmla="*/ 51 h 93"/>
                    <a:gd name="T42" fmla="*/ 92 w 102"/>
                    <a:gd name="T43" fmla="*/ 44 h 93"/>
                    <a:gd name="T44" fmla="*/ 84 w 102"/>
                    <a:gd name="T45" fmla="*/ 28 h 93"/>
                    <a:gd name="T46" fmla="*/ 80 w 102"/>
                    <a:gd name="T47" fmla="*/ 3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2" h="93">
                      <a:moveTo>
                        <a:pt x="80" y="36"/>
                      </a:moveTo>
                      <a:lnTo>
                        <a:pt x="62" y="31"/>
                      </a:lnTo>
                      <a:lnTo>
                        <a:pt x="32" y="15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6" y="31"/>
                      </a:lnTo>
                      <a:lnTo>
                        <a:pt x="26" y="51"/>
                      </a:lnTo>
                      <a:lnTo>
                        <a:pt x="12" y="51"/>
                      </a:lnTo>
                      <a:lnTo>
                        <a:pt x="9" y="54"/>
                      </a:lnTo>
                      <a:lnTo>
                        <a:pt x="10" y="63"/>
                      </a:lnTo>
                      <a:lnTo>
                        <a:pt x="14" y="76"/>
                      </a:lnTo>
                      <a:lnTo>
                        <a:pt x="27" y="93"/>
                      </a:lnTo>
                      <a:lnTo>
                        <a:pt x="32" y="88"/>
                      </a:lnTo>
                      <a:lnTo>
                        <a:pt x="41" y="87"/>
                      </a:lnTo>
                      <a:lnTo>
                        <a:pt x="18" y="72"/>
                      </a:lnTo>
                      <a:lnTo>
                        <a:pt x="28" y="70"/>
                      </a:lnTo>
                      <a:lnTo>
                        <a:pt x="36" y="67"/>
                      </a:lnTo>
                      <a:lnTo>
                        <a:pt x="76" y="80"/>
                      </a:lnTo>
                      <a:lnTo>
                        <a:pt x="76" y="74"/>
                      </a:lnTo>
                      <a:lnTo>
                        <a:pt x="86" y="58"/>
                      </a:lnTo>
                      <a:lnTo>
                        <a:pt x="102" y="51"/>
                      </a:lnTo>
                      <a:lnTo>
                        <a:pt x="92" y="44"/>
                      </a:lnTo>
                      <a:lnTo>
                        <a:pt x="84" y="28"/>
                      </a:lnTo>
                      <a:lnTo>
                        <a:pt x="80" y="3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" name="Freeform 305"/>
                <p:cNvSpPr>
                  <a:spLocks noChangeArrowheads="1"/>
                </p:cNvSpPr>
                <p:nvPr/>
              </p:nvSpPr>
              <p:spPr bwMode="auto">
                <a:xfrm>
                  <a:off x="4676" y="1486"/>
                  <a:ext cx="35" cy="55"/>
                </a:xfrm>
                <a:custGeom>
                  <a:avLst/>
                  <a:gdLst>
                    <a:gd name="T0" fmla="*/ 52 w 52"/>
                    <a:gd name="T1" fmla="*/ 22 h 65"/>
                    <a:gd name="T2" fmla="*/ 50 w 52"/>
                    <a:gd name="T3" fmla="*/ 40 h 65"/>
                    <a:gd name="T4" fmla="*/ 48 w 52"/>
                    <a:gd name="T5" fmla="*/ 57 h 65"/>
                    <a:gd name="T6" fmla="*/ 42 w 52"/>
                    <a:gd name="T7" fmla="*/ 65 h 65"/>
                    <a:gd name="T8" fmla="*/ 35 w 52"/>
                    <a:gd name="T9" fmla="*/ 51 h 65"/>
                    <a:gd name="T10" fmla="*/ 36 w 52"/>
                    <a:gd name="T11" fmla="*/ 63 h 65"/>
                    <a:gd name="T12" fmla="*/ 30 w 52"/>
                    <a:gd name="T13" fmla="*/ 57 h 65"/>
                    <a:gd name="T14" fmla="*/ 25 w 52"/>
                    <a:gd name="T15" fmla="*/ 40 h 65"/>
                    <a:gd name="T16" fmla="*/ 25 w 52"/>
                    <a:gd name="T17" fmla="*/ 29 h 65"/>
                    <a:gd name="T18" fmla="*/ 12 w 52"/>
                    <a:gd name="T19" fmla="*/ 18 h 65"/>
                    <a:gd name="T20" fmla="*/ 18 w 52"/>
                    <a:gd name="T21" fmla="*/ 30 h 65"/>
                    <a:gd name="T22" fmla="*/ 11 w 52"/>
                    <a:gd name="T23" fmla="*/ 30 h 65"/>
                    <a:gd name="T24" fmla="*/ 7 w 52"/>
                    <a:gd name="T25" fmla="*/ 22 h 65"/>
                    <a:gd name="T26" fmla="*/ 10 w 52"/>
                    <a:gd name="T27" fmla="*/ 22 h 65"/>
                    <a:gd name="T28" fmla="*/ 0 w 52"/>
                    <a:gd name="T29" fmla="*/ 12 h 65"/>
                    <a:gd name="T30" fmla="*/ 22 w 52"/>
                    <a:gd name="T31" fmla="*/ 0 h 65"/>
                    <a:gd name="T32" fmla="*/ 33 w 52"/>
                    <a:gd name="T33" fmla="*/ 8 h 65"/>
                    <a:gd name="T34" fmla="*/ 40 w 52"/>
                    <a:gd name="T35" fmla="*/ 11 h 65"/>
                    <a:gd name="T36" fmla="*/ 41 w 52"/>
                    <a:gd name="T37" fmla="*/ 15 h 65"/>
                    <a:gd name="T38" fmla="*/ 52 w 52"/>
                    <a:gd name="T39" fmla="*/ 2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2" h="65">
                      <a:moveTo>
                        <a:pt x="52" y="22"/>
                      </a:moveTo>
                      <a:lnTo>
                        <a:pt x="50" y="40"/>
                      </a:lnTo>
                      <a:lnTo>
                        <a:pt x="48" y="57"/>
                      </a:lnTo>
                      <a:lnTo>
                        <a:pt x="42" y="65"/>
                      </a:lnTo>
                      <a:lnTo>
                        <a:pt x="35" y="51"/>
                      </a:lnTo>
                      <a:lnTo>
                        <a:pt x="36" y="63"/>
                      </a:lnTo>
                      <a:lnTo>
                        <a:pt x="30" y="57"/>
                      </a:lnTo>
                      <a:lnTo>
                        <a:pt x="25" y="40"/>
                      </a:lnTo>
                      <a:lnTo>
                        <a:pt x="25" y="29"/>
                      </a:lnTo>
                      <a:lnTo>
                        <a:pt x="12" y="18"/>
                      </a:lnTo>
                      <a:lnTo>
                        <a:pt x="18" y="30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10" y="22"/>
                      </a:lnTo>
                      <a:lnTo>
                        <a:pt x="0" y="12"/>
                      </a:lnTo>
                      <a:lnTo>
                        <a:pt x="22" y="0"/>
                      </a:lnTo>
                      <a:lnTo>
                        <a:pt x="33" y="8"/>
                      </a:lnTo>
                      <a:lnTo>
                        <a:pt x="40" y="11"/>
                      </a:lnTo>
                      <a:lnTo>
                        <a:pt x="41" y="1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" name="Freeform 306"/>
                <p:cNvSpPr>
                  <a:spLocks noChangeArrowheads="1"/>
                </p:cNvSpPr>
                <p:nvPr/>
              </p:nvSpPr>
              <p:spPr bwMode="auto">
                <a:xfrm>
                  <a:off x="4711" y="1478"/>
                  <a:ext cx="32" cy="29"/>
                </a:xfrm>
                <a:custGeom>
                  <a:avLst/>
                  <a:gdLst>
                    <a:gd name="T0" fmla="*/ 39 w 47"/>
                    <a:gd name="T1" fmla="*/ 21 h 36"/>
                    <a:gd name="T2" fmla="*/ 23 w 47"/>
                    <a:gd name="T3" fmla="*/ 21 h 36"/>
                    <a:gd name="T4" fmla="*/ 21 w 47"/>
                    <a:gd name="T5" fmla="*/ 36 h 36"/>
                    <a:gd name="T6" fmla="*/ 9 w 47"/>
                    <a:gd name="T7" fmla="*/ 26 h 36"/>
                    <a:gd name="T8" fmla="*/ 3 w 47"/>
                    <a:gd name="T9" fmla="*/ 19 h 36"/>
                    <a:gd name="T10" fmla="*/ 0 w 47"/>
                    <a:gd name="T11" fmla="*/ 20 h 36"/>
                    <a:gd name="T12" fmla="*/ 12 w 47"/>
                    <a:gd name="T13" fmla="*/ 6 h 36"/>
                    <a:gd name="T14" fmla="*/ 23 w 47"/>
                    <a:gd name="T15" fmla="*/ 5 h 36"/>
                    <a:gd name="T16" fmla="*/ 33 w 47"/>
                    <a:gd name="T17" fmla="*/ 0 h 36"/>
                    <a:gd name="T18" fmla="*/ 42 w 47"/>
                    <a:gd name="T19" fmla="*/ 5 h 36"/>
                    <a:gd name="T20" fmla="*/ 47 w 47"/>
                    <a:gd name="T21" fmla="*/ 11 h 36"/>
                    <a:gd name="T22" fmla="*/ 39 w 47"/>
                    <a:gd name="T23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" h="36">
                      <a:moveTo>
                        <a:pt x="39" y="21"/>
                      </a:moveTo>
                      <a:lnTo>
                        <a:pt x="23" y="21"/>
                      </a:lnTo>
                      <a:lnTo>
                        <a:pt x="21" y="36"/>
                      </a:lnTo>
                      <a:lnTo>
                        <a:pt x="9" y="26"/>
                      </a:lnTo>
                      <a:lnTo>
                        <a:pt x="3" y="19"/>
                      </a:lnTo>
                      <a:lnTo>
                        <a:pt x="0" y="20"/>
                      </a:lnTo>
                      <a:lnTo>
                        <a:pt x="12" y="6"/>
                      </a:lnTo>
                      <a:lnTo>
                        <a:pt x="23" y="5"/>
                      </a:lnTo>
                      <a:lnTo>
                        <a:pt x="33" y="0"/>
                      </a:lnTo>
                      <a:lnTo>
                        <a:pt x="42" y="5"/>
                      </a:lnTo>
                      <a:lnTo>
                        <a:pt x="47" y="1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" name="Freeform 307"/>
                <p:cNvSpPr>
                  <a:spLocks noChangeArrowheads="1"/>
                </p:cNvSpPr>
                <p:nvPr/>
              </p:nvSpPr>
              <p:spPr bwMode="auto">
                <a:xfrm>
                  <a:off x="4689" y="1627"/>
                  <a:ext cx="5" cy="12"/>
                </a:xfrm>
                <a:custGeom>
                  <a:avLst/>
                  <a:gdLst>
                    <a:gd name="T0" fmla="*/ 0 w 10"/>
                    <a:gd name="T1" fmla="*/ 15 h 15"/>
                    <a:gd name="T2" fmla="*/ 10 w 10"/>
                    <a:gd name="T3" fmla="*/ 2 h 15"/>
                    <a:gd name="T4" fmla="*/ 7 w 10"/>
                    <a:gd name="T5" fmla="*/ 0 h 15"/>
                    <a:gd name="T6" fmla="*/ 0 w 10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5">
                      <a:moveTo>
                        <a:pt x="0" y="15"/>
                      </a:move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" name="Freeform 308"/>
                <p:cNvSpPr>
                  <a:spLocks noChangeArrowheads="1"/>
                </p:cNvSpPr>
                <p:nvPr/>
              </p:nvSpPr>
              <p:spPr bwMode="auto">
                <a:xfrm>
                  <a:off x="4759" y="1399"/>
                  <a:ext cx="2" cy="5"/>
                </a:xfrm>
                <a:custGeom>
                  <a:avLst/>
                  <a:gdLst>
                    <a:gd name="T0" fmla="*/ 5 w 5"/>
                    <a:gd name="T1" fmla="*/ 6 h 8"/>
                    <a:gd name="T2" fmla="*/ 1 w 5"/>
                    <a:gd name="T3" fmla="*/ 0 h 8"/>
                    <a:gd name="T4" fmla="*/ 0 w 5"/>
                    <a:gd name="T5" fmla="*/ 8 h 8"/>
                    <a:gd name="T6" fmla="*/ 5 w 5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6"/>
                      </a:moveTo>
                      <a:lnTo>
                        <a:pt x="1" y="0"/>
                      </a:lnTo>
                      <a:lnTo>
                        <a:pt x="0" y="8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" name="Freeform 309"/>
                <p:cNvSpPr>
                  <a:spLocks noChangeArrowheads="1"/>
                </p:cNvSpPr>
                <p:nvPr/>
              </p:nvSpPr>
              <p:spPr bwMode="auto">
                <a:xfrm>
                  <a:off x="4688" y="1514"/>
                  <a:ext cx="1" cy="1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3 h 3"/>
                    <a:gd name="T4" fmla="*/ 0 w 5"/>
                    <a:gd name="T5" fmla="*/ 3 h 3"/>
                    <a:gd name="T6" fmla="*/ 3 w 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" name="Freeform 310"/>
                <p:cNvSpPr>
                  <a:spLocks noChangeArrowheads="1"/>
                </p:cNvSpPr>
                <p:nvPr/>
              </p:nvSpPr>
              <p:spPr bwMode="auto">
                <a:xfrm>
                  <a:off x="4554" y="1306"/>
                  <a:ext cx="63" cy="101"/>
                </a:xfrm>
                <a:custGeom>
                  <a:avLst/>
                  <a:gdLst>
                    <a:gd name="T0" fmla="*/ 24 w 93"/>
                    <a:gd name="T1" fmla="*/ 80 h 119"/>
                    <a:gd name="T2" fmla="*/ 11 w 93"/>
                    <a:gd name="T3" fmla="*/ 77 h 119"/>
                    <a:gd name="T4" fmla="*/ 0 w 93"/>
                    <a:gd name="T5" fmla="*/ 66 h 119"/>
                    <a:gd name="T6" fmla="*/ 11 w 93"/>
                    <a:gd name="T7" fmla="*/ 53 h 119"/>
                    <a:gd name="T8" fmla="*/ 23 w 93"/>
                    <a:gd name="T9" fmla="*/ 34 h 119"/>
                    <a:gd name="T10" fmla="*/ 30 w 93"/>
                    <a:gd name="T11" fmla="*/ 29 h 119"/>
                    <a:gd name="T12" fmla="*/ 53 w 93"/>
                    <a:gd name="T13" fmla="*/ 36 h 119"/>
                    <a:gd name="T14" fmla="*/ 46 w 93"/>
                    <a:gd name="T15" fmla="*/ 24 h 119"/>
                    <a:gd name="T16" fmla="*/ 52 w 93"/>
                    <a:gd name="T17" fmla="*/ 22 h 119"/>
                    <a:gd name="T18" fmla="*/ 65 w 93"/>
                    <a:gd name="T19" fmla="*/ 12 h 119"/>
                    <a:gd name="T20" fmla="*/ 65 w 93"/>
                    <a:gd name="T21" fmla="*/ 0 h 119"/>
                    <a:gd name="T22" fmla="*/ 87 w 93"/>
                    <a:gd name="T23" fmla="*/ 12 h 119"/>
                    <a:gd name="T24" fmla="*/ 90 w 93"/>
                    <a:gd name="T25" fmla="*/ 16 h 119"/>
                    <a:gd name="T26" fmla="*/ 81 w 93"/>
                    <a:gd name="T27" fmla="*/ 28 h 119"/>
                    <a:gd name="T28" fmla="*/ 88 w 93"/>
                    <a:gd name="T29" fmla="*/ 51 h 119"/>
                    <a:gd name="T30" fmla="*/ 78 w 93"/>
                    <a:gd name="T31" fmla="*/ 64 h 119"/>
                    <a:gd name="T32" fmla="*/ 66 w 93"/>
                    <a:gd name="T33" fmla="*/ 77 h 119"/>
                    <a:gd name="T34" fmla="*/ 71 w 93"/>
                    <a:gd name="T35" fmla="*/ 88 h 119"/>
                    <a:gd name="T36" fmla="*/ 93 w 93"/>
                    <a:gd name="T37" fmla="*/ 100 h 119"/>
                    <a:gd name="T38" fmla="*/ 84 w 93"/>
                    <a:gd name="T39" fmla="*/ 107 h 119"/>
                    <a:gd name="T40" fmla="*/ 70 w 93"/>
                    <a:gd name="T41" fmla="*/ 114 h 119"/>
                    <a:gd name="T42" fmla="*/ 70 w 93"/>
                    <a:gd name="T43" fmla="*/ 119 h 119"/>
                    <a:gd name="T44" fmla="*/ 51 w 93"/>
                    <a:gd name="T45" fmla="*/ 116 h 119"/>
                    <a:gd name="T46" fmla="*/ 46 w 93"/>
                    <a:gd name="T47" fmla="*/ 119 h 119"/>
                    <a:gd name="T48" fmla="*/ 36 w 93"/>
                    <a:gd name="T49" fmla="*/ 114 h 119"/>
                    <a:gd name="T50" fmla="*/ 29 w 93"/>
                    <a:gd name="T51" fmla="*/ 111 h 119"/>
                    <a:gd name="T52" fmla="*/ 34 w 93"/>
                    <a:gd name="T53" fmla="*/ 99 h 119"/>
                    <a:gd name="T54" fmla="*/ 36 w 93"/>
                    <a:gd name="T55" fmla="*/ 98 h 119"/>
                    <a:gd name="T56" fmla="*/ 28 w 93"/>
                    <a:gd name="T57" fmla="*/ 93 h 119"/>
                    <a:gd name="T58" fmla="*/ 24 w 93"/>
                    <a:gd name="T59" fmla="*/ 8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3" h="119">
                      <a:moveTo>
                        <a:pt x="24" y="80"/>
                      </a:moveTo>
                      <a:lnTo>
                        <a:pt x="11" y="77"/>
                      </a:lnTo>
                      <a:lnTo>
                        <a:pt x="0" y="66"/>
                      </a:lnTo>
                      <a:lnTo>
                        <a:pt x="11" y="53"/>
                      </a:lnTo>
                      <a:lnTo>
                        <a:pt x="23" y="34"/>
                      </a:lnTo>
                      <a:lnTo>
                        <a:pt x="30" y="29"/>
                      </a:lnTo>
                      <a:lnTo>
                        <a:pt x="53" y="36"/>
                      </a:lnTo>
                      <a:lnTo>
                        <a:pt x="46" y="24"/>
                      </a:lnTo>
                      <a:lnTo>
                        <a:pt x="52" y="22"/>
                      </a:lnTo>
                      <a:lnTo>
                        <a:pt x="65" y="12"/>
                      </a:lnTo>
                      <a:lnTo>
                        <a:pt x="65" y="0"/>
                      </a:lnTo>
                      <a:lnTo>
                        <a:pt x="87" y="12"/>
                      </a:lnTo>
                      <a:lnTo>
                        <a:pt x="90" y="16"/>
                      </a:lnTo>
                      <a:lnTo>
                        <a:pt x="81" y="28"/>
                      </a:lnTo>
                      <a:lnTo>
                        <a:pt x="88" y="51"/>
                      </a:lnTo>
                      <a:lnTo>
                        <a:pt x="78" y="64"/>
                      </a:lnTo>
                      <a:lnTo>
                        <a:pt x="66" y="77"/>
                      </a:lnTo>
                      <a:lnTo>
                        <a:pt x="71" y="88"/>
                      </a:lnTo>
                      <a:lnTo>
                        <a:pt x="93" y="100"/>
                      </a:lnTo>
                      <a:lnTo>
                        <a:pt x="84" y="107"/>
                      </a:lnTo>
                      <a:lnTo>
                        <a:pt x="70" y="114"/>
                      </a:lnTo>
                      <a:lnTo>
                        <a:pt x="70" y="119"/>
                      </a:lnTo>
                      <a:lnTo>
                        <a:pt x="51" y="116"/>
                      </a:lnTo>
                      <a:lnTo>
                        <a:pt x="46" y="119"/>
                      </a:lnTo>
                      <a:lnTo>
                        <a:pt x="36" y="114"/>
                      </a:lnTo>
                      <a:lnTo>
                        <a:pt x="29" y="111"/>
                      </a:lnTo>
                      <a:lnTo>
                        <a:pt x="34" y="99"/>
                      </a:lnTo>
                      <a:lnTo>
                        <a:pt x="36" y="98"/>
                      </a:lnTo>
                      <a:lnTo>
                        <a:pt x="28" y="93"/>
                      </a:lnTo>
                      <a:lnTo>
                        <a:pt x="24" y="8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" name="Freeform 311"/>
                <p:cNvSpPr>
                  <a:spLocks noChangeArrowheads="1"/>
                </p:cNvSpPr>
                <p:nvPr/>
              </p:nvSpPr>
              <p:spPr bwMode="auto">
                <a:xfrm>
                  <a:off x="4604" y="1392"/>
                  <a:ext cx="53" cy="82"/>
                </a:xfrm>
                <a:custGeom>
                  <a:avLst/>
                  <a:gdLst>
                    <a:gd name="T0" fmla="*/ 44 w 78"/>
                    <a:gd name="T1" fmla="*/ 96 h 97"/>
                    <a:gd name="T2" fmla="*/ 43 w 78"/>
                    <a:gd name="T3" fmla="*/ 92 h 97"/>
                    <a:gd name="T4" fmla="*/ 37 w 78"/>
                    <a:gd name="T5" fmla="*/ 95 h 97"/>
                    <a:gd name="T6" fmla="*/ 31 w 78"/>
                    <a:gd name="T7" fmla="*/ 97 h 97"/>
                    <a:gd name="T8" fmla="*/ 29 w 78"/>
                    <a:gd name="T9" fmla="*/ 94 h 97"/>
                    <a:gd name="T10" fmla="*/ 30 w 78"/>
                    <a:gd name="T11" fmla="*/ 91 h 97"/>
                    <a:gd name="T12" fmla="*/ 29 w 78"/>
                    <a:gd name="T13" fmla="*/ 89 h 97"/>
                    <a:gd name="T14" fmla="*/ 25 w 78"/>
                    <a:gd name="T15" fmla="*/ 84 h 97"/>
                    <a:gd name="T16" fmla="*/ 20 w 78"/>
                    <a:gd name="T17" fmla="*/ 71 h 97"/>
                    <a:gd name="T18" fmla="*/ 20 w 78"/>
                    <a:gd name="T19" fmla="*/ 64 h 97"/>
                    <a:gd name="T20" fmla="*/ 19 w 78"/>
                    <a:gd name="T21" fmla="*/ 61 h 97"/>
                    <a:gd name="T22" fmla="*/ 6 w 78"/>
                    <a:gd name="T23" fmla="*/ 47 h 97"/>
                    <a:gd name="T24" fmla="*/ 2 w 78"/>
                    <a:gd name="T25" fmla="*/ 43 h 97"/>
                    <a:gd name="T26" fmla="*/ 5 w 78"/>
                    <a:gd name="T27" fmla="*/ 41 h 97"/>
                    <a:gd name="T28" fmla="*/ 14 w 78"/>
                    <a:gd name="T29" fmla="*/ 43 h 97"/>
                    <a:gd name="T30" fmla="*/ 13 w 78"/>
                    <a:gd name="T31" fmla="*/ 40 h 97"/>
                    <a:gd name="T32" fmla="*/ 1 w 78"/>
                    <a:gd name="T33" fmla="*/ 23 h 97"/>
                    <a:gd name="T34" fmla="*/ 0 w 78"/>
                    <a:gd name="T35" fmla="*/ 19 h 97"/>
                    <a:gd name="T36" fmla="*/ 0 w 78"/>
                    <a:gd name="T37" fmla="*/ 14 h 97"/>
                    <a:gd name="T38" fmla="*/ 14 w 78"/>
                    <a:gd name="T39" fmla="*/ 7 h 97"/>
                    <a:gd name="T40" fmla="*/ 23 w 78"/>
                    <a:gd name="T41" fmla="*/ 0 h 97"/>
                    <a:gd name="T42" fmla="*/ 44 w 78"/>
                    <a:gd name="T43" fmla="*/ 23 h 97"/>
                    <a:gd name="T44" fmla="*/ 66 w 78"/>
                    <a:gd name="T45" fmla="*/ 46 h 97"/>
                    <a:gd name="T46" fmla="*/ 78 w 78"/>
                    <a:gd name="T47" fmla="*/ 78 h 97"/>
                    <a:gd name="T48" fmla="*/ 68 w 78"/>
                    <a:gd name="T49" fmla="*/ 82 h 97"/>
                    <a:gd name="T50" fmla="*/ 60 w 78"/>
                    <a:gd name="T51" fmla="*/ 88 h 97"/>
                    <a:gd name="T52" fmla="*/ 55 w 78"/>
                    <a:gd name="T53" fmla="*/ 85 h 97"/>
                    <a:gd name="T54" fmla="*/ 53 w 78"/>
                    <a:gd name="T55" fmla="*/ 89 h 97"/>
                    <a:gd name="T56" fmla="*/ 50 w 78"/>
                    <a:gd name="T57" fmla="*/ 90 h 97"/>
                    <a:gd name="T58" fmla="*/ 47 w 78"/>
                    <a:gd name="T59" fmla="*/ 91 h 97"/>
                    <a:gd name="T60" fmla="*/ 44 w 78"/>
                    <a:gd name="T61" fmla="*/ 96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97">
                      <a:moveTo>
                        <a:pt x="44" y="96"/>
                      </a:moveTo>
                      <a:lnTo>
                        <a:pt x="43" y="92"/>
                      </a:lnTo>
                      <a:lnTo>
                        <a:pt x="37" y="95"/>
                      </a:lnTo>
                      <a:lnTo>
                        <a:pt x="31" y="97"/>
                      </a:lnTo>
                      <a:lnTo>
                        <a:pt x="29" y="94"/>
                      </a:lnTo>
                      <a:lnTo>
                        <a:pt x="30" y="91"/>
                      </a:lnTo>
                      <a:lnTo>
                        <a:pt x="29" y="89"/>
                      </a:lnTo>
                      <a:lnTo>
                        <a:pt x="25" y="84"/>
                      </a:lnTo>
                      <a:lnTo>
                        <a:pt x="20" y="71"/>
                      </a:lnTo>
                      <a:lnTo>
                        <a:pt x="20" y="64"/>
                      </a:lnTo>
                      <a:lnTo>
                        <a:pt x="19" y="61"/>
                      </a:lnTo>
                      <a:lnTo>
                        <a:pt x="6" y="47"/>
                      </a:lnTo>
                      <a:lnTo>
                        <a:pt x="2" y="43"/>
                      </a:lnTo>
                      <a:lnTo>
                        <a:pt x="5" y="41"/>
                      </a:lnTo>
                      <a:lnTo>
                        <a:pt x="14" y="43"/>
                      </a:lnTo>
                      <a:lnTo>
                        <a:pt x="13" y="40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23" y="0"/>
                      </a:lnTo>
                      <a:lnTo>
                        <a:pt x="44" y="23"/>
                      </a:lnTo>
                      <a:lnTo>
                        <a:pt x="66" y="46"/>
                      </a:lnTo>
                      <a:lnTo>
                        <a:pt x="78" y="78"/>
                      </a:lnTo>
                      <a:lnTo>
                        <a:pt x="68" y="82"/>
                      </a:lnTo>
                      <a:lnTo>
                        <a:pt x="60" y="88"/>
                      </a:lnTo>
                      <a:lnTo>
                        <a:pt x="55" y="85"/>
                      </a:lnTo>
                      <a:lnTo>
                        <a:pt x="53" y="89"/>
                      </a:lnTo>
                      <a:lnTo>
                        <a:pt x="50" y="90"/>
                      </a:lnTo>
                      <a:lnTo>
                        <a:pt x="47" y="91"/>
                      </a:lnTo>
                      <a:lnTo>
                        <a:pt x="44" y="9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2" name="Freeform 312"/>
                <p:cNvSpPr>
                  <a:spLocks noChangeArrowheads="1"/>
                </p:cNvSpPr>
                <p:nvPr/>
              </p:nvSpPr>
              <p:spPr bwMode="auto">
                <a:xfrm>
                  <a:off x="4594" y="1661"/>
                  <a:ext cx="18" cy="61"/>
                </a:xfrm>
                <a:custGeom>
                  <a:avLst/>
                  <a:gdLst>
                    <a:gd name="T0" fmla="*/ 19 w 29"/>
                    <a:gd name="T1" fmla="*/ 75 h 75"/>
                    <a:gd name="T2" fmla="*/ 2 w 29"/>
                    <a:gd name="T3" fmla="*/ 57 h 75"/>
                    <a:gd name="T4" fmla="*/ 0 w 29"/>
                    <a:gd name="T5" fmla="*/ 30 h 75"/>
                    <a:gd name="T6" fmla="*/ 7 w 29"/>
                    <a:gd name="T7" fmla="*/ 15 h 75"/>
                    <a:gd name="T8" fmla="*/ 15 w 29"/>
                    <a:gd name="T9" fmla="*/ 0 h 75"/>
                    <a:gd name="T10" fmla="*/ 29 w 29"/>
                    <a:gd name="T11" fmla="*/ 5 h 75"/>
                    <a:gd name="T12" fmla="*/ 26 w 29"/>
                    <a:gd name="T13" fmla="*/ 22 h 75"/>
                    <a:gd name="T14" fmla="*/ 24 w 29"/>
                    <a:gd name="T15" fmla="*/ 40 h 75"/>
                    <a:gd name="T16" fmla="*/ 21 w 29"/>
                    <a:gd name="T17" fmla="*/ 57 h 75"/>
                    <a:gd name="T18" fmla="*/ 19 w 29"/>
                    <a:gd name="T1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" h="75">
                      <a:moveTo>
                        <a:pt x="19" y="75"/>
                      </a:moveTo>
                      <a:lnTo>
                        <a:pt x="2" y="57"/>
                      </a:lnTo>
                      <a:lnTo>
                        <a:pt x="0" y="30"/>
                      </a:lnTo>
                      <a:lnTo>
                        <a:pt x="7" y="15"/>
                      </a:lnTo>
                      <a:lnTo>
                        <a:pt x="15" y="0"/>
                      </a:lnTo>
                      <a:lnTo>
                        <a:pt x="29" y="5"/>
                      </a:lnTo>
                      <a:lnTo>
                        <a:pt x="26" y="22"/>
                      </a:lnTo>
                      <a:lnTo>
                        <a:pt x="24" y="40"/>
                      </a:lnTo>
                      <a:lnTo>
                        <a:pt x="21" y="57"/>
                      </a:lnTo>
                      <a:lnTo>
                        <a:pt x="19" y="7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3" name="Freeform 313"/>
                <p:cNvSpPr>
                  <a:spLocks noChangeArrowheads="1"/>
                </p:cNvSpPr>
                <p:nvPr/>
              </p:nvSpPr>
              <p:spPr bwMode="auto">
                <a:xfrm>
                  <a:off x="4000" y="1130"/>
                  <a:ext cx="428" cy="202"/>
                </a:xfrm>
                <a:custGeom>
                  <a:avLst/>
                  <a:gdLst>
                    <a:gd name="T0" fmla="*/ 358 w 608"/>
                    <a:gd name="T1" fmla="*/ 228 h 239"/>
                    <a:gd name="T2" fmla="*/ 328 w 608"/>
                    <a:gd name="T3" fmla="*/ 217 h 239"/>
                    <a:gd name="T4" fmla="*/ 275 w 608"/>
                    <a:gd name="T5" fmla="*/ 215 h 239"/>
                    <a:gd name="T6" fmla="*/ 224 w 608"/>
                    <a:gd name="T7" fmla="*/ 211 h 239"/>
                    <a:gd name="T8" fmla="*/ 190 w 608"/>
                    <a:gd name="T9" fmla="*/ 176 h 239"/>
                    <a:gd name="T10" fmla="*/ 136 w 608"/>
                    <a:gd name="T11" fmla="*/ 160 h 239"/>
                    <a:gd name="T12" fmla="*/ 92 w 608"/>
                    <a:gd name="T13" fmla="*/ 152 h 239"/>
                    <a:gd name="T14" fmla="*/ 78 w 608"/>
                    <a:gd name="T15" fmla="*/ 115 h 239"/>
                    <a:gd name="T16" fmla="*/ 36 w 608"/>
                    <a:gd name="T17" fmla="*/ 92 h 239"/>
                    <a:gd name="T18" fmla="*/ 2 w 608"/>
                    <a:gd name="T19" fmla="*/ 67 h 239"/>
                    <a:gd name="T20" fmla="*/ 10 w 608"/>
                    <a:gd name="T21" fmla="*/ 58 h 239"/>
                    <a:gd name="T22" fmla="*/ 44 w 608"/>
                    <a:gd name="T23" fmla="*/ 40 h 239"/>
                    <a:gd name="T24" fmla="*/ 100 w 608"/>
                    <a:gd name="T25" fmla="*/ 32 h 239"/>
                    <a:gd name="T26" fmla="*/ 134 w 608"/>
                    <a:gd name="T27" fmla="*/ 46 h 239"/>
                    <a:gd name="T28" fmla="*/ 174 w 608"/>
                    <a:gd name="T29" fmla="*/ 38 h 239"/>
                    <a:gd name="T30" fmla="*/ 161 w 608"/>
                    <a:gd name="T31" fmla="*/ 0 h 239"/>
                    <a:gd name="T32" fmla="*/ 224 w 608"/>
                    <a:gd name="T33" fmla="*/ 14 h 239"/>
                    <a:gd name="T34" fmla="*/ 266 w 608"/>
                    <a:gd name="T35" fmla="*/ 41 h 239"/>
                    <a:gd name="T36" fmla="*/ 322 w 608"/>
                    <a:gd name="T37" fmla="*/ 41 h 239"/>
                    <a:gd name="T38" fmla="*/ 357 w 608"/>
                    <a:gd name="T39" fmla="*/ 54 h 239"/>
                    <a:gd name="T40" fmla="*/ 417 w 608"/>
                    <a:gd name="T41" fmla="*/ 60 h 239"/>
                    <a:gd name="T42" fmla="*/ 459 w 608"/>
                    <a:gd name="T43" fmla="*/ 40 h 239"/>
                    <a:gd name="T44" fmla="*/ 509 w 608"/>
                    <a:gd name="T45" fmla="*/ 49 h 239"/>
                    <a:gd name="T46" fmla="*/ 515 w 608"/>
                    <a:gd name="T47" fmla="*/ 85 h 239"/>
                    <a:gd name="T48" fmla="*/ 526 w 608"/>
                    <a:gd name="T49" fmla="*/ 96 h 239"/>
                    <a:gd name="T50" fmla="*/ 551 w 608"/>
                    <a:gd name="T51" fmla="*/ 100 h 239"/>
                    <a:gd name="T52" fmla="*/ 602 w 608"/>
                    <a:gd name="T53" fmla="*/ 110 h 239"/>
                    <a:gd name="T54" fmla="*/ 575 w 608"/>
                    <a:gd name="T55" fmla="*/ 122 h 239"/>
                    <a:gd name="T56" fmla="*/ 550 w 608"/>
                    <a:gd name="T57" fmla="*/ 149 h 239"/>
                    <a:gd name="T58" fmla="*/ 514 w 608"/>
                    <a:gd name="T59" fmla="*/ 164 h 239"/>
                    <a:gd name="T60" fmla="*/ 490 w 608"/>
                    <a:gd name="T61" fmla="*/ 178 h 239"/>
                    <a:gd name="T62" fmla="*/ 485 w 608"/>
                    <a:gd name="T63" fmla="*/ 204 h 239"/>
                    <a:gd name="T64" fmla="*/ 446 w 608"/>
                    <a:gd name="T65" fmla="*/ 220 h 239"/>
                    <a:gd name="T66" fmla="*/ 410 w 608"/>
                    <a:gd name="T67" fmla="*/ 230 h 239"/>
                    <a:gd name="T68" fmla="*/ 381 w 608"/>
                    <a:gd name="T69" fmla="*/ 233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08" h="239">
                      <a:moveTo>
                        <a:pt x="381" y="233"/>
                      </a:moveTo>
                      <a:lnTo>
                        <a:pt x="358" y="228"/>
                      </a:lnTo>
                      <a:lnTo>
                        <a:pt x="335" y="223"/>
                      </a:lnTo>
                      <a:lnTo>
                        <a:pt x="328" y="217"/>
                      </a:lnTo>
                      <a:lnTo>
                        <a:pt x="302" y="216"/>
                      </a:lnTo>
                      <a:lnTo>
                        <a:pt x="275" y="215"/>
                      </a:lnTo>
                      <a:lnTo>
                        <a:pt x="249" y="212"/>
                      </a:lnTo>
                      <a:lnTo>
                        <a:pt x="224" y="211"/>
                      </a:lnTo>
                      <a:lnTo>
                        <a:pt x="207" y="193"/>
                      </a:lnTo>
                      <a:lnTo>
                        <a:pt x="190" y="176"/>
                      </a:lnTo>
                      <a:lnTo>
                        <a:pt x="162" y="168"/>
                      </a:lnTo>
                      <a:lnTo>
                        <a:pt x="136" y="160"/>
                      </a:lnTo>
                      <a:lnTo>
                        <a:pt x="114" y="156"/>
                      </a:lnTo>
                      <a:lnTo>
                        <a:pt x="92" y="152"/>
                      </a:lnTo>
                      <a:lnTo>
                        <a:pt x="86" y="133"/>
                      </a:lnTo>
                      <a:lnTo>
                        <a:pt x="78" y="115"/>
                      </a:lnTo>
                      <a:lnTo>
                        <a:pt x="51" y="96"/>
                      </a:lnTo>
                      <a:lnTo>
                        <a:pt x="36" y="92"/>
                      </a:lnTo>
                      <a:lnTo>
                        <a:pt x="10" y="76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10" y="58"/>
                      </a:lnTo>
                      <a:lnTo>
                        <a:pt x="26" y="50"/>
                      </a:lnTo>
                      <a:lnTo>
                        <a:pt x="44" y="40"/>
                      </a:lnTo>
                      <a:lnTo>
                        <a:pt x="62" y="29"/>
                      </a:lnTo>
                      <a:lnTo>
                        <a:pt x="100" y="32"/>
                      </a:lnTo>
                      <a:lnTo>
                        <a:pt x="106" y="41"/>
                      </a:lnTo>
                      <a:lnTo>
                        <a:pt x="134" y="46"/>
                      </a:lnTo>
                      <a:lnTo>
                        <a:pt x="160" y="50"/>
                      </a:lnTo>
                      <a:lnTo>
                        <a:pt x="174" y="38"/>
                      </a:lnTo>
                      <a:lnTo>
                        <a:pt x="156" y="23"/>
                      </a:lnTo>
                      <a:lnTo>
                        <a:pt x="161" y="0"/>
                      </a:lnTo>
                      <a:lnTo>
                        <a:pt x="192" y="7"/>
                      </a:lnTo>
                      <a:lnTo>
                        <a:pt x="224" y="14"/>
                      </a:lnTo>
                      <a:lnTo>
                        <a:pt x="237" y="26"/>
                      </a:lnTo>
                      <a:lnTo>
                        <a:pt x="266" y="41"/>
                      </a:lnTo>
                      <a:lnTo>
                        <a:pt x="297" y="35"/>
                      </a:lnTo>
                      <a:lnTo>
                        <a:pt x="322" y="41"/>
                      </a:lnTo>
                      <a:lnTo>
                        <a:pt x="347" y="46"/>
                      </a:lnTo>
                      <a:lnTo>
                        <a:pt x="357" y="54"/>
                      </a:lnTo>
                      <a:lnTo>
                        <a:pt x="395" y="64"/>
                      </a:lnTo>
                      <a:lnTo>
                        <a:pt x="417" y="60"/>
                      </a:lnTo>
                      <a:lnTo>
                        <a:pt x="438" y="56"/>
                      </a:lnTo>
                      <a:lnTo>
                        <a:pt x="459" y="40"/>
                      </a:lnTo>
                      <a:lnTo>
                        <a:pt x="492" y="48"/>
                      </a:lnTo>
                      <a:lnTo>
                        <a:pt x="509" y="49"/>
                      </a:lnTo>
                      <a:lnTo>
                        <a:pt x="513" y="67"/>
                      </a:lnTo>
                      <a:lnTo>
                        <a:pt x="515" y="85"/>
                      </a:lnTo>
                      <a:lnTo>
                        <a:pt x="510" y="86"/>
                      </a:lnTo>
                      <a:lnTo>
                        <a:pt x="526" y="96"/>
                      </a:lnTo>
                      <a:lnTo>
                        <a:pt x="545" y="96"/>
                      </a:lnTo>
                      <a:lnTo>
                        <a:pt x="551" y="100"/>
                      </a:lnTo>
                      <a:lnTo>
                        <a:pt x="561" y="90"/>
                      </a:lnTo>
                      <a:lnTo>
                        <a:pt x="602" y="110"/>
                      </a:lnTo>
                      <a:lnTo>
                        <a:pt x="608" y="124"/>
                      </a:lnTo>
                      <a:lnTo>
                        <a:pt x="575" y="122"/>
                      </a:lnTo>
                      <a:lnTo>
                        <a:pt x="554" y="133"/>
                      </a:lnTo>
                      <a:lnTo>
                        <a:pt x="550" y="149"/>
                      </a:lnTo>
                      <a:lnTo>
                        <a:pt x="531" y="154"/>
                      </a:lnTo>
                      <a:lnTo>
                        <a:pt x="514" y="164"/>
                      </a:lnTo>
                      <a:lnTo>
                        <a:pt x="488" y="157"/>
                      </a:lnTo>
                      <a:lnTo>
                        <a:pt x="490" y="178"/>
                      </a:lnTo>
                      <a:lnTo>
                        <a:pt x="502" y="190"/>
                      </a:lnTo>
                      <a:lnTo>
                        <a:pt x="485" y="204"/>
                      </a:lnTo>
                      <a:lnTo>
                        <a:pt x="468" y="218"/>
                      </a:lnTo>
                      <a:lnTo>
                        <a:pt x="446" y="220"/>
                      </a:lnTo>
                      <a:lnTo>
                        <a:pt x="424" y="222"/>
                      </a:lnTo>
                      <a:lnTo>
                        <a:pt x="410" y="230"/>
                      </a:lnTo>
                      <a:lnTo>
                        <a:pt x="396" y="239"/>
                      </a:lnTo>
                      <a:lnTo>
                        <a:pt x="381" y="23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4" name="Freeform 314"/>
                <p:cNvSpPr>
                  <a:spLocks noChangeArrowheads="1"/>
                </p:cNvSpPr>
                <p:nvPr/>
              </p:nvSpPr>
              <p:spPr bwMode="auto">
                <a:xfrm>
                  <a:off x="3477" y="1064"/>
                  <a:ext cx="509" cy="272"/>
                </a:xfrm>
                <a:custGeom>
                  <a:avLst/>
                  <a:gdLst>
                    <a:gd name="T0" fmla="*/ 84 w 721"/>
                    <a:gd name="T1" fmla="*/ 190 h 320"/>
                    <a:gd name="T2" fmla="*/ 57 w 721"/>
                    <a:gd name="T3" fmla="*/ 202 h 320"/>
                    <a:gd name="T4" fmla="*/ 21 w 721"/>
                    <a:gd name="T5" fmla="*/ 162 h 320"/>
                    <a:gd name="T6" fmla="*/ 3 w 721"/>
                    <a:gd name="T7" fmla="*/ 120 h 320"/>
                    <a:gd name="T8" fmla="*/ 27 w 721"/>
                    <a:gd name="T9" fmla="*/ 105 h 320"/>
                    <a:gd name="T10" fmla="*/ 44 w 721"/>
                    <a:gd name="T11" fmla="*/ 84 h 320"/>
                    <a:gd name="T12" fmla="*/ 84 w 721"/>
                    <a:gd name="T13" fmla="*/ 74 h 320"/>
                    <a:gd name="T14" fmla="*/ 133 w 721"/>
                    <a:gd name="T15" fmla="*/ 96 h 320"/>
                    <a:gd name="T16" fmla="*/ 195 w 721"/>
                    <a:gd name="T17" fmla="*/ 94 h 320"/>
                    <a:gd name="T18" fmla="*/ 234 w 721"/>
                    <a:gd name="T19" fmla="*/ 93 h 320"/>
                    <a:gd name="T20" fmla="*/ 223 w 721"/>
                    <a:gd name="T21" fmla="*/ 45 h 320"/>
                    <a:gd name="T22" fmla="*/ 217 w 721"/>
                    <a:gd name="T23" fmla="*/ 35 h 320"/>
                    <a:gd name="T24" fmla="*/ 264 w 721"/>
                    <a:gd name="T25" fmla="*/ 27 h 320"/>
                    <a:gd name="T26" fmla="*/ 307 w 721"/>
                    <a:gd name="T27" fmla="*/ 15 h 320"/>
                    <a:gd name="T28" fmla="*/ 350 w 721"/>
                    <a:gd name="T29" fmla="*/ 3 h 320"/>
                    <a:gd name="T30" fmla="*/ 379 w 721"/>
                    <a:gd name="T31" fmla="*/ 15 h 320"/>
                    <a:gd name="T32" fmla="*/ 427 w 721"/>
                    <a:gd name="T33" fmla="*/ 34 h 320"/>
                    <a:gd name="T34" fmla="*/ 464 w 721"/>
                    <a:gd name="T35" fmla="*/ 28 h 320"/>
                    <a:gd name="T36" fmla="*/ 492 w 721"/>
                    <a:gd name="T37" fmla="*/ 23 h 320"/>
                    <a:gd name="T38" fmla="*/ 512 w 721"/>
                    <a:gd name="T39" fmla="*/ 50 h 320"/>
                    <a:gd name="T40" fmla="*/ 561 w 721"/>
                    <a:gd name="T41" fmla="*/ 83 h 320"/>
                    <a:gd name="T42" fmla="*/ 590 w 721"/>
                    <a:gd name="T43" fmla="*/ 94 h 320"/>
                    <a:gd name="T44" fmla="*/ 627 w 721"/>
                    <a:gd name="T45" fmla="*/ 95 h 320"/>
                    <a:gd name="T46" fmla="*/ 676 w 721"/>
                    <a:gd name="T47" fmla="*/ 125 h 320"/>
                    <a:gd name="T48" fmla="*/ 721 w 721"/>
                    <a:gd name="T49" fmla="*/ 142 h 320"/>
                    <a:gd name="T50" fmla="*/ 705 w 721"/>
                    <a:gd name="T51" fmla="*/ 164 h 320"/>
                    <a:gd name="T52" fmla="*/ 697 w 721"/>
                    <a:gd name="T53" fmla="*/ 190 h 320"/>
                    <a:gd name="T54" fmla="*/ 669 w 721"/>
                    <a:gd name="T55" fmla="*/ 204 h 320"/>
                    <a:gd name="T56" fmla="*/ 679 w 721"/>
                    <a:gd name="T57" fmla="*/ 232 h 320"/>
                    <a:gd name="T58" fmla="*/ 632 w 721"/>
                    <a:gd name="T59" fmla="*/ 238 h 320"/>
                    <a:gd name="T60" fmla="*/ 652 w 721"/>
                    <a:gd name="T61" fmla="*/ 261 h 320"/>
                    <a:gd name="T62" fmla="*/ 661 w 721"/>
                    <a:gd name="T63" fmla="*/ 282 h 320"/>
                    <a:gd name="T64" fmla="*/ 632 w 721"/>
                    <a:gd name="T65" fmla="*/ 273 h 320"/>
                    <a:gd name="T66" fmla="*/ 583 w 721"/>
                    <a:gd name="T67" fmla="*/ 278 h 320"/>
                    <a:gd name="T68" fmla="*/ 538 w 721"/>
                    <a:gd name="T69" fmla="*/ 276 h 320"/>
                    <a:gd name="T70" fmla="*/ 510 w 721"/>
                    <a:gd name="T71" fmla="*/ 286 h 320"/>
                    <a:gd name="T72" fmla="*/ 477 w 721"/>
                    <a:gd name="T73" fmla="*/ 294 h 320"/>
                    <a:gd name="T74" fmla="*/ 441 w 721"/>
                    <a:gd name="T75" fmla="*/ 320 h 320"/>
                    <a:gd name="T76" fmla="*/ 405 w 721"/>
                    <a:gd name="T77" fmla="*/ 302 h 320"/>
                    <a:gd name="T78" fmla="*/ 384 w 721"/>
                    <a:gd name="T79" fmla="*/ 268 h 320"/>
                    <a:gd name="T80" fmla="*/ 344 w 721"/>
                    <a:gd name="T81" fmla="*/ 266 h 320"/>
                    <a:gd name="T82" fmla="*/ 304 w 721"/>
                    <a:gd name="T83" fmla="*/ 263 h 320"/>
                    <a:gd name="T84" fmla="*/ 261 w 721"/>
                    <a:gd name="T85" fmla="*/ 227 h 320"/>
                    <a:gd name="T86" fmla="*/ 213 w 721"/>
                    <a:gd name="T87" fmla="*/ 224 h 320"/>
                    <a:gd name="T88" fmla="*/ 195 w 721"/>
                    <a:gd name="T89" fmla="*/ 252 h 320"/>
                    <a:gd name="T90" fmla="*/ 206 w 721"/>
                    <a:gd name="T91" fmla="*/ 293 h 320"/>
                    <a:gd name="T92" fmla="*/ 189 w 721"/>
                    <a:gd name="T93" fmla="*/ 308 h 320"/>
                    <a:gd name="T94" fmla="*/ 170 w 721"/>
                    <a:gd name="T95" fmla="*/ 285 h 320"/>
                    <a:gd name="T96" fmla="*/ 121 w 721"/>
                    <a:gd name="T97" fmla="*/ 279 h 320"/>
                    <a:gd name="T98" fmla="*/ 96 w 721"/>
                    <a:gd name="T99" fmla="*/ 252 h 320"/>
                    <a:gd name="T100" fmla="*/ 108 w 721"/>
                    <a:gd name="T101" fmla="*/ 244 h 320"/>
                    <a:gd name="T102" fmla="*/ 110 w 721"/>
                    <a:gd name="T103" fmla="*/ 226 h 320"/>
                    <a:gd name="T104" fmla="*/ 128 w 721"/>
                    <a:gd name="T105" fmla="*/ 218 h 320"/>
                    <a:gd name="T106" fmla="*/ 99 w 721"/>
                    <a:gd name="T107" fmla="*/ 191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1" h="320">
                      <a:moveTo>
                        <a:pt x="99" y="191"/>
                      </a:moveTo>
                      <a:lnTo>
                        <a:pt x="84" y="190"/>
                      </a:lnTo>
                      <a:lnTo>
                        <a:pt x="60" y="201"/>
                      </a:lnTo>
                      <a:lnTo>
                        <a:pt x="57" y="202"/>
                      </a:lnTo>
                      <a:lnTo>
                        <a:pt x="43" y="179"/>
                      </a:lnTo>
                      <a:lnTo>
                        <a:pt x="21" y="162"/>
                      </a:lnTo>
                      <a:lnTo>
                        <a:pt x="0" y="146"/>
                      </a:lnTo>
                      <a:lnTo>
                        <a:pt x="3" y="120"/>
                      </a:lnTo>
                      <a:lnTo>
                        <a:pt x="6" y="95"/>
                      </a:lnTo>
                      <a:lnTo>
                        <a:pt x="27" y="105"/>
                      </a:lnTo>
                      <a:lnTo>
                        <a:pt x="31" y="95"/>
                      </a:lnTo>
                      <a:lnTo>
                        <a:pt x="44" y="84"/>
                      </a:lnTo>
                      <a:lnTo>
                        <a:pt x="57" y="75"/>
                      </a:lnTo>
                      <a:lnTo>
                        <a:pt x="84" y="74"/>
                      </a:lnTo>
                      <a:lnTo>
                        <a:pt x="108" y="86"/>
                      </a:lnTo>
                      <a:lnTo>
                        <a:pt x="133" y="96"/>
                      </a:lnTo>
                      <a:lnTo>
                        <a:pt x="159" y="94"/>
                      </a:lnTo>
                      <a:lnTo>
                        <a:pt x="195" y="94"/>
                      </a:lnTo>
                      <a:lnTo>
                        <a:pt x="230" y="100"/>
                      </a:lnTo>
                      <a:lnTo>
                        <a:pt x="234" y="93"/>
                      </a:lnTo>
                      <a:lnTo>
                        <a:pt x="213" y="70"/>
                      </a:lnTo>
                      <a:lnTo>
                        <a:pt x="223" y="45"/>
                      </a:lnTo>
                      <a:lnTo>
                        <a:pt x="238" y="45"/>
                      </a:lnTo>
                      <a:lnTo>
                        <a:pt x="217" y="35"/>
                      </a:lnTo>
                      <a:lnTo>
                        <a:pt x="240" y="30"/>
                      </a:lnTo>
                      <a:lnTo>
                        <a:pt x="264" y="27"/>
                      </a:lnTo>
                      <a:lnTo>
                        <a:pt x="285" y="21"/>
                      </a:lnTo>
                      <a:lnTo>
                        <a:pt x="307" y="15"/>
                      </a:lnTo>
                      <a:lnTo>
                        <a:pt x="328" y="9"/>
                      </a:lnTo>
                      <a:lnTo>
                        <a:pt x="350" y="3"/>
                      </a:lnTo>
                      <a:lnTo>
                        <a:pt x="366" y="0"/>
                      </a:lnTo>
                      <a:lnTo>
                        <a:pt x="379" y="15"/>
                      </a:lnTo>
                      <a:lnTo>
                        <a:pt x="414" y="27"/>
                      </a:lnTo>
                      <a:lnTo>
                        <a:pt x="427" y="34"/>
                      </a:lnTo>
                      <a:lnTo>
                        <a:pt x="441" y="36"/>
                      </a:lnTo>
                      <a:lnTo>
                        <a:pt x="464" y="28"/>
                      </a:lnTo>
                      <a:lnTo>
                        <a:pt x="487" y="20"/>
                      </a:lnTo>
                      <a:lnTo>
                        <a:pt x="492" y="23"/>
                      </a:lnTo>
                      <a:lnTo>
                        <a:pt x="488" y="33"/>
                      </a:lnTo>
                      <a:lnTo>
                        <a:pt x="512" y="50"/>
                      </a:lnTo>
                      <a:lnTo>
                        <a:pt x="537" y="66"/>
                      </a:lnTo>
                      <a:lnTo>
                        <a:pt x="561" y="83"/>
                      </a:lnTo>
                      <a:lnTo>
                        <a:pt x="586" y="100"/>
                      </a:lnTo>
                      <a:lnTo>
                        <a:pt x="590" y="94"/>
                      </a:lnTo>
                      <a:lnTo>
                        <a:pt x="604" y="99"/>
                      </a:lnTo>
                      <a:lnTo>
                        <a:pt x="627" y="95"/>
                      </a:lnTo>
                      <a:lnTo>
                        <a:pt x="651" y="111"/>
                      </a:lnTo>
                      <a:lnTo>
                        <a:pt x="676" y="125"/>
                      </a:lnTo>
                      <a:lnTo>
                        <a:pt x="701" y="120"/>
                      </a:lnTo>
                      <a:lnTo>
                        <a:pt x="721" y="142"/>
                      </a:lnTo>
                      <a:lnTo>
                        <a:pt x="714" y="158"/>
                      </a:lnTo>
                      <a:lnTo>
                        <a:pt x="705" y="164"/>
                      </a:lnTo>
                      <a:lnTo>
                        <a:pt x="714" y="188"/>
                      </a:lnTo>
                      <a:lnTo>
                        <a:pt x="697" y="190"/>
                      </a:lnTo>
                      <a:lnTo>
                        <a:pt x="668" y="185"/>
                      </a:lnTo>
                      <a:lnTo>
                        <a:pt x="669" y="204"/>
                      </a:lnTo>
                      <a:lnTo>
                        <a:pt x="672" y="224"/>
                      </a:lnTo>
                      <a:lnTo>
                        <a:pt x="679" y="232"/>
                      </a:lnTo>
                      <a:lnTo>
                        <a:pt x="654" y="230"/>
                      </a:lnTo>
                      <a:lnTo>
                        <a:pt x="632" y="238"/>
                      </a:lnTo>
                      <a:lnTo>
                        <a:pt x="644" y="244"/>
                      </a:lnTo>
                      <a:lnTo>
                        <a:pt x="652" y="261"/>
                      </a:lnTo>
                      <a:lnTo>
                        <a:pt x="661" y="278"/>
                      </a:lnTo>
                      <a:lnTo>
                        <a:pt x="661" y="282"/>
                      </a:lnTo>
                      <a:lnTo>
                        <a:pt x="656" y="287"/>
                      </a:lnTo>
                      <a:lnTo>
                        <a:pt x="632" y="273"/>
                      </a:lnTo>
                      <a:lnTo>
                        <a:pt x="608" y="275"/>
                      </a:lnTo>
                      <a:lnTo>
                        <a:pt x="583" y="278"/>
                      </a:lnTo>
                      <a:lnTo>
                        <a:pt x="556" y="278"/>
                      </a:lnTo>
                      <a:lnTo>
                        <a:pt x="538" y="276"/>
                      </a:lnTo>
                      <a:lnTo>
                        <a:pt x="529" y="290"/>
                      </a:lnTo>
                      <a:lnTo>
                        <a:pt x="510" y="286"/>
                      </a:lnTo>
                      <a:lnTo>
                        <a:pt x="489" y="284"/>
                      </a:lnTo>
                      <a:lnTo>
                        <a:pt x="477" y="294"/>
                      </a:lnTo>
                      <a:lnTo>
                        <a:pt x="459" y="306"/>
                      </a:lnTo>
                      <a:lnTo>
                        <a:pt x="441" y="320"/>
                      </a:lnTo>
                      <a:lnTo>
                        <a:pt x="423" y="311"/>
                      </a:lnTo>
                      <a:lnTo>
                        <a:pt x="405" y="302"/>
                      </a:lnTo>
                      <a:lnTo>
                        <a:pt x="404" y="282"/>
                      </a:lnTo>
                      <a:lnTo>
                        <a:pt x="384" y="268"/>
                      </a:lnTo>
                      <a:lnTo>
                        <a:pt x="363" y="267"/>
                      </a:lnTo>
                      <a:lnTo>
                        <a:pt x="344" y="266"/>
                      </a:lnTo>
                      <a:lnTo>
                        <a:pt x="324" y="264"/>
                      </a:lnTo>
                      <a:lnTo>
                        <a:pt x="304" y="263"/>
                      </a:lnTo>
                      <a:lnTo>
                        <a:pt x="285" y="240"/>
                      </a:lnTo>
                      <a:lnTo>
                        <a:pt x="261" y="227"/>
                      </a:lnTo>
                      <a:lnTo>
                        <a:pt x="236" y="215"/>
                      </a:lnTo>
                      <a:lnTo>
                        <a:pt x="213" y="224"/>
                      </a:lnTo>
                      <a:lnTo>
                        <a:pt x="190" y="232"/>
                      </a:lnTo>
                      <a:lnTo>
                        <a:pt x="195" y="252"/>
                      </a:lnTo>
                      <a:lnTo>
                        <a:pt x="201" y="273"/>
                      </a:lnTo>
                      <a:lnTo>
                        <a:pt x="206" y="293"/>
                      </a:lnTo>
                      <a:lnTo>
                        <a:pt x="211" y="315"/>
                      </a:lnTo>
                      <a:lnTo>
                        <a:pt x="189" y="308"/>
                      </a:lnTo>
                      <a:lnTo>
                        <a:pt x="166" y="300"/>
                      </a:lnTo>
                      <a:lnTo>
                        <a:pt x="170" y="285"/>
                      </a:lnTo>
                      <a:lnTo>
                        <a:pt x="136" y="285"/>
                      </a:lnTo>
                      <a:lnTo>
                        <a:pt x="121" y="279"/>
                      </a:lnTo>
                      <a:lnTo>
                        <a:pt x="112" y="274"/>
                      </a:lnTo>
                      <a:lnTo>
                        <a:pt x="96" y="252"/>
                      </a:lnTo>
                      <a:lnTo>
                        <a:pt x="87" y="245"/>
                      </a:lnTo>
                      <a:lnTo>
                        <a:pt x="108" y="244"/>
                      </a:lnTo>
                      <a:lnTo>
                        <a:pt x="99" y="236"/>
                      </a:lnTo>
                      <a:lnTo>
                        <a:pt x="110" y="226"/>
                      </a:lnTo>
                      <a:lnTo>
                        <a:pt x="134" y="226"/>
                      </a:lnTo>
                      <a:lnTo>
                        <a:pt x="128" y="218"/>
                      </a:lnTo>
                      <a:lnTo>
                        <a:pt x="123" y="192"/>
                      </a:lnTo>
                      <a:lnTo>
                        <a:pt x="99" y="19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5" name="Freeform 315"/>
                <p:cNvSpPr>
                  <a:spLocks noChangeArrowheads="1"/>
                </p:cNvSpPr>
                <p:nvPr/>
              </p:nvSpPr>
              <p:spPr bwMode="auto">
                <a:xfrm>
                  <a:off x="3396" y="1286"/>
                  <a:ext cx="109" cy="50"/>
                </a:xfrm>
                <a:custGeom>
                  <a:avLst/>
                  <a:gdLst>
                    <a:gd name="T0" fmla="*/ 31 w 156"/>
                    <a:gd name="T1" fmla="*/ 21 h 59"/>
                    <a:gd name="T2" fmla="*/ 0 w 156"/>
                    <a:gd name="T3" fmla="*/ 2 h 59"/>
                    <a:gd name="T4" fmla="*/ 1 w 156"/>
                    <a:gd name="T5" fmla="*/ 0 h 59"/>
                    <a:gd name="T6" fmla="*/ 23 w 156"/>
                    <a:gd name="T7" fmla="*/ 2 h 59"/>
                    <a:gd name="T8" fmla="*/ 43 w 156"/>
                    <a:gd name="T9" fmla="*/ 3 h 59"/>
                    <a:gd name="T10" fmla="*/ 72 w 156"/>
                    <a:gd name="T11" fmla="*/ 15 h 59"/>
                    <a:gd name="T12" fmla="*/ 99 w 156"/>
                    <a:gd name="T13" fmla="*/ 26 h 59"/>
                    <a:gd name="T14" fmla="*/ 128 w 156"/>
                    <a:gd name="T15" fmla="*/ 36 h 59"/>
                    <a:gd name="T16" fmla="*/ 156 w 156"/>
                    <a:gd name="T17" fmla="*/ 48 h 59"/>
                    <a:gd name="T18" fmla="*/ 149 w 156"/>
                    <a:gd name="T19" fmla="*/ 59 h 59"/>
                    <a:gd name="T20" fmla="*/ 132 w 156"/>
                    <a:gd name="T21" fmla="*/ 57 h 59"/>
                    <a:gd name="T22" fmla="*/ 103 w 156"/>
                    <a:gd name="T23" fmla="*/ 56 h 59"/>
                    <a:gd name="T24" fmla="*/ 75 w 156"/>
                    <a:gd name="T25" fmla="*/ 56 h 59"/>
                    <a:gd name="T26" fmla="*/ 51 w 156"/>
                    <a:gd name="T27" fmla="*/ 58 h 59"/>
                    <a:gd name="T28" fmla="*/ 50 w 156"/>
                    <a:gd name="T29" fmla="*/ 40 h 59"/>
                    <a:gd name="T30" fmla="*/ 31 w 156"/>
                    <a:gd name="T31" fmla="*/ 2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6" h="59">
                      <a:moveTo>
                        <a:pt x="31" y="21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3" y="2"/>
                      </a:lnTo>
                      <a:lnTo>
                        <a:pt x="43" y="3"/>
                      </a:lnTo>
                      <a:lnTo>
                        <a:pt x="72" y="15"/>
                      </a:lnTo>
                      <a:lnTo>
                        <a:pt x="99" y="26"/>
                      </a:lnTo>
                      <a:lnTo>
                        <a:pt x="128" y="36"/>
                      </a:lnTo>
                      <a:lnTo>
                        <a:pt x="156" y="48"/>
                      </a:lnTo>
                      <a:lnTo>
                        <a:pt x="149" y="59"/>
                      </a:lnTo>
                      <a:lnTo>
                        <a:pt x="132" y="57"/>
                      </a:lnTo>
                      <a:lnTo>
                        <a:pt x="103" y="56"/>
                      </a:lnTo>
                      <a:lnTo>
                        <a:pt x="75" y="56"/>
                      </a:lnTo>
                      <a:lnTo>
                        <a:pt x="51" y="58"/>
                      </a:lnTo>
                      <a:lnTo>
                        <a:pt x="50" y="40"/>
                      </a:lnTo>
                      <a:lnTo>
                        <a:pt x="31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6" name="Freeform 316"/>
                <p:cNvSpPr>
                  <a:spLocks noChangeArrowheads="1"/>
                </p:cNvSpPr>
                <p:nvPr/>
              </p:nvSpPr>
              <p:spPr bwMode="auto">
                <a:xfrm>
                  <a:off x="3817" y="1298"/>
                  <a:ext cx="129" cy="78"/>
                </a:xfrm>
                <a:custGeom>
                  <a:avLst/>
                  <a:gdLst>
                    <a:gd name="T0" fmla="*/ 61 w 185"/>
                    <a:gd name="T1" fmla="*/ 54 h 92"/>
                    <a:gd name="T2" fmla="*/ 40 w 185"/>
                    <a:gd name="T3" fmla="*/ 39 h 92"/>
                    <a:gd name="T4" fmla="*/ 15 w 185"/>
                    <a:gd name="T5" fmla="*/ 38 h 92"/>
                    <a:gd name="T6" fmla="*/ 0 w 185"/>
                    <a:gd name="T7" fmla="*/ 21 h 92"/>
                    <a:gd name="T8" fmla="*/ 12 w 185"/>
                    <a:gd name="T9" fmla="*/ 11 h 92"/>
                    <a:gd name="T10" fmla="*/ 33 w 185"/>
                    <a:gd name="T11" fmla="*/ 13 h 92"/>
                    <a:gd name="T12" fmla="*/ 52 w 185"/>
                    <a:gd name="T13" fmla="*/ 17 h 92"/>
                    <a:gd name="T14" fmla="*/ 61 w 185"/>
                    <a:gd name="T15" fmla="*/ 3 h 92"/>
                    <a:gd name="T16" fmla="*/ 79 w 185"/>
                    <a:gd name="T17" fmla="*/ 5 h 92"/>
                    <a:gd name="T18" fmla="*/ 106 w 185"/>
                    <a:gd name="T19" fmla="*/ 5 h 92"/>
                    <a:gd name="T20" fmla="*/ 131 w 185"/>
                    <a:gd name="T21" fmla="*/ 2 h 92"/>
                    <a:gd name="T22" fmla="*/ 155 w 185"/>
                    <a:gd name="T23" fmla="*/ 0 h 92"/>
                    <a:gd name="T24" fmla="*/ 179 w 185"/>
                    <a:gd name="T25" fmla="*/ 14 h 92"/>
                    <a:gd name="T26" fmla="*/ 185 w 185"/>
                    <a:gd name="T27" fmla="*/ 25 h 92"/>
                    <a:gd name="T28" fmla="*/ 169 w 185"/>
                    <a:gd name="T29" fmla="*/ 37 h 92"/>
                    <a:gd name="T30" fmla="*/ 155 w 185"/>
                    <a:gd name="T31" fmla="*/ 49 h 92"/>
                    <a:gd name="T32" fmla="*/ 135 w 185"/>
                    <a:gd name="T33" fmla="*/ 54 h 92"/>
                    <a:gd name="T34" fmla="*/ 123 w 185"/>
                    <a:gd name="T35" fmla="*/ 68 h 92"/>
                    <a:gd name="T36" fmla="*/ 112 w 185"/>
                    <a:gd name="T37" fmla="*/ 66 h 92"/>
                    <a:gd name="T38" fmla="*/ 102 w 185"/>
                    <a:gd name="T39" fmla="*/ 67 h 92"/>
                    <a:gd name="T40" fmla="*/ 89 w 185"/>
                    <a:gd name="T41" fmla="*/ 75 h 92"/>
                    <a:gd name="T42" fmla="*/ 82 w 185"/>
                    <a:gd name="T43" fmla="*/ 92 h 92"/>
                    <a:gd name="T44" fmla="*/ 48 w 185"/>
                    <a:gd name="T45" fmla="*/ 89 h 92"/>
                    <a:gd name="T46" fmla="*/ 16 w 185"/>
                    <a:gd name="T47" fmla="*/ 84 h 92"/>
                    <a:gd name="T48" fmla="*/ 13 w 185"/>
                    <a:gd name="T49" fmla="*/ 69 h 92"/>
                    <a:gd name="T50" fmla="*/ 37 w 185"/>
                    <a:gd name="T51" fmla="*/ 61 h 92"/>
                    <a:gd name="T52" fmla="*/ 61 w 185"/>
                    <a:gd name="T53" fmla="*/ 5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5" h="92">
                      <a:moveTo>
                        <a:pt x="61" y="54"/>
                      </a:moveTo>
                      <a:lnTo>
                        <a:pt x="40" y="39"/>
                      </a:lnTo>
                      <a:lnTo>
                        <a:pt x="15" y="38"/>
                      </a:lnTo>
                      <a:lnTo>
                        <a:pt x="0" y="21"/>
                      </a:lnTo>
                      <a:lnTo>
                        <a:pt x="12" y="11"/>
                      </a:lnTo>
                      <a:lnTo>
                        <a:pt x="33" y="13"/>
                      </a:lnTo>
                      <a:lnTo>
                        <a:pt x="52" y="17"/>
                      </a:lnTo>
                      <a:lnTo>
                        <a:pt x="61" y="3"/>
                      </a:lnTo>
                      <a:lnTo>
                        <a:pt x="79" y="5"/>
                      </a:lnTo>
                      <a:lnTo>
                        <a:pt x="106" y="5"/>
                      </a:lnTo>
                      <a:lnTo>
                        <a:pt x="131" y="2"/>
                      </a:lnTo>
                      <a:lnTo>
                        <a:pt x="155" y="0"/>
                      </a:lnTo>
                      <a:lnTo>
                        <a:pt x="179" y="14"/>
                      </a:lnTo>
                      <a:lnTo>
                        <a:pt x="185" y="25"/>
                      </a:lnTo>
                      <a:lnTo>
                        <a:pt x="169" y="37"/>
                      </a:lnTo>
                      <a:lnTo>
                        <a:pt x="155" y="49"/>
                      </a:lnTo>
                      <a:lnTo>
                        <a:pt x="135" y="54"/>
                      </a:lnTo>
                      <a:lnTo>
                        <a:pt x="123" y="68"/>
                      </a:lnTo>
                      <a:lnTo>
                        <a:pt x="112" y="66"/>
                      </a:lnTo>
                      <a:lnTo>
                        <a:pt x="102" y="67"/>
                      </a:lnTo>
                      <a:lnTo>
                        <a:pt x="89" y="75"/>
                      </a:lnTo>
                      <a:lnTo>
                        <a:pt x="82" y="92"/>
                      </a:lnTo>
                      <a:lnTo>
                        <a:pt x="48" y="89"/>
                      </a:lnTo>
                      <a:lnTo>
                        <a:pt x="16" y="84"/>
                      </a:lnTo>
                      <a:lnTo>
                        <a:pt x="13" y="69"/>
                      </a:lnTo>
                      <a:lnTo>
                        <a:pt x="37" y="61"/>
                      </a:lnTo>
                      <a:lnTo>
                        <a:pt x="61" y="5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" name="Freeform 317"/>
                <p:cNvSpPr>
                  <a:spLocks noChangeArrowheads="1"/>
                </p:cNvSpPr>
                <p:nvPr/>
              </p:nvSpPr>
              <p:spPr bwMode="auto">
                <a:xfrm>
                  <a:off x="3574" y="1308"/>
                  <a:ext cx="198" cy="150"/>
                </a:xfrm>
                <a:custGeom>
                  <a:avLst/>
                  <a:gdLst>
                    <a:gd name="T0" fmla="*/ 268 w 281"/>
                    <a:gd name="T1" fmla="*/ 137 h 176"/>
                    <a:gd name="T2" fmla="*/ 260 w 281"/>
                    <a:gd name="T3" fmla="*/ 155 h 176"/>
                    <a:gd name="T4" fmla="*/ 243 w 281"/>
                    <a:gd name="T5" fmla="*/ 164 h 176"/>
                    <a:gd name="T6" fmla="*/ 237 w 281"/>
                    <a:gd name="T7" fmla="*/ 176 h 176"/>
                    <a:gd name="T8" fmla="*/ 225 w 281"/>
                    <a:gd name="T9" fmla="*/ 174 h 176"/>
                    <a:gd name="T10" fmla="*/ 207 w 281"/>
                    <a:gd name="T11" fmla="*/ 168 h 176"/>
                    <a:gd name="T12" fmla="*/ 198 w 281"/>
                    <a:gd name="T13" fmla="*/ 143 h 176"/>
                    <a:gd name="T14" fmla="*/ 182 w 281"/>
                    <a:gd name="T15" fmla="*/ 140 h 176"/>
                    <a:gd name="T16" fmla="*/ 165 w 281"/>
                    <a:gd name="T17" fmla="*/ 131 h 176"/>
                    <a:gd name="T18" fmla="*/ 148 w 281"/>
                    <a:gd name="T19" fmla="*/ 120 h 176"/>
                    <a:gd name="T20" fmla="*/ 117 w 281"/>
                    <a:gd name="T21" fmla="*/ 108 h 176"/>
                    <a:gd name="T22" fmla="*/ 99 w 281"/>
                    <a:gd name="T23" fmla="*/ 110 h 176"/>
                    <a:gd name="T24" fmla="*/ 77 w 281"/>
                    <a:gd name="T25" fmla="*/ 113 h 176"/>
                    <a:gd name="T26" fmla="*/ 63 w 281"/>
                    <a:gd name="T27" fmla="*/ 127 h 176"/>
                    <a:gd name="T28" fmla="*/ 56 w 281"/>
                    <a:gd name="T29" fmla="*/ 127 h 176"/>
                    <a:gd name="T30" fmla="*/ 51 w 281"/>
                    <a:gd name="T31" fmla="*/ 108 h 176"/>
                    <a:gd name="T32" fmla="*/ 46 w 281"/>
                    <a:gd name="T33" fmla="*/ 87 h 176"/>
                    <a:gd name="T34" fmla="*/ 34 w 281"/>
                    <a:gd name="T35" fmla="*/ 80 h 176"/>
                    <a:gd name="T36" fmla="*/ 33 w 281"/>
                    <a:gd name="T37" fmla="*/ 81 h 176"/>
                    <a:gd name="T38" fmla="*/ 36 w 281"/>
                    <a:gd name="T39" fmla="*/ 77 h 176"/>
                    <a:gd name="T40" fmla="*/ 39 w 281"/>
                    <a:gd name="T41" fmla="*/ 74 h 176"/>
                    <a:gd name="T42" fmla="*/ 34 w 281"/>
                    <a:gd name="T43" fmla="*/ 66 h 176"/>
                    <a:gd name="T44" fmla="*/ 26 w 281"/>
                    <a:gd name="T45" fmla="*/ 68 h 176"/>
                    <a:gd name="T46" fmla="*/ 20 w 281"/>
                    <a:gd name="T47" fmla="*/ 45 h 176"/>
                    <a:gd name="T48" fmla="*/ 22 w 281"/>
                    <a:gd name="T49" fmla="*/ 44 h 176"/>
                    <a:gd name="T50" fmla="*/ 33 w 281"/>
                    <a:gd name="T51" fmla="*/ 45 h 176"/>
                    <a:gd name="T52" fmla="*/ 42 w 281"/>
                    <a:gd name="T53" fmla="*/ 50 h 176"/>
                    <a:gd name="T54" fmla="*/ 47 w 281"/>
                    <a:gd name="T55" fmla="*/ 49 h 176"/>
                    <a:gd name="T56" fmla="*/ 50 w 281"/>
                    <a:gd name="T57" fmla="*/ 47 h 176"/>
                    <a:gd name="T58" fmla="*/ 51 w 281"/>
                    <a:gd name="T59" fmla="*/ 39 h 176"/>
                    <a:gd name="T60" fmla="*/ 33 w 281"/>
                    <a:gd name="T61" fmla="*/ 20 h 176"/>
                    <a:gd name="T62" fmla="*/ 16 w 281"/>
                    <a:gd name="T63" fmla="*/ 19 h 176"/>
                    <a:gd name="T64" fmla="*/ 17 w 281"/>
                    <a:gd name="T65" fmla="*/ 37 h 176"/>
                    <a:gd name="T66" fmla="*/ 17 w 281"/>
                    <a:gd name="T67" fmla="*/ 39 h 176"/>
                    <a:gd name="T68" fmla="*/ 5 w 281"/>
                    <a:gd name="T69" fmla="*/ 15 h 176"/>
                    <a:gd name="T70" fmla="*/ 5 w 281"/>
                    <a:gd name="T71" fmla="*/ 5 h 176"/>
                    <a:gd name="T72" fmla="*/ 0 w 281"/>
                    <a:gd name="T73" fmla="*/ 0 h 176"/>
                    <a:gd name="T74" fmla="*/ 34 w 281"/>
                    <a:gd name="T75" fmla="*/ 0 h 176"/>
                    <a:gd name="T76" fmla="*/ 30 w 281"/>
                    <a:gd name="T77" fmla="*/ 15 h 176"/>
                    <a:gd name="T78" fmla="*/ 53 w 281"/>
                    <a:gd name="T79" fmla="*/ 23 h 176"/>
                    <a:gd name="T80" fmla="*/ 75 w 281"/>
                    <a:gd name="T81" fmla="*/ 30 h 176"/>
                    <a:gd name="T82" fmla="*/ 101 w 281"/>
                    <a:gd name="T83" fmla="*/ 36 h 176"/>
                    <a:gd name="T84" fmla="*/ 98 w 281"/>
                    <a:gd name="T85" fmla="*/ 23 h 176"/>
                    <a:gd name="T86" fmla="*/ 107 w 281"/>
                    <a:gd name="T87" fmla="*/ 17 h 176"/>
                    <a:gd name="T88" fmla="*/ 123 w 281"/>
                    <a:gd name="T89" fmla="*/ 0 h 176"/>
                    <a:gd name="T90" fmla="*/ 147 w 281"/>
                    <a:gd name="T91" fmla="*/ 18 h 176"/>
                    <a:gd name="T92" fmla="*/ 162 w 281"/>
                    <a:gd name="T93" fmla="*/ 41 h 176"/>
                    <a:gd name="T94" fmla="*/ 188 w 281"/>
                    <a:gd name="T95" fmla="*/ 51 h 176"/>
                    <a:gd name="T96" fmla="*/ 204 w 281"/>
                    <a:gd name="T97" fmla="*/ 59 h 176"/>
                    <a:gd name="T98" fmla="*/ 237 w 281"/>
                    <a:gd name="T99" fmla="*/ 80 h 176"/>
                    <a:gd name="T100" fmla="*/ 269 w 281"/>
                    <a:gd name="T101" fmla="*/ 101 h 176"/>
                    <a:gd name="T102" fmla="*/ 281 w 281"/>
                    <a:gd name="T103" fmla="*/ 123 h 176"/>
                    <a:gd name="T104" fmla="*/ 274 w 281"/>
                    <a:gd name="T105" fmla="*/ 129 h 176"/>
                    <a:gd name="T106" fmla="*/ 268 w 281"/>
                    <a:gd name="T107" fmla="*/ 137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1" h="176">
                      <a:moveTo>
                        <a:pt x="268" y="137"/>
                      </a:moveTo>
                      <a:lnTo>
                        <a:pt x="260" y="155"/>
                      </a:lnTo>
                      <a:lnTo>
                        <a:pt x="243" y="164"/>
                      </a:lnTo>
                      <a:lnTo>
                        <a:pt x="237" y="176"/>
                      </a:lnTo>
                      <a:lnTo>
                        <a:pt x="225" y="174"/>
                      </a:lnTo>
                      <a:lnTo>
                        <a:pt x="207" y="168"/>
                      </a:lnTo>
                      <a:lnTo>
                        <a:pt x="198" y="143"/>
                      </a:lnTo>
                      <a:lnTo>
                        <a:pt x="182" y="140"/>
                      </a:lnTo>
                      <a:lnTo>
                        <a:pt x="165" y="131"/>
                      </a:lnTo>
                      <a:lnTo>
                        <a:pt x="148" y="120"/>
                      </a:lnTo>
                      <a:lnTo>
                        <a:pt x="117" y="108"/>
                      </a:lnTo>
                      <a:lnTo>
                        <a:pt x="99" y="110"/>
                      </a:lnTo>
                      <a:lnTo>
                        <a:pt x="77" y="113"/>
                      </a:lnTo>
                      <a:lnTo>
                        <a:pt x="63" y="127"/>
                      </a:lnTo>
                      <a:lnTo>
                        <a:pt x="56" y="127"/>
                      </a:lnTo>
                      <a:lnTo>
                        <a:pt x="51" y="108"/>
                      </a:lnTo>
                      <a:lnTo>
                        <a:pt x="46" y="87"/>
                      </a:lnTo>
                      <a:lnTo>
                        <a:pt x="34" y="80"/>
                      </a:lnTo>
                      <a:lnTo>
                        <a:pt x="33" y="81"/>
                      </a:lnTo>
                      <a:lnTo>
                        <a:pt x="36" y="77"/>
                      </a:lnTo>
                      <a:lnTo>
                        <a:pt x="39" y="74"/>
                      </a:lnTo>
                      <a:lnTo>
                        <a:pt x="34" y="66"/>
                      </a:lnTo>
                      <a:lnTo>
                        <a:pt x="26" y="68"/>
                      </a:lnTo>
                      <a:lnTo>
                        <a:pt x="20" y="45"/>
                      </a:lnTo>
                      <a:lnTo>
                        <a:pt x="22" y="44"/>
                      </a:lnTo>
                      <a:lnTo>
                        <a:pt x="33" y="45"/>
                      </a:lnTo>
                      <a:lnTo>
                        <a:pt x="42" y="50"/>
                      </a:lnTo>
                      <a:lnTo>
                        <a:pt x="47" y="49"/>
                      </a:lnTo>
                      <a:lnTo>
                        <a:pt x="50" y="47"/>
                      </a:lnTo>
                      <a:lnTo>
                        <a:pt x="51" y="39"/>
                      </a:lnTo>
                      <a:lnTo>
                        <a:pt x="33" y="20"/>
                      </a:lnTo>
                      <a:lnTo>
                        <a:pt x="16" y="19"/>
                      </a:lnTo>
                      <a:lnTo>
                        <a:pt x="17" y="37"/>
                      </a:lnTo>
                      <a:lnTo>
                        <a:pt x="17" y="39"/>
                      </a:ln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4" y="0"/>
                      </a:lnTo>
                      <a:lnTo>
                        <a:pt x="30" y="15"/>
                      </a:lnTo>
                      <a:lnTo>
                        <a:pt x="53" y="23"/>
                      </a:lnTo>
                      <a:lnTo>
                        <a:pt x="75" y="30"/>
                      </a:lnTo>
                      <a:lnTo>
                        <a:pt x="101" y="36"/>
                      </a:lnTo>
                      <a:lnTo>
                        <a:pt x="98" y="23"/>
                      </a:lnTo>
                      <a:lnTo>
                        <a:pt x="107" y="17"/>
                      </a:lnTo>
                      <a:lnTo>
                        <a:pt x="123" y="0"/>
                      </a:lnTo>
                      <a:lnTo>
                        <a:pt x="147" y="18"/>
                      </a:lnTo>
                      <a:lnTo>
                        <a:pt x="162" y="41"/>
                      </a:lnTo>
                      <a:lnTo>
                        <a:pt x="188" y="51"/>
                      </a:lnTo>
                      <a:lnTo>
                        <a:pt x="204" y="59"/>
                      </a:lnTo>
                      <a:lnTo>
                        <a:pt x="237" y="80"/>
                      </a:lnTo>
                      <a:lnTo>
                        <a:pt x="269" y="101"/>
                      </a:lnTo>
                      <a:lnTo>
                        <a:pt x="281" y="123"/>
                      </a:lnTo>
                      <a:lnTo>
                        <a:pt x="274" y="129"/>
                      </a:lnTo>
                      <a:lnTo>
                        <a:pt x="268" y="1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" name="Freeform 318"/>
                <p:cNvSpPr>
                  <a:spLocks noChangeArrowheads="1"/>
                </p:cNvSpPr>
                <p:nvPr/>
              </p:nvSpPr>
              <p:spPr bwMode="auto">
                <a:xfrm>
                  <a:off x="3716" y="1397"/>
                  <a:ext cx="183" cy="176"/>
                </a:xfrm>
                <a:custGeom>
                  <a:avLst/>
                  <a:gdLst>
                    <a:gd name="T0" fmla="*/ 2 w 259"/>
                    <a:gd name="T1" fmla="*/ 91 h 209"/>
                    <a:gd name="T2" fmla="*/ 0 w 259"/>
                    <a:gd name="T3" fmla="*/ 95 h 209"/>
                    <a:gd name="T4" fmla="*/ 0 w 259"/>
                    <a:gd name="T5" fmla="*/ 106 h 209"/>
                    <a:gd name="T6" fmla="*/ 8 w 259"/>
                    <a:gd name="T7" fmla="*/ 113 h 209"/>
                    <a:gd name="T8" fmla="*/ 6 w 259"/>
                    <a:gd name="T9" fmla="*/ 116 h 209"/>
                    <a:gd name="T10" fmla="*/ 11 w 259"/>
                    <a:gd name="T11" fmla="*/ 137 h 209"/>
                    <a:gd name="T12" fmla="*/ 14 w 259"/>
                    <a:gd name="T13" fmla="*/ 156 h 209"/>
                    <a:gd name="T14" fmla="*/ 33 w 259"/>
                    <a:gd name="T15" fmla="*/ 163 h 209"/>
                    <a:gd name="T16" fmla="*/ 38 w 259"/>
                    <a:gd name="T17" fmla="*/ 172 h 209"/>
                    <a:gd name="T18" fmla="*/ 24 w 259"/>
                    <a:gd name="T19" fmla="*/ 198 h 209"/>
                    <a:gd name="T20" fmla="*/ 41 w 259"/>
                    <a:gd name="T21" fmla="*/ 204 h 209"/>
                    <a:gd name="T22" fmla="*/ 57 w 259"/>
                    <a:gd name="T23" fmla="*/ 209 h 209"/>
                    <a:gd name="T24" fmla="*/ 87 w 259"/>
                    <a:gd name="T25" fmla="*/ 208 h 209"/>
                    <a:gd name="T26" fmla="*/ 109 w 259"/>
                    <a:gd name="T27" fmla="*/ 203 h 209"/>
                    <a:gd name="T28" fmla="*/ 129 w 259"/>
                    <a:gd name="T29" fmla="*/ 198 h 209"/>
                    <a:gd name="T30" fmla="*/ 129 w 259"/>
                    <a:gd name="T31" fmla="*/ 188 h 209"/>
                    <a:gd name="T32" fmla="*/ 133 w 259"/>
                    <a:gd name="T33" fmla="*/ 169 h 209"/>
                    <a:gd name="T34" fmla="*/ 152 w 259"/>
                    <a:gd name="T35" fmla="*/ 162 h 209"/>
                    <a:gd name="T36" fmla="*/ 157 w 259"/>
                    <a:gd name="T37" fmla="*/ 155 h 209"/>
                    <a:gd name="T38" fmla="*/ 176 w 259"/>
                    <a:gd name="T39" fmla="*/ 156 h 209"/>
                    <a:gd name="T40" fmla="*/ 177 w 259"/>
                    <a:gd name="T41" fmla="*/ 131 h 209"/>
                    <a:gd name="T42" fmla="*/ 193 w 259"/>
                    <a:gd name="T43" fmla="*/ 118 h 209"/>
                    <a:gd name="T44" fmla="*/ 182 w 259"/>
                    <a:gd name="T45" fmla="*/ 104 h 209"/>
                    <a:gd name="T46" fmla="*/ 199 w 259"/>
                    <a:gd name="T47" fmla="*/ 103 h 209"/>
                    <a:gd name="T48" fmla="*/ 203 w 259"/>
                    <a:gd name="T49" fmla="*/ 92 h 209"/>
                    <a:gd name="T50" fmla="*/ 209 w 259"/>
                    <a:gd name="T51" fmla="*/ 76 h 209"/>
                    <a:gd name="T52" fmla="*/ 198 w 259"/>
                    <a:gd name="T53" fmla="*/ 56 h 209"/>
                    <a:gd name="T54" fmla="*/ 207 w 259"/>
                    <a:gd name="T55" fmla="*/ 42 h 209"/>
                    <a:gd name="T56" fmla="*/ 231 w 259"/>
                    <a:gd name="T57" fmla="*/ 36 h 209"/>
                    <a:gd name="T58" fmla="*/ 254 w 259"/>
                    <a:gd name="T59" fmla="*/ 31 h 209"/>
                    <a:gd name="T60" fmla="*/ 253 w 259"/>
                    <a:gd name="T61" fmla="*/ 26 h 209"/>
                    <a:gd name="T62" fmla="*/ 259 w 259"/>
                    <a:gd name="T63" fmla="*/ 26 h 209"/>
                    <a:gd name="T64" fmla="*/ 242 w 259"/>
                    <a:gd name="T65" fmla="*/ 25 h 209"/>
                    <a:gd name="T66" fmla="*/ 236 w 259"/>
                    <a:gd name="T67" fmla="*/ 24 h 209"/>
                    <a:gd name="T68" fmla="*/ 222 w 259"/>
                    <a:gd name="T69" fmla="*/ 25 h 209"/>
                    <a:gd name="T70" fmla="*/ 198 w 259"/>
                    <a:gd name="T71" fmla="*/ 37 h 209"/>
                    <a:gd name="T72" fmla="*/ 189 w 259"/>
                    <a:gd name="T73" fmla="*/ 10 h 209"/>
                    <a:gd name="T74" fmla="*/ 185 w 259"/>
                    <a:gd name="T75" fmla="*/ 10 h 209"/>
                    <a:gd name="T76" fmla="*/ 179 w 259"/>
                    <a:gd name="T77" fmla="*/ 0 h 209"/>
                    <a:gd name="T78" fmla="*/ 169 w 259"/>
                    <a:gd name="T79" fmla="*/ 2 h 209"/>
                    <a:gd name="T80" fmla="*/ 167 w 259"/>
                    <a:gd name="T81" fmla="*/ 17 h 209"/>
                    <a:gd name="T82" fmla="*/ 152 w 259"/>
                    <a:gd name="T83" fmla="*/ 24 h 209"/>
                    <a:gd name="T84" fmla="*/ 149 w 259"/>
                    <a:gd name="T85" fmla="*/ 28 h 209"/>
                    <a:gd name="T86" fmla="*/ 135 w 259"/>
                    <a:gd name="T87" fmla="*/ 29 h 209"/>
                    <a:gd name="T88" fmla="*/ 125 w 259"/>
                    <a:gd name="T89" fmla="*/ 30 h 209"/>
                    <a:gd name="T90" fmla="*/ 119 w 259"/>
                    <a:gd name="T91" fmla="*/ 26 h 209"/>
                    <a:gd name="T92" fmla="*/ 99 w 259"/>
                    <a:gd name="T93" fmla="*/ 23 h 209"/>
                    <a:gd name="T94" fmla="*/ 80 w 259"/>
                    <a:gd name="T95" fmla="*/ 20 h 209"/>
                    <a:gd name="T96" fmla="*/ 73 w 259"/>
                    <a:gd name="T97" fmla="*/ 26 h 209"/>
                    <a:gd name="T98" fmla="*/ 67 w 259"/>
                    <a:gd name="T99" fmla="*/ 34 h 209"/>
                    <a:gd name="T100" fmla="*/ 59 w 259"/>
                    <a:gd name="T101" fmla="*/ 52 h 209"/>
                    <a:gd name="T102" fmla="*/ 42 w 259"/>
                    <a:gd name="T103" fmla="*/ 61 h 209"/>
                    <a:gd name="T104" fmla="*/ 36 w 259"/>
                    <a:gd name="T105" fmla="*/ 73 h 209"/>
                    <a:gd name="T106" fmla="*/ 24 w 259"/>
                    <a:gd name="T107" fmla="*/ 71 h 209"/>
                    <a:gd name="T108" fmla="*/ 6 w 259"/>
                    <a:gd name="T109" fmla="*/ 65 h 209"/>
                    <a:gd name="T110" fmla="*/ 2 w 259"/>
                    <a:gd name="T111" fmla="*/ 91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59" h="209">
                      <a:moveTo>
                        <a:pt x="2" y="91"/>
                      </a:move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8" y="113"/>
                      </a:lnTo>
                      <a:lnTo>
                        <a:pt x="6" y="116"/>
                      </a:lnTo>
                      <a:lnTo>
                        <a:pt x="11" y="137"/>
                      </a:lnTo>
                      <a:lnTo>
                        <a:pt x="14" y="156"/>
                      </a:lnTo>
                      <a:lnTo>
                        <a:pt x="33" y="163"/>
                      </a:lnTo>
                      <a:lnTo>
                        <a:pt x="38" y="172"/>
                      </a:lnTo>
                      <a:lnTo>
                        <a:pt x="24" y="198"/>
                      </a:lnTo>
                      <a:lnTo>
                        <a:pt x="41" y="204"/>
                      </a:lnTo>
                      <a:lnTo>
                        <a:pt x="57" y="209"/>
                      </a:lnTo>
                      <a:lnTo>
                        <a:pt x="87" y="208"/>
                      </a:lnTo>
                      <a:lnTo>
                        <a:pt x="109" y="203"/>
                      </a:lnTo>
                      <a:lnTo>
                        <a:pt x="129" y="198"/>
                      </a:lnTo>
                      <a:lnTo>
                        <a:pt x="129" y="188"/>
                      </a:lnTo>
                      <a:lnTo>
                        <a:pt x="133" y="169"/>
                      </a:lnTo>
                      <a:lnTo>
                        <a:pt x="152" y="162"/>
                      </a:lnTo>
                      <a:lnTo>
                        <a:pt x="157" y="155"/>
                      </a:lnTo>
                      <a:lnTo>
                        <a:pt x="176" y="156"/>
                      </a:lnTo>
                      <a:lnTo>
                        <a:pt x="177" y="131"/>
                      </a:lnTo>
                      <a:lnTo>
                        <a:pt x="193" y="118"/>
                      </a:lnTo>
                      <a:lnTo>
                        <a:pt x="182" y="104"/>
                      </a:lnTo>
                      <a:lnTo>
                        <a:pt x="199" y="103"/>
                      </a:lnTo>
                      <a:lnTo>
                        <a:pt x="203" y="92"/>
                      </a:lnTo>
                      <a:lnTo>
                        <a:pt x="209" y="76"/>
                      </a:lnTo>
                      <a:lnTo>
                        <a:pt x="198" y="56"/>
                      </a:lnTo>
                      <a:lnTo>
                        <a:pt x="207" y="42"/>
                      </a:lnTo>
                      <a:lnTo>
                        <a:pt x="231" y="36"/>
                      </a:lnTo>
                      <a:lnTo>
                        <a:pt x="254" y="31"/>
                      </a:lnTo>
                      <a:lnTo>
                        <a:pt x="253" y="26"/>
                      </a:lnTo>
                      <a:lnTo>
                        <a:pt x="259" y="26"/>
                      </a:lnTo>
                      <a:lnTo>
                        <a:pt x="242" y="25"/>
                      </a:lnTo>
                      <a:lnTo>
                        <a:pt x="236" y="24"/>
                      </a:lnTo>
                      <a:lnTo>
                        <a:pt x="222" y="25"/>
                      </a:lnTo>
                      <a:lnTo>
                        <a:pt x="198" y="37"/>
                      </a:lnTo>
                      <a:lnTo>
                        <a:pt x="189" y="10"/>
                      </a:lnTo>
                      <a:lnTo>
                        <a:pt x="185" y="10"/>
                      </a:lnTo>
                      <a:lnTo>
                        <a:pt x="179" y="0"/>
                      </a:lnTo>
                      <a:lnTo>
                        <a:pt x="169" y="2"/>
                      </a:lnTo>
                      <a:lnTo>
                        <a:pt x="167" y="17"/>
                      </a:lnTo>
                      <a:lnTo>
                        <a:pt x="152" y="24"/>
                      </a:lnTo>
                      <a:lnTo>
                        <a:pt x="149" y="28"/>
                      </a:lnTo>
                      <a:lnTo>
                        <a:pt x="135" y="29"/>
                      </a:lnTo>
                      <a:lnTo>
                        <a:pt x="125" y="30"/>
                      </a:lnTo>
                      <a:lnTo>
                        <a:pt x="119" y="26"/>
                      </a:lnTo>
                      <a:lnTo>
                        <a:pt x="99" y="23"/>
                      </a:lnTo>
                      <a:lnTo>
                        <a:pt x="80" y="20"/>
                      </a:lnTo>
                      <a:lnTo>
                        <a:pt x="73" y="26"/>
                      </a:lnTo>
                      <a:lnTo>
                        <a:pt x="67" y="34"/>
                      </a:lnTo>
                      <a:lnTo>
                        <a:pt x="59" y="52"/>
                      </a:lnTo>
                      <a:lnTo>
                        <a:pt x="42" y="61"/>
                      </a:lnTo>
                      <a:lnTo>
                        <a:pt x="36" y="73"/>
                      </a:lnTo>
                      <a:lnTo>
                        <a:pt x="24" y="71"/>
                      </a:lnTo>
                      <a:lnTo>
                        <a:pt x="6" y="65"/>
                      </a:lnTo>
                      <a:lnTo>
                        <a:pt x="2" y="9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" name="Freeform 319"/>
                <p:cNvSpPr>
                  <a:spLocks noChangeArrowheads="1"/>
                </p:cNvSpPr>
                <p:nvPr/>
              </p:nvSpPr>
              <p:spPr bwMode="auto">
                <a:xfrm>
                  <a:off x="3325" y="1450"/>
                  <a:ext cx="26" cy="18"/>
                </a:xfrm>
                <a:custGeom>
                  <a:avLst/>
                  <a:gdLst>
                    <a:gd name="T0" fmla="*/ 41 w 41"/>
                    <a:gd name="T1" fmla="*/ 0 h 24"/>
                    <a:gd name="T2" fmla="*/ 16 w 41"/>
                    <a:gd name="T3" fmla="*/ 9 h 24"/>
                    <a:gd name="T4" fmla="*/ 0 w 41"/>
                    <a:gd name="T5" fmla="*/ 15 h 24"/>
                    <a:gd name="T6" fmla="*/ 7 w 41"/>
                    <a:gd name="T7" fmla="*/ 24 h 24"/>
                    <a:gd name="T8" fmla="*/ 29 w 41"/>
                    <a:gd name="T9" fmla="*/ 17 h 24"/>
                    <a:gd name="T10" fmla="*/ 29 w 41"/>
                    <a:gd name="T11" fmla="*/ 12 h 24"/>
                    <a:gd name="T12" fmla="*/ 41 w 41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24">
                      <a:moveTo>
                        <a:pt x="41" y="0"/>
                      </a:moveTo>
                      <a:lnTo>
                        <a:pt x="16" y="9"/>
                      </a:lnTo>
                      <a:lnTo>
                        <a:pt x="0" y="15"/>
                      </a:lnTo>
                      <a:lnTo>
                        <a:pt x="7" y="24"/>
                      </a:lnTo>
                      <a:lnTo>
                        <a:pt x="29" y="17"/>
                      </a:lnTo>
                      <a:lnTo>
                        <a:pt x="29" y="1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0" name="Line 320"/>
                <p:cNvSpPr>
                  <a:spLocks noChangeShapeType="1"/>
                </p:cNvSpPr>
                <p:nvPr/>
              </p:nvSpPr>
              <p:spPr bwMode="auto">
                <a:xfrm>
                  <a:off x="3890" y="1426"/>
                  <a:ext cx="2" cy="0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1426"/>
                  <a:ext cx="0" cy="3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3887" y="1431"/>
                  <a:ext cx="6" cy="1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323"/>
                <p:cNvSpPr>
                  <a:spLocks noChangeShapeType="1"/>
                </p:cNvSpPr>
                <p:nvPr/>
              </p:nvSpPr>
              <p:spPr bwMode="auto">
                <a:xfrm flipH="1">
                  <a:off x="3882" y="1433"/>
                  <a:ext cx="8" cy="3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324"/>
                <p:cNvSpPr>
                  <a:spLocks noChangeShapeType="1"/>
                </p:cNvSpPr>
                <p:nvPr/>
              </p:nvSpPr>
              <p:spPr bwMode="auto">
                <a:xfrm flipH="1">
                  <a:off x="3881" y="1436"/>
                  <a:ext cx="5" cy="1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325"/>
                <p:cNvSpPr>
                  <a:spLocks noChangeShapeType="1"/>
                </p:cNvSpPr>
                <p:nvPr/>
              </p:nvSpPr>
              <p:spPr bwMode="auto">
                <a:xfrm flipH="1">
                  <a:off x="3879" y="1440"/>
                  <a:ext cx="6" cy="3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326"/>
                <p:cNvSpPr>
                  <a:spLocks noChangeShapeType="1"/>
                </p:cNvSpPr>
                <p:nvPr/>
              </p:nvSpPr>
              <p:spPr bwMode="auto">
                <a:xfrm flipH="1">
                  <a:off x="3878" y="1443"/>
                  <a:ext cx="4" cy="5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327"/>
                <p:cNvSpPr>
                  <a:spLocks noChangeShapeType="1"/>
                </p:cNvSpPr>
                <p:nvPr/>
              </p:nvSpPr>
              <p:spPr bwMode="auto">
                <a:xfrm>
                  <a:off x="3881" y="1449"/>
                  <a:ext cx="0" cy="5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Line 328"/>
                <p:cNvSpPr>
                  <a:spLocks noChangeShapeType="1"/>
                </p:cNvSpPr>
                <p:nvPr/>
              </p:nvSpPr>
              <p:spPr bwMode="auto">
                <a:xfrm>
                  <a:off x="3889" y="1473"/>
                  <a:ext cx="0" cy="0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329"/>
                <p:cNvSpPr>
                  <a:spLocks noChangeShapeType="1"/>
                </p:cNvSpPr>
                <p:nvPr/>
              </p:nvSpPr>
              <p:spPr bwMode="auto">
                <a:xfrm>
                  <a:off x="3889" y="1471"/>
                  <a:ext cx="0" cy="8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330"/>
                <p:cNvSpPr>
                  <a:spLocks noChangeShapeType="1"/>
                </p:cNvSpPr>
                <p:nvPr/>
              </p:nvSpPr>
              <p:spPr bwMode="auto">
                <a:xfrm>
                  <a:off x="3889" y="1480"/>
                  <a:ext cx="3" cy="5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331"/>
                <p:cNvSpPr>
                  <a:spLocks noChangeShapeType="1"/>
                </p:cNvSpPr>
                <p:nvPr/>
              </p:nvSpPr>
              <p:spPr bwMode="auto">
                <a:xfrm>
                  <a:off x="3895" y="1486"/>
                  <a:ext cx="4" cy="1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332"/>
                <p:cNvSpPr>
                  <a:spLocks noChangeShapeType="1"/>
                </p:cNvSpPr>
                <p:nvPr/>
              </p:nvSpPr>
              <p:spPr bwMode="auto">
                <a:xfrm>
                  <a:off x="3899" y="1488"/>
                  <a:ext cx="0" cy="6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333"/>
                <p:cNvSpPr>
                  <a:spLocks noChangeShapeType="1"/>
                </p:cNvSpPr>
                <p:nvPr/>
              </p:nvSpPr>
              <p:spPr bwMode="auto">
                <a:xfrm>
                  <a:off x="3901" y="1495"/>
                  <a:ext cx="0" cy="5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334"/>
                <p:cNvSpPr>
                  <a:spLocks noChangeShapeType="1"/>
                </p:cNvSpPr>
                <p:nvPr/>
              </p:nvSpPr>
              <p:spPr bwMode="auto">
                <a:xfrm>
                  <a:off x="3901" y="1500"/>
                  <a:ext cx="1" cy="0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3973" y="1478"/>
                  <a:ext cx="5" cy="7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3979" y="1469"/>
                  <a:ext cx="0" cy="12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3980" y="1451"/>
                  <a:ext cx="1" cy="19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77" y="1450"/>
                  <a:ext cx="6" cy="5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57" y="1445"/>
                  <a:ext cx="5" cy="3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340"/>
                <p:cNvSpPr>
                  <a:spLocks noChangeShapeType="1"/>
                </p:cNvSpPr>
                <p:nvPr/>
              </p:nvSpPr>
              <p:spPr bwMode="auto">
                <a:xfrm flipH="1">
                  <a:off x="3947" y="1447"/>
                  <a:ext cx="12" cy="6"/>
                </a:xfrm>
                <a:prstGeom prst="line">
                  <a:avLst/>
                </a:prstGeom>
                <a:noFill/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341"/>
                <p:cNvSpPr>
                  <a:spLocks noChangeArrowheads="1"/>
                </p:cNvSpPr>
                <p:nvPr/>
              </p:nvSpPr>
              <p:spPr bwMode="auto">
                <a:xfrm>
                  <a:off x="3365" y="1471"/>
                  <a:ext cx="16" cy="29"/>
                </a:xfrm>
                <a:custGeom>
                  <a:avLst/>
                  <a:gdLst>
                    <a:gd name="T0" fmla="*/ 23 w 26"/>
                    <a:gd name="T1" fmla="*/ 20 h 36"/>
                    <a:gd name="T2" fmla="*/ 11 w 26"/>
                    <a:gd name="T3" fmla="*/ 33 h 36"/>
                    <a:gd name="T4" fmla="*/ 0 w 26"/>
                    <a:gd name="T5" fmla="*/ 36 h 36"/>
                    <a:gd name="T6" fmla="*/ 8 w 26"/>
                    <a:gd name="T7" fmla="*/ 18 h 36"/>
                    <a:gd name="T8" fmla="*/ 14 w 26"/>
                    <a:gd name="T9" fmla="*/ 0 h 36"/>
                    <a:gd name="T10" fmla="*/ 26 w 26"/>
                    <a:gd name="T11" fmla="*/ 6 h 36"/>
                    <a:gd name="T12" fmla="*/ 23 w 26"/>
                    <a:gd name="T13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23" y="20"/>
                      </a:moveTo>
                      <a:lnTo>
                        <a:pt x="11" y="33"/>
                      </a:lnTo>
                      <a:lnTo>
                        <a:pt x="0" y="36"/>
                      </a:lnTo>
                      <a:lnTo>
                        <a:pt x="8" y="18"/>
                      </a:lnTo>
                      <a:lnTo>
                        <a:pt x="14" y="0"/>
                      </a:lnTo>
                      <a:lnTo>
                        <a:pt x="26" y="6"/>
                      </a:lnTo>
                      <a:lnTo>
                        <a:pt x="23" y="2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2" name="Freeform 342"/>
                <p:cNvSpPr>
                  <a:spLocks noChangeArrowheads="1"/>
                </p:cNvSpPr>
                <p:nvPr/>
              </p:nvSpPr>
              <p:spPr bwMode="auto">
                <a:xfrm>
                  <a:off x="3371" y="1421"/>
                  <a:ext cx="83" cy="94"/>
                </a:xfrm>
                <a:custGeom>
                  <a:avLst/>
                  <a:gdLst>
                    <a:gd name="T0" fmla="*/ 77 w 120"/>
                    <a:gd name="T1" fmla="*/ 8 h 112"/>
                    <a:gd name="T2" fmla="*/ 48 w 120"/>
                    <a:gd name="T3" fmla="*/ 8 h 112"/>
                    <a:gd name="T4" fmla="*/ 18 w 120"/>
                    <a:gd name="T5" fmla="*/ 9 h 112"/>
                    <a:gd name="T6" fmla="*/ 11 w 120"/>
                    <a:gd name="T7" fmla="*/ 13 h 112"/>
                    <a:gd name="T8" fmla="*/ 9 w 120"/>
                    <a:gd name="T9" fmla="*/ 22 h 112"/>
                    <a:gd name="T10" fmla="*/ 2 w 120"/>
                    <a:gd name="T11" fmla="*/ 30 h 112"/>
                    <a:gd name="T12" fmla="*/ 0 w 120"/>
                    <a:gd name="T13" fmla="*/ 28 h 112"/>
                    <a:gd name="T14" fmla="*/ 5 w 120"/>
                    <a:gd name="T15" fmla="*/ 58 h 112"/>
                    <a:gd name="T16" fmla="*/ 17 w 120"/>
                    <a:gd name="T17" fmla="*/ 64 h 112"/>
                    <a:gd name="T18" fmla="*/ 14 w 120"/>
                    <a:gd name="T19" fmla="*/ 78 h 112"/>
                    <a:gd name="T20" fmla="*/ 2 w 120"/>
                    <a:gd name="T21" fmla="*/ 91 h 112"/>
                    <a:gd name="T22" fmla="*/ 3 w 120"/>
                    <a:gd name="T23" fmla="*/ 103 h 112"/>
                    <a:gd name="T24" fmla="*/ 27 w 120"/>
                    <a:gd name="T25" fmla="*/ 112 h 112"/>
                    <a:gd name="T26" fmla="*/ 45 w 120"/>
                    <a:gd name="T27" fmla="*/ 100 h 112"/>
                    <a:gd name="T28" fmla="*/ 63 w 120"/>
                    <a:gd name="T29" fmla="*/ 88 h 112"/>
                    <a:gd name="T30" fmla="*/ 84 w 120"/>
                    <a:gd name="T31" fmla="*/ 76 h 112"/>
                    <a:gd name="T32" fmla="*/ 103 w 120"/>
                    <a:gd name="T33" fmla="*/ 64 h 112"/>
                    <a:gd name="T34" fmla="*/ 103 w 120"/>
                    <a:gd name="T35" fmla="*/ 42 h 112"/>
                    <a:gd name="T36" fmla="*/ 102 w 120"/>
                    <a:gd name="T37" fmla="*/ 19 h 112"/>
                    <a:gd name="T38" fmla="*/ 120 w 120"/>
                    <a:gd name="T39" fmla="*/ 2 h 112"/>
                    <a:gd name="T40" fmla="*/ 114 w 120"/>
                    <a:gd name="T41" fmla="*/ 0 h 112"/>
                    <a:gd name="T42" fmla="*/ 95 w 120"/>
                    <a:gd name="T43" fmla="*/ 4 h 112"/>
                    <a:gd name="T44" fmla="*/ 77 w 120"/>
                    <a:gd name="T45" fmla="*/ 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0" h="112">
                      <a:moveTo>
                        <a:pt x="77" y="8"/>
                      </a:moveTo>
                      <a:lnTo>
                        <a:pt x="48" y="8"/>
                      </a:lnTo>
                      <a:lnTo>
                        <a:pt x="18" y="9"/>
                      </a:lnTo>
                      <a:lnTo>
                        <a:pt x="11" y="13"/>
                      </a:lnTo>
                      <a:lnTo>
                        <a:pt x="9" y="2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5" y="58"/>
                      </a:lnTo>
                      <a:lnTo>
                        <a:pt x="17" y="64"/>
                      </a:lnTo>
                      <a:lnTo>
                        <a:pt x="14" y="78"/>
                      </a:lnTo>
                      <a:lnTo>
                        <a:pt x="2" y="91"/>
                      </a:lnTo>
                      <a:lnTo>
                        <a:pt x="3" y="103"/>
                      </a:lnTo>
                      <a:lnTo>
                        <a:pt x="27" y="112"/>
                      </a:lnTo>
                      <a:lnTo>
                        <a:pt x="45" y="100"/>
                      </a:lnTo>
                      <a:lnTo>
                        <a:pt x="63" y="88"/>
                      </a:lnTo>
                      <a:lnTo>
                        <a:pt x="84" y="76"/>
                      </a:lnTo>
                      <a:lnTo>
                        <a:pt x="103" y="64"/>
                      </a:lnTo>
                      <a:lnTo>
                        <a:pt x="103" y="42"/>
                      </a:lnTo>
                      <a:lnTo>
                        <a:pt x="102" y="19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95" y="4"/>
                      </a:lnTo>
                      <a:lnTo>
                        <a:pt x="77" y="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3" name="Freeform 343"/>
                <p:cNvSpPr>
                  <a:spLocks noChangeArrowheads="1"/>
                </p:cNvSpPr>
                <p:nvPr/>
              </p:nvSpPr>
              <p:spPr bwMode="auto">
                <a:xfrm>
                  <a:off x="3788" y="1332"/>
                  <a:ext cx="113" cy="96"/>
                </a:xfrm>
                <a:custGeom>
                  <a:avLst/>
                  <a:gdLst>
                    <a:gd name="T0" fmla="*/ 135 w 162"/>
                    <a:gd name="T1" fmla="*/ 101 h 114"/>
                    <a:gd name="T2" fmla="*/ 121 w 162"/>
                    <a:gd name="T3" fmla="*/ 102 h 114"/>
                    <a:gd name="T4" fmla="*/ 97 w 162"/>
                    <a:gd name="T5" fmla="*/ 114 h 114"/>
                    <a:gd name="T6" fmla="*/ 88 w 162"/>
                    <a:gd name="T7" fmla="*/ 87 h 114"/>
                    <a:gd name="T8" fmla="*/ 84 w 162"/>
                    <a:gd name="T9" fmla="*/ 87 h 114"/>
                    <a:gd name="T10" fmla="*/ 78 w 162"/>
                    <a:gd name="T11" fmla="*/ 77 h 114"/>
                    <a:gd name="T12" fmla="*/ 68 w 162"/>
                    <a:gd name="T13" fmla="*/ 79 h 114"/>
                    <a:gd name="T14" fmla="*/ 66 w 162"/>
                    <a:gd name="T15" fmla="*/ 94 h 114"/>
                    <a:gd name="T16" fmla="*/ 51 w 162"/>
                    <a:gd name="T17" fmla="*/ 101 h 114"/>
                    <a:gd name="T18" fmla="*/ 48 w 162"/>
                    <a:gd name="T19" fmla="*/ 105 h 114"/>
                    <a:gd name="T20" fmla="*/ 34 w 162"/>
                    <a:gd name="T21" fmla="*/ 106 h 114"/>
                    <a:gd name="T22" fmla="*/ 24 w 162"/>
                    <a:gd name="T23" fmla="*/ 107 h 114"/>
                    <a:gd name="T24" fmla="*/ 18 w 162"/>
                    <a:gd name="T25" fmla="*/ 103 h 114"/>
                    <a:gd name="T26" fmla="*/ 22 w 162"/>
                    <a:gd name="T27" fmla="*/ 88 h 114"/>
                    <a:gd name="T28" fmla="*/ 27 w 162"/>
                    <a:gd name="T29" fmla="*/ 73 h 114"/>
                    <a:gd name="T30" fmla="*/ 21 w 162"/>
                    <a:gd name="T31" fmla="*/ 64 h 114"/>
                    <a:gd name="T32" fmla="*/ 8 w 162"/>
                    <a:gd name="T33" fmla="*/ 57 h 114"/>
                    <a:gd name="T34" fmla="*/ 0 w 162"/>
                    <a:gd name="T35" fmla="*/ 47 h 114"/>
                    <a:gd name="T36" fmla="*/ 20 w 162"/>
                    <a:gd name="T37" fmla="*/ 30 h 114"/>
                    <a:gd name="T38" fmla="*/ 39 w 162"/>
                    <a:gd name="T39" fmla="*/ 12 h 114"/>
                    <a:gd name="T40" fmla="*/ 54 w 162"/>
                    <a:gd name="T41" fmla="*/ 0 h 114"/>
                    <a:gd name="T42" fmla="*/ 79 w 162"/>
                    <a:gd name="T43" fmla="*/ 1 h 114"/>
                    <a:gd name="T44" fmla="*/ 100 w 162"/>
                    <a:gd name="T45" fmla="*/ 16 h 114"/>
                    <a:gd name="T46" fmla="*/ 76 w 162"/>
                    <a:gd name="T47" fmla="*/ 23 h 114"/>
                    <a:gd name="T48" fmla="*/ 52 w 162"/>
                    <a:gd name="T49" fmla="*/ 31 h 114"/>
                    <a:gd name="T50" fmla="*/ 55 w 162"/>
                    <a:gd name="T51" fmla="*/ 46 h 114"/>
                    <a:gd name="T52" fmla="*/ 87 w 162"/>
                    <a:gd name="T53" fmla="*/ 51 h 114"/>
                    <a:gd name="T54" fmla="*/ 121 w 162"/>
                    <a:gd name="T55" fmla="*/ 54 h 114"/>
                    <a:gd name="T56" fmla="*/ 132 w 162"/>
                    <a:gd name="T57" fmla="*/ 73 h 114"/>
                    <a:gd name="T58" fmla="*/ 148 w 162"/>
                    <a:gd name="T59" fmla="*/ 75 h 114"/>
                    <a:gd name="T60" fmla="*/ 162 w 162"/>
                    <a:gd name="T61" fmla="*/ 102 h 114"/>
                    <a:gd name="T62" fmla="*/ 159 w 162"/>
                    <a:gd name="T63" fmla="*/ 103 h 114"/>
                    <a:gd name="T64" fmla="*/ 158 w 162"/>
                    <a:gd name="T65" fmla="*/ 103 h 114"/>
                    <a:gd name="T66" fmla="*/ 141 w 162"/>
                    <a:gd name="T67" fmla="*/ 102 h 114"/>
                    <a:gd name="T68" fmla="*/ 135 w 162"/>
                    <a:gd name="T69" fmla="*/ 10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2" h="114">
                      <a:moveTo>
                        <a:pt x="135" y="101"/>
                      </a:moveTo>
                      <a:lnTo>
                        <a:pt x="121" y="102"/>
                      </a:lnTo>
                      <a:lnTo>
                        <a:pt x="97" y="114"/>
                      </a:lnTo>
                      <a:lnTo>
                        <a:pt x="88" y="87"/>
                      </a:lnTo>
                      <a:lnTo>
                        <a:pt x="84" y="87"/>
                      </a:lnTo>
                      <a:lnTo>
                        <a:pt x="78" y="77"/>
                      </a:lnTo>
                      <a:lnTo>
                        <a:pt x="68" y="79"/>
                      </a:lnTo>
                      <a:lnTo>
                        <a:pt x="66" y="94"/>
                      </a:lnTo>
                      <a:lnTo>
                        <a:pt x="51" y="101"/>
                      </a:lnTo>
                      <a:lnTo>
                        <a:pt x="48" y="105"/>
                      </a:lnTo>
                      <a:lnTo>
                        <a:pt x="34" y="106"/>
                      </a:lnTo>
                      <a:lnTo>
                        <a:pt x="24" y="107"/>
                      </a:lnTo>
                      <a:lnTo>
                        <a:pt x="18" y="103"/>
                      </a:lnTo>
                      <a:lnTo>
                        <a:pt x="22" y="88"/>
                      </a:lnTo>
                      <a:lnTo>
                        <a:pt x="27" y="73"/>
                      </a:lnTo>
                      <a:lnTo>
                        <a:pt x="21" y="64"/>
                      </a:lnTo>
                      <a:lnTo>
                        <a:pt x="8" y="57"/>
                      </a:lnTo>
                      <a:lnTo>
                        <a:pt x="0" y="47"/>
                      </a:lnTo>
                      <a:lnTo>
                        <a:pt x="20" y="30"/>
                      </a:lnTo>
                      <a:lnTo>
                        <a:pt x="39" y="12"/>
                      </a:lnTo>
                      <a:lnTo>
                        <a:pt x="54" y="0"/>
                      </a:lnTo>
                      <a:lnTo>
                        <a:pt x="79" y="1"/>
                      </a:lnTo>
                      <a:lnTo>
                        <a:pt x="100" y="16"/>
                      </a:lnTo>
                      <a:lnTo>
                        <a:pt x="76" y="23"/>
                      </a:lnTo>
                      <a:lnTo>
                        <a:pt x="52" y="31"/>
                      </a:lnTo>
                      <a:lnTo>
                        <a:pt x="55" y="46"/>
                      </a:lnTo>
                      <a:lnTo>
                        <a:pt x="87" y="51"/>
                      </a:lnTo>
                      <a:lnTo>
                        <a:pt x="121" y="54"/>
                      </a:lnTo>
                      <a:lnTo>
                        <a:pt x="132" y="73"/>
                      </a:lnTo>
                      <a:lnTo>
                        <a:pt x="148" y="75"/>
                      </a:lnTo>
                      <a:lnTo>
                        <a:pt x="162" y="102"/>
                      </a:lnTo>
                      <a:lnTo>
                        <a:pt x="159" y="103"/>
                      </a:lnTo>
                      <a:lnTo>
                        <a:pt x="158" y="103"/>
                      </a:lnTo>
                      <a:lnTo>
                        <a:pt x="141" y="102"/>
                      </a:lnTo>
                      <a:lnTo>
                        <a:pt x="135" y="10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4" name="Freeform 344"/>
                <p:cNvSpPr>
                  <a:spLocks noChangeArrowheads="1"/>
                </p:cNvSpPr>
                <p:nvPr/>
              </p:nvSpPr>
              <p:spPr bwMode="auto">
                <a:xfrm>
                  <a:off x="3612" y="1250"/>
                  <a:ext cx="213" cy="167"/>
                </a:xfrm>
                <a:custGeom>
                  <a:avLst/>
                  <a:gdLst>
                    <a:gd name="T0" fmla="*/ 215 w 302"/>
                    <a:gd name="T1" fmla="*/ 171 h 199"/>
                    <a:gd name="T2" fmla="*/ 183 w 302"/>
                    <a:gd name="T3" fmla="*/ 150 h 199"/>
                    <a:gd name="T4" fmla="*/ 150 w 302"/>
                    <a:gd name="T5" fmla="*/ 129 h 199"/>
                    <a:gd name="T6" fmla="*/ 134 w 302"/>
                    <a:gd name="T7" fmla="*/ 121 h 199"/>
                    <a:gd name="T8" fmla="*/ 108 w 302"/>
                    <a:gd name="T9" fmla="*/ 111 h 199"/>
                    <a:gd name="T10" fmla="*/ 93 w 302"/>
                    <a:gd name="T11" fmla="*/ 88 h 199"/>
                    <a:gd name="T12" fmla="*/ 69 w 302"/>
                    <a:gd name="T13" fmla="*/ 70 h 199"/>
                    <a:gd name="T14" fmla="*/ 53 w 302"/>
                    <a:gd name="T15" fmla="*/ 87 h 199"/>
                    <a:gd name="T16" fmla="*/ 44 w 302"/>
                    <a:gd name="T17" fmla="*/ 93 h 199"/>
                    <a:gd name="T18" fmla="*/ 47 w 302"/>
                    <a:gd name="T19" fmla="*/ 106 h 199"/>
                    <a:gd name="T20" fmla="*/ 21 w 302"/>
                    <a:gd name="T21" fmla="*/ 100 h 199"/>
                    <a:gd name="T22" fmla="*/ 16 w 302"/>
                    <a:gd name="T23" fmla="*/ 78 h 199"/>
                    <a:gd name="T24" fmla="*/ 11 w 302"/>
                    <a:gd name="T25" fmla="*/ 58 h 199"/>
                    <a:gd name="T26" fmla="*/ 5 w 302"/>
                    <a:gd name="T27" fmla="*/ 37 h 199"/>
                    <a:gd name="T28" fmla="*/ 0 w 302"/>
                    <a:gd name="T29" fmla="*/ 17 h 199"/>
                    <a:gd name="T30" fmla="*/ 23 w 302"/>
                    <a:gd name="T31" fmla="*/ 9 h 199"/>
                    <a:gd name="T32" fmla="*/ 46 w 302"/>
                    <a:gd name="T33" fmla="*/ 0 h 199"/>
                    <a:gd name="T34" fmla="*/ 71 w 302"/>
                    <a:gd name="T35" fmla="*/ 12 h 199"/>
                    <a:gd name="T36" fmla="*/ 95 w 302"/>
                    <a:gd name="T37" fmla="*/ 25 h 199"/>
                    <a:gd name="T38" fmla="*/ 114 w 302"/>
                    <a:gd name="T39" fmla="*/ 48 h 199"/>
                    <a:gd name="T40" fmla="*/ 134 w 302"/>
                    <a:gd name="T41" fmla="*/ 49 h 199"/>
                    <a:gd name="T42" fmla="*/ 154 w 302"/>
                    <a:gd name="T43" fmla="*/ 51 h 199"/>
                    <a:gd name="T44" fmla="*/ 173 w 302"/>
                    <a:gd name="T45" fmla="*/ 52 h 199"/>
                    <a:gd name="T46" fmla="*/ 194 w 302"/>
                    <a:gd name="T47" fmla="*/ 53 h 199"/>
                    <a:gd name="T48" fmla="*/ 214 w 302"/>
                    <a:gd name="T49" fmla="*/ 67 h 199"/>
                    <a:gd name="T50" fmla="*/ 215 w 302"/>
                    <a:gd name="T51" fmla="*/ 87 h 199"/>
                    <a:gd name="T52" fmla="*/ 233 w 302"/>
                    <a:gd name="T53" fmla="*/ 96 h 199"/>
                    <a:gd name="T54" fmla="*/ 251 w 302"/>
                    <a:gd name="T55" fmla="*/ 105 h 199"/>
                    <a:gd name="T56" fmla="*/ 269 w 302"/>
                    <a:gd name="T57" fmla="*/ 91 h 199"/>
                    <a:gd name="T58" fmla="*/ 287 w 302"/>
                    <a:gd name="T59" fmla="*/ 79 h 199"/>
                    <a:gd name="T60" fmla="*/ 302 w 302"/>
                    <a:gd name="T61" fmla="*/ 96 h 199"/>
                    <a:gd name="T62" fmla="*/ 287 w 302"/>
                    <a:gd name="T63" fmla="*/ 108 h 199"/>
                    <a:gd name="T64" fmla="*/ 268 w 302"/>
                    <a:gd name="T65" fmla="*/ 126 h 199"/>
                    <a:gd name="T66" fmla="*/ 248 w 302"/>
                    <a:gd name="T67" fmla="*/ 143 h 199"/>
                    <a:gd name="T68" fmla="*/ 256 w 302"/>
                    <a:gd name="T69" fmla="*/ 153 h 199"/>
                    <a:gd name="T70" fmla="*/ 269 w 302"/>
                    <a:gd name="T71" fmla="*/ 160 h 199"/>
                    <a:gd name="T72" fmla="*/ 275 w 302"/>
                    <a:gd name="T73" fmla="*/ 169 h 199"/>
                    <a:gd name="T74" fmla="*/ 270 w 302"/>
                    <a:gd name="T75" fmla="*/ 184 h 199"/>
                    <a:gd name="T76" fmla="*/ 266 w 302"/>
                    <a:gd name="T77" fmla="*/ 199 h 199"/>
                    <a:gd name="T78" fmla="*/ 246 w 302"/>
                    <a:gd name="T79" fmla="*/ 196 h 199"/>
                    <a:gd name="T80" fmla="*/ 227 w 302"/>
                    <a:gd name="T81" fmla="*/ 193 h 199"/>
                    <a:gd name="T82" fmla="*/ 215 w 302"/>
                    <a:gd name="T83" fmla="*/ 17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02" h="199">
                      <a:moveTo>
                        <a:pt x="215" y="171"/>
                      </a:moveTo>
                      <a:lnTo>
                        <a:pt x="183" y="150"/>
                      </a:lnTo>
                      <a:lnTo>
                        <a:pt x="150" y="129"/>
                      </a:lnTo>
                      <a:lnTo>
                        <a:pt x="134" y="121"/>
                      </a:lnTo>
                      <a:lnTo>
                        <a:pt x="108" y="111"/>
                      </a:lnTo>
                      <a:lnTo>
                        <a:pt x="93" y="88"/>
                      </a:lnTo>
                      <a:lnTo>
                        <a:pt x="69" y="70"/>
                      </a:lnTo>
                      <a:lnTo>
                        <a:pt x="53" y="87"/>
                      </a:lnTo>
                      <a:lnTo>
                        <a:pt x="44" y="93"/>
                      </a:lnTo>
                      <a:lnTo>
                        <a:pt x="47" y="106"/>
                      </a:lnTo>
                      <a:lnTo>
                        <a:pt x="21" y="100"/>
                      </a:lnTo>
                      <a:lnTo>
                        <a:pt x="16" y="78"/>
                      </a:lnTo>
                      <a:lnTo>
                        <a:pt x="11" y="58"/>
                      </a:lnTo>
                      <a:lnTo>
                        <a:pt x="5" y="37"/>
                      </a:lnTo>
                      <a:lnTo>
                        <a:pt x="0" y="17"/>
                      </a:lnTo>
                      <a:lnTo>
                        <a:pt x="23" y="9"/>
                      </a:lnTo>
                      <a:lnTo>
                        <a:pt x="46" y="0"/>
                      </a:lnTo>
                      <a:lnTo>
                        <a:pt x="71" y="12"/>
                      </a:lnTo>
                      <a:lnTo>
                        <a:pt x="95" y="25"/>
                      </a:lnTo>
                      <a:lnTo>
                        <a:pt x="114" y="48"/>
                      </a:lnTo>
                      <a:lnTo>
                        <a:pt x="134" y="49"/>
                      </a:lnTo>
                      <a:lnTo>
                        <a:pt x="154" y="51"/>
                      </a:lnTo>
                      <a:lnTo>
                        <a:pt x="173" y="52"/>
                      </a:lnTo>
                      <a:lnTo>
                        <a:pt x="194" y="53"/>
                      </a:lnTo>
                      <a:lnTo>
                        <a:pt x="214" y="67"/>
                      </a:lnTo>
                      <a:lnTo>
                        <a:pt x="215" y="87"/>
                      </a:lnTo>
                      <a:lnTo>
                        <a:pt x="233" y="96"/>
                      </a:lnTo>
                      <a:lnTo>
                        <a:pt x="251" y="105"/>
                      </a:lnTo>
                      <a:lnTo>
                        <a:pt x="269" y="91"/>
                      </a:lnTo>
                      <a:lnTo>
                        <a:pt x="287" y="79"/>
                      </a:lnTo>
                      <a:lnTo>
                        <a:pt x="302" y="96"/>
                      </a:lnTo>
                      <a:lnTo>
                        <a:pt x="287" y="108"/>
                      </a:lnTo>
                      <a:lnTo>
                        <a:pt x="268" y="126"/>
                      </a:lnTo>
                      <a:lnTo>
                        <a:pt x="248" y="143"/>
                      </a:lnTo>
                      <a:lnTo>
                        <a:pt x="256" y="153"/>
                      </a:lnTo>
                      <a:lnTo>
                        <a:pt x="269" y="160"/>
                      </a:lnTo>
                      <a:lnTo>
                        <a:pt x="275" y="169"/>
                      </a:lnTo>
                      <a:lnTo>
                        <a:pt x="270" y="184"/>
                      </a:lnTo>
                      <a:lnTo>
                        <a:pt x="266" y="199"/>
                      </a:lnTo>
                      <a:lnTo>
                        <a:pt x="246" y="196"/>
                      </a:lnTo>
                      <a:lnTo>
                        <a:pt x="227" y="193"/>
                      </a:lnTo>
                      <a:lnTo>
                        <a:pt x="215" y="17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5" name="Freeform 345"/>
                <p:cNvSpPr>
                  <a:spLocks noChangeArrowheads="1"/>
                </p:cNvSpPr>
                <p:nvPr/>
              </p:nvSpPr>
              <p:spPr bwMode="auto">
                <a:xfrm>
                  <a:off x="3152" y="1318"/>
                  <a:ext cx="31" cy="27"/>
                </a:xfrm>
                <a:custGeom>
                  <a:avLst/>
                  <a:gdLst>
                    <a:gd name="T0" fmla="*/ 12 w 47"/>
                    <a:gd name="T1" fmla="*/ 33 h 33"/>
                    <a:gd name="T2" fmla="*/ 0 w 47"/>
                    <a:gd name="T3" fmla="*/ 9 h 33"/>
                    <a:gd name="T4" fmla="*/ 4 w 47"/>
                    <a:gd name="T5" fmla="*/ 8 h 33"/>
                    <a:gd name="T6" fmla="*/ 4 w 47"/>
                    <a:gd name="T7" fmla="*/ 6 h 33"/>
                    <a:gd name="T8" fmla="*/ 10 w 47"/>
                    <a:gd name="T9" fmla="*/ 3 h 33"/>
                    <a:gd name="T10" fmla="*/ 14 w 47"/>
                    <a:gd name="T11" fmla="*/ 5 h 33"/>
                    <a:gd name="T12" fmla="*/ 17 w 47"/>
                    <a:gd name="T13" fmla="*/ 1 h 33"/>
                    <a:gd name="T14" fmla="*/ 20 w 47"/>
                    <a:gd name="T15" fmla="*/ 2 h 33"/>
                    <a:gd name="T16" fmla="*/ 24 w 47"/>
                    <a:gd name="T17" fmla="*/ 2 h 33"/>
                    <a:gd name="T18" fmla="*/ 26 w 47"/>
                    <a:gd name="T19" fmla="*/ 1 h 33"/>
                    <a:gd name="T20" fmla="*/ 32 w 47"/>
                    <a:gd name="T21" fmla="*/ 0 h 33"/>
                    <a:gd name="T22" fmla="*/ 37 w 47"/>
                    <a:gd name="T23" fmla="*/ 5 h 33"/>
                    <a:gd name="T24" fmla="*/ 41 w 47"/>
                    <a:gd name="T25" fmla="*/ 2 h 33"/>
                    <a:gd name="T26" fmla="*/ 44 w 47"/>
                    <a:gd name="T27" fmla="*/ 7 h 33"/>
                    <a:gd name="T28" fmla="*/ 47 w 47"/>
                    <a:gd name="T29" fmla="*/ 24 h 33"/>
                    <a:gd name="T30" fmla="*/ 12 w 47"/>
                    <a:gd name="T31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" h="33">
                      <a:moveTo>
                        <a:pt x="12" y="33"/>
                      </a:moveTo>
                      <a:lnTo>
                        <a:pt x="0" y="9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17" y="1"/>
                      </a:lnTo>
                      <a:lnTo>
                        <a:pt x="20" y="2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5"/>
                      </a:lnTo>
                      <a:lnTo>
                        <a:pt x="41" y="2"/>
                      </a:lnTo>
                      <a:lnTo>
                        <a:pt x="44" y="7"/>
                      </a:lnTo>
                      <a:lnTo>
                        <a:pt x="47" y="24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6" name="Freeform 346"/>
                <p:cNvSpPr>
                  <a:spLocks noChangeArrowheads="1"/>
                </p:cNvSpPr>
                <p:nvPr/>
              </p:nvSpPr>
              <p:spPr bwMode="auto">
                <a:xfrm>
                  <a:off x="3176" y="1281"/>
                  <a:ext cx="77" cy="56"/>
                </a:xfrm>
                <a:custGeom>
                  <a:avLst/>
                  <a:gdLst>
                    <a:gd name="T0" fmla="*/ 6 w 112"/>
                    <a:gd name="T1" fmla="*/ 6 h 69"/>
                    <a:gd name="T2" fmla="*/ 1 w 112"/>
                    <a:gd name="T3" fmla="*/ 0 h 69"/>
                    <a:gd name="T4" fmla="*/ 0 w 112"/>
                    <a:gd name="T5" fmla="*/ 15 h 69"/>
                    <a:gd name="T6" fmla="*/ 8 w 112"/>
                    <a:gd name="T7" fmla="*/ 28 h 69"/>
                    <a:gd name="T8" fmla="*/ 0 w 112"/>
                    <a:gd name="T9" fmla="*/ 40 h 69"/>
                    <a:gd name="T10" fmla="*/ 6 w 112"/>
                    <a:gd name="T11" fmla="*/ 47 h 69"/>
                    <a:gd name="T12" fmla="*/ 9 w 112"/>
                    <a:gd name="T13" fmla="*/ 52 h 69"/>
                    <a:gd name="T14" fmla="*/ 12 w 112"/>
                    <a:gd name="T15" fmla="*/ 69 h 69"/>
                    <a:gd name="T16" fmla="*/ 33 w 112"/>
                    <a:gd name="T17" fmla="*/ 64 h 69"/>
                    <a:gd name="T18" fmla="*/ 66 w 112"/>
                    <a:gd name="T19" fmla="*/ 69 h 69"/>
                    <a:gd name="T20" fmla="*/ 73 w 112"/>
                    <a:gd name="T21" fmla="*/ 62 h 69"/>
                    <a:gd name="T22" fmla="*/ 77 w 112"/>
                    <a:gd name="T23" fmla="*/ 59 h 69"/>
                    <a:gd name="T24" fmla="*/ 79 w 112"/>
                    <a:gd name="T25" fmla="*/ 53 h 69"/>
                    <a:gd name="T26" fmla="*/ 107 w 112"/>
                    <a:gd name="T27" fmla="*/ 53 h 69"/>
                    <a:gd name="T28" fmla="*/ 98 w 112"/>
                    <a:gd name="T29" fmla="*/ 42 h 69"/>
                    <a:gd name="T30" fmla="*/ 102 w 112"/>
                    <a:gd name="T31" fmla="*/ 34 h 69"/>
                    <a:gd name="T32" fmla="*/ 107 w 112"/>
                    <a:gd name="T33" fmla="*/ 20 h 69"/>
                    <a:gd name="T34" fmla="*/ 112 w 112"/>
                    <a:gd name="T35" fmla="*/ 12 h 69"/>
                    <a:gd name="T36" fmla="*/ 77 w 112"/>
                    <a:gd name="T37" fmla="*/ 4 h 69"/>
                    <a:gd name="T38" fmla="*/ 47 w 112"/>
                    <a:gd name="T39" fmla="*/ 14 h 69"/>
                    <a:gd name="T40" fmla="*/ 26 w 112"/>
                    <a:gd name="T41" fmla="*/ 10 h 69"/>
                    <a:gd name="T42" fmla="*/ 6 w 112"/>
                    <a:gd name="T43" fmla="*/ 6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2" h="69">
                      <a:moveTo>
                        <a:pt x="6" y="6"/>
                      </a:moveTo>
                      <a:lnTo>
                        <a:pt x="1" y="0"/>
                      </a:lnTo>
                      <a:lnTo>
                        <a:pt x="0" y="15"/>
                      </a:lnTo>
                      <a:lnTo>
                        <a:pt x="8" y="28"/>
                      </a:lnTo>
                      <a:lnTo>
                        <a:pt x="0" y="40"/>
                      </a:lnTo>
                      <a:lnTo>
                        <a:pt x="6" y="47"/>
                      </a:lnTo>
                      <a:lnTo>
                        <a:pt x="9" y="52"/>
                      </a:lnTo>
                      <a:lnTo>
                        <a:pt x="12" y="69"/>
                      </a:lnTo>
                      <a:lnTo>
                        <a:pt x="33" y="64"/>
                      </a:lnTo>
                      <a:lnTo>
                        <a:pt x="66" y="69"/>
                      </a:lnTo>
                      <a:lnTo>
                        <a:pt x="73" y="62"/>
                      </a:lnTo>
                      <a:lnTo>
                        <a:pt x="77" y="59"/>
                      </a:lnTo>
                      <a:lnTo>
                        <a:pt x="79" y="53"/>
                      </a:lnTo>
                      <a:lnTo>
                        <a:pt x="107" y="53"/>
                      </a:lnTo>
                      <a:lnTo>
                        <a:pt x="98" y="42"/>
                      </a:lnTo>
                      <a:lnTo>
                        <a:pt x="102" y="34"/>
                      </a:lnTo>
                      <a:lnTo>
                        <a:pt x="107" y="20"/>
                      </a:lnTo>
                      <a:lnTo>
                        <a:pt x="112" y="12"/>
                      </a:lnTo>
                      <a:lnTo>
                        <a:pt x="77" y="4"/>
                      </a:lnTo>
                      <a:lnTo>
                        <a:pt x="47" y="14"/>
                      </a:lnTo>
                      <a:lnTo>
                        <a:pt x="26" y="1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7" name="Freeform 347"/>
                <p:cNvSpPr>
                  <a:spLocks noChangeArrowheads="1"/>
                </p:cNvSpPr>
                <p:nvPr/>
              </p:nvSpPr>
              <p:spPr bwMode="auto">
                <a:xfrm>
                  <a:off x="3136" y="1315"/>
                  <a:ext cx="22" cy="55"/>
                </a:xfrm>
                <a:custGeom>
                  <a:avLst/>
                  <a:gdLst>
                    <a:gd name="T0" fmla="*/ 0 w 32"/>
                    <a:gd name="T1" fmla="*/ 16 h 66"/>
                    <a:gd name="T2" fmla="*/ 4 w 32"/>
                    <a:gd name="T3" fmla="*/ 46 h 66"/>
                    <a:gd name="T4" fmla="*/ 18 w 32"/>
                    <a:gd name="T5" fmla="*/ 66 h 66"/>
                    <a:gd name="T6" fmla="*/ 21 w 32"/>
                    <a:gd name="T7" fmla="*/ 60 h 66"/>
                    <a:gd name="T8" fmla="*/ 32 w 32"/>
                    <a:gd name="T9" fmla="*/ 40 h 66"/>
                    <a:gd name="T10" fmla="*/ 32 w 32"/>
                    <a:gd name="T11" fmla="*/ 38 h 66"/>
                    <a:gd name="T12" fmla="*/ 20 w 32"/>
                    <a:gd name="T13" fmla="*/ 14 h 66"/>
                    <a:gd name="T14" fmla="*/ 14 w 32"/>
                    <a:gd name="T15" fmla="*/ 2 h 66"/>
                    <a:gd name="T16" fmla="*/ 3 w 32"/>
                    <a:gd name="T17" fmla="*/ 0 h 66"/>
                    <a:gd name="T18" fmla="*/ 0 w 32"/>
                    <a:gd name="T19" fmla="*/ 1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66">
                      <a:moveTo>
                        <a:pt x="0" y="16"/>
                      </a:moveTo>
                      <a:lnTo>
                        <a:pt x="4" y="46"/>
                      </a:lnTo>
                      <a:lnTo>
                        <a:pt x="18" y="66"/>
                      </a:lnTo>
                      <a:lnTo>
                        <a:pt x="21" y="60"/>
                      </a:lnTo>
                      <a:lnTo>
                        <a:pt x="32" y="40"/>
                      </a:lnTo>
                      <a:lnTo>
                        <a:pt x="32" y="38"/>
                      </a:lnTo>
                      <a:lnTo>
                        <a:pt x="20" y="14"/>
                      </a:lnTo>
                      <a:lnTo>
                        <a:pt x="14" y="2"/>
                      </a:lnTo>
                      <a:lnTo>
                        <a:pt x="3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" name="Freeform 348"/>
                <p:cNvSpPr>
                  <a:spLocks noChangeArrowheads="1"/>
                </p:cNvSpPr>
                <p:nvPr/>
              </p:nvSpPr>
              <p:spPr bwMode="auto">
                <a:xfrm>
                  <a:off x="3450" y="1334"/>
                  <a:ext cx="60" cy="49"/>
                </a:xfrm>
                <a:custGeom>
                  <a:avLst/>
                  <a:gdLst>
                    <a:gd name="T0" fmla="*/ 12 w 88"/>
                    <a:gd name="T1" fmla="*/ 9 h 60"/>
                    <a:gd name="T2" fmla="*/ 0 w 88"/>
                    <a:gd name="T3" fmla="*/ 0 h 60"/>
                    <a:gd name="T4" fmla="*/ 28 w 88"/>
                    <a:gd name="T5" fmla="*/ 0 h 60"/>
                    <a:gd name="T6" fmla="*/ 57 w 88"/>
                    <a:gd name="T7" fmla="*/ 1 h 60"/>
                    <a:gd name="T8" fmla="*/ 74 w 88"/>
                    <a:gd name="T9" fmla="*/ 3 h 60"/>
                    <a:gd name="T10" fmla="*/ 74 w 88"/>
                    <a:gd name="T11" fmla="*/ 25 h 60"/>
                    <a:gd name="T12" fmla="*/ 81 w 88"/>
                    <a:gd name="T13" fmla="*/ 27 h 60"/>
                    <a:gd name="T14" fmla="*/ 75 w 88"/>
                    <a:gd name="T15" fmla="*/ 36 h 60"/>
                    <a:gd name="T16" fmla="*/ 88 w 88"/>
                    <a:gd name="T17" fmla="*/ 56 h 60"/>
                    <a:gd name="T18" fmla="*/ 81 w 88"/>
                    <a:gd name="T19" fmla="*/ 60 h 60"/>
                    <a:gd name="T20" fmla="*/ 74 w 88"/>
                    <a:gd name="T21" fmla="*/ 55 h 60"/>
                    <a:gd name="T22" fmla="*/ 72 w 88"/>
                    <a:gd name="T23" fmla="*/ 51 h 60"/>
                    <a:gd name="T24" fmla="*/ 69 w 88"/>
                    <a:gd name="T25" fmla="*/ 48 h 60"/>
                    <a:gd name="T26" fmla="*/ 64 w 88"/>
                    <a:gd name="T27" fmla="*/ 48 h 60"/>
                    <a:gd name="T28" fmla="*/ 58 w 88"/>
                    <a:gd name="T29" fmla="*/ 46 h 60"/>
                    <a:gd name="T30" fmla="*/ 52 w 88"/>
                    <a:gd name="T31" fmla="*/ 44 h 60"/>
                    <a:gd name="T32" fmla="*/ 45 w 88"/>
                    <a:gd name="T33" fmla="*/ 44 h 60"/>
                    <a:gd name="T34" fmla="*/ 45 w 88"/>
                    <a:gd name="T35" fmla="*/ 43 h 60"/>
                    <a:gd name="T36" fmla="*/ 28 w 88"/>
                    <a:gd name="T37" fmla="*/ 36 h 60"/>
                    <a:gd name="T38" fmla="*/ 21 w 88"/>
                    <a:gd name="T39" fmla="*/ 24 h 60"/>
                    <a:gd name="T40" fmla="*/ 12 w 88"/>
                    <a:gd name="T41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60">
                      <a:moveTo>
                        <a:pt x="12" y="9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57" y="1"/>
                      </a:lnTo>
                      <a:lnTo>
                        <a:pt x="74" y="3"/>
                      </a:lnTo>
                      <a:lnTo>
                        <a:pt x="74" y="25"/>
                      </a:lnTo>
                      <a:lnTo>
                        <a:pt x="81" y="27"/>
                      </a:lnTo>
                      <a:lnTo>
                        <a:pt x="75" y="36"/>
                      </a:lnTo>
                      <a:lnTo>
                        <a:pt x="88" y="56"/>
                      </a:lnTo>
                      <a:lnTo>
                        <a:pt x="81" y="60"/>
                      </a:lnTo>
                      <a:lnTo>
                        <a:pt x="74" y="55"/>
                      </a:lnTo>
                      <a:lnTo>
                        <a:pt x="72" y="51"/>
                      </a:lnTo>
                      <a:lnTo>
                        <a:pt x="69" y="48"/>
                      </a:lnTo>
                      <a:lnTo>
                        <a:pt x="64" y="48"/>
                      </a:lnTo>
                      <a:lnTo>
                        <a:pt x="58" y="46"/>
                      </a:lnTo>
                      <a:lnTo>
                        <a:pt x="52" y="44"/>
                      </a:lnTo>
                      <a:lnTo>
                        <a:pt x="45" y="44"/>
                      </a:lnTo>
                      <a:lnTo>
                        <a:pt x="45" y="43"/>
                      </a:lnTo>
                      <a:lnTo>
                        <a:pt x="28" y="36"/>
                      </a:lnTo>
                      <a:lnTo>
                        <a:pt x="21" y="24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" name="Freeform 349"/>
                <p:cNvSpPr>
                  <a:spLocks noChangeArrowheads="1"/>
                </p:cNvSpPr>
                <p:nvPr/>
              </p:nvSpPr>
              <p:spPr bwMode="auto">
                <a:xfrm>
                  <a:off x="3503" y="1327"/>
                  <a:ext cx="52" cy="66"/>
                </a:xfrm>
                <a:custGeom>
                  <a:avLst/>
                  <a:gdLst>
                    <a:gd name="T0" fmla="*/ 14 w 75"/>
                    <a:gd name="T1" fmla="*/ 64 h 81"/>
                    <a:gd name="T2" fmla="*/ 1 w 75"/>
                    <a:gd name="T3" fmla="*/ 44 h 81"/>
                    <a:gd name="T4" fmla="*/ 7 w 75"/>
                    <a:gd name="T5" fmla="*/ 35 h 81"/>
                    <a:gd name="T6" fmla="*/ 0 w 75"/>
                    <a:gd name="T7" fmla="*/ 33 h 81"/>
                    <a:gd name="T8" fmla="*/ 0 w 75"/>
                    <a:gd name="T9" fmla="*/ 11 h 81"/>
                    <a:gd name="T10" fmla="*/ 7 w 75"/>
                    <a:gd name="T11" fmla="*/ 0 h 81"/>
                    <a:gd name="T12" fmla="*/ 38 w 75"/>
                    <a:gd name="T13" fmla="*/ 5 h 81"/>
                    <a:gd name="T14" fmla="*/ 50 w 75"/>
                    <a:gd name="T15" fmla="*/ 21 h 81"/>
                    <a:gd name="T16" fmla="*/ 75 w 75"/>
                    <a:gd name="T17" fmla="*/ 36 h 81"/>
                    <a:gd name="T18" fmla="*/ 62 w 75"/>
                    <a:gd name="T19" fmla="*/ 38 h 81"/>
                    <a:gd name="T20" fmla="*/ 57 w 75"/>
                    <a:gd name="T21" fmla="*/ 65 h 81"/>
                    <a:gd name="T22" fmla="*/ 55 w 75"/>
                    <a:gd name="T23" fmla="*/ 81 h 81"/>
                    <a:gd name="T24" fmla="*/ 37 w 75"/>
                    <a:gd name="T25" fmla="*/ 69 h 81"/>
                    <a:gd name="T26" fmla="*/ 39 w 75"/>
                    <a:gd name="T27" fmla="*/ 64 h 81"/>
                    <a:gd name="T28" fmla="*/ 34 w 75"/>
                    <a:gd name="T29" fmla="*/ 52 h 81"/>
                    <a:gd name="T30" fmla="*/ 14 w 75"/>
                    <a:gd name="T31" fmla="*/ 6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5" h="81">
                      <a:moveTo>
                        <a:pt x="14" y="64"/>
                      </a:moveTo>
                      <a:lnTo>
                        <a:pt x="1" y="44"/>
                      </a:lnTo>
                      <a:lnTo>
                        <a:pt x="7" y="35"/>
                      </a:lnTo>
                      <a:lnTo>
                        <a:pt x="0" y="33"/>
                      </a:lnTo>
                      <a:lnTo>
                        <a:pt x="0" y="11"/>
                      </a:lnTo>
                      <a:lnTo>
                        <a:pt x="7" y="0"/>
                      </a:lnTo>
                      <a:lnTo>
                        <a:pt x="38" y="5"/>
                      </a:lnTo>
                      <a:lnTo>
                        <a:pt x="50" y="21"/>
                      </a:lnTo>
                      <a:lnTo>
                        <a:pt x="75" y="36"/>
                      </a:lnTo>
                      <a:lnTo>
                        <a:pt x="62" y="38"/>
                      </a:lnTo>
                      <a:lnTo>
                        <a:pt x="57" y="65"/>
                      </a:lnTo>
                      <a:lnTo>
                        <a:pt x="55" y="81"/>
                      </a:lnTo>
                      <a:lnTo>
                        <a:pt x="37" y="69"/>
                      </a:lnTo>
                      <a:lnTo>
                        <a:pt x="39" y="64"/>
                      </a:lnTo>
                      <a:lnTo>
                        <a:pt x="34" y="52"/>
                      </a:lnTo>
                      <a:lnTo>
                        <a:pt x="14" y="6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" name="Freeform 350"/>
                <p:cNvSpPr>
                  <a:spLocks noChangeArrowheads="1"/>
                </p:cNvSpPr>
                <p:nvPr/>
              </p:nvSpPr>
              <p:spPr bwMode="auto">
                <a:xfrm>
                  <a:off x="3483" y="1372"/>
                  <a:ext cx="22" cy="13"/>
                </a:xfrm>
                <a:custGeom>
                  <a:avLst/>
                  <a:gdLst>
                    <a:gd name="T0" fmla="*/ 35 w 35"/>
                    <a:gd name="T1" fmla="*/ 14 h 18"/>
                    <a:gd name="T2" fmla="*/ 28 w 35"/>
                    <a:gd name="T3" fmla="*/ 18 h 18"/>
                    <a:gd name="T4" fmla="*/ 4 w 35"/>
                    <a:gd name="T5" fmla="*/ 5 h 18"/>
                    <a:gd name="T6" fmla="*/ 1 w 35"/>
                    <a:gd name="T7" fmla="*/ 1 h 18"/>
                    <a:gd name="T8" fmla="*/ 0 w 35"/>
                    <a:gd name="T9" fmla="*/ 0 h 18"/>
                    <a:gd name="T10" fmla="*/ 6 w 35"/>
                    <a:gd name="T11" fmla="*/ 0 h 18"/>
                    <a:gd name="T12" fmla="*/ 12 w 35"/>
                    <a:gd name="T13" fmla="*/ 2 h 18"/>
                    <a:gd name="T14" fmla="*/ 17 w 35"/>
                    <a:gd name="T15" fmla="*/ 4 h 18"/>
                    <a:gd name="T16" fmla="*/ 23 w 35"/>
                    <a:gd name="T17" fmla="*/ 4 h 18"/>
                    <a:gd name="T18" fmla="*/ 26 w 35"/>
                    <a:gd name="T19" fmla="*/ 7 h 18"/>
                    <a:gd name="T20" fmla="*/ 29 w 35"/>
                    <a:gd name="T21" fmla="*/ 11 h 18"/>
                    <a:gd name="T22" fmla="*/ 35 w 35"/>
                    <a:gd name="T23" fmla="*/ 16 h 18"/>
                    <a:gd name="T24" fmla="*/ 35 w 35"/>
                    <a:gd name="T2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18">
                      <a:moveTo>
                        <a:pt x="35" y="14"/>
                      </a:moveTo>
                      <a:lnTo>
                        <a:pt x="28" y="18"/>
                      </a:lnTo>
                      <a:lnTo>
                        <a:pt x="4" y="5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6" y="7"/>
                      </a:lnTo>
                      <a:lnTo>
                        <a:pt x="29" y="11"/>
                      </a:lnTo>
                      <a:lnTo>
                        <a:pt x="35" y="16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" name="Freeform 351"/>
                <p:cNvSpPr>
                  <a:spLocks noChangeArrowheads="1"/>
                </p:cNvSpPr>
                <p:nvPr/>
              </p:nvSpPr>
              <p:spPr bwMode="auto">
                <a:xfrm>
                  <a:off x="3149" y="1332"/>
                  <a:ext cx="82" cy="101"/>
                </a:xfrm>
                <a:custGeom>
                  <a:avLst/>
                  <a:gdLst>
                    <a:gd name="T0" fmla="*/ 21 w 117"/>
                    <a:gd name="T1" fmla="*/ 63 h 120"/>
                    <a:gd name="T2" fmla="*/ 8 w 117"/>
                    <a:gd name="T3" fmla="*/ 58 h 120"/>
                    <a:gd name="T4" fmla="*/ 0 w 117"/>
                    <a:gd name="T5" fmla="*/ 47 h 120"/>
                    <a:gd name="T6" fmla="*/ 3 w 117"/>
                    <a:gd name="T7" fmla="*/ 41 h 120"/>
                    <a:gd name="T8" fmla="*/ 14 w 117"/>
                    <a:gd name="T9" fmla="*/ 21 h 120"/>
                    <a:gd name="T10" fmla="*/ 14 w 117"/>
                    <a:gd name="T11" fmla="*/ 19 h 120"/>
                    <a:gd name="T12" fmla="*/ 49 w 117"/>
                    <a:gd name="T13" fmla="*/ 10 h 120"/>
                    <a:gd name="T14" fmla="*/ 70 w 117"/>
                    <a:gd name="T15" fmla="*/ 5 h 120"/>
                    <a:gd name="T16" fmla="*/ 103 w 117"/>
                    <a:gd name="T17" fmla="*/ 10 h 120"/>
                    <a:gd name="T18" fmla="*/ 110 w 117"/>
                    <a:gd name="T19" fmla="*/ 3 h 120"/>
                    <a:gd name="T20" fmla="*/ 114 w 117"/>
                    <a:gd name="T21" fmla="*/ 0 h 120"/>
                    <a:gd name="T22" fmla="*/ 117 w 117"/>
                    <a:gd name="T23" fmla="*/ 9 h 120"/>
                    <a:gd name="T24" fmla="*/ 110 w 117"/>
                    <a:gd name="T25" fmla="*/ 22 h 120"/>
                    <a:gd name="T26" fmla="*/ 87 w 117"/>
                    <a:gd name="T27" fmla="*/ 18 h 120"/>
                    <a:gd name="T28" fmla="*/ 67 w 117"/>
                    <a:gd name="T29" fmla="*/ 24 h 120"/>
                    <a:gd name="T30" fmla="*/ 76 w 117"/>
                    <a:gd name="T31" fmla="*/ 34 h 120"/>
                    <a:gd name="T32" fmla="*/ 68 w 117"/>
                    <a:gd name="T33" fmla="*/ 35 h 120"/>
                    <a:gd name="T34" fmla="*/ 69 w 117"/>
                    <a:gd name="T35" fmla="*/ 39 h 120"/>
                    <a:gd name="T36" fmla="*/ 62 w 117"/>
                    <a:gd name="T37" fmla="*/ 36 h 120"/>
                    <a:gd name="T38" fmla="*/ 66 w 117"/>
                    <a:gd name="T39" fmla="*/ 41 h 120"/>
                    <a:gd name="T40" fmla="*/ 52 w 117"/>
                    <a:gd name="T41" fmla="*/ 27 h 120"/>
                    <a:gd name="T42" fmla="*/ 48 w 117"/>
                    <a:gd name="T43" fmla="*/ 31 h 120"/>
                    <a:gd name="T44" fmla="*/ 56 w 117"/>
                    <a:gd name="T45" fmla="*/ 51 h 120"/>
                    <a:gd name="T46" fmla="*/ 60 w 117"/>
                    <a:gd name="T47" fmla="*/ 60 h 120"/>
                    <a:gd name="T48" fmla="*/ 52 w 117"/>
                    <a:gd name="T49" fmla="*/ 57 h 120"/>
                    <a:gd name="T50" fmla="*/ 55 w 117"/>
                    <a:gd name="T51" fmla="*/ 65 h 120"/>
                    <a:gd name="T52" fmla="*/ 51 w 117"/>
                    <a:gd name="T53" fmla="*/ 66 h 120"/>
                    <a:gd name="T54" fmla="*/ 76 w 117"/>
                    <a:gd name="T55" fmla="*/ 83 h 120"/>
                    <a:gd name="T56" fmla="*/ 76 w 117"/>
                    <a:gd name="T57" fmla="*/ 91 h 120"/>
                    <a:gd name="T58" fmla="*/ 67 w 117"/>
                    <a:gd name="T59" fmla="*/ 87 h 120"/>
                    <a:gd name="T60" fmla="*/ 61 w 117"/>
                    <a:gd name="T61" fmla="*/ 89 h 120"/>
                    <a:gd name="T62" fmla="*/ 66 w 117"/>
                    <a:gd name="T63" fmla="*/ 100 h 120"/>
                    <a:gd name="T64" fmla="*/ 55 w 117"/>
                    <a:gd name="T65" fmla="*/ 100 h 120"/>
                    <a:gd name="T66" fmla="*/ 62 w 117"/>
                    <a:gd name="T67" fmla="*/ 120 h 120"/>
                    <a:gd name="T68" fmla="*/ 52 w 117"/>
                    <a:gd name="T69" fmla="*/ 115 h 120"/>
                    <a:gd name="T70" fmla="*/ 49 w 117"/>
                    <a:gd name="T71" fmla="*/ 120 h 120"/>
                    <a:gd name="T72" fmla="*/ 39 w 117"/>
                    <a:gd name="T73" fmla="*/ 109 h 120"/>
                    <a:gd name="T74" fmla="*/ 37 w 117"/>
                    <a:gd name="T75" fmla="*/ 114 h 120"/>
                    <a:gd name="T76" fmla="*/ 27 w 117"/>
                    <a:gd name="T77" fmla="*/ 94 h 120"/>
                    <a:gd name="T78" fmla="*/ 25 w 117"/>
                    <a:gd name="T79" fmla="*/ 85 h 120"/>
                    <a:gd name="T80" fmla="*/ 42 w 117"/>
                    <a:gd name="T81" fmla="*/ 79 h 120"/>
                    <a:gd name="T82" fmla="*/ 60 w 117"/>
                    <a:gd name="T83" fmla="*/ 84 h 120"/>
                    <a:gd name="T84" fmla="*/ 58 w 117"/>
                    <a:gd name="T85" fmla="*/ 81 h 120"/>
                    <a:gd name="T86" fmla="*/ 48 w 117"/>
                    <a:gd name="T87" fmla="*/ 76 h 120"/>
                    <a:gd name="T88" fmla="*/ 26 w 117"/>
                    <a:gd name="T89" fmla="*/ 75 h 120"/>
                    <a:gd name="T90" fmla="*/ 21 w 117"/>
                    <a:gd name="T91" fmla="*/ 76 h 120"/>
                    <a:gd name="T92" fmla="*/ 16 w 117"/>
                    <a:gd name="T93" fmla="*/ 65 h 120"/>
                    <a:gd name="T94" fmla="*/ 21 w 117"/>
                    <a:gd name="T95" fmla="*/ 6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7" h="120">
                      <a:moveTo>
                        <a:pt x="21" y="63"/>
                      </a:moveTo>
                      <a:lnTo>
                        <a:pt x="8" y="58"/>
                      </a:lnTo>
                      <a:lnTo>
                        <a:pt x="0" y="47"/>
                      </a:lnTo>
                      <a:lnTo>
                        <a:pt x="3" y="41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49" y="10"/>
                      </a:lnTo>
                      <a:lnTo>
                        <a:pt x="70" y="5"/>
                      </a:lnTo>
                      <a:lnTo>
                        <a:pt x="103" y="10"/>
                      </a:lnTo>
                      <a:lnTo>
                        <a:pt x="110" y="3"/>
                      </a:lnTo>
                      <a:lnTo>
                        <a:pt x="114" y="0"/>
                      </a:lnTo>
                      <a:lnTo>
                        <a:pt x="117" y="9"/>
                      </a:lnTo>
                      <a:lnTo>
                        <a:pt x="110" y="22"/>
                      </a:lnTo>
                      <a:lnTo>
                        <a:pt x="87" y="18"/>
                      </a:lnTo>
                      <a:lnTo>
                        <a:pt x="67" y="24"/>
                      </a:lnTo>
                      <a:lnTo>
                        <a:pt x="76" y="34"/>
                      </a:lnTo>
                      <a:lnTo>
                        <a:pt x="68" y="35"/>
                      </a:lnTo>
                      <a:lnTo>
                        <a:pt x="69" y="39"/>
                      </a:lnTo>
                      <a:lnTo>
                        <a:pt x="62" y="36"/>
                      </a:lnTo>
                      <a:lnTo>
                        <a:pt x="66" y="41"/>
                      </a:lnTo>
                      <a:lnTo>
                        <a:pt x="52" y="27"/>
                      </a:lnTo>
                      <a:lnTo>
                        <a:pt x="48" y="31"/>
                      </a:lnTo>
                      <a:lnTo>
                        <a:pt x="56" y="51"/>
                      </a:lnTo>
                      <a:lnTo>
                        <a:pt x="60" y="60"/>
                      </a:lnTo>
                      <a:lnTo>
                        <a:pt x="52" y="57"/>
                      </a:lnTo>
                      <a:lnTo>
                        <a:pt x="55" y="65"/>
                      </a:lnTo>
                      <a:lnTo>
                        <a:pt x="51" y="66"/>
                      </a:lnTo>
                      <a:lnTo>
                        <a:pt x="76" y="83"/>
                      </a:lnTo>
                      <a:lnTo>
                        <a:pt x="76" y="91"/>
                      </a:lnTo>
                      <a:lnTo>
                        <a:pt x="67" y="87"/>
                      </a:lnTo>
                      <a:lnTo>
                        <a:pt x="61" y="89"/>
                      </a:lnTo>
                      <a:lnTo>
                        <a:pt x="66" y="100"/>
                      </a:lnTo>
                      <a:lnTo>
                        <a:pt x="55" y="100"/>
                      </a:lnTo>
                      <a:lnTo>
                        <a:pt x="62" y="120"/>
                      </a:lnTo>
                      <a:lnTo>
                        <a:pt x="52" y="115"/>
                      </a:lnTo>
                      <a:lnTo>
                        <a:pt x="49" y="120"/>
                      </a:lnTo>
                      <a:lnTo>
                        <a:pt x="39" y="109"/>
                      </a:lnTo>
                      <a:lnTo>
                        <a:pt x="37" y="114"/>
                      </a:lnTo>
                      <a:lnTo>
                        <a:pt x="27" y="94"/>
                      </a:lnTo>
                      <a:lnTo>
                        <a:pt x="25" y="85"/>
                      </a:lnTo>
                      <a:lnTo>
                        <a:pt x="42" y="79"/>
                      </a:lnTo>
                      <a:lnTo>
                        <a:pt x="60" y="84"/>
                      </a:lnTo>
                      <a:lnTo>
                        <a:pt x="58" y="81"/>
                      </a:lnTo>
                      <a:lnTo>
                        <a:pt x="48" y="76"/>
                      </a:lnTo>
                      <a:lnTo>
                        <a:pt x="26" y="75"/>
                      </a:lnTo>
                      <a:lnTo>
                        <a:pt x="21" y="76"/>
                      </a:lnTo>
                      <a:lnTo>
                        <a:pt x="16" y="65"/>
                      </a:lnTo>
                      <a:lnTo>
                        <a:pt x="21" y="6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" name="Freeform 352"/>
                <p:cNvSpPr>
                  <a:spLocks noChangeArrowheads="1"/>
                </p:cNvSpPr>
                <p:nvPr/>
              </p:nvSpPr>
              <p:spPr bwMode="auto">
                <a:xfrm>
                  <a:off x="3203" y="1454"/>
                  <a:ext cx="36" cy="10"/>
                </a:xfrm>
                <a:custGeom>
                  <a:avLst/>
                  <a:gdLst>
                    <a:gd name="T0" fmla="*/ 41 w 53"/>
                    <a:gd name="T1" fmla="*/ 6 h 13"/>
                    <a:gd name="T2" fmla="*/ 11 w 53"/>
                    <a:gd name="T3" fmla="*/ 0 h 13"/>
                    <a:gd name="T4" fmla="*/ 3 w 53"/>
                    <a:gd name="T5" fmla="*/ 0 h 13"/>
                    <a:gd name="T6" fmla="*/ 0 w 53"/>
                    <a:gd name="T7" fmla="*/ 7 h 13"/>
                    <a:gd name="T8" fmla="*/ 19 w 53"/>
                    <a:gd name="T9" fmla="*/ 10 h 13"/>
                    <a:gd name="T10" fmla="*/ 37 w 53"/>
                    <a:gd name="T11" fmla="*/ 13 h 13"/>
                    <a:gd name="T12" fmla="*/ 53 w 53"/>
                    <a:gd name="T13" fmla="*/ 8 h 13"/>
                    <a:gd name="T14" fmla="*/ 41 w 53"/>
                    <a:gd name="T15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13">
                      <a:moveTo>
                        <a:pt x="41" y="6"/>
                      </a:move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19" y="10"/>
                      </a:lnTo>
                      <a:lnTo>
                        <a:pt x="37" y="13"/>
                      </a:lnTo>
                      <a:lnTo>
                        <a:pt x="53" y="8"/>
                      </a:lnTo>
                      <a:lnTo>
                        <a:pt x="41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3" name="Freeform 353"/>
                <p:cNvSpPr>
                  <a:spLocks noChangeArrowheads="1"/>
                </p:cNvSpPr>
                <p:nvPr/>
              </p:nvSpPr>
              <p:spPr bwMode="auto">
                <a:xfrm>
                  <a:off x="3190" y="1385"/>
                  <a:ext cx="19" cy="17"/>
                </a:xfrm>
                <a:custGeom>
                  <a:avLst/>
                  <a:gdLst>
                    <a:gd name="T0" fmla="*/ 30 w 30"/>
                    <a:gd name="T1" fmla="*/ 20 h 21"/>
                    <a:gd name="T2" fmla="*/ 15 w 30"/>
                    <a:gd name="T3" fmla="*/ 6 h 21"/>
                    <a:gd name="T4" fmla="*/ 0 w 30"/>
                    <a:gd name="T5" fmla="*/ 0 h 21"/>
                    <a:gd name="T6" fmla="*/ 15 w 30"/>
                    <a:gd name="T7" fmla="*/ 10 h 21"/>
                    <a:gd name="T8" fmla="*/ 30 w 30"/>
                    <a:gd name="T9" fmla="*/ 21 h 21"/>
                    <a:gd name="T10" fmla="*/ 30 w 30"/>
                    <a:gd name="T1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21">
                      <a:moveTo>
                        <a:pt x="30" y="20"/>
                      </a:moveTo>
                      <a:lnTo>
                        <a:pt x="15" y="6"/>
                      </a:lnTo>
                      <a:lnTo>
                        <a:pt x="0" y="0"/>
                      </a:lnTo>
                      <a:lnTo>
                        <a:pt x="15" y="10"/>
                      </a:lnTo>
                      <a:lnTo>
                        <a:pt x="30" y="21"/>
                      </a:lnTo>
                      <a:lnTo>
                        <a:pt x="30" y="2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4" name="Freeform 354"/>
                <p:cNvSpPr>
                  <a:spLocks noChangeArrowheads="1"/>
                </p:cNvSpPr>
                <p:nvPr/>
              </p:nvSpPr>
              <p:spPr bwMode="auto">
                <a:xfrm>
                  <a:off x="3228" y="1378"/>
                  <a:ext cx="8" cy="3"/>
                </a:xfrm>
                <a:custGeom>
                  <a:avLst/>
                  <a:gdLst>
                    <a:gd name="T0" fmla="*/ 13 w 13"/>
                    <a:gd name="T1" fmla="*/ 5 h 5"/>
                    <a:gd name="T2" fmla="*/ 5 w 13"/>
                    <a:gd name="T3" fmla="*/ 4 h 5"/>
                    <a:gd name="T4" fmla="*/ 0 w 13"/>
                    <a:gd name="T5" fmla="*/ 0 h 5"/>
                    <a:gd name="T6" fmla="*/ 11 w 13"/>
                    <a:gd name="T7" fmla="*/ 3 h 5"/>
                    <a:gd name="T8" fmla="*/ 13 w 1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13" y="5"/>
                      </a:move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5" name="Freeform 355"/>
                <p:cNvSpPr>
                  <a:spLocks noChangeArrowheads="1"/>
                </p:cNvSpPr>
                <p:nvPr/>
              </p:nvSpPr>
              <p:spPr bwMode="auto">
                <a:xfrm>
                  <a:off x="3156" y="1397"/>
                  <a:ext cx="2" cy="3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5 h 6"/>
                    <a:gd name="T4" fmla="*/ 1 w 6"/>
                    <a:gd name="T5" fmla="*/ 6 h 6"/>
                    <a:gd name="T6" fmla="*/ 0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" name="Freeform 356"/>
                <p:cNvSpPr>
                  <a:spLocks noChangeArrowheads="1"/>
                </p:cNvSpPr>
                <p:nvPr/>
              </p:nvSpPr>
              <p:spPr bwMode="auto">
                <a:xfrm>
                  <a:off x="3230" y="1394"/>
                  <a:ext cx="0" cy="3"/>
                </a:xfrm>
                <a:custGeom>
                  <a:avLst/>
                  <a:gdLst>
                    <a:gd name="T0" fmla="*/ 3 w 3"/>
                    <a:gd name="T1" fmla="*/ 0 h 6"/>
                    <a:gd name="T2" fmla="*/ 2 w 3"/>
                    <a:gd name="T3" fmla="*/ 6 h 6"/>
                    <a:gd name="T4" fmla="*/ 0 w 3"/>
                    <a:gd name="T5" fmla="*/ 3 h 6"/>
                    <a:gd name="T6" fmla="*/ 3 w 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7" name="Freeform 357"/>
                <p:cNvSpPr>
                  <a:spLocks noChangeArrowheads="1"/>
                </p:cNvSpPr>
                <p:nvPr/>
              </p:nvSpPr>
              <p:spPr bwMode="auto">
                <a:xfrm>
                  <a:off x="2968" y="1229"/>
                  <a:ext cx="156" cy="174"/>
                </a:xfrm>
                <a:custGeom>
                  <a:avLst/>
                  <a:gdLst>
                    <a:gd name="T0" fmla="*/ 125 w 223"/>
                    <a:gd name="T1" fmla="*/ 10 h 208"/>
                    <a:gd name="T2" fmla="*/ 96 w 223"/>
                    <a:gd name="T3" fmla="*/ 0 h 208"/>
                    <a:gd name="T4" fmla="*/ 76 w 223"/>
                    <a:gd name="T5" fmla="*/ 3 h 208"/>
                    <a:gd name="T6" fmla="*/ 65 w 223"/>
                    <a:gd name="T7" fmla="*/ 1 h 208"/>
                    <a:gd name="T8" fmla="*/ 65 w 223"/>
                    <a:gd name="T9" fmla="*/ 3 h 208"/>
                    <a:gd name="T10" fmla="*/ 61 w 223"/>
                    <a:gd name="T11" fmla="*/ 7 h 208"/>
                    <a:gd name="T12" fmla="*/ 56 w 223"/>
                    <a:gd name="T13" fmla="*/ 13 h 208"/>
                    <a:gd name="T14" fmla="*/ 44 w 223"/>
                    <a:gd name="T15" fmla="*/ 13 h 208"/>
                    <a:gd name="T16" fmla="*/ 37 w 223"/>
                    <a:gd name="T17" fmla="*/ 23 h 208"/>
                    <a:gd name="T18" fmla="*/ 25 w 223"/>
                    <a:gd name="T19" fmla="*/ 13 h 208"/>
                    <a:gd name="T20" fmla="*/ 14 w 223"/>
                    <a:gd name="T21" fmla="*/ 22 h 208"/>
                    <a:gd name="T22" fmla="*/ 2 w 223"/>
                    <a:gd name="T23" fmla="*/ 23 h 208"/>
                    <a:gd name="T24" fmla="*/ 2 w 223"/>
                    <a:gd name="T25" fmla="*/ 33 h 208"/>
                    <a:gd name="T26" fmla="*/ 0 w 223"/>
                    <a:gd name="T27" fmla="*/ 41 h 208"/>
                    <a:gd name="T28" fmla="*/ 0 w 223"/>
                    <a:gd name="T29" fmla="*/ 47 h 208"/>
                    <a:gd name="T30" fmla="*/ 1 w 223"/>
                    <a:gd name="T31" fmla="*/ 57 h 208"/>
                    <a:gd name="T32" fmla="*/ 14 w 223"/>
                    <a:gd name="T33" fmla="*/ 64 h 208"/>
                    <a:gd name="T34" fmla="*/ 14 w 223"/>
                    <a:gd name="T35" fmla="*/ 72 h 208"/>
                    <a:gd name="T36" fmla="*/ 31 w 223"/>
                    <a:gd name="T37" fmla="*/ 60 h 208"/>
                    <a:gd name="T38" fmla="*/ 56 w 223"/>
                    <a:gd name="T39" fmla="*/ 65 h 208"/>
                    <a:gd name="T40" fmla="*/ 71 w 223"/>
                    <a:gd name="T41" fmla="*/ 89 h 208"/>
                    <a:gd name="T42" fmla="*/ 88 w 223"/>
                    <a:gd name="T43" fmla="*/ 105 h 208"/>
                    <a:gd name="T44" fmla="*/ 104 w 223"/>
                    <a:gd name="T45" fmla="*/ 119 h 208"/>
                    <a:gd name="T46" fmla="*/ 109 w 223"/>
                    <a:gd name="T47" fmla="*/ 123 h 208"/>
                    <a:gd name="T48" fmla="*/ 110 w 223"/>
                    <a:gd name="T49" fmla="*/ 123 h 208"/>
                    <a:gd name="T50" fmla="*/ 125 w 223"/>
                    <a:gd name="T51" fmla="*/ 130 h 208"/>
                    <a:gd name="T52" fmla="*/ 148 w 223"/>
                    <a:gd name="T53" fmla="*/ 145 h 208"/>
                    <a:gd name="T54" fmla="*/ 158 w 223"/>
                    <a:gd name="T55" fmla="*/ 150 h 208"/>
                    <a:gd name="T56" fmla="*/ 168 w 223"/>
                    <a:gd name="T57" fmla="*/ 157 h 208"/>
                    <a:gd name="T58" fmla="*/ 181 w 223"/>
                    <a:gd name="T59" fmla="*/ 183 h 208"/>
                    <a:gd name="T60" fmla="*/ 173 w 223"/>
                    <a:gd name="T61" fmla="*/ 202 h 208"/>
                    <a:gd name="T62" fmla="*/ 181 w 223"/>
                    <a:gd name="T63" fmla="*/ 208 h 208"/>
                    <a:gd name="T64" fmla="*/ 191 w 223"/>
                    <a:gd name="T65" fmla="*/ 192 h 208"/>
                    <a:gd name="T66" fmla="*/ 197 w 223"/>
                    <a:gd name="T67" fmla="*/ 184 h 208"/>
                    <a:gd name="T68" fmla="*/ 200 w 223"/>
                    <a:gd name="T69" fmla="*/ 178 h 208"/>
                    <a:gd name="T70" fmla="*/ 190 w 223"/>
                    <a:gd name="T71" fmla="*/ 168 h 208"/>
                    <a:gd name="T72" fmla="*/ 194 w 223"/>
                    <a:gd name="T73" fmla="*/ 149 h 208"/>
                    <a:gd name="T74" fmla="*/ 205 w 223"/>
                    <a:gd name="T75" fmla="*/ 153 h 208"/>
                    <a:gd name="T76" fmla="*/ 220 w 223"/>
                    <a:gd name="T77" fmla="*/ 163 h 208"/>
                    <a:gd name="T78" fmla="*/ 223 w 223"/>
                    <a:gd name="T79" fmla="*/ 153 h 208"/>
                    <a:gd name="T80" fmla="*/ 199 w 223"/>
                    <a:gd name="T81" fmla="*/ 139 h 208"/>
                    <a:gd name="T82" fmla="*/ 175 w 223"/>
                    <a:gd name="T83" fmla="*/ 126 h 208"/>
                    <a:gd name="T84" fmla="*/ 178 w 223"/>
                    <a:gd name="T85" fmla="*/ 118 h 208"/>
                    <a:gd name="T86" fmla="*/ 172 w 223"/>
                    <a:gd name="T87" fmla="*/ 115 h 208"/>
                    <a:gd name="T88" fmla="*/ 146 w 223"/>
                    <a:gd name="T89" fmla="*/ 108 h 208"/>
                    <a:gd name="T90" fmla="*/ 137 w 223"/>
                    <a:gd name="T91" fmla="*/ 94 h 208"/>
                    <a:gd name="T92" fmla="*/ 127 w 223"/>
                    <a:gd name="T93" fmla="*/ 78 h 208"/>
                    <a:gd name="T94" fmla="*/ 109 w 223"/>
                    <a:gd name="T95" fmla="*/ 67 h 208"/>
                    <a:gd name="T96" fmla="*/ 102 w 223"/>
                    <a:gd name="T97" fmla="*/ 48 h 208"/>
                    <a:gd name="T98" fmla="*/ 98 w 223"/>
                    <a:gd name="T99" fmla="*/ 39 h 208"/>
                    <a:gd name="T100" fmla="*/ 115 w 223"/>
                    <a:gd name="T101" fmla="*/ 28 h 208"/>
                    <a:gd name="T102" fmla="*/ 126 w 223"/>
                    <a:gd name="T103" fmla="*/ 31 h 208"/>
                    <a:gd name="T104" fmla="*/ 121 w 223"/>
                    <a:gd name="T105" fmla="*/ 16 h 208"/>
                    <a:gd name="T106" fmla="*/ 125 w 223"/>
                    <a:gd name="T107" fmla="*/ 10 h 208"/>
                    <a:gd name="T108" fmla="*/ 107 w 223"/>
                    <a:gd name="T109" fmla="*/ 69 h 208"/>
                    <a:gd name="T110" fmla="*/ 107 w 223"/>
                    <a:gd name="T111" fmla="*/ 67 h 208"/>
                    <a:gd name="T112" fmla="*/ 104 w 223"/>
                    <a:gd name="T113" fmla="*/ 67 h 208"/>
                    <a:gd name="T114" fmla="*/ 104 w 223"/>
                    <a:gd name="T115" fmla="*/ 69 h 208"/>
                    <a:gd name="T116" fmla="*/ 106 w 223"/>
                    <a:gd name="T117" fmla="*/ 70 h 208"/>
                    <a:gd name="T118" fmla="*/ 107 w 223"/>
                    <a:gd name="T119" fmla="*/ 69 h 208"/>
                    <a:gd name="T120" fmla="*/ 125 w 223"/>
                    <a:gd name="T121" fmla="*/ 10 h 208"/>
                    <a:gd name="T122" fmla="*/ 110 w 223"/>
                    <a:gd name="T123" fmla="*/ 120 h 208"/>
                    <a:gd name="T124" fmla="*/ 125 w 223"/>
                    <a:gd name="T125" fmla="*/ 1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3" h="208">
                      <a:moveTo>
                        <a:pt x="125" y="10"/>
                      </a:moveTo>
                      <a:lnTo>
                        <a:pt x="96" y="0"/>
                      </a:lnTo>
                      <a:lnTo>
                        <a:pt x="76" y="3"/>
                      </a:lnTo>
                      <a:lnTo>
                        <a:pt x="65" y="1"/>
                      </a:lnTo>
                      <a:lnTo>
                        <a:pt x="65" y="3"/>
                      </a:lnTo>
                      <a:lnTo>
                        <a:pt x="61" y="7"/>
                      </a:lnTo>
                      <a:lnTo>
                        <a:pt x="56" y="13"/>
                      </a:lnTo>
                      <a:lnTo>
                        <a:pt x="44" y="13"/>
                      </a:lnTo>
                      <a:lnTo>
                        <a:pt x="37" y="23"/>
                      </a:lnTo>
                      <a:lnTo>
                        <a:pt x="25" y="13"/>
                      </a:lnTo>
                      <a:lnTo>
                        <a:pt x="14" y="22"/>
                      </a:lnTo>
                      <a:lnTo>
                        <a:pt x="2" y="23"/>
                      </a:lnTo>
                      <a:lnTo>
                        <a:pt x="2" y="33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1" y="57"/>
                      </a:lnTo>
                      <a:lnTo>
                        <a:pt x="14" y="64"/>
                      </a:lnTo>
                      <a:lnTo>
                        <a:pt x="14" y="72"/>
                      </a:lnTo>
                      <a:lnTo>
                        <a:pt x="31" y="60"/>
                      </a:lnTo>
                      <a:lnTo>
                        <a:pt x="56" y="65"/>
                      </a:lnTo>
                      <a:lnTo>
                        <a:pt x="71" y="89"/>
                      </a:lnTo>
                      <a:lnTo>
                        <a:pt x="88" y="105"/>
                      </a:lnTo>
                      <a:lnTo>
                        <a:pt x="104" y="119"/>
                      </a:lnTo>
                      <a:lnTo>
                        <a:pt x="109" y="123"/>
                      </a:lnTo>
                      <a:lnTo>
                        <a:pt x="110" y="123"/>
                      </a:lnTo>
                      <a:lnTo>
                        <a:pt x="125" y="130"/>
                      </a:lnTo>
                      <a:lnTo>
                        <a:pt x="148" y="145"/>
                      </a:lnTo>
                      <a:lnTo>
                        <a:pt x="158" y="150"/>
                      </a:lnTo>
                      <a:lnTo>
                        <a:pt x="168" y="157"/>
                      </a:lnTo>
                      <a:lnTo>
                        <a:pt x="181" y="183"/>
                      </a:lnTo>
                      <a:lnTo>
                        <a:pt x="173" y="202"/>
                      </a:lnTo>
                      <a:lnTo>
                        <a:pt x="181" y="208"/>
                      </a:lnTo>
                      <a:lnTo>
                        <a:pt x="191" y="192"/>
                      </a:lnTo>
                      <a:lnTo>
                        <a:pt x="197" y="184"/>
                      </a:lnTo>
                      <a:lnTo>
                        <a:pt x="200" y="178"/>
                      </a:lnTo>
                      <a:lnTo>
                        <a:pt x="190" y="168"/>
                      </a:lnTo>
                      <a:lnTo>
                        <a:pt x="194" y="149"/>
                      </a:lnTo>
                      <a:lnTo>
                        <a:pt x="205" y="153"/>
                      </a:lnTo>
                      <a:lnTo>
                        <a:pt x="220" y="163"/>
                      </a:lnTo>
                      <a:lnTo>
                        <a:pt x="223" y="153"/>
                      </a:lnTo>
                      <a:lnTo>
                        <a:pt x="199" y="139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72" y="115"/>
                      </a:lnTo>
                      <a:lnTo>
                        <a:pt x="146" y="108"/>
                      </a:lnTo>
                      <a:lnTo>
                        <a:pt x="137" y="94"/>
                      </a:lnTo>
                      <a:lnTo>
                        <a:pt x="127" y="78"/>
                      </a:lnTo>
                      <a:lnTo>
                        <a:pt x="109" y="67"/>
                      </a:lnTo>
                      <a:lnTo>
                        <a:pt x="102" y="48"/>
                      </a:lnTo>
                      <a:lnTo>
                        <a:pt x="98" y="39"/>
                      </a:lnTo>
                      <a:lnTo>
                        <a:pt x="115" y="28"/>
                      </a:lnTo>
                      <a:lnTo>
                        <a:pt x="126" y="31"/>
                      </a:lnTo>
                      <a:lnTo>
                        <a:pt x="121" y="16"/>
                      </a:lnTo>
                      <a:lnTo>
                        <a:pt x="125" y="10"/>
                      </a:lnTo>
                      <a:lnTo>
                        <a:pt x="107" y="69"/>
                      </a:lnTo>
                      <a:lnTo>
                        <a:pt x="107" y="67"/>
                      </a:lnTo>
                      <a:lnTo>
                        <a:pt x="104" y="67"/>
                      </a:lnTo>
                      <a:lnTo>
                        <a:pt x="104" y="69"/>
                      </a:lnTo>
                      <a:lnTo>
                        <a:pt x="106" y="70"/>
                      </a:lnTo>
                      <a:lnTo>
                        <a:pt x="107" y="69"/>
                      </a:lnTo>
                      <a:lnTo>
                        <a:pt x="125" y="10"/>
                      </a:lnTo>
                      <a:lnTo>
                        <a:pt x="110" y="120"/>
                      </a:lnTo>
                      <a:lnTo>
                        <a:pt x="125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" name="Freeform 358"/>
                <p:cNvSpPr>
                  <a:spLocks noChangeArrowheads="1"/>
                </p:cNvSpPr>
                <p:nvPr/>
              </p:nvSpPr>
              <p:spPr bwMode="auto">
                <a:xfrm>
                  <a:off x="2968" y="1229"/>
                  <a:ext cx="156" cy="174"/>
                </a:xfrm>
                <a:custGeom>
                  <a:avLst/>
                  <a:gdLst>
                    <a:gd name="T0" fmla="*/ 125 w 223"/>
                    <a:gd name="T1" fmla="*/ 10 h 208"/>
                    <a:gd name="T2" fmla="*/ 96 w 223"/>
                    <a:gd name="T3" fmla="*/ 0 h 208"/>
                    <a:gd name="T4" fmla="*/ 76 w 223"/>
                    <a:gd name="T5" fmla="*/ 3 h 208"/>
                    <a:gd name="T6" fmla="*/ 65 w 223"/>
                    <a:gd name="T7" fmla="*/ 1 h 208"/>
                    <a:gd name="T8" fmla="*/ 65 w 223"/>
                    <a:gd name="T9" fmla="*/ 3 h 208"/>
                    <a:gd name="T10" fmla="*/ 61 w 223"/>
                    <a:gd name="T11" fmla="*/ 7 h 208"/>
                    <a:gd name="T12" fmla="*/ 56 w 223"/>
                    <a:gd name="T13" fmla="*/ 13 h 208"/>
                    <a:gd name="T14" fmla="*/ 44 w 223"/>
                    <a:gd name="T15" fmla="*/ 13 h 208"/>
                    <a:gd name="T16" fmla="*/ 37 w 223"/>
                    <a:gd name="T17" fmla="*/ 23 h 208"/>
                    <a:gd name="T18" fmla="*/ 25 w 223"/>
                    <a:gd name="T19" fmla="*/ 13 h 208"/>
                    <a:gd name="T20" fmla="*/ 14 w 223"/>
                    <a:gd name="T21" fmla="*/ 22 h 208"/>
                    <a:gd name="T22" fmla="*/ 2 w 223"/>
                    <a:gd name="T23" fmla="*/ 23 h 208"/>
                    <a:gd name="T24" fmla="*/ 2 w 223"/>
                    <a:gd name="T25" fmla="*/ 33 h 208"/>
                    <a:gd name="T26" fmla="*/ 0 w 223"/>
                    <a:gd name="T27" fmla="*/ 41 h 208"/>
                    <a:gd name="T28" fmla="*/ 0 w 223"/>
                    <a:gd name="T29" fmla="*/ 47 h 208"/>
                    <a:gd name="T30" fmla="*/ 1 w 223"/>
                    <a:gd name="T31" fmla="*/ 57 h 208"/>
                    <a:gd name="T32" fmla="*/ 14 w 223"/>
                    <a:gd name="T33" fmla="*/ 64 h 208"/>
                    <a:gd name="T34" fmla="*/ 14 w 223"/>
                    <a:gd name="T35" fmla="*/ 72 h 208"/>
                    <a:gd name="T36" fmla="*/ 31 w 223"/>
                    <a:gd name="T37" fmla="*/ 60 h 208"/>
                    <a:gd name="T38" fmla="*/ 56 w 223"/>
                    <a:gd name="T39" fmla="*/ 65 h 208"/>
                    <a:gd name="T40" fmla="*/ 71 w 223"/>
                    <a:gd name="T41" fmla="*/ 89 h 208"/>
                    <a:gd name="T42" fmla="*/ 88 w 223"/>
                    <a:gd name="T43" fmla="*/ 105 h 208"/>
                    <a:gd name="T44" fmla="*/ 104 w 223"/>
                    <a:gd name="T45" fmla="*/ 119 h 208"/>
                    <a:gd name="T46" fmla="*/ 109 w 223"/>
                    <a:gd name="T47" fmla="*/ 123 h 208"/>
                    <a:gd name="T48" fmla="*/ 110 w 223"/>
                    <a:gd name="T49" fmla="*/ 123 h 208"/>
                    <a:gd name="T50" fmla="*/ 125 w 223"/>
                    <a:gd name="T51" fmla="*/ 130 h 208"/>
                    <a:gd name="T52" fmla="*/ 148 w 223"/>
                    <a:gd name="T53" fmla="*/ 145 h 208"/>
                    <a:gd name="T54" fmla="*/ 158 w 223"/>
                    <a:gd name="T55" fmla="*/ 150 h 208"/>
                    <a:gd name="T56" fmla="*/ 168 w 223"/>
                    <a:gd name="T57" fmla="*/ 157 h 208"/>
                    <a:gd name="T58" fmla="*/ 181 w 223"/>
                    <a:gd name="T59" fmla="*/ 183 h 208"/>
                    <a:gd name="T60" fmla="*/ 173 w 223"/>
                    <a:gd name="T61" fmla="*/ 202 h 208"/>
                    <a:gd name="T62" fmla="*/ 181 w 223"/>
                    <a:gd name="T63" fmla="*/ 208 h 208"/>
                    <a:gd name="T64" fmla="*/ 191 w 223"/>
                    <a:gd name="T65" fmla="*/ 192 h 208"/>
                    <a:gd name="T66" fmla="*/ 197 w 223"/>
                    <a:gd name="T67" fmla="*/ 184 h 208"/>
                    <a:gd name="T68" fmla="*/ 200 w 223"/>
                    <a:gd name="T69" fmla="*/ 178 h 208"/>
                    <a:gd name="T70" fmla="*/ 190 w 223"/>
                    <a:gd name="T71" fmla="*/ 168 h 208"/>
                    <a:gd name="T72" fmla="*/ 194 w 223"/>
                    <a:gd name="T73" fmla="*/ 149 h 208"/>
                    <a:gd name="T74" fmla="*/ 205 w 223"/>
                    <a:gd name="T75" fmla="*/ 153 h 208"/>
                    <a:gd name="T76" fmla="*/ 220 w 223"/>
                    <a:gd name="T77" fmla="*/ 163 h 208"/>
                    <a:gd name="T78" fmla="*/ 223 w 223"/>
                    <a:gd name="T79" fmla="*/ 153 h 208"/>
                    <a:gd name="T80" fmla="*/ 199 w 223"/>
                    <a:gd name="T81" fmla="*/ 139 h 208"/>
                    <a:gd name="T82" fmla="*/ 175 w 223"/>
                    <a:gd name="T83" fmla="*/ 126 h 208"/>
                    <a:gd name="T84" fmla="*/ 178 w 223"/>
                    <a:gd name="T85" fmla="*/ 118 h 208"/>
                    <a:gd name="T86" fmla="*/ 172 w 223"/>
                    <a:gd name="T87" fmla="*/ 115 h 208"/>
                    <a:gd name="T88" fmla="*/ 146 w 223"/>
                    <a:gd name="T89" fmla="*/ 108 h 208"/>
                    <a:gd name="T90" fmla="*/ 137 w 223"/>
                    <a:gd name="T91" fmla="*/ 94 h 208"/>
                    <a:gd name="T92" fmla="*/ 127 w 223"/>
                    <a:gd name="T93" fmla="*/ 78 h 208"/>
                    <a:gd name="T94" fmla="*/ 109 w 223"/>
                    <a:gd name="T95" fmla="*/ 67 h 208"/>
                    <a:gd name="T96" fmla="*/ 102 w 223"/>
                    <a:gd name="T97" fmla="*/ 48 h 208"/>
                    <a:gd name="T98" fmla="*/ 98 w 223"/>
                    <a:gd name="T99" fmla="*/ 39 h 208"/>
                    <a:gd name="T100" fmla="*/ 115 w 223"/>
                    <a:gd name="T101" fmla="*/ 28 h 208"/>
                    <a:gd name="T102" fmla="*/ 126 w 223"/>
                    <a:gd name="T103" fmla="*/ 31 h 208"/>
                    <a:gd name="T104" fmla="*/ 121 w 223"/>
                    <a:gd name="T105" fmla="*/ 16 h 208"/>
                    <a:gd name="T106" fmla="*/ 125 w 223"/>
                    <a:gd name="T107" fmla="*/ 1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3" h="208">
                      <a:moveTo>
                        <a:pt x="125" y="10"/>
                      </a:moveTo>
                      <a:lnTo>
                        <a:pt x="96" y="0"/>
                      </a:lnTo>
                      <a:lnTo>
                        <a:pt x="76" y="3"/>
                      </a:lnTo>
                      <a:lnTo>
                        <a:pt x="65" y="1"/>
                      </a:lnTo>
                      <a:lnTo>
                        <a:pt x="65" y="3"/>
                      </a:lnTo>
                      <a:lnTo>
                        <a:pt x="61" y="7"/>
                      </a:lnTo>
                      <a:lnTo>
                        <a:pt x="56" y="13"/>
                      </a:lnTo>
                      <a:lnTo>
                        <a:pt x="44" y="13"/>
                      </a:lnTo>
                      <a:lnTo>
                        <a:pt x="37" y="23"/>
                      </a:lnTo>
                      <a:lnTo>
                        <a:pt x="25" y="13"/>
                      </a:lnTo>
                      <a:lnTo>
                        <a:pt x="14" y="22"/>
                      </a:lnTo>
                      <a:lnTo>
                        <a:pt x="2" y="23"/>
                      </a:lnTo>
                      <a:lnTo>
                        <a:pt x="2" y="33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1" y="57"/>
                      </a:lnTo>
                      <a:lnTo>
                        <a:pt x="14" y="64"/>
                      </a:lnTo>
                      <a:lnTo>
                        <a:pt x="14" y="72"/>
                      </a:lnTo>
                      <a:lnTo>
                        <a:pt x="31" y="60"/>
                      </a:lnTo>
                      <a:lnTo>
                        <a:pt x="56" y="65"/>
                      </a:lnTo>
                      <a:lnTo>
                        <a:pt x="71" y="89"/>
                      </a:lnTo>
                      <a:lnTo>
                        <a:pt x="88" y="105"/>
                      </a:lnTo>
                      <a:lnTo>
                        <a:pt x="104" y="119"/>
                      </a:lnTo>
                      <a:lnTo>
                        <a:pt x="109" y="123"/>
                      </a:lnTo>
                      <a:lnTo>
                        <a:pt x="110" y="123"/>
                      </a:lnTo>
                      <a:lnTo>
                        <a:pt x="125" y="130"/>
                      </a:lnTo>
                      <a:lnTo>
                        <a:pt x="148" y="145"/>
                      </a:lnTo>
                      <a:lnTo>
                        <a:pt x="158" y="150"/>
                      </a:lnTo>
                      <a:lnTo>
                        <a:pt x="168" y="157"/>
                      </a:lnTo>
                      <a:lnTo>
                        <a:pt x="181" y="183"/>
                      </a:lnTo>
                      <a:lnTo>
                        <a:pt x="173" y="202"/>
                      </a:lnTo>
                      <a:lnTo>
                        <a:pt x="181" y="208"/>
                      </a:lnTo>
                      <a:lnTo>
                        <a:pt x="191" y="192"/>
                      </a:lnTo>
                      <a:lnTo>
                        <a:pt x="197" y="184"/>
                      </a:lnTo>
                      <a:lnTo>
                        <a:pt x="200" y="178"/>
                      </a:lnTo>
                      <a:lnTo>
                        <a:pt x="190" y="168"/>
                      </a:lnTo>
                      <a:lnTo>
                        <a:pt x="194" y="149"/>
                      </a:lnTo>
                      <a:lnTo>
                        <a:pt x="205" y="153"/>
                      </a:lnTo>
                      <a:lnTo>
                        <a:pt x="220" y="163"/>
                      </a:lnTo>
                      <a:lnTo>
                        <a:pt x="223" y="153"/>
                      </a:lnTo>
                      <a:lnTo>
                        <a:pt x="199" y="139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72" y="115"/>
                      </a:lnTo>
                      <a:lnTo>
                        <a:pt x="146" y="108"/>
                      </a:lnTo>
                      <a:lnTo>
                        <a:pt x="137" y="94"/>
                      </a:lnTo>
                      <a:lnTo>
                        <a:pt x="127" y="78"/>
                      </a:lnTo>
                      <a:lnTo>
                        <a:pt x="109" y="67"/>
                      </a:lnTo>
                      <a:lnTo>
                        <a:pt x="102" y="48"/>
                      </a:lnTo>
                      <a:lnTo>
                        <a:pt x="98" y="39"/>
                      </a:lnTo>
                      <a:lnTo>
                        <a:pt x="115" y="28"/>
                      </a:lnTo>
                      <a:lnTo>
                        <a:pt x="126" y="31"/>
                      </a:lnTo>
                      <a:lnTo>
                        <a:pt x="121" y="16"/>
                      </a:lnTo>
                      <a:lnTo>
                        <a:pt x="125" y="10"/>
                      </a:lnTo>
                      <a:close/>
                    </a:path>
                  </a:pathLst>
                </a:custGeom>
                <a:noFill/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" name="Freeform 359"/>
                <p:cNvSpPr>
                  <a:spLocks noChangeArrowheads="1"/>
                </p:cNvSpPr>
                <p:nvPr/>
              </p:nvSpPr>
              <p:spPr bwMode="auto">
                <a:xfrm>
                  <a:off x="3043" y="1286"/>
                  <a:ext cx="0" cy="0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0 w 3"/>
                    <a:gd name="T5" fmla="*/ 0 h 3"/>
                    <a:gd name="T6" fmla="*/ 0 w 3"/>
                    <a:gd name="T7" fmla="*/ 2 h 3"/>
                    <a:gd name="T8" fmla="*/ 2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noFill/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" name="Freeform 360"/>
                <p:cNvSpPr>
                  <a:spLocks noChangeArrowheads="1"/>
                </p:cNvSpPr>
                <p:nvPr/>
              </p:nvSpPr>
              <p:spPr bwMode="auto">
                <a:xfrm>
                  <a:off x="3048" y="1399"/>
                  <a:ext cx="40" cy="31"/>
                </a:xfrm>
                <a:custGeom>
                  <a:avLst/>
                  <a:gdLst>
                    <a:gd name="T0" fmla="*/ 53 w 60"/>
                    <a:gd name="T1" fmla="*/ 23 h 38"/>
                    <a:gd name="T2" fmla="*/ 53 w 60"/>
                    <a:gd name="T3" fmla="*/ 38 h 38"/>
                    <a:gd name="T4" fmla="*/ 29 w 60"/>
                    <a:gd name="T5" fmla="*/ 27 h 38"/>
                    <a:gd name="T6" fmla="*/ 6 w 60"/>
                    <a:gd name="T7" fmla="*/ 17 h 38"/>
                    <a:gd name="T8" fmla="*/ 0 w 60"/>
                    <a:gd name="T9" fmla="*/ 6 h 38"/>
                    <a:gd name="T10" fmla="*/ 17 w 60"/>
                    <a:gd name="T11" fmla="*/ 4 h 38"/>
                    <a:gd name="T12" fmla="*/ 38 w 60"/>
                    <a:gd name="T13" fmla="*/ 3 h 38"/>
                    <a:gd name="T14" fmla="*/ 60 w 60"/>
                    <a:gd name="T15" fmla="*/ 0 h 38"/>
                    <a:gd name="T16" fmla="*/ 53 w 60"/>
                    <a:gd name="T17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38">
                      <a:moveTo>
                        <a:pt x="53" y="23"/>
                      </a:moveTo>
                      <a:lnTo>
                        <a:pt x="53" y="38"/>
                      </a:lnTo>
                      <a:lnTo>
                        <a:pt x="29" y="27"/>
                      </a:ln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17" y="4"/>
                      </a:lnTo>
                      <a:lnTo>
                        <a:pt x="38" y="3"/>
                      </a:lnTo>
                      <a:lnTo>
                        <a:pt x="60" y="0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1" name="Freeform 361"/>
                <p:cNvSpPr>
                  <a:spLocks noChangeArrowheads="1"/>
                </p:cNvSpPr>
                <p:nvPr/>
              </p:nvSpPr>
              <p:spPr bwMode="auto">
                <a:xfrm>
                  <a:off x="2988" y="1339"/>
                  <a:ext cx="21" cy="46"/>
                </a:xfrm>
                <a:custGeom>
                  <a:avLst/>
                  <a:gdLst>
                    <a:gd name="T0" fmla="*/ 17 w 31"/>
                    <a:gd name="T1" fmla="*/ 48 h 55"/>
                    <a:gd name="T2" fmla="*/ 9 w 31"/>
                    <a:gd name="T3" fmla="*/ 55 h 55"/>
                    <a:gd name="T4" fmla="*/ 5 w 31"/>
                    <a:gd name="T5" fmla="*/ 43 h 55"/>
                    <a:gd name="T6" fmla="*/ 2 w 31"/>
                    <a:gd name="T7" fmla="*/ 25 h 55"/>
                    <a:gd name="T8" fmla="*/ 0 w 31"/>
                    <a:gd name="T9" fmla="*/ 8 h 55"/>
                    <a:gd name="T10" fmla="*/ 19 w 31"/>
                    <a:gd name="T11" fmla="*/ 0 h 55"/>
                    <a:gd name="T12" fmla="*/ 31 w 31"/>
                    <a:gd name="T13" fmla="*/ 17 h 55"/>
                    <a:gd name="T14" fmla="*/ 27 w 31"/>
                    <a:gd name="T15" fmla="*/ 45 h 55"/>
                    <a:gd name="T16" fmla="*/ 17 w 31"/>
                    <a:gd name="T17" fmla="*/ 4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55">
                      <a:moveTo>
                        <a:pt x="17" y="48"/>
                      </a:moveTo>
                      <a:lnTo>
                        <a:pt x="9" y="55"/>
                      </a:lnTo>
                      <a:lnTo>
                        <a:pt x="5" y="43"/>
                      </a:lnTo>
                      <a:lnTo>
                        <a:pt x="2" y="25"/>
                      </a:lnTo>
                      <a:lnTo>
                        <a:pt x="0" y="8"/>
                      </a:lnTo>
                      <a:lnTo>
                        <a:pt x="19" y="0"/>
                      </a:lnTo>
                      <a:lnTo>
                        <a:pt x="31" y="17"/>
                      </a:lnTo>
                      <a:lnTo>
                        <a:pt x="27" y="45"/>
                      </a:lnTo>
                      <a:lnTo>
                        <a:pt x="17" y="4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" name="Freeform 362"/>
                <p:cNvSpPr>
                  <a:spLocks noChangeArrowheads="1"/>
                </p:cNvSpPr>
                <p:nvPr/>
              </p:nvSpPr>
              <p:spPr bwMode="auto">
                <a:xfrm>
                  <a:off x="2975" y="1291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" name="Freeform 363"/>
                <p:cNvSpPr>
                  <a:spLocks noChangeArrowheads="1"/>
                </p:cNvSpPr>
                <p:nvPr/>
              </p:nvSpPr>
              <p:spPr bwMode="auto">
                <a:xfrm>
                  <a:off x="3233" y="1327"/>
                  <a:ext cx="255" cy="118"/>
                </a:xfrm>
                <a:custGeom>
                  <a:avLst/>
                  <a:gdLst>
                    <a:gd name="T0" fmla="*/ 243 w 362"/>
                    <a:gd name="T1" fmla="*/ 119 h 141"/>
                    <a:gd name="T2" fmla="*/ 206 w 362"/>
                    <a:gd name="T3" fmla="*/ 124 h 141"/>
                    <a:gd name="T4" fmla="*/ 197 w 362"/>
                    <a:gd name="T5" fmla="*/ 141 h 141"/>
                    <a:gd name="T6" fmla="*/ 195 w 362"/>
                    <a:gd name="T7" fmla="*/ 136 h 141"/>
                    <a:gd name="T8" fmla="*/ 188 w 362"/>
                    <a:gd name="T9" fmla="*/ 123 h 141"/>
                    <a:gd name="T10" fmla="*/ 160 w 362"/>
                    <a:gd name="T11" fmla="*/ 127 h 141"/>
                    <a:gd name="T12" fmla="*/ 124 w 362"/>
                    <a:gd name="T13" fmla="*/ 132 h 141"/>
                    <a:gd name="T14" fmla="*/ 89 w 362"/>
                    <a:gd name="T15" fmla="*/ 129 h 141"/>
                    <a:gd name="T16" fmla="*/ 62 w 362"/>
                    <a:gd name="T17" fmla="*/ 127 h 141"/>
                    <a:gd name="T18" fmla="*/ 41 w 362"/>
                    <a:gd name="T19" fmla="*/ 123 h 141"/>
                    <a:gd name="T20" fmla="*/ 44 w 362"/>
                    <a:gd name="T21" fmla="*/ 117 h 141"/>
                    <a:gd name="T22" fmla="*/ 30 w 362"/>
                    <a:gd name="T23" fmla="*/ 108 h 141"/>
                    <a:gd name="T24" fmla="*/ 23 w 362"/>
                    <a:gd name="T25" fmla="*/ 96 h 141"/>
                    <a:gd name="T26" fmla="*/ 5 w 362"/>
                    <a:gd name="T27" fmla="*/ 79 h 141"/>
                    <a:gd name="T28" fmla="*/ 17 w 362"/>
                    <a:gd name="T29" fmla="*/ 83 h 141"/>
                    <a:gd name="T30" fmla="*/ 13 w 362"/>
                    <a:gd name="T31" fmla="*/ 71 h 141"/>
                    <a:gd name="T32" fmla="*/ 0 w 362"/>
                    <a:gd name="T33" fmla="*/ 58 h 141"/>
                    <a:gd name="T34" fmla="*/ 21 w 362"/>
                    <a:gd name="T35" fmla="*/ 39 h 141"/>
                    <a:gd name="T36" fmla="*/ 50 w 362"/>
                    <a:gd name="T37" fmla="*/ 35 h 141"/>
                    <a:gd name="T38" fmla="*/ 59 w 362"/>
                    <a:gd name="T39" fmla="*/ 28 h 141"/>
                    <a:gd name="T40" fmla="*/ 86 w 362"/>
                    <a:gd name="T41" fmla="*/ 21 h 141"/>
                    <a:gd name="T42" fmla="*/ 129 w 362"/>
                    <a:gd name="T43" fmla="*/ 3 h 141"/>
                    <a:gd name="T44" fmla="*/ 160 w 362"/>
                    <a:gd name="T45" fmla="*/ 1 h 141"/>
                    <a:gd name="T46" fmla="*/ 182 w 362"/>
                    <a:gd name="T47" fmla="*/ 11 h 141"/>
                    <a:gd name="T48" fmla="*/ 230 w 362"/>
                    <a:gd name="T49" fmla="*/ 23 h 141"/>
                    <a:gd name="T50" fmla="*/ 282 w 362"/>
                    <a:gd name="T51" fmla="*/ 11 h 141"/>
                    <a:gd name="T52" fmla="*/ 318 w 362"/>
                    <a:gd name="T53" fmla="*/ 18 h 141"/>
                    <a:gd name="T54" fmla="*/ 334 w 362"/>
                    <a:gd name="T55" fmla="*/ 45 h 141"/>
                    <a:gd name="T56" fmla="*/ 342 w 362"/>
                    <a:gd name="T57" fmla="*/ 59 h 141"/>
                    <a:gd name="T58" fmla="*/ 350 w 362"/>
                    <a:gd name="T59" fmla="*/ 95 h 141"/>
                    <a:gd name="T60" fmla="*/ 351 w 362"/>
                    <a:gd name="T61" fmla="*/ 113 h 141"/>
                    <a:gd name="T62" fmla="*/ 321 w 362"/>
                    <a:gd name="T63" fmla="*/ 108 h 141"/>
                    <a:gd name="T64" fmla="*/ 309 w 362"/>
                    <a:gd name="T65" fmla="*/ 111 h 141"/>
                    <a:gd name="T66" fmla="*/ 272 w 362"/>
                    <a:gd name="T67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62" h="141">
                      <a:moveTo>
                        <a:pt x="272" y="119"/>
                      </a:moveTo>
                      <a:lnTo>
                        <a:pt x="243" y="119"/>
                      </a:lnTo>
                      <a:lnTo>
                        <a:pt x="213" y="120"/>
                      </a:lnTo>
                      <a:lnTo>
                        <a:pt x="206" y="124"/>
                      </a:lnTo>
                      <a:lnTo>
                        <a:pt x="204" y="133"/>
                      </a:lnTo>
                      <a:lnTo>
                        <a:pt x="197" y="141"/>
                      </a:lnTo>
                      <a:lnTo>
                        <a:pt x="195" y="139"/>
                      </a:lnTo>
                      <a:lnTo>
                        <a:pt x="195" y="136"/>
                      </a:lnTo>
                      <a:lnTo>
                        <a:pt x="196" y="118"/>
                      </a:lnTo>
                      <a:lnTo>
                        <a:pt x="188" y="123"/>
                      </a:lnTo>
                      <a:lnTo>
                        <a:pt x="174" y="121"/>
                      </a:lnTo>
                      <a:lnTo>
                        <a:pt x="160" y="127"/>
                      </a:lnTo>
                      <a:lnTo>
                        <a:pt x="140" y="137"/>
                      </a:lnTo>
                      <a:lnTo>
                        <a:pt x="124" y="132"/>
                      </a:lnTo>
                      <a:lnTo>
                        <a:pt x="93" y="119"/>
                      </a:lnTo>
                      <a:lnTo>
                        <a:pt x="89" y="129"/>
                      </a:lnTo>
                      <a:lnTo>
                        <a:pt x="80" y="133"/>
                      </a:lnTo>
                      <a:lnTo>
                        <a:pt x="62" y="127"/>
                      </a:lnTo>
                      <a:lnTo>
                        <a:pt x="52" y="121"/>
                      </a:lnTo>
                      <a:lnTo>
                        <a:pt x="41" y="123"/>
                      </a:lnTo>
                      <a:lnTo>
                        <a:pt x="32" y="123"/>
                      </a:lnTo>
                      <a:lnTo>
                        <a:pt x="44" y="117"/>
                      </a:lnTo>
                      <a:lnTo>
                        <a:pt x="28" y="114"/>
                      </a:lnTo>
                      <a:lnTo>
                        <a:pt x="30" y="108"/>
                      </a:lnTo>
                      <a:lnTo>
                        <a:pt x="22" y="100"/>
                      </a:lnTo>
                      <a:lnTo>
                        <a:pt x="23" y="96"/>
                      </a:lnTo>
                      <a:lnTo>
                        <a:pt x="7" y="88"/>
                      </a:lnTo>
                      <a:lnTo>
                        <a:pt x="5" y="79"/>
                      </a:lnTo>
                      <a:lnTo>
                        <a:pt x="10" y="81"/>
                      </a:lnTo>
                      <a:lnTo>
                        <a:pt x="17" y="83"/>
                      </a:lnTo>
                      <a:lnTo>
                        <a:pt x="13" y="75"/>
                      </a:lnTo>
                      <a:lnTo>
                        <a:pt x="13" y="71"/>
                      </a:lnTo>
                      <a:lnTo>
                        <a:pt x="11" y="59"/>
                      </a:lnTo>
                      <a:lnTo>
                        <a:pt x="0" y="58"/>
                      </a:lnTo>
                      <a:lnTo>
                        <a:pt x="1" y="41"/>
                      </a:lnTo>
                      <a:lnTo>
                        <a:pt x="21" y="39"/>
                      </a:lnTo>
                      <a:lnTo>
                        <a:pt x="27" y="34"/>
                      </a:lnTo>
                      <a:lnTo>
                        <a:pt x="50" y="35"/>
                      </a:lnTo>
                      <a:lnTo>
                        <a:pt x="64" y="28"/>
                      </a:lnTo>
                      <a:lnTo>
                        <a:pt x="59" y="28"/>
                      </a:lnTo>
                      <a:lnTo>
                        <a:pt x="50" y="19"/>
                      </a:lnTo>
                      <a:lnTo>
                        <a:pt x="86" y="21"/>
                      </a:lnTo>
                      <a:lnTo>
                        <a:pt x="111" y="5"/>
                      </a:lnTo>
                      <a:lnTo>
                        <a:pt x="129" y="3"/>
                      </a:lnTo>
                      <a:lnTo>
                        <a:pt x="148" y="0"/>
                      </a:lnTo>
                      <a:lnTo>
                        <a:pt x="160" y="1"/>
                      </a:lnTo>
                      <a:lnTo>
                        <a:pt x="173" y="7"/>
                      </a:lnTo>
                      <a:lnTo>
                        <a:pt x="182" y="11"/>
                      </a:lnTo>
                      <a:lnTo>
                        <a:pt x="206" y="17"/>
                      </a:lnTo>
                      <a:lnTo>
                        <a:pt x="230" y="23"/>
                      </a:lnTo>
                      <a:lnTo>
                        <a:pt x="254" y="23"/>
                      </a:lnTo>
                      <a:lnTo>
                        <a:pt x="282" y="11"/>
                      </a:lnTo>
                      <a:lnTo>
                        <a:pt x="306" y="9"/>
                      </a:lnTo>
                      <a:lnTo>
                        <a:pt x="318" y="18"/>
                      </a:lnTo>
                      <a:lnTo>
                        <a:pt x="327" y="33"/>
                      </a:lnTo>
                      <a:lnTo>
                        <a:pt x="334" y="45"/>
                      </a:lnTo>
                      <a:lnTo>
                        <a:pt x="351" y="52"/>
                      </a:lnTo>
                      <a:lnTo>
                        <a:pt x="342" y="59"/>
                      </a:lnTo>
                      <a:lnTo>
                        <a:pt x="345" y="72"/>
                      </a:lnTo>
                      <a:lnTo>
                        <a:pt x="350" y="95"/>
                      </a:lnTo>
                      <a:lnTo>
                        <a:pt x="362" y="111"/>
                      </a:lnTo>
                      <a:lnTo>
                        <a:pt x="351" y="113"/>
                      </a:lnTo>
                      <a:lnTo>
                        <a:pt x="346" y="108"/>
                      </a:lnTo>
                      <a:lnTo>
                        <a:pt x="321" y="108"/>
                      </a:lnTo>
                      <a:lnTo>
                        <a:pt x="315" y="113"/>
                      </a:lnTo>
                      <a:lnTo>
                        <a:pt x="309" y="111"/>
                      </a:lnTo>
                      <a:lnTo>
                        <a:pt x="290" y="115"/>
                      </a:lnTo>
                      <a:lnTo>
                        <a:pt x="272" y="11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4" name="Freeform 364"/>
                <p:cNvSpPr>
                  <a:spLocks noChangeArrowheads="1"/>
                </p:cNvSpPr>
                <p:nvPr/>
              </p:nvSpPr>
              <p:spPr bwMode="auto">
                <a:xfrm>
                  <a:off x="3228" y="1327"/>
                  <a:ext cx="36" cy="32"/>
                </a:xfrm>
                <a:custGeom>
                  <a:avLst/>
                  <a:gdLst>
                    <a:gd name="T0" fmla="*/ 6 w 55"/>
                    <a:gd name="T1" fmla="*/ 0 h 41"/>
                    <a:gd name="T2" fmla="*/ 4 w 55"/>
                    <a:gd name="T3" fmla="*/ 6 h 41"/>
                    <a:gd name="T4" fmla="*/ 7 w 55"/>
                    <a:gd name="T5" fmla="*/ 15 h 41"/>
                    <a:gd name="T6" fmla="*/ 0 w 55"/>
                    <a:gd name="T7" fmla="*/ 28 h 41"/>
                    <a:gd name="T8" fmla="*/ 12 w 55"/>
                    <a:gd name="T9" fmla="*/ 30 h 41"/>
                    <a:gd name="T10" fmla="*/ 6 w 55"/>
                    <a:gd name="T11" fmla="*/ 41 h 41"/>
                    <a:gd name="T12" fmla="*/ 27 w 55"/>
                    <a:gd name="T13" fmla="*/ 25 h 41"/>
                    <a:gd name="T14" fmla="*/ 55 w 55"/>
                    <a:gd name="T15" fmla="*/ 21 h 41"/>
                    <a:gd name="T16" fmla="*/ 47 w 55"/>
                    <a:gd name="T17" fmla="*/ 15 h 41"/>
                    <a:gd name="T18" fmla="*/ 34 w 55"/>
                    <a:gd name="T19" fmla="*/ 0 h 41"/>
                    <a:gd name="T20" fmla="*/ 6 w 55"/>
                    <a:gd name="T2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" h="41">
                      <a:moveTo>
                        <a:pt x="6" y="0"/>
                      </a:moveTo>
                      <a:lnTo>
                        <a:pt x="4" y="6"/>
                      </a:lnTo>
                      <a:lnTo>
                        <a:pt x="7" y="15"/>
                      </a:lnTo>
                      <a:lnTo>
                        <a:pt x="0" y="28"/>
                      </a:lnTo>
                      <a:lnTo>
                        <a:pt x="12" y="30"/>
                      </a:lnTo>
                      <a:lnTo>
                        <a:pt x="6" y="41"/>
                      </a:lnTo>
                      <a:lnTo>
                        <a:pt x="27" y="25"/>
                      </a:lnTo>
                      <a:lnTo>
                        <a:pt x="55" y="21"/>
                      </a:lnTo>
                      <a:lnTo>
                        <a:pt x="47" y="15"/>
                      </a:lnTo>
                      <a:lnTo>
                        <a:pt x="3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5" name="Freeform 365"/>
                <p:cNvSpPr>
                  <a:spLocks noChangeArrowheads="1"/>
                </p:cNvSpPr>
                <p:nvPr/>
              </p:nvSpPr>
              <p:spPr bwMode="auto">
                <a:xfrm>
                  <a:off x="3165" y="1054"/>
                  <a:ext cx="110" cy="85"/>
                </a:xfrm>
                <a:custGeom>
                  <a:avLst/>
                  <a:gdLst>
                    <a:gd name="T0" fmla="*/ 159 w 159"/>
                    <a:gd name="T1" fmla="*/ 56 h 101"/>
                    <a:gd name="T2" fmla="*/ 153 w 159"/>
                    <a:gd name="T3" fmla="*/ 62 h 101"/>
                    <a:gd name="T4" fmla="*/ 158 w 159"/>
                    <a:gd name="T5" fmla="*/ 82 h 101"/>
                    <a:gd name="T6" fmla="*/ 136 w 159"/>
                    <a:gd name="T7" fmla="*/ 93 h 101"/>
                    <a:gd name="T8" fmla="*/ 137 w 159"/>
                    <a:gd name="T9" fmla="*/ 101 h 101"/>
                    <a:gd name="T10" fmla="*/ 106 w 159"/>
                    <a:gd name="T11" fmla="*/ 95 h 101"/>
                    <a:gd name="T12" fmla="*/ 76 w 159"/>
                    <a:gd name="T13" fmla="*/ 89 h 101"/>
                    <a:gd name="T14" fmla="*/ 45 w 159"/>
                    <a:gd name="T15" fmla="*/ 89 h 101"/>
                    <a:gd name="T16" fmla="*/ 13 w 159"/>
                    <a:gd name="T17" fmla="*/ 89 h 101"/>
                    <a:gd name="T18" fmla="*/ 4 w 159"/>
                    <a:gd name="T19" fmla="*/ 82 h 101"/>
                    <a:gd name="T20" fmla="*/ 15 w 159"/>
                    <a:gd name="T21" fmla="*/ 68 h 101"/>
                    <a:gd name="T22" fmla="*/ 0 w 159"/>
                    <a:gd name="T23" fmla="*/ 39 h 101"/>
                    <a:gd name="T24" fmla="*/ 28 w 159"/>
                    <a:gd name="T25" fmla="*/ 21 h 101"/>
                    <a:gd name="T26" fmla="*/ 53 w 159"/>
                    <a:gd name="T27" fmla="*/ 3 h 101"/>
                    <a:gd name="T28" fmla="*/ 78 w 159"/>
                    <a:gd name="T29" fmla="*/ 0 h 101"/>
                    <a:gd name="T30" fmla="*/ 105 w 159"/>
                    <a:gd name="T31" fmla="*/ 5 h 101"/>
                    <a:gd name="T32" fmla="*/ 132 w 159"/>
                    <a:gd name="T33" fmla="*/ 10 h 101"/>
                    <a:gd name="T34" fmla="*/ 136 w 159"/>
                    <a:gd name="T35" fmla="*/ 35 h 101"/>
                    <a:gd name="T36" fmla="*/ 159 w 159"/>
                    <a:gd name="T37" fmla="*/ 5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9" h="101">
                      <a:moveTo>
                        <a:pt x="159" y="56"/>
                      </a:moveTo>
                      <a:lnTo>
                        <a:pt x="153" y="62"/>
                      </a:lnTo>
                      <a:lnTo>
                        <a:pt x="158" y="82"/>
                      </a:lnTo>
                      <a:lnTo>
                        <a:pt x="136" y="93"/>
                      </a:lnTo>
                      <a:lnTo>
                        <a:pt x="137" y="101"/>
                      </a:lnTo>
                      <a:lnTo>
                        <a:pt x="106" y="95"/>
                      </a:lnTo>
                      <a:lnTo>
                        <a:pt x="76" y="89"/>
                      </a:lnTo>
                      <a:lnTo>
                        <a:pt x="45" y="89"/>
                      </a:lnTo>
                      <a:lnTo>
                        <a:pt x="13" y="89"/>
                      </a:lnTo>
                      <a:lnTo>
                        <a:pt x="4" y="82"/>
                      </a:lnTo>
                      <a:lnTo>
                        <a:pt x="15" y="68"/>
                      </a:lnTo>
                      <a:lnTo>
                        <a:pt x="0" y="39"/>
                      </a:lnTo>
                      <a:lnTo>
                        <a:pt x="28" y="21"/>
                      </a:lnTo>
                      <a:lnTo>
                        <a:pt x="53" y="3"/>
                      </a:lnTo>
                      <a:lnTo>
                        <a:pt x="78" y="0"/>
                      </a:lnTo>
                      <a:lnTo>
                        <a:pt x="105" y="5"/>
                      </a:lnTo>
                      <a:lnTo>
                        <a:pt x="132" y="10"/>
                      </a:lnTo>
                      <a:lnTo>
                        <a:pt x="136" y="35"/>
                      </a:lnTo>
                      <a:lnTo>
                        <a:pt x="159" y="5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6" name="Freeform 366"/>
                <p:cNvSpPr>
                  <a:spLocks noChangeArrowheads="1"/>
                </p:cNvSpPr>
                <p:nvPr/>
              </p:nvSpPr>
              <p:spPr bwMode="auto">
                <a:xfrm>
                  <a:off x="2978" y="1037"/>
                  <a:ext cx="28" cy="37"/>
                </a:xfrm>
                <a:custGeom>
                  <a:avLst/>
                  <a:gdLst>
                    <a:gd name="T0" fmla="*/ 24 w 42"/>
                    <a:gd name="T1" fmla="*/ 41 h 46"/>
                    <a:gd name="T2" fmla="*/ 23 w 42"/>
                    <a:gd name="T3" fmla="*/ 46 h 46"/>
                    <a:gd name="T4" fmla="*/ 9 w 42"/>
                    <a:gd name="T5" fmla="*/ 44 h 46"/>
                    <a:gd name="T6" fmla="*/ 6 w 42"/>
                    <a:gd name="T7" fmla="*/ 41 h 46"/>
                    <a:gd name="T8" fmla="*/ 2 w 42"/>
                    <a:gd name="T9" fmla="*/ 30 h 46"/>
                    <a:gd name="T10" fmla="*/ 0 w 42"/>
                    <a:gd name="T11" fmla="*/ 8 h 46"/>
                    <a:gd name="T12" fmla="*/ 11 w 42"/>
                    <a:gd name="T13" fmla="*/ 6 h 46"/>
                    <a:gd name="T14" fmla="*/ 15 w 42"/>
                    <a:gd name="T15" fmla="*/ 8 h 46"/>
                    <a:gd name="T16" fmla="*/ 15 w 42"/>
                    <a:gd name="T17" fmla="*/ 4 h 46"/>
                    <a:gd name="T18" fmla="*/ 28 w 42"/>
                    <a:gd name="T19" fmla="*/ 0 h 46"/>
                    <a:gd name="T20" fmla="*/ 33 w 42"/>
                    <a:gd name="T21" fmla="*/ 8 h 46"/>
                    <a:gd name="T22" fmla="*/ 42 w 42"/>
                    <a:gd name="T23" fmla="*/ 8 h 46"/>
                    <a:gd name="T24" fmla="*/ 38 w 42"/>
                    <a:gd name="T25" fmla="*/ 17 h 46"/>
                    <a:gd name="T26" fmla="*/ 27 w 42"/>
                    <a:gd name="T27" fmla="*/ 28 h 46"/>
                    <a:gd name="T28" fmla="*/ 27 w 42"/>
                    <a:gd name="T29" fmla="*/ 30 h 46"/>
                    <a:gd name="T30" fmla="*/ 24 w 42"/>
                    <a:gd name="T31" fmla="*/ 41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" h="46">
                      <a:moveTo>
                        <a:pt x="24" y="41"/>
                      </a:moveTo>
                      <a:lnTo>
                        <a:pt x="23" y="46"/>
                      </a:lnTo>
                      <a:lnTo>
                        <a:pt x="9" y="44"/>
                      </a:lnTo>
                      <a:lnTo>
                        <a:pt x="6" y="41"/>
                      </a:lnTo>
                      <a:lnTo>
                        <a:pt x="2" y="30"/>
                      </a:lnTo>
                      <a:lnTo>
                        <a:pt x="0" y="8"/>
                      </a:lnTo>
                      <a:lnTo>
                        <a:pt x="11" y="6"/>
                      </a:lnTo>
                      <a:lnTo>
                        <a:pt x="15" y="8"/>
                      </a:lnTo>
                      <a:lnTo>
                        <a:pt x="15" y="4"/>
                      </a:lnTo>
                      <a:lnTo>
                        <a:pt x="28" y="0"/>
                      </a:lnTo>
                      <a:lnTo>
                        <a:pt x="33" y="8"/>
                      </a:lnTo>
                      <a:lnTo>
                        <a:pt x="42" y="8"/>
                      </a:lnTo>
                      <a:lnTo>
                        <a:pt x="38" y="17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4" y="4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7" name="Freeform 367"/>
                <p:cNvSpPr>
                  <a:spLocks noChangeArrowheads="1"/>
                </p:cNvSpPr>
                <p:nvPr/>
              </p:nvSpPr>
              <p:spPr bwMode="auto">
                <a:xfrm>
                  <a:off x="3012" y="1053"/>
                  <a:ext cx="16" cy="18"/>
                </a:xfrm>
                <a:custGeom>
                  <a:avLst/>
                  <a:gdLst>
                    <a:gd name="T0" fmla="*/ 25 w 25"/>
                    <a:gd name="T1" fmla="*/ 8 h 24"/>
                    <a:gd name="T2" fmla="*/ 24 w 25"/>
                    <a:gd name="T3" fmla="*/ 5 h 24"/>
                    <a:gd name="T4" fmla="*/ 16 w 25"/>
                    <a:gd name="T5" fmla="*/ 0 h 24"/>
                    <a:gd name="T6" fmla="*/ 15 w 25"/>
                    <a:gd name="T7" fmla="*/ 7 h 24"/>
                    <a:gd name="T8" fmla="*/ 10 w 25"/>
                    <a:gd name="T9" fmla="*/ 7 h 24"/>
                    <a:gd name="T10" fmla="*/ 2 w 25"/>
                    <a:gd name="T11" fmla="*/ 4 h 24"/>
                    <a:gd name="T12" fmla="*/ 0 w 25"/>
                    <a:gd name="T13" fmla="*/ 7 h 24"/>
                    <a:gd name="T14" fmla="*/ 0 w 25"/>
                    <a:gd name="T15" fmla="*/ 12 h 24"/>
                    <a:gd name="T16" fmla="*/ 13 w 25"/>
                    <a:gd name="T17" fmla="*/ 24 h 24"/>
                    <a:gd name="T18" fmla="*/ 19 w 25"/>
                    <a:gd name="T19" fmla="*/ 19 h 24"/>
                    <a:gd name="T20" fmla="*/ 19 w 25"/>
                    <a:gd name="T21" fmla="*/ 14 h 24"/>
                    <a:gd name="T22" fmla="*/ 25 w 25"/>
                    <a:gd name="T2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24" y="5"/>
                      </a:lnTo>
                      <a:lnTo>
                        <a:pt x="16" y="0"/>
                      </a:lnTo>
                      <a:lnTo>
                        <a:pt x="15" y="7"/>
                      </a:lnTo>
                      <a:lnTo>
                        <a:pt x="10" y="7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13" y="24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8" name="Freeform 368"/>
                <p:cNvSpPr>
                  <a:spLocks noChangeArrowheads="1"/>
                </p:cNvSpPr>
                <p:nvPr/>
              </p:nvSpPr>
              <p:spPr bwMode="auto">
                <a:xfrm>
                  <a:off x="2981" y="1023"/>
                  <a:ext cx="22" cy="17"/>
                </a:xfrm>
                <a:custGeom>
                  <a:avLst/>
                  <a:gdLst>
                    <a:gd name="T0" fmla="*/ 29 w 35"/>
                    <a:gd name="T1" fmla="*/ 16 h 23"/>
                    <a:gd name="T2" fmla="*/ 2 w 35"/>
                    <a:gd name="T3" fmla="*/ 17 h 23"/>
                    <a:gd name="T4" fmla="*/ 0 w 35"/>
                    <a:gd name="T5" fmla="*/ 23 h 23"/>
                    <a:gd name="T6" fmla="*/ 1 w 35"/>
                    <a:gd name="T7" fmla="*/ 13 h 23"/>
                    <a:gd name="T8" fmla="*/ 18 w 35"/>
                    <a:gd name="T9" fmla="*/ 11 h 23"/>
                    <a:gd name="T10" fmla="*/ 35 w 35"/>
                    <a:gd name="T11" fmla="*/ 0 h 23"/>
                    <a:gd name="T12" fmla="*/ 29 w 35"/>
                    <a:gd name="T13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23">
                      <a:moveTo>
                        <a:pt x="29" y="16"/>
                      </a:move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1" y="13"/>
                      </a:lnTo>
                      <a:lnTo>
                        <a:pt x="18" y="11"/>
                      </a:lnTo>
                      <a:lnTo>
                        <a:pt x="35" y="0"/>
                      </a:lnTo>
                      <a:lnTo>
                        <a:pt x="29" y="1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" name="Freeform 369"/>
                <p:cNvSpPr>
                  <a:spLocks noChangeArrowheads="1"/>
                </p:cNvSpPr>
                <p:nvPr/>
              </p:nvSpPr>
              <p:spPr bwMode="auto">
                <a:xfrm>
                  <a:off x="2998" y="1064"/>
                  <a:ext cx="11" cy="5"/>
                </a:xfrm>
                <a:custGeom>
                  <a:avLst/>
                  <a:gdLst>
                    <a:gd name="T0" fmla="*/ 18 w 18"/>
                    <a:gd name="T1" fmla="*/ 4 h 9"/>
                    <a:gd name="T2" fmla="*/ 12 w 18"/>
                    <a:gd name="T3" fmla="*/ 0 h 9"/>
                    <a:gd name="T4" fmla="*/ 0 w 18"/>
                    <a:gd name="T5" fmla="*/ 0 h 9"/>
                    <a:gd name="T6" fmla="*/ 13 w 18"/>
                    <a:gd name="T7" fmla="*/ 9 h 9"/>
                    <a:gd name="T8" fmla="*/ 18 w 18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18" y="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3" y="9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" name="Freeform 370"/>
                <p:cNvSpPr>
                  <a:spLocks noChangeArrowheads="1"/>
                </p:cNvSpPr>
                <p:nvPr/>
              </p:nvSpPr>
              <p:spPr bwMode="auto">
                <a:xfrm>
                  <a:off x="3024" y="1075"/>
                  <a:ext cx="1" cy="1"/>
                </a:xfrm>
                <a:custGeom>
                  <a:avLst/>
                  <a:gdLst>
                    <a:gd name="T0" fmla="*/ 4 w 4"/>
                    <a:gd name="T1" fmla="*/ 2 h 4"/>
                    <a:gd name="T2" fmla="*/ 0 w 4"/>
                    <a:gd name="T3" fmla="*/ 0 h 4"/>
                    <a:gd name="T4" fmla="*/ 0 w 4"/>
                    <a:gd name="T5" fmla="*/ 4 h 4"/>
                    <a:gd name="T6" fmla="*/ 4 w 4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1" name="Freeform 371"/>
                <p:cNvSpPr>
                  <a:spLocks noChangeArrowheads="1"/>
                </p:cNvSpPr>
                <p:nvPr/>
              </p:nvSpPr>
              <p:spPr bwMode="auto">
                <a:xfrm>
                  <a:off x="3156" y="989"/>
                  <a:ext cx="50" cy="29"/>
                </a:xfrm>
                <a:custGeom>
                  <a:avLst/>
                  <a:gdLst>
                    <a:gd name="T0" fmla="*/ 76 w 76"/>
                    <a:gd name="T1" fmla="*/ 22 h 36"/>
                    <a:gd name="T2" fmla="*/ 71 w 76"/>
                    <a:gd name="T3" fmla="*/ 2 h 36"/>
                    <a:gd name="T4" fmla="*/ 30 w 76"/>
                    <a:gd name="T5" fmla="*/ 0 h 36"/>
                    <a:gd name="T6" fmla="*/ 0 w 76"/>
                    <a:gd name="T7" fmla="*/ 8 h 36"/>
                    <a:gd name="T8" fmla="*/ 2 w 76"/>
                    <a:gd name="T9" fmla="*/ 16 h 36"/>
                    <a:gd name="T10" fmla="*/ 13 w 76"/>
                    <a:gd name="T11" fmla="*/ 28 h 36"/>
                    <a:gd name="T12" fmla="*/ 18 w 76"/>
                    <a:gd name="T13" fmla="*/ 27 h 36"/>
                    <a:gd name="T14" fmla="*/ 43 w 76"/>
                    <a:gd name="T15" fmla="*/ 32 h 36"/>
                    <a:gd name="T16" fmla="*/ 68 w 76"/>
                    <a:gd name="T17" fmla="*/ 36 h 36"/>
                    <a:gd name="T18" fmla="*/ 76 w 76"/>
                    <a:gd name="T19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36">
                      <a:moveTo>
                        <a:pt x="76" y="22"/>
                      </a:moveTo>
                      <a:lnTo>
                        <a:pt x="71" y="2"/>
                      </a:lnTo>
                      <a:lnTo>
                        <a:pt x="30" y="0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13" y="28"/>
                      </a:lnTo>
                      <a:lnTo>
                        <a:pt x="18" y="27"/>
                      </a:lnTo>
                      <a:lnTo>
                        <a:pt x="43" y="32"/>
                      </a:lnTo>
                      <a:lnTo>
                        <a:pt x="68" y="36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2" name="Freeform 372"/>
                <p:cNvSpPr>
                  <a:spLocks noChangeArrowheads="1"/>
                </p:cNvSpPr>
                <p:nvPr/>
              </p:nvSpPr>
              <p:spPr bwMode="auto">
                <a:xfrm>
                  <a:off x="3132" y="1013"/>
                  <a:ext cx="86" cy="41"/>
                </a:xfrm>
                <a:custGeom>
                  <a:avLst/>
                  <a:gdLst>
                    <a:gd name="T0" fmla="*/ 64 w 125"/>
                    <a:gd name="T1" fmla="*/ 36 h 52"/>
                    <a:gd name="T2" fmla="*/ 35 w 125"/>
                    <a:gd name="T3" fmla="*/ 40 h 52"/>
                    <a:gd name="T4" fmla="*/ 6 w 125"/>
                    <a:gd name="T5" fmla="*/ 43 h 52"/>
                    <a:gd name="T6" fmla="*/ 0 w 125"/>
                    <a:gd name="T7" fmla="*/ 45 h 52"/>
                    <a:gd name="T8" fmla="*/ 9 w 125"/>
                    <a:gd name="T9" fmla="*/ 16 h 52"/>
                    <a:gd name="T10" fmla="*/ 24 w 125"/>
                    <a:gd name="T11" fmla="*/ 15 h 52"/>
                    <a:gd name="T12" fmla="*/ 46 w 125"/>
                    <a:gd name="T13" fmla="*/ 28 h 52"/>
                    <a:gd name="T14" fmla="*/ 56 w 125"/>
                    <a:gd name="T15" fmla="*/ 21 h 52"/>
                    <a:gd name="T16" fmla="*/ 52 w 125"/>
                    <a:gd name="T17" fmla="*/ 0 h 52"/>
                    <a:gd name="T18" fmla="*/ 77 w 125"/>
                    <a:gd name="T19" fmla="*/ 5 h 52"/>
                    <a:gd name="T20" fmla="*/ 102 w 125"/>
                    <a:gd name="T21" fmla="*/ 9 h 52"/>
                    <a:gd name="T22" fmla="*/ 112 w 125"/>
                    <a:gd name="T23" fmla="*/ 24 h 52"/>
                    <a:gd name="T24" fmla="*/ 125 w 125"/>
                    <a:gd name="T25" fmla="*/ 49 h 52"/>
                    <a:gd name="T26" fmla="*/ 100 w 125"/>
                    <a:gd name="T27" fmla="*/ 52 h 52"/>
                    <a:gd name="T28" fmla="*/ 64 w 125"/>
                    <a:gd name="T29" fmla="*/ 3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52">
                      <a:moveTo>
                        <a:pt x="64" y="36"/>
                      </a:moveTo>
                      <a:lnTo>
                        <a:pt x="35" y="40"/>
                      </a:lnTo>
                      <a:lnTo>
                        <a:pt x="6" y="43"/>
                      </a:lnTo>
                      <a:lnTo>
                        <a:pt x="0" y="45"/>
                      </a:lnTo>
                      <a:lnTo>
                        <a:pt x="9" y="16"/>
                      </a:lnTo>
                      <a:lnTo>
                        <a:pt x="24" y="15"/>
                      </a:lnTo>
                      <a:lnTo>
                        <a:pt x="46" y="28"/>
                      </a:lnTo>
                      <a:lnTo>
                        <a:pt x="56" y="21"/>
                      </a:lnTo>
                      <a:lnTo>
                        <a:pt x="52" y="0"/>
                      </a:lnTo>
                      <a:lnTo>
                        <a:pt x="77" y="5"/>
                      </a:lnTo>
                      <a:lnTo>
                        <a:pt x="102" y="9"/>
                      </a:lnTo>
                      <a:lnTo>
                        <a:pt x="112" y="24"/>
                      </a:lnTo>
                      <a:lnTo>
                        <a:pt x="125" y="49"/>
                      </a:lnTo>
                      <a:lnTo>
                        <a:pt x="100" y="52"/>
                      </a:lnTo>
                      <a:lnTo>
                        <a:pt x="64" y="3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3" name="Freeform 373"/>
                <p:cNvSpPr>
                  <a:spLocks noChangeArrowheads="1"/>
                </p:cNvSpPr>
                <p:nvPr/>
              </p:nvSpPr>
              <p:spPr bwMode="auto">
                <a:xfrm>
                  <a:off x="3132" y="1044"/>
                  <a:ext cx="69" cy="41"/>
                </a:xfrm>
                <a:custGeom>
                  <a:avLst/>
                  <a:gdLst>
                    <a:gd name="T0" fmla="*/ 5 w 100"/>
                    <a:gd name="T1" fmla="*/ 37 h 52"/>
                    <a:gd name="T2" fmla="*/ 0 w 100"/>
                    <a:gd name="T3" fmla="*/ 9 h 52"/>
                    <a:gd name="T4" fmla="*/ 6 w 100"/>
                    <a:gd name="T5" fmla="*/ 7 h 52"/>
                    <a:gd name="T6" fmla="*/ 35 w 100"/>
                    <a:gd name="T7" fmla="*/ 4 h 52"/>
                    <a:gd name="T8" fmla="*/ 64 w 100"/>
                    <a:gd name="T9" fmla="*/ 0 h 52"/>
                    <a:gd name="T10" fmla="*/ 100 w 100"/>
                    <a:gd name="T11" fmla="*/ 16 h 52"/>
                    <a:gd name="T12" fmla="*/ 75 w 100"/>
                    <a:gd name="T13" fmla="*/ 34 h 52"/>
                    <a:gd name="T14" fmla="*/ 47 w 100"/>
                    <a:gd name="T15" fmla="*/ 52 h 52"/>
                    <a:gd name="T16" fmla="*/ 32 w 100"/>
                    <a:gd name="T17" fmla="*/ 51 h 52"/>
                    <a:gd name="T18" fmla="*/ 32 w 100"/>
                    <a:gd name="T19" fmla="*/ 42 h 52"/>
                    <a:gd name="T20" fmla="*/ 16 w 100"/>
                    <a:gd name="T21" fmla="*/ 40 h 52"/>
                    <a:gd name="T22" fmla="*/ 5 w 100"/>
                    <a:gd name="T2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0" h="52">
                      <a:moveTo>
                        <a:pt x="5" y="37"/>
                      </a:moveTo>
                      <a:lnTo>
                        <a:pt x="0" y="9"/>
                      </a:lnTo>
                      <a:lnTo>
                        <a:pt x="6" y="7"/>
                      </a:lnTo>
                      <a:lnTo>
                        <a:pt x="35" y="4"/>
                      </a:lnTo>
                      <a:lnTo>
                        <a:pt x="64" y="0"/>
                      </a:lnTo>
                      <a:lnTo>
                        <a:pt x="100" y="16"/>
                      </a:lnTo>
                      <a:lnTo>
                        <a:pt x="75" y="34"/>
                      </a:lnTo>
                      <a:lnTo>
                        <a:pt x="47" y="52"/>
                      </a:lnTo>
                      <a:lnTo>
                        <a:pt x="32" y="51"/>
                      </a:lnTo>
                      <a:lnTo>
                        <a:pt x="32" y="42"/>
                      </a:lnTo>
                      <a:lnTo>
                        <a:pt x="16" y="40"/>
                      </a:lnTo>
                      <a:lnTo>
                        <a:pt x="5" y="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4" name="Freeform 374"/>
                <p:cNvSpPr>
                  <a:spLocks noChangeArrowheads="1"/>
                </p:cNvSpPr>
                <p:nvPr/>
              </p:nvSpPr>
              <p:spPr bwMode="auto">
                <a:xfrm>
                  <a:off x="2922" y="1104"/>
                  <a:ext cx="45" cy="48"/>
                </a:xfrm>
                <a:custGeom>
                  <a:avLst/>
                  <a:gdLst>
                    <a:gd name="T0" fmla="*/ 49 w 66"/>
                    <a:gd name="T1" fmla="*/ 34 h 59"/>
                    <a:gd name="T2" fmla="*/ 64 w 66"/>
                    <a:gd name="T3" fmla="*/ 25 h 59"/>
                    <a:gd name="T4" fmla="*/ 59 w 66"/>
                    <a:gd name="T5" fmla="*/ 17 h 59"/>
                    <a:gd name="T6" fmla="*/ 66 w 66"/>
                    <a:gd name="T7" fmla="*/ 2 h 59"/>
                    <a:gd name="T8" fmla="*/ 44 w 66"/>
                    <a:gd name="T9" fmla="*/ 0 h 59"/>
                    <a:gd name="T10" fmla="*/ 22 w 66"/>
                    <a:gd name="T11" fmla="*/ 14 h 59"/>
                    <a:gd name="T12" fmla="*/ 6 w 66"/>
                    <a:gd name="T13" fmla="*/ 37 h 59"/>
                    <a:gd name="T14" fmla="*/ 0 w 66"/>
                    <a:gd name="T15" fmla="*/ 44 h 59"/>
                    <a:gd name="T16" fmla="*/ 14 w 66"/>
                    <a:gd name="T17" fmla="*/ 44 h 59"/>
                    <a:gd name="T18" fmla="*/ 37 w 66"/>
                    <a:gd name="T19" fmla="*/ 47 h 59"/>
                    <a:gd name="T20" fmla="*/ 41 w 66"/>
                    <a:gd name="T21" fmla="*/ 54 h 59"/>
                    <a:gd name="T22" fmla="*/ 47 w 66"/>
                    <a:gd name="T23" fmla="*/ 59 h 59"/>
                    <a:gd name="T24" fmla="*/ 49 w 66"/>
                    <a:gd name="T25" fmla="*/ 3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6" h="59">
                      <a:moveTo>
                        <a:pt x="49" y="34"/>
                      </a:moveTo>
                      <a:lnTo>
                        <a:pt x="64" y="25"/>
                      </a:lnTo>
                      <a:lnTo>
                        <a:pt x="59" y="17"/>
                      </a:lnTo>
                      <a:lnTo>
                        <a:pt x="66" y="2"/>
                      </a:lnTo>
                      <a:lnTo>
                        <a:pt x="44" y="0"/>
                      </a:lnTo>
                      <a:lnTo>
                        <a:pt x="22" y="14"/>
                      </a:lnTo>
                      <a:lnTo>
                        <a:pt x="6" y="37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37" y="47"/>
                      </a:lnTo>
                      <a:lnTo>
                        <a:pt x="41" y="54"/>
                      </a:lnTo>
                      <a:lnTo>
                        <a:pt x="47" y="59"/>
                      </a:lnTo>
                      <a:lnTo>
                        <a:pt x="49" y="3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" name="Freeform 375"/>
                <p:cNvSpPr>
                  <a:spLocks noChangeArrowheads="1"/>
                </p:cNvSpPr>
                <p:nvPr/>
              </p:nvSpPr>
              <p:spPr bwMode="auto">
                <a:xfrm>
                  <a:off x="3054" y="1078"/>
                  <a:ext cx="126" cy="105"/>
                </a:xfrm>
                <a:custGeom>
                  <a:avLst/>
                  <a:gdLst>
                    <a:gd name="T0" fmla="*/ 74 w 180"/>
                    <a:gd name="T1" fmla="*/ 6 h 126"/>
                    <a:gd name="T2" fmla="*/ 71 w 180"/>
                    <a:gd name="T3" fmla="*/ 0 h 126"/>
                    <a:gd name="T4" fmla="*/ 48 w 180"/>
                    <a:gd name="T5" fmla="*/ 1 h 126"/>
                    <a:gd name="T6" fmla="*/ 24 w 180"/>
                    <a:gd name="T7" fmla="*/ 10 h 126"/>
                    <a:gd name="T8" fmla="*/ 0 w 180"/>
                    <a:gd name="T9" fmla="*/ 14 h 126"/>
                    <a:gd name="T10" fmla="*/ 7 w 180"/>
                    <a:gd name="T11" fmla="*/ 22 h 126"/>
                    <a:gd name="T12" fmla="*/ 2 w 180"/>
                    <a:gd name="T13" fmla="*/ 23 h 126"/>
                    <a:gd name="T14" fmla="*/ 4 w 180"/>
                    <a:gd name="T15" fmla="*/ 43 h 126"/>
                    <a:gd name="T16" fmla="*/ 14 w 180"/>
                    <a:gd name="T17" fmla="*/ 68 h 126"/>
                    <a:gd name="T18" fmla="*/ 17 w 180"/>
                    <a:gd name="T19" fmla="*/ 86 h 126"/>
                    <a:gd name="T20" fmla="*/ 20 w 180"/>
                    <a:gd name="T21" fmla="*/ 85 h 126"/>
                    <a:gd name="T22" fmla="*/ 43 w 180"/>
                    <a:gd name="T23" fmla="*/ 94 h 126"/>
                    <a:gd name="T24" fmla="*/ 48 w 180"/>
                    <a:gd name="T25" fmla="*/ 101 h 126"/>
                    <a:gd name="T26" fmla="*/ 58 w 180"/>
                    <a:gd name="T27" fmla="*/ 100 h 126"/>
                    <a:gd name="T28" fmla="*/ 70 w 180"/>
                    <a:gd name="T29" fmla="*/ 100 h 126"/>
                    <a:gd name="T30" fmla="*/ 91 w 180"/>
                    <a:gd name="T31" fmla="*/ 115 h 126"/>
                    <a:gd name="T32" fmla="*/ 112 w 180"/>
                    <a:gd name="T33" fmla="*/ 116 h 126"/>
                    <a:gd name="T34" fmla="*/ 115 w 180"/>
                    <a:gd name="T35" fmla="*/ 121 h 126"/>
                    <a:gd name="T36" fmla="*/ 131 w 180"/>
                    <a:gd name="T37" fmla="*/ 120 h 126"/>
                    <a:gd name="T38" fmla="*/ 160 w 180"/>
                    <a:gd name="T39" fmla="*/ 126 h 126"/>
                    <a:gd name="T40" fmla="*/ 162 w 180"/>
                    <a:gd name="T41" fmla="*/ 120 h 126"/>
                    <a:gd name="T42" fmla="*/ 178 w 180"/>
                    <a:gd name="T43" fmla="*/ 96 h 126"/>
                    <a:gd name="T44" fmla="*/ 180 w 180"/>
                    <a:gd name="T45" fmla="*/ 85 h 126"/>
                    <a:gd name="T46" fmla="*/ 170 w 180"/>
                    <a:gd name="T47" fmla="*/ 61 h 126"/>
                    <a:gd name="T48" fmla="*/ 161 w 180"/>
                    <a:gd name="T49" fmla="*/ 54 h 126"/>
                    <a:gd name="T50" fmla="*/ 172 w 180"/>
                    <a:gd name="T51" fmla="*/ 40 h 126"/>
                    <a:gd name="T52" fmla="*/ 157 w 180"/>
                    <a:gd name="T53" fmla="*/ 11 h 126"/>
                    <a:gd name="T54" fmla="*/ 125 w 180"/>
                    <a:gd name="T55" fmla="*/ 8 h 126"/>
                    <a:gd name="T56" fmla="*/ 92 w 180"/>
                    <a:gd name="T57" fmla="*/ 6 h 126"/>
                    <a:gd name="T58" fmla="*/ 74 w 180"/>
                    <a:gd name="T59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126">
                      <a:moveTo>
                        <a:pt x="74" y="6"/>
                      </a:moveTo>
                      <a:lnTo>
                        <a:pt x="71" y="0"/>
                      </a:lnTo>
                      <a:lnTo>
                        <a:pt x="48" y="1"/>
                      </a:lnTo>
                      <a:lnTo>
                        <a:pt x="24" y="10"/>
                      </a:lnTo>
                      <a:lnTo>
                        <a:pt x="0" y="14"/>
                      </a:lnTo>
                      <a:lnTo>
                        <a:pt x="7" y="22"/>
                      </a:lnTo>
                      <a:lnTo>
                        <a:pt x="2" y="23"/>
                      </a:lnTo>
                      <a:lnTo>
                        <a:pt x="4" y="43"/>
                      </a:lnTo>
                      <a:lnTo>
                        <a:pt x="14" y="68"/>
                      </a:lnTo>
                      <a:lnTo>
                        <a:pt x="17" y="86"/>
                      </a:lnTo>
                      <a:lnTo>
                        <a:pt x="20" y="85"/>
                      </a:lnTo>
                      <a:lnTo>
                        <a:pt x="43" y="94"/>
                      </a:lnTo>
                      <a:lnTo>
                        <a:pt x="48" y="101"/>
                      </a:lnTo>
                      <a:lnTo>
                        <a:pt x="58" y="100"/>
                      </a:lnTo>
                      <a:lnTo>
                        <a:pt x="70" y="100"/>
                      </a:lnTo>
                      <a:lnTo>
                        <a:pt x="91" y="115"/>
                      </a:lnTo>
                      <a:lnTo>
                        <a:pt x="112" y="116"/>
                      </a:lnTo>
                      <a:lnTo>
                        <a:pt x="115" y="121"/>
                      </a:lnTo>
                      <a:lnTo>
                        <a:pt x="131" y="120"/>
                      </a:lnTo>
                      <a:lnTo>
                        <a:pt x="160" y="126"/>
                      </a:lnTo>
                      <a:lnTo>
                        <a:pt x="162" y="120"/>
                      </a:lnTo>
                      <a:lnTo>
                        <a:pt x="178" y="96"/>
                      </a:lnTo>
                      <a:lnTo>
                        <a:pt x="180" y="85"/>
                      </a:lnTo>
                      <a:lnTo>
                        <a:pt x="170" y="61"/>
                      </a:lnTo>
                      <a:lnTo>
                        <a:pt x="161" y="54"/>
                      </a:lnTo>
                      <a:lnTo>
                        <a:pt x="172" y="40"/>
                      </a:lnTo>
                      <a:lnTo>
                        <a:pt x="157" y="11"/>
                      </a:lnTo>
                      <a:lnTo>
                        <a:pt x="125" y="8"/>
                      </a:lnTo>
                      <a:lnTo>
                        <a:pt x="92" y="6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" name="Freeform 376"/>
                <p:cNvSpPr>
                  <a:spLocks noChangeArrowheads="1"/>
                </p:cNvSpPr>
                <p:nvPr/>
              </p:nvSpPr>
              <p:spPr bwMode="auto">
                <a:xfrm>
                  <a:off x="3142" y="1203"/>
                  <a:ext cx="123" cy="87"/>
                </a:xfrm>
                <a:custGeom>
                  <a:avLst/>
                  <a:gdLst>
                    <a:gd name="T0" fmla="*/ 162 w 176"/>
                    <a:gd name="T1" fmla="*/ 85 h 105"/>
                    <a:gd name="T2" fmla="*/ 160 w 176"/>
                    <a:gd name="T3" fmla="*/ 103 h 105"/>
                    <a:gd name="T4" fmla="*/ 125 w 176"/>
                    <a:gd name="T5" fmla="*/ 95 h 105"/>
                    <a:gd name="T6" fmla="*/ 95 w 176"/>
                    <a:gd name="T7" fmla="*/ 105 h 105"/>
                    <a:gd name="T8" fmla="*/ 74 w 176"/>
                    <a:gd name="T9" fmla="*/ 101 h 105"/>
                    <a:gd name="T10" fmla="*/ 54 w 176"/>
                    <a:gd name="T11" fmla="*/ 97 h 105"/>
                    <a:gd name="T12" fmla="*/ 49 w 176"/>
                    <a:gd name="T13" fmla="*/ 91 h 105"/>
                    <a:gd name="T14" fmla="*/ 48 w 176"/>
                    <a:gd name="T15" fmla="*/ 84 h 105"/>
                    <a:gd name="T16" fmla="*/ 42 w 176"/>
                    <a:gd name="T17" fmla="*/ 82 h 105"/>
                    <a:gd name="T18" fmla="*/ 36 w 176"/>
                    <a:gd name="T19" fmla="*/ 82 h 105"/>
                    <a:gd name="T20" fmla="*/ 27 w 176"/>
                    <a:gd name="T21" fmla="*/ 77 h 105"/>
                    <a:gd name="T22" fmla="*/ 0 w 176"/>
                    <a:gd name="T23" fmla="*/ 48 h 105"/>
                    <a:gd name="T24" fmla="*/ 11 w 176"/>
                    <a:gd name="T25" fmla="*/ 46 h 105"/>
                    <a:gd name="T26" fmla="*/ 25 w 176"/>
                    <a:gd name="T27" fmla="*/ 25 h 105"/>
                    <a:gd name="T28" fmla="*/ 43 w 176"/>
                    <a:gd name="T29" fmla="*/ 7 h 105"/>
                    <a:gd name="T30" fmla="*/ 44 w 176"/>
                    <a:gd name="T31" fmla="*/ 6 h 105"/>
                    <a:gd name="T32" fmla="*/ 79 w 176"/>
                    <a:gd name="T33" fmla="*/ 10 h 105"/>
                    <a:gd name="T34" fmla="*/ 109 w 176"/>
                    <a:gd name="T35" fmla="*/ 0 h 105"/>
                    <a:gd name="T36" fmla="*/ 111 w 176"/>
                    <a:gd name="T37" fmla="*/ 0 h 105"/>
                    <a:gd name="T38" fmla="*/ 125 w 176"/>
                    <a:gd name="T39" fmla="*/ 13 h 105"/>
                    <a:gd name="T40" fmla="*/ 138 w 176"/>
                    <a:gd name="T41" fmla="*/ 27 h 105"/>
                    <a:gd name="T42" fmla="*/ 144 w 176"/>
                    <a:gd name="T43" fmla="*/ 46 h 105"/>
                    <a:gd name="T44" fmla="*/ 150 w 176"/>
                    <a:gd name="T45" fmla="*/ 65 h 105"/>
                    <a:gd name="T46" fmla="*/ 164 w 176"/>
                    <a:gd name="T47" fmla="*/ 66 h 105"/>
                    <a:gd name="T48" fmla="*/ 175 w 176"/>
                    <a:gd name="T49" fmla="*/ 69 h 105"/>
                    <a:gd name="T50" fmla="*/ 176 w 176"/>
                    <a:gd name="T51" fmla="*/ 75 h 105"/>
                    <a:gd name="T52" fmla="*/ 168 w 176"/>
                    <a:gd name="T53" fmla="*/ 79 h 105"/>
                    <a:gd name="T54" fmla="*/ 166 w 176"/>
                    <a:gd name="T55" fmla="*/ 77 h 105"/>
                    <a:gd name="T56" fmla="*/ 162 w 176"/>
                    <a:gd name="T57" fmla="*/ 8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76" h="105">
                      <a:moveTo>
                        <a:pt x="162" y="85"/>
                      </a:moveTo>
                      <a:lnTo>
                        <a:pt x="160" y="103"/>
                      </a:lnTo>
                      <a:lnTo>
                        <a:pt x="125" y="95"/>
                      </a:lnTo>
                      <a:lnTo>
                        <a:pt x="95" y="105"/>
                      </a:lnTo>
                      <a:lnTo>
                        <a:pt x="74" y="101"/>
                      </a:lnTo>
                      <a:lnTo>
                        <a:pt x="54" y="97"/>
                      </a:lnTo>
                      <a:lnTo>
                        <a:pt x="49" y="91"/>
                      </a:lnTo>
                      <a:lnTo>
                        <a:pt x="48" y="84"/>
                      </a:lnTo>
                      <a:lnTo>
                        <a:pt x="42" y="82"/>
                      </a:lnTo>
                      <a:lnTo>
                        <a:pt x="36" y="82"/>
                      </a:lnTo>
                      <a:lnTo>
                        <a:pt x="27" y="77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25" y="25"/>
                      </a:lnTo>
                      <a:lnTo>
                        <a:pt x="43" y="7"/>
                      </a:lnTo>
                      <a:lnTo>
                        <a:pt x="44" y="6"/>
                      </a:lnTo>
                      <a:lnTo>
                        <a:pt x="79" y="10"/>
                      </a:lnTo>
                      <a:lnTo>
                        <a:pt x="109" y="0"/>
                      </a:lnTo>
                      <a:lnTo>
                        <a:pt x="111" y="0"/>
                      </a:lnTo>
                      <a:lnTo>
                        <a:pt x="125" y="13"/>
                      </a:lnTo>
                      <a:lnTo>
                        <a:pt x="138" y="27"/>
                      </a:lnTo>
                      <a:lnTo>
                        <a:pt x="144" y="46"/>
                      </a:lnTo>
                      <a:lnTo>
                        <a:pt x="150" y="65"/>
                      </a:lnTo>
                      <a:lnTo>
                        <a:pt x="164" y="66"/>
                      </a:lnTo>
                      <a:lnTo>
                        <a:pt x="175" y="69"/>
                      </a:lnTo>
                      <a:lnTo>
                        <a:pt x="176" y="75"/>
                      </a:lnTo>
                      <a:lnTo>
                        <a:pt x="168" y="79"/>
                      </a:lnTo>
                      <a:lnTo>
                        <a:pt x="166" y="77"/>
                      </a:lnTo>
                      <a:lnTo>
                        <a:pt x="162" y="8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7" name="Freeform 377"/>
                <p:cNvSpPr>
                  <a:spLocks noChangeArrowheads="1"/>
                </p:cNvSpPr>
                <p:nvPr/>
              </p:nvSpPr>
              <p:spPr bwMode="auto">
                <a:xfrm>
                  <a:off x="3034" y="1150"/>
                  <a:ext cx="82" cy="44"/>
                </a:xfrm>
                <a:custGeom>
                  <a:avLst/>
                  <a:gdLst>
                    <a:gd name="T0" fmla="*/ 98 w 119"/>
                    <a:gd name="T1" fmla="*/ 16 h 54"/>
                    <a:gd name="T2" fmla="*/ 119 w 119"/>
                    <a:gd name="T3" fmla="*/ 31 h 54"/>
                    <a:gd name="T4" fmla="*/ 119 w 119"/>
                    <a:gd name="T5" fmla="*/ 34 h 54"/>
                    <a:gd name="T6" fmla="*/ 113 w 119"/>
                    <a:gd name="T7" fmla="*/ 38 h 54"/>
                    <a:gd name="T8" fmla="*/ 108 w 119"/>
                    <a:gd name="T9" fmla="*/ 40 h 54"/>
                    <a:gd name="T10" fmla="*/ 108 w 119"/>
                    <a:gd name="T11" fmla="*/ 42 h 54"/>
                    <a:gd name="T12" fmla="*/ 102 w 119"/>
                    <a:gd name="T13" fmla="*/ 48 h 54"/>
                    <a:gd name="T14" fmla="*/ 93 w 119"/>
                    <a:gd name="T15" fmla="*/ 50 h 54"/>
                    <a:gd name="T16" fmla="*/ 87 w 119"/>
                    <a:gd name="T17" fmla="*/ 50 h 54"/>
                    <a:gd name="T18" fmla="*/ 81 w 119"/>
                    <a:gd name="T19" fmla="*/ 49 h 54"/>
                    <a:gd name="T20" fmla="*/ 52 w 119"/>
                    <a:gd name="T21" fmla="*/ 46 h 54"/>
                    <a:gd name="T22" fmla="*/ 41 w 119"/>
                    <a:gd name="T23" fmla="*/ 54 h 54"/>
                    <a:gd name="T24" fmla="*/ 32 w 119"/>
                    <a:gd name="T25" fmla="*/ 49 h 54"/>
                    <a:gd name="T26" fmla="*/ 5 w 119"/>
                    <a:gd name="T27" fmla="*/ 25 h 54"/>
                    <a:gd name="T28" fmla="*/ 0 w 119"/>
                    <a:gd name="T29" fmla="*/ 17 h 54"/>
                    <a:gd name="T30" fmla="*/ 41 w 119"/>
                    <a:gd name="T31" fmla="*/ 0 h 54"/>
                    <a:gd name="T32" fmla="*/ 45 w 119"/>
                    <a:gd name="T33" fmla="*/ 2 h 54"/>
                    <a:gd name="T34" fmla="*/ 48 w 119"/>
                    <a:gd name="T35" fmla="*/ 1 h 54"/>
                    <a:gd name="T36" fmla="*/ 71 w 119"/>
                    <a:gd name="T37" fmla="*/ 10 h 54"/>
                    <a:gd name="T38" fmla="*/ 76 w 119"/>
                    <a:gd name="T39" fmla="*/ 17 h 54"/>
                    <a:gd name="T40" fmla="*/ 86 w 119"/>
                    <a:gd name="T41" fmla="*/ 16 h 54"/>
                    <a:gd name="T42" fmla="*/ 98 w 119"/>
                    <a:gd name="T43" fmla="*/ 1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54">
                      <a:moveTo>
                        <a:pt x="98" y="16"/>
                      </a:moveTo>
                      <a:lnTo>
                        <a:pt x="119" y="31"/>
                      </a:lnTo>
                      <a:lnTo>
                        <a:pt x="119" y="34"/>
                      </a:lnTo>
                      <a:lnTo>
                        <a:pt x="113" y="38"/>
                      </a:lnTo>
                      <a:lnTo>
                        <a:pt x="108" y="40"/>
                      </a:lnTo>
                      <a:lnTo>
                        <a:pt x="108" y="42"/>
                      </a:lnTo>
                      <a:lnTo>
                        <a:pt x="102" y="48"/>
                      </a:lnTo>
                      <a:lnTo>
                        <a:pt x="93" y="50"/>
                      </a:lnTo>
                      <a:lnTo>
                        <a:pt x="87" y="50"/>
                      </a:lnTo>
                      <a:lnTo>
                        <a:pt x="81" y="49"/>
                      </a:lnTo>
                      <a:lnTo>
                        <a:pt x="52" y="46"/>
                      </a:lnTo>
                      <a:lnTo>
                        <a:pt x="41" y="54"/>
                      </a:lnTo>
                      <a:lnTo>
                        <a:pt x="32" y="49"/>
                      </a:lnTo>
                      <a:lnTo>
                        <a:pt x="5" y="25"/>
                      </a:lnTo>
                      <a:lnTo>
                        <a:pt x="0" y="17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48" y="1"/>
                      </a:lnTo>
                      <a:lnTo>
                        <a:pt x="71" y="10"/>
                      </a:lnTo>
                      <a:lnTo>
                        <a:pt x="76" y="17"/>
                      </a:lnTo>
                      <a:lnTo>
                        <a:pt x="86" y="16"/>
                      </a:lnTo>
                      <a:lnTo>
                        <a:pt x="98" y="1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8" name="Freeform 378"/>
                <p:cNvSpPr>
                  <a:spLocks noChangeArrowheads="1"/>
                </p:cNvSpPr>
                <p:nvPr/>
              </p:nvSpPr>
              <p:spPr bwMode="auto">
                <a:xfrm>
                  <a:off x="2910" y="1142"/>
                  <a:ext cx="45" cy="34"/>
                </a:xfrm>
                <a:custGeom>
                  <a:avLst/>
                  <a:gdLst>
                    <a:gd name="T0" fmla="*/ 14 w 64"/>
                    <a:gd name="T1" fmla="*/ 0 h 41"/>
                    <a:gd name="T2" fmla="*/ 0 w 64"/>
                    <a:gd name="T3" fmla="*/ 8 h 41"/>
                    <a:gd name="T4" fmla="*/ 6 w 64"/>
                    <a:gd name="T5" fmla="*/ 15 h 41"/>
                    <a:gd name="T6" fmla="*/ 30 w 64"/>
                    <a:gd name="T7" fmla="*/ 30 h 41"/>
                    <a:gd name="T8" fmla="*/ 38 w 64"/>
                    <a:gd name="T9" fmla="*/ 29 h 41"/>
                    <a:gd name="T10" fmla="*/ 39 w 64"/>
                    <a:gd name="T11" fmla="*/ 32 h 41"/>
                    <a:gd name="T12" fmla="*/ 57 w 64"/>
                    <a:gd name="T13" fmla="*/ 41 h 41"/>
                    <a:gd name="T14" fmla="*/ 58 w 64"/>
                    <a:gd name="T15" fmla="*/ 41 h 41"/>
                    <a:gd name="T16" fmla="*/ 58 w 64"/>
                    <a:gd name="T17" fmla="*/ 39 h 41"/>
                    <a:gd name="T18" fmla="*/ 63 w 64"/>
                    <a:gd name="T19" fmla="*/ 28 h 41"/>
                    <a:gd name="T20" fmla="*/ 64 w 64"/>
                    <a:gd name="T21" fmla="*/ 17 h 41"/>
                    <a:gd name="T22" fmla="*/ 61 w 64"/>
                    <a:gd name="T23" fmla="*/ 15 h 41"/>
                    <a:gd name="T24" fmla="*/ 55 w 64"/>
                    <a:gd name="T25" fmla="*/ 10 h 41"/>
                    <a:gd name="T26" fmla="*/ 51 w 64"/>
                    <a:gd name="T27" fmla="*/ 3 h 41"/>
                    <a:gd name="T28" fmla="*/ 28 w 64"/>
                    <a:gd name="T29" fmla="*/ 0 h 41"/>
                    <a:gd name="T30" fmla="*/ 14 w 64"/>
                    <a:gd name="T3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1">
                      <a:moveTo>
                        <a:pt x="14" y="0"/>
                      </a:moveTo>
                      <a:lnTo>
                        <a:pt x="0" y="8"/>
                      </a:lnTo>
                      <a:lnTo>
                        <a:pt x="6" y="15"/>
                      </a:lnTo>
                      <a:lnTo>
                        <a:pt x="30" y="30"/>
                      </a:lnTo>
                      <a:lnTo>
                        <a:pt x="38" y="29"/>
                      </a:lnTo>
                      <a:lnTo>
                        <a:pt x="39" y="32"/>
                      </a:lnTo>
                      <a:lnTo>
                        <a:pt x="57" y="41"/>
                      </a:lnTo>
                      <a:lnTo>
                        <a:pt x="58" y="41"/>
                      </a:lnTo>
                      <a:lnTo>
                        <a:pt x="58" y="39"/>
                      </a:lnTo>
                      <a:lnTo>
                        <a:pt x="63" y="28"/>
                      </a:lnTo>
                      <a:lnTo>
                        <a:pt x="64" y="17"/>
                      </a:lnTo>
                      <a:lnTo>
                        <a:pt x="61" y="15"/>
                      </a:lnTo>
                      <a:lnTo>
                        <a:pt x="55" y="10"/>
                      </a:lnTo>
                      <a:lnTo>
                        <a:pt x="51" y="3"/>
                      </a:lnTo>
                      <a:lnTo>
                        <a:pt x="2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" name="Freeform 379"/>
                <p:cNvSpPr>
                  <a:spLocks noChangeArrowheads="1"/>
                </p:cNvSpPr>
                <p:nvPr/>
              </p:nvSpPr>
              <p:spPr bwMode="auto">
                <a:xfrm>
                  <a:off x="2954" y="1075"/>
                  <a:ext cx="109" cy="142"/>
                </a:xfrm>
                <a:custGeom>
                  <a:avLst/>
                  <a:gdLst>
                    <a:gd name="T0" fmla="*/ 38 w 156"/>
                    <a:gd name="T1" fmla="*/ 32 h 168"/>
                    <a:gd name="T2" fmla="*/ 41 w 156"/>
                    <a:gd name="T3" fmla="*/ 32 h 168"/>
                    <a:gd name="T4" fmla="*/ 41 w 156"/>
                    <a:gd name="T5" fmla="*/ 28 h 168"/>
                    <a:gd name="T6" fmla="*/ 48 w 156"/>
                    <a:gd name="T7" fmla="*/ 24 h 168"/>
                    <a:gd name="T8" fmla="*/ 60 w 156"/>
                    <a:gd name="T9" fmla="*/ 29 h 168"/>
                    <a:gd name="T10" fmla="*/ 53 w 156"/>
                    <a:gd name="T11" fmla="*/ 23 h 168"/>
                    <a:gd name="T12" fmla="*/ 47 w 156"/>
                    <a:gd name="T13" fmla="*/ 14 h 168"/>
                    <a:gd name="T14" fmla="*/ 47 w 156"/>
                    <a:gd name="T15" fmla="*/ 11 h 168"/>
                    <a:gd name="T16" fmla="*/ 42 w 156"/>
                    <a:gd name="T17" fmla="*/ 0 h 168"/>
                    <a:gd name="T18" fmla="*/ 56 w 156"/>
                    <a:gd name="T19" fmla="*/ 2 h 168"/>
                    <a:gd name="T20" fmla="*/ 60 w 156"/>
                    <a:gd name="T21" fmla="*/ 3 h 168"/>
                    <a:gd name="T22" fmla="*/ 63 w 156"/>
                    <a:gd name="T23" fmla="*/ 10 h 168"/>
                    <a:gd name="T24" fmla="*/ 81 w 156"/>
                    <a:gd name="T25" fmla="*/ 11 h 168"/>
                    <a:gd name="T26" fmla="*/ 81 w 156"/>
                    <a:gd name="T27" fmla="*/ 18 h 168"/>
                    <a:gd name="T28" fmla="*/ 87 w 156"/>
                    <a:gd name="T29" fmla="*/ 21 h 168"/>
                    <a:gd name="T30" fmla="*/ 111 w 156"/>
                    <a:gd name="T31" fmla="*/ 10 h 168"/>
                    <a:gd name="T32" fmla="*/ 110 w 156"/>
                    <a:gd name="T33" fmla="*/ 11 h 168"/>
                    <a:gd name="T34" fmla="*/ 132 w 156"/>
                    <a:gd name="T35" fmla="*/ 20 h 168"/>
                    <a:gd name="T36" fmla="*/ 139 w 156"/>
                    <a:gd name="T37" fmla="*/ 18 h 168"/>
                    <a:gd name="T38" fmla="*/ 146 w 156"/>
                    <a:gd name="T39" fmla="*/ 26 h 168"/>
                    <a:gd name="T40" fmla="*/ 141 w 156"/>
                    <a:gd name="T41" fmla="*/ 27 h 168"/>
                    <a:gd name="T42" fmla="*/ 143 w 156"/>
                    <a:gd name="T43" fmla="*/ 47 h 168"/>
                    <a:gd name="T44" fmla="*/ 153 w 156"/>
                    <a:gd name="T45" fmla="*/ 72 h 168"/>
                    <a:gd name="T46" fmla="*/ 156 w 156"/>
                    <a:gd name="T47" fmla="*/ 90 h 168"/>
                    <a:gd name="T48" fmla="*/ 152 w 156"/>
                    <a:gd name="T49" fmla="*/ 88 h 168"/>
                    <a:gd name="T50" fmla="*/ 111 w 156"/>
                    <a:gd name="T51" fmla="*/ 105 h 168"/>
                    <a:gd name="T52" fmla="*/ 116 w 156"/>
                    <a:gd name="T53" fmla="*/ 113 h 168"/>
                    <a:gd name="T54" fmla="*/ 143 w 156"/>
                    <a:gd name="T55" fmla="*/ 137 h 168"/>
                    <a:gd name="T56" fmla="*/ 127 w 156"/>
                    <a:gd name="T57" fmla="*/ 150 h 168"/>
                    <a:gd name="T58" fmla="*/ 131 w 156"/>
                    <a:gd name="T59" fmla="*/ 162 h 168"/>
                    <a:gd name="T60" fmla="*/ 125 w 156"/>
                    <a:gd name="T61" fmla="*/ 165 h 168"/>
                    <a:gd name="T62" fmla="*/ 103 w 156"/>
                    <a:gd name="T63" fmla="*/ 165 h 168"/>
                    <a:gd name="T64" fmla="*/ 89 w 156"/>
                    <a:gd name="T65" fmla="*/ 165 h 168"/>
                    <a:gd name="T66" fmla="*/ 83 w 156"/>
                    <a:gd name="T67" fmla="*/ 168 h 168"/>
                    <a:gd name="T68" fmla="*/ 67 w 156"/>
                    <a:gd name="T69" fmla="*/ 166 h 168"/>
                    <a:gd name="T70" fmla="*/ 49 w 156"/>
                    <a:gd name="T71" fmla="*/ 162 h 168"/>
                    <a:gd name="T72" fmla="*/ 31 w 156"/>
                    <a:gd name="T73" fmla="*/ 165 h 168"/>
                    <a:gd name="T74" fmla="*/ 38 w 156"/>
                    <a:gd name="T75" fmla="*/ 132 h 168"/>
                    <a:gd name="T76" fmla="*/ 11 w 156"/>
                    <a:gd name="T77" fmla="*/ 123 h 168"/>
                    <a:gd name="T78" fmla="*/ 7 w 156"/>
                    <a:gd name="T79" fmla="*/ 122 h 168"/>
                    <a:gd name="T80" fmla="*/ 7 w 156"/>
                    <a:gd name="T81" fmla="*/ 119 h 168"/>
                    <a:gd name="T82" fmla="*/ 2 w 156"/>
                    <a:gd name="T83" fmla="*/ 106 h 168"/>
                    <a:gd name="T84" fmla="*/ 3 w 156"/>
                    <a:gd name="T85" fmla="*/ 95 h 168"/>
                    <a:gd name="T86" fmla="*/ 0 w 156"/>
                    <a:gd name="T87" fmla="*/ 93 h 168"/>
                    <a:gd name="T88" fmla="*/ 2 w 156"/>
                    <a:gd name="T89" fmla="*/ 68 h 168"/>
                    <a:gd name="T90" fmla="*/ 17 w 156"/>
                    <a:gd name="T91" fmla="*/ 59 h 168"/>
                    <a:gd name="T92" fmla="*/ 12 w 156"/>
                    <a:gd name="T93" fmla="*/ 51 h 168"/>
                    <a:gd name="T94" fmla="*/ 19 w 156"/>
                    <a:gd name="T95" fmla="*/ 36 h 168"/>
                    <a:gd name="T96" fmla="*/ 15 w 156"/>
                    <a:gd name="T97" fmla="*/ 35 h 168"/>
                    <a:gd name="T98" fmla="*/ 19 w 156"/>
                    <a:gd name="T99" fmla="*/ 28 h 168"/>
                    <a:gd name="T100" fmla="*/ 38 w 156"/>
                    <a:gd name="T101" fmla="*/ 3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6" h="168">
                      <a:moveTo>
                        <a:pt x="38" y="32"/>
                      </a:moveTo>
                      <a:lnTo>
                        <a:pt x="41" y="32"/>
                      </a:lnTo>
                      <a:lnTo>
                        <a:pt x="41" y="28"/>
                      </a:lnTo>
                      <a:lnTo>
                        <a:pt x="48" y="24"/>
                      </a:lnTo>
                      <a:lnTo>
                        <a:pt x="60" y="29"/>
                      </a:lnTo>
                      <a:lnTo>
                        <a:pt x="53" y="23"/>
                      </a:lnTo>
                      <a:lnTo>
                        <a:pt x="47" y="14"/>
                      </a:lnTo>
                      <a:lnTo>
                        <a:pt x="47" y="11"/>
                      </a:lnTo>
                      <a:lnTo>
                        <a:pt x="42" y="0"/>
                      </a:lnTo>
                      <a:lnTo>
                        <a:pt x="56" y="2"/>
                      </a:lnTo>
                      <a:lnTo>
                        <a:pt x="60" y="3"/>
                      </a:lnTo>
                      <a:lnTo>
                        <a:pt x="63" y="10"/>
                      </a:lnTo>
                      <a:lnTo>
                        <a:pt x="81" y="11"/>
                      </a:lnTo>
                      <a:lnTo>
                        <a:pt x="81" y="18"/>
                      </a:lnTo>
                      <a:lnTo>
                        <a:pt x="87" y="21"/>
                      </a:lnTo>
                      <a:lnTo>
                        <a:pt x="111" y="10"/>
                      </a:lnTo>
                      <a:lnTo>
                        <a:pt x="110" y="11"/>
                      </a:lnTo>
                      <a:lnTo>
                        <a:pt x="132" y="20"/>
                      </a:lnTo>
                      <a:lnTo>
                        <a:pt x="139" y="18"/>
                      </a:lnTo>
                      <a:lnTo>
                        <a:pt x="146" y="26"/>
                      </a:lnTo>
                      <a:lnTo>
                        <a:pt x="141" y="27"/>
                      </a:lnTo>
                      <a:lnTo>
                        <a:pt x="143" y="47"/>
                      </a:lnTo>
                      <a:lnTo>
                        <a:pt x="153" y="72"/>
                      </a:lnTo>
                      <a:lnTo>
                        <a:pt x="156" y="90"/>
                      </a:lnTo>
                      <a:lnTo>
                        <a:pt x="152" y="88"/>
                      </a:lnTo>
                      <a:lnTo>
                        <a:pt x="111" y="105"/>
                      </a:lnTo>
                      <a:lnTo>
                        <a:pt x="116" y="113"/>
                      </a:lnTo>
                      <a:lnTo>
                        <a:pt x="143" y="137"/>
                      </a:lnTo>
                      <a:lnTo>
                        <a:pt x="127" y="150"/>
                      </a:lnTo>
                      <a:lnTo>
                        <a:pt x="131" y="162"/>
                      </a:lnTo>
                      <a:lnTo>
                        <a:pt x="125" y="165"/>
                      </a:lnTo>
                      <a:lnTo>
                        <a:pt x="103" y="165"/>
                      </a:lnTo>
                      <a:lnTo>
                        <a:pt x="89" y="165"/>
                      </a:lnTo>
                      <a:lnTo>
                        <a:pt x="83" y="168"/>
                      </a:lnTo>
                      <a:lnTo>
                        <a:pt x="67" y="166"/>
                      </a:lnTo>
                      <a:lnTo>
                        <a:pt x="49" y="162"/>
                      </a:lnTo>
                      <a:lnTo>
                        <a:pt x="31" y="165"/>
                      </a:lnTo>
                      <a:lnTo>
                        <a:pt x="38" y="132"/>
                      </a:lnTo>
                      <a:lnTo>
                        <a:pt x="11" y="123"/>
                      </a:lnTo>
                      <a:lnTo>
                        <a:pt x="7" y="122"/>
                      </a:lnTo>
                      <a:lnTo>
                        <a:pt x="7" y="119"/>
                      </a:lnTo>
                      <a:lnTo>
                        <a:pt x="2" y="106"/>
                      </a:lnTo>
                      <a:lnTo>
                        <a:pt x="3" y="95"/>
                      </a:lnTo>
                      <a:lnTo>
                        <a:pt x="0" y="93"/>
                      </a:lnTo>
                      <a:lnTo>
                        <a:pt x="2" y="68"/>
                      </a:lnTo>
                      <a:lnTo>
                        <a:pt x="17" y="59"/>
                      </a:lnTo>
                      <a:lnTo>
                        <a:pt x="12" y="51"/>
                      </a:lnTo>
                      <a:lnTo>
                        <a:pt x="19" y="36"/>
                      </a:lnTo>
                      <a:lnTo>
                        <a:pt x="15" y="35"/>
                      </a:lnTo>
                      <a:lnTo>
                        <a:pt x="19" y="28"/>
                      </a:lnTo>
                      <a:lnTo>
                        <a:pt x="38" y="3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" name="Freeform 380"/>
                <p:cNvSpPr>
                  <a:spLocks noChangeArrowheads="1"/>
                </p:cNvSpPr>
                <p:nvPr/>
              </p:nvSpPr>
              <p:spPr bwMode="auto">
                <a:xfrm>
                  <a:off x="3040" y="1081"/>
                  <a:ext cx="5" cy="1"/>
                </a:xfrm>
                <a:custGeom>
                  <a:avLst/>
                  <a:gdLst>
                    <a:gd name="T0" fmla="*/ 0 w 11"/>
                    <a:gd name="T1" fmla="*/ 4 h 4"/>
                    <a:gd name="T2" fmla="*/ 11 w 11"/>
                    <a:gd name="T3" fmla="*/ 4 h 4"/>
                    <a:gd name="T4" fmla="*/ 6 w 11"/>
                    <a:gd name="T5" fmla="*/ 0 h 4"/>
                    <a:gd name="T6" fmla="*/ 0 w 11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1" name="Freeform 381"/>
                <p:cNvSpPr>
                  <a:spLocks noChangeArrowheads="1"/>
                </p:cNvSpPr>
                <p:nvPr/>
              </p:nvSpPr>
              <p:spPr bwMode="auto">
                <a:xfrm>
                  <a:off x="2953" y="1166"/>
                  <a:ext cx="5" cy="12"/>
                </a:xfrm>
                <a:custGeom>
                  <a:avLst/>
                  <a:gdLst>
                    <a:gd name="T0" fmla="*/ 5 w 10"/>
                    <a:gd name="T1" fmla="*/ 0 h 16"/>
                    <a:gd name="T2" fmla="*/ 0 w 10"/>
                    <a:gd name="T3" fmla="*/ 11 h 16"/>
                    <a:gd name="T4" fmla="*/ 0 w 10"/>
                    <a:gd name="T5" fmla="*/ 13 h 16"/>
                    <a:gd name="T6" fmla="*/ 10 w 10"/>
                    <a:gd name="T7" fmla="*/ 16 h 16"/>
                    <a:gd name="T8" fmla="*/ 10 w 10"/>
                    <a:gd name="T9" fmla="*/ 13 h 16"/>
                    <a:gd name="T10" fmla="*/ 5 w 10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6">
                      <a:moveTo>
                        <a:pt x="5" y="0"/>
                      </a:move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0" y="16"/>
                      </a:lnTo>
                      <a:lnTo>
                        <a:pt x="10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2" name="Freeform 382"/>
                <p:cNvSpPr>
                  <a:spLocks noChangeArrowheads="1"/>
                </p:cNvSpPr>
                <p:nvPr/>
              </p:nvSpPr>
              <p:spPr bwMode="auto">
                <a:xfrm>
                  <a:off x="3220" y="1193"/>
                  <a:ext cx="55" cy="66"/>
                </a:xfrm>
                <a:custGeom>
                  <a:avLst/>
                  <a:gdLst>
                    <a:gd name="T0" fmla="*/ 17 w 81"/>
                    <a:gd name="T1" fmla="*/ 0 h 81"/>
                    <a:gd name="T2" fmla="*/ 0 w 81"/>
                    <a:gd name="T3" fmla="*/ 12 h 81"/>
                    <a:gd name="T4" fmla="*/ 2 w 81"/>
                    <a:gd name="T5" fmla="*/ 12 h 81"/>
                    <a:gd name="T6" fmla="*/ 16 w 81"/>
                    <a:gd name="T7" fmla="*/ 25 h 81"/>
                    <a:gd name="T8" fmla="*/ 29 w 81"/>
                    <a:gd name="T9" fmla="*/ 39 h 81"/>
                    <a:gd name="T10" fmla="*/ 35 w 81"/>
                    <a:gd name="T11" fmla="*/ 58 h 81"/>
                    <a:gd name="T12" fmla="*/ 41 w 81"/>
                    <a:gd name="T13" fmla="*/ 77 h 81"/>
                    <a:gd name="T14" fmla="*/ 55 w 81"/>
                    <a:gd name="T15" fmla="*/ 78 h 81"/>
                    <a:gd name="T16" fmla="*/ 66 w 81"/>
                    <a:gd name="T17" fmla="*/ 81 h 81"/>
                    <a:gd name="T18" fmla="*/ 65 w 81"/>
                    <a:gd name="T19" fmla="*/ 70 h 81"/>
                    <a:gd name="T20" fmla="*/ 81 w 81"/>
                    <a:gd name="T21" fmla="*/ 55 h 81"/>
                    <a:gd name="T22" fmla="*/ 66 w 81"/>
                    <a:gd name="T23" fmla="*/ 42 h 81"/>
                    <a:gd name="T24" fmla="*/ 52 w 81"/>
                    <a:gd name="T25" fmla="*/ 29 h 81"/>
                    <a:gd name="T26" fmla="*/ 37 w 81"/>
                    <a:gd name="T27" fmla="*/ 15 h 81"/>
                    <a:gd name="T28" fmla="*/ 22 w 81"/>
                    <a:gd name="T29" fmla="*/ 1 h 81"/>
                    <a:gd name="T30" fmla="*/ 17 w 81"/>
                    <a:gd name="T31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" h="81">
                      <a:moveTo>
                        <a:pt x="17" y="0"/>
                      </a:move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16" y="25"/>
                      </a:lnTo>
                      <a:lnTo>
                        <a:pt x="29" y="39"/>
                      </a:lnTo>
                      <a:lnTo>
                        <a:pt x="35" y="58"/>
                      </a:lnTo>
                      <a:lnTo>
                        <a:pt x="41" y="77"/>
                      </a:lnTo>
                      <a:lnTo>
                        <a:pt x="55" y="78"/>
                      </a:lnTo>
                      <a:lnTo>
                        <a:pt x="66" y="81"/>
                      </a:lnTo>
                      <a:lnTo>
                        <a:pt x="65" y="70"/>
                      </a:lnTo>
                      <a:lnTo>
                        <a:pt x="81" y="55"/>
                      </a:lnTo>
                      <a:lnTo>
                        <a:pt x="66" y="42"/>
                      </a:lnTo>
                      <a:lnTo>
                        <a:pt x="52" y="29"/>
                      </a:lnTo>
                      <a:lnTo>
                        <a:pt x="37" y="15"/>
                      </a:lnTo>
                      <a:lnTo>
                        <a:pt x="22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" name="Freeform 383"/>
                <p:cNvSpPr>
                  <a:spLocks noChangeArrowheads="1"/>
                </p:cNvSpPr>
                <p:nvPr/>
              </p:nvSpPr>
              <p:spPr bwMode="auto">
                <a:xfrm>
                  <a:off x="2937" y="787"/>
                  <a:ext cx="265" cy="226"/>
                </a:xfrm>
                <a:custGeom>
                  <a:avLst/>
                  <a:gdLst>
                    <a:gd name="T0" fmla="*/ 215 w 375"/>
                    <a:gd name="T1" fmla="*/ 34 h 267"/>
                    <a:gd name="T2" fmla="*/ 209 w 375"/>
                    <a:gd name="T3" fmla="*/ 30 h 267"/>
                    <a:gd name="T4" fmla="*/ 205 w 375"/>
                    <a:gd name="T5" fmla="*/ 34 h 267"/>
                    <a:gd name="T6" fmla="*/ 187 w 375"/>
                    <a:gd name="T7" fmla="*/ 33 h 267"/>
                    <a:gd name="T8" fmla="*/ 181 w 375"/>
                    <a:gd name="T9" fmla="*/ 47 h 267"/>
                    <a:gd name="T10" fmla="*/ 179 w 375"/>
                    <a:gd name="T11" fmla="*/ 57 h 267"/>
                    <a:gd name="T12" fmla="*/ 163 w 375"/>
                    <a:gd name="T13" fmla="*/ 60 h 267"/>
                    <a:gd name="T14" fmla="*/ 153 w 375"/>
                    <a:gd name="T15" fmla="*/ 60 h 267"/>
                    <a:gd name="T16" fmla="*/ 151 w 375"/>
                    <a:gd name="T17" fmla="*/ 69 h 267"/>
                    <a:gd name="T18" fmla="*/ 144 w 375"/>
                    <a:gd name="T19" fmla="*/ 72 h 267"/>
                    <a:gd name="T20" fmla="*/ 140 w 375"/>
                    <a:gd name="T21" fmla="*/ 81 h 267"/>
                    <a:gd name="T22" fmla="*/ 122 w 375"/>
                    <a:gd name="T23" fmla="*/ 90 h 267"/>
                    <a:gd name="T24" fmla="*/ 131 w 375"/>
                    <a:gd name="T25" fmla="*/ 96 h 267"/>
                    <a:gd name="T26" fmla="*/ 113 w 375"/>
                    <a:gd name="T27" fmla="*/ 112 h 267"/>
                    <a:gd name="T28" fmla="*/ 98 w 375"/>
                    <a:gd name="T29" fmla="*/ 123 h 267"/>
                    <a:gd name="T30" fmla="*/ 101 w 375"/>
                    <a:gd name="T31" fmla="*/ 129 h 267"/>
                    <a:gd name="T32" fmla="*/ 78 w 375"/>
                    <a:gd name="T33" fmla="*/ 142 h 267"/>
                    <a:gd name="T34" fmla="*/ 87 w 375"/>
                    <a:gd name="T35" fmla="*/ 144 h 267"/>
                    <a:gd name="T36" fmla="*/ 81 w 375"/>
                    <a:gd name="T37" fmla="*/ 154 h 267"/>
                    <a:gd name="T38" fmla="*/ 62 w 375"/>
                    <a:gd name="T39" fmla="*/ 154 h 267"/>
                    <a:gd name="T40" fmla="*/ 51 w 375"/>
                    <a:gd name="T41" fmla="*/ 165 h 267"/>
                    <a:gd name="T42" fmla="*/ 30 w 375"/>
                    <a:gd name="T43" fmla="*/ 164 h 267"/>
                    <a:gd name="T44" fmla="*/ 42 w 375"/>
                    <a:gd name="T45" fmla="*/ 168 h 267"/>
                    <a:gd name="T46" fmla="*/ 31 w 375"/>
                    <a:gd name="T47" fmla="*/ 178 h 267"/>
                    <a:gd name="T48" fmla="*/ 20 w 375"/>
                    <a:gd name="T49" fmla="*/ 178 h 267"/>
                    <a:gd name="T50" fmla="*/ 6 w 375"/>
                    <a:gd name="T51" fmla="*/ 183 h 267"/>
                    <a:gd name="T52" fmla="*/ 23 w 375"/>
                    <a:gd name="T53" fmla="*/ 188 h 267"/>
                    <a:gd name="T54" fmla="*/ 2 w 375"/>
                    <a:gd name="T55" fmla="*/ 197 h 267"/>
                    <a:gd name="T56" fmla="*/ 24 w 375"/>
                    <a:gd name="T57" fmla="*/ 200 h 267"/>
                    <a:gd name="T58" fmla="*/ 38 w 375"/>
                    <a:gd name="T59" fmla="*/ 202 h 267"/>
                    <a:gd name="T60" fmla="*/ 0 w 375"/>
                    <a:gd name="T61" fmla="*/ 206 h 267"/>
                    <a:gd name="T62" fmla="*/ 0 w 375"/>
                    <a:gd name="T63" fmla="*/ 210 h 267"/>
                    <a:gd name="T64" fmla="*/ 2 w 375"/>
                    <a:gd name="T65" fmla="*/ 221 h 267"/>
                    <a:gd name="T66" fmla="*/ 21 w 375"/>
                    <a:gd name="T67" fmla="*/ 216 h 267"/>
                    <a:gd name="T68" fmla="*/ 23 w 375"/>
                    <a:gd name="T69" fmla="*/ 218 h 267"/>
                    <a:gd name="T70" fmla="*/ 7 w 375"/>
                    <a:gd name="T71" fmla="*/ 234 h 267"/>
                    <a:gd name="T72" fmla="*/ 20 w 375"/>
                    <a:gd name="T73" fmla="*/ 237 h 267"/>
                    <a:gd name="T74" fmla="*/ 12 w 375"/>
                    <a:gd name="T75" fmla="*/ 248 h 267"/>
                    <a:gd name="T76" fmla="*/ 50 w 375"/>
                    <a:gd name="T77" fmla="*/ 267 h 267"/>
                    <a:gd name="T78" fmla="*/ 89 w 375"/>
                    <a:gd name="T79" fmla="*/ 233 h 267"/>
                    <a:gd name="T80" fmla="*/ 107 w 375"/>
                    <a:gd name="T81" fmla="*/ 248 h 267"/>
                    <a:gd name="T82" fmla="*/ 119 w 375"/>
                    <a:gd name="T83" fmla="*/ 203 h 267"/>
                    <a:gd name="T84" fmla="*/ 113 w 375"/>
                    <a:gd name="T85" fmla="*/ 170 h 267"/>
                    <a:gd name="T86" fmla="*/ 140 w 375"/>
                    <a:gd name="T87" fmla="*/ 138 h 267"/>
                    <a:gd name="T88" fmla="*/ 141 w 375"/>
                    <a:gd name="T89" fmla="*/ 99 h 267"/>
                    <a:gd name="T90" fmla="*/ 170 w 375"/>
                    <a:gd name="T91" fmla="*/ 63 h 267"/>
                    <a:gd name="T92" fmla="*/ 219 w 375"/>
                    <a:gd name="T93" fmla="*/ 51 h 267"/>
                    <a:gd name="T94" fmla="*/ 235 w 375"/>
                    <a:gd name="T95" fmla="*/ 34 h 267"/>
                    <a:gd name="T96" fmla="*/ 289 w 375"/>
                    <a:gd name="T97" fmla="*/ 47 h 267"/>
                    <a:gd name="T98" fmla="*/ 324 w 375"/>
                    <a:gd name="T99" fmla="*/ 21 h 267"/>
                    <a:gd name="T100" fmla="*/ 365 w 375"/>
                    <a:gd name="T101" fmla="*/ 30 h 267"/>
                    <a:gd name="T102" fmla="*/ 366 w 375"/>
                    <a:gd name="T103" fmla="*/ 24 h 267"/>
                    <a:gd name="T104" fmla="*/ 375 w 375"/>
                    <a:gd name="T105" fmla="*/ 16 h 267"/>
                    <a:gd name="T106" fmla="*/ 335 w 375"/>
                    <a:gd name="T107" fmla="*/ 9 h 267"/>
                    <a:gd name="T108" fmla="*/ 330 w 375"/>
                    <a:gd name="T109" fmla="*/ 9 h 267"/>
                    <a:gd name="T110" fmla="*/ 318 w 375"/>
                    <a:gd name="T111" fmla="*/ 4 h 267"/>
                    <a:gd name="T112" fmla="*/ 285 w 375"/>
                    <a:gd name="T113" fmla="*/ 20 h 267"/>
                    <a:gd name="T114" fmla="*/ 277 w 375"/>
                    <a:gd name="T115" fmla="*/ 5 h 267"/>
                    <a:gd name="T116" fmla="*/ 248 w 375"/>
                    <a:gd name="T117" fmla="*/ 20 h 267"/>
                    <a:gd name="T118" fmla="*/ 243 w 375"/>
                    <a:gd name="T119" fmla="*/ 21 h 267"/>
                    <a:gd name="T120" fmla="*/ 222 w 375"/>
                    <a:gd name="T121" fmla="*/ 28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5" h="267">
                      <a:moveTo>
                        <a:pt x="222" y="28"/>
                      </a:moveTo>
                      <a:lnTo>
                        <a:pt x="222" y="29"/>
                      </a:lnTo>
                      <a:lnTo>
                        <a:pt x="215" y="34"/>
                      </a:lnTo>
                      <a:lnTo>
                        <a:pt x="216" y="22"/>
                      </a:lnTo>
                      <a:lnTo>
                        <a:pt x="213" y="29"/>
                      </a:lnTo>
                      <a:lnTo>
                        <a:pt x="209" y="30"/>
                      </a:lnTo>
                      <a:lnTo>
                        <a:pt x="207" y="24"/>
                      </a:lnTo>
                      <a:lnTo>
                        <a:pt x="203" y="29"/>
                      </a:lnTo>
                      <a:lnTo>
                        <a:pt x="205" y="34"/>
                      </a:lnTo>
                      <a:lnTo>
                        <a:pt x="193" y="33"/>
                      </a:lnTo>
                      <a:lnTo>
                        <a:pt x="195" y="35"/>
                      </a:lnTo>
                      <a:lnTo>
                        <a:pt x="187" y="33"/>
                      </a:lnTo>
                      <a:lnTo>
                        <a:pt x="183" y="39"/>
                      </a:lnTo>
                      <a:lnTo>
                        <a:pt x="183" y="46"/>
                      </a:lnTo>
                      <a:lnTo>
                        <a:pt x="181" y="47"/>
                      </a:lnTo>
                      <a:lnTo>
                        <a:pt x="164" y="51"/>
                      </a:lnTo>
                      <a:lnTo>
                        <a:pt x="182" y="52"/>
                      </a:lnTo>
                      <a:lnTo>
                        <a:pt x="179" y="57"/>
                      </a:lnTo>
                      <a:lnTo>
                        <a:pt x="167" y="56"/>
                      </a:lnTo>
                      <a:lnTo>
                        <a:pt x="165" y="57"/>
                      </a:lnTo>
                      <a:lnTo>
                        <a:pt x="163" y="60"/>
                      </a:lnTo>
                      <a:lnTo>
                        <a:pt x="163" y="63"/>
                      </a:lnTo>
                      <a:lnTo>
                        <a:pt x="157" y="58"/>
                      </a:lnTo>
                      <a:lnTo>
                        <a:pt x="153" y="60"/>
                      </a:lnTo>
                      <a:lnTo>
                        <a:pt x="143" y="69"/>
                      </a:lnTo>
                      <a:lnTo>
                        <a:pt x="157" y="66"/>
                      </a:lnTo>
                      <a:lnTo>
                        <a:pt x="151" y="69"/>
                      </a:lnTo>
                      <a:lnTo>
                        <a:pt x="155" y="72"/>
                      </a:lnTo>
                      <a:lnTo>
                        <a:pt x="153" y="72"/>
                      </a:lnTo>
                      <a:lnTo>
                        <a:pt x="144" y="72"/>
                      </a:lnTo>
                      <a:lnTo>
                        <a:pt x="143" y="76"/>
                      </a:lnTo>
                      <a:lnTo>
                        <a:pt x="153" y="80"/>
                      </a:lnTo>
                      <a:lnTo>
                        <a:pt x="140" y="81"/>
                      </a:lnTo>
                      <a:lnTo>
                        <a:pt x="128" y="84"/>
                      </a:lnTo>
                      <a:lnTo>
                        <a:pt x="121" y="90"/>
                      </a:lnTo>
                      <a:lnTo>
                        <a:pt x="122" y="90"/>
                      </a:lnTo>
                      <a:lnTo>
                        <a:pt x="117" y="94"/>
                      </a:lnTo>
                      <a:lnTo>
                        <a:pt x="121" y="95"/>
                      </a:lnTo>
                      <a:lnTo>
                        <a:pt x="131" y="96"/>
                      </a:lnTo>
                      <a:lnTo>
                        <a:pt x="116" y="101"/>
                      </a:lnTo>
                      <a:lnTo>
                        <a:pt x="113" y="106"/>
                      </a:lnTo>
                      <a:lnTo>
                        <a:pt x="113" y="112"/>
                      </a:lnTo>
                      <a:lnTo>
                        <a:pt x="114" y="116"/>
                      </a:lnTo>
                      <a:lnTo>
                        <a:pt x="116" y="117"/>
                      </a:lnTo>
                      <a:lnTo>
                        <a:pt x="98" y="123"/>
                      </a:lnTo>
                      <a:lnTo>
                        <a:pt x="98" y="125"/>
                      </a:lnTo>
                      <a:lnTo>
                        <a:pt x="104" y="123"/>
                      </a:lnTo>
                      <a:lnTo>
                        <a:pt x="101" y="129"/>
                      </a:lnTo>
                      <a:lnTo>
                        <a:pt x="92" y="131"/>
                      </a:lnTo>
                      <a:lnTo>
                        <a:pt x="86" y="134"/>
                      </a:lnTo>
                      <a:lnTo>
                        <a:pt x="78" y="142"/>
                      </a:lnTo>
                      <a:lnTo>
                        <a:pt x="73" y="148"/>
                      </a:lnTo>
                      <a:lnTo>
                        <a:pt x="79" y="152"/>
                      </a:lnTo>
                      <a:lnTo>
                        <a:pt x="87" y="144"/>
                      </a:lnTo>
                      <a:lnTo>
                        <a:pt x="95" y="142"/>
                      </a:lnTo>
                      <a:lnTo>
                        <a:pt x="93" y="148"/>
                      </a:lnTo>
                      <a:lnTo>
                        <a:pt x="81" y="154"/>
                      </a:lnTo>
                      <a:lnTo>
                        <a:pt x="75" y="154"/>
                      </a:lnTo>
                      <a:lnTo>
                        <a:pt x="63" y="152"/>
                      </a:lnTo>
                      <a:lnTo>
                        <a:pt x="62" y="154"/>
                      </a:lnTo>
                      <a:lnTo>
                        <a:pt x="54" y="159"/>
                      </a:lnTo>
                      <a:lnTo>
                        <a:pt x="50" y="162"/>
                      </a:lnTo>
                      <a:lnTo>
                        <a:pt x="51" y="165"/>
                      </a:lnTo>
                      <a:lnTo>
                        <a:pt x="47" y="164"/>
                      </a:lnTo>
                      <a:lnTo>
                        <a:pt x="51" y="168"/>
                      </a:lnTo>
                      <a:lnTo>
                        <a:pt x="30" y="164"/>
                      </a:lnTo>
                      <a:lnTo>
                        <a:pt x="29" y="168"/>
                      </a:lnTo>
                      <a:lnTo>
                        <a:pt x="36" y="168"/>
                      </a:lnTo>
                      <a:lnTo>
                        <a:pt x="42" y="168"/>
                      </a:lnTo>
                      <a:lnTo>
                        <a:pt x="35" y="171"/>
                      </a:lnTo>
                      <a:lnTo>
                        <a:pt x="21" y="173"/>
                      </a:lnTo>
                      <a:lnTo>
                        <a:pt x="31" y="178"/>
                      </a:lnTo>
                      <a:lnTo>
                        <a:pt x="30" y="180"/>
                      </a:lnTo>
                      <a:lnTo>
                        <a:pt x="20" y="176"/>
                      </a:lnTo>
                      <a:lnTo>
                        <a:pt x="20" y="178"/>
                      </a:lnTo>
                      <a:lnTo>
                        <a:pt x="12" y="179"/>
                      </a:lnTo>
                      <a:lnTo>
                        <a:pt x="14" y="182"/>
                      </a:lnTo>
                      <a:lnTo>
                        <a:pt x="6" y="183"/>
                      </a:lnTo>
                      <a:lnTo>
                        <a:pt x="1" y="182"/>
                      </a:lnTo>
                      <a:lnTo>
                        <a:pt x="0" y="185"/>
                      </a:lnTo>
                      <a:lnTo>
                        <a:pt x="23" y="188"/>
                      </a:lnTo>
                      <a:lnTo>
                        <a:pt x="0" y="189"/>
                      </a:lnTo>
                      <a:lnTo>
                        <a:pt x="7" y="195"/>
                      </a:lnTo>
                      <a:lnTo>
                        <a:pt x="2" y="197"/>
                      </a:lnTo>
                      <a:lnTo>
                        <a:pt x="5" y="197"/>
                      </a:lnTo>
                      <a:lnTo>
                        <a:pt x="1" y="202"/>
                      </a:lnTo>
                      <a:lnTo>
                        <a:pt x="24" y="200"/>
                      </a:lnTo>
                      <a:lnTo>
                        <a:pt x="35" y="198"/>
                      </a:lnTo>
                      <a:lnTo>
                        <a:pt x="37" y="197"/>
                      </a:lnTo>
                      <a:lnTo>
                        <a:pt x="38" y="202"/>
                      </a:lnTo>
                      <a:lnTo>
                        <a:pt x="33" y="206"/>
                      </a:lnTo>
                      <a:lnTo>
                        <a:pt x="21" y="203"/>
                      </a:lnTo>
                      <a:lnTo>
                        <a:pt x="0" y="206"/>
                      </a:lnTo>
                      <a:lnTo>
                        <a:pt x="3" y="209"/>
                      </a:lnTo>
                      <a:lnTo>
                        <a:pt x="3" y="210"/>
                      </a:lnTo>
                      <a:lnTo>
                        <a:pt x="0" y="210"/>
                      </a:lnTo>
                      <a:lnTo>
                        <a:pt x="11" y="213"/>
                      </a:lnTo>
                      <a:lnTo>
                        <a:pt x="7" y="216"/>
                      </a:lnTo>
                      <a:lnTo>
                        <a:pt x="2" y="221"/>
                      </a:lnTo>
                      <a:lnTo>
                        <a:pt x="11" y="221"/>
                      </a:lnTo>
                      <a:lnTo>
                        <a:pt x="14" y="225"/>
                      </a:lnTo>
                      <a:lnTo>
                        <a:pt x="21" y="216"/>
                      </a:lnTo>
                      <a:lnTo>
                        <a:pt x="29" y="215"/>
                      </a:lnTo>
                      <a:lnTo>
                        <a:pt x="24" y="224"/>
                      </a:lnTo>
                      <a:lnTo>
                        <a:pt x="23" y="218"/>
                      </a:lnTo>
                      <a:lnTo>
                        <a:pt x="14" y="231"/>
                      </a:lnTo>
                      <a:lnTo>
                        <a:pt x="17" y="231"/>
                      </a:lnTo>
                      <a:lnTo>
                        <a:pt x="7" y="234"/>
                      </a:lnTo>
                      <a:lnTo>
                        <a:pt x="7" y="240"/>
                      </a:lnTo>
                      <a:lnTo>
                        <a:pt x="14" y="238"/>
                      </a:lnTo>
                      <a:lnTo>
                        <a:pt x="20" y="237"/>
                      </a:lnTo>
                      <a:lnTo>
                        <a:pt x="20" y="242"/>
                      </a:lnTo>
                      <a:lnTo>
                        <a:pt x="19" y="248"/>
                      </a:lnTo>
                      <a:lnTo>
                        <a:pt x="12" y="248"/>
                      </a:lnTo>
                      <a:lnTo>
                        <a:pt x="13" y="258"/>
                      </a:lnTo>
                      <a:lnTo>
                        <a:pt x="27" y="266"/>
                      </a:lnTo>
                      <a:lnTo>
                        <a:pt x="50" y="267"/>
                      </a:lnTo>
                      <a:lnTo>
                        <a:pt x="77" y="245"/>
                      </a:lnTo>
                      <a:lnTo>
                        <a:pt x="87" y="245"/>
                      </a:lnTo>
                      <a:lnTo>
                        <a:pt x="89" y="233"/>
                      </a:lnTo>
                      <a:lnTo>
                        <a:pt x="95" y="230"/>
                      </a:lnTo>
                      <a:lnTo>
                        <a:pt x="98" y="243"/>
                      </a:lnTo>
                      <a:lnTo>
                        <a:pt x="107" y="248"/>
                      </a:lnTo>
                      <a:lnTo>
                        <a:pt x="116" y="228"/>
                      </a:lnTo>
                      <a:lnTo>
                        <a:pt x="119" y="209"/>
                      </a:lnTo>
                      <a:lnTo>
                        <a:pt x="119" y="203"/>
                      </a:lnTo>
                      <a:lnTo>
                        <a:pt x="126" y="197"/>
                      </a:lnTo>
                      <a:lnTo>
                        <a:pt x="113" y="189"/>
                      </a:lnTo>
                      <a:lnTo>
                        <a:pt x="113" y="170"/>
                      </a:lnTo>
                      <a:lnTo>
                        <a:pt x="111" y="149"/>
                      </a:lnTo>
                      <a:lnTo>
                        <a:pt x="126" y="140"/>
                      </a:lnTo>
                      <a:lnTo>
                        <a:pt x="140" y="138"/>
                      </a:lnTo>
                      <a:lnTo>
                        <a:pt x="132" y="130"/>
                      </a:lnTo>
                      <a:lnTo>
                        <a:pt x="144" y="105"/>
                      </a:lnTo>
                      <a:lnTo>
                        <a:pt x="141" y="99"/>
                      </a:lnTo>
                      <a:lnTo>
                        <a:pt x="156" y="95"/>
                      </a:lnTo>
                      <a:lnTo>
                        <a:pt x="162" y="83"/>
                      </a:lnTo>
                      <a:lnTo>
                        <a:pt x="170" y="63"/>
                      </a:lnTo>
                      <a:lnTo>
                        <a:pt x="191" y="58"/>
                      </a:lnTo>
                      <a:lnTo>
                        <a:pt x="193" y="51"/>
                      </a:lnTo>
                      <a:lnTo>
                        <a:pt x="219" y="51"/>
                      </a:lnTo>
                      <a:lnTo>
                        <a:pt x="217" y="40"/>
                      </a:lnTo>
                      <a:lnTo>
                        <a:pt x="225" y="40"/>
                      </a:lnTo>
                      <a:lnTo>
                        <a:pt x="235" y="34"/>
                      </a:lnTo>
                      <a:lnTo>
                        <a:pt x="252" y="44"/>
                      </a:lnTo>
                      <a:lnTo>
                        <a:pt x="269" y="47"/>
                      </a:lnTo>
                      <a:lnTo>
                        <a:pt x="289" y="47"/>
                      </a:lnTo>
                      <a:lnTo>
                        <a:pt x="297" y="44"/>
                      </a:lnTo>
                      <a:lnTo>
                        <a:pt x="303" y="28"/>
                      </a:lnTo>
                      <a:lnTo>
                        <a:pt x="324" y="21"/>
                      </a:lnTo>
                      <a:lnTo>
                        <a:pt x="349" y="27"/>
                      </a:lnTo>
                      <a:lnTo>
                        <a:pt x="350" y="40"/>
                      </a:lnTo>
                      <a:lnTo>
                        <a:pt x="365" y="30"/>
                      </a:lnTo>
                      <a:lnTo>
                        <a:pt x="375" y="30"/>
                      </a:lnTo>
                      <a:lnTo>
                        <a:pt x="375" y="24"/>
                      </a:lnTo>
                      <a:lnTo>
                        <a:pt x="366" y="24"/>
                      </a:lnTo>
                      <a:lnTo>
                        <a:pt x="357" y="26"/>
                      </a:lnTo>
                      <a:lnTo>
                        <a:pt x="345" y="18"/>
                      </a:lnTo>
                      <a:lnTo>
                        <a:pt x="375" y="16"/>
                      </a:lnTo>
                      <a:lnTo>
                        <a:pt x="360" y="9"/>
                      </a:lnTo>
                      <a:lnTo>
                        <a:pt x="345" y="6"/>
                      </a:lnTo>
                      <a:lnTo>
                        <a:pt x="335" y="9"/>
                      </a:lnTo>
                      <a:lnTo>
                        <a:pt x="333" y="18"/>
                      </a:lnTo>
                      <a:lnTo>
                        <a:pt x="331" y="11"/>
                      </a:lnTo>
                      <a:lnTo>
                        <a:pt x="330" y="9"/>
                      </a:lnTo>
                      <a:lnTo>
                        <a:pt x="329" y="8"/>
                      </a:lnTo>
                      <a:lnTo>
                        <a:pt x="326" y="0"/>
                      </a:lnTo>
                      <a:lnTo>
                        <a:pt x="318" y="4"/>
                      </a:lnTo>
                      <a:lnTo>
                        <a:pt x="308" y="15"/>
                      </a:lnTo>
                      <a:lnTo>
                        <a:pt x="302" y="4"/>
                      </a:lnTo>
                      <a:lnTo>
                        <a:pt x="285" y="20"/>
                      </a:lnTo>
                      <a:lnTo>
                        <a:pt x="293" y="6"/>
                      </a:lnTo>
                      <a:lnTo>
                        <a:pt x="288" y="5"/>
                      </a:lnTo>
                      <a:lnTo>
                        <a:pt x="277" y="5"/>
                      </a:lnTo>
                      <a:lnTo>
                        <a:pt x="276" y="9"/>
                      </a:lnTo>
                      <a:lnTo>
                        <a:pt x="259" y="20"/>
                      </a:lnTo>
                      <a:lnTo>
                        <a:pt x="248" y="20"/>
                      </a:lnTo>
                      <a:lnTo>
                        <a:pt x="251" y="16"/>
                      </a:lnTo>
                      <a:lnTo>
                        <a:pt x="234" y="18"/>
                      </a:lnTo>
                      <a:lnTo>
                        <a:pt x="243" y="21"/>
                      </a:lnTo>
                      <a:lnTo>
                        <a:pt x="241" y="24"/>
                      </a:lnTo>
                      <a:lnTo>
                        <a:pt x="231" y="24"/>
                      </a:lnTo>
                      <a:lnTo>
                        <a:pt x="222" y="2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4" name="Freeform 384"/>
                <p:cNvSpPr>
                  <a:spLocks noChangeArrowheads="1"/>
                </p:cNvSpPr>
                <p:nvPr/>
              </p:nvSpPr>
              <p:spPr bwMode="auto">
                <a:xfrm>
                  <a:off x="2978" y="649"/>
                  <a:ext cx="98" cy="50"/>
                </a:xfrm>
                <a:custGeom>
                  <a:avLst/>
                  <a:gdLst>
                    <a:gd name="T0" fmla="*/ 33 w 139"/>
                    <a:gd name="T1" fmla="*/ 5 h 59"/>
                    <a:gd name="T2" fmla="*/ 14 w 139"/>
                    <a:gd name="T3" fmla="*/ 5 h 59"/>
                    <a:gd name="T4" fmla="*/ 0 w 139"/>
                    <a:gd name="T5" fmla="*/ 6 h 59"/>
                    <a:gd name="T6" fmla="*/ 2 w 139"/>
                    <a:gd name="T7" fmla="*/ 13 h 59"/>
                    <a:gd name="T8" fmla="*/ 14 w 139"/>
                    <a:gd name="T9" fmla="*/ 12 h 59"/>
                    <a:gd name="T10" fmla="*/ 15 w 139"/>
                    <a:gd name="T11" fmla="*/ 17 h 59"/>
                    <a:gd name="T12" fmla="*/ 6 w 139"/>
                    <a:gd name="T13" fmla="*/ 18 h 59"/>
                    <a:gd name="T14" fmla="*/ 22 w 139"/>
                    <a:gd name="T15" fmla="*/ 25 h 59"/>
                    <a:gd name="T16" fmla="*/ 37 w 139"/>
                    <a:gd name="T17" fmla="*/ 31 h 59"/>
                    <a:gd name="T18" fmla="*/ 46 w 139"/>
                    <a:gd name="T19" fmla="*/ 26 h 59"/>
                    <a:gd name="T20" fmla="*/ 56 w 139"/>
                    <a:gd name="T21" fmla="*/ 21 h 59"/>
                    <a:gd name="T22" fmla="*/ 58 w 139"/>
                    <a:gd name="T23" fmla="*/ 24 h 59"/>
                    <a:gd name="T24" fmla="*/ 74 w 139"/>
                    <a:gd name="T25" fmla="*/ 21 h 59"/>
                    <a:gd name="T26" fmla="*/ 75 w 139"/>
                    <a:gd name="T27" fmla="*/ 26 h 59"/>
                    <a:gd name="T28" fmla="*/ 43 w 139"/>
                    <a:gd name="T29" fmla="*/ 32 h 59"/>
                    <a:gd name="T30" fmla="*/ 39 w 139"/>
                    <a:gd name="T31" fmla="*/ 37 h 59"/>
                    <a:gd name="T32" fmla="*/ 79 w 139"/>
                    <a:gd name="T33" fmla="*/ 37 h 59"/>
                    <a:gd name="T34" fmla="*/ 63 w 139"/>
                    <a:gd name="T35" fmla="*/ 38 h 59"/>
                    <a:gd name="T36" fmla="*/ 70 w 139"/>
                    <a:gd name="T37" fmla="*/ 42 h 59"/>
                    <a:gd name="T38" fmla="*/ 45 w 139"/>
                    <a:gd name="T39" fmla="*/ 43 h 59"/>
                    <a:gd name="T40" fmla="*/ 72 w 139"/>
                    <a:gd name="T41" fmla="*/ 51 h 59"/>
                    <a:gd name="T42" fmla="*/ 82 w 139"/>
                    <a:gd name="T43" fmla="*/ 59 h 59"/>
                    <a:gd name="T44" fmla="*/ 86 w 139"/>
                    <a:gd name="T45" fmla="*/ 55 h 59"/>
                    <a:gd name="T46" fmla="*/ 98 w 139"/>
                    <a:gd name="T47" fmla="*/ 43 h 59"/>
                    <a:gd name="T48" fmla="*/ 105 w 139"/>
                    <a:gd name="T49" fmla="*/ 33 h 59"/>
                    <a:gd name="T50" fmla="*/ 109 w 139"/>
                    <a:gd name="T51" fmla="*/ 27 h 59"/>
                    <a:gd name="T52" fmla="*/ 139 w 139"/>
                    <a:gd name="T53" fmla="*/ 21 h 59"/>
                    <a:gd name="T54" fmla="*/ 103 w 139"/>
                    <a:gd name="T55" fmla="*/ 14 h 59"/>
                    <a:gd name="T56" fmla="*/ 99 w 139"/>
                    <a:gd name="T57" fmla="*/ 8 h 59"/>
                    <a:gd name="T58" fmla="*/ 90 w 139"/>
                    <a:gd name="T59" fmla="*/ 9 h 59"/>
                    <a:gd name="T60" fmla="*/ 88 w 139"/>
                    <a:gd name="T61" fmla="*/ 6 h 59"/>
                    <a:gd name="T62" fmla="*/ 69 w 139"/>
                    <a:gd name="T63" fmla="*/ 0 h 59"/>
                    <a:gd name="T64" fmla="*/ 73 w 139"/>
                    <a:gd name="T65" fmla="*/ 19 h 59"/>
                    <a:gd name="T66" fmla="*/ 49 w 139"/>
                    <a:gd name="T67" fmla="*/ 3 h 59"/>
                    <a:gd name="T68" fmla="*/ 39 w 139"/>
                    <a:gd name="T69" fmla="*/ 9 h 59"/>
                    <a:gd name="T70" fmla="*/ 28 w 139"/>
                    <a:gd name="T71" fmla="*/ 7 h 59"/>
                    <a:gd name="T72" fmla="*/ 33 w 139"/>
                    <a:gd name="T73" fmla="*/ 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9" h="59">
                      <a:moveTo>
                        <a:pt x="33" y="5"/>
                      </a:moveTo>
                      <a:lnTo>
                        <a:pt x="14" y="5"/>
                      </a:lnTo>
                      <a:lnTo>
                        <a:pt x="0" y="6"/>
                      </a:lnTo>
                      <a:lnTo>
                        <a:pt x="2" y="13"/>
                      </a:lnTo>
                      <a:lnTo>
                        <a:pt x="14" y="12"/>
                      </a:lnTo>
                      <a:lnTo>
                        <a:pt x="15" y="17"/>
                      </a:lnTo>
                      <a:lnTo>
                        <a:pt x="6" y="18"/>
                      </a:lnTo>
                      <a:lnTo>
                        <a:pt x="22" y="25"/>
                      </a:lnTo>
                      <a:lnTo>
                        <a:pt x="37" y="31"/>
                      </a:lnTo>
                      <a:lnTo>
                        <a:pt x="46" y="26"/>
                      </a:lnTo>
                      <a:lnTo>
                        <a:pt x="56" y="21"/>
                      </a:lnTo>
                      <a:lnTo>
                        <a:pt x="58" y="24"/>
                      </a:lnTo>
                      <a:lnTo>
                        <a:pt x="74" y="21"/>
                      </a:lnTo>
                      <a:lnTo>
                        <a:pt x="75" y="26"/>
                      </a:lnTo>
                      <a:lnTo>
                        <a:pt x="43" y="32"/>
                      </a:lnTo>
                      <a:lnTo>
                        <a:pt x="39" y="37"/>
                      </a:lnTo>
                      <a:lnTo>
                        <a:pt x="79" y="37"/>
                      </a:lnTo>
                      <a:lnTo>
                        <a:pt x="63" y="38"/>
                      </a:lnTo>
                      <a:lnTo>
                        <a:pt x="70" y="42"/>
                      </a:lnTo>
                      <a:lnTo>
                        <a:pt x="45" y="43"/>
                      </a:lnTo>
                      <a:lnTo>
                        <a:pt x="72" y="51"/>
                      </a:lnTo>
                      <a:lnTo>
                        <a:pt x="82" y="59"/>
                      </a:lnTo>
                      <a:lnTo>
                        <a:pt x="86" y="55"/>
                      </a:lnTo>
                      <a:lnTo>
                        <a:pt x="98" y="43"/>
                      </a:lnTo>
                      <a:lnTo>
                        <a:pt x="105" y="33"/>
                      </a:lnTo>
                      <a:lnTo>
                        <a:pt x="109" y="27"/>
                      </a:lnTo>
                      <a:lnTo>
                        <a:pt x="139" y="21"/>
                      </a:lnTo>
                      <a:lnTo>
                        <a:pt x="103" y="14"/>
                      </a:lnTo>
                      <a:lnTo>
                        <a:pt x="99" y="8"/>
                      </a:lnTo>
                      <a:lnTo>
                        <a:pt x="90" y="9"/>
                      </a:lnTo>
                      <a:lnTo>
                        <a:pt x="88" y="6"/>
                      </a:lnTo>
                      <a:lnTo>
                        <a:pt x="69" y="0"/>
                      </a:lnTo>
                      <a:lnTo>
                        <a:pt x="73" y="19"/>
                      </a:lnTo>
                      <a:lnTo>
                        <a:pt x="49" y="3"/>
                      </a:lnTo>
                      <a:lnTo>
                        <a:pt x="39" y="9"/>
                      </a:lnTo>
                      <a:lnTo>
                        <a:pt x="28" y="7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Freeform 385"/>
                <p:cNvSpPr>
                  <a:spLocks noChangeArrowheads="1"/>
                </p:cNvSpPr>
                <p:nvPr/>
              </p:nvSpPr>
              <p:spPr bwMode="auto">
                <a:xfrm>
                  <a:off x="3044" y="644"/>
                  <a:ext cx="80" cy="13"/>
                </a:xfrm>
                <a:custGeom>
                  <a:avLst/>
                  <a:gdLst>
                    <a:gd name="T0" fmla="*/ 51 w 116"/>
                    <a:gd name="T1" fmla="*/ 5 h 18"/>
                    <a:gd name="T2" fmla="*/ 19 w 116"/>
                    <a:gd name="T3" fmla="*/ 1 h 18"/>
                    <a:gd name="T4" fmla="*/ 12 w 116"/>
                    <a:gd name="T5" fmla="*/ 3 h 18"/>
                    <a:gd name="T6" fmla="*/ 0 w 116"/>
                    <a:gd name="T7" fmla="*/ 5 h 18"/>
                    <a:gd name="T8" fmla="*/ 1 w 116"/>
                    <a:gd name="T9" fmla="*/ 8 h 18"/>
                    <a:gd name="T10" fmla="*/ 48 w 116"/>
                    <a:gd name="T11" fmla="*/ 11 h 18"/>
                    <a:gd name="T12" fmla="*/ 25 w 116"/>
                    <a:gd name="T13" fmla="*/ 14 h 18"/>
                    <a:gd name="T14" fmla="*/ 60 w 116"/>
                    <a:gd name="T15" fmla="*/ 18 h 18"/>
                    <a:gd name="T16" fmla="*/ 99 w 116"/>
                    <a:gd name="T17" fmla="*/ 17 h 18"/>
                    <a:gd name="T18" fmla="*/ 116 w 116"/>
                    <a:gd name="T19" fmla="*/ 7 h 18"/>
                    <a:gd name="T20" fmla="*/ 107 w 116"/>
                    <a:gd name="T21" fmla="*/ 3 h 18"/>
                    <a:gd name="T22" fmla="*/ 69 w 116"/>
                    <a:gd name="T23" fmla="*/ 2 h 18"/>
                    <a:gd name="T24" fmla="*/ 63 w 116"/>
                    <a:gd name="T25" fmla="*/ 2 h 18"/>
                    <a:gd name="T26" fmla="*/ 57 w 116"/>
                    <a:gd name="T27" fmla="*/ 0 h 18"/>
                    <a:gd name="T28" fmla="*/ 53 w 116"/>
                    <a:gd name="T29" fmla="*/ 2 h 18"/>
                    <a:gd name="T30" fmla="*/ 51 w 116"/>
                    <a:gd name="T31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18">
                      <a:moveTo>
                        <a:pt x="51" y="5"/>
                      </a:moveTo>
                      <a:lnTo>
                        <a:pt x="19" y="1"/>
                      </a:lnTo>
                      <a:lnTo>
                        <a:pt x="12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8" y="11"/>
                      </a:lnTo>
                      <a:lnTo>
                        <a:pt x="25" y="14"/>
                      </a:lnTo>
                      <a:lnTo>
                        <a:pt x="60" y="18"/>
                      </a:lnTo>
                      <a:lnTo>
                        <a:pt x="99" y="17"/>
                      </a:lnTo>
                      <a:lnTo>
                        <a:pt x="116" y="7"/>
                      </a:lnTo>
                      <a:lnTo>
                        <a:pt x="107" y="3"/>
                      </a:lnTo>
                      <a:lnTo>
                        <a:pt x="69" y="2"/>
                      </a:lnTo>
                      <a:lnTo>
                        <a:pt x="63" y="2"/>
                      </a:lnTo>
                      <a:lnTo>
                        <a:pt x="57" y="0"/>
                      </a:lnTo>
                      <a:lnTo>
                        <a:pt x="53" y="2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Freeform 386"/>
                <p:cNvSpPr>
                  <a:spLocks noChangeArrowheads="1"/>
                </p:cNvSpPr>
                <p:nvPr/>
              </p:nvSpPr>
              <p:spPr bwMode="auto">
                <a:xfrm>
                  <a:off x="3074" y="679"/>
                  <a:ext cx="37" cy="8"/>
                </a:xfrm>
                <a:custGeom>
                  <a:avLst/>
                  <a:gdLst>
                    <a:gd name="T0" fmla="*/ 42 w 56"/>
                    <a:gd name="T1" fmla="*/ 11 h 12"/>
                    <a:gd name="T2" fmla="*/ 24 w 56"/>
                    <a:gd name="T3" fmla="*/ 12 h 12"/>
                    <a:gd name="T4" fmla="*/ 7 w 56"/>
                    <a:gd name="T5" fmla="*/ 12 h 12"/>
                    <a:gd name="T6" fmla="*/ 11 w 56"/>
                    <a:gd name="T7" fmla="*/ 5 h 12"/>
                    <a:gd name="T8" fmla="*/ 0 w 56"/>
                    <a:gd name="T9" fmla="*/ 0 h 12"/>
                    <a:gd name="T10" fmla="*/ 33 w 56"/>
                    <a:gd name="T11" fmla="*/ 0 h 12"/>
                    <a:gd name="T12" fmla="*/ 56 w 56"/>
                    <a:gd name="T13" fmla="*/ 6 h 12"/>
                    <a:gd name="T14" fmla="*/ 42 w 56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12">
                      <a:moveTo>
                        <a:pt x="42" y="11"/>
                      </a:moveTo>
                      <a:lnTo>
                        <a:pt x="24" y="12"/>
                      </a:lnTo>
                      <a:lnTo>
                        <a:pt x="7" y="12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56" y="6"/>
                      </a:lnTo>
                      <a:lnTo>
                        <a:pt x="42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7" name="Freeform 387"/>
                <p:cNvSpPr>
                  <a:spLocks noChangeArrowheads="1"/>
                </p:cNvSpPr>
                <p:nvPr/>
              </p:nvSpPr>
              <p:spPr bwMode="auto">
                <a:xfrm>
                  <a:off x="3041" y="823"/>
                  <a:ext cx="11" cy="8"/>
                </a:xfrm>
                <a:custGeom>
                  <a:avLst/>
                  <a:gdLst>
                    <a:gd name="T0" fmla="*/ 10 w 19"/>
                    <a:gd name="T1" fmla="*/ 0 h 11"/>
                    <a:gd name="T2" fmla="*/ 4 w 19"/>
                    <a:gd name="T3" fmla="*/ 10 h 11"/>
                    <a:gd name="T4" fmla="*/ 0 w 19"/>
                    <a:gd name="T5" fmla="*/ 11 h 11"/>
                    <a:gd name="T6" fmla="*/ 7 w 19"/>
                    <a:gd name="T7" fmla="*/ 10 h 11"/>
                    <a:gd name="T8" fmla="*/ 11 w 19"/>
                    <a:gd name="T9" fmla="*/ 11 h 11"/>
                    <a:gd name="T10" fmla="*/ 19 w 19"/>
                    <a:gd name="T11" fmla="*/ 3 h 11"/>
                    <a:gd name="T12" fmla="*/ 12 w 19"/>
                    <a:gd name="T13" fmla="*/ 5 h 11"/>
                    <a:gd name="T14" fmla="*/ 10 w 19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1">
                      <a:moveTo>
                        <a:pt x="10" y="0"/>
                      </a:moveTo>
                      <a:lnTo>
                        <a:pt x="4" y="10"/>
                      </a:lnTo>
                      <a:lnTo>
                        <a:pt x="0" y="11"/>
                      </a:lnTo>
                      <a:lnTo>
                        <a:pt x="7" y="10"/>
                      </a:lnTo>
                      <a:lnTo>
                        <a:pt x="11" y="11"/>
                      </a:lnTo>
                      <a:lnTo>
                        <a:pt x="19" y="3"/>
                      </a:lnTo>
                      <a:lnTo>
                        <a:pt x="12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8" name="Freeform 388"/>
                <p:cNvSpPr>
                  <a:spLocks noChangeArrowheads="1"/>
                </p:cNvSpPr>
                <p:nvPr/>
              </p:nvSpPr>
              <p:spPr bwMode="auto">
                <a:xfrm>
                  <a:off x="3098" y="804"/>
                  <a:ext cx="137" cy="176"/>
                </a:xfrm>
                <a:custGeom>
                  <a:avLst/>
                  <a:gdLst>
                    <a:gd name="T0" fmla="*/ 165 w 196"/>
                    <a:gd name="T1" fmla="*/ 111 h 207"/>
                    <a:gd name="T2" fmla="*/ 159 w 196"/>
                    <a:gd name="T3" fmla="*/ 104 h 207"/>
                    <a:gd name="T4" fmla="*/ 158 w 196"/>
                    <a:gd name="T5" fmla="*/ 86 h 207"/>
                    <a:gd name="T6" fmla="*/ 138 w 196"/>
                    <a:gd name="T7" fmla="*/ 63 h 207"/>
                    <a:gd name="T8" fmla="*/ 148 w 196"/>
                    <a:gd name="T9" fmla="*/ 49 h 207"/>
                    <a:gd name="T10" fmla="*/ 125 w 196"/>
                    <a:gd name="T11" fmla="*/ 36 h 207"/>
                    <a:gd name="T12" fmla="*/ 124 w 196"/>
                    <a:gd name="T13" fmla="*/ 23 h 207"/>
                    <a:gd name="T14" fmla="*/ 125 w 196"/>
                    <a:gd name="T15" fmla="*/ 19 h 207"/>
                    <a:gd name="T16" fmla="*/ 124 w 196"/>
                    <a:gd name="T17" fmla="*/ 6 h 207"/>
                    <a:gd name="T18" fmla="*/ 99 w 196"/>
                    <a:gd name="T19" fmla="*/ 0 h 207"/>
                    <a:gd name="T20" fmla="*/ 78 w 196"/>
                    <a:gd name="T21" fmla="*/ 7 h 207"/>
                    <a:gd name="T22" fmla="*/ 72 w 196"/>
                    <a:gd name="T23" fmla="*/ 23 h 207"/>
                    <a:gd name="T24" fmla="*/ 64 w 196"/>
                    <a:gd name="T25" fmla="*/ 26 h 207"/>
                    <a:gd name="T26" fmla="*/ 44 w 196"/>
                    <a:gd name="T27" fmla="*/ 26 h 207"/>
                    <a:gd name="T28" fmla="*/ 27 w 196"/>
                    <a:gd name="T29" fmla="*/ 23 h 207"/>
                    <a:gd name="T30" fmla="*/ 10 w 196"/>
                    <a:gd name="T31" fmla="*/ 13 h 207"/>
                    <a:gd name="T32" fmla="*/ 0 w 196"/>
                    <a:gd name="T33" fmla="*/ 19 h 207"/>
                    <a:gd name="T34" fmla="*/ 44 w 196"/>
                    <a:gd name="T35" fmla="*/ 37 h 207"/>
                    <a:gd name="T36" fmla="*/ 59 w 196"/>
                    <a:gd name="T37" fmla="*/ 65 h 207"/>
                    <a:gd name="T38" fmla="*/ 66 w 196"/>
                    <a:gd name="T39" fmla="*/ 84 h 207"/>
                    <a:gd name="T40" fmla="*/ 74 w 196"/>
                    <a:gd name="T41" fmla="*/ 83 h 207"/>
                    <a:gd name="T42" fmla="*/ 81 w 196"/>
                    <a:gd name="T43" fmla="*/ 87 h 207"/>
                    <a:gd name="T44" fmla="*/ 86 w 196"/>
                    <a:gd name="T45" fmla="*/ 102 h 207"/>
                    <a:gd name="T46" fmla="*/ 58 w 196"/>
                    <a:gd name="T47" fmla="*/ 123 h 207"/>
                    <a:gd name="T48" fmla="*/ 47 w 196"/>
                    <a:gd name="T49" fmla="*/ 134 h 207"/>
                    <a:gd name="T50" fmla="*/ 34 w 196"/>
                    <a:gd name="T51" fmla="*/ 140 h 207"/>
                    <a:gd name="T52" fmla="*/ 36 w 196"/>
                    <a:gd name="T53" fmla="*/ 164 h 207"/>
                    <a:gd name="T54" fmla="*/ 42 w 196"/>
                    <a:gd name="T55" fmla="*/ 191 h 207"/>
                    <a:gd name="T56" fmla="*/ 60 w 196"/>
                    <a:gd name="T57" fmla="*/ 197 h 207"/>
                    <a:gd name="T58" fmla="*/ 60 w 196"/>
                    <a:gd name="T59" fmla="*/ 199 h 207"/>
                    <a:gd name="T60" fmla="*/ 68 w 196"/>
                    <a:gd name="T61" fmla="*/ 198 h 207"/>
                    <a:gd name="T62" fmla="*/ 74 w 196"/>
                    <a:gd name="T63" fmla="*/ 207 h 207"/>
                    <a:gd name="T64" fmla="*/ 78 w 196"/>
                    <a:gd name="T65" fmla="*/ 204 h 207"/>
                    <a:gd name="T66" fmla="*/ 118 w 196"/>
                    <a:gd name="T67" fmla="*/ 197 h 207"/>
                    <a:gd name="T68" fmla="*/ 126 w 196"/>
                    <a:gd name="T69" fmla="*/ 193 h 207"/>
                    <a:gd name="T70" fmla="*/ 148 w 196"/>
                    <a:gd name="T71" fmla="*/ 193 h 207"/>
                    <a:gd name="T72" fmla="*/ 160 w 196"/>
                    <a:gd name="T73" fmla="*/ 180 h 207"/>
                    <a:gd name="T74" fmla="*/ 172 w 196"/>
                    <a:gd name="T75" fmla="*/ 168 h 207"/>
                    <a:gd name="T76" fmla="*/ 184 w 196"/>
                    <a:gd name="T77" fmla="*/ 156 h 207"/>
                    <a:gd name="T78" fmla="*/ 196 w 196"/>
                    <a:gd name="T79" fmla="*/ 144 h 207"/>
                    <a:gd name="T80" fmla="*/ 167 w 196"/>
                    <a:gd name="T81" fmla="*/ 126 h 207"/>
                    <a:gd name="T82" fmla="*/ 174 w 196"/>
                    <a:gd name="T83" fmla="*/ 121 h 207"/>
                    <a:gd name="T84" fmla="*/ 165 w 196"/>
                    <a:gd name="T85" fmla="*/ 111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6" h="207">
                      <a:moveTo>
                        <a:pt x="165" y="111"/>
                      </a:moveTo>
                      <a:lnTo>
                        <a:pt x="159" y="104"/>
                      </a:lnTo>
                      <a:lnTo>
                        <a:pt x="158" y="86"/>
                      </a:lnTo>
                      <a:lnTo>
                        <a:pt x="138" y="63"/>
                      </a:lnTo>
                      <a:lnTo>
                        <a:pt x="148" y="49"/>
                      </a:lnTo>
                      <a:lnTo>
                        <a:pt x="125" y="36"/>
                      </a:lnTo>
                      <a:lnTo>
                        <a:pt x="124" y="23"/>
                      </a:lnTo>
                      <a:lnTo>
                        <a:pt x="125" y="19"/>
                      </a:lnTo>
                      <a:lnTo>
                        <a:pt x="124" y="6"/>
                      </a:lnTo>
                      <a:lnTo>
                        <a:pt x="99" y="0"/>
                      </a:lnTo>
                      <a:lnTo>
                        <a:pt x="78" y="7"/>
                      </a:lnTo>
                      <a:lnTo>
                        <a:pt x="72" y="23"/>
                      </a:lnTo>
                      <a:lnTo>
                        <a:pt x="64" y="26"/>
                      </a:lnTo>
                      <a:lnTo>
                        <a:pt x="44" y="26"/>
                      </a:lnTo>
                      <a:lnTo>
                        <a:pt x="27" y="23"/>
                      </a:lnTo>
                      <a:lnTo>
                        <a:pt x="10" y="13"/>
                      </a:lnTo>
                      <a:lnTo>
                        <a:pt x="0" y="19"/>
                      </a:lnTo>
                      <a:lnTo>
                        <a:pt x="44" y="37"/>
                      </a:lnTo>
                      <a:lnTo>
                        <a:pt x="59" y="65"/>
                      </a:lnTo>
                      <a:lnTo>
                        <a:pt x="66" y="84"/>
                      </a:lnTo>
                      <a:lnTo>
                        <a:pt x="74" y="83"/>
                      </a:lnTo>
                      <a:lnTo>
                        <a:pt x="81" y="87"/>
                      </a:lnTo>
                      <a:lnTo>
                        <a:pt x="86" y="102"/>
                      </a:lnTo>
                      <a:lnTo>
                        <a:pt x="58" y="123"/>
                      </a:lnTo>
                      <a:lnTo>
                        <a:pt x="47" y="134"/>
                      </a:lnTo>
                      <a:lnTo>
                        <a:pt x="34" y="140"/>
                      </a:lnTo>
                      <a:lnTo>
                        <a:pt x="36" y="164"/>
                      </a:lnTo>
                      <a:lnTo>
                        <a:pt x="42" y="191"/>
                      </a:lnTo>
                      <a:lnTo>
                        <a:pt x="60" y="197"/>
                      </a:lnTo>
                      <a:lnTo>
                        <a:pt x="60" y="199"/>
                      </a:lnTo>
                      <a:lnTo>
                        <a:pt x="68" y="198"/>
                      </a:lnTo>
                      <a:lnTo>
                        <a:pt x="74" y="207"/>
                      </a:lnTo>
                      <a:lnTo>
                        <a:pt x="78" y="204"/>
                      </a:lnTo>
                      <a:lnTo>
                        <a:pt x="118" y="197"/>
                      </a:lnTo>
                      <a:lnTo>
                        <a:pt x="126" y="193"/>
                      </a:lnTo>
                      <a:lnTo>
                        <a:pt x="148" y="193"/>
                      </a:lnTo>
                      <a:lnTo>
                        <a:pt x="160" y="180"/>
                      </a:lnTo>
                      <a:lnTo>
                        <a:pt x="172" y="168"/>
                      </a:lnTo>
                      <a:lnTo>
                        <a:pt x="184" y="156"/>
                      </a:lnTo>
                      <a:lnTo>
                        <a:pt x="196" y="144"/>
                      </a:lnTo>
                      <a:lnTo>
                        <a:pt x="167" y="126"/>
                      </a:lnTo>
                      <a:lnTo>
                        <a:pt x="174" y="121"/>
                      </a:lnTo>
                      <a:lnTo>
                        <a:pt x="165" y="1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" name="Freeform 389"/>
                <p:cNvSpPr>
                  <a:spLocks noChangeArrowheads="1"/>
                </p:cNvSpPr>
                <p:nvPr/>
              </p:nvSpPr>
              <p:spPr bwMode="auto">
                <a:xfrm>
                  <a:off x="3001" y="1222"/>
                  <a:ext cx="0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2 w 2"/>
                    <a:gd name="T5" fmla="*/ 4 h 4"/>
                    <a:gd name="T6" fmla="*/ 0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" name="Freeform 390"/>
                <p:cNvSpPr>
                  <a:spLocks noChangeArrowheads="1"/>
                </p:cNvSpPr>
                <p:nvPr/>
              </p:nvSpPr>
              <p:spPr bwMode="auto">
                <a:xfrm>
                  <a:off x="3001" y="1190"/>
                  <a:ext cx="96" cy="44"/>
                </a:xfrm>
                <a:custGeom>
                  <a:avLst/>
                  <a:gdLst>
                    <a:gd name="T0" fmla="*/ 49 w 138"/>
                    <a:gd name="T1" fmla="*/ 45 h 55"/>
                    <a:gd name="T2" fmla="*/ 29 w 138"/>
                    <a:gd name="T3" fmla="*/ 48 h 55"/>
                    <a:gd name="T4" fmla="*/ 18 w 138"/>
                    <a:gd name="T5" fmla="*/ 46 h 55"/>
                    <a:gd name="T6" fmla="*/ 3 w 138"/>
                    <a:gd name="T7" fmla="*/ 42 h 55"/>
                    <a:gd name="T8" fmla="*/ 2 w 138"/>
                    <a:gd name="T9" fmla="*/ 42 h 55"/>
                    <a:gd name="T10" fmla="*/ 1 w 138"/>
                    <a:gd name="T11" fmla="*/ 40 h 55"/>
                    <a:gd name="T12" fmla="*/ 0 w 138"/>
                    <a:gd name="T13" fmla="*/ 38 h 55"/>
                    <a:gd name="T14" fmla="*/ 1 w 138"/>
                    <a:gd name="T15" fmla="*/ 32 h 55"/>
                    <a:gd name="T16" fmla="*/ 13 w 138"/>
                    <a:gd name="T17" fmla="*/ 34 h 55"/>
                    <a:gd name="T18" fmla="*/ 17 w 138"/>
                    <a:gd name="T19" fmla="*/ 34 h 55"/>
                    <a:gd name="T20" fmla="*/ 23 w 138"/>
                    <a:gd name="T21" fmla="*/ 31 h 55"/>
                    <a:gd name="T22" fmla="*/ 37 w 138"/>
                    <a:gd name="T23" fmla="*/ 31 h 55"/>
                    <a:gd name="T24" fmla="*/ 59 w 138"/>
                    <a:gd name="T25" fmla="*/ 31 h 55"/>
                    <a:gd name="T26" fmla="*/ 65 w 138"/>
                    <a:gd name="T27" fmla="*/ 28 h 55"/>
                    <a:gd name="T28" fmla="*/ 61 w 138"/>
                    <a:gd name="T29" fmla="*/ 16 h 55"/>
                    <a:gd name="T30" fmla="*/ 77 w 138"/>
                    <a:gd name="T31" fmla="*/ 3 h 55"/>
                    <a:gd name="T32" fmla="*/ 86 w 138"/>
                    <a:gd name="T33" fmla="*/ 8 h 55"/>
                    <a:gd name="T34" fmla="*/ 97 w 138"/>
                    <a:gd name="T35" fmla="*/ 0 h 55"/>
                    <a:gd name="T36" fmla="*/ 126 w 138"/>
                    <a:gd name="T37" fmla="*/ 3 h 55"/>
                    <a:gd name="T38" fmla="*/ 138 w 138"/>
                    <a:gd name="T39" fmla="*/ 20 h 55"/>
                    <a:gd name="T40" fmla="*/ 131 w 138"/>
                    <a:gd name="T41" fmla="*/ 28 h 55"/>
                    <a:gd name="T42" fmla="*/ 129 w 138"/>
                    <a:gd name="T43" fmla="*/ 30 h 55"/>
                    <a:gd name="T44" fmla="*/ 123 w 138"/>
                    <a:gd name="T45" fmla="*/ 45 h 55"/>
                    <a:gd name="T46" fmla="*/ 121 w 138"/>
                    <a:gd name="T47" fmla="*/ 46 h 55"/>
                    <a:gd name="T48" fmla="*/ 85 w 138"/>
                    <a:gd name="T49" fmla="*/ 55 h 55"/>
                    <a:gd name="T50" fmla="*/ 78 w 138"/>
                    <a:gd name="T51" fmla="*/ 55 h 55"/>
                    <a:gd name="T52" fmla="*/ 49 w 138"/>
                    <a:gd name="T53" fmla="*/ 4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8" h="55">
                      <a:moveTo>
                        <a:pt x="49" y="45"/>
                      </a:moveTo>
                      <a:lnTo>
                        <a:pt x="29" y="48"/>
                      </a:lnTo>
                      <a:lnTo>
                        <a:pt x="18" y="46"/>
                      </a:lnTo>
                      <a:lnTo>
                        <a:pt x="3" y="42"/>
                      </a:lnTo>
                      <a:lnTo>
                        <a:pt x="2" y="42"/>
                      </a:lnTo>
                      <a:lnTo>
                        <a:pt x="1" y="40"/>
                      </a:lnTo>
                      <a:lnTo>
                        <a:pt x="0" y="38"/>
                      </a:lnTo>
                      <a:lnTo>
                        <a:pt x="1" y="32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3" y="31"/>
                      </a:lnTo>
                      <a:lnTo>
                        <a:pt x="37" y="31"/>
                      </a:lnTo>
                      <a:lnTo>
                        <a:pt x="59" y="31"/>
                      </a:lnTo>
                      <a:lnTo>
                        <a:pt x="65" y="28"/>
                      </a:lnTo>
                      <a:lnTo>
                        <a:pt x="61" y="16"/>
                      </a:lnTo>
                      <a:lnTo>
                        <a:pt x="77" y="3"/>
                      </a:lnTo>
                      <a:lnTo>
                        <a:pt x="86" y="8"/>
                      </a:lnTo>
                      <a:lnTo>
                        <a:pt x="97" y="0"/>
                      </a:lnTo>
                      <a:lnTo>
                        <a:pt x="126" y="3"/>
                      </a:lnTo>
                      <a:lnTo>
                        <a:pt x="138" y="20"/>
                      </a:lnTo>
                      <a:lnTo>
                        <a:pt x="131" y="28"/>
                      </a:lnTo>
                      <a:lnTo>
                        <a:pt x="129" y="30"/>
                      </a:lnTo>
                      <a:lnTo>
                        <a:pt x="123" y="45"/>
                      </a:lnTo>
                      <a:lnTo>
                        <a:pt x="121" y="46"/>
                      </a:lnTo>
                      <a:lnTo>
                        <a:pt x="85" y="55"/>
                      </a:lnTo>
                      <a:lnTo>
                        <a:pt x="78" y="55"/>
                      </a:lnTo>
                      <a:lnTo>
                        <a:pt x="49" y="4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" name="Freeform 391"/>
                <p:cNvSpPr>
                  <a:spLocks noChangeArrowheads="1"/>
                </p:cNvSpPr>
                <p:nvPr/>
              </p:nvSpPr>
              <p:spPr bwMode="auto">
                <a:xfrm>
                  <a:off x="3085" y="1262"/>
                  <a:ext cx="50" cy="50"/>
                </a:xfrm>
                <a:custGeom>
                  <a:avLst/>
                  <a:gdLst>
                    <a:gd name="T0" fmla="*/ 68 w 75"/>
                    <a:gd name="T1" fmla="*/ 7 h 61"/>
                    <a:gd name="T2" fmla="*/ 68 w 75"/>
                    <a:gd name="T3" fmla="*/ 10 h 61"/>
                    <a:gd name="T4" fmla="*/ 66 w 75"/>
                    <a:gd name="T5" fmla="*/ 14 h 61"/>
                    <a:gd name="T6" fmla="*/ 63 w 75"/>
                    <a:gd name="T7" fmla="*/ 18 h 61"/>
                    <a:gd name="T8" fmla="*/ 64 w 75"/>
                    <a:gd name="T9" fmla="*/ 20 h 61"/>
                    <a:gd name="T10" fmla="*/ 66 w 75"/>
                    <a:gd name="T11" fmla="*/ 22 h 61"/>
                    <a:gd name="T12" fmla="*/ 75 w 75"/>
                    <a:gd name="T13" fmla="*/ 27 h 61"/>
                    <a:gd name="T14" fmla="*/ 68 w 75"/>
                    <a:gd name="T15" fmla="*/ 31 h 61"/>
                    <a:gd name="T16" fmla="*/ 72 w 75"/>
                    <a:gd name="T17" fmla="*/ 33 h 61"/>
                    <a:gd name="T18" fmla="*/ 72 w 75"/>
                    <a:gd name="T19" fmla="*/ 38 h 61"/>
                    <a:gd name="T20" fmla="*/ 63 w 75"/>
                    <a:gd name="T21" fmla="*/ 40 h 61"/>
                    <a:gd name="T22" fmla="*/ 66 w 75"/>
                    <a:gd name="T23" fmla="*/ 44 h 61"/>
                    <a:gd name="T24" fmla="*/ 64 w 75"/>
                    <a:gd name="T25" fmla="*/ 48 h 61"/>
                    <a:gd name="T26" fmla="*/ 60 w 75"/>
                    <a:gd name="T27" fmla="*/ 44 h 61"/>
                    <a:gd name="T28" fmla="*/ 57 w 75"/>
                    <a:gd name="T29" fmla="*/ 51 h 61"/>
                    <a:gd name="T30" fmla="*/ 54 w 75"/>
                    <a:gd name="T31" fmla="*/ 52 h 61"/>
                    <a:gd name="T32" fmla="*/ 59 w 75"/>
                    <a:gd name="T33" fmla="*/ 60 h 61"/>
                    <a:gd name="T34" fmla="*/ 54 w 75"/>
                    <a:gd name="T35" fmla="*/ 61 h 61"/>
                    <a:gd name="T36" fmla="*/ 51 w 75"/>
                    <a:gd name="T37" fmla="*/ 60 h 61"/>
                    <a:gd name="T38" fmla="*/ 45 w 75"/>
                    <a:gd name="T39" fmla="*/ 55 h 61"/>
                    <a:gd name="T40" fmla="*/ 40 w 75"/>
                    <a:gd name="T41" fmla="*/ 52 h 61"/>
                    <a:gd name="T42" fmla="*/ 40 w 75"/>
                    <a:gd name="T43" fmla="*/ 51 h 61"/>
                    <a:gd name="T44" fmla="*/ 32 w 75"/>
                    <a:gd name="T45" fmla="*/ 44 h 61"/>
                    <a:gd name="T46" fmla="*/ 32 w 75"/>
                    <a:gd name="T47" fmla="*/ 42 h 61"/>
                    <a:gd name="T48" fmla="*/ 27 w 75"/>
                    <a:gd name="T49" fmla="*/ 39 h 61"/>
                    <a:gd name="T50" fmla="*/ 11 w 75"/>
                    <a:gd name="T51" fmla="*/ 25 h 61"/>
                    <a:gd name="T52" fmla="*/ 12 w 75"/>
                    <a:gd name="T53" fmla="*/ 24 h 61"/>
                    <a:gd name="T54" fmla="*/ 9 w 75"/>
                    <a:gd name="T55" fmla="*/ 24 h 61"/>
                    <a:gd name="T56" fmla="*/ 5 w 75"/>
                    <a:gd name="T57" fmla="*/ 13 h 61"/>
                    <a:gd name="T58" fmla="*/ 2 w 75"/>
                    <a:gd name="T59" fmla="*/ 10 h 61"/>
                    <a:gd name="T60" fmla="*/ 0 w 75"/>
                    <a:gd name="T61" fmla="*/ 1 h 61"/>
                    <a:gd name="T62" fmla="*/ 5 w 75"/>
                    <a:gd name="T63" fmla="*/ 0 h 61"/>
                    <a:gd name="T64" fmla="*/ 10 w 75"/>
                    <a:gd name="T65" fmla="*/ 6 h 61"/>
                    <a:gd name="T66" fmla="*/ 15 w 75"/>
                    <a:gd name="T67" fmla="*/ 0 h 61"/>
                    <a:gd name="T68" fmla="*/ 21 w 75"/>
                    <a:gd name="T69" fmla="*/ 0 h 61"/>
                    <a:gd name="T70" fmla="*/ 26 w 75"/>
                    <a:gd name="T71" fmla="*/ 1 h 61"/>
                    <a:gd name="T72" fmla="*/ 39 w 75"/>
                    <a:gd name="T73" fmla="*/ 3 h 61"/>
                    <a:gd name="T74" fmla="*/ 41 w 75"/>
                    <a:gd name="T75" fmla="*/ 1 h 61"/>
                    <a:gd name="T76" fmla="*/ 45 w 75"/>
                    <a:gd name="T77" fmla="*/ 3 h 61"/>
                    <a:gd name="T78" fmla="*/ 46 w 75"/>
                    <a:gd name="T79" fmla="*/ 2 h 61"/>
                    <a:gd name="T80" fmla="*/ 51 w 75"/>
                    <a:gd name="T81" fmla="*/ 3 h 61"/>
                    <a:gd name="T82" fmla="*/ 53 w 75"/>
                    <a:gd name="T83" fmla="*/ 3 h 61"/>
                    <a:gd name="T84" fmla="*/ 57 w 75"/>
                    <a:gd name="T85" fmla="*/ 7 h 61"/>
                    <a:gd name="T86" fmla="*/ 60 w 75"/>
                    <a:gd name="T87" fmla="*/ 8 h 61"/>
                    <a:gd name="T88" fmla="*/ 68 w 75"/>
                    <a:gd name="T8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5" h="61">
                      <a:moveTo>
                        <a:pt x="68" y="7"/>
                      </a:moveTo>
                      <a:lnTo>
                        <a:pt x="68" y="10"/>
                      </a:lnTo>
                      <a:lnTo>
                        <a:pt x="66" y="14"/>
                      </a:lnTo>
                      <a:lnTo>
                        <a:pt x="63" y="18"/>
                      </a:lnTo>
                      <a:lnTo>
                        <a:pt x="64" y="20"/>
                      </a:lnTo>
                      <a:lnTo>
                        <a:pt x="66" y="22"/>
                      </a:lnTo>
                      <a:lnTo>
                        <a:pt x="75" y="27"/>
                      </a:lnTo>
                      <a:lnTo>
                        <a:pt x="68" y="31"/>
                      </a:lnTo>
                      <a:lnTo>
                        <a:pt x="72" y="33"/>
                      </a:lnTo>
                      <a:lnTo>
                        <a:pt x="72" y="38"/>
                      </a:lnTo>
                      <a:lnTo>
                        <a:pt x="63" y="40"/>
                      </a:lnTo>
                      <a:lnTo>
                        <a:pt x="66" y="44"/>
                      </a:lnTo>
                      <a:lnTo>
                        <a:pt x="64" y="48"/>
                      </a:lnTo>
                      <a:lnTo>
                        <a:pt x="60" y="44"/>
                      </a:lnTo>
                      <a:lnTo>
                        <a:pt x="57" y="51"/>
                      </a:lnTo>
                      <a:lnTo>
                        <a:pt x="54" y="52"/>
                      </a:lnTo>
                      <a:lnTo>
                        <a:pt x="59" y="60"/>
                      </a:lnTo>
                      <a:lnTo>
                        <a:pt x="54" y="61"/>
                      </a:lnTo>
                      <a:lnTo>
                        <a:pt x="51" y="60"/>
                      </a:lnTo>
                      <a:lnTo>
                        <a:pt x="45" y="55"/>
                      </a:lnTo>
                      <a:lnTo>
                        <a:pt x="40" y="52"/>
                      </a:lnTo>
                      <a:lnTo>
                        <a:pt x="40" y="51"/>
                      </a:lnTo>
                      <a:lnTo>
                        <a:pt x="32" y="44"/>
                      </a:lnTo>
                      <a:lnTo>
                        <a:pt x="32" y="42"/>
                      </a:lnTo>
                      <a:lnTo>
                        <a:pt x="27" y="39"/>
                      </a:lnTo>
                      <a:lnTo>
                        <a:pt x="11" y="25"/>
                      </a:lnTo>
                      <a:lnTo>
                        <a:pt x="12" y="24"/>
                      </a:lnTo>
                      <a:lnTo>
                        <a:pt x="9" y="24"/>
                      </a:lnTo>
                      <a:lnTo>
                        <a:pt x="5" y="13"/>
                      </a:lnTo>
                      <a:lnTo>
                        <a:pt x="2" y="10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1"/>
                      </a:lnTo>
                      <a:lnTo>
                        <a:pt x="39" y="3"/>
                      </a:lnTo>
                      <a:lnTo>
                        <a:pt x="41" y="1"/>
                      </a:lnTo>
                      <a:lnTo>
                        <a:pt x="45" y="3"/>
                      </a:lnTo>
                      <a:lnTo>
                        <a:pt x="46" y="2"/>
                      </a:lnTo>
                      <a:lnTo>
                        <a:pt x="51" y="3"/>
                      </a:lnTo>
                      <a:lnTo>
                        <a:pt x="53" y="3"/>
                      </a:lnTo>
                      <a:lnTo>
                        <a:pt x="57" y="7"/>
                      </a:lnTo>
                      <a:lnTo>
                        <a:pt x="60" y="8"/>
                      </a:lnTo>
                      <a:lnTo>
                        <a:pt x="68" y="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" name="Freeform 392"/>
                <p:cNvSpPr>
                  <a:spLocks noChangeArrowheads="1"/>
                </p:cNvSpPr>
                <p:nvPr/>
              </p:nvSpPr>
              <p:spPr bwMode="auto">
                <a:xfrm>
                  <a:off x="3058" y="1234"/>
                  <a:ext cx="73" cy="70"/>
                </a:xfrm>
                <a:custGeom>
                  <a:avLst/>
                  <a:gdLst>
                    <a:gd name="T0" fmla="*/ 98 w 107"/>
                    <a:gd name="T1" fmla="*/ 40 h 84"/>
                    <a:gd name="T2" fmla="*/ 107 w 107"/>
                    <a:gd name="T3" fmla="*/ 33 h 84"/>
                    <a:gd name="T4" fmla="*/ 100 w 107"/>
                    <a:gd name="T5" fmla="*/ 29 h 84"/>
                    <a:gd name="T6" fmla="*/ 100 w 107"/>
                    <a:gd name="T7" fmla="*/ 26 h 84"/>
                    <a:gd name="T8" fmla="*/ 92 w 107"/>
                    <a:gd name="T9" fmla="*/ 17 h 84"/>
                    <a:gd name="T10" fmla="*/ 49 w 107"/>
                    <a:gd name="T11" fmla="*/ 0 h 84"/>
                    <a:gd name="T12" fmla="*/ 47 w 107"/>
                    <a:gd name="T13" fmla="*/ 3 h 84"/>
                    <a:gd name="T14" fmla="*/ 41 w 107"/>
                    <a:gd name="T15" fmla="*/ 5 h 84"/>
                    <a:gd name="T16" fmla="*/ 34 w 107"/>
                    <a:gd name="T17" fmla="*/ 9 h 84"/>
                    <a:gd name="T18" fmla="*/ 35 w 107"/>
                    <a:gd name="T19" fmla="*/ 15 h 84"/>
                    <a:gd name="T20" fmla="*/ 34 w 107"/>
                    <a:gd name="T21" fmla="*/ 18 h 84"/>
                    <a:gd name="T22" fmla="*/ 28 w 107"/>
                    <a:gd name="T23" fmla="*/ 23 h 84"/>
                    <a:gd name="T24" fmla="*/ 25 w 107"/>
                    <a:gd name="T25" fmla="*/ 27 h 84"/>
                    <a:gd name="T26" fmla="*/ 19 w 107"/>
                    <a:gd name="T27" fmla="*/ 24 h 84"/>
                    <a:gd name="T28" fmla="*/ 16 w 107"/>
                    <a:gd name="T29" fmla="*/ 23 h 84"/>
                    <a:gd name="T30" fmla="*/ 4 w 107"/>
                    <a:gd name="T31" fmla="*/ 26 h 84"/>
                    <a:gd name="T32" fmla="*/ 4 w 107"/>
                    <a:gd name="T33" fmla="*/ 30 h 84"/>
                    <a:gd name="T34" fmla="*/ 13 w 107"/>
                    <a:gd name="T35" fmla="*/ 33 h 84"/>
                    <a:gd name="T36" fmla="*/ 32 w 107"/>
                    <a:gd name="T37" fmla="*/ 60 h 84"/>
                    <a:gd name="T38" fmla="*/ 72 w 107"/>
                    <a:gd name="T39" fmla="*/ 84 h 84"/>
                    <a:gd name="T40" fmla="*/ 78 w 107"/>
                    <a:gd name="T41" fmla="*/ 84 h 84"/>
                    <a:gd name="T42" fmla="*/ 70 w 107"/>
                    <a:gd name="T43" fmla="*/ 76 h 84"/>
                    <a:gd name="T44" fmla="*/ 65 w 107"/>
                    <a:gd name="T45" fmla="*/ 71 h 84"/>
                    <a:gd name="T46" fmla="*/ 50 w 107"/>
                    <a:gd name="T47" fmla="*/ 56 h 84"/>
                    <a:gd name="T48" fmla="*/ 43 w 107"/>
                    <a:gd name="T49" fmla="*/ 45 h 84"/>
                    <a:gd name="T50" fmla="*/ 38 w 107"/>
                    <a:gd name="T51" fmla="*/ 33 h 84"/>
                    <a:gd name="T52" fmla="*/ 48 w 107"/>
                    <a:gd name="T53" fmla="*/ 38 h 84"/>
                    <a:gd name="T54" fmla="*/ 59 w 107"/>
                    <a:gd name="T55" fmla="*/ 32 h 84"/>
                    <a:gd name="T56" fmla="*/ 77 w 107"/>
                    <a:gd name="T57" fmla="*/ 35 h 84"/>
                    <a:gd name="T58" fmla="*/ 83 w 107"/>
                    <a:gd name="T59" fmla="*/ 35 h 84"/>
                    <a:gd name="T60" fmla="*/ 89 w 107"/>
                    <a:gd name="T61" fmla="*/ 35 h 84"/>
                    <a:gd name="T62" fmla="*/ 95 w 107"/>
                    <a:gd name="T63" fmla="*/ 3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7" h="84">
                      <a:moveTo>
                        <a:pt x="95" y="39"/>
                      </a:moveTo>
                      <a:lnTo>
                        <a:pt x="98" y="40"/>
                      </a:lnTo>
                      <a:lnTo>
                        <a:pt x="101" y="34"/>
                      </a:lnTo>
                      <a:lnTo>
                        <a:pt x="107" y="33"/>
                      </a:lnTo>
                      <a:lnTo>
                        <a:pt x="106" y="32"/>
                      </a:lnTo>
                      <a:lnTo>
                        <a:pt x="100" y="29"/>
                      </a:lnTo>
                      <a:lnTo>
                        <a:pt x="98" y="28"/>
                      </a:lnTo>
                      <a:lnTo>
                        <a:pt x="100" y="26"/>
                      </a:lnTo>
                      <a:lnTo>
                        <a:pt x="97" y="26"/>
                      </a:lnTo>
                      <a:lnTo>
                        <a:pt x="92" y="17"/>
                      </a:lnTo>
                      <a:lnTo>
                        <a:pt x="66" y="15"/>
                      </a:lnTo>
                      <a:lnTo>
                        <a:pt x="49" y="0"/>
                      </a:lnTo>
                      <a:lnTo>
                        <a:pt x="48" y="3"/>
                      </a:lnTo>
                      <a:lnTo>
                        <a:pt x="47" y="3"/>
                      </a:lnTo>
                      <a:lnTo>
                        <a:pt x="47" y="4"/>
                      </a:lnTo>
                      <a:lnTo>
                        <a:pt x="41" y="5"/>
                      </a:lnTo>
                      <a:lnTo>
                        <a:pt x="40" y="8"/>
                      </a:lnTo>
                      <a:lnTo>
                        <a:pt x="34" y="9"/>
                      </a:lnTo>
                      <a:lnTo>
                        <a:pt x="35" y="12"/>
                      </a:lnTo>
                      <a:lnTo>
                        <a:pt x="35" y="15"/>
                      </a:lnTo>
                      <a:lnTo>
                        <a:pt x="37" y="18"/>
                      </a:lnTo>
                      <a:lnTo>
                        <a:pt x="34" y="18"/>
                      </a:lnTo>
                      <a:lnTo>
                        <a:pt x="28" y="21"/>
                      </a:lnTo>
                      <a:lnTo>
                        <a:pt x="28" y="23"/>
                      </a:lnTo>
                      <a:lnTo>
                        <a:pt x="30" y="26"/>
                      </a:lnTo>
                      <a:lnTo>
                        <a:pt x="25" y="27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8" y="24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4" y="26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8" y="39"/>
                      </a:lnTo>
                      <a:lnTo>
                        <a:pt x="13" y="33"/>
                      </a:lnTo>
                      <a:lnTo>
                        <a:pt x="26" y="56"/>
                      </a:lnTo>
                      <a:lnTo>
                        <a:pt x="32" y="60"/>
                      </a:lnTo>
                      <a:lnTo>
                        <a:pt x="50" y="71"/>
                      </a:lnTo>
                      <a:lnTo>
                        <a:pt x="72" y="84"/>
                      </a:lnTo>
                      <a:lnTo>
                        <a:pt x="77" y="84"/>
                      </a:lnTo>
                      <a:lnTo>
                        <a:pt x="78" y="84"/>
                      </a:lnTo>
                      <a:lnTo>
                        <a:pt x="78" y="83"/>
                      </a:lnTo>
                      <a:lnTo>
                        <a:pt x="70" y="76"/>
                      </a:lnTo>
                      <a:lnTo>
                        <a:pt x="70" y="74"/>
                      </a:lnTo>
                      <a:lnTo>
                        <a:pt x="65" y="71"/>
                      </a:lnTo>
                      <a:lnTo>
                        <a:pt x="49" y="57"/>
                      </a:lnTo>
                      <a:lnTo>
                        <a:pt x="50" y="56"/>
                      </a:lnTo>
                      <a:lnTo>
                        <a:pt x="47" y="56"/>
                      </a:lnTo>
                      <a:lnTo>
                        <a:pt x="43" y="45"/>
                      </a:lnTo>
                      <a:lnTo>
                        <a:pt x="40" y="42"/>
                      </a:lnTo>
                      <a:lnTo>
                        <a:pt x="38" y="33"/>
                      </a:lnTo>
                      <a:lnTo>
                        <a:pt x="43" y="32"/>
                      </a:lnTo>
                      <a:lnTo>
                        <a:pt x="48" y="38"/>
                      </a:lnTo>
                      <a:lnTo>
                        <a:pt x="53" y="32"/>
                      </a:lnTo>
                      <a:lnTo>
                        <a:pt x="59" y="32"/>
                      </a:lnTo>
                      <a:lnTo>
                        <a:pt x="64" y="33"/>
                      </a:lnTo>
                      <a:lnTo>
                        <a:pt x="77" y="35"/>
                      </a:lnTo>
                      <a:lnTo>
                        <a:pt x="79" y="33"/>
                      </a:lnTo>
                      <a:lnTo>
                        <a:pt x="83" y="35"/>
                      </a:lnTo>
                      <a:lnTo>
                        <a:pt x="84" y="34"/>
                      </a:lnTo>
                      <a:lnTo>
                        <a:pt x="89" y="35"/>
                      </a:lnTo>
                      <a:lnTo>
                        <a:pt x="91" y="35"/>
                      </a:lnTo>
                      <a:lnTo>
                        <a:pt x="95" y="3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" name="Freeform 393"/>
                <p:cNvSpPr>
                  <a:spLocks noChangeArrowheads="1"/>
                </p:cNvSpPr>
                <p:nvPr/>
              </p:nvSpPr>
              <p:spPr bwMode="auto">
                <a:xfrm>
                  <a:off x="3102" y="1306"/>
                  <a:ext cx="19" cy="8"/>
                </a:xfrm>
                <a:custGeom>
                  <a:avLst/>
                  <a:gdLst>
                    <a:gd name="T0" fmla="*/ 28 w 28"/>
                    <a:gd name="T1" fmla="*/ 12 h 12"/>
                    <a:gd name="T2" fmla="*/ 28 w 28"/>
                    <a:gd name="T3" fmla="*/ 9 h 12"/>
                    <a:gd name="T4" fmla="*/ 25 w 28"/>
                    <a:gd name="T5" fmla="*/ 8 h 12"/>
                    <a:gd name="T6" fmla="*/ 19 w 28"/>
                    <a:gd name="T7" fmla="*/ 3 h 12"/>
                    <a:gd name="T8" fmla="*/ 14 w 28"/>
                    <a:gd name="T9" fmla="*/ 0 h 12"/>
                    <a:gd name="T10" fmla="*/ 13 w 28"/>
                    <a:gd name="T11" fmla="*/ 2 h 12"/>
                    <a:gd name="T12" fmla="*/ 0 w 28"/>
                    <a:gd name="T13" fmla="*/ 0 h 12"/>
                    <a:gd name="T14" fmla="*/ 28 w 28"/>
                    <a:gd name="T1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28" y="12"/>
                      </a:moveTo>
                      <a:lnTo>
                        <a:pt x="28" y="9"/>
                      </a:lnTo>
                      <a:lnTo>
                        <a:pt x="25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28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" name="Freeform 394"/>
                <p:cNvSpPr>
                  <a:spLocks noChangeArrowheads="1"/>
                </p:cNvSpPr>
                <p:nvPr/>
              </p:nvSpPr>
              <p:spPr bwMode="auto">
                <a:xfrm>
                  <a:off x="2816" y="1148"/>
                  <a:ext cx="163" cy="166"/>
                </a:xfrm>
                <a:custGeom>
                  <a:avLst/>
                  <a:gdLst>
                    <a:gd name="T0" fmla="*/ 226 w 231"/>
                    <a:gd name="T1" fmla="*/ 165 h 196"/>
                    <a:gd name="T2" fmla="*/ 224 w 231"/>
                    <a:gd name="T3" fmla="*/ 165 h 196"/>
                    <a:gd name="T4" fmla="*/ 205 w 231"/>
                    <a:gd name="T5" fmla="*/ 181 h 196"/>
                    <a:gd name="T6" fmla="*/ 174 w 231"/>
                    <a:gd name="T7" fmla="*/ 171 h 196"/>
                    <a:gd name="T8" fmla="*/ 156 w 231"/>
                    <a:gd name="T9" fmla="*/ 172 h 196"/>
                    <a:gd name="T10" fmla="*/ 146 w 231"/>
                    <a:gd name="T11" fmla="*/ 196 h 196"/>
                    <a:gd name="T12" fmla="*/ 120 w 231"/>
                    <a:gd name="T13" fmla="*/ 192 h 196"/>
                    <a:gd name="T14" fmla="*/ 62 w 231"/>
                    <a:gd name="T15" fmla="*/ 181 h 196"/>
                    <a:gd name="T16" fmla="*/ 61 w 231"/>
                    <a:gd name="T17" fmla="*/ 163 h 196"/>
                    <a:gd name="T18" fmla="*/ 64 w 231"/>
                    <a:gd name="T19" fmla="*/ 126 h 196"/>
                    <a:gd name="T20" fmla="*/ 64 w 231"/>
                    <a:gd name="T21" fmla="*/ 118 h 196"/>
                    <a:gd name="T22" fmla="*/ 56 w 231"/>
                    <a:gd name="T23" fmla="*/ 105 h 196"/>
                    <a:gd name="T24" fmla="*/ 50 w 231"/>
                    <a:gd name="T25" fmla="*/ 86 h 196"/>
                    <a:gd name="T26" fmla="*/ 30 w 231"/>
                    <a:gd name="T27" fmla="*/ 79 h 196"/>
                    <a:gd name="T28" fmla="*/ 4 w 231"/>
                    <a:gd name="T29" fmla="*/ 68 h 196"/>
                    <a:gd name="T30" fmla="*/ 8 w 231"/>
                    <a:gd name="T31" fmla="*/ 62 h 196"/>
                    <a:gd name="T32" fmla="*/ 21 w 231"/>
                    <a:gd name="T33" fmla="*/ 51 h 196"/>
                    <a:gd name="T34" fmla="*/ 57 w 231"/>
                    <a:gd name="T35" fmla="*/ 55 h 196"/>
                    <a:gd name="T36" fmla="*/ 58 w 231"/>
                    <a:gd name="T37" fmla="*/ 31 h 196"/>
                    <a:gd name="T38" fmla="*/ 93 w 231"/>
                    <a:gd name="T39" fmla="*/ 36 h 196"/>
                    <a:gd name="T40" fmla="*/ 111 w 231"/>
                    <a:gd name="T41" fmla="*/ 21 h 196"/>
                    <a:gd name="T42" fmla="*/ 132 w 231"/>
                    <a:gd name="T43" fmla="*/ 0 h 196"/>
                    <a:gd name="T44" fmla="*/ 162 w 231"/>
                    <a:gd name="T45" fmla="*/ 22 h 196"/>
                    <a:gd name="T46" fmla="*/ 171 w 231"/>
                    <a:gd name="T47" fmla="*/ 24 h 196"/>
                    <a:gd name="T48" fmla="*/ 190 w 231"/>
                    <a:gd name="T49" fmla="*/ 33 h 196"/>
                    <a:gd name="T50" fmla="*/ 204 w 231"/>
                    <a:gd name="T51" fmla="*/ 37 h 196"/>
                    <a:gd name="T52" fmla="*/ 224 w 231"/>
                    <a:gd name="T53" fmla="*/ 79 h 196"/>
                    <a:gd name="T54" fmla="*/ 213 w 231"/>
                    <a:gd name="T55" fmla="*/ 85 h 196"/>
                    <a:gd name="T56" fmla="*/ 205 w 231"/>
                    <a:gd name="T57" fmla="*/ 104 h 196"/>
                    <a:gd name="T58" fmla="*/ 214 w 231"/>
                    <a:gd name="T59" fmla="*/ 126 h 196"/>
                    <a:gd name="T60" fmla="*/ 212 w 231"/>
                    <a:gd name="T61" fmla="*/ 140 h 196"/>
                    <a:gd name="T62" fmla="*/ 226 w 231"/>
                    <a:gd name="T63" fmla="*/ 15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1" h="196">
                      <a:moveTo>
                        <a:pt x="226" y="157"/>
                      </a:moveTo>
                      <a:lnTo>
                        <a:pt x="226" y="165"/>
                      </a:lnTo>
                      <a:lnTo>
                        <a:pt x="224" y="166"/>
                      </a:lnTo>
                      <a:lnTo>
                        <a:pt x="224" y="165"/>
                      </a:lnTo>
                      <a:lnTo>
                        <a:pt x="223" y="166"/>
                      </a:lnTo>
                      <a:lnTo>
                        <a:pt x="205" y="181"/>
                      </a:lnTo>
                      <a:lnTo>
                        <a:pt x="181" y="174"/>
                      </a:lnTo>
                      <a:lnTo>
                        <a:pt x="174" y="171"/>
                      </a:lnTo>
                      <a:lnTo>
                        <a:pt x="171" y="174"/>
                      </a:lnTo>
                      <a:lnTo>
                        <a:pt x="156" y="172"/>
                      </a:lnTo>
                      <a:lnTo>
                        <a:pt x="145" y="181"/>
                      </a:lnTo>
                      <a:lnTo>
                        <a:pt x="146" y="196"/>
                      </a:lnTo>
                      <a:lnTo>
                        <a:pt x="118" y="195"/>
                      </a:lnTo>
                      <a:lnTo>
                        <a:pt x="120" y="192"/>
                      </a:lnTo>
                      <a:lnTo>
                        <a:pt x="114" y="193"/>
                      </a:lnTo>
                      <a:lnTo>
                        <a:pt x="62" y="181"/>
                      </a:lnTo>
                      <a:lnTo>
                        <a:pt x="54" y="174"/>
                      </a:lnTo>
                      <a:lnTo>
                        <a:pt x="61" y="163"/>
                      </a:lnTo>
                      <a:lnTo>
                        <a:pt x="62" y="144"/>
                      </a:lnTo>
                      <a:lnTo>
                        <a:pt x="64" y="126"/>
                      </a:lnTo>
                      <a:lnTo>
                        <a:pt x="74" y="136"/>
                      </a:lnTo>
                      <a:lnTo>
                        <a:pt x="64" y="118"/>
                      </a:lnTo>
                      <a:lnTo>
                        <a:pt x="66" y="112"/>
                      </a:lnTo>
                      <a:lnTo>
                        <a:pt x="56" y="105"/>
                      </a:lnTo>
                      <a:lnTo>
                        <a:pt x="49" y="90"/>
                      </a:lnTo>
                      <a:lnTo>
                        <a:pt x="50" y="86"/>
                      </a:lnTo>
                      <a:lnTo>
                        <a:pt x="42" y="82"/>
                      </a:lnTo>
                      <a:lnTo>
                        <a:pt x="30" y="79"/>
                      </a:lnTo>
                      <a:lnTo>
                        <a:pt x="14" y="72"/>
                      </a:lnTo>
                      <a:lnTo>
                        <a:pt x="4" y="68"/>
                      </a:lnTo>
                      <a:lnTo>
                        <a:pt x="6" y="63"/>
                      </a:lnTo>
                      <a:lnTo>
                        <a:pt x="8" y="62"/>
                      </a:lnTo>
                      <a:lnTo>
                        <a:pt x="0" y="61"/>
                      </a:lnTo>
                      <a:lnTo>
                        <a:pt x="21" y="51"/>
                      </a:lnTo>
                      <a:lnTo>
                        <a:pt x="36" y="54"/>
                      </a:lnTo>
                      <a:lnTo>
                        <a:pt x="57" y="55"/>
                      </a:lnTo>
                      <a:lnTo>
                        <a:pt x="54" y="33"/>
                      </a:lnTo>
                      <a:lnTo>
                        <a:pt x="58" y="31"/>
                      </a:lnTo>
                      <a:lnTo>
                        <a:pt x="66" y="37"/>
                      </a:lnTo>
                      <a:lnTo>
                        <a:pt x="93" y="36"/>
                      </a:lnTo>
                      <a:lnTo>
                        <a:pt x="87" y="34"/>
                      </a:lnTo>
                      <a:lnTo>
                        <a:pt x="111" y="21"/>
                      </a:lnTo>
                      <a:lnTo>
                        <a:pt x="115" y="6"/>
                      </a:lnTo>
                      <a:lnTo>
                        <a:pt x="132" y="0"/>
                      </a:lnTo>
                      <a:lnTo>
                        <a:pt x="138" y="7"/>
                      </a:lnTo>
                      <a:lnTo>
                        <a:pt x="162" y="22"/>
                      </a:lnTo>
                      <a:lnTo>
                        <a:pt x="170" y="21"/>
                      </a:lnTo>
                      <a:lnTo>
                        <a:pt x="171" y="24"/>
                      </a:lnTo>
                      <a:lnTo>
                        <a:pt x="189" y="33"/>
                      </a:lnTo>
                      <a:lnTo>
                        <a:pt x="190" y="33"/>
                      </a:lnTo>
                      <a:lnTo>
                        <a:pt x="200" y="36"/>
                      </a:lnTo>
                      <a:lnTo>
                        <a:pt x="204" y="37"/>
                      </a:lnTo>
                      <a:lnTo>
                        <a:pt x="231" y="46"/>
                      </a:lnTo>
                      <a:lnTo>
                        <a:pt x="224" y="79"/>
                      </a:lnTo>
                      <a:lnTo>
                        <a:pt x="217" y="81"/>
                      </a:lnTo>
                      <a:lnTo>
                        <a:pt x="213" y="85"/>
                      </a:lnTo>
                      <a:lnTo>
                        <a:pt x="198" y="109"/>
                      </a:lnTo>
                      <a:lnTo>
                        <a:pt x="205" y="104"/>
                      </a:lnTo>
                      <a:lnTo>
                        <a:pt x="214" y="116"/>
                      </a:lnTo>
                      <a:lnTo>
                        <a:pt x="214" y="126"/>
                      </a:lnTo>
                      <a:lnTo>
                        <a:pt x="212" y="134"/>
                      </a:lnTo>
                      <a:lnTo>
                        <a:pt x="212" y="140"/>
                      </a:lnTo>
                      <a:lnTo>
                        <a:pt x="213" y="150"/>
                      </a:lnTo>
                      <a:lnTo>
                        <a:pt x="226" y="15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" name="Freeform 395"/>
                <p:cNvSpPr>
                  <a:spLocks noChangeArrowheads="1"/>
                </p:cNvSpPr>
                <p:nvPr/>
              </p:nvSpPr>
              <p:spPr bwMode="auto">
                <a:xfrm>
                  <a:off x="2994" y="1308"/>
                  <a:ext cx="9" cy="25"/>
                </a:xfrm>
                <a:custGeom>
                  <a:avLst/>
                  <a:gdLst>
                    <a:gd name="T0" fmla="*/ 12 w 17"/>
                    <a:gd name="T1" fmla="*/ 31 h 31"/>
                    <a:gd name="T2" fmla="*/ 4 w 17"/>
                    <a:gd name="T3" fmla="*/ 26 h 31"/>
                    <a:gd name="T4" fmla="*/ 0 w 17"/>
                    <a:gd name="T5" fmla="*/ 12 h 31"/>
                    <a:gd name="T6" fmla="*/ 12 w 17"/>
                    <a:gd name="T7" fmla="*/ 0 h 31"/>
                    <a:gd name="T8" fmla="*/ 17 w 17"/>
                    <a:gd name="T9" fmla="*/ 13 h 31"/>
                    <a:gd name="T10" fmla="*/ 12 w 17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1">
                      <a:moveTo>
                        <a:pt x="12" y="31"/>
                      </a:moveTo>
                      <a:lnTo>
                        <a:pt x="4" y="26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17" y="13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" name="Freeform 396"/>
                <p:cNvSpPr>
                  <a:spLocks noChangeArrowheads="1"/>
                </p:cNvSpPr>
                <p:nvPr/>
              </p:nvSpPr>
              <p:spPr bwMode="auto">
                <a:xfrm>
                  <a:off x="3088" y="1200"/>
                  <a:ext cx="83" cy="48"/>
                </a:xfrm>
                <a:custGeom>
                  <a:avLst/>
                  <a:gdLst>
                    <a:gd name="T0" fmla="*/ 50 w 120"/>
                    <a:gd name="T1" fmla="*/ 57 h 57"/>
                    <a:gd name="T2" fmla="*/ 24 w 120"/>
                    <a:gd name="T3" fmla="*/ 55 h 57"/>
                    <a:gd name="T4" fmla="*/ 7 w 120"/>
                    <a:gd name="T5" fmla="*/ 40 h 57"/>
                    <a:gd name="T6" fmla="*/ 1 w 120"/>
                    <a:gd name="T7" fmla="*/ 37 h 57"/>
                    <a:gd name="T8" fmla="*/ 0 w 120"/>
                    <a:gd name="T9" fmla="*/ 34 h 57"/>
                    <a:gd name="T10" fmla="*/ 2 w 120"/>
                    <a:gd name="T11" fmla="*/ 33 h 57"/>
                    <a:gd name="T12" fmla="*/ 8 w 120"/>
                    <a:gd name="T13" fmla="*/ 18 h 57"/>
                    <a:gd name="T14" fmla="*/ 10 w 120"/>
                    <a:gd name="T15" fmla="*/ 16 h 57"/>
                    <a:gd name="T16" fmla="*/ 17 w 120"/>
                    <a:gd name="T17" fmla="*/ 8 h 57"/>
                    <a:gd name="T18" fmla="*/ 23 w 120"/>
                    <a:gd name="T19" fmla="*/ 12 h 57"/>
                    <a:gd name="T20" fmla="*/ 46 w 120"/>
                    <a:gd name="T21" fmla="*/ 12 h 57"/>
                    <a:gd name="T22" fmla="*/ 74 w 120"/>
                    <a:gd name="T23" fmla="*/ 0 h 57"/>
                    <a:gd name="T24" fmla="*/ 106 w 120"/>
                    <a:gd name="T25" fmla="*/ 0 h 57"/>
                    <a:gd name="T26" fmla="*/ 120 w 120"/>
                    <a:gd name="T27" fmla="*/ 10 h 57"/>
                    <a:gd name="T28" fmla="*/ 102 w 120"/>
                    <a:gd name="T29" fmla="*/ 28 h 57"/>
                    <a:gd name="T30" fmla="*/ 88 w 120"/>
                    <a:gd name="T31" fmla="*/ 49 h 57"/>
                    <a:gd name="T32" fmla="*/ 77 w 120"/>
                    <a:gd name="T33" fmla="*/ 51 h 57"/>
                    <a:gd name="T34" fmla="*/ 50 w 120"/>
                    <a:gd name="T3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57">
                      <a:moveTo>
                        <a:pt x="50" y="57"/>
                      </a:moveTo>
                      <a:lnTo>
                        <a:pt x="24" y="55"/>
                      </a:lnTo>
                      <a:lnTo>
                        <a:pt x="7" y="40"/>
                      </a:lnTo>
                      <a:lnTo>
                        <a:pt x="1" y="37"/>
                      </a:lnTo>
                      <a:lnTo>
                        <a:pt x="0" y="34"/>
                      </a:lnTo>
                      <a:lnTo>
                        <a:pt x="2" y="33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7" y="8"/>
                      </a:lnTo>
                      <a:lnTo>
                        <a:pt x="23" y="12"/>
                      </a:lnTo>
                      <a:lnTo>
                        <a:pt x="46" y="12"/>
                      </a:lnTo>
                      <a:lnTo>
                        <a:pt x="74" y="0"/>
                      </a:lnTo>
                      <a:lnTo>
                        <a:pt x="106" y="0"/>
                      </a:lnTo>
                      <a:lnTo>
                        <a:pt x="120" y="10"/>
                      </a:lnTo>
                      <a:lnTo>
                        <a:pt x="102" y="28"/>
                      </a:lnTo>
                      <a:lnTo>
                        <a:pt x="88" y="49"/>
                      </a:lnTo>
                      <a:lnTo>
                        <a:pt x="77" y="51"/>
                      </a:lnTo>
                      <a:lnTo>
                        <a:pt x="50" y="5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" name="Freeform 397"/>
                <p:cNvSpPr>
                  <a:spLocks noChangeArrowheads="1"/>
                </p:cNvSpPr>
                <p:nvPr/>
              </p:nvSpPr>
              <p:spPr bwMode="auto">
                <a:xfrm>
                  <a:off x="3186" y="686"/>
                  <a:ext cx="1734" cy="644"/>
                </a:xfrm>
                <a:custGeom>
                  <a:avLst/>
                  <a:gdLst>
                    <a:gd name="T0" fmla="*/ 2108 w 2445"/>
                    <a:gd name="T1" fmla="*/ 163 h 753"/>
                    <a:gd name="T2" fmla="*/ 1910 w 2445"/>
                    <a:gd name="T3" fmla="*/ 127 h 753"/>
                    <a:gd name="T4" fmla="*/ 1725 w 2445"/>
                    <a:gd name="T5" fmla="*/ 105 h 753"/>
                    <a:gd name="T6" fmla="*/ 1587 w 2445"/>
                    <a:gd name="T7" fmla="*/ 91 h 753"/>
                    <a:gd name="T8" fmla="*/ 1536 w 2445"/>
                    <a:gd name="T9" fmla="*/ 108 h 753"/>
                    <a:gd name="T10" fmla="*/ 1391 w 2445"/>
                    <a:gd name="T11" fmla="*/ 96 h 753"/>
                    <a:gd name="T12" fmla="*/ 1157 w 2445"/>
                    <a:gd name="T13" fmla="*/ 66 h 753"/>
                    <a:gd name="T14" fmla="*/ 1133 w 2445"/>
                    <a:gd name="T15" fmla="*/ 38 h 753"/>
                    <a:gd name="T16" fmla="*/ 1009 w 2445"/>
                    <a:gd name="T17" fmla="*/ 18 h 753"/>
                    <a:gd name="T18" fmla="*/ 912 w 2445"/>
                    <a:gd name="T19" fmla="*/ 21 h 753"/>
                    <a:gd name="T20" fmla="*/ 775 w 2445"/>
                    <a:gd name="T21" fmla="*/ 52 h 753"/>
                    <a:gd name="T22" fmla="*/ 733 w 2445"/>
                    <a:gd name="T23" fmla="*/ 94 h 753"/>
                    <a:gd name="T24" fmla="*/ 774 w 2445"/>
                    <a:gd name="T25" fmla="*/ 108 h 753"/>
                    <a:gd name="T26" fmla="*/ 664 w 2445"/>
                    <a:gd name="T27" fmla="*/ 111 h 753"/>
                    <a:gd name="T28" fmla="*/ 713 w 2445"/>
                    <a:gd name="T29" fmla="*/ 156 h 753"/>
                    <a:gd name="T30" fmla="*/ 703 w 2445"/>
                    <a:gd name="T31" fmla="*/ 186 h 753"/>
                    <a:gd name="T32" fmla="*/ 664 w 2445"/>
                    <a:gd name="T33" fmla="*/ 200 h 753"/>
                    <a:gd name="T34" fmla="*/ 556 w 2445"/>
                    <a:gd name="T35" fmla="*/ 86 h 753"/>
                    <a:gd name="T36" fmla="*/ 604 w 2445"/>
                    <a:gd name="T37" fmla="*/ 162 h 753"/>
                    <a:gd name="T38" fmla="*/ 467 w 2445"/>
                    <a:gd name="T39" fmla="*/ 172 h 753"/>
                    <a:gd name="T40" fmla="*/ 384 w 2445"/>
                    <a:gd name="T41" fmla="*/ 159 h 753"/>
                    <a:gd name="T42" fmla="*/ 252 w 2445"/>
                    <a:gd name="T43" fmla="*/ 189 h 753"/>
                    <a:gd name="T44" fmla="*/ 235 w 2445"/>
                    <a:gd name="T45" fmla="*/ 211 h 753"/>
                    <a:gd name="T46" fmla="*/ 169 w 2445"/>
                    <a:gd name="T47" fmla="*/ 260 h 753"/>
                    <a:gd name="T48" fmla="*/ 70 w 2445"/>
                    <a:gd name="T49" fmla="*/ 199 h 753"/>
                    <a:gd name="T50" fmla="*/ 61 w 2445"/>
                    <a:gd name="T51" fmla="*/ 158 h 753"/>
                    <a:gd name="T52" fmla="*/ 16 w 2445"/>
                    <a:gd name="T53" fmla="*/ 148 h 753"/>
                    <a:gd name="T54" fmla="*/ 50 w 2445"/>
                    <a:gd name="T55" fmla="*/ 260 h 753"/>
                    <a:gd name="T56" fmla="*/ 36 w 2445"/>
                    <a:gd name="T57" fmla="*/ 336 h 753"/>
                    <a:gd name="T58" fmla="*/ 76 w 2445"/>
                    <a:gd name="T59" fmla="*/ 435 h 753"/>
                    <a:gd name="T60" fmla="*/ 198 w 2445"/>
                    <a:gd name="T61" fmla="*/ 538 h 753"/>
                    <a:gd name="T62" fmla="*/ 269 w 2445"/>
                    <a:gd name="T63" fmla="*/ 638 h 753"/>
                    <a:gd name="T64" fmla="*/ 270 w 2445"/>
                    <a:gd name="T65" fmla="*/ 687 h 753"/>
                    <a:gd name="T66" fmla="*/ 485 w 2445"/>
                    <a:gd name="T67" fmla="*/ 753 h 753"/>
                    <a:gd name="T68" fmla="*/ 471 w 2445"/>
                    <a:gd name="T69" fmla="*/ 649 h 753"/>
                    <a:gd name="T70" fmla="*/ 455 w 2445"/>
                    <a:gd name="T71" fmla="*/ 526 h 753"/>
                    <a:gd name="T72" fmla="*/ 624 w 2445"/>
                    <a:gd name="T73" fmla="*/ 512 h 753"/>
                    <a:gd name="T74" fmla="*/ 761 w 2445"/>
                    <a:gd name="T75" fmla="*/ 445 h 753"/>
                    <a:gd name="T76" fmla="*/ 899 w 2445"/>
                    <a:gd name="T77" fmla="*/ 475 h 753"/>
                    <a:gd name="T78" fmla="*/ 1087 w 2445"/>
                    <a:gd name="T79" fmla="*/ 567 h 753"/>
                    <a:gd name="T80" fmla="*/ 1252 w 2445"/>
                    <a:gd name="T81" fmla="*/ 559 h 753"/>
                    <a:gd name="T82" fmla="*/ 1412 w 2445"/>
                    <a:gd name="T83" fmla="*/ 559 h 753"/>
                    <a:gd name="T84" fmla="*/ 1638 w 2445"/>
                    <a:gd name="T85" fmla="*/ 566 h 753"/>
                    <a:gd name="T86" fmla="*/ 1704 w 2445"/>
                    <a:gd name="T87" fmla="*/ 488 h 753"/>
                    <a:gd name="T88" fmla="*/ 1920 w 2445"/>
                    <a:gd name="T89" fmla="*/ 591 h 753"/>
                    <a:gd name="T90" fmla="*/ 2003 w 2445"/>
                    <a:gd name="T91" fmla="*/ 704 h 753"/>
                    <a:gd name="T92" fmla="*/ 2039 w 2445"/>
                    <a:gd name="T93" fmla="*/ 727 h 753"/>
                    <a:gd name="T94" fmla="*/ 2087 w 2445"/>
                    <a:gd name="T95" fmla="*/ 583 h 753"/>
                    <a:gd name="T96" fmla="*/ 1966 w 2445"/>
                    <a:gd name="T97" fmla="*/ 468 h 753"/>
                    <a:gd name="T98" fmla="*/ 1912 w 2445"/>
                    <a:gd name="T99" fmla="*/ 420 h 753"/>
                    <a:gd name="T100" fmla="*/ 1988 w 2445"/>
                    <a:gd name="T101" fmla="*/ 357 h 753"/>
                    <a:gd name="T102" fmla="*/ 2114 w 2445"/>
                    <a:gd name="T103" fmla="*/ 361 h 753"/>
                    <a:gd name="T104" fmla="*/ 2171 w 2445"/>
                    <a:gd name="T105" fmla="*/ 324 h 753"/>
                    <a:gd name="T106" fmla="*/ 2209 w 2445"/>
                    <a:gd name="T107" fmla="*/ 294 h 753"/>
                    <a:gd name="T108" fmla="*/ 2210 w 2445"/>
                    <a:gd name="T109" fmla="*/ 412 h 753"/>
                    <a:gd name="T110" fmla="*/ 2345 w 2445"/>
                    <a:gd name="T111" fmla="*/ 493 h 753"/>
                    <a:gd name="T112" fmla="*/ 2345 w 2445"/>
                    <a:gd name="T113" fmla="*/ 429 h 753"/>
                    <a:gd name="T114" fmla="*/ 2283 w 2445"/>
                    <a:gd name="T115" fmla="*/ 349 h 753"/>
                    <a:gd name="T116" fmla="*/ 2374 w 2445"/>
                    <a:gd name="T117" fmla="*/ 321 h 753"/>
                    <a:gd name="T118" fmla="*/ 2428 w 2445"/>
                    <a:gd name="T119" fmla="*/ 280 h 753"/>
                    <a:gd name="T120" fmla="*/ 2321 w 2445"/>
                    <a:gd name="T121" fmla="*/ 201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445" h="753">
                      <a:moveTo>
                        <a:pt x="2260" y="159"/>
                      </a:moveTo>
                      <a:lnTo>
                        <a:pt x="2215" y="150"/>
                      </a:lnTo>
                      <a:lnTo>
                        <a:pt x="2168" y="141"/>
                      </a:lnTo>
                      <a:lnTo>
                        <a:pt x="2128" y="141"/>
                      </a:lnTo>
                      <a:lnTo>
                        <a:pt x="2090" y="138"/>
                      </a:lnTo>
                      <a:lnTo>
                        <a:pt x="2103" y="147"/>
                      </a:lnTo>
                      <a:lnTo>
                        <a:pt x="2126" y="159"/>
                      </a:lnTo>
                      <a:lnTo>
                        <a:pt x="2122" y="163"/>
                      </a:lnTo>
                      <a:lnTo>
                        <a:pt x="2108" y="163"/>
                      </a:lnTo>
                      <a:lnTo>
                        <a:pt x="2087" y="154"/>
                      </a:lnTo>
                      <a:lnTo>
                        <a:pt x="2079" y="154"/>
                      </a:lnTo>
                      <a:lnTo>
                        <a:pt x="2056" y="144"/>
                      </a:lnTo>
                      <a:lnTo>
                        <a:pt x="2039" y="148"/>
                      </a:lnTo>
                      <a:lnTo>
                        <a:pt x="1978" y="145"/>
                      </a:lnTo>
                      <a:lnTo>
                        <a:pt x="1977" y="154"/>
                      </a:lnTo>
                      <a:lnTo>
                        <a:pt x="1956" y="146"/>
                      </a:lnTo>
                      <a:lnTo>
                        <a:pt x="1932" y="141"/>
                      </a:lnTo>
                      <a:lnTo>
                        <a:pt x="1910" y="127"/>
                      </a:lnTo>
                      <a:lnTo>
                        <a:pt x="1874" y="120"/>
                      </a:lnTo>
                      <a:lnTo>
                        <a:pt x="1838" y="121"/>
                      </a:lnTo>
                      <a:lnTo>
                        <a:pt x="1800" y="123"/>
                      </a:lnTo>
                      <a:lnTo>
                        <a:pt x="1791" y="121"/>
                      </a:lnTo>
                      <a:lnTo>
                        <a:pt x="1763" y="112"/>
                      </a:lnTo>
                      <a:lnTo>
                        <a:pt x="1754" y="116"/>
                      </a:lnTo>
                      <a:lnTo>
                        <a:pt x="1755" y="111"/>
                      </a:lnTo>
                      <a:lnTo>
                        <a:pt x="1744" y="109"/>
                      </a:lnTo>
                      <a:lnTo>
                        <a:pt x="1725" y="105"/>
                      </a:lnTo>
                      <a:lnTo>
                        <a:pt x="1736" y="104"/>
                      </a:lnTo>
                      <a:lnTo>
                        <a:pt x="1701" y="96"/>
                      </a:lnTo>
                      <a:lnTo>
                        <a:pt x="1680" y="99"/>
                      </a:lnTo>
                      <a:lnTo>
                        <a:pt x="1676" y="99"/>
                      </a:lnTo>
                      <a:lnTo>
                        <a:pt x="1678" y="96"/>
                      </a:lnTo>
                      <a:lnTo>
                        <a:pt x="1676" y="94"/>
                      </a:lnTo>
                      <a:lnTo>
                        <a:pt x="1625" y="91"/>
                      </a:lnTo>
                      <a:lnTo>
                        <a:pt x="1575" y="86"/>
                      </a:lnTo>
                      <a:lnTo>
                        <a:pt x="1587" y="91"/>
                      </a:lnTo>
                      <a:lnTo>
                        <a:pt x="1566" y="94"/>
                      </a:lnTo>
                      <a:lnTo>
                        <a:pt x="1575" y="97"/>
                      </a:lnTo>
                      <a:lnTo>
                        <a:pt x="1581" y="98"/>
                      </a:lnTo>
                      <a:lnTo>
                        <a:pt x="1587" y="104"/>
                      </a:lnTo>
                      <a:lnTo>
                        <a:pt x="1596" y="111"/>
                      </a:lnTo>
                      <a:lnTo>
                        <a:pt x="1570" y="109"/>
                      </a:lnTo>
                      <a:lnTo>
                        <a:pt x="1576" y="114"/>
                      </a:lnTo>
                      <a:lnTo>
                        <a:pt x="1578" y="118"/>
                      </a:lnTo>
                      <a:lnTo>
                        <a:pt x="1536" y="108"/>
                      </a:lnTo>
                      <a:lnTo>
                        <a:pt x="1523" y="114"/>
                      </a:lnTo>
                      <a:lnTo>
                        <a:pt x="1487" y="105"/>
                      </a:lnTo>
                      <a:lnTo>
                        <a:pt x="1482" y="104"/>
                      </a:lnTo>
                      <a:lnTo>
                        <a:pt x="1491" y="116"/>
                      </a:lnTo>
                      <a:lnTo>
                        <a:pt x="1486" y="124"/>
                      </a:lnTo>
                      <a:lnTo>
                        <a:pt x="1463" y="118"/>
                      </a:lnTo>
                      <a:lnTo>
                        <a:pt x="1434" y="106"/>
                      </a:lnTo>
                      <a:lnTo>
                        <a:pt x="1401" y="94"/>
                      </a:lnTo>
                      <a:lnTo>
                        <a:pt x="1391" y="96"/>
                      </a:lnTo>
                      <a:lnTo>
                        <a:pt x="1416" y="112"/>
                      </a:lnTo>
                      <a:lnTo>
                        <a:pt x="1382" y="94"/>
                      </a:lnTo>
                      <a:lnTo>
                        <a:pt x="1328" y="88"/>
                      </a:lnTo>
                      <a:lnTo>
                        <a:pt x="1274" y="82"/>
                      </a:lnTo>
                      <a:lnTo>
                        <a:pt x="1244" y="74"/>
                      </a:lnTo>
                      <a:lnTo>
                        <a:pt x="1247" y="72"/>
                      </a:lnTo>
                      <a:lnTo>
                        <a:pt x="1224" y="72"/>
                      </a:lnTo>
                      <a:lnTo>
                        <a:pt x="1173" y="73"/>
                      </a:lnTo>
                      <a:lnTo>
                        <a:pt x="1157" y="66"/>
                      </a:lnTo>
                      <a:lnTo>
                        <a:pt x="1134" y="66"/>
                      </a:lnTo>
                      <a:lnTo>
                        <a:pt x="1134" y="63"/>
                      </a:lnTo>
                      <a:lnTo>
                        <a:pt x="1110" y="67"/>
                      </a:lnTo>
                      <a:lnTo>
                        <a:pt x="1132" y="69"/>
                      </a:lnTo>
                      <a:lnTo>
                        <a:pt x="1105" y="78"/>
                      </a:lnTo>
                      <a:lnTo>
                        <a:pt x="1077" y="80"/>
                      </a:lnTo>
                      <a:lnTo>
                        <a:pt x="1078" y="76"/>
                      </a:lnTo>
                      <a:lnTo>
                        <a:pt x="1107" y="58"/>
                      </a:lnTo>
                      <a:lnTo>
                        <a:pt x="1133" y="38"/>
                      </a:lnTo>
                      <a:lnTo>
                        <a:pt x="1121" y="36"/>
                      </a:lnTo>
                      <a:lnTo>
                        <a:pt x="1108" y="31"/>
                      </a:lnTo>
                      <a:lnTo>
                        <a:pt x="1130" y="34"/>
                      </a:lnTo>
                      <a:lnTo>
                        <a:pt x="1112" y="25"/>
                      </a:lnTo>
                      <a:lnTo>
                        <a:pt x="1108" y="26"/>
                      </a:lnTo>
                      <a:lnTo>
                        <a:pt x="1097" y="24"/>
                      </a:lnTo>
                      <a:lnTo>
                        <a:pt x="1074" y="16"/>
                      </a:lnTo>
                      <a:lnTo>
                        <a:pt x="1027" y="16"/>
                      </a:lnTo>
                      <a:lnTo>
                        <a:pt x="1009" y="18"/>
                      </a:lnTo>
                      <a:lnTo>
                        <a:pt x="1008" y="10"/>
                      </a:lnTo>
                      <a:lnTo>
                        <a:pt x="988" y="9"/>
                      </a:lnTo>
                      <a:lnTo>
                        <a:pt x="965" y="9"/>
                      </a:lnTo>
                      <a:lnTo>
                        <a:pt x="982" y="3"/>
                      </a:lnTo>
                      <a:lnTo>
                        <a:pt x="946" y="0"/>
                      </a:lnTo>
                      <a:lnTo>
                        <a:pt x="924" y="10"/>
                      </a:lnTo>
                      <a:lnTo>
                        <a:pt x="933" y="18"/>
                      </a:lnTo>
                      <a:lnTo>
                        <a:pt x="946" y="20"/>
                      </a:lnTo>
                      <a:lnTo>
                        <a:pt x="912" y="21"/>
                      </a:lnTo>
                      <a:lnTo>
                        <a:pt x="923" y="25"/>
                      </a:lnTo>
                      <a:lnTo>
                        <a:pt x="900" y="27"/>
                      </a:lnTo>
                      <a:lnTo>
                        <a:pt x="879" y="28"/>
                      </a:lnTo>
                      <a:lnTo>
                        <a:pt x="837" y="28"/>
                      </a:lnTo>
                      <a:lnTo>
                        <a:pt x="853" y="28"/>
                      </a:lnTo>
                      <a:lnTo>
                        <a:pt x="821" y="34"/>
                      </a:lnTo>
                      <a:lnTo>
                        <a:pt x="787" y="40"/>
                      </a:lnTo>
                      <a:lnTo>
                        <a:pt x="775" y="44"/>
                      </a:lnTo>
                      <a:lnTo>
                        <a:pt x="775" y="52"/>
                      </a:lnTo>
                      <a:lnTo>
                        <a:pt x="763" y="51"/>
                      </a:lnTo>
                      <a:lnTo>
                        <a:pt x="784" y="57"/>
                      </a:lnTo>
                      <a:lnTo>
                        <a:pt x="771" y="58"/>
                      </a:lnTo>
                      <a:lnTo>
                        <a:pt x="789" y="63"/>
                      </a:lnTo>
                      <a:lnTo>
                        <a:pt x="789" y="66"/>
                      </a:lnTo>
                      <a:lnTo>
                        <a:pt x="749" y="69"/>
                      </a:lnTo>
                      <a:lnTo>
                        <a:pt x="709" y="73"/>
                      </a:lnTo>
                      <a:lnTo>
                        <a:pt x="715" y="81"/>
                      </a:lnTo>
                      <a:lnTo>
                        <a:pt x="733" y="94"/>
                      </a:lnTo>
                      <a:lnTo>
                        <a:pt x="753" y="99"/>
                      </a:lnTo>
                      <a:lnTo>
                        <a:pt x="780" y="109"/>
                      </a:lnTo>
                      <a:lnTo>
                        <a:pt x="793" y="126"/>
                      </a:lnTo>
                      <a:lnTo>
                        <a:pt x="798" y="133"/>
                      </a:lnTo>
                      <a:lnTo>
                        <a:pt x="790" y="133"/>
                      </a:lnTo>
                      <a:lnTo>
                        <a:pt x="777" y="121"/>
                      </a:lnTo>
                      <a:lnTo>
                        <a:pt x="774" y="128"/>
                      </a:lnTo>
                      <a:lnTo>
                        <a:pt x="766" y="115"/>
                      </a:lnTo>
                      <a:lnTo>
                        <a:pt x="774" y="108"/>
                      </a:lnTo>
                      <a:lnTo>
                        <a:pt x="742" y="104"/>
                      </a:lnTo>
                      <a:lnTo>
                        <a:pt x="708" y="94"/>
                      </a:lnTo>
                      <a:lnTo>
                        <a:pt x="683" y="98"/>
                      </a:lnTo>
                      <a:lnTo>
                        <a:pt x="696" y="104"/>
                      </a:lnTo>
                      <a:lnTo>
                        <a:pt x="665" y="103"/>
                      </a:lnTo>
                      <a:lnTo>
                        <a:pt x="673" y="109"/>
                      </a:lnTo>
                      <a:lnTo>
                        <a:pt x="708" y="116"/>
                      </a:lnTo>
                      <a:lnTo>
                        <a:pt x="717" y="121"/>
                      </a:lnTo>
                      <a:lnTo>
                        <a:pt x="664" y="111"/>
                      </a:lnTo>
                      <a:lnTo>
                        <a:pt x="646" y="87"/>
                      </a:lnTo>
                      <a:lnTo>
                        <a:pt x="634" y="86"/>
                      </a:lnTo>
                      <a:lnTo>
                        <a:pt x="647" y="99"/>
                      </a:lnTo>
                      <a:lnTo>
                        <a:pt x="633" y="108"/>
                      </a:lnTo>
                      <a:lnTo>
                        <a:pt x="639" y="115"/>
                      </a:lnTo>
                      <a:lnTo>
                        <a:pt x="660" y="129"/>
                      </a:lnTo>
                      <a:lnTo>
                        <a:pt x="659" y="144"/>
                      </a:lnTo>
                      <a:lnTo>
                        <a:pt x="673" y="158"/>
                      </a:lnTo>
                      <a:lnTo>
                        <a:pt x="713" y="156"/>
                      </a:lnTo>
                      <a:lnTo>
                        <a:pt x="732" y="162"/>
                      </a:lnTo>
                      <a:lnTo>
                        <a:pt x="742" y="175"/>
                      </a:lnTo>
                      <a:lnTo>
                        <a:pt x="748" y="183"/>
                      </a:lnTo>
                      <a:lnTo>
                        <a:pt x="769" y="188"/>
                      </a:lnTo>
                      <a:lnTo>
                        <a:pt x="737" y="183"/>
                      </a:lnTo>
                      <a:lnTo>
                        <a:pt x="725" y="166"/>
                      </a:lnTo>
                      <a:lnTo>
                        <a:pt x="713" y="159"/>
                      </a:lnTo>
                      <a:lnTo>
                        <a:pt x="687" y="164"/>
                      </a:lnTo>
                      <a:lnTo>
                        <a:pt x="703" y="186"/>
                      </a:lnTo>
                      <a:lnTo>
                        <a:pt x="689" y="206"/>
                      </a:lnTo>
                      <a:lnTo>
                        <a:pt x="682" y="208"/>
                      </a:lnTo>
                      <a:lnTo>
                        <a:pt x="673" y="212"/>
                      </a:lnTo>
                      <a:lnTo>
                        <a:pt x="630" y="207"/>
                      </a:lnTo>
                      <a:lnTo>
                        <a:pt x="625" y="202"/>
                      </a:lnTo>
                      <a:lnTo>
                        <a:pt x="653" y="205"/>
                      </a:lnTo>
                      <a:lnTo>
                        <a:pt x="648" y="206"/>
                      </a:lnTo>
                      <a:lnTo>
                        <a:pt x="667" y="205"/>
                      </a:lnTo>
                      <a:lnTo>
                        <a:pt x="664" y="200"/>
                      </a:lnTo>
                      <a:lnTo>
                        <a:pt x="676" y="180"/>
                      </a:lnTo>
                      <a:lnTo>
                        <a:pt x="676" y="170"/>
                      </a:lnTo>
                      <a:lnTo>
                        <a:pt x="651" y="154"/>
                      </a:lnTo>
                      <a:lnTo>
                        <a:pt x="640" y="135"/>
                      </a:lnTo>
                      <a:lnTo>
                        <a:pt x="627" y="117"/>
                      </a:lnTo>
                      <a:lnTo>
                        <a:pt x="611" y="109"/>
                      </a:lnTo>
                      <a:lnTo>
                        <a:pt x="611" y="92"/>
                      </a:lnTo>
                      <a:lnTo>
                        <a:pt x="587" y="84"/>
                      </a:lnTo>
                      <a:lnTo>
                        <a:pt x="556" y="86"/>
                      </a:lnTo>
                      <a:lnTo>
                        <a:pt x="552" y="111"/>
                      </a:lnTo>
                      <a:lnTo>
                        <a:pt x="541" y="120"/>
                      </a:lnTo>
                      <a:lnTo>
                        <a:pt x="545" y="124"/>
                      </a:lnTo>
                      <a:lnTo>
                        <a:pt x="555" y="124"/>
                      </a:lnTo>
                      <a:lnTo>
                        <a:pt x="558" y="138"/>
                      </a:lnTo>
                      <a:lnTo>
                        <a:pt x="563" y="146"/>
                      </a:lnTo>
                      <a:lnTo>
                        <a:pt x="582" y="151"/>
                      </a:lnTo>
                      <a:lnTo>
                        <a:pt x="597" y="160"/>
                      </a:lnTo>
                      <a:lnTo>
                        <a:pt x="604" y="162"/>
                      </a:lnTo>
                      <a:lnTo>
                        <a:pt x="597" y="175"/>
                      </a:lnTo>
                      <a:lnTo>
                        <a:pt x="574" y="162"/>
                      </a:lnTo>
                      <a:lnTo>
                        <a:pt x="537" y="152"/>
                      </a:lnTo>
                      <a:lnTo>
                        <a:pt x="503" y="147"/>
                      </a:lnTo>
                      <a:lnTo>
                        <a:pt x="468" y="142"/>
                      </a:lnTo>
                      <a:lnTo>
                        <a:pt x="462" y="147"/>
                      </a:lnTo>
                      <a:lnTo>
                        <a:pt x="479" y="160"/>
                      </a:lnTo>
                      <a:lnTo>
                        <a:pt x="468" y="166"/>
                      </a:lnTo>
                      <a:lnTo>
                        <a:pt x="467" y="172"/>
                      </a:lnTo>
                      <a:lnTo>
                        <a:pt x="457" y="170"/>
                      </a:lnTo>
                      <a:lnTo>
                        <a:pt x="454" y="160"/>
                      </a:lnTo>
                      <a:lnTo>
                        <a:pt x="432" y="164"/>
                      </a:lnTo>
                      <a:lnTo>
                        <a:pt x="414" y="166"/>
                      </a:lnTo>
                      <a:lnTo>
                        <a:pt x="396" y="174"/>
                      </a:lnTo>
                      <a:lnTo>
                        <a:pt x="372" y="172"/>
                      </a:lnTo>
                      <a:lnTo>
                        <a:pt x="379" y="169"/>
                      </a:lnTo>
                      <a:lnTo>
                        <a:pt x="372" y="162"/>
                      </a:lnTo>
                      <a:lnTo>
                        <a:pt x="384" y="159"/>
                      </a:lnTo>
                      <a:lnTo>
                        <a:pt x="357" y="168"/>
                      </a:lnTo>
                      <a:lnTo>
                        <a:pt x="355" y="170"/>
                      </a:lnTo>
                      <a:lnTo>
                        <a:pt x="324" y="176"/>
                      </a:lnTo>
                      <a:lnTo>
                        <a:pt x="307" y="182"/>
                      </a:lnTo>
                      <a:lnTo>
                        <a:pt x="310" y="186"/>
                      </a:lnTo>
                      <a:lnTo>
                        <a:pt x="295" y="188"/>
                      </a:lnTo>
                      <a:lnTo>
                        <a:pt x="294" y="200"/>
                      </a:lnTo>
                      <a:lnTo>
                        <a:pt x="270" y="201"/>
                      </a:lnTo>
                      <a:lnTo>
                        <a:pt x="252" y="189"/>
                      </a:lnTo>
                      <a:lnTo>
                        <a:pt x="276" y="181"/>
                      </a:lnTo>
                      <a:lnTo>
                        <a:pt x="249" y="168"/>
                      </a:lnTo>
                      <a:lnTo>
                        <a:pt x="217" y="165"/>
                      </a:lnTo>
                      <a:lnTo>
                        <a:pt x="235" y="174"/>
                      </a:lnTo>
                      <a:lnTo>
                        <a:pt x="243" y="195"/>
                      </a:lnTo>
                      <a:lnTo>
                        <a:pt x="249" y="210"/>
                      </a:lnTo>
                      <a:lnTo>
                        <a:pt x="249" y="218"/>
                      </a:lnTo>
                      <a:lnTo>
                        <a:pt x="241" y="218"/>
                      </a:lnTo>
                      <a:lnTo>
                        <a:pt x="235" y="211"/>
                      </a:lnTo>
                      <a:lnTo>
                        <a:pt x="217" y="208"/>
                      </a:lnTo>
                      <a:lnTo>
                        <a:pt x="202" y="219"/>
                      </a:lnTo>
                      <a:lnTo>
                        <a:pt x="186" y="231"/>
                      </a:lnTo>
                      <a:lnTo>
                        <a:pt x="202" y="248"/>
                      </a:lnTo>
                      <a:lnTo>
                        <a:pt x="166" y="243"/>
                      </a:lnTo>
                      <a:lnTo>
                        <a:pt x="143" y="236"/>
                      </a:lnTo>
                      <a:lnTo>
                        <a:pt x="144" y="244"/>
                      </a:lnTo>
                      <a:lnTo>
                        <a:pt x="161" y="252"/>
                      </a:lnTo>
                      <a:lnTo>
                        <a:pt x="169" y="260"/>
                      </a:lnTo>
                      <a:lnTo>
                        <a:pt x="148" y="261"/>
                      </a:lnTo>
                      <a:lnTo>
                        <a:pt x="117" y="247"/>
                      </a:lnTo>
                      <a:lnTo>
                        <a:pt x="107" y="229"/>
                      </a:lnTo>
                      <a:lnTo>
                        <a:pt x="106" y="223"/>
                      </a:lnTo>
                      <a:lnTo>
                        <a:pt x="108" y="223"/>
                      </a:lnTo>
                      <a:lnTo>
                        <a:pt x="87" y="212"/>
                      </a:lnTo>
                      <a:lnTo>
                        <a:pt x="78" y="207"/>
                      </a:lnTo>
                      <a:lnTo>
                        <a:pt x="58" y="196"/>
                      </a:lnTo>
                      <a:lnTo>
                        <a:pt x="70" y="199"/>
                      </a:lnTo>
                      <a:lnTo>
                        <a:pt x="113" y="208"/>
                      </a:lnTo>
                      <a:lnTo>
                        <a:pt x="155" y="217"/>
                      </a:lnTo>
                      <a:lnTo>
                        <a:pt x="195" y="208"/>
                      </a:lnTo>
                      <a:lnTo>
                        <a:pt x="198" y="194"/>
                      </a:lnTo>
                      <a:lnTo>
                        <a:pt x="184" y="183"/>
                      </a:lnTo>
                      <a:lnTo>
                        <a:pt x="138" y="169"/>
                      </a:lnTo>
                      <a:lnTo>
                        <a:pt x="95" y="154"/>
                      </a:lnTo>
                      <a:lnTo>
                        <a:pt x="68" y="156"/>
                      </a:lnTo>
                      <a:lnTo>
                        <a:pt x="61" y="158"/>
                      </a:lnTo>
                      <a:lnTo>
                        <a:pt x="67" y="151"/>
                      </a:lnTo>
                      <a:lnTo>
                        <a:pt x="58" y="152"/>
                      </a:lnTo>
                      <a:lnTo>
                        <a:pt x="44" y="146"/>
                      </a:lnTo>
                      <a:lnTo>
                        <a:pt x="59" y="144"/>
                      </a:lnTo>
                      <a:lnTo>
                        <a:pt x="41" y="140"/>
                      </a:lnTo>
                      <a:lnTo>
                        <a:pt x="34" y="145"/>
                      </a:lnTo>
                      <a:lnTo>
                        <a:pt x="26" y="142"/>
                      </a:lnTo>
                      <a:lnTo>
                        <a:pt x="26" y="148"/>
                      </a:lnTo>
                      <a:lnTo>
                        <a:pt x="16" y="148"/>
                      </a:lnTo>
                      <a:lnTo>
                        <a:pt x="1" y="158"/>
                      </a:lnTo>
                      <a:lnTo>
                        <a:pt x="0" y="162"/>
                      </a:lnTo>
                      <a:lnTo>
                        <a:pt x="1" y="175"/>
                      </a:lnTo>
                      <a:lnTo>
                        <a:pt x="24" y="188"/>
                      </a:lnTo>
                      <a:lnTo>
                        <a:pt x="14" y="202"/>
                      </a:lnTo>
                      <a:lnTo>
                        <a:pt x="34" y="225"/>
                      </a:lnTo>
                      <a:lnTo>
                        <a:pt x="35" y="243"/>
                      </a:lnTo>
                      <a:lnTo>
                        <a:pt x="41" y="250"/>
                      </a:lnTo>
                      <a:lnTo>
                        <a:pt x="50" y="260"/>
                      </a:lnTo>
                      <a:lnTo>
                        <a:pt x="43" y="265"/>
                      </a:lnTo>
                      <a:lnTo>
                        <a:pt x="72" y="283"/>
                      </a:lnTo>
                      <a:lnTo>
                        <a:pt x="60" y="295"/>
                      </a:lnTo>
                      <a:lnTo>
                        <a:pt x="48" y="307"/>
                      </a:lnTo>
                      <a:lnTo>
                        <a:pt x="36" y="319"/>
                      </a:lnTo>
                      <a:lnTo>
                        <a:pt x="24" y="332"/>
                      </a:lnTo>
                      <a:lnTo>
                        <a:pt x="36" y="332"/>
                      </a:lnTo>
                      <a:lnTo>
                        <a:pt x="32" y="332"/>
                      </a:lnTo>
                      <a:lnTo>
                        <a:pt x="36" y="336"/>
                      </a:lnTo>
                      <a:lnTo>
                        <a:pt x="65" y="344"/>
                      </a:lnTo>
                      <a:lnTo>
                        <a:pt x="48" y="344"/>
                      </a:lnTo>
                      <a:lnTo>
                        <a:pt x="34" y="350"/>
                      </a:lnTo>
                      <a:lnTo>
                        <a:pt x="29" y="356"/>
                      </a:lnTo>
                      <a:lnTo>
                        <a:pt x="34" y="376"/>
                      </a:lnTo>
                      <a:lnTo>
                        <a:pt x="26" y="390"/>
                      </a:lnTo>
                      <a:lnTo>
                        <a:pt x="36" y="405"/>
                      </a:lnTo>
                      <a:lnTo>
                        <a:pt x="49" y="430"/>
                      </a:lnTo>
                      <a:lnTo>
                        <a:pt x="76" y="435"/>
                      </a:lnTo>
                      <a:lnTo>
                        <a:pt x="103" y="440"/>
                      </a:lnTo>
                      <a:lnTo>
                        <a:pt x="107" y="465"/>
                      </a:lnTo>
                      <a:lnTo>
                        <a:pt x="130" y="486"/>
                      </a:lnTo>
                      <a:lnTo>
                        <a:pt x="124" y="492"/>
                      </a:lnTo>
                      <a:lnTo>
                        <a:pt x="129" y="512"/>
                      </a:lnTo>
                      <a:lnTo>
                        <a:pt x="143" y="507"/>
                      </a:lnTo>
                      <a:lnTo>
                        <a:pt x="172" y="511"/>
                      </a:lnTo>
                      <a:lnTo>
                        <a:pt x="175" y="518"/>
                      </a:lnTo>
                      <a:lnTo>
                        <a:pt x="198" y="538"/>
                      </a:lnTo>
                      <a:lnTo>
                        <a:pt x="222" y="558"/>
                      </a:lnTo>
                      <a:lnTo>
                        <a:pt x="234" y="555"/>
                      </a:lnTo>
                      <a:lnTo>
                        <a:pt x="261" y="564"/>
                      </a:lnTo>
                      <a:lnTo>
                        <a:pt x="288" y="573"/>
                      </a:lnTo>
                      <a:lnTo>
                        <a:pt x="300" y="606"/>
                      </a:lnTo>
                      <a:lnTo>
                        <a:pt x="286" y="612"/>
                      </a:lnTo>
                      <a:lnTo>
                        <a:pt x="279" y="625"/>
                      </a:lnTo>
                      <a:lnTo>
                        <a:pt x="283" y="630"/>
                      </a:lnTo>
                      <a:lnTo>
                        <a:pt x="269" y="638"/>
                      </a:lnTo>
                      <a:lnTo>
                        <a:pt x="259" y="640"/>
                      </a:lnTo>
                      <a:lnTo>
                        <a:pt x="275" y="652"/>
                      </a:lnTo>
                      <a:lnTo>
                        <a:pt x="269" y="651"/>
                      </a:lnTo>
                      <a:lnTo>
                        <a:pt x="267" y="658"/>
                      </a:lnTo>
                      <a:lnTo>
                        <a:pt x="263" y="654"/>
                      </a:lnTo>
                      <a:lnTo>
                        <a:pt x="263" y="667"/>
                      </a:lnTo>
                      <a:lnTo>
                        <a:pt x="246" y="669"/>
                      </a:lnTo>
                      <a:lnTo>
                        <a:pt x="243" y="673"/>
                      </a:lnTo>
                      <a:lnTo>
                        <a:pt x="270" y="687"/>
                      </a:lnTo>
                      <a:lnTo>
                        <a:pt x="298" y="702"/>
                      </a:lnTo>
                      <a:lnTo>
                        <a:pt x="299" y="700"/>
                      </a:lnTo>
                      <a:lnTo>
                        <a:pt x="321" y="702"/>
                      </a:lnTo>
                      <a:lnTo>
                        <a:pt x="341" y="703"/>
                      </a:lnTo>
                      <a:lnTo>
                        <a:pt x="370" y="715"/>
                      </a:lnTo>
                      <a:lnTo>
                        <a:pt x="397" y="726"/>
                      </a:lnTo>
                      <a:lnTo>
                        <a:pt x="426" y="736"/>
                      </a:lnTo>
                      <a:lnTo>
                        <a:pt x="454" y="748"/>
                      </a:lnTo>
                      <a:lnTo>
                        <a:pt x="485" y="753"/>
                      </a:lnTo>
                      <a:lnTo>
                        <a:pt x="469" y="736"/>
                      </a:lnTo>
                      <a:lnTo>
                        <a:pt x="453" y="718"/>
                      </a:lnTo>
                      <a:lnTo>
                        <a:pt x="450" y="703"/>
                      </a:lnTo>
                      <a:lnTo>
                        <a:pt x="449" y="709"/>
                      </a:lnTo>
                      <a:lnTo>
                        <a:pt x="438" y="692"/>
                      </a:lnTo>
                      <a:lnTo>
                        <a:pt x="432" y="685"/>
                      </a:lnTo>
                      <a:lnTo>
                        <a:pt x="442" y="663"/>
                      </a:lnTo>
                      <a:lnTo>
                        <a:pt x="461" y="654"/>
                      </a:lnTo>
                      <a:lnTo>
                        <a:pt x="471" y="649"/>
                      </a:lnTo>
                      <a:lnTo>
                        <a:pt x="468" y="644"/>
                      </a:lnTo>
                      <a:lnTo>
                        <a:pt x="454" y="621"/>
                      </a:lnTo>
                      <a:lnTo>
                        <a:pt x="432" y="604"/>
                      </a:lnTo>
                      <a:lnTo>
                        <a:pt x="411" y="588"/>
                      </a:lnTo>
                      <a:lnTo>
                        <a:pt x="414" y="562"/>
                      </a:lnTo>
                      <a:lnTo>
                        <a:pt x="417" y="537"/>
                      </a:lnTo>
                      <a:lnTo>
                        <a:pt x="438" y="547"/>
                      </a:lnTo>
                      <a:lnTo>
                        <a:pt x="442" y="537"/>
                      </a:lnTo>
                      <a:lnTo>
                        <a:pt x="455" y="526"/>
                      </a:lnTo>
                      <a:lnTo>
                        <a:pt x="468" y="517"/>
                      </a:lnTo>
                      <a:lnTo>
                        <a:pt x="495" y="516"/>
                      </a:lnTo>
                      <a:lnTo>
                        <a:pt x="519" y="528"/>
                      </a:lnTo>
                      <a:lnTo>
                        <a:pt x="544" y="538"/>
                      </a:lnTo>
                      <a:lnTo>
                        <a:pt x="570" y="536"/>
                      </a:lnTo>
                      <a:lnTo>
                        <a:pt x="606" y="536"/>
                      </a:lnTo>
                      <a:lnTo>
                        <a:pt x="641" y="542"/>
                      </a:lnTo>
                      <a:lnTo>
                        <a:pt x="645" y="535"/>
                      </a:lnTo>
                      <a:lnTo>
                        <a:pt x="624" y="512"/>
                      </a:lnTo>
                      <a:lnTo>
                        <a:pt x="634" y="487"/>
                      </a:lnTo>
                      <a:lnTo>
                        <a:pt x="649" y="487"/>
                      </a:lnTo>
                      <a:lnTo>
                        <a:pt x="628" y="477"/>
                      </a:lnTo>
                      <a:lnTo>
                        <a:pt x="651" y="472"/>
                      </a:lnTo>
                      <a:lnTo>
                        <a:pt x="675" y="469"/>
                      </a:lnTo>
                      <a:lnTo>
                        <a:pt x="696" y="463"/>
                      </a:lnTo>
                      <a:lnTo>
                        <a:pt x="718" y="457"/>
                      </a:lnTo>
                      <a:lnTo>
                        <a:pt x="739" y="451"/>
                      </a:lnTo>
                      <a:lnTo>
                        <a:pt x="761" y="445"/>
                      </a:lnTo>
                      <a:lnTo>
                        <a:pt x="777" y="442"/>
                      </a:lnTo>
                      <a:lnTo>
                        <a:pt x="790" y="457"/>
                      </a:lnTo>
                      <a:lnTo>
                        <a:pt x="825" y="469"/>
                      </a:lnTo>
                      <a:lnTo>
                        <a:pt x="838" y="476"/>
                      </a:lnTo>
                      <a:lnTo>
                        <a:pt x="852" y="478"/>
                      </a:lnTo>
                      <a:lnTo>
                        <a:pt x="875" y="470"/>
                      </a:lnTo>
                      <a:lnTo>
                        <a:pt x="898" y="462"/>
                      </a:lnTo>
                      <a:lnTo>
                        <a:pt x="903" y="465"/>
                      </a:lnTo>
                      <a:lnTo>
                        <a:pt x="899" y="475"/>
                      </a:lnTo>
                      <a:lnTo>
                        <a:pt x="923" y="492"/>
                      </a:lnTo>
                      <a:lnTo>
                        <a:pt x="948" y="508"/>
                      </a:lnTo>
                      <a:lnTo>
                        <a:pt x="972" y="525"/>
                      </a:lnTo>
                      <a:lnTo>
                        <a:pt x="997" y="542"/>
                      </a:lnTo>
                      <a:lnTo>
                        <a:pt x="1001" y="536"/>
                      </a:lnTo>
                      <a:lnTo>
                        <a:pt x="1015" y="541"/>
                      </a:lnTo>
                      <a:lnTo>
                        <a:pt x="1038" y="537"/>
                      </a:lnTo>
                      <a:lnTo>
                        <a:pt x="1062" y="553"/>
                      </a:lnTo>
                      <a:lnTo>
                        <a:pt x="1087" y="567"/>
                      </a:lnTo>
                      <a:lnTo>
                        <a:pt x="1112" y="562"/>
                      </a:lnTo>
                      <a:lnTo>
                        <a:pt x="1132" y="584"/>
                      </a:lnTo>
                      <a:lnTo>
                        <a:pt x="1146" y="583"/>
                      </a:lnTo>
                      <a:lnTo>
                        <a:pt x="1156" y="576"/>
                      </a:lnTo>
                      <a:lnTo>
                        <a:pt x="1172" y="568"/>
                      </a:lnTo>
                      <a:lnTo>
                        <a:pt x="1190" y="558"/>
                      </a:lnTo>
                      <a:lnTo>
                        <a:pt x="1208" y="547"/>
                      </a:lnTo>
                      <a:lnTo>
                        <a:pt x="1246" y="550"/>
                      </a:lnTo>
                      <a:lnTo>
                        <a:pt x="1252" y="559"/>
                      </a:lnTo>
                      <a:lnTo>
                        <a:pt x="1280" y="564"/>
                      </a:lnTo>
                      <a:lnTo>
                        <a:pt x="1306" y="568"/>
                      </a:lnTo>
                      <a:lnTo>
                        <a:pt x="1320" y="556"/>
                      </a:lnTo>
                      <a:lnTo>
                        <a:pt x="1302" y="541"/>
                      </a:lnTo>
                      <a:lnTo>
                        <a:pt x="1307" y="518"/>
                      </a:lnTo>
                      <a:lnTo>
                        <a:pt x="1338" y="525"/>
                      </a:lnTo>
                      <a:lnTo>
                        <a:pt x="1370" y="532"/>
                      </a:lnTo>
                      <a:lnTo>
                        <a:pt x="1383" y="544"/>
                      </a:lnTo>
                      <a:lnTo>
                        <a:pt x="1412" y="559"/>
                      </a:lnTo>
                      <a:lnTo>
                        <a:pt x="1443" y="553"/>
                      </a:lnTo>
                      <a:lnTo>
                        <a:pt x="1468" y="559"/>
                      </a:lnTo>
                      <a:lnTo>
                        <a:pt x="1493" y="564"/>
                      </a:lnTo>
                      <a:lnTo>
                        <a:pt x="1503" y="572"/>
                      </a:lnTo>
                      <a:lnTo>
                        <a:pt x="1541" y="582"/>
                      </a:lnTo>
                      <a:lnTo>
                        <a:pt x="1563" y="578"/>
                      </a:lnTo>
                      <a:lnTo>
                        <a:pt x="1584" y="574"/>
                      </a:lnTo>
                      <a:lnTo>
                        <a:pt x="1605" y="558"/>
                      </a:lnTo>
                      <a:lnTo>
                        <a:pt x="1638" y="566"/>
                      </a:lnTo>
                      <a:lnTo>
                        <a:pt x="1655" y="567"/>
                      </a:lnTo>
                      <a:lnTo>
                        <a:pt x="1683" y="572"/>
                      </a:lnTo>
                      <a:lnTo>
                        <a:pt x="1696" y="558"/>
                      </a:lnTo>
                      <a:lnTo>
                        <a:pt x="1690" y="541"/>
                      </a:lnTo>
                      <a:lnTo>
                        <a:pt x="1689" y="513"/>
                      </a:lnTo>
                      <a:lnTo>
                        <a:pt x="1677" y="505"/>
                      </a:lnTo>
                      <a:lnTo>
                        <a:pt x="1667" y="501"/>
                      </a:lnTo>
                      <a:lnTo>
                        <a:pt x="1682" y="489"/>
                      </a:lnTo>
                      <a:lnTo>
                        <a:pt x="1704" y="488"/>
                      </a:lnTo>
                      <a:lnTo>
                        <a:pt x="1727" y="488"/>
                      </a:lnTo>
                      <a:lnTo>
                        <a:pt x="1773" y="502"/>
                      </a:lnTo>
                      <a:lnTo>
                        <a:pt x="1792" y="518"/>
                      </a:lnTo>
                      <a:lnTo>
                        <a:pt x="1810" y="534"/>
                      </a:lnTo>
                      <a:lnTo>
                        <a:pt x="1829" y="549"/>
                      </a:lnTo>
                      <a:lnTo>
                        <a:pt x="1848" y="565"/>
                      </a:lnTo>
                      <a:lnTo>
                        <a:pt x="1868" y="574"/>
                      </a:lnTo>
                      <a:lnTo>
                        <a:pt x="1901" y="583"/>
                      </a:lnTo>
                      <a:lnTo>
                        <a:pt x="1920" y="591"/>
                      </a:lnTo>
                      <a:lnTo>
                        <a:pt x="1943" y="615"/>
                      </a:lnTo>
                      <a:lnTo>
                        <a:pt x="1971" y="612"/>
                      </a:lnTo>
                      <a:lnTo>
                        <a:pt x="2000" y="602"/>
                      </a:lnTo>
                      <a:lnTo>
                        <a:pt x="2010" y="621"/>
                      </a:lnTo>
                      <a:lnTo>
                        <a:pt x="2014" y="649"/>
                      </a:lnTo>
                      <a:lnTo>
                        <a:pt x="2018" y="676"/>
                      </a:lnTo>
                      <a:lnTo>
                        <a:pt x="1994" y="672"/>
                      </a:lnTo>
                      <a:lnTo>
                        <a:pt x="1990" y="684"/>
                      </a:lnTo>
                      <a:lnTo>
                        <a:pt x="2003" y="704"/>
                      </a:lnTo>
                      <a:lnTo>
                        <a:pt x="2015" y="726"/>
                      </a:lnTo>
                      <a:lnTo>
                        <a:pt x="2008" y="730"/>
                      </a:lnTo>
                      <a:lnTo>
                        <a:pt x="2013" y="736"/>
                      </a:lnTo>
                      <a:lnTo>
                        <a:pt x="2016" y="740"/>
                      </a:lnTo>
                      <a:lnTo>
                        <a:pt x="2013" y="733"/>
                      </a:lnTo>
                      <a:lnTo>
                        <a:pt x="2016" y="733"/>
                      </a:lnTo>
                      <a:lnTo>
                        <a:pt x="2026" y="718"/>
                      </a:lnTo>
                      <a:lnTo>
                        <a:pt x="2032" y="717"/>
                      </a:lnTo>
                      <a:lnTo>
                        <a:pt x="2039" y="727"/>
                      </a:lnTo>
                      <a:lnTo>
                        <a:pt x="2052" y="728"/>
                      </a:lnTo>
                      <a:lnTo>
                        <a:pt x="2074" y="720"/>
                      </a:lnTo>
                      <a:lnTo>
                        <a:pt x="2081" y="704"/>
                      </a:lnTo>
                      <a:lnTo>
                        <a:pt x="2087" y="688"/>
                      </a:lnTo>
                      <a:lnTo>
                        <a:pt x="2091" y="667"/>
                      </a:lnTo>
                      <a:lnTo>
                        <a:pt x="2092" y="645"/>
                      </a:lnTo>
                      <a:lnTo>
                        <a:pt x="2094" y="624"/>
                      </a:lnTo>
                      <a:lnTo>
                        <a:pt x="2096" y="602"/>
                      </a:lnTo>
                      <a:lnTo>
                        <a:pt x="2087" y="583"/>
                      </a:lnTo>
                      <a:lnTo>
                        <a:pt x="2079" y="564"/>
                      </a:lnTo>
                      <a:lnTo>
                        <a:pt x="2067" y="552"/>
                      </a:lnTo>
                      <a:lnTo>
                        <a:pt x="2062" y="536"/>
                      </a:lnTo>
                      <a:lnTo>
                        <a:pt x="2056" y="522"/>
                      </a:lnTo>
                      <a:lnTo>
                        <a:pt x="2043" y="506"/>
                      </a:lnTo>
                      <a:lnTo>
                        <a:pt x="2022" y="494"/>
                      </a:lnTo>
                      <a:lnTo>
                        <a:pt x="2034" y="495"/>
                      </a:lnTo>
                      <a:lnTo>
                        <a:pt x="1989" y="470"/>
                      </a:lnTo>
                      <a:lnTo>
                        <a:pt x="1966" y="468"/>
                      </a:lnTo>
                      <a:lnTo>
                        <a:pt x="1972" y="477"/>
                      </a:lnTo>
                      <a:lnTo>
                        <a:pt x="1955" y="484"/>
                      </a:lnTo>
                      <a:lnTo>
                        <a:pt x="1956" y="477"/>
                      </a:lnTo>
                      <a:lnTo>
                        <a:pt x="1946" y="474"/>
                      </a:lnTo>
                      <a:lnTo>
                        <a:pt x="1943" y="477"/>
                      </a:lnTo>
                      <a:lnTo>
                        <a:pt x="1929" y="463"/>
                      </a:lnTo>
                      <a:lnTo>
                        <a:pt x="1898" y="459"/>
                      </a:lnTo>
                      <a:lnTo>
                        <a:pt x="1905" y="439"/>
                      </a:lnTo>
                      <a:lnTo>
                        <a:pt x="1912" y="420"/>
                      </a:lnTo>
                      <a:lnTo>
                        <a:pt x="1917" y="406"/>
                      </a:lnTo>
                      <a:lnTo>
                        <a:pt x="1923" y="392"/>
                      </a:lnTo>
                      <a:lnTo>
                        <a:pt x="1918" y="382"/>
                      </a:lnTo>
                      <a:lnTo>
                        <a:pt x="1925" y="363"/>
                      </a:lnTo>
                      <a:lnTo>
                        <a:pt x="1947" y="360"/>
                      </a:lnTo>
                      <a:lnTo>
                        <a:pt x="1970" y="356"/>
                      </a:lnTo>
                      <a:lnTo>
                        <a:pt x="1976" y="356"/>
                      </a:lnTo>
                      <a:lnTo>
                        <a:pt x="1984" y="361"/>
                      </a:lnTo>
                      <a:lnTo>
                        <a:pt x="1988" y="357"/>
                      </a:lnTo>
                      <a:lnTo>
                        <a:pt x="2028" y="360"/>
                      </a:lnTo>
                      <a:lnTo>
                        <a:pt x="2030" y="356"/>
                      </a:lnTo>
                      <a:lnTo>
                        <a:pt x="2026" y="351"/>
                      </a:lnTo>
                      <a:lnTo>
                        <a:pt x="2058" y="352"/>
                      </a:lnTo>
                      <a:lnTo>
                        <a:pt x="2085" y="360"/>
                      </a:lnTo>
                      <a:lnTo>
                        <a:pt x="2075" y="362"/>
                      </a:lnTo>
                      <a:lnTo>
                        <a:pt x="2082" y="369"/>
                      </a:lnTo>
                      <a:lnTo>
                        <a:pt x="2100" y="367"/>
                      </a:lnTo>
                      <a:lnTo>
                        <a:pt x="2114" y="361"/>
                      </a:lnTo>
                      <a:lnTo>
                        <a:pt x="2139" y="362"/>
                      </a:lnTo>
                      <a:lnTo>
                        <a:pt x="2134" y="357"/>
                      </a:lnTo>
                      <a:lnTo>
                        <a:pt x="2117" y="356"/>
                      </a:lnTo>
                      <a:lnTo>
                        <a:pt x="2110" y="350"/>
                      </a:lnTo>
                      <a:lnTo>
                        <a:pt x="2110" y="328"/>
                      </a:lnTo>
                      <a:lnTo>
                        <a:pt x="2109" y="308"/>
                      </a:lnTo>
                      <a:lnTo>
                        <a:pt x="2145" y="307"/>
                      </a:lnTo>
                      <a:lnTo>
                        <a:pt x="2152" y="304"/>
                      </a:lnTo>
                      <a:lnTo>
                        <a:pt x="2171" y="324"/>
                      </a:lnTo>
                      <a:lnTo>
                        <a:pt x="2174" y="321"/>
                      </a:lnTo>
                      <a:lnTo>
                        <a:pt x="2186" y="331"/>
                      </a:lnTo>
                      <a:lnTo>
                        <a:pt x="2195" y="310"/>
                      </a:lnTo>
                      <a:lnTo>
                        <a:pt x="2206" y="310"/>
                      </a:lnTo>
                      <a:lnTo>
                        <a:pt x="2187" y="292"/>
                      </a:lnTo>
                      <a:lnTo>
                        <a:pt x="2192" y="289"/>
                      </a:lnTo>
                      <a:lnTo>
                        <a:pt x="2221" y="291"/>
                      </a:lnTo>
                      <a:lnTo>
                        <a:pt x="2225" y="295"/>
                      </a:lnTo>
                      <a:lnTo>
                        <a:pt x="2209" y="294"/>
                      </a:lnTo>
                      <a:lnTo>
                        <a:pt x="2222" y="309"/>
                      </a:lnTo>
                      <a:lnTo>
                        <a:pt x="2236" y="324"/>
                      </a:lnTo>
                      <a:lnTo>
                        <a:pt x="2225" y="331"/>
                      </a:lnTo>
                      <a:lnTo>
                        <a:pt x="2223" y="348"/>
                      </a:lnTo>
                      <a:lnTo>
                        <a:pt x="2218" y="364"/>
                      </a:lnTo>
                      <a:lnTo>
                        <a:pt x="2216" y="386"/>
                      </a:lnTo>
                      <a:lnTo>
                        <a:pt x="2199" y="390"/>
                      </a:lnTo>
                      <a:lnTo>
                        <a:pt x="2207" y="397"/>
                      </a:lnTo>
                      <a:lnTo>
                        <a:pt x="2210" y="412"/>
                      </a:lnTo>
                      <a:lnTo>
                        <a:pt x="2224" y="430"/>
                      </a:lnTo>
                      <a:lnTo>
                        <a:pt x="2240" y="450"/>
                      </a:lnTo>
                      <a:lnTo>
                        <a:pt x="2266" y="472"/>
                      </a:lnTo>
                      <a:lnTo>
                        <a:pt x="2294" y="495"/>
                      </a:lnTo>
                      <a:lnTo>
                        <a:pt x="2320" y="518"/>
                      </a:lnTo>
                      <a:lnTo>
                        <a:pt x="2348" y="542"/>
                      </a:lnTo>
                      <a:lnTo>
                        <a:pt x="2355" y="528"/>
                      </a:lnTo>
                      <a:lnTo>
                        <a:pt x="2339" y="496"/>
                      </a:lnTo>
                      <a:lnTo>
                        <a:pt x="2345" y="493"/>
                      </a:lnTo>
                      <a:lnTo>
                        <a:pt x="2359" y="494"/>
                      </a:lnTo>
                      <a:lnTo>
                        <a:pt x="2355" y="490"/>
                      </a:lnTo>
                      <a:lnTo>
                        <a:pt x="2339" y="469"/>
                      </a:lnTo>
                      <a:lnTo>
                        <a:pt x="2360" y="459"/>
                      </a:lnTo>
                      <a:lnTo>
                        <a:pt x="2332" y="436"/>
                      </a:lnTo>
                      <a:lnTo>
                        <a:pt x="2332" y="424"/>
                      </a:lnTo>
                      <a:lnTo>
                        <a:pt x="2333" y="421"/>
                      </a:lnTo>
                      <a:lnTo>
                        <a:pt x="2333" y="426"/>
                      </a:lnTo>
                      <a:lnTo>
                        <a:pt x="2345" y="429"/>
                      </a:lnTo>
                      <a:lnTo>
                        <a:pt x="2331" y="415"/>
                      </a:lnTo>
                      <a:lnTo>
                        <a:pt x="2323" y="414"/>
                      </a:lnTo>
                      <a:lnTo>
                        <a:pt x="2303" y="390"/>
                      </a:lnTo>
                      <a:lnTo>
                        <a:pt x="2294" y="392"/>
                      </a:lnTo>
                      <a:lnTo>
                        <a:pt x="2277" y="386"/>
                      </a:lnTo>
                      <a:lnTo>
                        <a:pt x="2269" y="362"/>
                      </a:lnTo>
                      <a:lnTo>
                        <a:pt x="2259" y="348"/>
                      </a:lnTo>
                      <a:lnTo>
                        <a:pt x="2270" y="343"/>
                      </a:lnTo>
                      <a:lnTo>
                        <a:pt x="2283" y="349"/>
                      </a:lnTo>
                      <a:lnTo>
                        <a:pt x="2279" y="342"/>
                      </a:lnTo>
                      <a:lnTo>
                        <a:pt x="2288" y="333"/>
                      </a:lnTo>
                      <a:lnTo>
                        <a:pt x="2303" y="348"/>
                      </a:lnTo>
                      <a:lnTo>
                        <a:pt x="2305" y="338"/>
                      </a:lnTo>
                      <a:lnTo>
                        <a:pt x="2335" y="331"/>
                      </a:lnTo>
                      <a:lnTo>
                        <a:pt x="2365" y="343"/>
                      </a:lnTo>
                      <a:lnTo>
                        <a:pt x="2363" y="338"/>
                      </a:lnTo>
                      <a:lnTo>
                        <a:pt x="2373" y="324"/>
                      </a:lnTo>
                      <a:lnTo>
                        <a:pt x="2374" y="321"/>
                      </a:lnTo>
                      <a:lnTo>
                        <a:pt x="2373" y="315"/>
                      </a:lnTo>
                      <a:lnTo>
                        <a:pt x="2375" y="312"/>
                      </a:lnTo>
                      <a:lnTo>
                        <a:pt x="2392" y="301"/>
                      </a:lnTo>
                      <a:lnTo>
                        <a:pt x="2409" y="290"/>
                      </a:lnTo>
                      <a:lnTo>
                        <a:pt x="2401" y="288"/>
                      </a:lnTo>
                      <a:lnTo>
                        <a:pt x="2405" y="286"/>
                      </a:lnTo>
                      <a:lnTo>
                        <a:pt x="2443" y="295"/>
                      </a:lnTo>
                      <a:lnTo>
                        <a:pt x="2445" y="290"/>
                      </a:lnTo>
                      <a:lnTo>
                        <a:pt x="2428" y="280"/>
                      </a:lnTo>
                      <a:lnTo>
                        <a:pt x="2410" y="272"/>
                      </a:lnTo>
                      <a:lnTo>
                        <a:pt x="2401" y="268"/>
                      </a:lnTo>
                      <a:lnTo>
                        <a:pt x="2372" y="252"/>
                      </a:lnTo>
                      <a:lnTo>
                        <a:pt x="2371" y="254"/>
                      </a:lnTo>
                      <a:lnTo>
                        <a:pt x="2351" y="244"/>
                      </a:lnTo>
                      <a:lnTo>
                        <a:pt x="2362" y="246"/>
                      </a:lnTo>
                      <a:lnTo>
                        <a:pt x="2380" y="243"/>
                      </a:lnTo>
                      <a:lnTo>
                        <a:pt x="2350" y="222"/>
                      </a:lnTo>
                      <a:lnTo>
                        <a:pt x="2321" y="201"/>
                      </a:lnTo>
                      <a:lnTo>
                        <a:pt x="2290" y="180"/>
                      </a:lnTo>
                      <a:lnTo>
                        <a:pt x="2260" y="15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" name="Freeform 398"/>
                <p:cNvSpPr>
                  <a:spLocks noChangeArrowheads="1"/>
                </p:cNvSpPr>
                <p:nvPr/>
              </p:nvSpPr>
              <p:spPr bwMode="auto">
                <a:xfrm>
                  <a:off x="888" y="823"/>
                  <a:ext cx="125" cy="78"/>
                </a:xfrm>
                <a:custGeom>
                  <a:avLst/>
                  <a:gdLst>
                    <a:gd name="T0" fmla="*/ 176 w 176"/>
                    <a:gd name="T1" fmla="*/ 58 h 94"/>
                    <a:gd name="T2" fmla="*/ 171 w 176"/>
                    <a:gd name="T3" fmla="*/ 50 h 94"/>
                    <a:gd name="T4" fmla="*/ 162 w 176"/>
                    <a:gd name="T5" fmla="*/ 40 h 94"/>
                    <a:gd name="T6" fmla="*/ 153 w 176"/>
                    <a:gd name="T7" fmla="*/ 39 h 94"/>
                    <a:gd name="T8" fmla="*/ 153 w 176"/>
                    <a:gd name="T9" fmla="*/ 41 h 94"/>
                    <a:gd name="T10" fmla="*/ 149 w 176"/>
                    <a:gd name="T11" fmla="*/ 39 h 94"/>
                    <a:gd name="T12" fmla="*/ 132 w 176"/>
                    <a:gd name="T13" fmla="*/ 39 h 94"/>
                    <a:gd name="T14" fmla="*/ 121 w 176"/>
                    <a:gd name="T15" fmla="*/ 48 h 94"/>
                    <a:gd name="T16" fmla="*/ 120 w 176"/>
                    <a:gd name="T17" fmla="*/ 52 h 94"/>
                    <a:gd name="T18" fmla="*/ 111 w 176"/>
                    <a:gd name="T19" fmla="*/ 52 h 94"/>
                    <a:gd name="T20" fmla="*/ 119 w 176"/>
                    <a:gd name="T21" fmla="*/ 45 h 94"/>
                    <a:gd name="T22" fmla="*/ 132 w 176"/>
                    <a:gd name="T23" fmla="*/ 32 h 94"/>
                    <a:gd name="T24" fmla="*/ 132 w 176"/>
                    <a:gd name="T25" fmla="*/ 21 h 94"/>
                    <a:gd name="T26" fmla="*/ 117 w 176"/>
                    <a:gd name="T27" fmla="*/ 9 h 94"/>
                    <a:gd name="T28" fmla="*/ 117 w 176"/>
                    <a:gd name="T29" fmla="*/ 12 h 94"/>
                    <a:gd name="T30" fmla="*/ 108 w 176"/>
                    <a:gd name="T31" fmla="*/ 0 h 94"/>
                    <a:gd name="T32" fmla="*/ 80 w 176"/>
                    <a:gd name="T33" fmla="*/ 18 h 94"/>
                    <a:gd name="T34" fmla="*/ 54 w 176"/>
                    <a:gd name="T35" fmla="*/ 38 h 94"/>
                    <a:gd name="T36" fmla="*/ 26 w 176"/>
                    <a:gd name="T37" fmla="*/ 56 h 94"/>
                    <a:gd name="T38" fmla="*/ 0 w 176"/>
                    <a:gd name="T39" fmla="*/ 74 h 94"/>
                    <a:gd name="T40" fmla="*/ 13 w 176"/>
                    <a:gd name="T41" fmla="*/ 63 h 94"/>
                    <a:gd name="T42" fmla="*/ 25 w 176"/>
                    <a:gd name="T43" fmla="*/ 57 h 94"/>
                    <a:gd name="T44" fmla="*/ 32 w 176"/>
                    <a:gd name="T45" fmla="*/ 56 h 94"/>
                    <a:gd name="T46" fmla="*/ 41 w 176"/>
                    <a:gd name="T47" fmla="*/ 51 h 94"/>
                    <a:gd name="T48" fmla="*/ 41 w 176"/>
                    <a:gd name="T49" fmla="*/ 54 h 94"/>
                    <a:gd name="T50" fmla="*/ 45 w 176"/>
                    <a:gd name="T51" fmla="*/ 54 h 94"/>
                    <a:gd name="T52" fmla="*/ 30 w 176"/>
                    <a:gd name="T53" fmla="*/ 62 h 94"/>
                    <a:gd name="T54" fmla="*/ 27 w 176"/>
                    <a:gd name="T55" fmla="*/ 69 h 94"/>
                    <a:gd name="T56" fmla="*/ 60 w 176"/>
                    <a:gd name="T57" fmla="*/ 69 h 94"/>
                    <a:gd name="T58" fmla="*/ 50 w 176"/>
                    <a:gd name="T59" fmla="*/ 83 h 94"/>
                    <a:gd name="T60" fmla="*/ 65 w 176"/>
                    <a:gd name="T61" fmla="*/ 88 h 94"/>
                    <a:gd name="T62" fmla="*/ 75 w 176"/>
                    <a:gd name="T63" fmla="*/ 89 h 94"/>
                    <a:gd name="T64" fmla="*/ 71 w 176"/>
                    <a:gd name="T65" fmla="*/ 94 h 94"/>
                    <a:gd name="T66" fmla="*/ 83 w 176"/>
                    <a:gd name="T67" fmla="*/ 92 h 94"/>
                    <a:gd name="T68" fmla="*/ 90 w 176"/>
                    <a:gd name="T69" fmla="*/ 88 h 94"/>
                    <a:gd name="T70" fmla="*/ 89 w 176"/>
                    <a:gd name="T71" fmla="*/ 84 h 94"/>
                    <a:gd name="T72" fmla="*/ 111 w 176"/>
                    <a:gd name="T73" fmla="*/ 75 h 94"/>
                    <a:gd name="T74" fmla="*/ 119 w 176"/>
                    <a:gd name="T75" fmla="*/ 70 h 94"/>
                    <a:gd name="T76" fmla="*/ 121 w 176"/>
                    <a:gd name="T77" fmla="*/ 65 h 94"/>
                    <a:gd name="T78" fmla="*/ 123 w 176"/>
                    <a:gd name="T79" fmla="*/ 69 h 94"/>
                    <a:gd name="T80" fmla="*/ 134 w 176"/>
                    <a:gd name="T81" fmla="*/ 68 h 94"/>
                    <a:gd name="T82" fmla="*/ 140 w 176"/>
                    <a:gd name="T83" fmla="*/ 64 h 94"/>
                    <a:gd name="T84" fmla="*/ 153 w 176"/>
                    <a:gd name="T85" fmla="*/ 64 h 94"/>
                    <a:gd name="T86" fmla="*/ 176 w 176"/>
                    <a:gd name="T87" fmla="*/ 5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94">
                      <a:moveTo>
                        <a:pt x="176" y="58"/>
                      </a:moveTo>
                      <a:lnTo>
                        <a:pt x="171" y="50"/>
                      </a:lnTo>
                      <a:lnTo>
                        <a:pt x="162" y="40"/>
                      </a:lnTo>
                      <a:lnTo>
                        <a:pt x="153" y="39"/>
                      </a:lnTo>
                      <a:lnTo>
                        <a:pt x="153" y="41"/>
                      </a:lnTo>
                      <a:lnTo>
                        <a:pt x="149" y="39"/>
                      </a:lnTo>
                      <a:lnTo>
                        <a:pt x="132" y="39"/>
                      </a:lnTo>
                      <a:lnTo>
                        <a:pt x="121" y="48"/>
                      </a:lnTo>
                      <a:lnTo>
                        <a:pt x="120" y="52"/>
                      </a:lnTo>
                      <a:lnTo>
                        <a:pt x="111" y="52"/>
                      </a:lnTo>
                      <a:lnTo>
                        <a:pt x="119" y="45"/>
                      </a:lnTo>
                      <a:lnTo>
                        <a:pt x="132" y="32"/>
                      </a:lnTo>
                      <a:lnTo>
                        <a:pt x="132" y="21"/>
                      </a:lnTo>
                      <a:lnTo>
                        <a:pt x="117" y="9"/>
                      </a:lnTo>
                      <a:lnTo>
                        <a:pt x="117" y="12"/>
                      </a:lnTo>
                      <a:lnTo>
                        <a:pt x="108" y="0"/>
                      </a:lnTo>
                      <a:lnTo>
                        <a:pt x="80" y="18"/>
                      </a:lnTo>
                      <a:lnTo>
                        <a:pt x="54" y="38"/>
                      </a:lnTo>
                      <a:lnTo>
                        <a:pt x="26" y="56"/>
                      </a:lnTo>
                      <a:lnTo>
                        <a:pt x="0" y="74"/>
                      </a:lnTo>
                      <a:lnTo>
                        <a:pt x="13" y="63"/>
                      </a:lnTo>
                      <a:lnTo>
                        <a:pt x="25" y="57"/>
                      </a:lnTo>
                      <a:lnTo>
                        <a:pt x="32" y="56"/>
                      </a:lnTo>
                      <a:lnTo>
                        <a:pt x="41" y="51"/>
                      </a:lnTo>
                      <a:lnTo>
                        <a:pt x="41" y="54"/>
                      </a:lnTo>
                      <a:lnTo>
                        <a:pt x="45" y="54"/>
                      </a:lnTo>
                      <a:lnTo>
                        <a:pt x="30" y="62"/>
                      </a:lnTo>
                      <a:lnTo>
                        <a:pt x="27" y="69"/>
                      </a:lnTo>
                      <a:lnTo>
                        <a:pt x="60" y="69"/>
                      </a:lnTo>
                      <a:lnTo>
                        <a:pt x="50" y="83"/>
                      </a:lnTo>
                      <a:lnTo>
                        <a:pt x="65" y="88"/>
                      </a:lnTo>
                      <a:lnTo>
                        <a:pt x="75" y="89"/>
                      </a:lnTo>
                      <a:lnTo>
                        <a:pt x="71" y="94"/>
                      </a:lnTo>
                      <a:lnTo>
                        <a:pt x="83" y="92"/>
                      </a:lnTo>
                      <a:lnTo>
                        <a:pt x="90" y="88"/>
                      </a:lnTo>
                      <a:lnTo>
                        <a:pt x="89" y="84"/>
                      </a:lnTo>
                      <a:lnTo>
                        <a:pt x="111" y="75"/>
                      </a:lnTo>
                      <a:lnTo>
                        <a:pt x="119" y="70"/>
                      </a:lnTo>
                      <a:lnTo>
                        <a:pt x="121" y="65"/>
                      </a:lnTo>
                      <a:lnTo>
                        <a:pt x="123" y="69"/>
                      </a:lnTo>
                      <a:lnTo>
                        <a:pt x="134" y="68"/>
                      </a:lnTo>
                      <a:lnTo>
                        <a:pt x="140" y="64"/>
                      </a:lnTo>
                      <a:lnTo>
                        <a:pt x="153" y="64"/>
                      </a:lnTo>
                      <a:lnTo>
                        <a:pt x="176" y="58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" name="Freeform 399"/>
                <p:cNvSpPr>
                  <a:spLocks noChangeArrowheads="1"/>
                </p:cNvSpPr>
                <p:nvPr/>
              </p:nvSpPr>
              <p:spPr bwMode="auto">
                <a:xfrm>
                  <a:off x="4625" y="1085"/>
                  <a:ext cx="119" cy="159"/>
                </a:xfrm>
                <a:custGeom>
                  <a:avLst/>
                  <a:gdLst>
                    <a:gd name="T0" fmla="*/ 150 w 171"/>
                    <a:gd name="T1" fmla="*/ 130 h 189"/>
                    <a:gd name="T2" fmla="*/ 129 w 171"/>
                    <a:gd name="T3" fmla="*/ 109 h 189"/>
                    <a:gd name="T4" fmla="*/ 106 w 171"/>
                    <a:gd name="T5" fmla="*/ 90 h 189"/>
                    <a:gd name="T6" fmla="*/ 82 w 171"/>
                    <a:gd name="T7" fmla="*/ 71 h 189"/>
                    <a:gd name="T8" fmla="*/ 58 w 171"/>
                    <a:gd name="T9" fmla="*/ 52 h 189"/>
                    <a:gd name="T10" fmla="*/ 53 w 171"/>
                    <a:gd name="T11" fmla="*/ 43 h 189"/>
                    <a:gd name="T12" fmla="*/ 29 w 171"/>
                    <a:gd name="T13" fmla="*/ 22 h 189"/>
                    <a:gd name="T14" fmla="*/ 5 w 171"/>
                    <a:gd name="T15" fmla="*/ 0 h 189"/>
                    <a:gd name="T16" fmla="*/ 0 w 171"/>
                    <a:gd name="T17" fmla="*/ 3 h 189"/>
                    <a:gd name="T18" fmla="*/ 18 w 171"/>
                    <a:gd name="T19" fmla="*/ 16 h 189"/>
                    <a:gd name="T20" fmla="*/ 17 w 171"/>
                    <a:gd name="T21" fmla="*/ 23 h 189"/>
                    <a:gd name="T22" fmla="*/ 10 w 171"/>
                    <a:gd name="T23" fmla="*/ 23 h 189"/>
                    <a:gd name="T24" fmla="*/ 28 w 171"/>
                    <a:gd name="T25" fmla="*/ 43 h 189"/>
                    <a:gd name="T26" fmla="*/ 47 w 171"/>
                    <a:gd name="T27" fmla="*/ 64 h 189"/>
                    <a:gd name="T28" fmla="*/ 65 w 171"/>
                    <a:gd name="T29" fmla="*/ 82 h 189"/>
                    <a:gd name="T30" fmla="*/ 82 w 171"/>
                    <a:gd name="T31" fmla="*/ 103 h 189"/>
                    <a:gd name="T32" fmla="*/ 96 w 171"/>
                    <a:gd name="T33" fmla="*/ 127 h 189"/>
                    <a:gd name="T34" fmla="*/ 112 w 171"/>
                    <a:gd name="T35" fmla="*/ 145 h 189"/>
                    <a:gd name="T36" fmla="*/ 128 w 171"/>
                    <a:gd name="T37" fmla="*/ 165 h 189"/>
                    <a:gd name="T38" fmla="*/ 143 w 171"/>
                    <a:gd name="T39" fmla="*/ 189 h 189"/>
                    <a:gd name="T40" fmla="*/ 148 w 171"/>
                    <a:gd name="T41" fmla="*/ 189 h 189"/>
                    <a:gd name="T42" fmla="*/ 146 w 171"/>
                    <a:gd name="T43" fmla="*/ 172 h 189"/>
                    <a:gd name="T44" fmla="*/ 162 w 171"/>
                    <a:gd name="T45" fmla="*/ 180 h 189"/>
                    <a:gd name="T46" fmla="*/ 171 w 171"/>
                    <a:gd name="T47" fmla="*/ 189 h 189"/>
                    <a:gd name="T48" fmla="*/ 156 w 171"/>
                    <a:gd name="T49" fmla="*/ 172 h 189"/>
                    <a:gd name="T50" fmla="*/ 122 w 171"/>
                    <a:gd name="T51" fmla="*/ 144 h 189"/>
                    <a:gd name="T52" fmla="*/ 113 w 171"/>
                    <a:gd name="T53" fmla="*/ 115 h 189"/>
                    <a:gd name="T54" fmla="*/ 119 w 171"/>
                    <a:gd name="T55" fmla="*/ 114 h 189"/>
                    <a:gd name="T56" fmla="*/ 142 w 171"/>
                    <a:gd name="T57" fmla="*/ 123 h 189"/>
                    <a:gd name="T58" fmla="*/ 150 w 171"/>
                    <a:gd name="T59" fmla="*/ 13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1" h="189">
                      <a:moveTo>
                        <a:pt x="150" y="130"/>
                      </a:moveTo>
                      <a:lnTo>
                        <a:pt x="129" y="109"/>
                      </a:lnTo>
                      <a:lnTo>
                        <a:pt x="106" y="90"/>
                      </a:lnTo>
                      <a:lnTo>
                        <a:pt x="82" y="71"/>
                      </a:lnTo>
                      <a:lnTo>
                        <a:pt x="58" y="52"/>
                      </a:lnTo>
                      <a:lnTo>
                        <a:pt x="53" y="43"/>
                      </a:lnTo>
                      <a:lnTo>
                        <a:pt x="29" y="22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8" y="16"/>
                      </a:lnTo>
                      <a:lnTo>
                        <a:pt x="17" y="23"/>
                      </a:lnTo>
                      <a:lnTo>
                        <a:pt x="10" y="23"/>
                      </a:lnTo>
                      <a:lnTo>
                        <a:pt x="28" y="43"/>
                      </a:lnTo>
                      <a:lnTo>
                        <a:pt x="47" y="64"/>
                      </a:lnTo>
                      <a:lnTo>
                        <a:pt x="65" y="82"/>
                      </a:lnTo>
                      <a:lnTo>
                        <a:pt x="82" y="103"/>
                      </a:lnTo>
                      <a:lnTo>
                        <a:pt x="96" y="127"/>
                      </a:lnTo>
                      <a:lnTo>
                        <a:pt x="112" y="145"/>
                      </a:lnTo>
                      <a:lnTo>
                        <a:pt x="128" y="165"/>
                      </a:lnTo>
                      <a:lnTo>
                        <a:pt x="143" y="189"/>
                      </a:lnTo>
                      <a:lnTo>
                        <a:pt x="148" y="189"/>
                      </a:lnTo>
                      <a:lnTo>
                        <a:pt x="146" y="172"/>
                      </a:lnTo>
                      <a:lnTo>
                        <a:pt x="162" y="180"/>
                      </a:lnTo>
                      <a:lnTo>
                        <a:pt x="171" y="189"/>
                      </a:lnTo>
                      <a:lnTo>
                        <a:pt x="156" y="172"/>
                      </a:lnTo>
                      <a:lnTo>
                        <a:pt x="122" y="144"/>
                      </a:lnTo>
                      <a:lnTo>
                        <a:pt x="113" y="115"/>
                      </a:lnTo>
                      <a:lnTo>
                        <a:pt x="119" y="114"/>
                      </a:lnTo>
                      <a:lnTo>
                        <a:pt x="142" y="123"/>
                      </a:lnTo>
                      <a:lnTo>
                        <a:pt x="150" y="13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" name="Freeform 400"/>
                <p:cNvSpPr>
                  <a:spLocks noChangeArrowheads="1"/>
                </p:cNvSpPr>
                <p:nvPr/>
              </p:nvSpPr>
              <p:spPr bwMode="auto">
                <a:xfrm>
                  <a:off x="3416" y="694"/>
                  <a:ext cx="122" cy="54"/>
                </a:xfrm>
                <a:custGeom>
                  <a:avLst/>
                  <a:gdLst>
                    <a:gd name="T0" fmla="*/ 175 w 175"/>
                    <a:gd name="T1" fmla="*/ 5 h 66"/>
                    <a:gd name="T2" fmla="*/ 162 w 175"/>
                    <a:gd name="T3" fmla="*/ 15 h 66"/>
                    <a:gd name="T4" fmla="*/ 124 w 175"/>
                    <a:gd name="T5" fmla="*/ 23 h 66"/>
                    <a:gd name="T6" fmla="*/ 84 w 175"/>
                    <a:gd name="T7" fmla="*/ 33 h 66"/>
                    <a:gd name="T8" fmla="*/ 75 w 175"/>
                    <a:gd name="T9" fmla="*/ 35 h 66"/>
                    <a:gd name="T10" fmla="*/ 81 w 175"/>
                    <a:gd name="T11" fmla="*/ 38 h 66"/>
                    <a:gd name="T12" fmla="*/ 77 w 175"/>
                    <a:gd name="T13" fmla="*/ 41 h 66"/>
                    <a:gd name="T14" fmla="*/ 69 w 175"/>
                    <a:gd name="T15" fmla="*/ 42 h 66"/>
                    <a:gd name="T16" fmla="*/ 70 w 175"/>
                    <a:gd name="T17" fmla="*/ 46 h 66"/>
                    <a:gd name="T18" fmla="*/ 55 w 175"/>
                    <a:gd name="T19" fmla="*/ 44 h 66"/>
                    <a:gd name="T20" fmla="*/ 60 w 175"/>
                    <a:gd name="T21" fmla="*/ 50 h 66"/>
                    <a:gd name="T22" fmla="*/ 54 w 175"/>
                    <a:gd name="T23" fmla="*/ 53 h 66"/>
                    <a:gd name="T24" fmla="*/ 58 w 175"/>
                    <a:gd name="T25" fmla="*/ 59 h 66"/>
                    <a:gd name="T26" fmla="*/ 40 w 175"/>
                    <a:gd name="T27" fmla="*/ 56 h 66"/>
                    <a:gd name="T28" fmla="*/ 57 w 175"/>
                    <a:gd name="T29" fmla="*/ 60 h 66"/>
                    <a:gd name="T30" fmla="*/ 47 w 175"/>
                    <a:gd name="T31" fmla="*/ 62 h 66"/>
                    <a:gd name="T32" fmla="*/ 51 w 175"/>
                    <a:gd name="T33" fmla="*/ 66 h 66"/>
                    <a:gd name="T34" fmla="*/ 10 w 175"/>
                    <a:gd name="T35" fmla="*/ 63 h 66"/>
                    <a:gd name="T36" fmla="*/ 17 w 175"/>
                    <a:gd name="T37" fmla="*/ 58 h 66"/>
                    <a:gd name="T38" fmla="*/ 0 w 175"/>
                    <a:gd name="T39" fmla="*/ 58 h 66"/>
                    <a:gd name="T40" fmla="*/ 17 w 175"/>
                    <a:gd name="T41" fmla="*/ 50 h 66"/>
                    <a:gd name="T42" fmla="*/ 23 w 175"/>
                    <a:gd name="T43" fmla="*/ 50 h 66"/>
                    <a:gd name="T44" fmla="*/ 16 w 175"/>
                    <a:gd name="T45" fmla="*/ 47 h 66"/>
                    <a:gd name="T46" fmla="*/ 21 w 175"/>
                    <a:gd name="T47" fmla="*/ 42 h 66"/>
                    <a:gd name="T48" fmla="*/ 29 w 175"/>
                    <a:gd name="T49" fmla="*/ 39 h 66"/>
                    <a:gd name="T50" fmla="*/ 23 w 175"/>
                    <a:gd name="T51" fmla="*/ 38 h 66"/>
                    <a:gd name="T52" fmla="*/ 25 w 175"/>
                    <a:gd name="T53" fmla="*/ 34 h 66"/>
                    <a:gd name="T54" fmla="*/ 16 w 175"/>
                    <a:gd name="T55" fmla="*/ 33 h 66"/>
                    <a:gd name="T56" fmla="*/ 27 w 175"/>
                    <a:gd name="T57" fmla="*/ 30 h 66"/>
                    <a:gd name="T58" fmla="*/ 37 w 175"/>
                    <a:gd name="T59" fmla="*/ 27 h 66"/>
                    <a:gd name="T60" fmla="*/ 69 w 175"/>
                    <a:gd name="T61" fmla="*/ 17 h 66"/>
                    <a:gd name="T62" fmla="*/ 73 w 175"/>
                    <a:gd name="T63" fmla="*/ 14 h 66"/>
                    <a:gd name="T64" fmla="*/ 135 w 175"/>
                    <a:gd name="T65" fmla="*/ 6 h 66"/>
                    <a:gd name="T66" fmla="*/ 160 w 175"/>
                    <a:gd name="T67" fmla="*/ 0 h 66"/>
                    <a:gd name="T68" fmla="*/ 175 w 175"/>
                    <a:gd name="T69" fmla="*/ 5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5" h="66">
                      <a:moveTo>
                        <a:pt x="175" y="5"/>
                      </a:moveTo>
                      <a:lnTo>
                        <a:pt x="162" y="15"/>
                      </a:lnTo>
                      <a:lnTo>
                        <a:pt x="124" y="23"/>
                      </a:lnTo>
                      <a:lnTo>
                        <a:pt x="84" y="33"/>
                      </a:lnTo>
                      <a:lnTo>
                        <a:pt x="75" y="35"/>
                      </a:lnTo>
                      <a:lnTo>
                        <a:pt x="81" y="38"/>
                      </a:lnTo>
                      <a:lnTo>
                        <a:pt x="77" y="41"/>
                      </a:lnTo>
                      <a:lnTo>
                        <a:pt x="69" y="42"/>
                      </a:lnTo>
                      <a:lnTo>
                        <a:pt x="70" y="46"/>
                      </a:lnTo>
                      <a:lnTo>
                        <a:pt x="55" y="44"/>
                      </a:lnTo>
                      <a:lnTo>
                        <a:pt x="60" y="50"/>
                      </a:lnTo>
                      <a:lnTo>
                        <a:pt x="54" y="53"/>
                      </a:lnTo>
                      <a:lnTo>
                        <a:pt x="58" y="59"/>
                      </a:lnTo>
                      <a:lnTo>
                        <a:pt x="40" y="56"/>
                      </a:lnTo>
                      <a:lnTo>
                        <a:pt x="57" y="60"/>
                      </a:lnTo>
                      <a:lnTo>
                        <a:pt x="47" y="62"/>
                      </a:lnTo>
                      <a:lnTo>
                        <a:pt x="51" y="66"/>
                      </a:lnTo>
                      <a:lnTo>
                        <a:pt x="10" y="63"/>
                      </a:lnTo>
                      <a:lnTo>
                        <a:pt x="17" y="58"/>
                      </a:lnTo>
                      <a:lnTo>
                        <a:pt x="0" y="58"/>
                      </a:lnTo>
                      <a:lnTo>
                        <a:pt x="17" y="50"/>
                      </a:lnTo>
                      <a:lnTo>
                        <a:pt x="23" y="50"/>
                      </a:lnTo>
                      <a:lnTo>
                        <a:pt x="16" y="47"/>
                      </a:lnTo>
                      <a:lnTo>
                        <a:pt x="21" y="42"/>
                      </a:lnTo>
                      <a:lnTo>
                        <a:pt x="29" y="39"/>
                      </a:lnTo>
                      <a:lnTo>
                        <a:pt x="23" y="38"/>
                      </a:lnTo>
                      <a:lnTo>
                        <a:pt x="25" y="34"/>
                      </a:lnTo>
                      <a:lnTo>
                        <a:pt x="16" y="33"/>
                      </a:lnTo>
                      <a:lnTo>
                        <a:pt x="27" y="30"/>
                      </a:lnTo>
                      <a:lnTo>
                        <a:pt x="37" y="27"/>
                      </a:lnTo>
                      <a:lnTo>
                        <a:pt x="69" y="17"/>
                      </a:lnTo>
                      <a:lnTo>
                        <a:pt x="73" y="14"/>
                      </a:lnTo>
                      <a:lnTo>
                        <a:pt x="135" y="6"/>
                      </a:lnTo>
                      <a:lnTo>
                        <a:pt x="160" y="0"/>
                      </a:lnTo>
                      <a:lnTo>
                        <a:pt x="175" y="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" name="Freeform 401"/>
                <p:cNvSpPr>
                  <a:spLocks noChangeArrowheads="1"/>
                </p:cNvSpPr>
                <p:nvPr/>
              </p:nvSpPr>
              <p:spPr bwMode="auto">
                <a:xfrm>
                  <a:off x="3406" y="751"/>
                  <a:ext cx="70" cy="41"/>
                </a:xfrm>
                <a:custGeom>
                  <a:avLst/>
                  <a:gdLst>
                    <a:gd name="T0" fmla="*/ 102 w 102"/>
                    <a:gd name="T1" fmla="*/ 50 h 51"/>
                    <a:gd name="T2" fmla="*/ 64 w 102"/>
                    <a:gd name="T3" fmla="*/ 33 h 51"/>
                    <a:gd name="T4" fmla="*/ 53 w 102"/>
                    <a:gd name="T5" fmla="*/ 14 h 51"/>
                    <a:gd name="T6" fmla="*/ 53 w 102"/>
                    <a:gd name="T7" fmla="*/ 11 h 51"/>
                    <a:gd name="T8" fmla="*/ 55 w 102"/>
                    <a:gd name="T9" fmla="*/ 8 h 51"/>
                    <a:gd name="T10" fmla="*/ 58 w 102"/>
                    <a:gd name="T11" fmla="*/ 2 h 51"/>
                    <a:gd name="T12" fmla="*/ 19 w 102"/>
                    <a:gd name="T13" fmla="*/ 0 h 51"/>
                    <a:gd name="T14" fmla="*/ 13 w 102"/>
                    <a:gd name="T15" fmla="*/ 8 h 51"/>
                    <a:gd name="T16" fmla="*/ 8 w 102"/>
                    <a:gd name="T17" fmla="*/ 12 h 51"/>
                    <a:gd name="T18" fmla="*/ 14 w 102"/>
                    <a:gd name="T19" fmla="*/ 16 h 51"/>
                    <a:gd name="T20" fmla="*/ 7 w 102"/>
                    <a:gd name="T21" fmla="*/ 24 h 51"/>
                    <a:gd name="T22" fmla="*/ 0 w 102"/>
                    <a:gd name="T23" fmla="*/ 27 h 51"/>
                    <a:gd name="T24" fmla="*/ 10 w 102"/>
                    <a:gd name="T25" fmla="*/ 35 h 51"/>
                    <a:gd name="T26" fmla="*/ 22 w 102"/>
                    <a:gd name="T27" fmla="*/ 35 h 51"/>
                    <a:gd name="T28" fmla="*/ 30 w 102"/>
                    <a:gd name="T29" fmla="*/ 35 h 51"/>
                    <a:gd name="T30" fmla="*/ 37 w 102"/>
                    <a:gd name="T31" fmla="*/ 36 h 51"/>
                    <a:gd name="T32" fmla="*/ 44 w 102"/>
                    <a:gd name="T33" fmla="*/ 44 h 51"/>
                    <a:gd name="T34" fmla="*/ 43 w 102"/>
                    <a:gd name="T35" fmla="*/ 45 h 51"/>
                    <a:gd name="T36" fmla="*/ 56 w 102"/>
                    <a:gd name="T37" fmla="*/ 48 h 51"/>
                    <a:gd name="T38" fmla="*/ 68 w 102"/>
                    <a:gd name="T39" fmla="*/ 50 h 51"/>
                    <a:gd name="T40" fmla="*/ 83 w 102"/>
                    <a:gd name="T41" fmla="*/ 50 h 51"/>
                    <a:gd name="T42" fmla="*/ 96 w 102"/>
                    <a:gd name="T43" fmla="*/ 51 h 51"/>
                    <a:gd name="T44" fmla="*/ 102 w 102"/>
                    <a:gd name="T45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2" h="51">
                      <a:moveTo>
                        <a:pt x="102" y="50"/>
                      </a:moveTo>
                      <a:lnTo>
                        <a:pt x="64" y="33"/>
                      </a:lnTo>
                      <a:lnTo>
                        <a:pt x="53" y="14"/>
                      </a:lnTo>
                      <a:lnTo>
                        <a:pt x="53" y="11"/>
                      </a:lnTo>
                      <a:lnTo>
                        <a:pt x="55" y="8"/>
                      </a:lnTo>
                      <a:lnTo>
                        <a:pt x="58" y="2"/>
                      </a:lnTo>
                      <a:lnTo>
                        <a:pt x="19" y="0"/>
                      </a:lnTo>
                      <a:lnTo>
                        <a:pt x="13" y="8"/>
                      </a:lnTo>
                      <a:lnTo>
                        <a:pt x="8" y="12"/>
                      </a:lnTo>
                      <a:lnTo>
                        <a:pt x="14" y="16"/>
                      </a:lnTo>
                      <a:lnTo>
                        <a:pt x="7" y="24"/>
                      </a:lnTo>
                      <a:lnTo>
                        <a:pt x="0" y="27"/>
                      </a:lnTo>
                      <a:lnTo>
                        <a:pt x="10" y="35"/>
                      </a:lnTo>
                      <a:lnTo>
                        <a:pt x="22" y="35"/>
                      </a:lnTo>
                      <a:lnTo>
                        <a:pt x="30" y="35"/>
                      </a:lnTo>
                      <a:lnTo>
                        <a:pt x="37" y="36"/>
                      </a:lnTo>
                      <a:lnTo>
                        <a:pt x="44" y="44"/>
                      </a:lnTo>
                      <a:lnTo>
                        <a:pt x="43" y="45"/>
                      </a:lnTo>
                      <a:lnTo>
                        <a:pt x="56" y="48"/>
                      </a:lnTo>
                      <a:lnTo>
                        <a:pt x="68" y="50"/>
                      </a:lnTo>
                      <a:lnTo>
                        <a:pt x="83" y="50"/>
                      </a:lnTo>
                      <a:lnTo>
                        <a:pt x="96" y="51"/>
                      </a:lnTo>
                      <a:lnTo>
                        <a:pt x="102" y="5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" name="Freeform 402"/>
                <p:cNvSpPr>
                  <a:spLocks noChangeArrowheads="1"/>
                </p:cNvSpPr>
                <p:nvPr/>
              </p:nvSpPr>
              <p:spPr bwMode="auto">
                <a:xfrm>
                  <a:off x="4213" y="706"/>
                  <a:ext cx="83" cy="22"/>
                </a:xfrm>
                <a:custGeom>
                  <a:avLst/>
                  <a:gdLst>
                    <a:gd name="T0" fmla="*/ 122 w 122"/>
                    <a:gd name="T1" fmla="*/ 11 h 26"/>
                    <a:gd name="T2" fmla="*/ 45 w 122"/>
                    <a:gd name="T3" fmla="*/ 0 h 26"/>
                    <a:gd name="T4" fmla="*/ 54 w 122"/>
                    <a:gd name="T5" fmla="*/ 2 h 26"/>
                    <a:gd name="T6" fmla="*/ 45 w 122"/>
                    <a:gd name="T7" fmla="*/ 2 h 26"/>
                    <a:gd name="T8" fmla="*/ 52 w 122"/>
                    <a:gd name="T9" fmla="*/ 7 h 26"/>
                    <a:gd name="T10" fmla="*/ 16 w 122"/>
                    <a:gd name="T11" fmla="*/ 1 h 26"/>
                    <a:gd name="T12" fmla="*/ 0 w 122"/>
                    <a:gd name="T13" fmla="*/ 5 h 26"/>
                    <a:gd name="T14" fmla="*/ 0 w 122"/>
                    <a:gd name="T15" fmla="*/ 6 h 26"/>
                    <a:gd name="T16" fmla="*/ 8 w 122"/>
                    <a:gd name="T17" fmla="*/ 11 h 26"/>
                    <a:gd name="T18" fmla="*/ 11 w 122"/>
                    <a:gd name="T19" fmla="*/ 15 h 26"/>
                    <a:gd name="T20" fmla="*/ 58 w 122"/>
                    <a:gd name="T21" fmla="*/ 26 h 26"/>
                    <a:gd name="T22" fmla="*/ 60 w 122"/>
                    <a:gd name="T23" fmla="*/ 21 h 26"/>
                    <a:gd name="T24" fmla="*/ 98 w 122"/>
                    <a:gd name="T25" fmla="*/ 21 h 26"/>
                    <a:gd name="T26" fmla="*/ 116 w 122"/>
                    <a:gd name="T27" fmla="*/ 21 h 26"/>
                    <a:gd name="T28" fmla="*/ 107 w 122"/>
                    <a:gd name="T29" fmla="*/ 19 h 26"/>
                    <a:gd name="T30" fmla="*/ 120 w 122"/>
                    <a:gd name="T31" fmla="*/ 15 h 26"/>
                    <a:gd name="T32" fmla="*/ 122 w 122"/>
                    <a:gd name="T33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6">
                      <a:moveTo>
                        <a:pt x="122" y="11"/>
                      </a:moveTo>
                      <a:lnTo>
                        <a:pt x="45" y="0"/>
                      </a:lnTo>
                      <a:lnTo>
                        <a:pt x="54" y="2"/>
                      </a:lnTo>
                      <a:lnTo>
                        <a:pt x="45" y="2"/>
                      </a:lnTo>
                      <a:lnTo>
                        <a:pt x="52" y="7"/>
                      </a:lnTo>
                      <a:lnTo>
                        <a:pt x="16" y="1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8" y="11"/>
                      </a:lnTo>
                      <a:lnTo>
                        <a:pt x="11" y="15"/>
                      </a:lnTo>
                      <a:lnTo>
                        <a:pt x="58" y="26"/>
                      </a:lnTo>
                      <a:lnTo>
                        <a:pt x="60" y="21"/>
                      </a:lnTo>
                      <a:lnTo>
                        <a:pt x="98" y="21"/>
                      </a:lnTo>
                      <a:lnTo>
                        <a:pt x="116" y="21"/>
                      </a:lnTo>
                      <a:lnTo>
                        <a:pt x="107" y="19"/>
                      </a:lnTo>
                      <a:lnTo>
                        <a:pt x="120" y="15"/>
                      </a:lnTo>
                      <a:lnTo>
                        <a:pt x="122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" name="Freeform 403"/>
                <p:cNvSpPr>
                  <a:spLocks noChangeArrowheads="1"/>
                </p:cNvSpPr>
                <p:nvPr/>
              </p:nvSpPr>
              <p:spPr bwMode="auto">
                <a:xfrm>
                  <a:off x="3734" y="648"/>
                  <a:ext cx="63" cy="18"/>
                </a:xfrm>
                <a:custGeom>
                  <a:avLst/>
                  <a:gdLst>
                    <a:gd name="T0" fmla="*/ 80 w 92"/>
                    <a:gd name="T1" fmla="*/ 6 h 23"/>
                    <a:gd name="T2" fmla="*/ 56 w 92"/>
                    <a:gd name="T3" fmla="*/ 3 h 23"/>
                    <a:gd name="T4" fmla="*/ 47 w 92"/>
                    <a:gd name="T5" fmla="*/ 6 h 23"/>
                    <a:gd name="T6" fmla="*/ 40 w 92"/>
                    <a:gd name="T7" fmla="*/ 0 h 23"/>
                    <a:gd name="T8" fmla="*/ 4 w 92"/>
                    <a:gd name="T9" fmla="*/ 5 h 23"/>
                    <a:gd name="T10" fmla="*/ 0 w 92"/>
                    <a:gd name="T11" fmla="*/ 11 h 23"/>
                    <a:gd name="T12" fmla="*/ 12 w 92"/>
                    <a:gd name="T13" fmla="*/ 12 h 23"/>
                    <a:gd name="T14" fmla="*/ 30 w 92"/>
                    <a:gd name="T15" fmla="*/ 20 h 23"/>
                    <a:gd name="T16" fmla="*/ 92 w 92"/>
                    <a:gd name="T17" fmla="*/ 23 h 23"/>
                    <a:gd name="T18" fmla="*/ 86 w 92"/>
                    <a:gd name="T19" fmla="*/ 17 h 23"/>
                    <a:gd name="T20" fmla="*/ 80 w 92"/>
                    <a:gd name="T21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" h="23">
                      <a:moveTo>
                        <a:pt x="80" y="6"/>
                      </a:moveTo>
                      <a:lnTo>
                        <a:pt x="56" y="3"/>
                      </a:lnTo>
                      <a:lnTo>
                        <a:pt x="47" y="6"/>
                      </a:lnTo>
                      <a:lnTo>
                        <a:pt x="40" y="0"/>
                      </a:lnTo>
                      <a:lnTo>
                        <a:pt x="4" y="5"/>
                      </a:lnTo>
                      <a:lnTo>
                        <a:pt x="0" y="11"/>
                      </a:lnTo>
                      <a:lnTo>
                        <a:pt x="12" y="12"/>
                      </a:lnTo>
                      <a:lnTo>
                        <a:pt x="30" y="20"/>
                      </a:lnTo>
                      <a:lnTo>
                        <a:pt x="92" y="23"/>
                      </a:lnTo>
                      <a:lnTo>
                        <a:pt x="86" y="17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44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0" name="Freeform 404"/>
              <p:cNvSpPr>
                <a:spLocks noChangeArrowheads="1"/>
              </p:cNvSpPr>
              <p:nvPr/>
            </p:nvSpPr>
            <p:spPr bwMode="auto">
              <a:xfrm>
                <a:off x="3810" y="658"/>
                <a:ext cx="47" cy="20"/>
              </a:xfrm>
              <a:custGeom>
                <a:avLst/>
                <a:gdLst>
                  <a:gd name="T0" fmla="*/ 68 w 69"/>
                  <a:gd name="T1" fmla="*/ 15 h 26"/>
                  <a:gd name="T2" fmla="*/ 32 w 69"/>
                  <a:gd name="T3" fmla="*/ 5 h 26"/>
                  <a:gd name="T4" fmla="*/ 24 w 69"/>
                  <a:gd name="T5" fmla="*/ 11 h 26"/>
                  <a:gd name="T6" fmla="*/ 18 w 69"/>
                  <a:gd name="T7" fmla="*/ 2 h 26"/>
                  <a:gd name="T8" fmla="*/ 8 w 69"/>
                  <a:gd name="T9" fmla="*/ 0 h 26"/>
                  <a:gd name="T10" fmla="*/ 13 w 69"/>
                  <a:gd name="T11" fmla="*/ 4 h 26"/>
                  <a:gd name="T12" fmla="*/ 0 w 69"/>
                  <a:gd name="T13" fmla="*/ 5 h 26"/>
                  <a:gd name="T14" fmla="*/ 2 w 69"/>
                  <a:gd name="T15" fmla="*/ 8 h 26"/>
                  <a:gd name="T16" fmla="*/ 9 w 69"/>
                  <a:gd name="T17" fmla="*/ 12 h 26"/>
                  <a:gd name="T18" fmla="*/ 1 w 69"/>
                  <a:gd name="T19" fmla="*/ 15 h 26"/>
                  <a:gd name="T20" fmla="*/ 6 w 69"/>
                  <a:gd name="T21" fmla="*/ 26 h 26"/>
                  <a:gd name="T22" fmla="*/ 69 w 69"/>
                  <a:gd name="T23" fmla="*/ 16 h 26"/>
                  <a:gd name="T24" fmla="*/ 68 w 69"/>
                  <a:gd name="T2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6">
                    <a:moveTo>
                      <a:pt x="68" y="15"/>
                    </a:moveTo>
                    <a:lnTo>
                      <a:pt x="32" y="5"/>
                    </a:lnTo>
                    <a:lnTo>
                      <a:pt x="24" y="11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2"/>
                    </a:lnTo>
                    <a:lnTo>
                      <a:pt x="1" y="15"/>
                    </a:lnTo>
                    <a:lnTo>
                      <a:pt x="6" y="26"/>
                    </a:lnTo>
                    <a:lnTo>
                      <a:pt x="69" y="16"/>
                    </a:lnTo>
                    <a:lnTo>
                      <a:pt x="68" y="1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" name="Freeform 405"/>
              <p:cNvSpPr>
                <a:spLocks noChangeArrowheads="1"/>
              </p:cNvSpPr>
              <p:nvPr/>
            </p:nvSpPr>
            <p:spPr bwMode="auto">
              <a:xfrm>
                <a:off x="3706" y="636"/>
                <a:ext cx="50" cy="10"/>
              </a:xfrm>
              <a:custGeom>
                <a:avLst/>
                <a:gdLst>
                  <a:gd name="T0" fmla="*/ 74 w 74"/>
                  <a:gd name="T1" fmla="*/ 7 h 14"/>
                  <a:gd name="T2" fmla="*/ 41 w 74"/>
                  <a:gd name="T3" fmla="*/ 0 h 14"/>
                  <a:gd name="T4" fmla="*/ 4 w 74"/>
                  <a:gd name="T5" fmla="*/ 5 h 14"/>
                  <a:gd name="T6" fmla="*/ 14 w 74"/>
                  <a:gd name="T7" fmla="*/ 6 h 14"/>
                  <a:gd name="T8" fmla="*/ 12 w 74"/>
                  <a:gd name="T9" fmla="*/ 10 h 14"/>
                  <a:gd name="T10" fmla="*/ 0 w 74"/>
                  <a:gd name="T11" fmla="*/ 11 h 14"/>
                  <a:gd name="T12" fmla="*/ 22 w 74"/>
                  <a:gd name="T13" fmla="*/ 12 h 14"/>
                  <a:gd name="T14" fmla="*/ 17 w 74"/>
                  <a:gd name="T15" fmla="*/ 14 h 14"/>
                  <a:gd name="T16" fmla="*/ 74 w 74"/>
                  <a:gd name="T17" fmla="*/ 13 h 14"/>
                  <a:gd name="T18" fmla="*/ 65 w 74"/>
                  <a:gd name="T19" fmla="*/ 10 h 14"/>
                  <a:gd name="T20" fmla="*/ 74 w 74"/>
                  <a:gd name="T2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4">
                    <a:moveTo>
                      <a:pt x="74" y="7"/>
                    </a:moveTo>
                    <a:lnTo>
                      <a:pt x="41" y="0"/>
                    </a:lnTo>
                    <a:lnTo>
                      <a:pt x="4" y="5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0" y="11"/>
                    </a:lnTo>
                    <a:lnTo>
                      <a:pt x="22" y="12"/>
                    </a:lnTo>
                    <a:lnTo>
                      <a:pt x="17" y="14"/>
                    </a:lnTo>
                    <a:lnTo>
                      <a:pt x="74" y="13"/>
                    </a:lnTo>
                    <a:lnTo>
                      <a:pt x="65" y="10"/>
                    </a:lnTo>
                    <a:lnTo>
                      <a:pt x="74" y="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" name="Freeform 406"/>
              <p:cNvSpPr>
                <a:spLocks noChangeArrowheads="1"/>
              </p:cNvSpPr>
              <p:nvPr/>
            </p:nvSpPr>
            <p:spPr bwMode="auto">
              <a:xfrm>
                <a:off x="4307" y="715"/>
                <a:ext cx="52" cy="10"/>
              </a:xfrm>
              <a:custGeom>
                <a:avLst/>
                <a:gdLst>
                  <a:gd name="T0" fmla="*/ 77 w 77"/>
                  <a:gd name="T1" fmla="*/ 9 h 15"/>
                  <a:gd name="T2" fmla="*/ 18 w 77"/>
                  <a:gd name="T3" fmla="*/ 3 h 15"/>
                  <a:gd name="T4" fmla="*/ 0 w 77"/>
                  <a:gd name="T5" fmla="*/ 0 h 15"/>
                  <a:gd name="T6" fmla="*/ 8 w 77"/>
                  <a:gd name="T7" fmla="*/ 8 h 15"/>
                  <a:gd name="T8" fmla="*/ 71 w 77"/>
                  <a:gd name="T9" fmla="*/ 15 h 15"/>
                  <a:gd name="T10" fmla="*/ 77 w 77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5">
                    <a:moveTo>
                      <a:pt x="77" y="9"/>
                    </a:moveTo>
                    <a:lnTo>
                      <a:pt x="18" y="3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71" y="15"/>
                    </a:lnTo>
                    <a:lnTo>
                      <a:pt x="77" y="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" name="Freeform 407"/>
              <p:cNvSpPr>
                <a:spLocks noChangeArrowheads="1"/>
              </p:cNvSpPr>
              <p:nvPr/>
            </p:nvSpPr>
            <p:spPr bwMode="auto">
              <a:xfrm>
                <a:off x="3127" y="1075"/>
                <a:ext cx="25" cy="10"/>
              </a:xfrm>
              <a:custGeom>
                <a:avLst/>
                <a:gdLst>
                  <a:gd name="T0" fmla="*/ 12 w 39"/>
                  <a:gd name="T1" fmla="*/ 0 h 14"/>
                  <a:gd name="T2" fmla="*/ 11 w 39"/>
                  <a:gd name="T3" fmla="*/ 4 h 14"/>
                  <a:gd name="T4" fmla="*/ 1 w 39"/>
                  <a:gd name="T5" fmla="*/ 3 h 14"/>
                  <a:gd name="T6" fmla="*/ 1 w 39"/>
                  <a:gd name="T7" fmla="*/ 5 h 14"/>
                  <a:gd name="T8" fmla="*/ 4 w 39"/>
                  <a:gd name="T9" fmla="*/ 5 h 14"/>
                  <a:gd name="T10" fmla="*/ 4 w 39"/>
                  <a:gd name="T11" fmla="*/ 6 h 14"/>
                  <a:gd name="T12" fmla="*/ 1 w 39"/>
                  <a:gd name="T13" fmla="*/ 6 h 14"/>
                  <a:gd name="T14" fmla="*/ 0 w 39"/>
                  <a:gd name="T15" fmla="*/ 11 h 14"/>
                  <a:gd name="T16" fmla="*/ 10 w 39"/>
                  <a:gd name="T17" fmla="*/ 11 h 14"/>
                  <a:gd name="T18" fmla="*/ 39 w 39"/>
                  <a:gd name="T19" fmla="*/ 14 h 14"/>
                  <a:gd name="T20" fmla="*/ 39 w 39"/>
                  <a:gd name="T21" fmla="*/ 5 h 14"/>
                  <a:gd name="T22" fmla="*/ 23 w 39"/>
                  <a:gd name="T23" fmla="*/ 3 h 14"/>
                  <a:gd name="T24" fmla="*/ 12 w 39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4">
                    <a:moveTo>
                      <a:pt x="12" y="0"/>
                    </a:moveTo>
                    <a:lnTo>
                      <a:pt x="11" y="4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0" y="11"/>
                    </a:lnTo>
                    <a:lnTo>
                      <a:pt x="39" y="14"/>
                    </a:lnTo>
                    <a:lnTo>
                      <a:pt x="39" y="5"/>
                    </a:lnTo>
                    <a:lnTo>
                      <a:pt x="23" y="3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" name="Freeform 408"/>
              <p:cNvSpPr>
                <a:spLocks noChangeArrowheads="1"/>
              </p:cNvSpPr>
              <p:nvPr/>
            </p:nvSpPr>
            <p:spPr bwMode="auto">
              <a:xfrm>
                <a:off x="4283" y="742"/>
                <a:ext cx="41" cy="8"/>
              </a:xfrm>
              <a:custGeom>
                <a:avLst/>
                <a:gdLst>
                  <a:gd name="T0" fmla="*/ 60 w 60"/>
                  <a:gd name="T1" fmla="*/ 12 h 12"/>
                  <a:gd name="T2" fmla="*/ 0 w 60"/>
                  <a:gd name="T3" fmla="*/ 8 h 12"/>
                  <a:gd name="T4" fmla="*/ 20 w 60"/>
                  <a:gd name="T5" fmla="*/ 0 h 12"/>
                  <a:gd name="T6" fmla="*/ 54 w 60"/>
                  <a:gd name="T7" fmla="*/ 9 h 12"/>
                  <a:gd name="T8" fmla="*/ 60 w 6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">
                    <a:moveTo>
                      <a:pt x="60" y="12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54" y="9"/>
                    </a:lnTo>
                    <a:lnTo>
                      <a:pt x="60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" name="Freeform 409"/>
              <p:cNvSpPr>
                <a:spLocks noChangeArrowheads="1"/>
              </p:cNvSpPr>
              <p:nvPr/>
            </p:nvSpPr>
            <p:spPr bwMode="auto">
              <a:xfrm>
                <a:off x="3391" y="812"/>
                <a:ext cx="20" cy="12"/>
              </a:xfrm>
              <a:custGeom>
                <a:avLst/>
                <a:gdLst>
                  <a:gd name="T0" fmla="*/ 33 w 33"/>
                  <a:gd name="T1" fmla="*/ 9 h 16"/>
                  <a:gd name="T2" fmla="*/ 9 w 33"/>
                  <a:gd name="T3" fmla="*/ 16 h 16"/>
                  <a:gd name="T4" fmla="*/ 0 w 33"/>
                  <a:gd name="T5" fmla="*/ 6 h 16"/>
                  <a:gd name="T6" fmla="*/ 7 w 33"/>
                  <a:gd name="T7" fmla="*/ 0 h 16"/>
                  <a:gd name="T8" fmla="*/ 33 w 3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3" y="9"/>
                    </a:moveTo>
                    <a:lnTo>
                      <a:pt x="9" y="1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33" y="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" name="Freeform 410"/>
              <p:cNvSpPr>
                <a:spLocks noChangeArrowheads="1"/>
              </p:cNvSpPr>
              <p:nvPr/>
            </p:nvSpPr>
            <p:spPr bwMode="auto">
              <a:xfrm>
                <a:off x="1011" y="778"/>
                <a:ext cx="30" cy="8"/>
              </a:xfrm>
              <a:custGeom>
                <a:avLst/>
                <a:gdLst>
                  <a:gd name="T0" fmla="*/ 41 w 46"/>
                  <a:gd name="T1" fmla="*/ 8 h 11"/>
                  <a:gd name="T2" fmla="*/ 0 w 46"/>
                  <a:gd name="T3" fmla="*/ 11 h 11"/>
                  <a:gd name="T4" fmla="*/ 23 w 46"/>
                  <a:gd name="T5" fmla="*/ 0 h 11"/>
                  <a:gd name="T6" fmla="*/ 46 w 46"/>
                  <a:gd name="T7" fmla="*/ 6 h 11"/>
                  <a:gd name="T8" fmla="*/ 41 w 46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41" y="8"/>
                    </a:moveTo>
                    <a:lnTo>
                      <a:pt x="0" y="11"/>
                    </a:lnTo>
                    <a:lnTo>
                      <a:pt x="23" y="0"/>
                    </a:lnTo>
                    <a:lnTo>
                      <a:pt x="46" y="6"/>
                    </a:lnTo>
                    <a:lnTo>
                      <a:pt x="41" y="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Freeform 411"/>
              <p:cNvSpPr>
                <a:spLocks noChangeArrowheads="1"/>
              </p:cNvSpPr>
              <p:nvPr/>
            </p:nvSpPr>
            <p:spPr bwMode="auto">
              <a:xfrm>
                <a:off x="3304" y="639"/>
                <a:ext cx="37" cy="8"/>
              </a:xfrm>
              <a:custGeom>
                <a:avLst/>
                <a:gdLst>
                  <a:gd name="T0" fmla="*/ 55 w 55"/>
                  <a:gd name="T1" fmla="*/ 2 h 11"/>
                  <a:gd name="T2" fmla="*/ 20 w 55"/>
                  <a:gd name="T3" fmla="*/ 7 h 11"/>
                  <a:gd name="T4" fmla="*/ 10 w 55"/>
                  <a:gd name="T5" fmla="*/ 11 h 11"/>
                  <a:gd name="T6" fmla="*/ 0 w 55"/>
                  <a:gd name="T7" fmla="*/ 9 h 11"/>
                  <a:gd name="T8" fmla="*/ 10 w 55"/>
                  <a:gd name="T9" fmla="*/ 7 h 11"/>
                  <a:gd name="T10" fmla="*/ 29 w 55"/>
                  <a:gd name="T11" fmla="*/ 2 h 11"/>
                  <a:gd name="T12" fmla="*/ 46 w 55"/>
                  <a:gd name="T13" fmla="*/ 0 h 11"/>
                  <a:gd name="T14" fmla="*/ 55 w 5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1">
                    <a:moveTo>
                      <a:pt x="55" y="2"/>
                    </a:moveTo>
                    <a:lnTo>
                      <a:pt x="20" y="7"/>
                    </a:lnTo>
                    <a:lnTo>
                      <a:pt x="10" y="11"/>
                    </a:lnTo>
                    <a:lnTo>
                      <a:pt x="0" y="9"/>
                    </a:lnTo>
                    <a:lnTo>
                      <a:pt x="10" y="7"/>
                    </a:lnTo>
                    <a:lnTo>
                      <a:pt x="29" y="2"/>
                    </a:lnTo>
                    <a:lnTo>
                      <a:pt x="46" y="0"/>
                    </a:lnTo>
                    <a:lnTo>
                      <a:pt x="55" y="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Freeform 412"/>
              <p:cNvSpPr>
                <a:spLocks noChangeArrowheads="1"/>
              </p:cNvSpPr>
              <p:nvPr/>
            </p:nvSpPr>
            <p:spPr bwMode="auto">
              <a:xfrm>
                <a:off x="4812" y="1257"/>
                <a:ext cx="10" cy="18"/>
              </a:xfrm>
              <a:custGeom>
                <a:avLst/>
                <a:gdLst>
                  <a:gd name="T0" fmla="*/ 18 w 18"/>
                  <a:gd name="T1" fmla="*/ 0 h 24"/>
                  <a:gd name="T2" fmla="*/ 2 w 18"/>
                  <a:gd name="T3" fmla="*/ 6 h 24"/>
                  <a:gd name="T4" fmla="*/ 0 w 18"/>
                  <a:gd name="T5" fmla="*/ 24 h 24"/>
                  <a:gd name="T6" fmla="*/ 7 w 18"/>
                  <a:gd name="T7" fmla="*/ 13 h 24"/>
                  <a:gd name="T8" fmla="*/ 14 w 18"/>
                  <a:gd name="T9" fmla="*/ 3 h 24"/>
                  <a:gd name="T10" fmla="*/ 18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2" y="6"/>
                    </a:lnTo>
                    <a:lnTo>
                      <a:pt x="0" y="24"/>
                    </a:lnTo>
                    <a:lnTo>
                      <a:pt x="7" y="13"/>
                    </a:lnTo>
                    <a:lnTo>
                      <a:pt x="14" y="3"/>
                    </a:lnTo>
                    <a:lnTo>
                      <a:pt x="1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Freeform 413"/>
              <p:cNvSpPr>
                <a:spLocks noChangeArrowheads="1"/>
              </p:cNvSpPr>
              <p:nvPr/>
            </p:nvSpPr>
            <p:spPr bwMode="auto">
              <a:xfrm>
                <a:off x="4729" y="780"/>
                <a:ext cx="15" cy="10"/>
              </a:xfrm>
              <a:custGeom>
                <a:avLst/>
                <a:gdLst>
                  <a:gd name="T0" fmla="*/ 5 w 23"/>
                  <a:gd name="T1" fmla="*/ 0 h 14"/>
                  <a:gd name="T2" fmla="*/ 0 w 23"/>
                  <a:gd name="T3" fmla="*/ 7 h 14"/>
                  <a:gd name="T4" fmla="*/ 12 w 23"/>
                  <a:gd name="T5" fmla="*/ 14 h 14"/>
                  <a:gd name="T6" fmla="*/ 23 w 23"/>
                  <a:gd name="T7" fmla="*/ 12 h 14"/>
                  <a:gd name="T8" fmla="*/ 5 w 2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5" y="0"/>
                    </a:moveTo>
                    <a:lnTo>
                      <a:pt x="0" y="7"/>
                    </a:lnTo>
                    <a:lnTo>
                      <a:pt x="12" y="14"/>
                    </a:lnTo>
                    <a:lnTo>
                      <a:pt x="23" y="12"/>
                    </a:lnTo>
                    <a:lnTo>
                      <a:pt x="5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Freeform 414"/>
              <p:cNvSpPr>
                <a:spLocks noChangeArrowheads="1"/>
              </p:cNvSpPr>
              <p:nvPr/>
            </p:nvSpPr>
            <p:spPr bwMode="auto">
              <a:xfrm>
                <a:off x="3490" y="799"/>
                <a:ext cx="23" cy="6"/>
              </a:xfrm>
              <a:custGeom>
                <a:avLst/>
                <a:gdLst>
                  <a:gd name="T0" fmla="*/ 36 w 36"/>
                  <a:gd name="T1" fmla="*/ 10 h 10"/>
                  <a:gd name="T2" fmla="*/ 3 w 36"/>
                  <a:gd name="T3" fmla="*/ 0 h 10"/>
                  <a:gd name="T4" fmla="*/ 0 w 36"/>
                  <a:gd name="T5" fmla="*/ 2 h 10"/>
                  <a:gd name="T6" fmla="*/ 21 w 36"/>
                  <a:gd name="T7" fmla="*/ 10 h 10"/>
                  <a:gd name="T8" fmla="*/ 36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6" y="1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1" y="10"/>
                    </a:lnTo>
                    <a:lnTo>
                      <a:pt x="36" y="1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Freeform 415"/>
              <p:cNvSpPr>
                <a:spLocks noChangeArrowheads="1"/>
              </p:cNvSpPr>
              <p:nvPr/>
            </p:nvSpPr>
            <p:spPr bwMode="auto">
              <a:xfrm>
                <a:off x="3141" y="1008"/>
                <a:ext cx="12" cy="6"/>
              </a:xfrm>
              <a:custGeom>
                <a:avLst/>
                <a:gdLst>
                  <a:gd name="T0" fmla="*/ 21 w 21"/>
                  <a:gd name="T1" fmla="*/ 3 h 11"/>
                  <a:gd name="T2" fmla="*/ 3 w 21"/>
                  <a:gd name="T3" fmla="*/ 11 h 11"/>
                  <a:gd name="T4" fmla="*/ 0 w 21"/>
                  <a:gd name="T5" fmla="*/ 3 h 11"/>
                  <a:gd name="T6" fmla="*/ 17 w 21"/>
                  <a:gd name="T7" fmla="*/ 0 h 11"/>
                  <a:gd name="T8" fmla="*/ 21 w 2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21" y="3"/>
                    </a:moveTo>
                    <a:lnTo>
                      <a:pt x="3" y="11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21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" name="Freeform 416"/>
              <p:cNvSpPr>
                <a:spLocks noChangeArrowheads="1"/>
              </p:cNvSpPr>
              <p:nvPr/>
            </p:nvSpPr>
            <p:spPr bwMode="auto">
              <a:xfrm>
                <a:off x="4810" y="994"/>
                <a:ext cx="7" cy="10"/>
              </a:xfrm>
              <a:custGeom>
                <a:avLst/>
                <a:gdLst>
                  <a:gd name="T0" fmla="*/ 13 w 13"/>
                  <a:gd name="T1" fmla="*/ 4 h 14"/>
                  <a:gd name="T2" fmla="*/ 6 w 13"/>
                  <a:gd name="T3" fmla="*/ 14 h 14"/>
                  <a:gd name="T4" fmla="*/ 0 w 13"/>
                  <a:gd name="T5" fmla="*/ 7 h 14"/>
                  <a:gd name="T6" fmla="*/ 6 w 13"/>
                  <a:gd name="T7" fmla="*/ 0 h 14"/>
                  <a:gd name="T8" fmla="*/ 13 w 13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4"/>
                    </a:moveTo>
                    <a:lnTo>
                      <a:pt x="6" y="14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3" y="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" name="Freeform 417"/>
              <p:cNvSpPr>
                <a:spLocks noChangeArrowheads="1"/>
              </p:cNvSpPr>
              <p:nvPr/>
            </p:nvSpPr>
            <p:spPr bwMode="auto">
              <a:xfrm>
                <a:off x="4646" y="807"/>
                <a:ext cx="16" cy="3"/>
              </a:xfrm>
              <a:custGeom>
                <a:avLst/>
                <a:gdLst>
                  <a:gd name="T0" fmla="*/ 26 w 26"/>
                  <a:gd name="T1" fmla="*/ 3 h 6"/>
                  <a:gd name="T2" fmla="*/ 24 w 26"/>
                  <a:gd name="T3" fmla="*/ 6 h 6"/>
                  <a:gd name="T4" fmla="*/ 0 w 26"/>
                  <a:gd name="T5" fmla="*/ 1 h 6"/>
                  <a:gd name="T6" fmla="*/ 23 w 26"/>
                  <a:gd name="T7" fmla="*/ 0 h 6"/>
                  <a:gd name="T8" fmla="*/ 26 w 2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3"/>
                    </a:moveTo>
                    <a:lnTo>
                      <a:pt x="24" y="6"/>
                    </a:lnTo>
                    <a:lnTo>
                      <a:pt x="0" y="1"/>
                    </a:lnTo>
                    <a:lnTo>
                      <a:pt x="23" y="0"/>
                    </a:lnTo>
                    <a:lnTo>
                      <a:pt x="26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" name="Freeform 418"/>
              <p:cNvSpPr>
                <a:spLocks noChangeArrowheads="1"/>
              </p:cNvSpPr>
              <p:nvPr/>
            </p:nvSpPr>
            <p:spPr bwMode="auto">
              <a:xfrm>
                <a:off x="3584" y="747"/>
                <a:ext cx="15" cy="5"/>
              </a:xfrm>
              <a:custGeom>
                <a:avLst/>
                <a:gdLst>
                  <a:gd name="T0" fmla="*/ 24 w 24"/>
                  <a:gd name="T1" fmla="*/ 6 h 7"/>
                  <a:gd name="T2" fmla="*/ 0 w 24"/>
                  <a:gd name="T3" fmla="*/ 7 h 7"/>
                  <a:gd name="T4" fmla="*/ 2 w 24"/>
                  <a:gd name="T5" fmla="*/ 0 h 7"/>
                  <a:gd name="T6" fmla="*/ 14 w 24"/>
                  <a:gd name="T7" fmla="*/ 5 h 7"/>
                  <a:gd name="T8" fmla="*/ 24 w 24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">
                    <a:moveTo>
                      <a:pt x="24" y="6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4" y="5"/>
                    </a:lnTo>
                    <a:lnTo>
                      <a:pt x="24" y="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" name="Freeform 419"/>
              <p:cNvSpPr>
                <a:spLocks noChangeArrowheads="1"/>
              </p:cNvSpPr>
              <p:nvPr/>
            </p:nvSpPr>
            <p:spPr bwMode="auto">
              <a:xfrm>
                <a:off x="3412" y="641"/>
                <a:ext cx="23" cy="1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1 h 5"/>
                  <a:gd name="T4" fmla="*/ 21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lnTo>
                      <a:pt x="0" y="1"/>
                    </a:lnTo>
                    <a:lnTo>
                      <a:pt x="21" y="5"/>
                    </a:lnTo>
                    <a:lnTo>
                      <a:pt x="3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Freeform 420"/>
              <p:cNvSpPr>
                <a:spLocks noChangeArrowheads="1"/>
              </p:cNvSpPr>
              <p:nvPr/>
            </p:nvSpPr>
            <p:spPr bwMode="auto">
              <a:xfrm>
                <a:off x="3439" y="637"/>
                <a:ext cx="23" cy="0"/>
              </a:xfrm>
              <a:custGeom>
                <a:avLst/>
                <a:gdLst>
                  <a:gd name="T0" fmla="*/ 36 w 36"/>
                  <a:gd name="T1" fmla="*/ 3 h 4"/>
                  <a:gd name="T2" fmla="*/ 0 w 36"/>
                  <a:gd name="T3" fmla="*/ 4 h 4"/>
                  <a:gd name="T4" fmla="*/ 30 w 36"/>
                  <a:gd name="T5" fmla="*/ 0 h 4"/>
                  <a:gd name="T6" fmla="*/ 36 w 3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">
                    <a:moveTo>
                      <a:pt x="36" y="3"/>
                    </a:moveTo>
                    <a:lnTo>
                      <a:pt x="0" y="4"/>
                    </a:lnTo>
                    <a:lnTo>
                      <a:pt x="30" y="0"/>
                    </a:lnTo>
                    <a:lnTo>
                      <a:pt x="36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Freeform 421"/>
              <p:cNvSpPr>
                <a:spLocks noChangeArrowheads="1"/>
              </p:cNvSpPr>
              <p:nvPr/>
            </p:nvSpPr>
            <p:spPr bwMode="auto">
              <a:xfrm>
                <a:off x="3986" y="732"/>
                <a:ext cx="16" cy="3"/>
              </a:xfrm>
              <a:custGeom>
                <a:avLst/>
                <a:gdLst>
                  <a:gd name="T0" fmla="*/ 24 w 27"/>
                  <a:gd name="T1" fmla="*/ 0 h 5"/>
                  <a:gd name="T2" fmla="*/ 0 w 27"/>
                  <a:gd name="T3" fmla="*/ 2 h 5"/>
                  <a:gd name="T4" fmla="*/ 27 w 27"/>
                  <a:gd name="T5" fmla="*/ 5 h 5"/>
                  <a:gd name="T6" fmla="*/ 24 w 2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5">
                    <a:moveTo>
                      <a:pt x="24" y="0"/>
                    </a:moveTo>
                    <a:lnTo>
                      <a:pt x="0" y="2"/>
                    </a:lnTo>
                    <a:lnTo>
                      <a:pt x="27" y="5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" name="Freeform 422"/>
              <p:cNvSpPr>
                <a:spLocks noChangeArrowheads="1"/>
              </p:cNvSpPr>
              <p:nvPr/>
            </p:nvSpPr>
            <p:spPr bwMode="auto">
              <a:xfrm>
                <a:off x="4847" y="1155"/>
                <a:ext cx="2" cy="10"/>
              </a:xfrm>
              <a:custGeom>
                <a:avLst/>
                <a:gdLst>
                  <a:gd name="T0" fmla="*/ 6 w 6"/>
                  <a:gd name="T1" fmla="*/ 2 h 14"/>
                  <a:gd name="T2" fmla="*/ 2 w 6"/>
                  <a:gd name="T3" fmla="*/ 14 h 14"/>
                  <a:gd name="T4" fmla="*/ 0 w 6"/>
                  <a:gd name="T5" fmla="*/ 0 h 14"/>
                  <a:gd name="T6" fmla="*/ 6 w 6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6" y="2"/>
                    </a:moveTo>
                    <a:lnTo>
                      <a:pt x="2" y="14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Freeform 423"/>
              <p:cNvSpPr>
                <a:spLocks noChangeArrowheads="1"/>
              </p:cNvSpPr>
              <p:nvPr/>
            </p:nvSpPr>
            <p:spPr bwMode="auto">
              <a:xfrm>
                <a:off x="4800" y="1277"/>
                <a:ext cx="4" cy="10"/>
              </a:xfrm>
              <a:custGeom>
                <a:avLst/>
                <a:gdLst>
                  <a:gd name="T0" fmla="*/ 9 w 9"/>
                  <a:gd name="T1" fmla="*/ 0 h 14"/>
                  <a:gd name="T2" fmla="*/ 0 w 9"/>
                  <a:gd name="T3" fmla="*/ 14 h 14"/>
                  <a:gd name="T4" fmla="*/ 0 w 9"/>
                  <a:gd name="T5" fmla="*/ 3 h 14"/>
                  <a:gd name="T6" fmla="*/ 9 w 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0" y="14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Freeform 424"/>
              <p:cNvSpPr>
                <a:spLocks noChangeArrowheads="1"/>
              </p:cNvSpPr>
              <p:nvPr/>
            </p:nvSpPr>
            <p:spPr bwMode="auto">
              <a:xfrm>
                <a:off x="4273" y="737"/>
                <a:ext cx="7" cy="3"/>
              </a:xfrm>
              <a:custGeom>
                <a:avLst/>
                <a:gdLst>
                  <a:gd name="T0" fmla="*/ 14 w 14"/>
                  <a:gd name="T1" fmla="*/ 0 h 6"/>
                  <a:gd name="T2" fmla="*/ 0 w 14"/>
                  <a:gd name="T3" fmla="*/ 0 h 6"/>
                  <a:gd name="T4" fmla="*/ 14 w 14"/>
                  <a:gd name="T5" fmla="*/ 6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" name="Freeform 425"/>
              <p:cNvSpPr>
                <a:spLocks noChangeArrowheads="1"/>
              </p:cNvSpPr>
              <p:nvPr/>
            </p:nvSpPr>
            <p:spPr bwMode="auto">
              <a:xfrm>
                <a:off x="3290" y="643"/>
                <a:ext cx="25" cy="0"/>
              </a:xfrm>
              <a:custGeom>
                <a:avLst/>
                <a:gdLst>
                  <a:gd name="T0" fmla="*/ 37 w 37"/>
                  <a:gd name="T1" fmla="*/ 0 h 3"/>
                  <a:gd name="T2" fmla="*/ 0 w 37"/>
                  <a:gd name="T3" fmla="*/ 3 h 3"/>
                  <a:gd name="T4" fmla="*/ 8 w 37"/>
                  <a:gd name="T5" fmla="*/ 0 h 3"/>
                  <a:gd name="T6" fmla="*/ 37 w 3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">
                    <a:moveTo>
                      <a:pt x="37" y="0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3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" name="Freeform 426"/>
              <p:cNvSpPr>
                <a:spLocks noChangeArrowheads="1"/>
              </p:cNvSpPr>
              <p:nvPr/>
            </p:nvSpPr>
            <p:spPr bwMode="auto">
              <a:xfrm>
                <a:off x="3665" y="765"/>
                <a:ext cx="9" cy="1"/>
              </a:xfrm>
              <a:custGeom>
                <a:avLst/>
                <a:gdLst>
                  <a:gd name="T0" fmla="*/ 16 w 16"/>
                  <a:gd name="T1" fmla="*/ 0 h 5"/>
                  <a:gd name="T2" fmla="*/ 1 w 16"/>
                  <a:gd name="T3" fmla="*/ 5 h 5"/>
                  <a:gd name="T4" fmla="*/ 0 w 16"/>
                  <a:gd name="T5" fmla="*/ 0 h 5"/>
                  <a:gd name="T6" fmla="*/ 16 w 1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1" y="5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" name="Freeform 427"/>
              <p:cNvSpPr>
                <a:spLocks noChangeArrowheads="1"/>
              </p:cNvSpPr>
              <p:nvPr/>
            </p:nvSpPr>
            <p:spPr bwMode="auto">
              <a:xfrm>
                <a:off x="3397" y="646"/>
                <a:ext cx="15" cy="0"/>
              </a:xfrm>
              <a:custGeom>
                <a:avLst/>
                <a:gdLst>
                  <a:gd name="T0" fmla="*/ 25 w 25"/>
                  <a:gd name="T1" fmla="*/ 0 h 2"/>
                  <a:gd name="T2" fmla="*/ 0 w 25"/>
                  <a:gd name="T3" fmla="*/ 0 h 2"/>
                  <a:gd name="T4" fmla="*/ 12 w 25"/>
                  <a:gd name="T5" fmla="*/ 2 h 2"/>
                  <a:gd name="T6" fmla="*/ 25 w 2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25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" name="Freeform 428"/>
              <p:cNvSpPr>
                <a:spLocks noChangeArrowheads="1"/>
              </p:cNvSpPr>
              <p:nvPr/>
            </p:nvSpPr>
            <p:spPr bwMode="auto">
              <a:xfrm>
                <a:off x="4898" y="1066"/>
                <a:ext cx="19" cy="12"/>
              </a:xfrm>
              <a:custGeom>
                <a:avLst/>
                <a:gdLst>
                  <a:gd name="T0" fmla="*/ 29 w 29"/>
                  <a:gd name="T1" fmla="*/ 14 h 14"/>
                  <a:gd name="T2" fmla="*/ 0 w 29"/>
                  <a:gd name="T3" fmla="*/ 0 h 14"/>
                  <a:gd name="T4" fmla="*/ 26 w 29"/>
                  <a:gd name="T5" fmla="*/ 11 h 14"/>
                  <a:gd name="T6" fmla="*/ 29 w 2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4">
                    <a:moveTo>
                      <a:pt x="29" y="14"/>
                    </a:moveTo>
                    <a:lnTo>
                      <a:pt x="0" y="0"/>
                    </a:lnTo>
                    <a:lnTo>
                      <a:pt x="26" y="11"/>
                    </a:lnTo>
                    <a:lnTo>
                      <a:pt x="29" y="1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" name="Freeform 429"/>
              <p:cNvSpPr>
                <a:spLocks noChangeArrowheads="1"/>
              </p:cNvSpPr>
              <p:nvPr/>
            </p:nvSpPr>
            <p:spPr bwMode="auto">
              <a:xfrm>
                <a:off x="4196" y="711"/>
                <a:ext cx="10" cy="5"/>
              </a:xfrm>
              <a:custGeom>
                <a:avLst/>
                <a:gdLst>
                  <a:gd name="T0" fmla="*/ 14 w 15"/>
                  <a:gd name="T1" fmla="*/ 4 h 8"/>
                  <a:gd name="T2" fmla="*/ 0 w 15"/>
                  <a:gd name="T3" fmla="*/ 0 h 8"/>
                  <a:gd name="T4" fmla="*/ 15 w 15"/>
                  <a:gd name="T5" fmla="*/ 8 h 8"/>
                  <a:gd name="T6" fmla="*/ 14 w 15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4" y="4"/>
                    </a:moveTo>
                    <a:lnTo>
                      <a:pt x="0" y="0"/>
                    </a:lnTo>
                    <a:lnTo>
                      <a:pt x="15" y="8"/>
                    </a:lnTo>
                    <a:lnTo>
                      <a:pt x="14" y="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" name="Freeform 430"/>
              <p:cNvSpPr>
                <a:spLocks noChangeArrowheads="1"/>
              </p:cNvSpPr>
              <p:nvPr/>
            </p:nvSpPr>
            <p:spPr bwMode="auto">
              <a:xfrm>
                <a:off x="3141" y="999"/>
                <a:ext cx="8" cy="0"/>
              </a:xfrm>
              <a:custGeom>
                <a:avLst/>
                <a:gdLst>
                  <a:gd name="T0" fmla="*/ 15 w 15"/>
                  <a:gd name="T1" fmla="*/ 2 h 2"/>
                  <a:gd name="T2" fmla="*/ 0 w 15"/>
                  <a:gd name="T3" fmla="*/ 2 h 2"/>
                  <a:gd name="T4" fmla="*/ 5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15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5" y="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" name="Freeform 431"/>
              <p:cNvSpPr>
                <a:spLocks noChangeArrowheads="1"/>
              </p:cNvSpPr>
              <p:nvPr/>
            </p:nvSpPr>
            <p:spPr bwMode="auto">
              <a:xfrm>
                <a:off x="3043" y="1286"/>
                <a:ext cx="0" cy="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Freeform 432"/>
              <p:cNvSpPr>
                <a:spLocks noChangeArrowheads="1"/>
              </p:cNvSpPr>
              <p:nvPr/>
            </p:nvSpPr>
            <p:spPr bwMode="auto">
              <a:xfrm>
                <a:off x="3091" y="1178"/>
                <a:ext cx="73" cy="31"/>
              </a:xfrm>
              <a:custGeom>
                <a:avLst/>
                <a:gdLst>
                  <a:gd name="T0" fmla="*/ 38 w 107"/>
                  <a:gd name="T1" fmla="*/ 0 h 39"/>
                  <a:gd name="T2" fmla="*/ 38 w 107"/>
                  <a:gd name="T3" fmla="*/ 3 h 39"/>
                  <a:gd name="T4" fmla="*/ 32 w 107"/>
                  <a:gd name="T5" fmla="*/ 7 h 39"/>
                  <a:gd name="T6" fmla="*/ 27 w 107"/>
                  <a:gd name="T7" fmla="*/ 9 h 39"/>
                  <a:gd name="T8" fmla="*/ 27 w 107"/>
                  <a:gd name="T9" fmla="*/ 11 h 39"/>
                  <a:gd name="T10" fmla="*/ 21 w 107"/>
                  <a:gd name="T11" fmla="*/ 17 h 39"/>
                  <a:gd name="T12" fmla="*/ 12 w 107"/>
                  <a:gd name="T13" fmla="*/ 19 h 39"/>
                  <a:gd name="T14" fmla="*/ 6 w 107"/>
                  <a:gd name="T15" fmla="*/ 19 h 39"/>
                  <a:gd name="T16" fmla="*/ 0 w 107"/>
                  <a:gd name="T17" fmla="*/ 18 h 39"/>
                  <a:gd name="T18" fmla="*/ 12 w 107"/>
                  <a:gd name="T19" fmla="*/ 35 h 39"/>
                  <a:gd name="T20" fmla="*/ 18 w 107"/>
                  <a:gd name="T21" fmla="*/ 39 h 39"/>
                  <a:gd name="T22" fmla="*/ 41 w 107"/>
                  <a:gd name="T23" fmla="*/ 39 h 39"/>
                  <a:gd name="T24" fmla="*/ 69 w 107"/>
                  <a:gd name="T25" fmla="*/ 27 h 39"/>
                  <a:gd name="T26" fmla="*/ 101 w 107"/>
                  <a:gd name="T27" fmla="*/ 27 h 39"/>
                  <a:gd name="T28" fmla="*/ 107 w 107"/>
                  <a:gd name="T29" fmla="*/ 11 h 39"/>
                  <a:gd name="T30" fmla="*/ 78 w 107"/>
                  <a:gd name="T31" fmla="*/ 5 h 39"/>
                  <a:gd name="T32" fmla="*/ 62 w 107"/>
                  <a:gd name="T33" fmla="*/ 6 h 39"/>
                  <a:gd name="T34" fmla="*/ 59 w 107"/>
                  <a:gd name="T35" fmla="*/ 1 h 39"/>
                  <a:gd name="T36" fmla="*/ 38 w 107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39">
                    <a:moveTo>
                      <a:pt x="38" y="0"/>
                    </a:moveTo>
                    <a:lnTo>
                      <a:pt x="38" y="3"/>
                    </a:lnTo>
                    <a:lnTo>
                      <a:pt x="32" y="7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1" y="17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0" y="18"/>
                    </a:lnTo>
                    <a:lnTo>
                      <a:pt x="12" y="35"/>
                    </a:lnTo>
                    <a:lnTo>
                      <a:pt x="18" y="39"/>
                    </a:lnTo>
                    <a:lnTo>
                      <a:pt x="41" y="39"/>
                    </a:lnTo>
                    <a:lnTo>
                      <a:pt x="69" y="27"/>
                    </a:lnTo>
                    <a:lnTo>
                      <a:pt x="101" y="27"/>
                    </a:lnTo>
                    <a:lnTo>
                      <a:pt x="107" y="11"/>
                    </a:lnTo>
                    <a:lnTo>
                      <a:pt x="78" y="5"/>
                    </a:lnTo>
                    <a:lnTo>
                      <a:pt x="62" y="6"/>
                    </a:lnTo>
                    <a:lnTo>
                      <a:pt x="59" y="1"/>
                    </a:lnTo>
                    <a:lnTo>
                      <a:pt x="3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Freeform 433"/>
              <p:cNvSpPr>
                <a:spLocks noChangeArrowheads="1"/>
              </p:cNvSpPr>
              <p:nvPr/>
            </p:nvSpPr>
            <p:spPr bwMode="auto">
              <a:xfrm>
                <a:off x="3054" y="1229"/>
                <a:ext cx="36" cy="25"/>
              </a:xfrm>
              <a:custGeom>
                <a:avLst/>
                <a:gdLst>
                  <a:gd name="T0" fmla="*/ 9 w 54"/>
                  <a:gd name="T1" fmla="*/ 32 h 33"/>
                  <a:gd name="T2" fmla="*/ 18 w 54"/>
                  <a:gd name="T3" fmla="*/ 33 h 33"/>
                  <a:gd name="T4" fmla="*/ 21 w 54"/>
                  <a:gd name="T5" fmla="*/ 29 h 33"/>
                  <a:gd name="T6" fmla="*/ 23 w 54"/>
                  <a:gd name="T7" fmla="*/ 30 h 33"/>
                  <a:gd name="T8" fmla="*/ 24 w 54"/>
                  <a:gd name="T9" fmla="*/ 30 h 33"/>
                  <a:gd name="T10" fmla="*/ 25 w 54"/>
                  <a:gd name="T11" fmla="*/ 30 h 33"/>
                  <a:gd name="T12" fmla="*/ 30 w 54"/>
                  <a:gd name="T13" fmla="*/ 33 h 33"/>
                  <a:gd name="T14" fmla="*/ 35 w 54"/>
                  <a:gd name="T15" fmla="*/ 32 h 33"/>
                  <a:gd name="T16" fmla="*/ 33 w 54"/>
                  <a:gd name="T17" fmla="*/ 29 h 33"/>
                  <a:gd name="T18" fmla="*/ 33 w 54"/>
                  <a:gd name="T19" fmla="*/ 27 h 33"/>
                  <a:gd name="T20" fmla="*/ 39 w 54"/>
                  <a:gd name="T21" fmla="*/ 24 h 33"/>
                  <a:gd name="T22" fmla="*/ 42 w 54"/>
                  <a:gd name="T23" fmla="*/ 24 h 33"/>
                  <a:gd name="T24" fmla="*/ 40 w 54"/>
                  <a:gd name="T25" fmla="*/ 21 h 33"/>
                  <a:gd name="T26" fmla="*/ 40 w 54"/>
                  <a:gd name="T27" fmla="*/ 18 h 33"/>
                  <a:gd name="T28" fmla="*/ 39 w 54"/>
                  <a:gd name="T29" fmla="*/ 15 h 33"/>
                  <a:gd name="T30" fmla="*/ 45 w 54"/>
                  <a:gd name="T31" fmla="*/ 14 h 33"/>
                  <a:gd name="T32" fmla="*/ 46 w 54"/>
                  <a:gd name="T33" fmla="*/ 11 h 33"/>
                  <a:gd name="T34" fmla="*/ 52 w 54"/>
                  <a:gd name="T35" fmla="*/ 10 h 33"/>
                  <a:gd name="T36" fmla="*/ 52 w 54"/>
                  <a:gd name="T37" fmla="*/ 9 h 33"/>
                  <a:gd name="T38" fmla="*/ 53 w 54"/>
                  <a:gd name="T39" fmla="*/ 9 h 33"/>
                  <a:gd name="T40" fmla="*/ 54 w 54"/>
                  <a:gd name="T41" fmla="*/ 6 h 33"/>
                  <a:gd name="T42" fmla="*/ 48 w 54"/>
                  <a:gd name="T43" fmla="*/ 3 h 33"/>
                  <a:gd name="T44" fmla="*/ 47 w 54"/>
                  <a:gd name="T45" fmla="*/ 0 h 33"/>
                  <a:gd name="T46" fmla="*/ 11 w 54"/>
                  <a:gd name="T47" fmla="*/ 9 h 33"/>
                  <a:gd name="T48" fmla="*/ 4 w 54"/>
                  <a:gd name="T49" fmla="*/ 9 h 33"/>
                  <a:gd name="T50" fmla="*/ 0 w 54"/>
                  <a:gd name="T51" fmla="*/ 15 h 33"/>
                  <a:gd name="T52" fmla="*/ 5 w 54"/>
                  <a:gd name="T53" fmla="*/ 30 h 33"/>
                  <a:gd name="T54" fmla="*/ 9 w 54"/>
                  <a:gd name="T5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33">
                    <a:moveTo>
                      <a:pt x="9" y="32"/>
                    </a:moveTo>
                    <a:lnTo>
                      <a:pt x="18" y="33"/>
                    </a:lnTo>
                    <a:lnTo>
                      <a:pt x="21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30" y="33"/>
                    </a:lnTo>
                    <a:lnTo>
                      <a:pt x="35" y="32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9" y="24"/>
                    </a:lnTo>
                    <a:lnTo>
                      <a:pt x="42" y="24"/>
                    </a:lnTo>
                    <a:lnTo>
                      <a:pt x="40" y="21"/>
                    </a:lnTo>
                    <a:lnTo>
                      <a:pt x="40" y="18"/>
                    </a:lnTo>
                    <a:lnTo>
                      <a:pt x="39" y="15"/>
                    </a:lnTo>
                    <a:lnTo>
                      <a:pt x="45" y="14"/>
                    </a:lnTo>
                    <a:lnTo>
                      <a:pt x="46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6"/>
                    </a:lnTo>
                    <a:lnTo>
                      <a:pt x="48" y="3"/>
                    </a:lnTo>
                    <a:lnTo>
                      <a:pt x="47" y="0"/>
                    </a:lnTo>
                    <a:lnTo>
                      <a:pt x="11" y="9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5" y="30"/>
                    </a:lnTo>
                    <a:lnTo>
                      <a:pt x="9" y="3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Freeform 434"/>
              <p:cNvSpPr>
                <a:spLocks noChangeArrowheads="1"/>
              </p:cNvSpPr>
              <p:nvPr/>
            </p:nvSpPr>
            <p:spPr bwMode="auto">
              <a:xfrm>
                <a:off x="3012" y="821"/>
                <a:ext cx="131" cy="243"/>
              </a:xfrm>
              <a:custGeom>
                <a:avLst/>
                <a:gdLst>
                  <a:gd name="T0" fmla="*/ 131 w 188"/>
                  <a:gd name="T1" fmla="*/ 110 h 286"/>
                  <a:gd name="T2" fmla="*/ 110 w 188"/>
                  <a:gd name="T3" fmla="*/ 124 h 286"/>
                  <a:gd name="T4" fmla="*/ 98 w 188"/>
                  <a:gd name="T5" fmla="*/ 133 h 286"/>
                  <a:gd name="T6" fmla="*/ 94 w 188"/>
                  <a:gd name="T7" fmla="*/ 150 h 286"/>
                  <a:gd name="T8" fmla="*/ 116 w 188"/>
                  <a:gd name="T9" fmla="*/ 181 h 286"/>
                  <a:gd name="T10" fmla="*/ 108 w 188"/>
                  <a:gd name="T11" fmla="*/ 199 h 286"/>
                  <a:gd name="T12" fmla="*/ 103 w 188"/>
                  <a:gd name="T13" fmla="*/ 196 h 286"/>
                  <a:gd name="T14" fmla="*/ 119 w 188"/>
                  <a:gd name="T15" fmla="*/ 200 h 286"/>
                  <a:gd name="T16" fmla="*/ 106 w 188"/>
                  <a:gd name="T17" fmla="*/ 205 h 286"/>
                  <a:gd name="T18" fmla="*/ 88 w 188"/>
                  <a:gd name="T19" fmla="*/ 215 h 286"/>
                  <a:gd name="T20" fmla="*/ 92 w 188"/>
                  <a:gd name="T21" fmla="*/ 221 h 286"/>
                  <a:gd name="T22" fmla="*/ 94 w 188"/>
                  <a:gd name="T23" fmla="*/ 235 h 286"/>
                  <a:gd name="T24" fmla="*/ 89 w 188"/>
                  <a:gd name="T25" fmla="*/ 251 h 286"/>
                  <a:gd name="T26" fmla="*/ 59 w 188"/>
                  <a:gd name="T27" fmla="*/ 274 h 286"/>
                  <a:gd name="T28" fmla="*/ 36 w 188"/>
                  <a:gd name="T29" fmla="*/ 284 h 286"/>
                  <a:gd name="T30" fmla="*/ 26 w 188"/>
                  <a:gd name="T31" fmla="*/ 254 h 286"/>
                  <a:gd name="T32" fmla="*/ 12 w 188"/>
                  <a:gd name="T33" fmla="*/ 224 h 286"/>
                  <a:gd name="T34" fmla="*/ 6 w 188"/>
                  <a:gd name="T35" fmla="*/ 223 h 286"/>
                  <a:gd name="T36" fmla="*/ 4 w 188"/>
                  <a:gd name="T37" fmla="*/ 208 h 286"/>
                  <a:gd name="T38" fmla="*/ 16 w 188"/>
                  <a:gd name="T39" fmla="*/ 169 h 286"/>
                  <a:gd name="T40" fmla="*/ 23 w 188"/>
                  <a:gd name="T41" fmla="*/ 157 h 286"/>
                  <a:gd name="T42" fmla="*/ 10 w 188"/>
                  <a:gd name="T43" fmla="*/ 130 h 286"/>
                  <a:gd name="T44" fmla="*/ 23 w 188"/>
                  <a:gd name="T45" fmla="*/ 100 h 286"/>
                  <a:gd name="T46" fmla="*/ 29 w 188"/>
                  <a:gd name="T47" fmla="*/ 90 h 286"/>
                  <a:gd name="T48" fmla="*/ 38 w 188"/>
                  <a:gd name="T49" fmla="*/ 59 h 286"/>
                  <a:gd name="T50" fmla="*/ 59 w 188"/>
                  <a:gd name="T51" fmla="*/ 43 h 286"/>
                  <a:gd name="T52" fmla="*/ 88 w 188"/>
                  <a:gd name="T53" fmla="*/ 18 h 286"/>
                  <a:gd name="T54" fmla="*/ 116 w 188"/>
                  <a:gd name="T55" fmla="*/ 11 h 286"/>
                  <a:gd name="T56" fmla="*/ 122 w 188"/>
                  <a:gd name="T57" fmla="*/ 0 h 286"/>
                  <a:gd name="T58" fmla="*/ 181 w 188"/>
                  <a:gd name="T59" fmla="*/ 46 h 286"/>
                  <a:gd name="T60" fmla="*/ 167 w 188"/>
                  <a:gd name="T61" fmla="*/ 64 h 286"/>
                  <a:gd name="T62" fmla="*/ 160 w 188"/>
                  <a:gd name="T63" fmla="*/ 70 h 286"/>
                  <a:gd name="T64" fmla="*/ 148 w 188"/>
                  <a:gd name="T65" fmla="*/ 74 h 286"/>
                  <a:gd name="T66" fmla="*/ 150 w 188"/>
                  <a:gd name="T67" fmla="*/ 9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8" h="286">
                    <a:moveTo>
                      <a:pt x="150" y="95"/>
                    </a:moveTo>
                    <a:lnTo>
                      <a:pt x="131" y="110"/>
                    </a:lnTo>
                    <a:lnTo>
                      <a:pt x="118" y="118"/>
                    </a:lnTo>
                    <a:lnTo>
                      <a:pt x="110" y="124"/>
                    </a:lnTo>
                    <a:lnTo>
                      <a:pt x="100" y="125"/>
                    </a:lnTo>
                    <a:lnTo>
                      <a:pt x="98" y="133"/>
                    </a:lnTo>
                    <a:lnTo>
                      <a:pt x="95" y="137"/>
                    </a:lnTo>
                    <a:lnTo>
                      <a:pt x="94" y="150"/>
                    </a:lnTo>
                    <a:lnTo>
                      <a:pt x="98" y="173"/>
                    </a:lnTo>
                    <a:lnTo>
                      <a:pt x="116" y="181"/>
                    </a:lnTo>
                    <a:lnTo>
                      <a:pt x="125" y="190"/>
                    </a:lnTo>
                    <a:lnTo>
                      <a:pt x="108" y="199"/>
                    </a:lnTo>
                    <a:lnTo>
                      <a:pt x="102" y="193"/>
                    </a:lnTo>
                    <a:lnTo>
                      <a:pt x="103" y="196"/>
                    </a:lnTo>
                    <a:lnTo>
                      <a:pt x="82" y="198"/>
                    </a:lnTo>
                    <a:lnTo>
                      <a:pt x="119" y="200"/>
                    </a:lnTo>
                    <a:lnTo>
                      <a:pt x="109" y="209"/>
                    </a:lnTo>
                    <a:lnTo>
                      <a:pt x="106" y="205"/>
                    </a:lnTo>
                    <a:lnTo>
                      <a:pt x="95" y="216"/>
                    </a:lnTo>
                    <a:lnTo>
                      <a:pt x="88" y="215"/>
                    </a:lnTo>
                    <a:lnTo>
                      <a:pt x="94" y="220"/>
                    </a:lnTo>
                    <a:lnTo>
                      <a:pt x="92" y="221"/>
                    </a:lnTo>
                    <a:lnTo>
                      <a:pt x="91" y="229"/>
                    </a:lnTo>
                    <a:lnTo>
                      <a:pt x="94" y="235"/>
                    </a:lnTo>
                    <a:lnTo>
                      <a:pt x="92" y="234"/>
                    </a:lnTo>
                    <a:lnTo>
                      <a:pt x="89" y="251"/>
                    </a:lnTo>
                    <a:lnTo>
                      <a:pt x="86" y="268"/>
                    </a:lnTo>
                    <a:lnTo>
                      <a:pt x="59" y="274"/>
                    </a:lnTo>
                    <a:lnTo>
                      <a:pt x="55" y="286"/>
                    </a:lnTo>
                    <a:lnTo>
                      <a:pt x="36" y="284"/>
                    </a:lnTo>
                    <a:lnTo>
                      <a:pt x="30" y="268"/>
                    </a:lnTo>
                    <a:lnTo>
                      <a:pt x="26" y="254"/>
                    </a:lnTo>
                    <a:lnTo>
                      <a:pt x="11" y="230"/>
                    </a:lnTo>
                    <a:lnTo>
                      <a:pt x="12" y="224"/>
                    </a:lnTo>
                    <a:lnTo>
                      <a:pt x="6" y="222"/>
                    </a:lnTo>
                    <a:lnTo>
                      <a:pt x="6" y="223"/>
                    </a:lnTo>
                    <a:lnTo>
                      <a:pt x="0" y="210"/>
                    </a:lnTo>
                    <a:lnTo>
                      <a:pt x="4" y="208"/>
                    </a:lnTo>
                    <a:lnTo>
                      <a:pt x="13" y="188"/>
                    </a:lnTo>
                    <a:lnTo>
                      <a:pt x="16" y="169"/>
                    </a:lnTo>
                    <a:lnTo>
                      <a:pt x="16" y="163"/>
                    </a:lnTo>
                    <a:lnTo>
                      <a:pt x="23" y="157"/>
                    </a:lnTo>
                    <a:lnTo>
                      <a:pt x="10" y="149"/>
                    </a:lnTo>
                    <a:lnTo>
                      <a:pt x="10" y="130"/>
                    </a:lnTo>
                    <a:lnTo>
                      <a:pt x="8" y="109"/>
                    </a:lnTo>
                    <a:lnTo>
                      <a:pt x="23" y="100"/>
                    </a:lnTo>
                    <a:lnTo>
                      <a:pt x="37" y="98"/>
                    </a:lnTo>
                    <a:lnTo>
                      <a:pt x="29" y="90"/>
                    </a:lnTo>
                    <a:lnTo>
                      <a:pt x="41" y="65"/>
                    </a:lnTo>
                    <a:lnTo>
                      <a:pt x="38" y="59"/>
                    </a:lnTo>
                    <a:lnTo>
                      <a:pt x="53" y="55"/>
                    </a:lnTo>
                    <a:lnTo>
                      <a:pt x="59" y="43"/>
                    </a:lnTo>
                    <a:lnTo>
                      <a:pt x="67" y="23"/>
                    </a:lnTo>
                    <a:lnTo>
                      <a:pt x="88" y="18"/>
                    </a:lnTo>
                    <a:lnTo>
                      <a:pt x="90" y="11"/>
                    </a:lnTo>
                    <a:lnTo>
                      <a:pt x="116" y="11"/>
                    </a:lnTo>
                    <a:lnTo>
                      <a:pt x="114" y="0"/>
                    </a:lnTo>
                    <a:lnTo>
                      <a:pt x="122" y="0"/>
                    </a:lnTo>
                    <a:lnTo>
                      <a:pt x="166" y="18"/>
                    </a:lnTo>
                    <a:lnTo>
                      <a:pt x="181" y="46"/>
                    </a:lnTo>
                    <a:lnTo>
                      <a:pt x="188" y="65"/>
                    </a:lnTo>
                    <a:lnTo>
                      <a:pt x="167" y="64"/>
                    </a:lnTo>
                    <a:lnTo>
                      <a:pt x="161" y="66"/>
                    </a:lnTo>
                    <a:lnTo>
                      <a:pt x="160" y="70"/>
                    </a:lnTo>
                    <a:lnTo>
                      <a:pt x="156" y="68"/>
                    </a:lnTo>
                    <a:lnTo>
                      <a:pt x="148" y="74"/>
                    </a:lnTo>
                    <a:lnTo>
                      <a:pt x="145" y="85"/>
                    </a:lnTo>
                    <a:lnTo>
                      <a:pt x="150" y="9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Freeform 435"/>
              <p:cNvSpPr>
                <a:spLocks noChangeArrowheads="1"/>
              </p:cNvSpPr>
              <p:nvPr/>
            </p:nvSpPr>
            <p:spPr bwMode="auto">
              <a:xfrm>
                <a:off x="3097" y="1020"/>
                <a:ext cx="4" cy="13"/>
              </a:xfrm>
              <a:custGeom>
                <a:avLst/>
                <a:gdLst>
                  <a:gd name="T0" fmla="*/ 10 w 10"/>
                  <a:gd name="T1" fmla="*/ 0 h 18"/>
                  <a:gd name="T2" fmla="*/ 10 w 10"/>
                  <a:gd name="T3" fmla="*/ 5 h 18"/>
                  <a:gd name="T4" fmla="*/ 5 w 10"/>
                  <a:gd name="T5" fmla="*/ 15 h 18"/>
                  <a:gd name="T6" fmla="*/ 4 w 10"/>
                  <a:gd name="T7" fmla="*/ 18 h 18"/>
                  <a:gd name="T8" fmla="*/ 0 w 10"/>
                  <a:gd name="T9" fmla="*/ 9 h 18"/>
                  <a:gd name="T10" fmla="*/ 10 w 1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10" y="5"/>
                    </a:lnTo>
                    <a:lnTo>
                      <a:pt x="5" y="15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Freeform 436"/>
              <p:cNvSpPr>
                <a:spLocks noChangeArrowheads="1"/>
              </p:cNvSpPr>
              <p:nvPr/>
            </p:nvSpPr>
            <p:spPr bwMode="auto">
              <a:xfrm>
                <a:off x="2957" y="1214"/>
                <a:ext cx="55" cy="32"/>
              </a:xfrm>
              <a:custGeom>
                <a:avLst/>
                <a:gdLst>
                  <a:gd name="T0" fmla="*/ 75 w 79"/>
                  <a:gd name="T1" fmla="*/ 24 h 40"/>
                  <a:gd name="T2" fmla="*/ 70 w 79"/>
                  <a:gd name="T3" fmla="*/ 30 h 40"/>
                  <a:gd name="T4" fmla="*/ 58 w 79"/>
                  <a:gd name="T5" fmla="*/ 30 h 40"/>
                  <a:gd name="T6" fmla="*/ 51 w 79"/>
                  <a:gd name="T7" fmla="*/ 40 h 40"/>
                  <a:gd name="T8" fmla="*/ 39 w 79"/>
                  <a:gd name="T9" fmla="*/ 30 h 40"/>
                  <a:gd name="T10" fmla="*/ 28 w 79"/>
                  <a:gd name="T11" fmla="*/ 39 h 40"/>
                  <a:gd name="T12" fmla="*/ 16 w 79"/>
                  <a:gd name="T13" fmla="*/ 40 h 40"/>
                  <a:gd name="T14" fmla="*/ 7 w 79"/>
                  <a:gd name="T15" fmla="*/ 28 h 40"/>
                  <a:gd name="T16" fmla="*/ 0 w 79"/>
                  <a:gd name="T17" fmla="*/ 33 h 40"/>
                  <a:gd name="T18" fmla="*/ 15 w 79"/>
                  <a:gd name="T19" fmla="*/ 9 h 40"/>
                  <a:gd name="T20" fmla="*/ 19 w 79"/>
                  <a:gd name="T21" fmla="*/ 5 h 40"/>
                  <a:gd name="T22" fmla="*/ 26 w 79"/>
                  <a:gd name="T23" fmla="*/ 3 h 40"/>
                  <a:gd name="T24" fmla="*/ 44 w 79"/>
                  <a:gd name="T25" fmla="*/ 0 h 40"/>
                  <a:gd name="T26" fmla="*/ 62 w 79"/>
                  <a:gd name="T27" fmla="*/ 4 h 40"/>
                  <a:gd name="T28" fmla="*/ 61 w 79"/>
                  <a:gd name="T29" fmla="*/ 10 h 40"/>
                  <a:gd name="T30" fmla="*/ 61 w 79"/>
                  <a:gd name="T31" fmla="*/ 12 h 40"/>
                  <a:gd name="T32" fmla="*/ 61 w 79"/>
                  <a:gd name="T33" fmla="*/ 14 h 40"/>
                  <a:gd name="T34" fmla="*/ 64 w 79"/>
                  <a:gd name="T35" fmla="*/ 14 h 40"/>
                  <a:gd name="T36" fmla="*/ 79 w 79"/>
                  <a:gd name="T37" fmla="*/ 18 h 40"/>
                  <a:gd name="T38" fmla="*/ 79 w 79"/>
                  <a:gd name="T39" fmla="*/ 20 h 40"/>
                  <a:gd name="T40" fmla="*/ 75 w 79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40">
                    <a:moveTo>
                      <a:pt x="75" y="24"/>
                    </a:moveTo>
                    <a:lnTo>
                      <a:pt x="70" y="30"/>
                    </a:lnTo>
                    <a:lnTo>
                      <a:pt x="58" y="30"/>
                    </a:lnTo>
                    <a:lnTo>
                      <a:pt x="51" y="40"/>
                    </a:lnTo>
                    <a:lnTo>
                      <a:pt x="39" y="30"/>
                    </a:lnTo>
                    <a:lnTo>
                      <a:pt x="28" y="39"/>
                    </a:lnTo>
                    <a:lnTo>
                      <a:pt x="16" y="40"/>
                    </a:lnTo>
                    <a:lnTo>
                      <a:pt x="7" y="28"/>
                    </a:lnTo>
                    <a:lnTo>
                      <a:pt x="0" y="33"/>
                    </a:lnTo>
                    <a:lnTo>
                      <a:pt x="15" y="9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44" y="0"/>
                    </a:lnTo>
                    <a:lnTo>
                      <a:pt x="62" y="4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75" y="2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" name="Freeform 437"/>
              <p:cNvSpPr>
                <a:spLocks noChangeArrowheads="1"/>
              </p:cNvSpPr>
              <p:nvPr/>
            </p:nvSpPr>
            <p:spPr bwMode="auto">
              <a:xfrm>
                <a:off x="3162" y="1121"/>
                <a:ext cx="235" cy="154"/>
              </a:xfrm>
              <a:custGeom>
                <a:avLst/>
                <a:gdLst>
                  <a:gd name="T0" fmla="*/ 175 w 332"/>
                  <a:gd name="T1" fmla="*/ 0 h 183"/>
                  <a:gd name="T2" fmla="*/ 161 w 332"/>
                  <a:gd name="T3" fmla="*/ 5 h 183"/>
                  <a:gd name="T4" fmla="*/ 139 w 332"/>
                  <a:gd name="T5" fmla="*/ 16 h 183"/>
                  <a:gd name="T6" fmla="*/ 140 w 332"/>
                  <a:gd name="T7" fmla="*/ 24 h 183"/>
                  <a:gd name="T8" fmla="*/ 109 w 332"/>
                  <a:gd name="T9" fmla="*/ 18 h 183"/>
                  <a:gd name="T10" fmla="*/ 79 w 332"/>
                  <a:gd name="T11" fmla="*/ 12 h 183"/>
                  <a:gd name="T12" fmla="*/ 48 w 332"/>
                  <a:gd name="T13" fmla="*/ 12 h 183"/>
                  <a:gd name="T14" fmla="*/ 16 w 332"/>
                  <a:gd name="T15" fmla="*/ 12 h 183"/>
                  <a:gd name="T16" fmla="*/ 26 w 332"/>
                  <a:gd name="T17" fmla="*/ 36 h 183"/>
                  <a:gd name="T18" fmla="*/ 24 w 332"/>
                  <a:gd name="T19" fmla="*/ 47 h 183"/>
                  <a:gd name="T20" fmla="*/ 8 w 332"/>
                  <a:gd name="T21" fmla="*/ 71 h 183"/>
                  <a:gd name="T22" fmla="*/ 6 w 332"/>
                  <a:gd name="T23" fmla="*/ 77 h 183"/>
                  <a:gd name="T24" fmla="*/ 0 w 332"/>
                  <a:gd name="T25" fmla="*/ 93 h 183"/>
                  <a:gd name="T26" fmla="*/ 14 w 332"/>
                  <a:gd name="T27" fmla="*/ 103 h 183"/>
                  <a:gd name="T28" fmla="*/ 15 w 332"/>
                  <a:gd name="T29" fmla="*/ 102 h 183"/>
                  <a:gd name="T30" fmla="*/ 50 w 332"/>
                  <a:gd name="T31" fmla="*/ 106 h 183"/>
                  <a:gd name="T32" fmla="*/ 80 w 332"/>
                  <a:gd name="T33" fmla="*/ 96 h 183"/>
                  <a:gd name="T34" fmla="*/ 97 w 332"/>
                  <a:gd name="T35" fmla="*/ 84 h 183"/>
                  <a:gd name="T36" fmla="*/ 102 w 332"/>
                  <a:gd name="T37" fmla="*/ 85 h 183"/>
                  <a:gd name="T38" fmla="*/ 117 w 332"/>
                  <a:gd name="T39" fmla="*/ 99 h 183"/>
                  <a:gd name="T40" fmla="*/ 132 w 332"/>
                  <a:gd name="T41" fmla="*/ 113 h 183"/>
                  <a:gd name="T42" fmla="*/ 146 w 332"/>
                  <a:gd name="T43" fmla="*/ 126 h 183"/>
                  <a:gd name="T44" fmla="*/ 161 w 332"/>
                  <a:gd name="T45" fmla="*/ 139 h 183"/>
                  <a:gd name="T46" fmla="*/ 176 w 332"/>
                  <a:gd name="T47" fmla="*/ 130 h 183"/>
                  <a:gd name="T48" fmla="*/ 181 w 332"/>
                  <a:gd name="T49" fmla="*/ 133 h 183"/>
                  <a:gd name="T50" fmla="*/ 180 w 332"/>
                  <a:gd name="T51" fmla="*/ 121 h 183"/>
                  <a:gd name="T52" fmla="*/ 182 w 332"/>
                  <a:gd name="T53" fmla="*/ 130 h 183"/>
                  <a:gd name="T54" fmla="*/ 197 w 332"/>
                  <a:gd name="T55" fmla="*/ 133 h 183"/>
                  <a:gd name="T56" fmla="*/ 177 w 332"/>
                  <a:gd name="T57" fmla="*/ 135 h 183"/>
                  <a:gd name="T58" fmla="*/ 185 w 332"/>
                  <a:gd name="T59" fmla="*/ 139 h 183"/>
                  <a:gd name="T60" fmla="*/ 200 w 332"/>
                  <a:gd name="T61" fmla="*/ 144 h 183"/>
                  <a:gd name="T62" fmla="*/ 217 w 332"/>
                  <a:gd name="T63" fmla="*/ 147 h 183"/>
                  <a:gd name="T64" fmla="*/ 199 w 332"/>
                  <a:gd name="T65" fmla="*/ 160 h 183"/>
                  <a:gd name="T66" fmla="*/ 211 w 332"/>
                  <a:gd name="T67" fmla="*/ 166 h 183"/>
                  <a:gd name="T68" fmla="*/ 219 w 332"/>
                  <a:gd name="T69" fmla="*/ 174 h 183"/>
                  <a:gd name="T70" fmla="*/ 223 w 332"/>
                  <a:gd name="T71" fmla="*/ 183 h 183"/>
                  <a:gd name="T72" fmla="*/ 249 w 332"/>
                  <a:gd name="T73" fmla="*/ 173 h 183"/>
                  <a:gd name="T74" fmla="*/ 261 w 332"/>
                  <a:gd name="T75" fmla="*/ 171 h 183"/>
                  <a:gd name="T76" fmla="*/ 272 w 332"/>
                  <a:gd name="T77" fmla="*/ 163 h 183"/>
                  <a:gd name="T78" fmla="*/ 258 w 332"/>
                  <a:gd name="T79" fmla="*/ 162 h 183"/>
                  <a:gd name="T80" fmla="*/ 240 w 332"/>
                  <a:gd name="T81" fmla="*/ 149 h 183"/>
                  <a:gd name="T82" fmla="*/ 245 w 332"/>
                  <a:gd name="T83" fmla="*/ 138 h 183"/>
                  <a:gd name="T84" fmla="*/ 242 w 332"/>
                  <a:gd name="T85" fmla="*/ 144 h 183"/>
                  <a:gd name="T86" fmla="*/ 247 w 332"/>
                  <a:gd name="T87" fmla="*/ 139 h 183"/>
                  <a:gd name="T88" fmla="*/ 272 w 332"/>
                  <a:gd name="T89" fmla="*/ 130 h 183"/>
                  <a:gd name="T90" fmla="*/ 301 w 332"/>
                  <a:gd name="T91" fmla="*/ 120 h 183"/>
                  <a:gd name="T92" fmla="*/ 311 w 332"/>
                  <a:gd name="T93" fmla="*/ 118 h 183"/>
                  <a:gd name="T94" fmla="*/ 318 w 332"/>
                  <a:gd name="T95" fmla="*/ 105 h 183"/>
                  <a:gd name="T96" fmla="*/ 332 w 332"/>
                  <a:gd name="T97" fmla="*/ 99 h 183"/>
                  <a:gd name="T98" fmla="*/ 320 w 332"/>
                  <a:gd name="T99" fmla="*/ 66 h 183"/>
                  <a:gd name="T100" fmla="*/ 293 w 332"/>
                  <a:gd name="T101" fmla="*/ 57 h 183"/>
                  <a:gd name="T102" fmla="*/ 266 w 332"/>
                  <a:gd name="T103" fmla="*/ 48 h 183"/>
                  <a:gd name="T104" fmla="*/ 254 w 332"/>
                  <a:gd name="T105" fmla="*/ 51 h 183"/>
                  <a:gd name="T106" fmla="*/ 230 w 332"/>
                  <a:gd name="T107" fmla="*/ 31 h 183"/>
                  <a:gd name="T108" fmla="*/ 207 w 332"/>
                  <a:gd name="T109" fmla="*/ 11 h 183"/>
                  <a:gd name="T110" fmla="*/ 204 w 332"/>
                  <a:gd name="T111" fmla="*/ 4 h 183"/>
                  <a:gd name="T112" fmla="*/ 175 w 332"/>
                  <a:gd name="T11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2" h="183">
                    <a:moveTo>
                      <a:pt x="175" y="0"/>
                    </a:moveTo>
                    <a:lnTo>
                      <a:pt x="161" y="5"/>
                    </a:lnTo>
                    <a:lnTo>
                      <a:pt x="139" y="16"/>
                    </a:lnTo>
                    <a:lnTo>
                      <a:pt x="140" y="24"/>
                    </a:lnTo>
                    <a:lnTo>
                      <a:pt x="109" y="18"/>
                    </a:lnTo>
                    <a:lnTo>
                      <a:pt x="79" y="12"/>
                    </a:lnTo>
                    <a:lnTo>
                      <a:pt x="48" y="12"/>
                    </a:lnTo>
                    <a:lnTo>
                      <a:pt x="16" y="12"/>
                    </a:lnTo>
                    <a:lnTo>
                      <a:pt x="26" y="36"/>
                    </a:lnTo>
                    <a:lnTo>
                      <a:pt x="24" y="47"/>
                    </a:lnTo>
                    <a:lnTo>
                      <a:pt x="8" y="71"/>
                    </a:lnTo>
                    <a:lnTo>
                      <a:pt x="6" y="77"/>
                    </a:lnTo>
                    <a:lnTo>
                      <a:pt x="0" y="93"/>
                    </a:lnTo>
                    <a:lnTo>
                      <a:pt x="14" y="103"/>
                    </a:lnTo>
                    <a:lnTo>
                      <a:pt x="15" y="102"/>
                    </a:lnTo>
                    <a:lnTo>
                      <a:pt x="50" y="106"/>
                    </a:lnTo>
                    <a:lnTo>
                      <a:pt x="80" y="96"/>
                    </a:lnTo>
                    <a:lnTo>
                      <a:pt x="97" y="84"/>
                    </a:lnTo>
                    <a:lnTo>
                      <a:pt x="102" y="85"/>
                    </a:lnTo>
                    <a:lnTo>
                      <a:pt x="117" y="99"/>
                    </a:lnTo>
                    <a:lnTo>
                      <a:pt x="132" y="113"/>
                    </a:lnTo>
                    <a:lnTo>
                      <a:pt x="146" y="126"/>
                    </a:lnTo>
                    <a:lnTo>
                      <a:pt x="161" y="139"/>
                    </a:lnTo>
                    <a:lnTo>
                      <a:pt x="176" y="130"/>
                    </a:lnTo>
                    <a:lnTo>
                      <a:pt x="181" y="133"/>
                    </a:lnTo>
                    <a:lnTo>
                      <a:pt x="180" y="121"/>
                    </a:lnTo>
                    <a:lnTo>
                      <a:pt x="182" y="130"/>
                    </a:lnTo>
                    <a:lnTo>
                      <a:pt x="197" y="133"/>
                    </a:lnTo>
                    <a:lnTo>
                      <a:pt x="177" y="135"/>
                    </a:lnTo>
                    <a:lnTo>
                      <a:pt x="185" y="139"/>
                    </a:lnTo>
                    <a:lnTo>
                      <a:pt x="200" y="144"/>
                    </a:lnTo>
                    <a:lnTo>
                      <a:pt x="217" y="147"/>
                    </a:lnTo>
                    <a:lnTo>
                      <a:pt x="199" y="160"/>
                    </a:lnTo>
                    <a:lnTo>
                      <a:pt x="211" y="166"/>
                    </a:lnTo>
                    <a:lnTo>
                      <a:pt x="219" y="174"/>
                    </a:lnTo>
                    <a:lnTo>
                      <a:pt x="223" y="183"/>
                    </a:lnTo>
                    <a:lnTo>
                      <a:pt x="249" y="173"/>
                    </a:lnTo>
                    <a:lnTo>
                      <a:pt x="261" y="171"/>
                    </a:lnTo>
                    <a:lnTo>
                      <a:pt x="272" y="163"/>
                    </a:lnTo>
                    <a:lnTo>
                      <a:pt x="258" y="162"/>
                    </a:lnTo>
                    <a:lnTo>
                      <a:pt x="240" y="149"/>
                    </a:lnTo>
                    <a:lnTo>
                      <a:pt x="245" y="138"/>
                    </a:lnTo>
                    <a:lnTo>
                      <a:pt x="242" y="144"/>
                    </a:lnTo>
                    <a:lnTo>
                      <a:pt x="247" y="139"/>
                    </a:lnTo>
                    <a:lnTo>
                      <a:pt x="272" y="130"/>
                    </a:lnTo>
                    <a:lnTo>
                      <a:pt x="301" y="120"/>
                    </a:lnTo>
                    <a:lnTo>
                      <a:pt x="311" y="118"/>
                    </a:lnTo>
                    <a:lnTo>
                      <a:pt x="318" y="105"/>
                    </a:lnTo>
                    <a:lnTo>
                      <a:pt x="332" y="99"/>
                    </a:lnTo>
                    <a:lnTo>
                      <a:pt x="320" y="66"/>
                    </a:lnTo>
                    <a:lnTo>
                      <a:pt x="293" y="57"/>
                    </a:lnTo>
                    <a:lnTo>
                      <a:pt x="266" y="48"/>
                    </a:lnTo>
                    <a:lnTo>
                      <a:pt x="254" y="51"/>
                    </a:lnTo>
                    <a:lnTo>
                      <a:pt x="230" y="31"/>
                    </a:lnTo>
                    <a:lnTo>
                      <a:pt x="207" y="11"/>
                    </a:lnTo>
                    <a:lnTo>
                      <a:pt x="204" y="4"/>
                    </a:lnTo>
                    <a:lnTo>
                      <a:pt x="175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" name="Freeform 438"/>
              <p:cNvSpPr>
                <a:spLocks noChangeArrowheads="1"/>
              </p:cNvSpPr>
              <p:nvPr/>
            </p:nvSpPr>
            <p:spPr bwMode="auto">
              <a:xfrm>
                <a:off x="3124" y="1245"/>
                <a:ext cx="56" cy="82"/>
              </a:xfrm>
              <a:custGeom>
                <a:avLst/>
                <a:gdLst>
                  <a:gd name="T0" fmla="*/ 14 w 83"/>
                  <a:gd name="T1" fmla="*/ 21 h 99"/>
                  <a:gd name="T2" fmla="*/ 15 w 83"/>
                  <a:gd name="T3" fmla="*/ 22 h 99"/>
                  <a:gd name="T4" fmla="*/ 9 w 83"/>
                  <a:gd name="T5" fmla="*/ 23 h 99"/>
                  <a:gd name="T6" fmla="*/ 6 w 83"/>
                  <a:gd name="T7" fmla="*/ 29 h 99"/>
                  <a:gd name="T8" fmla="*/ 14 w 83"/>
                  <a:gd name="T9" fmla="*/ 28 h 99"/>
                  <a:gd name="T10" fmla="*/ 14 w 83"/>
                  <a:gd name="T11" fmla="*/ 31 h 99"/>
                  <a:gd name="T12" fmla="*/ 12 w 83"/>
                  <a:gd name="T13" fmla="*/ 35 h 99"/>
                  <a:gd name="T14" fmla="*/ 9 w 83"/>
                  <a:gd name="T15" fmla="*/ 39 h 99"/>
                  <a:gd name="T16" fmla="*/ 10 w 83"/>
                  <a:gd name="T17" fmla="*/ 41 h 99"/>
                  <a:gd name="T18" fmla="*/ 12 w 83"/>
                  <a:gd name="T19" fmla="*/ 43 h 99"/>
                  <a:gd name="T20" fmla="*/ 21 w 83"/>
                  <a:gd name="T21" fmla="*/ 48 h 99"/>
                  <a:gd name="T22" fmla="*/ 14 w 83"/>
                  <a:gd name="T23" fmla="*/ 52 h 99"/>
                  <a:gd name="T24" fmla="*/ 18 w 83"/>
                  <a:gd name="T25" fmla="*/ 54 h 99"/>
                  <a:gd name="T26" fmla="*/ 18 w 83"/>
                  <a:gd name="T27" fmla="*/ 59 h 99"/>
                  <a:gd name="T28" fmla="*/ 9 w 83"/>
                  <a:gd name="T29" fmla="*/ 61 h 99"/>
                  <a:gd name="T30" fmla="*/ 12 w 83"/>
                  <a:gd name="T31" fmla="*/ 65 h 99"/>
                  <a:gd name="T32" fmla="*/ 10 w 83"/>
                  <a:gd name="T33" fmla="*/ 69 h 99"/>
                  <a:gd name="T34" fmla="*/ 6 w 83"/>
                  <a:gd name="T35" fmla="*/ 65 h 99"/>
                  <a:gd name="T36" fmla="*/ 3 w 83"/>
                  <a:gd name="T37" fmla="*/ 72 h 99"/>
                  <a:gd name="T38" fmla="*/ 0 w 83"/>
                  <a:gd name="T39" fmla="*/ 73 h 99"/>
                  <a:gd name="T40" fmla="*/ 5 w 83"/>
                  <a:gd name="T41" fmla="*/ 81 h 99"/>
                  <a:gd name="T42" fmla="*/ 0 w 83"/>
                  <a:gd name="T43" fmla="*/ 82 h 99"/>
                  <a:gd name="T44" fmla="*/ 0 w 83"/>
                  <a:gd name="T45" fmla="*/ 85 h 99"/>
                  <a:gd name="T46" fmla="*/ 12 w 83"/>
                  <a:gd name="T47" fmla="*/ 93 h 99"/>
                  <a:gd name="T48" fmla="*/ 20 w 83"/>
                  <a:gd name="T49" fmla="*/ 99 h 99"/>
                  <a:gd name="T50" fmla="*/ 23 w 83"/>
                  <a:gd name="T51" fmla="*/ 83 h 99"/>
                  <a:gd name="T52" fmla="*/ 34 w 83"/>
                  <a:gd name="T53" fmla="*/ 85 h 99"/>
                  <a:gd name="T54" fmla="*/ 40 w 83"/>
                  <a:gd name="T55" fmla="*/ 97 h 99"/>
                  <a:gd name="T56" fmla="*/ 44 w 83"/>
                  <a:gd name="T57" fmla="*/ 96 h 99"/>
                  <a:gd name="T58" fmla="*/ 44 w 83"/>
                  <a:gd name="T59" fmla="*/ 94 h 99"/>
                  <a:gd name="T60" fmla="*/ 50 w 83"/>
                  <a:gd name="T61" fmla="*/ 91 h 99"/>
                  <a:gd name="T62" fmla="*/ 54 w 83"/>
                  <a:gd name="T63" fmla="*/ 93 h 99"/>
                  <a:gd name="T64" fmla="*/ 57 w 83"/>
                  <a:gd name="T65" fmla="*/ 89 h 99"/>
                  <a:gd name="T66" fmla="*/ 60 w 83"/>
                  <a:gd name="T67" fmla="*/ 90 h 99"/>
                  <a:gd name="T68" fmla="*/ 64 w 83"/>
                  <a:gd name="T69" fmla="*/ 90 h 99"/>
                  <a:gd name="T70" fmla="*/ 66 w 83"/>
                  <a:gd name="T71" fmla="*/ 89 h 99"/>
                  <a:gd name="T72" fmla="*/ 72 w 83"/>
                  <a:gd name="T73" fmla="*/ 88 h 99"/>
                  <a:gd name="T74" fmla="*/ 77 w 83"/>
                  <a:gd name="T75" fmla="*/ 93 h 99"/>
                  <a:gd name="T76" fmla="*/ 81 w 83"/>
                  <a:gd name="T77" fmla="*/ 90 h 99"/>
                  <a:gd name="T78" fmla="*/ 75 w 83"/>
                  <a:gd name="T79" fmla="*/ 83 h 99"/>
                  <a:gd name="T80" fmla="*/ 83 w 83"/>
                  <a:gd name="T81" fmla="*/ 71 h 99"/>
                  <a:gd name="T82" fmla="*/ 75 w 83"/>
                  <a:gd name="T83" fmla="*/ 58 h 99"/>
                  <a:gd name="T84" fmla="*/ 76 w 83"/>
                  <a:gd name="T85" fmla="*/ 43 h 99"/>
                  <a:gd name="T86" fmla="*/ 75 w 83"/>
                  <a:gd name="T87" fmla="*/ 36 h 99"/>
                  <a:gd name="T88" fmla="*/ 69 w 83"/>
                  <a:gd name="T89" fmla="*/ 34 h 99"/>
                  <a:gd name="T90" fmla="*/ 63 w 83"/>
                  <a:gd name="T91" fmla="*/ 34 h 99"/>
                  <a:gd name="T92" fmla="*/ 54 w 83"/>
                  <a:gd name="T93" fmla="*/ 29 h 99"/>
                  <a:gd name="T94" fmla="*/ 27 w 83"/>
                  <a:gd name="T95" fmla="*/ 0 h 99"/>
                  <a:gd name="T96" fmla="*/ 0 w 83"/>
                  <a:gd name="T97" fmla="*/ 6 h 99"/>
                  <a:gd name="T98" fmla="*/ 5 w 83"/>
                  <a:gd name="T99" fmla="*/ 15 h 99"/>
                  <a:gd name="T100" fmla="*/ 8 w 83"/>
                  <a:gd name="T101" fmla="*/ 15 h 99"/>
                  <a:gd name="T102" fmla="*/ 6 w 83"/>
                  <a:gd name="T103" fmla="*/ 17 h 99"/>
                  <a:gd name="T104" fmla="*/ 8 w 83"/>
                  <a:gd name="T105" fmla="*/ 18 h 99"/>
                  <a:gd name="T106" fmla="*/ 14 w 83"/>
                  <a:gd name="T107" fmla="*/ 2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" h="99">
                    <a:moveTo>
                      <a:pt x="14" y="21"/>
                    </a:moveTo>
                    <a:lnTo>
                      <a:pt x="15" y="22"/>
                    </a:lnTo>
                    <a:lnTo>
                      <a:pt x="9" y="23"/>
                    </a:lnTo>
                    <a:lnTo>
                      <a:pt x="6" y="29"/>
                    </a:lnTo>
                    <a:lnTo>
                      <a:pt x="14" y="28"/>
                    </a:lnTo>
                    <a:lnTo>
                      <a:pt x="14" y="31"/>
                    </a:lnTo>
                    <a:lnTo>
                      <a:pt x="12" y="35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12" y="43"/>
                    </a:lnTo>
                    <a:lnTo>
                      <a:pt x="21" y="48"/>
                    </a:lnTo>
                    <a:lnTo>
                      <a:pt x="14" y="52"/>
                    </a:lnTo>
                    <a:lnTo>
                      <a:pt x="18" y="54"/>
                    </a:lnTo>
                    <a:lnTo>
                      <a:pt x="18" y="59"/>
                    </a:lnTo>
                    <a:lnTo>
                      <a:pt x="9" y="61"/>
                    </a:lnTo>
                    <a:lnTo>
                      <a:pt x="12" y="65"/>
                    </a:lnTo>
                    <a:lnTo>
                      <a:pt x="10" y="69"/>
                    </a:lnTo>
                    <a:lnTo>
                      <a:pt x="6" y="65"/>
                    </a:lnTo>
                    <a:lnTo>
                      <a:pt x="3" y="72"/>
                    </a:lnTo>
                    <a:lnTo>
                      <a:pt x="0" y="73"/>
                    </a:lnTo>
                    <a:lnTo>
                      <a:pt x="5" y="81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2" y="93"/>
                    </a:lnTo>
                    <a:lnTo>
                      <a:pt x="20" y="99"/>
                    </a:lnTo>
                    <a:lnTo>
                      <a:pt x="23" y="83"/>
                    </a:lnTo>
                    <a:lnTo>
                      <a:pt x="34" y="85"/>
                    </a:lnTo>
                    <a:lnTo>
                      <a:pt x="40" y="97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50" y="91"/>
                    </a:lnTo>
                    <a:lnTo>
                      <a:pt x="54" y="93"/>
                    </a:lnTo>
                    <a:lnTo>
                      <a:pt x="57" y="89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6" y="89"/>
                    </a:lnTo>
                    <a:lnTo>
                      <a:pt x="72" y="88"/>
                    </a:lnTo>
                    <a:lnTo>
                      <a:pt x="77" y="93"/>
                    </a:lnTo>
                    <a:lnTo>
                      <a:pt x="81" y="90"/>
                    </a:lnTo>
                    <a:lnTo>
                      <a:pt x="75" y="83"/>
                    </a:lnTo>
                    <a:lnTo>
                      <a:pt x="83" y="71"/>
                    </a:lnTo>
                    <a:lnTo>
                      <a:pt x="75" y="58"/>
                    </a:lnTo>
                    <a:lnTo>
                      <a:pt x="76" y="43"/>
                    </a:lnTo>
                    <a:lnTo>
                      <a:pt x="75" y="36"/>
                    </a:lnTo>
                    <a:lnTo>
                      <a:pt x="69" y="34"/>
                    </a:lnTo>
                    <a:lnTo>
                      <a:pt x="63" y="34"/>
                    </a:lnTo>
                    <a:lnTo>
                      <a:pt x="54" y="29"/>
                    </a:lnTo>
                    <a:lnTo>
                      <a:pt x="27" y="0"/>
                    </a:lnTo>
                    <a:lnTo>
                      <a:pt x="0" y="6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4" y="2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" name="Freeform 439"/>
              <p:cNvSpPr>
                <a:spLocks noChangeArrowheads="1"/>
              </p:cNvSpPr>
              <p:nvPr/>
            </p:nvSpPr>
            <p:spPr bwMode="auto">
              <a:xfrm>
                <a:off x="1237" y="773"/>
                <a:ext cx="947" cy="557"/>
              </a:xfrm>
              <a:custGeom>
                <a:avLst/>
                <a:gdLst>
                  <a:gd name="T0" fmla="*/ 1030 w 1337"/>
                  <a:gd name="T1" fmla="*/ 109 h 651"/>
                  <a:gd name="T2" fmla="*/ 1090 w 1337"/>
                  <a:gd name="T3" fmla="*/ 44 h 651"/>
                  <a:gd name="T4" fmla="*/ 981 w 1337"/>
                  <a:gd name="T5" fmla="*/ 73 h 651"/>
                  <a:gd name="T6" fmla="*/ 938 w 1337"/>
                  <a:gd name="T7" fmla="*/ 42 h 651"/>
                  <a:gd name="T8" fmla="*/ 937 w 1337"/>
                  <a:gd name="T9" fmla="*/ 2 h 651"/>
                  <a:gd name="T10" fmla="*/ 921 w 1337"/>
                  <a:gd name="T11" fmla="*/ 49 h 651"/>
                  <a:gd name="T12" fmla="*/ 850 w 1337"/>
                  <a:gd name="T13" fmla="*/ 98 h 651"/>
                  <a:gd name="T14" fmla="*/ 866 w 1337"/>
                  <a:gd name="T15" fmla="*/ 70 h 651"/>
                  <a:gd name="T16" fmla="*/ 814 w 1337"/>
                  <a:gd name="T17" fmla="*/ 82 h 651"/>
                  <a:gd name="T18" fmla="*/ 706 w 1337"/>
                  <a:gd name="T19" fmla="*/ 68 h 651"/>
                  <a:gd name="T20" fmla="*/ 660 w 1337"/>
                  <a:gd name="T21" fmla="*/ 85 h 651"/>
                  <a:gd name="T22" fmla="*/ 567 w 1337"/>
                  <a:gd name="T23" fmla="*/ 60 h 651"/>
                  <a:gd name="T24" fmla="*/ 449 w 1337"/>
                  <a:gd name="T25" fmla="*/ 46 h 651"/>
                  <a:gd name="T26" fmla="*/ 376 w 1337"/>
                  <a:gd name="T27" fmla="*/ 37 h 651"/>
                  <a:gd name="T28" fmla="*/ 162 w 1337"/>
                  <a:gd name="T29" fmla="*/ 91 h 651"/>
                  <a:gd name="T30" fmla="*/ 30 w 1337"/>
                  <a:gd name="T31" fmla="*/ 243 h 651"/>
                  <a:gd name="T32" fmla="*/ 95 w 1337"/>
                  <a:gd name="T33" fmla="*/ 330 h 651"/>
                  <a:gd name="T34" fmla="*/ 63 w 1337"/>
                  <a:gd name="T35" fmla="*/ 360 h 651"/>
                  <a:gd name="T36" fmla="*/ 81 w 1337"/>
                  <a:gd name="T37" fmla="*/ 387 h 651"/>
                  <a:gd name="T38" fmla="*/ 83 w 1337"/>
                  <a:gd name="T39" fmla="*/ 417 h 651"/>
                  <a:gd name="T40" fmla="*/ 50 w 1337"/>
                  <a:gd name="T41" fmla="*/ 436 h 651"/>
                  <a:gd name="T42" fmla="*/ 77 w 1337"/>
                  <a:gd name="T43" fmla="*/ 446 h 651"/>
                  <a:gd name="T44" fmla="*/ 92 w 1337"/>
                  <a:gd name="T45" fmla="*/ 466 h 651"/>
                  <a:gd name="T46" fmla="*/ 98 w 1337"/>
                  <a:gd name="T47" fmla="*/ 481 h 651"/>
                  <a:gd name="T48" fmla="*/ 352 w 1337"/>
                  <a:gd name="T49" fmla="*/ 484 h 651"/>
                  <a:gd name="T50" fmla="*/ 609 w 1337"/>
                  <a:gd name="T51" fmla="*/ 476 h 651"/>
                  <a:gd name="T52" fmla="*/ 756 w 1337"/>
                  <a:gd name="T53" fmla="*/ 531 h 651"/>
                  <a:gd name="T54" fmla="*/ 752 w 1337"/>
                  <a:gd name="T55" fmla="*/ 643 h 651"/>
                  <a:gd name="T56" fmla="*/ 903 w 1337"/>
                  <a:gd name="T57" fmla="*/ 592 h 651"/>
                  <a:gd name="T58" fmla="*/ 1065 w 1337"/>
                  <a:gd name="T59" fmla="*/ 523 h 651"/>
                  <a:gd name="T60" fmla="*/ 1127 w 1337"/>
                  <a:gd name="T61" fmla="*/ 555 h 651"/>
                  <a:gd name="T62" fmla="*/ 1093 w 1337"/>
                  <a:gd name="T63" fmla="*/ 585 h 651"/>
                  <a:gd name="T64" fmla="*/ 1186 w 1337"/>
                  <a:gd name="T65" fmla="*/ 570 h 651"/>
                  <a:gd name="T66" fmla="*/ 1124 w 1337"/>
                  <a:gd name="T67" fmla="*/ 529 h 651"/>
                  <a:gd name="T68" fmla="*/ 1156 w 1337"/>
                  <a:gd name="T69" fmla="*/ 490 h 651"/>
                  <a:gd name="T70" fmla="*/ 1051 w 1337"/>
                  <a:gd name="T71" fmla="*/ 505 h 651"/>
                  <a:gd name="T72" fmla="*/ 1269 w 1337"/>
                  <a:gd name="T73" fmla="*/ 438 h 651"/>
                  <a:gd name="T74" fmla="*/ 1337 w 1337"/>
                  <a:gd name="T75" fmla="*/ 385 h 651"/>
                  <a:gd name="T76" fmla="*/ 1268 w 1337"/>
                  <a:gd name="T77" fmla="*/ 384 h 651"/>
                  <a:gd name="T78" fmla="*/ 1282 w 1337"/>
                  <a:gd name="T79" fmla="*/ 354 h 651"/>
                  <a:gd name="T80" fmla="*/ 1274 w 1337"/>
                  <a:gd name="T81" fmla="*/ 338 h 651"/>
                  <a:gd name="T82" fmla="*/ 1255 w 1337"/>
                  <a:gd name="T83" fmla="*/ 310 h 651"/>
                  <a:gd name="T84" fmla="*/ 1255 w 1337"/>
                  <a:gd name="T85" fmla="*/ 284 h 651"/>
                  <a:gd name="T86" fmla="*/ 1253 w 1337"/>
                  <a:gd name="T87" fmla="*/ 243 h 651"/>
                  <a:gd name="T88" fmla="*/ 1223 w 1337"/>
                  <a:gd name="T89" fmla="*/ 261 h 651"/>
                  <a:gd name="T90" fmla="*/ 1167 w 1337"/>
                  <a:gd name="T91" fmla="*/ 284 h 651"/>
                  <a:gd name="T92" fmla="*/ 1160 w 1337"/>
                  <a:gd name="T93" fmla="*/ 253 h 651"/>
                  <a:gd name="T94" fmla="*/ 1147 w 1337"/>
                  <a:gd name="T95" fmla="*/ 207 h 651"/>
                  <a:gd name="T96" fmla="*/ 1053 w 1337"/>
                  <a:gd name="T97" fmla="*/ 212 h 651"/>
                  <a:gd name="T98" fmla="*/ 1003 w 1337"/>
                  <a:gd name="T99" fmla="*/ 330 h 651"/>
                  <a:gd name="T100" fmla="*/ 913 w 1337"/>
                  <a:gd name="T101" fmla="*/ 424 h 651"/>
                  <a:gd name="T102" fmla="*/ 886 w 1337"/>
                  <a:gd name="T103" fmla="*/ 368 h 651"/>
                  <a:gd name="T104" fmla="*/ 778 w 1337"/>
                  <a:gd name="T105" fmla="*/ 301 h 651"/>
                  <a:gd name="T106" fmla="*/ 741 w 1337"/>
                  <a:gd name="T107" fmla="*/ 261 h 651"/>
                  <a:gd name="T108" fmla="*/ 839 w 1337"/>
                  <a:gd name="T109" fmla="*/ 182 h 651"/>
                  <a:gd name="T110" fmla="*/ 890 w 1337"/>
                  <a:gd name="T111" fmla="*/ 158 h 651"/>
                  <a:gd name="T112" fmla="*/ 939 w 1337"/>
                  <a:gd name="T113" fmla="*/ 12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7" h="651">
                    <a:moveTo>
                      <a:pt x="986" y="114"/>
                    </a:moveTo>
                    <a:lnTo>
                      <a:pt x="977" y="106"/>
                    </a:lnTo>
                    <a:lnTo>
                      <a:pt x="999" y="108"/>
                    </a:lnTo>
                    <a:lnTo>
                      <a:pt x="1010" y="112"/>
                    </a:lnTo>
                    <a:lnTo>
                      <a:pt x="1019" y="110"/>
                    </a:lnTo>
                    <a:lnTo>
                      <a:pt x="1011" y="99"/>
                    </a:lnTo>
                    <a:lnTo>
                      <a:pt x="1019" y="102"/>
                    </a:lnTo>
                    <a:lnTo>
                      <a:pt x="1023" y="103"/>
                    </a:lnTo>
                    <a:lnTo>
                      <a:pt x="1030" y="109"/>
                    </a:lnTo>
                    <a:lnTo>
                      <a:pt x="1067" y="96"/>
                    </a:lnTo>
                    <a:lnTo>
                      <a:pt x="1075" y="85"/>
                    </a:lnTo>
                    <a:lnTo>
                      <a:pt x="1072" y="74"/>
                    </a:lnTo>
                    <a:lnTo>
                      <a:pt x="1075" y="68"/>
                    </a:lnTo>
                    <a:lnTo>
                      <a:pt x="1094" y="62"/>
                    </a:lnTo>
                    <a:lnTo>
                      <a:pt x="1083" y="60"/>
                    </a:lnTo>
                    <a:lnTo>
                      <a:pt x="1097" y="52"/>
                    </a:lnTo>
                    <a:lnTo>
                      <a:pt x="1073" y="46"/>
                    </a:lnTo>
                    <a:lnTo>
                      <a:pt x="1090" y="44"/>
                    </a:lnTo>
                    <a:lnTo>
                      <a:pt x="1043" y="43"/>
                    </a:lnTo>
                    <a:lnTo>
                      <a:pt x="1040" y="54"/>
                    </a:lnTo>
                    <a:lnTo>
                      <a:pt x="1042" y="58"/>
                    </a:lnTo>
                    <a:lnTo>
                      <a:pt x="1040" y="62"/>
                    </a:lnTo>
                    <a:lnTo>
                      <a:pt x="1027" y="62"/>
                    </a:lnTo>
                    <a:lnTo>
                      <a:pt x="992" y="90"/>
                    </a:lnTo>
                    <a:lnTo>
                      <a:pt x="980" y="92"/>
                    </a:lnTo>
                    <a:lnTo>
                      <a:pt x="976" y="76"/>
                    </a:lnTo>
                    <a:lnTo>
                      <a:pt x="981" y="73"/>
                    </a:lnTo>
                    <a:lnTo>
                      <a:pt x="991" y="58"/>
                    </a:lnTo>
                    <a:lnTo>
                      <a:pt x="977" y="52"/>
                    </a:lnTo>
                    <a:lnTo>
                      <a:pt x="950" y="73"/>
                    </a:lnTo>
                    <a:lnTo>
                      <a:pt x="957" y="55"/>
                    </a:lnTo>
                    <a:lnTo>
                      <a:pt x="952" y="51"/>
                    </a:lnTo>
                    <a:lnTo>
                      <a:pt x="967" y="48"/>
                    </a:lnTo>
                    <a:lnTo>
                      <a:pt x="957" y="44"/>
                    </a:lnTo>
                    <a:lnTo>
                      <a:pt x="940" y="44"/>
                    </a:lnTo>
                    <a:lnTo>
                      <a:pt x="938" y="42"/>
                    </a:lnTo>
                    <a:lnTo>
                      <a:pt x="951" y="36"/>
                    </a:lnTo>
                    <a:lnTo>
                      <a:pt x="951" y="33"/>
                    </a:lnTo>
                    <a:lnTo>
                      <a:pt x="959" y="33"/>
                    </a:lnTo>
                    <a:lnTo>
                      <a:pt x="953" y="21"/>
                    </a:lnTo>
                    <a:lnTo>
                      <a:pt x="958" y="9"/>
                    </a:lnTo>
                    <a:lnTo>
                      <a:pt x="950" y="3"/>
                    </a:lnTo>
                    <a:lnTo>
                      <a:pt x="944" y="3"/>
                    </a:lnTo>
                    <a:lnTo>
                      <a:pt x="949" y="0"/>
                    </a:lnTo>
                    <a:lnTo>
                      <a:pt x="937" y="2"/>
                    </a:lnTo>
                    <a:lnTo>
                      <a:pt x="944" y="2"/>
                    </a:lnTo>
                    <a:lnTo>
                      <a:pt x="920" y="8"/>
                    </a:lnTo>
                    <a:lnTo>
                      <a:pt x="923" y="12"/>
                    </a:lnTo>
                    <a:lnTo>
                      <a:pt x="908" y="13"/>
                    </a:lnTo>
                    <a:lnTo>
                      <a:pt x="901" y="25"/>
                    </a:lnTo>
                    <a:lnTo>
                      <a:pt x="904" y="27"/>
                    </a:lnTo>
                    <a:lnTo>
                      <a:pt x="893" y="30"/>
                    </a:lnTo>
                    <a:lnTo>
                      <a:pt x="886" y="39"/>
                    </a:lnTo>
                    <a:lnTo>
                      <a:pt x="921" y="49"/>
                    </a:lnTo>
                    <a:lnTo>
                      <a:pt x="911" y="52"/>
                    </a:lnTo>
                    <a:lnTo>
                      <a:pt x="913" y="50"/>
                    </a:lnTo>
                    <a:lnTo>
                      <a:pt x="904" y="55"/>
                    </a:lnTo>
                    <a:lnTo>
                      <a:pt x="895" y="62"/>
                    </a:lnTo>
                    <a:lnTo>
                      <a:pt x="910" y="57"/>
                    </a:lnTo>
                    <a:lnTo>
                      <a:pt x="903" y="64"/>
                    </a:lnTo>
                    <a:lnTo>
                      <a:pt x="872" y="75"/>
                    </a:lnTo>
                    <a:lnTo>
                      <a:pt x="859" y="90"/>
                    </a:lnTo>
                    <a:lnTo>
                      <a:pt x="850" y="98"/>
                    </a:lnTo>
                    <a:lnTo>
                      <a:pt x="841" y="98"/>
                    </a:lnTo>
                    <a:lnTo>
                      <a:pt x="842" y="102"/>
                    </a:lnTo>
                    <a:lnTo>
                      <a:pt x="841" y="98"/>
                    </a:lnTo>
                    <a:lnTo>
                      <a:pt x="842" y="98"/>
                    </a:lnTo>
                    <a:lnTo>
                      <a:pt x="853" y="96"/>
                    </a:lnTo>
                    <a:lnTo>
                      <a:pt x="849" y="93"/>
                    </a:lnTo>
                    <a:lnTo>
                      <a:pt x="854" y="90"/>
                    </a:lnTo>
                    <a:lnTo>
                      <a:pt x="844" y="91"/>
                    </a:lnTo>
                    <a:lnTo>
                      <a:pt x="866" y="70"/>
                    </a:lnTo>
                    <a:lnTo>
                      <a:pt x="851" y="74"/>
                    </a:lnTo>
                    <a:lnTo>
                      <a:pt x="854" y="72"/>
                    </a:lnTo>
                    <a:lnTo>
                      <a:pt x="837" y="68"/>
                    </a:lnTo>
                    <a:lnTo>
                      <a:pt x="825" y="73"/>
                    </a:lnTo>
                    <a:lnTo>
                      <a:pt x="829" y="79"/>
                    </a:lnTo>
                    <a:lnTo>
                      <a:pt x="839" y="81"/>
                    </a:lnTo>
                    <a:lnTo>
                      <a:pt x="824" y="82"/>
                    </a:lnTo>
                    <a:lnTo>
                      <a:pt x="819" y="75"/>
                    </a:lnTo>
                    <a:lnTo>
                      <a:pt x="814" y="82"/>
                    </a:lnTo>
                    <a:lnTo>
                      <a:pt x="783" y="81"/>
                    </a:lnTo>
                    <a:lnTo>
                      <a:pt x="753" y="80"/>
                    </a:lnTo>
                    <a:lnTo>
                      <a:pt x="744" y="75"/>
                    </a:lnTo>
                    <a:lnTo>
                      <a:pt x="731" y="74"/>
                    </a:lnTo>
                    <a:lnTo>
                      <a:pt x="726" y="67"/>
                    </a:lnTo>
                    <a:lnTo>
                      <a:pt x="722" y="58"/>
                    </a:lnTo>
                    <a:lnTo>
                      <a:pt x="672" y="70"/>
                    </a:lnTo>
                    <a:lnTo>
                      <a:pt x="683" y="74"/>
                    </a:lnTo>
                    <a:lnTo>
                      <a:pt x="706" y="68"/>
                    </a:lnTo>
                    <a:lnTo>
                      <a:pt x="722" y="66"/>
                    </a:lnTo>
                    <a:lnTo>
                      <a:pt x="693" y="75"/>
                    </a:lnTo>
                    <a:lnTo>
                      <a:pt x="678" y="78"/>
                    </a:lnTo>
                    <a:lnTo>
                      <a:pt x="669" y="100"/>
                    </a:lnTo>
                    <a:lnTo>
                      <a:pt x="664" y="97"/>
                    </a:lnTo>
                    <a:lnTo>
                      <a:pt x="659" y="110"/>
                    </a:lnTo>
                    <a:lnTo>
                      <a:pt x="653" y="94"/>
                    </a:lnTo>
                    <a:lnTo>
                      <a:pt x="664" y="94"/>
                    </a:lnTo>
                    <a:lnTo>
                      <a:pt x="660" y="85"/>
                    </a:lnTo>
                    <a:lnTo>
                      <a:pt x="652" y="88"/>
                    </a:lnTo>
                    <a:lnTo>
                      <a:pt x="652" y="81"/>
                    </a:lnTo>
                    <a:lnTo>
                      <a:pt x="641" y="78"/>
                    </a:lnTo>
                    <a:lnTo>
                      <a:pt x="584" y="84"/>
                    </a:lnTo>
                    <a:lnTo>
                      <a:pt x="562" y="79"/>
                    </a:lnTo>
                    <a:lnTo>
                      <a:pt x="585" y="72"/>
                    </a:lnTo>
                    <a:lnTo>
                      <a:pt x="593" y="69"/>
                    </a:lnTo>
                    <a:lnTo>
                      <a:pt x="578" y="57"/>
                    </a:lnTo>
                    <a:lnTo>
                      <a:pt x="567" y="60"/>
                    </a:lnTo>
                    <a:lnTo>
                      <a:pt x="528" y="50"/>
                    </a:lnTo>
                    <a:lnTo>
                      <a:pt x="489" y="40"/>
                    </a:lnTo>
                    <a:lnTo>
                      <a:pt x="468" y="50"/>
                    </a:lnTo>
                    <a:lnTo>
                      <a:pt x="460" y="48"/>
                    </a:lnTo>
                    <a:lnTo>
                      <a:pt x="467" y="43"/>
                    </a:lnTo>
                    <a:lnTo>
                      <a:pt x="471" y="34"/>
                    </a:lnTo>
                    <a:lnTo>
                      <a:pt x="466" y="38"/>
                    </a:lnTo>
                    <a:lnTo>
                      <a:pt x="459" y="43"/>
                    </a:lnTo>
                    <a:lnTo>
                      <a:pt x="449" y="46"/>
                    </a:lnTo>
                    <a:lnTo>
                      <a:pt x="442" y="50"/>
                    </a:lnTo>
                    <a:lnTo>
                      <a:pt x="435" y="37"/>
                    </a:lnTo>
                    <a:lnTo>
                      <a:pt x="429" y="27"/>
                    </a:lnTo>
                    <a:lnTo>
                      <a:pt x="431" y="33"/>
                    </a:lnTo>
                    <a:lnTo>
                      <a:pt x="398" y="43"/>
                    </a:lnTo>
                    <a:lnTo>
                      <a:pt x="399" y="39"/>
                    </a:lnTo>
                    <a:lnTo>
                      <a:pt x="365" y="45"/>
                    </a:lnTo>
                    <a:lnTo>
                      <a:pt x="399" y="33"/>
                    </a:lnTo>
                    <a:lnTo>
                      <a:pt x="376" y="37"/>
                    </a:lnTo>
                    <a:lnTo>
                      <a:pt x="336" y="46"/>
                    </a:lnTo>
                    <a:lnTo>
                      <a:pt x="298" y="56"/>
                    </a:lnTo>
                    <a:lnTo>
                      <a:pt x="293" y="62"/>
                    </a:lnTo>
                    <a:lnTo>
                      <a:pt x="281" y="61"/>
                    </a:lnTo>
                    <a:lnTo>
                      <a:pt x="279" y="63"/>
                    </a:lnTo>
                    <a:lnTo>
                      <a:pt x="248" y="54"/>
                    </a:lnTo>
                    <a:lnTo>
                      <a:pt x="218" y="44"/>
                    </a:lnTo>
                    <a:lnTo>
                      <a:pt x="190" y="67"/>
                    </a:lnTo>
                    <a:lnTo>
                      <a:pt x="162" y="91"/>
                    </a:lnTo>
                    <a:lnTo>
                      <a:pt x="134" y="114"/>
                    </a:lnTo>
                    <a:lnTo>
                      <a:pt x="106" y="138"/>
                    </a:lnTo>
                    <a:lnTo>
                      <a:pt x="80" y="162"/>
                    </a:lnTo>
                    <a:lnTo>
                      <a:pt x="53" y="187"/>
                    </a:lnTo>
                    <a:lnTo>
                      <a:pt x="27" y="211"/>
                    </a:lnTo>
                    <a:lnTo>
                      <a:pt x="0" y="235"/>
                    </a:lnTo>
                    <a:lnTo>
                      <a:pt x="34" y="235"/>
                    </a:lnTo>
                    <a:lnTo>
                      <a:pt x="26" y="240"/>
                    </a:lnTo>
                    <a:lnTo>
                      <a:pt x="30" y="243"/>
                    </a:lnTo>
                    <a:lnTo>
                      <a:pt x="29" y="265"/>
                    </a:lnTo>
                    <a:lnTo>
                      <a:pt x="45" y="260"/>
                    </a:lnTo>
                    <a:lnTo>
                      <a:pt x="58" y="253"/>
                    </a:lnTo>
                    <a:lnTo>
                      <a:pt x="81" y="246"/>
                    </a:lnTo>
                    <a:lnTo>
                      <a:pt x="87" y="270"/>
                    </a:lnTo>
                    <a:lnTo>
                      <a:pt x="82" y="289"/>
                    </a:lnTo>
                    <a:lnTo>
                      <a:pt x="78" y="309"/>
                    </a:lnTo>
                    <a:lnTo>
                      <a:pt x="87" y="320"/>
                    </a:lnTo>
                    <a:lnTo>
                      <a:pt x="95" y="330"/>
                    </a:lnTo>
                    <a:lnTo>
                      <a:pt x="76" y="350"/>
                    </a:lnTo>
                    <a:lnTo>
                      <a:pt x="93" y="337"/>
                    </a:lnTo>
                    <a:lnTo>
                      <a:pt x="93" y="340"/>
                    </a:lnTo>
                    <a:lnTo>
                      <a:pt x="77" y="350"/>
                    </a:lnTo>
                    <a:lnTo>
                      <a:pt x="80" y="350"/>
                    </a:lnTo>
                    <a:lnTo>
                      <a:pt x="71" y="358"/>
                    </a:lnTo>
                    <a:lnTo>
                      <a:pt x="65" y="357"/>
                    </a:lnTo>
                    <a:lnTo>
                      <a:pt x="65" y="366"/>
                    </a:lnTo>
                    <a:lnTo>
                      <a:pt x="63" y="360"/>
                    </a:lnTo>
                    <a:lnTo>
                      <a:pt x="60" y="369"/>
                    </a:lnTo>
                    <a:lnTo>
                      <a:pt x="70" y="368"/>
                    </a:lnTo>
                    <a:lnTo>
                      <a:pt x="64" y="368"/>
                    </a:lnTo>
                    <a:lnTo>
                      <a:pt x="64" y="373"/>
                    </a:lnTo>
                    <a:lnTo>
                      <a:pt x="59" y="370"/>
                    </a:lnTo>
                    <a:lnTo>
                      <a:pt x="62" y="386"/>
                    </a:lnTo>
                    <a:lnTo>
                      <a:pt x="84" y="372"/>
                    </a:lnTo>
                    <a:lnTo>
                      <a:pt x="76" y="385"/>
                    </a:lnTo>
                    <a:lnTo>
                      <a:pt x="81" y="387"/>
                    </a:lnTo>
                    <a:lnTo>
                      <a:pt x="71" y="384"/>
                    </a:lnTo>
                    <a:lnTo>
                      <a:pt x="69" y="399"/>
                    </a:lnTo>
                    <a:lnTo>
                      <a:pt x="72" y="397"/>
                    </a:lnTo>
                    <a:lnTo>
                      <a:pt x="59" y="411"/>
                    </a:lnTo>
                    <a:lnTo>
                      <a:pt x="66" y="406"/>
                    </a:lnTo>
                    <a:lnTo>
                      <a:pt x="66" y="412"/>
                    </a:lnTo>
                    <a:lnTo>
                      <a:pt x="93" y="398"/>
                    </a:lnTo>
                    <a:lnTo>
                      <a:pt x="83" y="409"/>
                    </a:lnTo>
                    <a:lnTo>
                      <a:pt x="83" y="417"/>
                    </a:lnTo>
                    <a:lnTo>
                      <a:pt x="80" y="410"/>
                    </a:lnTo>
                    <a:lnTo>
                      <a:pt x="58" y="421"/>
                    </a:lnTo>
                    <a:lnTo>
                      <a:pt x="59" y="427"/>
                    </a:lnTo>
                    <a:lnTo>
                      <a:pt x="65" y="422"/>
                    </a:lnTo>
                    <a:lnTo>
                      <a:pt x="77" y="424"/>
                    </a:lnTo>
                    <a:lnTo>
                      <a:pt x="58" y="429"/>
                    </a:lnTo>
                    <a:lnTo>
                      <a:pt x="52" y="432"/>
                    </a:lnTo>
                    <a:lnTo>
                      <a:pt x="60" y="433"/>
                    </a:lnTo>
                    <a:lnTo>
                      <a:pt x="50" y="436"/>
                    </a:lnTo>
                    <a:lnTo>
                      <a:pt x="64" y="442"/>
                    </a:lnTo>
                    <a:lnTo>
                      <a:pt x="69" y="440"/>
                    </a:lnTo>
                    <a:lnTo>
                      <a:pt x="74" y="441"/>
                    </a:lnTo>
                    <a:lnTo>
                      <a:pt x="66" y="444"/>
                    </a:lnTo>
                    <a:lnTo>
                      <a:pt x="74" y="444"/>
                    </a:lnTo>
                    <a:lnTo>
                      <a:pt x="69" y="446"/>
                    </a:lnTo>
                    <a:lnTo>
                      <a:pt x="84" y="441"/>
                    </a:lnTo>
                    <a:lnTo>
                      <a:pt x="87" y="438"/>
                    </a:lnTo>
                    <a:lnTo>
                      <a:pt x="77" y="446"/>
                    </a:lnTo>
                    <a:lnTo>
                      <a:pt x="70" y="447"/>
                    </a:lnTo>
                    <a:lnTo>
                      <a:pt x="68" y="451"/>
                    </a:lnTo>
                    <a:lnTo>
                      <a:pt x="81" y="446"/>
                    </a:lnTo>
                    <a:lnTo>
                      <a:pt x="81" y="451"/>
                    </a:lnTo>
                    <a:lnTo>
                      <a:pt x="94" y="444"/>
                    </a:lnTo>
                    <a:lnTo>
                      <a:pt x="87" y="454"/>
                    </a:lnTo>
                    <a:lnTo>
                      <a:pt x="99" y="451"/>
                    </a:lnTo>
                    <a:lnTo>
                      <a:pt x="83" y="460"/>
                    </a:lnTo>
                    <a:lnTo>
                      <a:pt x="92" y="466"/>
                    </a:lnTo>
                    <a:lnTo>
                      <a:pt x="100" y="457"/>
                    </a:lnTo>
                    <a:lnTo>
                      <a:pt x="95" y="470"/>
                    </a:lnTo>
                    <a:lnTo>
                      <a:pt x="98" y="470"/>
                    </a:lnTo>
                    <a:lnTo>
                      <a:pt x="90" y="470"/>
                    </a:lnTo>
                    <a:lnTo>
                      <a:pt x="99" y="472"/>
                    </a:lnTo>
                    <a:lnTo>
                      <a:pt x="106" y="469"/>
                    </a:lnTo>
                    <a:lnTo>
                      <a:pt x="100" y="476"/>
                    </a:lnTo>
                    <a:lnTo>
                      <a:pt x="106" y="477"/>
                    </a:lnTo>
                    <a:lnTo>
                      <a:pt x="98" y="481"/>
                    </a:lnTo>
                    <a:lnTo>
                      <a:pt x="105" y="484"/>
                    </a:lnTo>
                    <a:lnTo>
                      <a:pt x="135" y="484"/>
                    </a:lnTo>
                    <a:lnTo>
                      <a:pt x="166" y="484"/>
                    </a:lnTo>
                    <a:lnTo>
                      <a:pt x="197" y="484"/>
                    </a:lnTo>
                    <a:lnTo>
                      <a:pt x="228" y="484"/>
                    </a:lnTo>
                    <a:lnTo>
                      <a:pt x="260" y="484"/>
                    </a:lnTo>
                    <a:lnTo>
                      <a:pt x="291" y="484"/>
                    </a:lnTo>
                    <a:lnTo>
                      <a:pt x="322" y="484"/>
                    </a:lnTo>
                    <a:lnTo>
                      <a:pt x="352" y="484"/>
                    </a:lnTo>
                    <a:lnTo>
                      <a:pt x="383" y="484"/>
                    </a:lnTo>
                    <a:lnTo>
                      <a:pt x="414" y="484"/>
                    </a:lnTo>
                    <a:lnTo>
                      <a:pt x="446" y="484"/>
                    </a:lnTo>
                    <a:lnTo>
                      <a:pt x="477" y="484"/>
                    </a:lnTo>
                    <a:lnTo>
                      <a:pt x="508" y="484"/>
                    </a:lnTo>
                    <a:lnTo>
                      <a:pt x="539" y="484"/>
                    </a:lnTo>
                    <a:lnTo>
                      <a:pt x="569" y="484"/>
                    </a:lnTo>
                    <a:lnTo>
                      <a:pt x="600" y="484"/>
                    </a:lnTo>
                    <a:lnTo>
                      <a:pt x="609" y="476"/>
                    </a:lnTo>
                    <a:lnTo>
                      <a:pt x="606" y="489"/>
                    </a:lnTo>
                    <a:lnTo>
                      <a:pt x="627" y="493"/>
                    </a:lnTo>
                    <a:lnTo>
                      <a:pt x="653" y="505"/>
                    </a:lnTo>
                    <a:lnTo>
                      <a:pt x="670" y="501"/>
                    </a:lnTo>
                    <a:lnTo>
                      <a:pt x="684" y="507"/>
                    </a:lnTo>
                    <a:lnTo>
                      <a:pt x="710" y="501"/>
                    </a:lnTo>
                    <a:lnTo>
                      <a:pt x="725" y="511"/>
                    </a:lnTo>
                    <a:lnTo>
                      <a:pt x="741" y="522"/>
                    </a:lnTo>
                    <a:lnTo>
                      <a:pt x="756" y="531"/>
                    </a:lnTo>
                    <a:lnTo>
                      <a:pt x="772" y="541"/>
                    </a:lnTo>
                    <a:lnTo>
                      <a:pt x="773" y="550"/>
                    </a:lnTo>
                    <a:lnTo>
                      <a:pt x="779" y="549"/>
                    </a:lnTo>
                    <a:lnTo>
                      <a:pt x="778" y="556"/>
                    </a:lnTo>
                    <a:lnTo>
                      <a:pt x="793" y="567"/>
                    </a:lnTo>
                    <a:lnTo>
                      <a:pt x="788" y="588"/>
                    </a:lnTo>
                    <a:lnTo>
                      <a:pt x="784" y="608"/>
                    </a:lnTo>
                    <a:lnTo>
                      <a:pt x="775" y="621"/>
                    </a:lnTo>
                    <a:lnTo>
                      <a:pt x="752" y="643"/>
                    </a:lnTo>
                    <a:lnTo>
                      <a:pt x="758" y="651"/>
                    </a:lnTo>
                    <a:lnTo>
                      <a:pt x="777" y="645"/>
                    </a:lnTo>
                    <a:lnTo>
                      <a:pt x="797" y="638"/>
                    </a:lnTo>
                    <a:lnTo>
                      <a:pt x="817" y="632"/>
                    </a:lnTo>
                    <a:lnTo>
                      <a:pt x="837" y="625"/>
                    </a:lnTo>
                    <a:lnTo>
                      <a:pt x="838" y="610"/>
                    </a:lnTo>
                    <a:lnTo>
                      <a:pt x="861" y="608"/>
                    </a:lnTo>
                    <a:lnTo>
                      <a:pt x="884" y="607"/>
                    </a:lnTo>
                    <a:lnTo>
                      <a:pt x="903" y="592"/>
                    </a:lnTo>
                    <a:lnTo>
                      <a:pt x="921" y="579"/>
                    </a:lnTo>
                    <a:lnTo>
                      <a:pt x="957" y="577"/>
                    </a:lnTo>
                    <a:lnTo>
                      <a:pt x="993" y="574"/>
                    </a:lnTo>
                    <a:lnTo>
                      <a:pt x="1006" y="567"/>
                    </a:lnTo>
                    <a:lnTo>
                      <a:pt x="1023" y="553"/>
                    </a:lnTo>
                    <a:lnTo>
                      <a:pt x="1039" y="536"/>
                    </a:lnTo>
                    <a:lnTo>
                      <a:pt x="1054" y="519"/>
                    </a:lnTo>
                    <a:lnTo>
                      <a:pt x="1057" y="524"/>
                    </a:lnTo>
                    <a:lnTo>
                      <a:pt x="1065" y="523"/>
                    </a:lnTo>
                    <a:lnTo>
                      <a:pt x="1077" y="528"/>
                    </a:lnTo>
                    <a:lnTo>
                      <a:pt x="1069" y="556"/>
                    </a:lnTo>
                    <a:lnTo>
                      <a:pt x="1073" y="571"/>
                    </a:lnTo>
                    <a:lnTo>
                      <a:pt x="1078" y="573"/>
                    </a:lnTo>
                    <a:lnTo>
                      <a:pt x="1095" y="567"/>
                    </a:lnTo>
                    <a:lnTo>
                      <a:pt x="1094" y="568"/>
                    </a:lnTo>
                    <a:lnTo>
                      <a:pt x="1121" y="561"/>
                    </a:lnTo>
                    <a:lnTo>
                      <a:pt x="1125" y="550"/>
                    </a:lnTo>
                    <a:lnTo>
                      <a:pt x="1127" y="555"/>
                    </a:lnTo>
                    <a:lnTo>
                      <a:pt x="1131" y="555"/>
                    </a:lnTo>
                    <a:lnTo>
                      <a:pt x="1118" y="566"/>
                    </a:lnTo>
                    <a:lnTo>
                      <a:pt x="1145" y="567"/>
                    </a:lnTo>
                    <a:lnTo>
                      <a:pt x="1129" y="572"/>
                    </a:lnTo>
                    <a:lnTo>
                      <a:pt x="1127" y="568"/>
                    </a:lnTo>
                    <a:lnTo>
                      <a:pt x="1099" y="583"/>
                    </a:lnTo>
                    <a:lnTo>
                      <a:pt x="1103" y="580"/>
                    </a:lnTo>
                    <a:lnTo>
                      <a:pt x="1087" y="589"/>
                    </a:lnTo>
                    <a:lnTo>
                      <a:pt x="1093" y="585"/>
                    </a:lnTo>
                    <a:lnTo>
                      <a:pt x="1084" y="596"/>
                    </a:lnTo>
                    <a:lnTo>
                      <a:pt x="1089" y="608"/>
                    </a:lnTo>
                    <a:lnTo>
                      <a:pt x="1101" y="604"/>
                    </a:lnTo>
                    <a:lnTo>
                      <a:pt x="1127" y="584"/>
                    </a:lnTo>
                    <a:lnTo>
                      <a:pt x="1131" y="586"/>
                    </a:lnTo>
                    <a:lnTo>
                      <a:pt x="1137" y="583"/>
                    </a:lnTo>
                    <a:lnTo>
                      <a:pt x="1139" y="585"/>
                    </a:lnTo>
                    <a:lnTo>
                      <a:pt x="1162" y="577"/>
                    </a:lnTo>
                    <a:lnTo>
                      <a:pt x="1186" y="570"/>
                    </a:lnTo>
                    <a:lnTo>
                      <a:pt x="1180" y="567"/>
                    </a:lnTo>
                    <a:lnTo>
                      <a:pt x="1185" y="565"/>
                    </a:lnTo>
                    <a:lnTo>
                      <a:pt x="1177" y="555"/>
                    </a:lnTo>
                    <a:lnTo>
                      <a:pt x="1168" y="559"/>
                    </a:lnTo>
                    <a:lnTo>
                      <a:pt x="1154" y="556"/>
                    </a:lnTo>
                    <a:lnTo>
                      <a:pt x="1141" y="552"/>
                    </a:lnTo>
                    <a:lnTo>
                      <a:pt x="1131" y="547"/>
                    </a:lnTo>
                    <a:lnTo>
                      <a:pt x="1131" y="530"/>
                    </a:lnTo>
                    <a:lnTo>
                      <a:pt x="1124" y="529"/>
                    </a:lnTo>
                    <a:lnTo>
                      <a:pt x="1138" y="513"/>
                    </a:lnTo>
                    <a:lnTo>
                      <a:pt x="1123" y="514"/>
                    </a:lnTo>
                    <a:lnTo>
                      <a:pt x="1121" y="510"/>
                    </a:lnTo>
                    <a:lnTo>
                      <a:pt x="1103" y="507"/>
                    </a:lnTo>
                    <a:lnTo>
                      <a:pt x="1108" y="506"/>
                    </a:lnTo>
                    <a:lnTo>
                      <a:pt x="1127" y="506"/>
                    </a:lnTo>
                    <a:lnTo>
                      <a:pt x="1151" y="498"/>
                    </a:lnTo>
                    <a:lnTo>
                      <a:pt x="1153" y="489"/>
                    </a:lnTo>
                    <a:lnTo>
                      <a:pt x="1156" y="490"/>
                    </a:lnTo>
                    <a:lnTo>
                      <a:pt x="1155" y="484"/>
                    </a:lnTo>
                    <a:lnTo>
                      <a:pt x="1135" y="478"/>
                    </a:lnTo>
                    <a:lnTo>
                      <a:pt x="1108" y="486"/>
                    </a:lnTo>
                    <a:lnTo>
                      <a:pt x="1082" y="493"/>
                    </a:lnTo>
                    <a:lnTo>
                      <a:pt x="1063" y="505"/>
                    </a:lnTo>
                    <a:lnTo>
                      <a:pt x="1043" y="518"/>
                    </a:lnTo>
                    <a:lnTo>
                      <a:pt x="1015" y="534"/>
                    </a:lnTo>
                    <a:lnTo>
                      <a:pt x="1033" y="519"/>
                    </a:lnTo>
                    <a:lnTo>
                      <a:pt x="1051" y="505"/>
                    </a:lnTo>
                    <a:lnTo>
                      <a:pt x="1031" y="496"/>
                    </a:lnTo>
                    <a:lnTo>
                      <a:pt x="1049" y="504"/>
                    </a:lnTo>
                    <a:lnTo>
                      <a:pt x="1076" y="486"/>
                    </a:lnTo>
                    <a:lnTo>
                      <a:pt x="1103" y="476"/>
                    </a:lnTo>
                    <a:lnTo>
                      <a:pt x="1123" y="458"/>
                    </a:lnTo>
                    <a:lnTo>
                      <a:pt x="1162" y="457"/>
                    </a:lnTo>
                    <a:lnTo>
                      <a:pt x="1202" y="457"/>
                    </a:lnTo>
                    <a:lnTo>
                      <a:pt x="1237" y="456"/>
                    </a:lnTo>
                    <a:lnTo>
                      <a:pt x="1269" y="438"/>
                    </a:lnTo>
                    <a:lnTo>
                      <a:pt x="1300" y="430"/>
                    </a:lnTo>
                    <a:lnTo>
                      <a:pt x="1335" y="412"/>
                    </a:lnTo>
                    <a:lnTo>
                      <a:pt x="1327" y="408"/>
                    </a:lnTo>
                    <a:lnTo>
                      <a:pt x="1335" y="405"/>
                    </a:lnTo>
                    <a:lnTo>
                      <a:pt x="1323" y="404"/>
                    </a:lnTo>
                    <a:lnTo>
                      <a:pt x="1333" y="402"/>
                    </a:lnTo>
                    <a:lnTo>
                      <a:pt x="1333" y="399"/>
                    </a:lnTo>
                    <a:lnTo>
                      <a:pt x="1336" y="392"/>
                    </a:lnTo>
                    <a:lnTo>
                      <a:pt x="1337" y="385"/>
                    </a:lnTo>
                    <a:lnTo>
                      <a:pt x="1327" y="380"/>
                    </a:lnTo>
                    <a:lnTo>
                      <a:pt x="1328" y="379"/>
                    </a:lnTo>
                    <a:lnTo>
                      <a:pt x="1316" y="381"/>
                    </a:lnTo>
                    <a:lnTo>
                      <a:pt x="1318" y="368"/>
                    </a:lnTo>
                    <a:lnTo>
                      <a:pt x="1303" y="370"/>
                    </a:lnTo>
                    <a:lnTo>
                      <a:pt x="1311" y="370"/>
                    </a:lnTo>
                    <a:lnTo>
                      <a:pt x="1282" y="380"/>
                    </a:lnTo>
                    <a:lnTo>
                      <a:pt x="1259" y="387"/>
                    </a:lnTo>
                    <a:lnTo>
                      <a:pt x="1268" y="384"/>
                    </a:lnTo>
                    <a:lnTo>
                      <a:pt x="1258" y="379"/>
                    </a:lnTo>
                    <a:lnTo>
                      <a:pt x="1270" y="379"/>
                    </a:lnTo>
                    <a:lnTo>
                      <a:pt x="1303" y="367"/>
                    </a:lnTo>
                    <a:lnTo>
                      <a:pt x="1280" y="372"/>
                    </a:lnTo>
                    <a:lnTo>
                      <a:pt x="1322" y="360"/>
                    </a:lnTo>
                    <a:lnTo>
                      <a:pt x="1297" y="350"/>
                    </a:lnTo>
                    <a:lnTo>
                      <a:pt x="1291" y="351"/>
                    </a:lnTo>
                    <a:lnTo>
                      <a:pt x="1295" y="345"/>
                    </a:lnTo>
                    <a:lnTo>
                      <a:pt x="1282" y="354"/>
                    </a:lnTo>
                    <a:lnTo>
                      <a:pt x="1288" y="348"/>
                    </a:lnTo>
                    <a:lnTo>
                      <a:pt x="1287" y="345"/>
                    </a:lnTo>
                    <a:lnTo>
                      <a:pt x="1277" y="348"/>
                    </a:lnTo>
                    <a:lnTo>
                      <a:pt x="1280" y="344"/>
                    </a:lnTo>
                    <a:lnTo>
                      <a:pt x="1269" y="349"/>
                    </a:lnTo>
                    <a:lnTo>
                      <a:pt x="1274" y="345"/>
                    </a:lnTo>
                    <a:lnTo>
                      <a:pt x="1277" y="340"/>
                    </a:lnTo>
                    <a:lnTo>
                      <a:pt x="1280" y="333"/>
                    </a:lnTo>
                    <a:lnTo>
                      <a:pt x="1274" y="338"/>
                    </a:lnTo>
                    <a:lnTo>
                      <a:pt x="1274" y="334"/>
                    </a:lnTo>
                    <a:lnTo>
                      <a:pt x="1267" y="326"/>
                    </a:lnTo>
                    <a:lnTo>
                      <a:pt x="1257" y="322"/>
                    </a:lnTo>
                    <a:lnTo>
                      <a:pt x="1265" y="322"/>
                    </a:lnTo>
                    <a:lnTo>
                      <a:pt x="1259" y="318"/>
                    </a:lnTo>
                    <a:lnTo>
                      <a:pt x="1264" y="316"/>
                    </a:lnTo>
                    <a:lnTo>
                      <a:pt x="1257" y="315"/>
                    </a:lnTo>
                    <a:lnTo>
                      <a:pt x="1263" y="315"/>
                    </a:lnTo>
                    <a:lnTo>
                      <a:pt x="1255" y="310"/>
                    </a:lnTo>
                    <a:lnTo>
                      <a:pt x="1258" y="310"/>
                    </a:lnTo>
                    <a:lnTo>
                      <a:pt x="1264" y="313"/>
                    </a:lnTo>
                    <a:lnTo>
                      <a:pt x="1276" y="304"/>
                    </a:lnTo>
                    <a:lnTo>
                      <a:pt x="1269" y="298"/>
                    </a:lnTo>
                    <a:lnTo>
                      <a:pt x="1265" y="295"/>
                    </a:lnTo>
                    <a:lnTo>
                      <a:pt x="1271" y="290"/>
                    </a:lnTo>
                    <a:lnTo>
                      <a:pt x="1265" y="285"/>
                    </a:lnTo>
                    <a:lnTo>
                      <a:pt x="1263" y="282"/>
                    </a:lnTo>
                    <a:lnTo>
                      <a:pt x="1255" y="284"/>
                    </a:lnTo>
                    <a:lnTo>
                      <a:pt x="1267" y="278"/>
                    </a:lnTo>
                    <a:lnTo>
                      <a:pt x="1265" y="274"/>
                    </a:lnTo>
                    <a:lnTo>
                      <a:pt x="1251" y="278"/>
                    </a:lnTo>
                    <a:lnTo>
                      <a:pt x="1267" y="267"/>
                    </a:lnTo>
                    <a:lnTo>
                      <a:pt x="1262" y="262"/>
                    </a:lnTo>
                    <a:lnTo>
                      <a:pt x="1255" y="262"/>
                    </a:lnTo>
                    <a:lnTo>
                      <a:pt x="1262" y="256"/>
                    </a:lnTo>
                    <a:lnTo>
                      <a:pt x="1257" y="254"/>
                    </a:lnTo>
                    <a:lnTo>
                      <a:pt x="1253" y="243"/>
                    </a:lnTo>
                    <a:lnTo>
                      <a:pt x="1253" y="240"/>
                    </a:lnTo>
                    <a:lnTo>
                      <a:pt x="1246" y="242"/>
                    </a:lnTo>
                    <a:lnTo>
                      <a:pt x="1252" y="236"/>
                    </a:lnTo>
                    <a:lnTo>
                      <a:pt x="1241" y="241"/>
                    </a:lnTo>
                    <a:lnTo>
                      <a:pt x="1241" y="247"/>
                    </a:lnTo>
                    <a:lnTo>
                      <a:pt x="1232" y="247"/>
                    </a:lnTo>
                    <a:lnTo>
                      <a:pt x="1235" y="253"/>
                    </a:lnTo>
                    <a:lnTo>
                      <a:pt x="1231" y="256"/>
                    </a:lnTo>
                    <a:lnTo>
                      <a:pt x="1223" y="261"/>
                    </a:lnTo>
                    <a:lnTo>
                      <a:pt x="1215" y="270"/>
                    </a:lnTo>
                    <a:lnTo>
                      <a:pt x="1211" y="277"/>
                    </a:lnTo>
                    <a:lnTo>
                      <a:pt x="1208" y="267"/>
                    </a:lnTo>
                    <a:lnTo>
                      <a:pt x="1191" y="277"/>
                    </a:lnTo>
                    <a:lnTo>
                      <a:pt x="1178" y="286"/>
                    </a:lnTo>
                    <a:lnTo>
                      <a:pt x="1180" y="278"/>
                    </a:lnTo>
                    <a:lnTo>
                      <a:pt x="1173" y="282"/>
                    </a:lnTo>
                    <a:lnTo>
                      <a:pt x="1177" y="273"/>
                    </a:lnTo>
                    <a:lnTo>
                      <a:pt x="1167" y="284"/>
                    </a:lnTo>
                    <a:lnTo>
                      <a:pt x="1148" y="290"/>
                    </a:lnTo>
                    <a:lnTo>
                      <a:pt x="1173" y="278"/>
                    </a:lnTo>
                    <a:lnTo>
                      <a:pt x="1171" y="265"/>
                    </a:lnTo>
                    <a:lnTo>
                      <a:pt x="1149" y="270"/>
                    </a:lnTo>
                    <a:lnTo>
                      <a:pt x="1144" y="268"/>
                    </a:lnTo>
                    <a:lnTo>
                      <a:pt x="1151" y="265"/>
                    </a:lnTo>
                    <a:lnTo>
                      <a:pt x="1159" y="266"/>
                    </a:lnTo>
                    <a:lnTo>
                      <a:pt x="1163" y="255"/>
                    </a:lnTo>
                    <a:lnTo>
                      <a:pt x="1160" y="253"/>
                    </a:lnTo>
                    <a:lnTo>
                      <a:pt x="1165" y="242"/>
                    </a:lnTo>
                    <a:lnTo>
                      <a:pt x="1145" y="240"/>
                    </a:lnTo>
                    <a:lnTo>
                      <a:pt x="1169" y="237"/>
                    </a:lnTo>
                    <a:lnTo>
                      <a:pt x="1173" y="228"/>
                    </a:lnTo>
                    <a:lnTo>
                      <a:pt x="1177" y="222"/>
                    </a:lnTo>
                    <a:lnTo>
                      <a:pt x="1169" y="223"/>
                    </a:lnTo>
                    <a:lnTo>
                      <a:pt x="1147" y="213"/>
                    </a:lnTo>
                    <a:lnTo>
                      <a:pt x="1153" y="207"/>
                    </a:lnTo>
                    <a:lnTo>
                      <a:pt x="1147" y="207"/>
                    </a:lnTo>
                    <a:lnTo>
                      <a:pt x="1141" y="201"/>
                    </a:lnTo>
                    <a:lnTo>
                      <a:pt x="1143" y="198"/>
                    </a:lnTo>
                    <a:lnTo>
                      <a:pt x="1126" y="190"/>
                    </a:lnTo>
                    <a:lnTo>
                      <a:pt x="1108" y="196"/>
                    </a:lnTo>
                    <a:lnTo>
                      <a:pt x="1090" y="196"/>
                    </a:lnTo>
                    <a:lnTo>
                      <a:pt x="1096" y="194"/>
                    </a:lnTo>
                    <a:lnTo>
                      <a:pt x="1064" y="190"/>
                    </a:lnTo>
                    <a:lnTo>
                      <a:pt x="1051" y="206"/>
                    </a:lnTo>
                    <a:lnTo>
                      <a:pt x="1053" y="212"/>
                    </a:lnTo>
                    <a:lnTo>
                      <a:pt x="1041" y="226"/>
                    </a:lnTo>
                    <a:lnTo>
                      <a:pt x="1046" y="226"/>
                    </a:lnTo>
                    <a:lnTo>
                      <a:pt x="1041" y="241"/>
                    </a:lnTo>
                    <a:lnTo>
                      <a:pt x="1034" y="249"/>
                    </a:lnTo>
                    <a:lnTo>
                      <a:pt x="1030" y="250"/>
                    </a:lnTo>
                    <a:lnTo>
                      <a:pt x="1004" y="272"/>
                    </a:lnTo>
                    <a:lnTo>
                      <a:pt x="1023" y="292"/>
                    </a:lnTo>
                    <a:lnTo>
                      <a:pt x="1012" y="310"/>
                    </a:lnTo>
                    <a:lnTo>
                      <a:pt x="1003" y="330"/>
                    </a:lnTo>
                    <a:lnTo>
                      <a:pt x="977" y="342"/>
                    </a:lnTo>
                    <a:lnTo>
                      <a:pt x="952" y="354"/>
                    </a:lnTo>
                    <a:lnTo>
                      <a:pt x="940" y="358"/>
                    </a:lnTo>
                    <a:lnTo>
                      <a:pt x="943" y="374"/>
                    </a:lnTo>
                    <a:lnTo>
                      <a:pt x="935" y="405"/>
                    </a:lnTo>
                    <a:lnTo>
                      <a:pt x="926" y="417"/>
                    </a:lnTo>
                    <a:lnTo>
                      <a:pt x="920" y="428"/>
                    </a:lnTo>
                    <a:lnTo>
                      <a:pt x="915" y="433"/>
                    </a:lnTo>
                    <a:lnTo>
                      <a:pt x="913" y="424"/>
                    </a:lnTo>
                    <a:lnTo>
                      <a:pt x="899" y="438"/>
                    </a:lnTo>
                    <a:lnTo>
                      <a:pt x="903" y="445"/>
                    </a:lnTo>
                    <a:lnTo>
                      <a:pt x="890" y="432"/>
                    </a:lnTo>
                    <a:lnTo>
                      <a:pt x="875" y="439"/>
                    </a:lnTo>
                    <a:lnTo>
                      <a:pt x="890" y="428"/>
                    </a:lnTo>
                    <a:lnTo>
                      <a:pt x="877" y="411"/>
                    </a:lnTo>
                    <a:lnTo>
                      <a:pt x="880" y="405"/>
                    </a:lnTo>
                    <a:lnTo>
                      <a:pt x="878" y="390"/>
                    </a:lnTo>
                    <a:lnTo>
                      <a:pt x="886" y="368"/>
                    </a:lnTo>
                    <a:lnTo>
                      <a:pt x="895" y="348"/>
                    </a:lnTo>
                    <a:lnTo>
                      <a:pt x="873" y="346"/>
                    </a:lnTo>
                    <a:lnTo>
                      <a:pt x="850" y="344"/>
                    </a:lnTo>
                    <a:lnTo>
                      <a:pt x="845" y="348"/>
                    </a:lnTo>
                    <a:lnTo>
                      <a:pt x="853" y="343"/>
                    </a:lnTo>
                    <a:lnTo>
                      <a:pt x="837" y="334"/>
                    </a:lnTo>
                    <a:lnTo>
                      <a:pt x="820" y="326"/>
                    </a:lnTo>
                    <a:lnTo>
                      <a:pt x="801" y="308"/>
                    </a:lnTo>
                    <a:lnTo>
                      <a:pt x="778" y="301"/>
                    </a:lnTo>
                    <a:lnTo>
                      <a:pt x="749" y="308"/>
                    </a:lnTo>
                    <a:lnTo>
                      <a:pt x="750" y="306"/>
                    </a:lnTo>
                    <a:lnTo>
                      <a:pt x="746" y="308"/>
                    </a:lnTo>
                    <a:lnTo>
                      <a:pt x="760" y="282"/>
                    </a:lnTo>
                    <a:lnTo>
                      <a:pt x="758" y="270"/>
                    </a:lnTo>
                    <a:lnTo>
                      <a:pt x="742" y="272"/>
                    </a:lnTo>
                    <a:lnTo>
                      <a:pt x="735" y="280"/>
                    </a:lnTo>
                    <a:lnTo>
                      <a:pt x="742" y="270"/>
                    </a:lnTo>
                    <a:lnTo>
                      <a:pt x="741" y="261"/>
                    </a:lnTo>
                    <a:lnTo>
                      <a:pt x="765" y="231"/>
                    </a:lnTo>
                    <a:lnTo>
                      <a:pt x="800" y="206"/>
                    </a:lnTo>
                    <a:lnTo>
                      <a:pt x="802" y="201"/>
                    </a:lnTo>
                    <a:lnTo>
                      <a:pt x="819" y="194"/>
                    </a:lnTo>
                    <a:lnTo>
                      <a:pt x="815" y="193"/>
                    </a:lnTo>
                    <a:lnTo>
                      <a:pt x="823" y="194"/>
                    </a:lnTo>
                    <a:lnTo>
                      <a:pt x="830" y="188"/>
                    </a:lnTo>
                    <a:lnTo>
                      <a:pt x="839" y="186"/>
                    </a:lnTo>
                    <a:lnTo>
                      <a:pt x="839" y="182"/>
                    </a:lnTo>
                    <a:lnTo>
                      <a:pt x="867" y="177"/>
                    </a:lnTo>
                    <a:lnTo>
                      <a:pt x="869" y="170"/>
                    </a:lnTo>
                    <a:lnTo>
                      <a:pt x="850" y="166"/>
                    </a:lnTo>
                    <a:lnTo>
                      <a:pt x="853" y="164"/>
                    </a:lnTo>
                    <a:lnTo>
                      <a:pt x="835" y="160"/>
                    </a:lnTo>
                    <a:lnTo>
                      <a:pt x="835" y="156"/>
                    </a:lnTo>
                    <a:lnTo>
                      <a:pt x="859" y="160"/>
                    </a:lnTo>
                    <a:lnTo>
                      <a:pt x="883" y="165"/>
                    </a:lnTo>
                    <a:lnTo>
                      <a:pt x="890" y="158"/>
                    </a:lnTo>
                    <a:lnTo>
                      <a:pt x="895" y="156"/>
                    </a:lnTo>
                    <a:lnTo>
                      <a:pt x="904" y="158"/>
                    </a:lnTo>
                    <a:lnTo>
                      <a:pt x="904" y="154"/>
                    </a:lnTo>
                    <a:lnTo>
                      <a:pt x="914" y="157"/>
                    </a:lnTo>
                    <a:lnTo>
                      <a:pt x="950" y="138"/>
                    </a:lnTo>
                    <a:lnTo>
                      <a:pt x="955" y="133"/>
                    </a:lnTo>
                    <a:lnTo>
                      <a:pt x="921" y="127"/>
                    </a:lnTo>
                    <a:lnTo>
                      <a:pt x="902" y="118"/>
                    </a:lnTo>
                    <a:lnTo>
                      <a:pt x="939" y="124"/>
                    </a:lnTo>
                    <a:lnTo>
                      <a:pt x="950" y="130"/>
                    </a:lnTo>
                    <a:lnTo>
                      <a:pt x="986" y="11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" name="Freeform 440"/>
              <p:cNvSpPr>
                <a:spLocks noChangeArrowheads="1"/>
              </p:cNvSpPr>
              <p:nvPr/>
            </p:nvSpPr>
            <p:spPr bwMode="auto">
              <a:xfrm>
                <a:off x="1950" y="742"/>
                <a:ext cx="258" cy="202"/>
              </a:xfrm>
              <a:custGeom>
                <a:avLst/>
                <a:gdLst>
                  <a:gd name="T0" fmla="*/ 268 w 366"/>
                  <a:gd name="T1" fmla="*/ 53 h 237"/>
                  <a:gd name="T2" fmla="*/ 253 w 366"/>
                  <a:gd name="T3" fmla="*/ 43 h 237"/>
                  <a:gd name="T4" fmla="*/ 238 w 366"/>
                  <a:gd name="T5" fmla="*/ 42 h 237"/>
                  <a:gd name="T6" fmla="*/ 212 w 366"/>
                  <a:gd name="T7" fmla="*/ 50 h 237"/>
                  <a:gd name="T8" fmla="*/ 218 w 366"/>
                  <a:gd name="T9" fmla="*/ 35 h 237"/>
                  <a:gd name="T10" fmla="*/ 230 w 366"/>
                  <a:gd name="T11" fmla="*/ 30 h 237"/>
                  <a:gd name="T12" fmla="*/ 173 w 366"/>
                  <a:gd name="T13" fmla="*/ 30 h 237"/>
                  <a:gd name="T14" fmla="*/ 168 w 366"/>
                  <a:gd name="T15" fmla="*/ 33 h 237"/>
                  <a:gd name="T16" fmla="*/ 156 w 366"/>
                  <a:gd name="T17" fmla="*/ 31 h 237"/>
                  <a:gd name="T18" fmla="*/ 142 w 366"/>
                  <a:gd name="T19" fmla="*/ 27 h 237"/>
                  <a:gd name="T20" fmla="*/ 121 w 366"/>
                  <a:gd name="T21" fmla="*/ 7 h 237"/>
                  <a:gd name="T22" fmla="*/ 96 w 366"/>
                  <a:gd name="T23" fmla="*/ 15 h 237"/>
                  <a:gd name="T24" fmla="*/ 90 w 366"/>
                  <a:gd name="T25" fmla="*/ 27 h 237"/>
                  <a:gd name="T26" fmla="*/ 79 w 366"/>
                  <a:gd name="T27" fmla="*/ 44 h 237"/>
                  <a:gd name="T28" fmla="*/ 61 w 366"/>
                  <a:gd name="T29" fmla="*/ 33 h 237"/>
                  <a:gd name="T30" fmla="*/ 31 w 366"/>
                  <a:gd name="T31" fmla="*/ 19 h 237"/>
                  <a:gd name="T32" fmla="*/ 7 w 366"/>
                  <a:gd name="T33" fmla="*/ 63 h 237"/>
                  <a:gd name="T34" fmla="*/ 41 w 366"/>
                  <a:gd name="T35" fmla="*/ 72 h 237"/>
                  <a:gd name="T36" fmla="*/ 100 w 366"/>
                  <a:gd name="T37" fmla="*/ 69 h 237"/>
                  <a:gd name="T38" fmla="*/ 150 w 366"/>
                  <a:gd name="T39" fmla="*/ 66 h 237"/>
                  <a:gd name="T40" fmla="*/ 164 w 366"/>
                  <a:gd name="T41" fmla="*/ 80 h 237"/>
                  <a:gd name="T42" fmla="*/ 160 w 366"/>
                  <a:gd name="T43" fmla="*/ 98 h 237"/>
                  <a:gd name="T44" fmla="*/ 198 w 366"/>
                  <a:gd name="T45" fmla="*/ 97 h 237"/>
                  <a:gd name="T46" fmla="*/ 187 w 366"/>
                  <a:gd name="T47" fmla="*/ 137 h 237"/>
                  <a:gd name="T48" fmla="*/ 230 w 366"/>
                  <a:gd name="T49" fmla="*/ 149 h 237"/>
                  <a:gd name="T50" fmla="*/ 178 w 366"/>
                  <a:gd name="T51" fmla="*/ 141 h 237"/>
                  <a:gd name="T52" fmla="*/ 127 w 366"/>
                  <a:gd name="T53" fmla="*/ 173 h 237"/>
                  <a:gd name="T54" fmla="*/ 79 w 366"/>
                  <a:gd name="T55" fmla="*/ 181 h 237"/>
                  <a:gd name="T56" fmla="*/ 134 w 366"/>
                  <a:gd name="T57" fmla="*/ 182 h 237"/>
                  <a:gd name="T58" fmla="*/ 151 w 366"/>
                  <a:gd name="T59" fmla="*/ 180 h 237"/>
                  <a:gd name="T60" fmla="*/ 166 w 366"/>
                  <a:gd name="T61" fmla="*/ 200 h 237"/>
                  <a:gd name="T62" fmla="*/ 192 w 366"/>
                  <a:gd name="T63" fmla="*/ 221 h 237"/>
                  <a:gd name="T64" fmla="*/ 228 w 366"/>
                  <a:gd name="T65" fmla="*/ 212 h 237"/>
                  <a:gd name="T66" fmla="*/ 245 w 366"/>
                  <a:gd name="T67" fmla="*/ 212 h 237"/>
                  <a:gd name="T68" fmla="*/ 266 w 366"/>
                  <a:gd name="T69" fmla="*/ 222 h 237"/>
                  <a:gd name="T70" fmla="*/ 280 w 366"/>
                  <a:gd name="T71" fmla="*/ 205 h 237"/>
                  <a:gd name="T72" fmla="*/ 278 w 366"/>
                  <a:gd name="T73" fmla="*/ 187 h 237"/>
                  <a:gd name="T74" fmla="*/ 269 w 366"/>
                  <a:gd name="T75" fmla="*/ 176 h 237"/>
                  <a:gd name="T76" fmla="*/ 260 w 366"/>
                  <a:gd name="T77" fmla="*/ 170 h 237"/>
                  <a:gd name="T78" fmla="*/ 254 w 366"/>
                  <a:gd name="T79" fmla="*/ 156 h 237"/>
                  <a:gd name="T80" fmla="*/ 268 w 366"/>
                  <a:gd name="T81" fmla="*/ 150 h 237"/>
                  <a:gd name="T82" fmla="*/ 280 w 366"/>
                  <a:gd name="T83" fmla="*/ 143 h 237"/>
                  <a:gd name="T84" fmla="*/ 316 w 366"/>
                  <a:gd name="T85" fmla="*/ 145 h 237"/>
                  <a:gd name="T86" fmla="*/ 293 w 366"/>
                  <a:gd name="T87" fmla="*/ 163 h 237"/>
                  <a:gd name="T88" fmla="*/ 308 w 366"/>
                  <a:gd name="T89" fmla="*/ 170 h 237"/>
                  <a:gd name="T90" fmla="*/ 324 w 366"/>
                  <a:gd name="T91" fmla="*/ 153 h 237"/>
                  <a:gd name="T92" fmla="*/ 336 w 366"/>
                  <a:gd name="T93" fmla="*/ 151 h 237"/>
                  <a:gd name="T94" fmla="*/ 359 w 366"/>
                  <a:gd name="T95" fmla="*/ 144 h 237"/>
                  <a:gd name="T96" fmla="*/ 354 w 366"/>
                  <a:gd name="T97" fmla="*/ 133 h 237"/>
                  <a:gd name="T98" fmla="*/ 334 w 366"/>
                  <a:gd name="T99" fmla="*/ 138 h 237"/>
                  <a:gd name="T100" fmla="*/ 319 w 366"/>
                  <a:gd name="T101" fmla="*/ 129 h 237"/>
                  <a:gd name="T102" fmla="*/ 319 w 366"/>
                  <a:gd name="T103" fmla="*/ 125 h 237"/>
                  <a:gd name="T104" fmla="*/ 320 w 366"/>
                  <a:gd name="T105" fmla="*/ 117 h 237"/>
                  <a:gd name="T106" fmla="*/ 306 w 366"/>
                  <a:gd name="T107" fmla="*/ 116 h 237"/>
                  <a:gd name="T108" fmla="*/ 298 w 366"/>
                  <a:gd name="T109" fmla="*/ 109 h 237"/>
                  <a:gd name="T110" fmla="*/ 274 w 366"/>
                  <a:gd name="T111" fmla="*/ 99 h 237"/>
                  <a:gd name="T112" fmla="*/ 284 w 366"/>
                  <a:gd name="T113" fmla="*/ 93 h 237"/>
                  <a:gd name="T114" fmla="*/ 277 w 366"/>
                  <a:gd name="T115" fmla="*/ 87 h 237"/>
                  <a:gd name="T116" fmla="*/ 287 w 366"/>
                  <a:gd name="T117" fmla="*/ 80 h 237"/>
                  <a:gd name="T118" fmla="*/ 278 w 366"/>
                  <a:gd name="T119" fmla="*/ 75 h 237"/>
                  <a:gd name="T120" fmla="*/ 304 w 366"/>
                  <a:gd name="T121" fmla="*/ 62 h 237"/>
                  <a:gd name="T122" fmla="*/ 263 w 366"/>
                  <a:gd name="T1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6" h="237">
                    <a:moveTo>
                      <a:pt x="256" y="62"/>
                    </a:moveTo>
                    <a:lnTo>
                      <a:pt x="252" y="63"/>
                    </a:lnTo>
                    <a:lnTo>
                      <a:pt x="276" y="54"/>
                    </a:lnTo>
                    <a:lnTo>
                      <a:pt x="268" y="53"/>
                    </a:lnTo>
                    <a:lnTo>
                      <a:pt x="247" y="57"/>
                    </a:lnTo>
                    <a:lnTo>
                      <a:pt x="258" y="51"/>
                    </a:lnTo>
                    <a:lnTo>
                      <a:pt x="271" y="48"/>
                    </a:lnTo>
                    <a:lnTo>
                      <a:pt x="253" y="43"/>
                    </a:lnTo>
                    <a:lnTo>
                      <a:pt x="238" y="51"/>
                    </a:lnTo>
                    <a:lnTo>
                      <a:pt x="239" y="47"/>
                    </a:lnTo>
                    <a:lnTo>
                      <a:pt x="232" y="51"/>
                    </a:lnTo>
                    <a:lnTo>
                      <a:pt x="238" y="42"/>
                    </a:lnTo>
                    <a:lnTo>
                      <a:pt x="229" y="47"/>
                    </a:lnTo>
                    <a:lnTo>
                      <a:pt x="236" y="38"/>
                    </a:lnTo>
                    <a:lnTo>
                      <a:pt x="233" y="41"/>
                    </a:lnTo>
                    <a:lnTo>
                      <a:pt x="212" y="50"/>
                    </a:lnTo>
                    <a:lnTo>
                      <a:pt x="222" y="43"/>
                    </a:lnTo>
                    <a:lnTo>
                      <a:pt x="216" y="42"/>
                    </a:lnTo>
                    <a:lnTo>
                      <a:pt x="238" y="35"/>
                    </a:lnTo>
                    <a:lnTo>
                      <a:pt x="218" y="35"/>
                    </a:lnTo>
                    <a:lnTo>
                      <a:pt x="210" y="39"/>
                    </a:lnTo>
                    <a:lnTo>
                      <a:pt x="218" y="32"/>
                    </a:lnTo>
                    <a:lnTo>
                      <a:pt x="204" y="37"/>
                    </a:lnTo>
                    <a:lnTo>
                      <a:pt x="230" y="30"/>
                    </a:lnTo>
                    <a:lnTo>
                      <a:pt x="220" y="24"/>
                    </a:lnTo>
                    <a:lnTo>
                      <a:pt x="185" y="24"/>
                    </a:lnTo>
                    <a:lnTo>
                      <a:pt x="196" y="31"/>
                    </a:lnTo>
                    <a:lnTo>
                      <a:pt x="173" y="30"/>
                    </a:lnTo>
                    <a:lnTo>
                      <a:pt x="180" y="37"/>
                    </a:lnTo>
                    <a:lnTo>
                      <a:pt x="169" y="33"/>
                    </a:lnTo>
                    <a:lnTo>
                      <a:pt x="170" y="36"/>
                    </a:lnTo>
                    <a:lnTo>
                      <a:pt x="168" y="33"/>
                    </a:lnTo>
                    <a:lnTo>
                      <a:pt x="169" y="26"/>
                    </a:lnTo>
                    <a:lnTo>
                      <a:pt x="164" y="27"/>
                    </a:lnTo>
                    <a:lnTo>
                      <a:pt x="156" y="29"/>
                    </a:lnTo>
                    <a:lnTo>
                      <a:pt x="156" y="31"/>
                    </a:lnTo>
                    <a:lnTo>
                      <a:pt x="149" y="31"/>
                    </a:lnTo>
                    <a:lnTo>
                      <a:pt x="143" y="33"/>
                    </a:lnTo>
                    <a:lnTo>
                      <a:pt x="148" y="26"/>
                    </a:lnTo>
                    <a:lnTo>
                      <a:pt x="142" y="27"/>
                    </a:lnTo>
                    <a:lnTo>
                      <a:pt x="161" y="19"/>
                    </a:lnTo>
                    <a:lnTo>
                      <a:pt x="157" y="2"/>
                    </a:lnTo>
                    <a:lnTo>
                      <a:pt x="120" y="6"/>
                    </a:lnTo>
                    <a:lnTo>
                      <a:pt x="121" y="7"/>
                    </a:lnTo>
                    <a:lnTo>
                      <a:pt x="108" y="9"/>
                    </a:lnTo>
                    <a:lnTo>
                      <a:pt x="98" y="12"/>
                    </a:lnTo>
                    <a:lnTo>
                      <a:pt x="114" y="14"/>
                    </a:lnTo>
                    <a:lnTo>
                      <a:pt x="96" y="15"/>
                    </a:lnTo>
                    <a:lnTo>
                      <a:pt x="108" y="20"/>
                    </a:lnTo>
                    <a:lnTo>
                      <a:pt x="86" y="18"/>
                    </a:lnTo>
                    <a:lnTo>
                      <a:pt x="85" y="27"/>
                    </a:lnTo>
                    <a:lnTo>
                      <a:pt x="90" y="27"/>
                    </a:lnTo>
                    <a:lnTo>
                      <a:pt x="92" y="33"/>
                    </a:lnTo>
                    <a:lnTo>
                      <a:pt x="76" y="32"/>
                    </a:lnTo>
                    <a:lnTo>
                      <a:pt x="72" y="36"/>
                    </a:lnTo>
                    <a:lnTo>
                      <a:pt x="79" y="44"/>
                    </a:lnTo>
                    <a:lnTo>
                      <a:pt x="67" y="51"/>
                    </a:lnTo>
                    <a:lnTo>
                      <a:pt x="46" y="53"/>
                    </a:lnTo>
                    <a:lnTo>
                      <a:pt x="73" y="45"/>
                    </a:lnTo>
                    <a:lnTo>
                      <a:pt x="61" y="33"/>
                    </a:lnTo>
                    <a:lnTo>
                      <a:pt x="85" y="11"/>
                    </a:lnTo>
                    <a:lnTo>
                      <a:pt x="109" y="0"/>
                    </a:lnTo>
                    <a:lnTo>
                      <a:pt x="60" y="5"/>
                    </a:lnTo>
                    <a:lnTo>
                      <a:pt x="31" y="19"/>
                    </a:lnTo>
                    <a:lnTo>
                      <a:pt x="0" y="45"/>
                    </a:lnTo>
                    <a:lnTo>
                      <a:pt x="32" y="53"/>
                    </a:lnTo>
                    <a:lnTo>
                      <a:pt x="4" y="54"/>
                    </a:lnTo>
                    <a:lnTo>
                      <a:pt x="7" y="63"/>
                    </a:lnTo>
                    <a:lnTo>
                      <a:pt x="25" y="67"/>
                    </a:lnTo>
                    <a:lnTo>
                      <a:pt x="28" y="66"/>
                    </a:lnTo>
                    <a:lnTo>
                      <a:pt x="34" y="65"/>
                    </a:lnTo>
                    <a:lnTo>
                      <a:pt x="41" y="72"/>
                    </a:lnTo>
                    <a:lnTo>
                      <a:pt x="97" y="73"/>
                    </a:lnTo>
                    <a:lnTo>
                      <a:pt x="83" y="66"/>
                    </a:lnTo>
                    <a:lnTo>
                      <a:pt x="109" y="77"/>
                    </a:lnTo>
                    <a:lnTo>
                      <a:pt x="100" y="69"/>
                    </a:lnTo>
                    <a:lnTo>
                      <a:pt x="142" y="73"/>
                    </a:lnTo>
                    <a:lnTo>
                      <a:pt x="139" y="65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61" y="68"/>
                    </a:lnTo>
                    <a:lnTo>
                      <a:pt x="156" y="75"/>
                    </a:lnTo>
                    <a:lnTo>
                      <a:pt x="168" y="77"/>
                    </a:lnTo>
                    <a:lnTo>
                      <a:pt x="164" y="80"/>
                    </a:lnTo>
                    <a:lnTo>
                      <a:pt x="170" y="79"/>
                    </a:lnTo>
                    <a:lnTo>
                      <a:pt x="174" y="90"/>
                    </a:lnTo>
                    <a:lnTo>
                      <a:pt x="161" y="95"/>
                    </a:lnTo>
                    <a:lnTo>
                      <a:pt x="160" y="98"/>
                    </a:lnTo>
                    <a:lnTo>
                      <a:pt x="179" y="91"/>
                    </a:lnTo>
                    <a:lnTo>
                      <a:pt x="186" y="93"/>
                    </a:lnTo>
                    <a:lnTo>
                      <a:pt x="193" y="102"/>
                    </a:lnTo>
                    <a:lnTo>
                      <a:pt x="198" y="97"/>
                    </a:lnTo>
                    <a:lnTo>
                      <a:pt x="196" y="107"/>
                    </a:lnTo>
                    <a:lnTo>
                      <a:pt x="205" y="108"/>
                    </a:lnTo>
                    <a:lnTo>
                      <a:pt x="202" y="129"/>
                    </a:lnTo>
                    <a:lnTo>
                      <a:pt x="187" y="137"/>
                    </a:lnTo>
                    <a:lnTo>
                      <a:pt x="210" y="139"/>
                    </a:lnTo>
                    <a:lnTo>
                      <a:pt x="221" y="132"/>
                    </a:lnTo>
                    <a:lnTo>
                      <a:pt x="238" y="143"/>
                    </a:lnTo>
                    <a:lnTo>
                      <a:pt x="230" y="149"/>
                    </a:lnTo>
                    <a:lnTo>
                      <a:pt x="214" y="149"/>
                    </a:lnTo>
                    <a:lnTo>
                      <a:pt x="205" y="151"/>
                    </a:lnTo>
                    <a:lnTo>
                      <a:pt x="210" y="141"/>
                    </a:lnTo>
                    <a:lnTo>
                      <a:pt x="178" y="141"/>
                    </a:lnTo>
                    <a:lnTo>
                      <a:pt x="157" y="150"/>
                    </a:lnTo>
                    <a:lnTo>
                      <a:pt x="161" y="162"/>
                    </a:lnTo>
                    <a:lnTo>
                      <a:pt x="125" y="168"/>
                    </a:lnTo>
                    <a:lnTo>
                      <a:pt x="127" y="173"/>
                    </a:lnTo>
                    <a:lnTo>
                      <a:pt x="125" y="176"/>
                    </a:lnTo>
                    <a:lnTo>
                      <a:pt x="125" y="168"/>
                    </a:lnTo>
                    <a:lnTo>
                      <a:pt x="98" y="165"/>
                    </a:lnTo>
                    <a:lnTo>
                      <a:pt x="79" y="181"/>
                    </a:lnTo>
                    <a:lnTo>
                      <a:pt x="98" y="187"/>
                    </a:lnTo>
                    <a:lnTo>
                      <a:pt x="118" y="183"/>
                    </a:lnTo>
                    <a:lnTo>
                      <a:pt x="120" y="181"/>
                    </a:lnTo>
                    <a:lnTo>
                      <a:pt x="134" y="182"/>
                    </a:lnTo>
                    <a:lnTo>
                      <a:pt x="138" y="174"/>
                    </a:lnTo>
                    <a:lnTo>
                      <a:pt x="143" y="179"/>
                    </a:lnTo>
                    <a:lnTo>
                      <a:pt x="142" y="186"/>
                    </a:lnTo>
                    <a:lnTo>
                      <a:pt x="151" y="180"/>
                    </a:lnTo>
                    <a:lnTo>
                      <a:pt x="158" y="181"/>
                    </a:lnTo>
                    <a:lnTo>
                      <a:pt x="155" y="189"/>
                    </a:lnTo>
                    <a:lnTo>
                      <a:pt x="164" y="195"/>
                    </a:lnTo>
                    <a:lnTo>
                      <a:pt x="166" y="200"/>
                    </a:lnTo>
                    <a:lnTo>
                      <a:pt x="176" y="201"/>
                    </a:lnTo>
                    <a:lnTo>
                      <a:pt x="166" y="206"/>
                    </a:lnTo>
                    <a:lnTo>
                      <a:pt x="174" y="212"/>
                    </a:lnTo>
                    <a:lnTo>
                      <a:pt x="192" y="221"/>
                    </a:lnTo>
                    <a:lnTo>
                      <a:pt x="217" y="229"/>
                    </a:lnTo>
                    <a:lnTo>
                      <a:pt x="242" y="237"/>
                    </a:lnTo>
                    <a:lnTo>
                      <a:pt x="241" y="228"/>
                    </a:lnTo>
                    <a:lnTo>
                      <a:pt x="228" y="212"/>
                    </a:lnTo>
                    <a:lnTo>
                      <a:pt x="214" y="198"/>
                    </a:lnTo>
                    <a:lnTo>
                      <a:pt x="230" y="206"/>
                    </a:lnTo>
                    <a:lnTo>
                      <a:pt x="234" y="200"/>
                    </a:lnTo>
                    <a:lnTo>
                      <a:pt x="245" y="212"/>
                    </a:lnTo>
                    <a:lnTo>
                      <a:pt x="247" y="210"/>
                    </a:lnTo>
                    <a:lnTo>
                      <a:pt x="252" y="215"/>
                    </a:lnTo>
                    <a:lnTo>
                      <a:pt x="263" y="218"/>
                    </a:lnTo>
                    <a:lnTo>
                      <a:pt x="266" y="222"/>
                    </a:lnTo>
                    <a:lnTo>
                      <a:pt x="268" y="215"/>
                    </a:lnTo>
                    <a:lnTo>
                      <a:pt x="274" y="215"/>
                    </a:lnTo>
                    <a:lnTo>
                      <a:pt x="276" y="200"/>
                    </a:lnTo>
                    <a:lnTo>
                      <a:pt x="280" y="205"/>
                    </a:lnTo>
                    <a:lnTo>
                      <a:pt x="282" y="198"/>
                    </a:lnTo>
                    <a:lnTo>
                      <a:pt x="284" y="193"/>
                    </a:lnTo>
                    <a:lnTo>
                      <a:pt x="280" y="191"/>
                    </a:lnTo>
                    <a:lnTo>
                      <a:pt x="278" y="187"/>
                    </a:lnTo>
                    <a:lnTo>
                      <a:pt x="280" y="182"/>
                    </a:lnTo>
                    <a:lnTo>
                      <a:pt x="277" y="180"/>
                    </a:lnTo>
                    <a:lnTo>
                      <a:pt x="274" y="177"/>
                    </a:lnTo>
                    <a:lnTo>
                      <a:pt x="269" y="176"/>
                    </a:lnTo>
                    <a:lnTo>
                      <a:pt x="264" y="171"/>
                    </a:lnTo>
                    <a:lnTo>
                      <a:pt x="263" y="174"/>
                    </a:lnTo>
                    <a:lnTo>
                      <a:pt x="265" y="168"/>
                    </a:lnTo>
                    <a:lnTo>
                      <a:pt x="260" y="170"/>
                    </a:lnTo>
                    <a:lnTo>
                      <a:pt x="262" y="164"/>
                    </a:lnTo>
                    <a:lnTo>
                      <a:pt x="262" y="158"/>
                    </a:lnTo>
                    <a:lnTo>
                      <a:pt x="252" y="159"/>
                    </a:lnTo>
                    <a:lnTo>
                      <a:pt x="254" y="156"/>
                    </a:lnTo>
                    <a:lnTo>
                      <a:pt x="253" y="152"/>
                    </a:lnTo>
                    <a:lnTo>
                      <a:pt x="251" y="146"/>
                    </a:lnTo>
                    <a:lnTo>
                      <a:pt x="262" y="153"/>
                    </a:lnTo>
                    <a:lnTo>
                      <a:pt x="268" y="150"/>
                    </a:lnTo>
                    <a:lnTo>
                      <a:pt x="265" y="144"/>
                    </a:lnTo>
                    <a:lnTo>
                      <a:pt x="274" y="143"/>
                    </a:lnTo>
                    <a:lnTo>
                      <a:pt x="271" y="140"/>
                    </a:lnTo>
                    <a:lnTo>
                      <a:pt x="280" y="143"/>
                    </a:lnTo>
                    <a:lnTo>
                      <a:pt x="293" y="149"/>
                    </a:lnTo>
                    <a:lnTo>
                      <a:pt x="298" y="145"/>
                    </a:lnTo>
                    <a:lnTo>
                      <a:pt x="287" y="153"/>
                    </a:lnTo>
                    <a:lnTo>
                      <a:pt x="316" y="145"/>
                    </a:lnTo>
                    <a:lnTo>
                      <a:pt x="302" y="152"/>
                    </a:lnTo>
                    <a:lnTo>
                      <a:pt x="290" y="158"/>
                    </a:lnTo>
                    <a:lnTo>
                      <a:pt x="295" y="159"/>
                    </a:lnTo>
                    <a:lnTo>
                      <a:pt x="293" y="163"/>
                    </a:lnTo>
                    <a:lnTo>
                      <a:pt x="301" y="163"/>
                    </a:lnTo>
                    <a:lnTo>
                      <a:pt x="299" y="170"/>
                    </a:lnTo>
                    <a:lnTo>
                      <a:pt x="304" y="167"/>
                    </a:lnTo>
                    <a:lnTo>
                      <a:pt x="308" y="170"/>
                    </a:lnTo>
                    <a:lnTo>
                      <a:pt x="316" y="171"/>
                    </a:lnTo>
                    <a:lnTo>
                      <a:pt x="317" y="163"/>
                    </a:lnTo>
                    <a:lnTo>
                      <a:pt x="318" y="161"/>
                    </a:lnTo>
                    <a:lnTo>
                      <a:pt x="324" y="153"/>
                    </a:lnTo>
                    <a:lnTo>
                      <a:pt x="330" y="159"/>
                    </a:lnTo>
                    <a:lnTo>
                      <a:pt x="334" y="155"/>
                    </a:lnTo>
                    <a:lnTo>
                      <a:pt x="341" y="153"/>
                    </a:lnTo>
                    <a:lnTo>
                      <a:pt x="336" y="151"/>
                    </a:lnTo>
                    <a:lnTo>
                      <a:pt x="347" y="150"/>
                    </a:lnTo>
                    <a:lnTo>
                      <a:pt x="340" y="147"/>
                    </a:lnTo>
                    <a:lnTo>
                      <a:pt x="348" y="144"/>
                    </a:lnTo>
                    <a:lnTo>
                      <a:pt x="359" y="144"/>
                    </a:lnTo>
                    <a:lnTo>
                      <a:pt x="359" y="143"/>
                    </a:lnTo>
                    <a:lnTo>
                      <a:pt x="356" y="139"/>
                    </a:lnTo>
                    <a:lnTo>
                      <a:pt x="366" y="139"/>
                    </a:lnTo>
                    <a:lnTo>
                      <a:pt x="354" y="133"/>
                    </a:lnTo>
                    <a:lnTo>
                      <a:pt x="350" y="137"/>
                    </a:lnTo>
                    <a:lnTo>
                      <a:pt x="344" y="137"/>
                    </a:lnTo>
                    <a:lnTo>
                      <a:pt x="344" y="133"/>
                    </a:lnTo>
                    <a:lnTo>
                      <a:pt x="334" y="138"/>
                    </a:lnTo>
                    <a:lnTo>
                      <a:pt x="332" y="135"/>
                    </a:lnTo>
                    <a:lnTo>
                      <a:pt x="341" y="126"/>
                    </a:lnTo>
                    <a:lnTo>
                      <a:pt x="336" y="129"/>
                    </a:lnTo>
                    <a:lnTo>
                      <a:pt x="319" y="129"/>
                    </a:lnTo>
                    <a:lnTo>
                      <a:pt x="331" y="127"/>
                    </a:lnTo>
                    <a:lnTo>
                      <a:pt x="318" y="127"/>
                    </a:lnTo>
                    <a:lnTo>
                      <a:pt x="328" y="126"/>
                    </a:lnTo>
                    <a:lnTo>
                      <a:pt x="319" y="125"/>
                    </a:lnTo>
                    <a:lnTo>
                      <a:pt x="332" y="122"/>
                    </a:lnTo>
                    <a:lnTo>
                      <a:pt x="332" y="121"/>
                    </a:lnTo>
                    <a:lnTo>
                      <a:pt x="324" y="117"/>
                    </a:lnTo>
                    <a:lnTo>
                      <a:pt x="320" y="117"/>
                    </a:lnTo>
                    <a:lnTo>
                      <a:pt x="324" y="111"/>
                    </a:lnTo>
                    <a:lnTo>
                      <a:pt x="314" y="117"/>
                    </a:lnTo>
                    <a:lnTo>
                      <a:pt x="311" y="113"/>
                    </a:lnTo>
                    <a:lnTo>
                      <a:pt x="306" y="116"/>
                    </a:lnTo>
                    <a:lnTo>
                      <a:pt x="310" y="111"/>
                    </a:lnTo>
                    <a:lnTo>
                      <a:pt x="300" y="115"/>
                    </a:lnTo>
                    <a:lnTo>
                      <a:pt x="305" y="109"/>
                    </a:lnTo>
                    <a:lnTo>
                      <a:pt x="298" y="109"/>
                    </a:lnTo>
                    <a:lnTo>
                      <a:pt x="290" y="107"/>
                    </a:lnTo>
                    <a:lnTo>
                      <a:pt x="283" y="105"/>
                    </a:lnTo>
                    <a:lnTo>
                      <a:pt x="296" y="103"/>
                    </a:lnTo>
                    <a:lnTo>
                      <a:pt x="274" y="99"/>
                    </a:lnTo>
                    <a:lnTo>
                      <a:pt x="286" y="98"/>
                    </a:lnTo>
                    <a:lnTo>
                      <a:pt x="272" y="96"/>
                    </a:lnTo>
                    <a:lnTo>
                      <a:pt x="290" y="96"/>
                    </a:lnTo>
                    <a:lnTo>
                      <a:pt x="284" y="93"/>
                    </a:lnTo>
                    <a:lnTo>
                      <a:pt x="294" y="91"/>
                    </a:lnTo>
                    <a:lnTo>
                      <a:pt x="277" y="90"/>
                    </a:lnTo>
                    <a:lnTo>
                      <a:pt x="284" y="87"/>
                    </a:lnTo>
                    <a:lnTo>
                      <a:pt x="277" y="87"/>
                    </a:lnTo>
                    <a:lnTo>
                      <a:pt x="290" y="86"/>
                    </a:lnTo>
                    <a:lnTo>
                      <a:pt x="278" y="85"/>
                    </a:lnTo>
                    <a:lnTo>
                      <a:pt x="312" y="89"/>
                    </a:lnTo>
                    <a:lnTo>
                      <a:pt x="287" y="80"/>
                    </a:lnTo>
                    <a:lnTo>
                      <a:pt x="269" y="80"/>
                    </a:lnTo>
                    <a:lnTo>
                      <a:pt x="311" y="78"/>
                    </a:lnTo>
                    <a:lnTo>
                      <a:pt x="302" y="66"/>
                    </a:lnTo>
                    <a:lnTo>
                      <a:pt x="278" y="75"/>
                    </a:lnTo>
                    <a:lnTo>
                      <a:pt x="268" y="79"/>
                    </a:lnTo>
                    <a:lnTo>
                      <a:pt x="294" y="68"/>
                    </a:lnTo>
                    <a:lnTo>
                      <a:pt x="269" y="73"/>
                    </a:lnTo>
                    <a:lnTo>
                      <a:pt x="304" y="62"/>
                    </a:lnTo>
                    <a:lnTo>
                      <a:pt x="283" y="59"/>
                    </a:lnTo>
                    <a:lnTo>
                      <a:pt x="276" y="60"/>
                    </a:lnTo>
                    <a:lnTo>
                      <a:pt x="284" y="55"/>
                    </a:lnTo>
                    <a:lnTo>
                      <a:pt x="263" y="62"/>
                    </a:lnTo>
                    <a:lnTo>
                      <a:pt x="248" y="72"/>
                    </a:lnTo>
                    <a:lnTo>
                      <a:pt x="256" y="6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" name="Freeform 441"/>
              <p:cNvSpPr>
                <a:spLocks noChangeArrowheads="1"/>
              </p:cNvSpPr>
              <p:nvPr/>
            </p:nvSpPr>
            <p:spPr bwMode="auto">
              <a:xfrm>
                <a:off x="2027" y="614"/>
                <a:ext cx="315" cy="87"/>
              </a:xfrm>
              <a:custGeom>
                <a:avLst/>
                <a:gdLst>
                  <a:gd name="T0" fmla="*/ 112 w 446"/>
                  <a:gd name="T1" fmla="*/ 75 h 103"/>
                  <a:gd name="T2" fmla="*/ 83 w 446"/>
                  <a:gd name="T3" fmla="*/ 85 h 103"/>
                  <a:gd name="T4" fmla="*/ 67 w 446"/>
                  <a:gd name="T5" fmla="*/ 77 h 103"/>
                  <a:gd name="T6" fmla="*/ 80 w 446"/>
                  <a:gd name="T7" fmla="*/ 72 h 103"/>
                  <a:gd name="T8" fmla="*/ 54 w 446"/>
                  <a:gd name="T9" fmla="*/ 67 h 103"/>
                  <a:gd name="T10" fmla="*/ 122 w 446"/>
                  <a:gd name="T11" fmla="*/ 61 h 103"/>
                  <a:gd name="T12" fmla="*/ 92 w 446"/>
                  <a:gd name="T13" fmla="*/ 41 h 103"/>
                  <a:gd name="T14" fmla="*/ 133 w 446"/>
                  <a:gd name="T15" fmla="*/ 39 h 103"/>
                  <a:gd name="T16" fmla="*/ 151 w 446"/>
                  <a:gd name="T17" fmla="*/ 45 h 103"/>
                  <a:gd name="T18" fmla="*/ 140 w 446"/>
                  <a:gd name="T19" fmla="*/ 37 h 103"/>
                  <a:gd name="T20" fmla="*/ 204 w 446"/>
                  <a:gd name="T21" fmla="*/ 30 h 103"/>
                  <a:gd name="T22" fmla="*/ 238 w 446"/>
                  <a:gd name="T23" fmla="*/ 21 h 103"/>
                  <a:gd name="T24" fmla="*/ 170 w 446"/>
                  <a:gd name="T25" fmla="*/ 27 h 103"/>
                  <a:gd name="T26" fmla="*/ 102 w 446"/>
                  <a:gd name="T27" fmla="*/ 32 h 103"/>
                  <a:gd name="T28" fmla="*/ 160 w 446"/>
                  <a:gd name="T29" fmla="*/ 25 h 103"/>
                  <a:gd name="T30" fmla="*/ 91 w 446"/>
                  <a:gd name="T31" fmla="*/ 33 h 103"/>
                  <a:gd name="T32" fmla="*/ 71 w 446"/>
                  <a:gd name="T33" fmla="*/ 29 h 103"/>
                  <a:gd name="T34" fmla="*/ 134 w 446"/>
                  <a:gd name="T35" fmla="*/ 24 h 103"/>
                  <a:gd name="T36" fmla="*/ 67 w 446"/>
                  <a:gd name="T37" fmla="*/ 25 h 103"/>
                  <a:gd name="T38" fmla="*/ 109 w 446"/>
                  <a:gd name="T39" fmla="*/ 21 h 103"/>
                  <a:gd name="T40" fmla="*/ 56 w 446"/>
                  <a:gd name="T41" fmla="*/ 19 h 103"/>
                  <a:gd name="T42" fmla="*/ 126 w 446"/>
                  <a:gd name="T43" fmla="*/ 12 h 103"/>
                  <a:gd name="T44" fmla="*/ 214 w 446"/>
                  <a:gd name="T45" fmla="*/ 15 h 103"/>
                  <a:gd name="T46" fmla="*/ 203 w 446"/>
                  <a:gd name="T47" fmla="*/ 2 h 103"/>
                  <a:gd name="T48" fmla="*/ 272 w 446"/>
                  <a:gd name="T49" fmla="*/ 6 h 103"/>
                  <a:gd name="T50" fmla="*/ 257 w 446"/>
                  <a:gd name="T51" fmla="*/ 0 h 103"/>
                  <a:gd name="T52" fmla="*/ 350 w 446"/>
                  <a:gd name="T53" fmla="*/ 5 h 103"/>
                  <a:gd name="T54" fmla="*/ 446 w 446"/>
                  <a:gd name="T55" fmla="*/ 9 h 103"/>
                  <a:gd name="T56" fmla="*/ 383 w 446"/>
                  <a:gd name="T57" fmla="*/ 18 h 103"/>
                  <a:gd name="T58" fmla="*/ 319 w 446"/>
                  <a:gd name="T59" fmla="*/ 26 h 103"/>
                  <a:gd name="T60" fmla="*/ 394 w 446"/>
                  <a:gd name="T61" fmla="*/ 20 h 103"/>
                  <a:gd name="T62" fmla="*/ 326 w 446"/>
                  <a:gd name="T63" fmla="*/ 33 h 103"/>
                  <a:gd name="T64" fmla="*/ 256 w 446"/>
                  <a:gd name="T65" fmla="*/ 47 h 103"/>
                  <a:gd name="T66" fmla="*/ 192 w 446"/>
                  <a:gd name="T67" fmla="*/ 53 h 103"/>
                  <a:gd name="T68" fmla="*/ 229 w 446"/>
                  <a:gd name="T69" fmla="*/ 59 h 103"/>
                  <a:gd name="T70" fmla="*/ 179 w 446"/>
                  <a:gd name="T71" fmla="*/ 62 h 103"/>
                  <a:gd name="T72" fmla="*/ 220 w 446"/>
                  <a:gd name="T73" fmla="*/ 66 h 103"/>
                  <a:gd name="T74" fmla="*/ 163 w 446"/>
                  <a:gd name="T75" fmla="*/ 77 h 103"/>
                  <a:gd name="T76" fmla="*/ 158 w 446"/>
                  <a:gd name="T77" fmla="*/ 85 h 103"/>
                  <a:gd name="T78" fmla="*/ 113 w 446"/>
                  <a:gd name="T79" fmla="*/ 87 h 103"/>
                  <a:gd name="T80" fmla="*/ 149 w 446"/>
                  <a:gd name="T81" fmla="*/ 99 h 103"/>
                  <a:gd name="T82" fmla="*/ 102 w 446"/>
                  <a:gd name="T83" fmla="*/ 103 h 103"/>
                  <a:gd name="T84" fmla="*/ 52 w 446"/>
                  <a:gd name="T85" fmla="*/ 102 h 103"/>
                  <a:gd name="T86" fmla="*/ 0 w 446"/>
                  <a:gd name="T87" fmla="*/ 101 h 103"/>
                  <a:gd name="T88" fmla="*/ 35 w 446"/>
                  <a:gd name="T89" fmla="*/ 89 h 103"/>
                  <a:gd name="T90" fmla="*/ 29 w 446"/>
                  <a:gd name="T91" fmla="*/ 81 h 103"/>
                  <a:gd name="T92" fmla="*/ 83 w 446"/>
                  <a:gd name="T93" fmla="*/ 86 h 103"/>
                  <a:gd name="T94" fmla="*/ 112 w 446"/>
                  <a:gd name="T95" fmla="*/ 7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6" h="103">
                    <a:moveTo>
                      <a:pt x="112" y="75"/>
                    </a:moveTo>
                    <a:lnTo>
                      <a:pt x="83" y="85"/>
                    </a:lnTo>
                    <a:lnTo>
                      <a:pt x="67" y="77"/>
                    </a:lnTo>
                    <a:lnTo>
                      <a:pt x="80" y="72"/>
                    </a:lnTo>
                    <a:lnTo>
                      <a:pt x="54" y="67"/>
                    </a:lnTo>
                    <a:lnTo>
                      <a:pt x="122" y="61"/>
                    </a:lnTo>
                    <a:lnTo>
                      <a:pt x="92" y="41"/>
                    </a:lnTo>
                    <a:lnTo>
                      <a:pt x="133" y="39"/>
                    </a:lnTo>
                    <a:lnTo>
                      <a:pt x="151" y="45"/>
                    </a:lnTo>
                    <a:lnTo>
                      <a:pt x="140" y="37"/>
                    </a:lnTo>
                    <a:lnTo>
                      <a:pt x="204" y="30"/>
                    </a:lnTo>
                    <a:lnTo>
                      <a:pt x="238" y="21"/>
                    </a:lnTo>
                    <a:lnTo>
                      <a:pt x="170" y="27"/>
                    </a:lnTo>
                    <a:lnTo>
                      <a:pt x="102" y="32"/>
                    </a:lnTo>
                    <a:lnTo>
                      <a:pt x="160" y="25"/>
                    </a:lnTo>
                    <a:lnTo>
                      <a:pt x="91" y="33"/>
                    </a:lnTo>
                    <a:lnTo>
                      <a:pt x="71" y="29"/>
                    </a:lnTo>
                    <a:lnTo>
                      <a:pt x="134" y="24"/>
                    </a:lnTo>
                    <a:lnTo>
                      <a:pt x="67" y="25"/>
                    </a:lnTo>
                    <a:lnTo>
                      <a:pt x="109" y="21"/>
                    </a:lnTo>
                    <a:lnTo>
                      <a:pt x="56" y="19"/>
                    </a:lnTo>
                    <a:lnTo>
                      <a:pt x="126" y="12"/>
                    </a:lnTo>
                    <a:lnTo>
                      <a:pt x="214" y="15"/>
                    </a:lnTo>
                    <a:lnTo>
                      <a:pt x="203" y="2"/>
                    </a:lnTo>
                    <a:lnTo>
                      <a:pt x="272" y="6"/>
                    </a:lnTo>
                    <a:lnTo>
                      <a:pt x="257" y="0"/>
                    </a:lnTo>
                    <a:lnTo>
                      <a:pt x="350" y="5"/>
                    </a:lnTo>
                    <a:lnTo>
                      <a:pt x="446" y="9"/>
                    </a:lnTo>
                    <a:lnTo>
                      <a:pt x="383" y="18"/>
                    </a:lnTo>
                    <a:lnTo>
                      <a:pt x="319" y="26"/>
                    </a:lnTo>
                    <a:lnTo>
                      <a:pt x="394" y="20"/>
                    </a:lnTo>
                    <a:lnTo>
                      <a:pt x="326" y="33"/>
                    </a:lnTo>
                    <a:lnTo>
                      <a:pt x="256" y="47"/>
                    </a:lnTo>
                    <a:lnTo>
                      <a:pt x="192" y="53"/>
                    </a:lnTo>
                    <a:lnTo>
                      <a:pt x="229" y="59"/>
                    </a:lnTo>
                    <a:lnTo>
                      <a:pt x="179" y="62"/>
                    </a:lnTo>
                    <a:lnTo>
                      <a:pt x="220" y="66"/>
                    </a:lnTo>
                    <a:lnTo>
                      <a:pt x="163" y="77"/>
                    </a:lnTo>
                    <a:lnTo>
                      <a:pt x="158" y="85"/>
                    </a:lnTo>
                    <a:lnTo>
                      <a:pt x="113" y="87"/>
                    </a:lnTo>
                    <a:lnTo>
                      <a:pt x="149" y="99"/>
                    </a:lnTo>
                    <a:lnTo>
                      <a:pt x="102" y="103"/>
                    </a:lnTo>
                    <a:lnTo>
                      <a:pt x="52" y="102"/>
                    </a:lnTo>
                    <a:lnTo>
                      <a:pt x="0" y="101"/>
                    </a:lnTo>
                    <a:lnTo>
                      <a:pt x="35" y="89"/>
                    </a:lnTo>
                    <a:lnTo>
                      <a:pt x="29" y="81"/>
                    </a:lnTo>
                    <a:lnTo>
                      <a:pt x="83" y="86"/>
                    </a:lnTo>
                    <a:lnTo>
                      <a:pt x="112" y="7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Freeform 442"/>
              <p:cNvSpPr>
                <a:spLocks noChangeArrowheads="1"/>
              </p:cNvSpPr>
              <p:nvPr/>
            </p:nvSpPr>
            <p:spPr bwMode="auto">
              <a:xfrm>
                <a:off x="1644" y="751"/>
                <a:ext cx="173" cy="77"/>
              </a:xfrm>
              <a:custGeom>
                <a:avLst/>
                <a:gdLst>
                  <a:gd name="T0" fmla="*/ 162 w 247"/>
                  <a:gd name="T1" fmla="*/ 85 h 94"/>
                  <a:gd name="T2" fmla="*/ 154 w 247"/>
                  <a:gd name="T3" fmla="*/ 78 h 94"/>
                  <a:gd name="T4" fmla="*/ 148 w 247"/>
                  <a:gd name="T5" fmla="*/ 76 h 94"/>
                  <a:gd name="T6" fmla="*/ 121 w 247"/>
                  <a:gd name="T7" fmla="*/ 85 h 94"/>
                  <a:gd name="T8" fmla="*/ 79 w 247"/>
                  <a:gd name="T9" fmla="*/ 89 h 94"/>
                  <a:gd name="T10" fmla="*/ 37 w 247"/>
                  <a:gd name="T11" fmla="*/ 94 h 94"/>
                  <a:gd name="T12" fmla="*/ 38 w 247"/>
                  <a:gd name="T13" fmla="*/ 83 h 94"/>
                  <a:gd name="T14" fmla="*/ 0 w 247"/>
                  <a:gd name="T15" fmla="*/ 72 h 94"/>
                  <a:gd name="T16" fmla="*/ 8 w 247"/>
                  <a:gd name="T17" fmla="*/ 61 h 94"/>
                  <a:gd name="T18" fmla="*/ 52 w 247"/>
                  <a:gd name="T19" fmla="*/ 60 h 94"/>
                  <a:gd name="T20" fmla="*/ 96 w 247"/>
                  <a:gd name="T21" fmla="*/ 58 h 94"/>
                  <a:gd name="T22" fmla="*/ 55 w 247"/>
                  <a:gd name="T23" fmla="*/ 52 h 94"/>
                  <a:gd name="T24" fmla="*/ 12 w 247"/>
                  <a:gd name="T25" fmla="*/ 51 h 94"/>
                  <a:gd name="T26" fmla="*/ 8 w 247"/>
                  <a:gd name="T27" fmla="*/ 45 h 94"/>
                  <a:gd name="T28" fmla="*/ 64 w 247"/>
                  <a:gd name="T29" fmla="*/ 35 h 94"/>
                  <a:gd name="T30" fmla="*/ 22 w 247"/>
                  <a:gd name="T31" fmla="*/ 36 h 94"/>
                  <a:gd name="T32" fmla="*/ 34 w 247"/>
                  <a:gd name="T33" fmla="*/ 33 h 94"/>
                  <a:gd name="T34" fmla="*/ 13 w 247"/>
                  <a:gd name="T35" fmla="*/ 33 h 94"/>
                  <a:gd name="T36" fmla="*/ 41 w 247"/>
                  <a:gd name="T37" fmla="*/ 19 h 94"/>
                  <a:gd name="T38" fmla="*/ 40 w 247"/>
                  <a:gd name="T39" fmla="*/ 17 h 94"/>
                  <a:gd name="T40" fmla="*/ 78 w 247"/>
                  <a:gd name="T41" fmla="*/ 9 h 94"/>
                  <a:gd name="T42" fmla="*/ 115 w 247"/>
                  <a:gd name="T43" fmla="*/ 0 h 94"/>
                  <a:gd name="T44" fmla="*/ 119 w 247"/>
                  <a:gd name="T45" fmla="*/ 5 h 94"/>
                  <a:gd name="T46" fmla="*/ 101 w 247"/>
                  <a:gd name="T47" fmla="*/ 15 h 94"/>
                  <a:gd name="T48" fmla="*/ 115 w 247"/>
                  <a:gd name="T49" fmla="*/ 12 h 94"/>
                  <a:gd name="T50" fmla="*/ 130 w 247"/>
                  <a:gd name="T51" fmla="*/ 7 h 94"/>
                  <a:gd name="T52" fmla="*/ 145 w 247"/>
                  <a:gd name="T53" fmla="*/ 16 h 94"/>
                  <a:gd name="T54" fmla="*/ 134 w 247"/>
                  <a:gd name="T55" fmla="*/ 21 h 94"/>
                  <a:gd name="T56" fmla="*/ 142 w 247"/>
                  <a:gd name="T57" fmla="*/ 19 h 94"/>
                  <a:gd name="T58" fmla="*/ 162 w 247"/>
                  <a:gd name="T59" fmla="*/ 17 h 94"/>
                  <a:gd name="T60" fmla="*/ 164 w 247"/>
                  <a:gd name="T61" fmla="*/ 12 h 94"/>
                  <a:gd name="T62" fmla="*/ 167 w 247"/>
                  <a:gd name="T63" fmla="*/ 7 h 94"/>
                  <a:gd name="T64" fmla="*/ 182 w 247"/>
                  <a:gd name="T65" fmla="*/ 16 h 94"/>
                  <a:gd name="T66" fmla="*/ 173 w 247"/>
                  <a:gd name="T67" fmla="*/ 33 h 94"/>
                  <a:gd name="T68" fmla="*/ 188 w 247"/>
                  <a:gd name="T69" fmla="*/ 27 h 94"/>
                  <a:gd name="T70" fmla="*/ 203 w 247"/>
                  <a:gd name="T71" fmla="*/ 4 h 94"/>
                  <a:gd name="T72" fmla="*/ 227 w 247"/>
                  <a:gd name="T73" fmla="*/ 4 h 94"/>
                  <a:gd name="T74" fmla="*/ 232 w 247"/>
                  <a:gd name="T75" fmla="*/ 16 h 94"/>
                  <a:gd name="T76" fmla="*/ 216 w 247"/>
                  <a:gd name="T77" fmla="*/ 41 h 94"/>
                  <a:gd name="T78" fmla="*/ 219 w 247"/>
                  <a:gd name="T79" fmla="*/ 53 h 94"/>
                  <a:gd name="T80" fmla="*/ 223 w 247"/>
                  <a:gd name="T81" fmla="*/ 53 h 94"/>
                  <a:gd name="T82" fmla="*/ 247 w 247"/>
                  <a:gd name="T83" fmla="*/ 61 h 94"/>
                  <a:gd name="T84" fmla="*/ 244 w 247"/>
                  <a:gd name="T85" fmla="*/ 65 h 94"/>
                  <a:gd name="T86" fmla="*/ 233 w 247"/>
                  <a:gd name="T87" fmla="*/ 71 h 94"/>
                  <a:gd name="T88" fmla="*/ 235 w 247"/>
                  <a:gd name="T89" fmla="*/ 65 h 94"/>
                  <a:gd name="T90" fmla="*/ 226 w 247"/>
                  <a:gd name="T91" fmla="*/ 70 h 94"/>
                  <a:gd name="T92" fmla="*/ 219 w 247"/>
                  <a:gd name="T93" fmla="*/ 69 h 94"/>
                  <a:gd name="T94" fmla="*/ 209 w 247"/>
                  <a:gd name="T95" fmla="*/ 73 h 94"/>
                  <a:gd name="T96" fmla="*/ 203 w 247"/>
                  <a:gd name="T97" fmla="*/ 73 h 94"/>
                  <a:gd name="T98" fmla="*/ 197 w 247"/>
                  <a:gd name="T99" fmla="*/ 82 h 94"/>
                  <a:gd name="T100" fmla="*/ 220 w 247"/>
                  <a:gd name="T101" fmla="*/ 75 h 94"/>
                  <a:gd name="T102" fmla="*/ 217 w 247"/>
                  <a:gd name="T103" fmla="*/ 78 h 94"/>
                  <a:gd name="T104" fmla="*/ 209 w 247"/>
                  <a:gd name="T105" fmla="*/ 85 h 94"/>
                  <a:gd name="T106" fmla="*/ 162 w 247"/>
                  <a:gd name="T107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7" h="94">
                    <a:moveTo>
                      <a:pt x="162" y="85"/>
                    </a:moveTo>
                    <a:lnTo>
                      <a:pt x="154" y="78"/>
                    </a:lnTo>
                    <a:lnTo>
                      <a:pt x="148" y="76"/>
                    </a:lnTo>
                    <a:lnTo>
                      <a:pt x="121" y="85"/>
                    </a:lnTo>
                    <a:lnTo>
                      <a:pt x="79" y="89"/>
                    </a:lnTo>
                    <a:lnTo>
                      <a:pt x="37" y="94"/>
                    </a:lnTo>
                    <a:lnTo>
                      <a:pt x="38" y="83"/>
                    </a:lnTo>
                    <a:lnTo>
                      <a:pt x="0" y="72"/>
                    </a:lnTo>
                    <a:lnTo>
                      <a:pt x="8" y="61"/>
                    </a:lnTo>
                    <a:lnTo>
                      <a:pt x="52" y="60"/>
                    </a:lnTo>
                    <a:lnTo>
                      <a:pt x="96" y="58"/>
                    </a:lnTo>
                    <a:lnTo>
                      <a:pt x="55" y="52"/>
                    </a:lnTo>
                    <a:lnTo>
                      <a:pt x="12" y="51"/>
                    </a:lnTo>
                    <a:lnTo>
                      <a:pt x="8" y="45"/>
                    </a:lnTo>
                    <a:lnTo>
                      <a:pt x="64" y="35"/>
                    </a:lnTo>
                    <a:lnTo>
                      <a:pt x="22" y="36"/>
                    </a:lnTo>
                    <a:lnTo>
                      <a:pt x="34" y="33"/>
                    </a:lnTo>
                    <a:lnTo>
                      <a:pt x="13" y="33"/>
                    </a:lnTo>
                    <a:lnTo>
                      <a:pt x="41" y="19"/>
                    </a:lnTo>
                    <a:lnTo>
                      <a:pt x="40" y="17"/>
                    </a:lnTo>
                    <a:lnTo>
                      <a:pt x="78" y="9"/>
                    </a:lnTo>
                    <a:lnTo>
                      <a:pt x="115" y="0"/>
                    </a:lnTo>
                    <a:lnTo>
                      <a:pt x="119" y="5"/>
                    </a:lnTo>
                    <a:lnTo>
                      <a:pt x="101" y="15"/>
                    </a:lnTo>
                    <a:lnTo>
                      <a:pt x="115" y="12"/>
                    </a:lnTo>
                    <a:lnTo>
                      <a:pt x="130" y="7"/>
                    </a:lnTo>
                    <a:lnTo>
                      <a:pt x="145" y="16"/>
                    </a:lnTo>
                    <a:lnTo>
                      <a:pt x="134" y="21"/>
                    </a:lnTo>
                    <a:lnTo>
                      <a:pt x="142" y="19"/>
                    </a:lnTo>
                    <a:lnTo>
                      <a:pt x="162" y="17"/>
                    </a:lnTo>
                    <a:lnTo>
                      <a:pt x="164" y="12"/>
                    </a:lnTo>
                    <a:lnTo>
                      <a:pt x="167" y="7"/>
                    </a:lnTo>
                    <a:lnTo>
                      <a:pt x="182" y="16"/>
                    </a:lnTo>
                    <a:lnTo>
                      <a:pt x="173" y="33"/>
                    </a:lnTo>
                    <a:lnTo>
                      <a:pt x="188" y="27"/>
                    </a:lnTo>
                    <a:lnTo>
                      <a:pt x="203" y="4"/>
                    </a:lnTo>
                    <a:lnTo>
                      <a:pt x="227" y="4"/>
                    </a:lnTo>
                    <a:lnTo>
                      <a:pt x="232" y="16"/>
                    </a:lnTo>
                    <a:lnTo>
                      <a:pt x="216" y="41"/>
                    </a:lnTo>
                    <a:lnTo>
                      <a:pt x="219" y="53"/>
                    </a:lnTo>
                    <a:lnTo>
                      <a:pt x="223" y="53"/>
                    </a:lnTo>
                    <a:lnTo>
                      <a:pt x="247" y="61"/>
                    </a:lnTo>
                    <a:lnTo>
                      <a:pt x="244" y="65"/>
                    </a:lnTo>
                    <a:lnTo>
                      <a:pt x="233" y="71"/>
                    </a:lnTo>
                    <a:lnTo>
                      <a:pt x="235" y="65"/>
                    </a:lnTo>
                    <a:lnTo>
                      <a:pt x="226" y="70"/>
                    </a:lnTo>
                    <a:lnTo>
                      <a:pt x="219" y="69"/>
                    </a:lnTo>
                    <a:lnTo>
                      <a:pt x="209" y="73"/>
                    </a:lnTo>
                    <a:lnTo>
                      <a:pt x="203" y="73"/>
                    </a:lnTo>
                    <a:lnTo>
                      <a:pt x="197" y="82"/>
                    </a:lnTo>
                    <a:lnTo>
                      <a:pt x="220" y="75"/>
                    </a:lnTo>
                    <a:lnTo>
                      <a:pt x="217" y="78"/>
                    </a:lnTo>
                    <a:lnTo>
                      <a:pt x="209" y="85"/>
                    </a:lnTo>
                    <a:lnTo>
                      <a:pt x="162" y="8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Freeform 443"/>
              <p:cNvSpPr>
                <a:spLocks noChangeArrowheads="1"/>
              </p:cNvSpPr>
              <p:nvPr/>
            </p:nvSpPr>
            <p:spPr bwMode="auto">
              <a:xfrm>
                <a:off x="1593" y="733"/>
                <a:ext cx="124" cy="51"/>
              </a:xfrm>
              <a:custGeom>
                <a:avLst/>
                <a:gdLst>
                  <a:gd name="T0" fmla="*/ 80 w 179"/>
                  <a:gd name="T1" fmla="*/ 42 h 62"/>
                  <a:gd name="T2" fmla="*/ 54 w 179"/>
                  <a:gd name="T3" fmla="*/ 56 h 62"/>
                  <a:gd name="T4" fmla="*/ 13 w 179"/>
                  <a:gd name="T5" fmla="*/ 62 h 62"/>
                  <a:gd name="T6" fmla="*/ 7 w 179"/>
                  <a:gd name="T7" fmla="*/ 49 h 62"/>
                  <a:gd name="T8" fmla="*/ 0 w 179"/>
                  <a:gd name="T9" fmla="*/ 43 h 62"/>
                  <a:gd name="T10" fmla="*/ 25 w 179"/>
                  <a:gd name="T11" fmla="*/ 31 h 62"/>
                  <a:gd name="T12" fmla="*/ 35 w 179"/>
                  <a:gd name="T13" fmla="*/ 25 h 62"/>
                  <a:gd name="T14" fmla="*/ 66 w 179"/>
                  <a:gd name="T15" fmla="*/ 11 h 62"/>
                  <a:gd name="T16" fmla="*/ 65 w 179"/>
                  <a:gd name="T17" fmla="*/ 1 h 62"/>
                  <a:gd name="T18" fmla="*/ 120 w 179"/>
                  <a:gd name="T19" fmla="*/ 0 h 62"/>
                  <a:gd name="T20" fmla="*/ 133 w 179"/>
                  <a:gd name="T21" fmla="*/ 4 h 62"/>
                  <a:gd name="T22" fmla="*/ 138 w 179"/>
                  <a:gd name="T23" fmla="*/ 6 h 62"/>
                  <a:gd name="T24" fmla="*/ 166 w 179"/>
                  <a:gd name="T25" fmla="*/ 4 h 62"/>
                  <a:gd name="T26" fmla="*/ 179 w 179"/>
                  <a:gd name="T27" fmla="*/ 17 h 62"/>
                  <a:gd name="T28" fmla="*/ 139 w 179"/>
                  <a:gd name="T29" fmla="*/ 28 h 62"/>
                  <a:gd name="T30" fmla="*/ 100 w 179"/>
                  <a:gd name="T31" fmla="*/ 37 h 62"/>
                  <a:gd name="T32" fmla="*/ 80 w 179"/>
                  <a:gd name="T33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62">
                    <a:moveTo>
                      <a:pt x="80" y="42"/>
                    </a:moveTo>
                    <a:lnTo>
                      <a:pt x="54" y="56"/>
                    </a:lnTo>
                    <a:lnTo>
                      <a:pt x="13" y="62"/>
                    </a:lnTo>
                    <a:lnTo>
                      <a:pt x="7" y="49"/>
                    </a:lnTo>
                    <a:lnTo>
                      <a:pt x="0" y="43"/>
                    </a:lnTo>
                    <a:lnTo>
                      <a:pt x="25" y="31"/>
                    </a:lnTo>
                    <a:lnTo>
                      <a:pt x="35" y="25"/>
                    </a:lnTo>
                    <a:lnTo>
                      <a:pt x="66" y="11"/>
                    </a:lnTo>
                    <a:lnTo>
                      <a:pt x="65" y="1"/>
                    </a:lnTo>
                    <a:lnTo>
                      <a:pt x="120" y="0"/>
                    </a:lnTo>
                    <a:lnTo>
                      <a:pt x="133" y="4"/>
                    </a:lnTo>
                    <a:lnTo>
                      <a:pt x="138" y="6"/>
                    </a:lnTo>
                    <a:lnTo>
                      <a:pt x="166" y="4"/>
                    </a:lnTo>
                    <a:lnTo>
                      <a:pt x="179" y="17"/>
                    </a:lnTo>
                    <a:lnTo>
                      <a:pt x="139" y="28"/>
                    </a:lnTo>
                    <a:lnTo>
                      <a:pt x="100" y="37"/>
                    </a:lnTo>
                    <a:lnTo>
                      <a:pt x="80" y="4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Freeform 444"/>
              <p:cNvSpPr>
                <a:spLocks noChangeArrowheads="1"/>
              </p:cNvSpPr>
              <p:nvPr/>
            </p:nvSpPr>
            <p:spPr bwMode="auto">
              <a:xfrm>
                <a:off x="2115" y="1140"/>
                <a:ext cx="83" cy="92"/>
              </a:xfrm>
              <a:custGeom>
                <a:avLst/>
                <a:gdLst>
                  <a:gd name="T0" fmla="*/ 62 w 120"/>
                  <a:gd name="T1" fmla="*/ 88 h 110"/>
                  <a:gd name="T2" fmla="*/ 63 w 120"/>
                  <a:gd name="T3" fmla="*/ 84 h 110"/>
                  <a:gd name="T4" fmla="*/ 28 w 120"/>
                  <a:gd name="T5" fmla="*/ 88 h 110"/>
                  <a:gd name="T6" fmla="*/ 0 w 120"/>
                  <a:gd name="T7" fmla="*/ 85 h 110"/>
                  <a:gd name="T8" fmla="*/ 7 w 120"/>
                  <a:gd name="T9" fmla="*/ 77 h 110"/>
                  <a:gd name="T10" fmla="*/ 21 w 120"/>
                  <a:gd name="T11" fmla="*/ 67 h 110"/>
                  <a:gd name="T12" fmla="*/ 7 w 120"/>
                  <a:gd name="T13" fmla="*/ 67 h 110"/>
                  <a:gd name="T14" fmla="*/ 13 w 120"/>
                  <a:gd name="T15" fmla="*/ 64 h 110"/>
                  <a:gd name="T16" fmla="*/ 30 w 120"/>
                  <a:gd name="T17" fmla="*/ 55 h 110"/>
                  <a:gd name="T18" fmla="*/ 31 w 120"/>
                  <a:gd name="T19" fmla="*/ 56 h 110"/>
                  <a:gd name="T20" fmla="*/ 34 w 120"/>
                  <a:gd name="T21" fmla="*/ 50 h 110"/>
                  <a:gd name="T22" fmla="*/ 31 w 120"/>
                  <a:gd name="T23" fmla="*/ 47 h 110"/>
                  <a:gd name="T24" fmla="*/ 38 w 120"/>
                  <a:gd name="T25" fmla="*/ 44 h 110"/>
                  <a:gd name="T26" fmla="*/ 57 w 120"/>
                  <a:gd name="T27" fmla="*/ 19 h 110"/>
                  <a:gd name="T28" fmla="*/ 78 w 120"/>
                  <a:gd name="T29" fmla="*/ 2 h 110"/>
                  <a:gd name="T30" fmla="*/ 88 w 120"/>
                  <a:gd name="T31" fmla="*/ 0 h 110"/>
                  <a:gd name="T32" fmla="*/ 96 w 120"/>
                  <a:gd name="T33" fmla="*/ 0 h 110"/>
                  <a:gd name="T34" fmla="*/ 82 w 120"/>
                  <a:gd name="T35" fmla="*/ 6 h 110"/>
                  <a:gd name="T36" fmla="*/ 86 w 120"/>
                  <a:gd name="T37" fmla="*/ 10 h 110"/>
                  <a:gd name="T38" fmla="*/ 79 w 120"/>
                  <a:gd name="T39" fmla="*/ 17 h 110"/>
                  <a:gd name="T40" fmla="*/ 56 w 120"/>
                  <a:gd name="T41" fmla="*/ 43 h 110"/>
                  <a:gd name="T42" fmla="*/ 74 w 120"/>
                  <a:gd name="T43" fmla="*/ 31 h 110"/>
                  <a:gd name="T44" fmla="*/ 70 w 120"/>
                  <a:gd name="T45" fmla="*/ 35 h 110"/>
                  <a:gd name="T46" fmla="*/ 84 w 120"/>
                  <a:gd name="T47" fmla="*/ 35 h 110"/>
                  <a:gd name="T48" fmla="*/ 72 w 120"/>
                  <a:gd name="T49" fmla="*/ 41 h 110"/>
                  <a:gd name="T50" fmla="*/ 72 w 120"/>
                  <a:gd name="T51" fmla="*/ 44 h 110"/>
                  <a:gd name="T52" fmla="*/ 84 w 120"/>
                  <a:gd name="T53" fmla="*/ 48 h 110"/>
                  <a:gd name="T54" fmla="*/ 82 w 120"/>
                  <a:gd name="T55" fmla="*/ 53 h 110"/>
                  <a:gd name="T56" fmla="*/ 99 w 120"/>
                  <a:gd name="T57" fmla="*/ 46 h 110"/>
                  <a:gd name="T58" fmla="*/ 98 w 120"/>
                  <a:gd name="T59" fmla="*/ 49 h 110"/>
                  <a:gd name="T60" fmla="*/ 114 w 120"/>
                  <a:gd name="T61" fmla="*/ 48 h 110"/>
                  <a:gd name="T62" fmla="*/ 102 w 120"/>
                  <a:gd name="T63" fmla="*/ 60 h 110"/>
                  <a:gd name="T64" fmla="*/ 105 w 120"/>
                  <a:gd name="T65" fmla="*/ 65 h 110"/>
                  <a:gd name="T66" fmla="*/ 98 w 120"/>
                  <a:gd name="T67" fmla="*/ 70 h 110"/>
                  <a:gd name="T68" fmla="*/ 120 w 120"/>
                  <a:gd name="T69" fmla="*/ 65 h 110"/>
                  <a:gd name="T70" fmla="*/ 99 w 120"/>
                  <a:gd name="T71" fmla="*/ 77 h 110"/>
                  <a:gd name="T72" fmla="*/ 103 w 120"/>
                  <a:gd name="T73" fmla="*/ 82 h 110"/>
                  <a:gd name="T74" fmla="*/ 100 w 120"/>
                  <a:gd name="T75" fmla="*/ 82 h 110"/>
                  <a:gd name="T76" fmla="*/ 100 w 120"/>
                  <a:gd name="T77" fmla="*/ 88 h 110"/>
                  <a:gd name="T78" fmla="*/ 118 w 120"/>
                  <a:gd name="T79" fmla="*/ 76 h 110"/>
                  <a:gd name="T80" fmla="*/ 110 w 120"/>
                  <a:gd name="T81" fmla="*/ 88 h 110"/>
                  <a:gd name="T82" fmla="*/ 118 w 120"/>
                  <a:gd name="T83" fmla="*/ 84 h 110"/>
                  <a:gd name="T84" fmla="*/ 120 w 120"/>
                  <a:gd name="T85" fmla="*/ 90 h 110"/>
                  <a:gd name="T86" fmla="*/ 104 w 120"/>
                  <a:gd name="T87" fmla="*/ 110 h 110"/>
                  <a:gd name="T88" fmla="*/ 97 w 120"/>
                  <a:gd name="T89" fmla="*/ 107 h 110"/>
                  <a:gd name="T90" fmla="*/ 98 w 120"/>
                  <a:gd name="T91" fmla="*/ 100 h 110"/>
                  <a:gd name="T92" fmla="*/ 87 w 120"/>
                  <a:gd name="T93" fmla="*/ 104 h 110"/>
                  <a:gd name="T94" fmla="*/ 97 w 120"/>
                  <a:gd name="T95" fmla="*/ 88 h 110"/>
                  <a:gd name="T96" fmla="*/ 93 w 120"/>
                  <a:gd name="T97" fmla="*/ 83 h 110"/>
                  <a:gd name="T98" fmla="*/ 82 w 120"/>
                  <a:gd name="T99" fmla="*/ 94 h 110"/>
                  <a:gd name="T100" fmla="*/ 87 w 120"/>
                  <a:gd name="T101" fmla="*/ 89 h 110"/>
                  <a:gd name="T102" fmla="*/ 58 w 120"/>
                  <a:gd name="T103" fmla="*/ 106 h 110"/>
                  <a:gd name="T104" fmla="*/ 57 w 120"/>
                  <a:gd name="T105" fmla="*/ 100 h 110"/>
                  <a:gd name="T106" fmla="*/ 81 w 120"/>
                  <a:gd name="T107" fmla="*/ 86 h 110"/>
                  <a:gd name="T108" fmla="*/ 75 w 120"/>
                  <a:gd name="T109" fmla="*/ 89 h 110"/>
                  <a:gd name="T110" fmla="*/ 79 w 120"/>
                  <a:gd name="T111" fmla="*/ 84 h 110"/>
                  <a:gd name="T112" fmla="*/ 70 w 120"/>
                  <a:gd name="T113" fmla="*/ 86 h 110"/>
                  <a:gd name="T114" fmla="*/ 62 w 120"/>
                  <a:gd name="T115" fmla="*/ 91 h 110"/>
                  <a:gd name="T116" fmla="*/ 55 w 120"/>
                  <a:gd name="T117" fmla="*/ 90 h 110"/>
                  <a:gd name="T118" fmla="*/ 62 w 120"/>
                  <a:gd name="T119" fmla="*/ 8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0" h="110">
                    <a:moveTo>
                      <a:pt x="62" y="88"/>
                    </a:moveTo>
                    <a:lnTo>
                      <a:pt x="63" y="84"/>
                    </a:lnTo>
                    <a:lnTo>
                      <a:pt x="28" y="88"/>
                    </a:lnTo>
                    <a:lnTo>
                      <a:pt x="0" y="85"/>
                    </a:lnTo>
                    <a:lnTo>
                      <a:pt x="7" y="77"/>
                    </a:lnTo>
                    <a:lnTo>
                      <a:pt x="21" y="67"/>
                    </a:lnTo>
                    <a:lnTo>
                      <a:pt x="7" y="67"/>
                    </a:lnTo>
                    <a:lnTo>
                      <a:pt x="13" y="64"/>
                    </a:lnTo>
                    <a:lnTo>
                      <a:pt x="30" y="55"/>
                    </a:lnTo>
                    <a:lnTo>
                      <a:pt x="31" y="56"/>
                    </a:lnTo>
                    <a:lnTo>
                      <a:pt x="34" y="50"/>
                    </a:lnTo>
                    <a:lnTo>
                      <a:pt x="31" y="47"/>
                    </a:lnTo>
                    <a:lnTo>
                      <a:pt x="38" y="44"/>
                    </a:lnTo>
                    <a:lnTo>
                      <a:pt x="57" y="19"/>
                    </a:lnTo>
                    <a:lnTo>
                      <a:pt x="78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82" y="6"/>
                    </a:lnTo>
                    <a:lnTo>
                      <a:pt x="86" y="10"/>
                    </a:lnTo>
                    <a:lnTo>
                      <a:pt x="79" y="17"/>
                    </a:lnTo>
                    <a:lnTo>
                      <a:pt x="56" y="43"/>
                    </a:lnTo>
                    <a:lnTo>
                      <a:pt x="74" y="31"/>
                    </a:lnTo>
                    <a:lnTo>
                      <a:pt x="70" y="35"/>
                    </a:lnTo>
                    <a:lnTo>
                      <a:pt x="84" y="35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84" y="48"/>
                    </a:lnTo>
                    <a:lnTo>
                      <a:pt x="82" y="53"/>
                    </a:lnTo>
                    <a:lnTo>
                      <a:pt x="99" y="46"/>
                    </a:lnTo>
                    <a:lnTo>
                      <a:pt x="98" y="49"/>
                    </a:lnTo>
                    <a:lnTo>
                      <a:pt x="114" y="48"/>
                    </a:lnTo>
                    <a:lnTo>
                      <a:pt x="102" y="60"/>
                    </a:lnTo>
                    <a:lnTo>
                      <a:pt x="105" y="65"/>
                    </a:lnTo>
                    <a:lnTo>
                      <a:pt x="98" y="70"/>
                    </a:lnTo>
                    <a:lnTo>
                      <a:pt x="120" y="65"/>
                    </a:lnTo>
                    <a:lnTo>
                      <a:pt x="99" y="77"/>
                    </a:lnTo>
                    <a:lnTo>
                      <a:pt x="103" y="82"/>
                    </a:lnTo>
                    <a:lnTo>
                      <a:pt x="100" y="82"/>
                    </a:lnTo>
                    <a:lnTo>
                      <a:pt x="100" y="88"/>
                    </a:lnTo>
                    <a:lnTo>
                      <a:pt x="118" y="76"/>
                    </a:lnTo>
                    <a:lnTo>
                      <a:pt x="110" y="88"/>
                    </a:lnTo>
                    <a:lnTo>
                      <a:pt x="118" y="84"/>
                    </a:lnTo>
                    <a:lnTo>
                      <a:pt x="120" y="90"/>
                    </a:lnTo>
                    <a:lnTo>
                      <a:pt x="104" y="110"/>
                    </a:lnTo>
                    <a:lnTo>
                      <a:pt x="97" y="107"/>
                    </a:lnTo>
                    <a:lnTo>
                      <a:pt x="98" y="100"/>
                    </a:lnTo>
                    <a:lnTo>
                      <a:pt x="87" y="104"/>
                    </a:lnTo>
                    <a:lnTo>
                      <a:pt x="97" y="88"/>
                    </a:lnTo>
                    <a:lnTo>
                      <a:pt x="93" y="83"/>
                    </a:lnTo>
                    <a:lnTo>
                      <a:pt x="82" y="94"/>
                    </a:lnTo>
                    <a:lnTo>
                      <a:pt x="87" y="89"/>
                    </a:lnTo>
                    <a:lnTo>
                      <a:pt x="58" y="106"/>
                    </a:lnTo>
                    <a:lnTo>
                      <a:pt x="57" y="100"/>
                    </a:lnTo>
                    <a:lnTo>
                      <a:pt x="81" y="86"/>
                    </a:lnTo>
                    <a:lnTo>
                      <a:pt x="75" y="89"/>
                    </a:lnTo>
                    <a:lnTo>
                      <a:pt x="79" y="84"/>
                    </a:lnTo>
                    <a:lnTo>
                      <a:pt x="70" y="86"/>
                    </a:lnTo>
                    <a:lnTo>
                      <a:pt x="62" y="91"/>
                    </a:lnTo>
                    <a:lnTo>
                      <a:pt x="55" y="90"/>
                    </a:lnTo>
                    <a:lnTo>
                      <a:pt x="62" y="8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Freeform 445"/>
              <p:cNvSpPr>
                <a:spLocks noChangeArrowheads="1"/>
              </p:cNvSpPr>
              <p:nvPr/>
            </p:nvSpPr>
            <p:spPr bwMode="auto">
              <a:xfrm>
                <a:off x="1950" y="696"/>
                <a:ext cx="149" cy="31"/>
              </a:xfrm>
              <a:custGeom>
                <a:avLst/>
                <a:gdLst>
                  <a:gd name="T0" fmla="*/ 85 w 212"/>
                  <a:gd name="T1" fmla="*/ 19 h 37"/>
                  <a:gd name="T2" fmla="*/ 64 w 212"/>
                  <a:gd name="T3" fmla="*/ 11 h 37"/>
                  <a:gd name="T4" fmla="*/ 94 w 212"/>
                  <a:gd name="T5" fmla="*/ 11 h 37"/>
                  <a:gd name="T6" fmla="*/ 38 w 212"/>
                  <a:gd name="T7" fmla="*/ 7 h 37"/>
                  <a:gd name="T8" fmla="*/ 48 w 212"/>
                  <a:gd name="T9" fmla="*/ 0 h 37"/>
                  <a:gd name="T10" fmla="*/ 0 w 212"/>
                  <a:gd name="T11" fmla="*/ 2 h 37"/>
                  <a:gd name="T12" fmla="*/ 44 w 212"/>
                  <a:gd name="T13" fmla="*/ 8 h 37"/>
                  <a:gd name="T14" fmla="*/ 36 w 212"/>
                  <a:gd name="T15" fmla="*/ 23 h 37"/>
                  <a:gd name="T16" fmla="*/ 29 w 212"/>
                  <a:gd name="T17" fmla="*/ 37 h 37"/>
                  <a:gd name="T18" fmla="*/ 73 w 212"/>
                  <a:gd name="T19" fmla="*/ 36 h 37"/>
                  <a:gd name="T20" fmla="*/ 118 w 212"/>
                  <a:gd name="T21" fmla="*/ 36 h 37"/>
                  <a:gd name="T22" fmla="*/ 162 w 212"/>
                  <a:gd name="T23" fmla="*/ 35 h 37"/>
                  <a:gd name="T24" fmla="*/ 206 w 212"/>
                  <a:gd name="T25" fmla="*/ 33 h 37"/>
                  <a:gd name="T26" fmla="*/ 212 w 212"/>
                  <a:gd name="T27" fmla="*/ 25 h 37"/>
                  <a:gd name="T28" fmla="*/ 178 w 212"/>
                  <a:gd name="T29" fmla="*/ 18 h 37"/>
                  <a:gd name="T30" fmla="*/ 132 w 212"/>
                  <a:gd name="T31" fmla="*/ 18 h 37"/>
                  <a:gd name="T32" fmla="*/ 85 w 212"/>
                  <a:gd name="T33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7">
                    <a:moveTo>
                      <a:pt x="85" y="19"/>
                    </a:moveTo>
                    <a:lnTo>
                      <a:pt x="64" y="11"/>
                    </a:lnTo>
                    <a:lnTo>
                      <a:pt x="94" y="11"/>
                    </a:lnTo>
                    <a:lnTo>
                      <a:pt x="38" y="7"/>
                    </a:lnTo>
                    <a:lnTo>
                      <a:pt x="48" y="0"/>
                    </a:lnTo>
                    <a:lnTo>
                      <a:pt x="0" y="2"/>
                    </a:lnTo>
                    <a:lnTo>
                      <a:pt x="44" y="8"/>
                    </a:lnTo>
                    <a:lnTo>
                      <a:pt x="36" y="23"/>
                    </a:lnTo>
                    <a:lnTo>
                      <a:pt x="29" y="37"/>
                    </a:lnTo>
                    <a:lnTo>
                      <a:pt x="73" y="36"/>
                    </a:lnTo>
                    <a:lnTo>
                      <a:pt x="118" y="36"/>
                    </a:lnTo>
                    <a:lnTo>
                      <a:pt x="162" y="35"/>
                    </a:lnTo>
                    <a:lnTo>
                      <a:pt x="206" y="33"/>
                    </a:lnTo>
                    <a:lnTo>
                      <a:pt x="212" y="25"/>
                    </a:lnTo>
                    <a:lnTo>
                      <a:pt x="178" y="18"/>
                    </a:lnTo>
                    <a:lnTo>
                      <a:pt x="132" y="18"/>
                    </a:lnTo>
                    <a:lnTo>
                      <a:pt x="85" y="1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" name="Freeform 446"/>
              <p:cNvSpPr>
                <a:spLocks noChangeArrowheads="1"/>
              </p:cNvSpPr>
              <p:nvPr/>
            </p:nvSpPr>
            <p:spPr bwMode="auto">
              <a:xfrm>
                <a:off x="2002" y="637"/>
                <a:ext cx="93" cy="37"/>
              </a:xfrm>
              <a:custGeom>
                <a:avLst/>
                <a:gdLst>
                  <a:gd name="T0" fmla="*/ 28 w 135"/>
                  <a:gd name="T1" fmla="*/ 13 h 47"/>
                  <a:gd name="T2" fmla="*/ 18 w 135"/>
                  <a:gd name="T3" fmla="*/ 9 h 47"/>
                  <a:gd name="T4" fmla="*/ 64 w 135"/>
                  <a:gd name="T5" fmla="*/ 0 h 47"/>
                  <a:gd name="T6" fmla="*/ 120 w 135"/>
                  <a:gd name="T7" fmla="*/ 10 h 47"/>
                  <a:gd name="T8" fmla="*/ 107 w 135"/>
                  <a:gd name="T9" fmla="*/ 24 h 47"/>
                  <a:gd name="T10" fmla="*/ 135 w 135"/>
                  <a:gd name="T11" fmla="*/ 28 h 47"/>
                  <a:gd name="T12" fmla="*/ 85 w 135"/>
                  <a:gd name="T13" fmla="*/ 36 h 47"/>
                  <a:gd name="T14" fmla="*/ 65 w 135"/>
                  <a:gd name="T15" fmla="*/ 47 h 47"/>
                  <a:gd name="T16" fmla="*/ 55 w 135"/>
                  <a:gd name="T17" fmla="*/ 40 h 47"/>
                  <a:gd name="T18" fmla="*/ 54 w 135"/>
                  <a:gd name="T19" fmla="*/ 47 h 47"/>
                  <a:gd name="T20" fmla="*/ 9 w 135"/>
                  <a:gd name="T21" fmla="*/ 34 h 47"/>
                  <a:gd name="T22" fmla="*/ 64 w 135"/>
                  <a:gd name="T23" fmla="*/ 29 h 47"/>
                  <a:gd name="T24" fmla="*/ 0 w 135"/>
                  <a:gd name="T25" fmla="*/ 22 h 47"/>
                  <a:gd name="T26" fmla="*/ 28 w 135"/>
                  <a:gd name="T2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47">
                    <a:moveTo>
                      <a:pt x="28" y="13"/>
                    </a:moveTo>
                    <a:lnTo>
                      <a:pt x="18" y="9"/>
                    </a:lnTo>
                    <a:lnTo>
                      <a:pt x="64" y="0"/>
                    </a:lnTo>
                    <a:lnTo>
                      <a:pt x="120" y="10"/>
                    </a:lnTo>
                    <a:lnTo>
                      <a:pt x="107" y="24"/>
                    </a:lnTo>
                    <a:lnTo>
                      <a:pt x="135" y="28"/>
                    </a:lnTo>
                    <a:lnTo>
                      <a:pt x="85" y="36"/>
                    </a:lnTo>
                    <a:lnTo>
                      <a:pt x="65" y="47"/>
                    </a:lnTo>
                    <a:lnTo>
                      <a:pt x="55" y="40"/>
                    </a:lnTo>
                    <a:lnTo>
                      <a:pt x="54" y="47"/>
                    </a:lnTo>
                    <a:lnTo>
                      <a:pt x="9" y="34"/>
                    </a:lnTo>
                    <a:lnTo>
                      <a:pt x="64" y="29"/>
                    </a:lnTo>
                    <a:lnTo>
                      <a:pt x="0" y="22"/>
                    </a:lnTo>
                    <a:lnTo>
                      <a:pt x="28" y="1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" name="Freeform 447"/>
              <p:cNvSpPr>
                <a:spLocks noChangeArrowheads="1"/>
              </p:cNvSpPr>
              <p:nvPr/>
            </p:nvSpPr>
            <p:spPr bwMode="auto">
              <a:xfrm>
                <a:off x="1725" y="696"/>
                <a:ext cx="126" cy="36"/>
              </a:xfrm>
              <a:custGeom>
                <a:avLst/>
                <a:gdLst>
                  <a:gd name="T0" fmla="*/ 49 w 181"/>
                  <a:gd name="T1" fmla="*/ 43 h 43"/>
                  <a:gd name="T2" fmla="*/ 31 w 181"/>
                  <a:gd name="T3" fmla="*/ 37 h 43"/>
                  <a:gd name="T4" fmla="*/ 90 w 181"/>
                  <a:gd name="T5" fmla="*/ 27 h 43"/>
                  <a:gd name="T6" fmla="*/ 46 w 181"/>
                  <a:gd name="T7" fmla="*/ 27 h 43"/>
                  <a:gd name="T8" fmla="*/ 0 w 181"/>
                  <a:gd name="T9" fmla="*/ 26 h 43"/>
                  <a:gd name="T10" fmla="*/ 43 w 181"/>
                  <a:gd name="T11" fmla="*/ 20 h 43"/>
                  <a:gd name="T12" fmla="*/ 24 w 181"/>
                  <a:gd name="T13" fmla="*/ 18 h 43"/>
                  <a:gd name="T14" fmla="*/ 53 w 181"/>
                  <a:gd name="T15" fmla="*/ 17 h 43"/>
                  <a:gd name="T16" fmla="*/ 40 w 181"/>
                  <a:gd name="T17" fmla="*/ 12 h 43"/>
                  <a:gd name="T18" fmla="*/ 91 w 181"/>
                  <a:gd name="T19" fmla="*/ 14 h 43"/>
                  <a:gd name="T20" fmla="*/ 126 w 181"/>
                  <a:gd name="T21" fmla="*/ 23 h 43"/>
                  <a:gd name="T22" fmla="*/ 127 w 181"/>
                  <a:gd name="T23" fmla="*/ 7 h 43"/>
                  <a:gd name="T24" fmla="*/ 159 w 181"/>
                  <a:gd name="T25" fmla="*/ 0 h 43"/>
                  <a:gd name="T26" fmla="*/ 147 w 181"/>
                  <a:gd name="T27" fmla="*/ 18 h 43"/>
                  <a:gd name="T28" fmla="*/ 181 w 181"/>
                  <a:gd name="T29" fmla="*/ 18 h 43"/>
                  <a:gd name="T30" fmla="*/ 154 w 181"/>
                  <a:gd name="T31" fmla="*/ 31 h 43"/>
                  <a:gd name="T32" fmla="*/ 132 w 181"/>
                  <a:gd name="T33" fmla="*/ 30 h 43"/>
                  <a:gd name="T34" fmla="*/ 91 w 181"/>
                  <a:gd name="T35" fmla="*/ 37 h 43"/>
                  <a:gd name="T36" fmla="*/ 49 w 181"/>
                  <a:gd name="T3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1" h="43">
                    <a:moveTo>
                      <a:pt x="49" y="43"/>
                    </a:moveTo>
                    <a:lnTo>
                      <a:pt x="31" y="37"/>
                    </a:lnTo>
                    <a:lnTo>
                      <a:pt x="90" y="27"/>
                    </a:lnTo>
                    <a:lnTo>
                      <a:pt x="46" y="27"/>
                    </a:lnTo>
                    <a:lnTo>
                      <a:pt x="0" y="26"/>
                    </a:lnTo>
                    <a:lnTo>
                      <a:pt x="43" y="20"/>
                    </a:lnTo>
                    <a:lnTo>
                      <a:pt x="24" y="18"/>
                    </a:lnTo>
                    <a:lnTo>
                      <a:pt x="53" y="17"/>
                    </a:lnTo>
                    <a:lnTo>
                      <a:pt x="40" y="12"/>
                    </a:lnTo>
                    <a:lnTo>
                      <a:pt x="91" y="14"/>
                    </a:lnTo>
                    <a:lnTo>
                      <a:pt x="126" y="23"/>
                    </a:lnTo>
                    <a:lnTo>
                      <a:pt x="127" y="7"/>
                    </a:lnTo>
                    <a:lnTo>
                      <a:pt x="159" y="0"/>
                    </a:lnTo>
                    <a:lnTo>
                      <a:pt x="147" y="18"/>
                    </a:lnTo>
                    <a:lnTo>
                      <a:pt x="181" y="18"/>
                    </a:lnTo>
                    <a:lnTo>
                      <a:pt x="154" y="31"/>
                    </a:lnTo>
                    <a:lnTo>
                      <a:pt x="132" y="30"/>
                    </a:lnTo>
                    <a:lnTo>
                      <a:pt x="91" y="37"/>
                    </a:lnTo>
                    <a:lnTo>
                      <a:pt x="49" y="4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" name="Freeform 448"/>
              <p:cNvSpPr>
                <a:spLocks noChangeArrowheads="1"/>
              </p:cNvSpPr>
              <p:nvPr/>
            </p:nvSpPr>
            <p:spPr bwMode="auto">
              <a:xfrm>
                <a:off x="1896" y="876"/>
                <a:ext cx="79" cy="46"/>
              </a:xfrm>
              <a:custGeom>
                <a:avLst/>
                <a:gdLst>
                  <a:gd name="T0" fmla="*/ 79 w 114"/>
                  <a:gd name="T1" fmla="*/ 42 h 56"/>
                  <a:gd name="T2" fmla="*/ 70 w 114"/>
                  <a:gd name="T3" fmla="*/ 38 h 56"/>
                  <a:gd name="T4" fmla="*/ 71 w 114"/>
                  <a:gd name="T5" fmla="*/ 36 h 56"/>
                  <a:gd name="T6" fmla="*/ 63 w 114"/>
                  <a:gd name="T7" fmla="*/ 39 h 56"/>
                  <a:gd name="T8" fmla="*/ 25 w 114"/>
                  <a:gd name="T9" fmla="*/ 56 h 56"/>
                  <a:gd name="T10" fmla="*/ 24 w 114"/>
                  <a:gd name="T11" fmla="*/ 44 h 56"/>
                  <a:gd name="T12" fmla="*/ 0 w 114"/>
                  <a:gd name="T13" fmla="*/ 45 h 56"/>
                  <a:gd name="T14" fmla="*/ 24 w 114"/>
                  <a:gd name="T15" fmla="*/ 34 h 56"/>
                  <a:gd name="T16" fmla="*/ 39 w 114"/>
                  <a:gd name="T17" fmla="*/ 16 h 56"/>
                  <a:gd name="T18" fmla="*/ 54 w 114"/>
                  <a:gd name="T19" fmla="*/ 0 h 56"/>
                  <a:gd name="T20" fmla="*/ 63 w 114"/>
                  <a:gd name="T21" fmla="*/ 4 h 56"/>
                  <a:gd name="T22" fmla="*/ 61 w 114"/>
                  <a:gd name="T23" fmla="*/ 13 h 56"/>
                  <a:gd name="T24" fmla="*/ 70 w 114"/>
                  <a:gd name="T25" fmla="*/ 9 h 56"/>
                  <a:gd name="T26" fmla="*/ 99 w 114"/>
                  <a:gd name="T27" fmla="*/ 27 h 56"/>
                  <a:gd name="T28" fmla="*/ 89 w 114"/>
                  <a:gd name="T29" fmla="*/ 38 h 56"/>
                  <a:gd name="T30" fmla="*/ 112 w 114"/>
                  <a:gd name="T31" fmla="*/ 38 h 56"/>
                  <a:gd name="T32" fmla="*/ 114 w 114"/>
                  <a:gd name="T33" fmla="*/ 43 h 56"/>
                  <a:gd name="T34" fmla="*/ 94 w 114"/>
                  <a:gd name="T35" fmla="*/ 49 h 56"/>
                  <a:gd name="T36" fmla="*/ 79 w 114"/>
                  <a:gd name="T3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56">
                    <a:moveTo>
                      <a:pt x="79" y="42"/>
                    </a:moveTo>
                    <a:lnTo>
                      <a:pt x="70" y="38"/>
                    </a:lnTo>
                    <a:lnTo>
                      <a:pt x="71" y="36"/>
                    </a:lnTo>
                    <a:lnTo>
                      <a:pt x="63" y="39"/>
                    </a:lnTo>
                    <a:lnTo>
                      <a:pt x="25" y="56"/>
                    </a:lnTo>
                    <a:lnTo>
                      <a:pt x="24" y="44"/>
                    </a:lnTo>
                    <a:lnTo>
                      <a:pt x="0" y="45"/>
                    </a:lnTo>
                    <a:lnTo>
                      <a:pt x="24" y="34"/>
                    </a:lnTo>
                    <a:lnTo>
                      <a:pt x="39" y="16"/>
                    </a:lnTo>
                    <a:lnTo>
                      <a:pt x="54" y="0"/>
                    </a:lnTo>
                    <a:lnTo>
                      <a:pt x="63" y="4"/>
                    </a:lnTo>
                    <a:lnTo>
                      <a:pt x="61" y="13"/>
                    </a:lnTo>
                    <a:lnTo>
                      <a:pt x="70" y="9"/>
                    </a:lnTo>
                    <a:lnTo>
                      <a:pt x="99" y="27"/>
                    </a:lnTo>
                    <a:lnTo>
                      <a:pt x="89" y="38"/>
                    </a:lnTo>
                    <a:lnTo>
                      <a:pt x="112" y="38"/>
                    </a:lnTo>
                    <a:lnTo>
                      <a:pt x="114" y="43"/>
                    </a:lnTo>
                    <a:lnTo>
                      <a:pt x="94" y="49"/>
                    </a:lnTo>
                    <a:lnTo>
                      <a:pt x="79" y="4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" name="Freeform 449"/>
              <p:cNvSpPr>
                <a:spLocks noChangeArrowheads="1"/>
              </p:cNvSpPr>
              <p:nvPr/>
            </p:nvSpPr>
            <p:spPr bwMode="auto">
              <a:xfrm>
                <a:off x="1836" y="746"/>
                <a:ext cx="69" cy="34"/>
              </a:xfrm>
              <a:custGeom>
                <a:avLst/>
                <a:gdLst>
                  <a:gd name="T0" fmla="*/ 100 w 100"/>
                  <a:gd name="T1" fmla="*/ 0 h 42"/>
                  <a:gd name="T2" fmla="*/ 42 w 100"/>
                  <a:gd name="T3" fmla="*/ 0 h 42"/>
                  <a:gd name="T4" fmla="*/ 48 w 100"/>
                  <a:gd name="T5" fmla="*/ 9 h 42"/>
                  <a:gd name="T6" fmla="*/ 36 w 100"/>
                  <a:gd name="T7" fmla="*/ 17 h 42"/>
                  <a:gd name="T8" fmla="*/ 0 w 100"/>
                  <a:gd name="T9" fmla="*/ 18 h 42"/>
                  <a:gd name="T10" fmla="*/ 21 w 100"/>
                  <a:gd name="T11" fmla="*/ 30 h 42"/>
                  <a:gd name="T12" fmla="*/ 42 w 100"/>
                  <a:gd name="T13" fmla="*/ 42 h 42"/>
                  <a:gd name="T14" fmla="*/ 46 w 100"/>
                  <a:gd name="T15" fmla="*/ 35 h 42"/>
                  <a:gd name="T16" fmla="*/ 72 w 100"/>
                  <a:gd name="T17" fmla="*/ 35 h 42"/>
                  <a:gd name="T18" fmla="*/ 87 w 100"/>
                  <a:gd name="T19" fmla="*/ 17 h 42"/>
                  <a:gd name="T20" fmla="*/ 100 w 10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42">
                    <a:moveTo>
                      <a:pt x="100" y="0"/>
                    </a:moveTo>
                    <a:lnTo>
                      <a:pt x="42" y="0"/>
                    </a:lnTo>
                    <a:lnTo>
                      <a:pt x="48" y="9"/>
                    </a:lnTo>
                    <a:lnTo>
                      <a:pt x="36" y="17"/>
                    </a:lnTo>
                    <a:lnTo>
                      <a:pt x="0" y="18"/>
                    </a:lnTo>
                    <a:lnTo>
                      <a:pt x="21" y="30"/>
                    </a:lnTo>
                    <a:lnTo>
                      <a:pt x="42" y="42"/>
                    </a:lnTo>
                    <a:lnTo>
                      <a:pt x="46" y="35"/>
                    </a:lnTo>
                    <a:lnTo>
                      <a:pt x="72" y="35"/>
                    </a:lnTo>
                    <a:lnTo>
                      <a:pt x="87" y="17"/>
                    </a:lnTo>
                    <a:lnTo>
                      <a:pt x="10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" name="Freeform 450"/>
              <p:cNvSpPr>
                <a:spLocks noChangeArrowheads="1"/>
              </p:cNvSpPr>
              <p:nvPr/>
            </p:nvSpPr>
            <p:spPr bwMode="auto">
              <a:xfrm>
                <a:off x="1903" y="739"/>
                <a:ext cx="72" cy="32"/>
              </a:xfrm>
              <a:custGeom>
                <a:avLst/>
                <a:gdLst>
                  <a:gd name="T0" fmla="*/ 64 w 104"/>
                  <a:gd name="T1" fmla="*/ 23 h 40"/>
                  <a:gd name="T2" fmla="*/ 30 w 104"/>
                  <a:gd name="T3" fmla="*/ 25 h 40"/>
                  <a:gd name="T4" fmla="*/ 34 w 104"/>
                  <a:gd name="T5" fmla="*/ 29 h 40"/>
                  <a:gd name="T6" fmla="*/ 18 w 104"/>
                  <a:gd name="T7" fmla="*/ 38 h 40"/>
                  <a:gd name="T8" fmla="*/ 0 w 104"/>
                  <a:gd name="T9" fmla="*/ 40 h 40"/>
                  <a:gd name="T10" fmla="*/ 4 w 104"/>
                  <a:gd name="T11" fmla="*/ 36 h 40"/>
                  <a:gd name="T12" fmla="*/ 22 w 104"/>
                  <a:gd name="T13" fmla="*/ 10 h 40"/>
                  <a:gd name="T14" fmla="*/ 34 w 104"/>
                  <a:gd name="T15" fmla="*/ 8 h 40"/>
                  <a:gd name="T16" fmla="*/ 32 w 104"/>
                  <a:gd name="T17" fmla="*/ 4 h 40"/>
                  <a:gd name="T18" fmla="*/ 44 w 104"/>
                  <a:gd name="T19" fmla="*/ 0 h 40"/>
                  <a:gd name="T20" fmla="*/ 104 w 104"/>
                  <a:gd name="T21" fmla="*/ 4 h 40"/>
                  <a:gd name="T22" fmla="*/ 89 w 104"/>
                  <a:gd name="T23" fmla="*/ 11 h 40"/>
                  <a:gd name="T24" fmla="*/ 64 w 104"/>
                  <a:gd name="T25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40">
                    <a:moveTo>
                      <a:pt x="64" y="23"/>
                    </a:moveTo>
                    <a:lnTo>
                      <a:pt x="30" y="25"/>
                    </a:lnTo>
                    <a:lnTo>
                      <a:pt x="34" y="29"/>
                    </a:lnTo>
                    <a:lnTo>
                      <a:pt x="18" y="38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22" y="10"/>
                    </a:lnTo>
                    <a:lnTo>
                      <a:pt x="34" y="8"/>
                    </a:lnTo>
                    <a:lnTo>
                      <a:pt x="32" y="4"/>
                    </a:lnTo>
                    <a:lnTo>
                      <a:pt x="44" y="0"/>
                    </a:lnTo>
                    <a:lnTo>
                      <a:pt x="104" y="4"/>
                    </a:lnTo>
                    <a:lnTo>
                      <a:pt x="89" y="11"/>
                    </a:lnTo>
                    <a:lnTo>
                      <a:pt x="64" y="2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7" name="Freeform 451"/>
              <p:cNvSpPr>
                <a:spLocks noChangeArrowheads="1"/>
              </p:cNvSpPr>
              <p:nvPr/>
            </p:nvSpPr>
            <p:spPr bwMode="auto">
              <a:xfrm>
                <a:off x="1258" y="1154"/>
                <a:ext cx="37" cy="44"/>
              </a:xfrm>
              <a:custGeom>
                <a:avLst/>
                <a:gdLst>
                  <a:gd name="T0" fmla="*/ 40 w 57"/>
                  <a:gd name="T1" fmla="*/ 36 h 53"/>
                  <a:gd name="T2" fmla="*/ 36 w 57"/>
                  <a:gd name="T3" fmla="*/ 39 h 53"/>
                  <a:gd name="T4" fmla="*/ 22 w 57"/>
                  <a:gd name="T5" fmla="*/ 38 h 53"/>
                  <a:gd name="T6" fmla="*/ 26 w 57"/>
                  <a:gd name="T7" fmla="*/ 35 h 53"/>
                  <a:gd name="T8" fmla="*/ 20 w 57"/>
                  <a:gd name="T9" fmla="*/ 32 h 53"/>
                  <a:gd name="T10" fmla="*/ 11 w 57"/>
                  <a:gd name="T11" fmla="*/ 30 h 53"/>
                  <a:gd name="T12" fmla="*/ 24 w 57"/>
                  <a:gd name="T13" fmla="*/ 24 h 53"/>
                  <a:gd name="T14" fmla="*/ 12 w 57"/>
                  <a:gd name="T15" fmla="*/ 19 h 53"/>
                  <a:gd name="T16" fmla="*/ 11 w 57"/>
                  <a:gd name="T17" fmla="*/ 15 h 53"/>
                  <a:gd name="T18" fmla="*/ 4 w 57"/>
                  <a:gd name="T19" fmla="*/ 13 h 53"/>
                  <a:gd name="T20" fmla="*/ 3 w 57"/>
                  <a:gd name="T21" fmla="*/ 11 h 53"/>
                  <a:gd name="T22" fmla="*/ 11 w 57"/>
                  <a:gd name="T23" fmla="*/ 5 h 53"/>
                  <a:gd name="T24" fmla="*/ 6 w 57"/>
                  <a:gd name="T25" fmla="*/ 6 h 53"/>
                  <a:gd name="T26" fmla="*/ 0 w 57"/>
                  <a:gd name="T27" fmla="*/ 0 h 53"/>
                  <a:gd name="T28" fmla="*/ 21 w 57"/>
                  <a:gd name="T29" fmla="*/ 3 h 53"/>
                  <a:gd name="T30" fmla="*/ 40 w 57"/>
                  <a:gd name="T31" fmla="*/ 8 h 53"/>
                  <a:gd name="T32" fmla="*/ 45 w 57"/>
                  <a:gd name="T33" fmla="*/ 18 h 53"/>
                  <a:gd name="T34" fmla="*/ 53 w 57"/>
                  <a:gd name="T35" fmla="*/ 32 h 53"/>
                  <a:gd name="T36" fmla="*/ 56 w 57"/>
                  <a:gd name="T37" fmla="*/ 49 h 53"/>
                  <a:gd name="T38" fmla="*/ 57 w 57"/>
                  <a:gd name="T39" fmla="*/ 53 h 53"/>
                  <a:gd name="T40" fmla="*/ 28 w 57"/>
                  <a:gd name="T41" fmla="*/ 44 h 53"/>
                  <a:gd name="T42" fmla="*/ 40 w 57"/>
                  <a:gd name="T43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" h="53">
                    <a:moveTo>
                      <a:pt x="40" y="36"/>
                    </a:moveTo>
                    <a:lnTo>
                      <a:pt x="36" y="39"/>
                    </a:lnTo>
                    <a:lnTo>
                      <a:pt x="22" y="38"/>
                    </a:lnTo>
                    <a:lnTo>
                      <a:pt x="26" y="35"/>
                    </a:lnTo>
                    <a:lnTo>
                      <a:pt x="20" y="32"/>
                    </a:lnTo>
                    <a:lnTo>
                      <a:pt x="11" y="30"/>
                    </a:lnTo>
                    <a:lnTo>
                      <a:pt x="24" y="24"/>
                    </a:lnTo>
                    <a:lnTo>
                      <a:pt x="12" y="19"/>
                    </a:lnTo>
                    <a:lnTo>
                      <a:pt x="11" y="15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40" y="8"/>
                    </a:lnTo>
                    <a:lnTo>
                      <a:pt x="45" y="18"/>
                    </a:lnTo>
                    <a:lnTo>
                      <a:pt x="53" y="32"/>
                    </a:lnTo>
                    <a:lnTo>
                      <a:pt x="56" y="49"/>
                    </a:lnTo>
                    <a:lnTo>
                      <a:pt x="57" y="53"/>
                    </a:lnTo>
                    <a:lnTo>
                      <a:pt x="28" y="44"/>
                    </a:lnTo>
                    <a:lnTo>
                      <a:pt x="40" y="3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" name="Freeform 452"/>
              <p:cNvSpPr>
                <a:spLocks noChangeArrowheads="1"/>
              </p:cNvSpPr>
              <p:nvPr/>
            </p:nvSpPr>
            <p:spPr bwMode="auto">
              <a:xfrm>
                <a:off x="1690" y="687"/>
                <a:ext cx="90" cy="22"/>
              </a:xfrm>
              <a:custGeom>
                <a:avLst/>
                <a:gdLst>
                  <a:gd name="T0" fmla="*/ 79 w 131"/>
                  <a:gd name="T1" fmla="*/ 16 h 28"/>
                  <a:gd name="T2" fmla="*/ 81 w 131"/>
                  <a:gd name="T3" fmla="*/ 13 h 28"/>
                  <a:gd name="T4" fmla="*/ 65 w 131"/>
                  <a:gd name="T5" fmla="*/ 18 h 28"/>
                  <a:gd name="T6" fmla="*/ 50 w 131"/>
                  <a:gd name="T7" fmla="*/ 23 h 28"/>
                  <a:gd name="T8" fmla="*/ 48 w 131"/>
                  <a:gd name="T9" fmla="*/ 19 h 28"/>
                  <a:gd name="T10" fmla="*/ 38 w 131"/>
                  <a:gd name="T11" fmla="*/ 26 h 28"/>
                  <a:gd name="T12" fmla="*/ 25 w 131"/>
                  <a:gd name="T13" fmla="*/ 28 h 28"/>
                  <a:gd name="T14" fmla="*/ 25 w 131"/>
                  <a:gd name="T15" fmla="*/ 23 h 28"/>
                  <a:gd name="T16" fmla="*/ 14 w 131"/>
                  <a:gd name="T17" fmla="*/ 26 h 28"/>
                  <a:gd name="T18" fmla="*/ 0 w 131"/>
                  <a:gd name="T19" fmla="*/ 25 h 28"/>
                  <a:gd name="T20" fmla="*/ 9 w 131"/>
                  <a:gd name="T21" fmla="*/ 19 h 28"/>
                  <a:gd name="T22" fmla="*/ 56 w 131"/>
                  <a:gd name="T23" fmla="*/ 10 h 28"/>
                  <a:gd name="T24" fmla="*/ 89 w 131"/>
                  <a:gd name="T25" fmla="*/ 2 h 28"/>
                  <a:gd name="T26" fmla="*/ 110 w 131"/>
                  <a:gd name="T27" fmla="*/ 0 h 28"/>
                  <a:gd name="T28" fmla="*/ 131 w 131"/>
                  <a:gd name="T29" fmla="*/ 4 h 28"/>
                  <a:gd name="T30" fmla="*/ 113 w 131"/>
                  <a:gd name="T31" fmla="*/ 7 h 28"/>
                  <a:gd name="T32" fmla="*/ 116 w 131"/>
                  <a:gd name="T33" fmla="*/ 10 h 28"/>
                  <a:gd name="T34" fmla="*/ 110 w 131"/>
                  <a:gd name="T35" fmla="*/ 12 h 28"/>
                  <a:gd name="T36" fmla="*/ 89 w 131"/>
                  <a:gd name="T37" fmla="*/ 17 h 28"/>
                  <a:gd name="T38" fmla="*/ 78 w 131"/>
                  <a:gd name="T39" fmla="*/ 22 h 28"/>
                  <a:gd name="T40" fmla="*/ 79 w 131"/>
                  <a:gd name="T4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28">
                    <a:moveTo>
                      <a:pt x="79" y="16"/>
                    </a:moveTo>
                    <a:lnTo>
                      <a:pt x="81" y="13"/>
                    </a:lnTo>
                    <a:lnTo>
                      <a:pt x="65" y="18"/>
                    </a:lnTo>
                    <a:lnTo>
                      <a:pt x="50" y="23"/>
                    </a:lnTo>
                    <a:lnTo>
                      <a:pt x="48" y="19"/>
                    </a:lnTo>
                    <a:lnTo>
                      <a:pt x="38" y="26"/>
                    </a:lnTo>
                    <a:lnTo>
                      <a:pt x="25" y="28"/>
                    </a:lnTo>
                    <a:lnTo>
                      <a:pt x="25" y="23"/>
                    </a:lnTo>
                    <a:lnTo>
                      <a:pt x="14" y="26"/>
                    </a:lnTo>
                    <a:lnTo>
                      <a:pt x="0" y="25"/>
                    </a:lnTo>
                    <a:lnTo>
                      <a:pt x="9" y="19"/>
                    </a:lnTo>
                    <a:lnTo>
                      <a:pt x="56" y="10"/>
                    </a:lnTo>
                    <a:lnTo>
                      <a:pt x="89" y="2"/>
                    </a:lnTo>
                    <a:lnTo>
                      <a:pt x="110" y="0"/>
                    </a:lnTo>
                    <a:lnTo>
                      <a:pt x="131" y="4"/>
                    </a:lnTo>
                    <a:lnTo>
                      <a:pt x="113" y="7"/>
                    </a:lnTo>
                    <a:lnTo>
                      <a:pt x="116" y="10"/>
                    </a:lnTo>
                    <a:lnTo>
                      <a:pt x="110" y="12"/>
                    </a:lnTo>
                    <a:lnTo>
                      <a:pt x="89" y="17"/>
                    </a:lnTo>
                    <a:lnTo>
                      <a:pt x="78" y="22"/>
                    </a:lnTo>
                    <a:lnTo>
                      <a:pt x="79" y="1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Freeform 453"/>
              <p:cNvSpPr>
                <a:spLocks noChangeArrowheads="1"/>
              </p:cNvSpPr>
              <p:nvPr/>
            </p:nvSpPr>
            <p:spPr bwMode="auto">
              <a:xfrm>
                <a:off x="1879" y="699"/>
                <a:ext cx="55" cy="22"/>
              </a:xfrm>
              <a:custGeom>
                <a:avLst/>
                <a:gdLst>
                  <a:gd name="T0" fmla="*/ 37 w 81"/>
                  <a:gd name="T1" fmla="*/ 9 h 28"/>
                  <a:gd name="T2" fmla="*/ 24 w 81"/>
                  <a:gd name="T3" fmla="*/ 5 h 28"/>
                  <a:gd name="T4" fmla="*/ 30 w 81"/>
                  <a:gd name="T5" fmla="*/ 8 h 28"/>
                  <a:gd name="T6" fmla="*/ 21 w 81"/>
                  <a:gd name="T7" fmla="*/ 10 h 28"/>
                  <a:gd name="T8" fmla="*/ 19 w 81"/>
                  <a:gd name="T9" fmla="*/ 12 h 28"/>
                  <a:gd name="T10" fmla="*/ 19 w 81"/>
                  <a:gd name="T11" fmla="*/ 15 h 28"/>
                  <a:gd name="T12" fmla="*/ 0 w 81"/>
                  <a:gd name="T13" fmla="*/ 17 h 28"/>
                  <a:gd name="T14" fmla="*/ 53 w 81"/>
                  <a:gd name="T15" fmla="*/ 17 h 28"/>
                  <a:gd name="T16" fmla="*/ 19 w 81"/>
                  <a:gd name="T17" fmla="*/ 23 h 28"/>
                  <a:gd name="T18" fmla="*/ 18 w 81"/>
                  <a:gd name="T19" fmla="*/ 26 h 28"/>
                  <a:gd name="T20" fmla="*/ 51 w 81"/>
                  <a:gd name="T21" fmla="*/ 28 h 28"/>
                  <a:gd name="T22" fmla="*/ 54 w 81"/>
                  <a:gd name="T23" fmla="*/ 26 h 28"/>
                  <a:gd name="T24" fmla="*/ 58 w 81"/>
                  <a:gd name="T25" fmla="*/ 22 h 28"/>
                  <a:gd name="T26" fmla="*/ 69 w 81"/>
                  <a:gd name="T27" fmla="*/ 22 h 28"/>
                  <a:gd name="T28" fmla="*/ 72 w 81"/>
                  <a:gd name="T29" fmla="*/ 17 h 28"/>
                  <a:gd name="T30" fmla="*/ 66 w 81"/>
                  <a:gd name="T31" fmla="*/ 16 h 28"/>
                  <a:gd name="T32" fmla="*/ 81 w 81"/>
                  <a:gd name="T33" fmla="*/ 6 h 28"/>
                  <a:gd name="T34" fmla="*/ 77 w 81"/>
                  <a:gd name="T35" fmla="*/ 0 h 28"/>
                  <a:gd name="T36" fmla="*/ 64 w 81"/>
                  <a:gd name="T37" fmla="*/ 4 h 28"/>
                  <a:gd name="T38" fmla="*/ 41 w 81"/>
                  <a:gd name="T39" fmla="*/ 3 h 28"/>
                  <a:gd name="T40" fmla="*/ 51 w 81"/>
                  <a:gd name="T41" fmla="*/ 9 h 28"/>
                  <a:gd name="T42" fmla="*/ 43 w 81"/>
                  <a:gd name="T43" fmla="*/ 11 h 28"/>
                  <a:gd name="T44" fmla="*/ 37 w 81"/>
                  <a:gd name="T4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28">
                    <a:moveTo>
                      <a:pt x="37" y="9"/>
                    </a:moveTo>
                    <a:lnTo>
                      <a:pt x="24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0" y="17"/>
                    </a:lnTo>
                    <a:lnTo>
                      <a:pt x="53" y="17"/>
                    </a:lnTo>
                    <a:lnTo>
                      <a:pt x="19" y="23"/>
                    </a:lnTo>
                    <a:lnTo>
                      <a:pt x="18" y="26"/>
                    </a:lnTo>
                    <a:lnTo>
                      <a:pt x="51" y="28"/>
                    </a:lnTo>
                    <a:lnTo>
                      <a:pt x="54" y="26"/>
                    </a:lnTo>
                    <a:lnTo>
                      <a:pt x="58" y="22"/>
                    </a:lnTo>
                    <a:lnTo>
                      <a:pt x="69" y="22"/>
                    </a:lnTo>
                    <a:lnTo>
                      <a:pt x="72" y="17"/>
                    </a:lnTo>
                    <a:lnTo>
                      <a:pt x="66" y="16"/>
                    </a:lnTo>
                    <a:lnTo>
                      <a:pt x="81" y="6"/>
                    </a:lnTo>
                    <a:lnTo>
                      <a:pt x="77" y="0"/>
                    </a:lnTo>
                    <a:lnTo>
                      <a:pt x="64" y="4"/>
                    </a:lnTo>
                    <a:lnTo>
                      <a:pt x="41" y="3"/>
                    </a:lnTo>
                    <a:lnTo>
                      <a:pt x="51" y="9"/>
                    </a:lnTo>
                    <a:lnTo>
                      <a:pt x="43" y="11"/>
                    </a:lnTo>
                    <a:lnTo>
                      <a:pt x="37" y="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Freeform 454"/>
              <p:cNvSpPr>
                <a:spLocks noChangeArrowheads="1"/>
              </p:cNvSpPr>
              <p:nvPr/>
            </p:nvSpPr>
            <p:spPr bwMode="auto">
              <a:xfrm>
                <a:off x="1900" y="661"/>
                <a:ext cx="47" cy="20"/>
              </a:xfrm>
              <a:custGeom>
                <a:avLst/>
                <a:gdLst>
                  <a:gd name="T0" fmla="*/ 45 w 71"/>
                  <a:gd name="T1" fmla="*/ 5 h 25"/>
                  <a:gd name="T2" fmla="*/ 47 w 71"/>
                  <a:gd name="T3" fmla="*/ 4 h 25"/>
                  <a:gd name="T4" fmla="*/ 64 w 71"/>
                  <a:gd name="T5" fmla="*/ 5 h 25"/>
                  <a:gd name="T6" fmla="*/ 70 w 71"/>
                  <a:gd name="T7" fmla="*/ 7 h 25"/>
                  <a:gd name="T8" fmla="*/ 67 w 71"/>
                  <a:gd name="T9" fmla="*/ 13 h 25"/>
                  <a:gd name="T10" fmla="*/ 71 w 71"/>
                  <a:gd name="T11" fmla="*/ 20 h 25"/>
                  <a:gd name="T12" fmla="*/ 53 w 71"/>
                  <a:gd name="T13" fmla="*/ 25 h 25"/>
                  <a:gd name="T14" fmla="*/ 34 w 71"/>
                  <a:gd name="T15" fmla="*/ 17 h 25"/>
                  <a:gd name="T16" fmla="*/ 0 w 71"/>
                  <a:gd name="T17" fmla="*/ 16 h 25"/>
                  <a:gd name="T18" fmla="*/ 7 w 71"/>
                  <a:gd name="T19" fmla="*/ 11 h 25"/>
                  <a:gd name="T20" fmla="*/ 25 w 71"/>
                  <a:gd name="T21" fmla="*/ 10 h 25"/>
                  <a:gd name="T22" fmla="*/ 24 w 71"/>
                  <a:gd name="T23" fmla="*/ 5 h 25"/>
                  <a:gd name="T24" fmla="*/ 12 w 71"/>
                  <a:gd name="T25" fmla="*/ 6 h 25"/>
                  <a:gd name="T26" fmla="*/ 9 w 71"/>
                  <a:gd name="T27" fmla="*/ 1 h 25"/>
                  <a:gd name="T28" fmla="*/ 46 w 71"/>
                  <a:gd name="T29" fmla="*/ 0 h 25"/>
                  <a:gd name="T30" fmla="*/ 45 w 71"/>
                  <a:gd name="T3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25">
                    <a:moveTo>
                      <a:pt x="45" y="5"/>
                    </a:moveTo>
                    <a:lnTo>
                      <a:pt x="47" y="4"/>
                    </a:lnTo>
                    <a:lnTo>
                      <a:pt x="64" y="5"/>
                    </a:lnTo>
                    <a:lnTo>
                      <a:pt x="70" y="7"/>
                    </a:lnTo>
                    <a:lnTo>
                      <a:pt x="67" y="13"/>
                    </a:lnTo>
                    <a:lnTo>
                      <a:pt x="71" y="20"/>
                    </a:lnTo>
                    <a:lnTo>
                      <a:pt x="53" y="25"/>
                    </a:lnTo>
                    <a:lnTo>
                      <a:pt x="34" y="17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25" y="10"/>
                    </a:lnTo>
                    <a:lnTo>
                      <a:pt x="24" y="5"/>
                    </a:lnTo>
                    <a:lnTo>
                      <a:pt x="12" y="6"/>
                    </a:lnTo>
                    <a:lnTo>
                      <a:pt x="9" y="1"/>
                    </a:lnTo>
                    <a:lnTo>
                      <a:pt x="46" y="0"/>
                    </a:lnTo>
                    <a:lnTo>
                      <a:pt x="45" y="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Freeform 455"/>
              <p:cNvSpPr>
                <a:spLocks noChangeArrowheads="1"/>
              </p:cNvSpPr>
              <p:nvPr/>
            </p:nvSpPr>
            <p:spPr bwMode="auto">
              <a:xfrm>
                <a:off x="1821" y="807"/>
                <a:ext cx="42" cy="22"/>
              </a:xfrm>
              <a:custGeom>
                <a:avLst/>
                <a:gdLst>
                  <a:gd name="T0" fmla="*/ 54 w 62"/>
                  <a:gd name="T1" fmla="*/ 15 h 29"/>
                  <a:gd name="T2" fmla="*/ 55 w 62"/>
                  <a:gd name="T3" fmla="*/ 12 h 29"/>
                  <a:gd name="T4" fmla="*/ 37 w 62"/>
                  <a:gd name="T5" fmla="*/ 0 h 29"/>
                  <a:gd name="T6" fmla="*/ 28 w 62"/>
                  <a:gd name="T7" fmla="*/ 7 h 29"/>
                  <a:gd name="T8" fmla="*/ 27 w 62"/>
                  <a:gd name="T9" fmla="*/ 6 h 29"/>
                  <a:gd name="T10" fmla="*/ 21 w 62"/>
                  <a:gd name="T11" fmla="*/ 12 h 29"/>
                  <a:gd name="T12" fmla="*/ 0 w 62"/>
                  <a:gd name="T13" fmla="*/ 17 h 29"/>
                  <a:gd name="T14" fmla="*/ 36 w 62"/>
                  <a:gd name="T15" fmla="*/ 29 h 29"/>
                  <a:gd name="T16" fmla="*/ 62 w 62"/>
                  <a:gd name="T17" fmla="*/ 21 h 29"/>
                  <a:gd name="T18" fmla="*/ 55 w 62"/>
                  <a:gd name="T19" fmla="*/ 22 h 29"/>
                  <a:gd name="T20" fmla="*/ 54 w 62"/>
                  <a:gd name="T2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9">
                    <a:moveTo>
                      <a:pt x="54" y="15"/>
                    </a:moveTo>
                    <a:lnTo>
                      <a:pt x="55" y="12"/>
                    </a:lnTo>
                    <a:lnTo>
                      <a:pt x="37" y="0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1" y="12"/>
                    </a:lnTo>
                    <a:lnTo>
                      <a:pt x="0" y="17"/>
                    </a:lnTo>
                    <a:lnTo>
                      <a:pt x="36" y="29"/>
                    </a:lnTo>
                    <a:lnTo>
                      <a:pt x="62" y="21"/>
                    </a:lnTo>
                    <a:lnTo>
                      <a:pt x="55" y="22"/>
                    </a:lnTo>
                    <a:lnTo>
                      <a:pt x="54" y="1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Freeform 456"/>
              <p:cNvSpPr>
                <a:spLocks noChangeArrowheads="1"/>
              </p:cNvSpPr>
              <p:nvPr/>
            </p:nvSpPr>
            <p:spPr bwMode="auto">
              <a:xfrm>
                <a:off x="2063" y="746"/>
                <a:ext cx="43" cy="13"/>
              </a:xfrm>
              <a:custGeom>
                <a:avLst/>
                <a:gdLst>
                  <a:gd name="T0" fmla="*/ 43 w 62"/>
                  <a:gd name="T1" fmla="*/ 0 h 17"/>
                  <a:gd name="T2" fmla="*/ 3 w 62"/>
                  <a:gd name="T3" fmla="*/ 2 h 17"/>
                  <a:gd name="T4" fmla="*/ 0 w 62"/>
                  <a:gd name="T5" fmla="*/ 8 h 17"/>
                  <a:gd name="T6" fmla="*/ 6 w 62"/>
                  <a:gd name="T7" fmla="*/ 11 h 17"/>
                  <a:gd name="T8" fmla="*/ 13 w 62"/>
                  <a:gd name="T9" fmla="*/ 17 h 17"/>
                  <a:gd name="T10" fmla="*/ 62 w 62"/>
                  <a:gd name="T11" fmla="*/ 15 h 17"/>
                  <a:gd name="T12" fmla="*/ 43 w 6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7">
                    <a:moveTo>
                      <a:pt x="43" y="0"/>
                    </a:moveTo>
                    <a:lnTo>
                      <a:pt x="3" y="2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13" y="17"/>
                    </a:lnTo>
                    <a:lnTo>
                      <a:pt x="62" y="15"/>
                    </a:lnTo>
                    <a:lnTo>
                      <a:pt x="43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Freeform 457"/>
              <p:cNvSpPr>
                <a:spLocks noChangeArrowheads="1"/>
              </p:cNvSpPr>
              <p:nvPr/>
            </p:nvSpPr>
            <p:spPr bwMode="auto">
              <a:xfrm>
                <a:off x="2045" y="833"/>
                <a:ext cx="25" cy="17"/>
              </a:xfrm>
              <a:custGeom>
                <a:avLst/>
                <a:gdLst>
                  <a:gd name="T0" fmla="*/ 34 w 39"/>
                  <a:gd name="T1" fmla="*/ 15 h 22"/>
                  <a:gd name="T2" fmla="*/ 4 w 39"/>
                  <a:gd name="T3" fmla="*/ 22 h 22"/>
                  <a:gd name="T4" fmla="*/ 0 w 39"/>
                  <a:gd name="T5" fmla="*/ 12 h 22"/>
                  <a:gd name="T6" fmla="*/ 24 w 39"/>
                  <a:gd name="T7" fmla="*/ 0 h 22"/>
                  <a:gd name="T8" fmla="*/ 39 w 39"/>
                  <a:gd name="T9" fmla="*/ 6 h 22"/>
                  <a:gd name="T10" fmla="*/ 34 w 39"/>
                  <a:gd name="T1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2">
                    <a:moveTo>
                      <a:pt x="34" y="15"/>
                    </a:moveTo>
                    <a:lnTo>
                      <a:pt x="4" y="2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9" y="6"/>
                    </a:lnTo>
                    <a:lnTo>
                      <a:pt x="34" y="1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" name="Freeform 458"/>
              <p:cNvSpPr>
                <a:spLocks noChangeArrowheads="1"/>
              </p:cNvSpPr>
              <p:nvPr/>
            </p:nvSpPr>
            <p:spPr bwMode="auto">
              <a:xfrm>
                <a:off x="1961" y="669"/>
                <a:ext cx="30" cy="13"/>
              </a:xfrm>
              <a:custGeom>
                <a:avLst/>
                <a:gdLst>
                  <a:gd name="T0" fmla="*/ 0 w 44"/>
                  <a:gd name="T1" fmla="*/ 8 h 17"/>
                  <a:gd name="T2" fmla="*/ 6 w 44"/>
                  <a:gd name="T3" fmla="*/ 0 h 17"/>
                  <a:gd name="T4" fmla="*/ 44 w 44"/>
                  <a:gd name="T5" fmla="*/ 6 h 17"/>
                  <a:gd name="T6" fmla="*/ 38 w 44"/>
                  <a:gd name="T7" fmla="*/ 11 h 17"/>
                  <a:gd name="T8" fmla="*/ 5 w 44"/>
                  <a:gd name="T9" fmla="*/ 17 h 17"/>
                  <a:gd name="T10" fmla="*/ 1 w 44"/>
                  <a:gd name="T11" fmla="*/ 11 h 17"/>
                  <a:gd name="T12" fmla="*/ 0 w 44"/>
                  <a:gd name="T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7">
                    <a:moveTo>
                      <a:pt x="0" y="8"/>
                    </a:moveTo>
                    <a:lnTo>
                      <a:pt x="6" y="0"/>
                    </a:lnTo>
                    <a:lnTo>
                      <a:pt x="44" y="6"/>
                    </a:lnTo>
                    <a:lnTo>
                      <a:pt x="38" y="11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" name="Freeform 459"/>
              <p:cNvSpPr>
                <a:spLocks noChangeArrowheads="1"/>
              </p:cNvSpPr>
              <p:nvPr/>
            </p:nvSpPr>
            <p:spPr bwMode="auto">
              <a:xfrm>
                <a:off x="1927" y="715"/>
                <a:ext cx="30" cy="12"/>
              </a:xfrm>
              <a:custGeom>
                <a:avLst/>
                <a:gdLst>
                  <a:gd name="T0" fmla="*/ 12 w 45"/>
                  <a:gd name="T1" fmla="*/ 14 h 16"/>
                  <a:gd name="T2" fmla="*/ 0 w 45"/>
                  <a:gd name="T3" fmla="*/ 11 h 16"/>
                  <a:gd name="T4" fmla="*/ 34 w 45"/>
                  <a:gd name="T5" fmla="*/ 0 h 16"/>
                  <a:gd name="T6" fmla="*/ 45 w 45"/>
                  <a:gd name="T7" fmla="*/ 9 h 16"/>
                  <a:gd name="T8" fmla="*/ 39 w 45"/>
                  <a:gd name="T9" fmla="*/ 16 h 16"/>
                  <a:gd name="T10" fmla="*/ 12 w 45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6">
                    <a:moveTo>
                      <a:pt x="12" y="14"/>
                    </a:moveTo>
                    <a:lnTo>
                      <a:pt x="0" y="11"/>
                    </a:lnTo>
                    <a:lnTo>
                      <a:pt x="34" y="0"/>
                    </a:lnTo>
                    <a:lnTo>
                      <a:pt x="45" y="9"/>
                    </a:lnTo>
                    <a:lnTo>
                      <a:pt x="39" y="16"/>
                    </a:lnTo>
                    <a:lnTo>
                      <a:pt x="12" y="1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" name="Freeform 460"/>
              <p:cNvSpPr>
                <a:spLocks noChangeArrowheads="1"/>
              </p:cNvSpPr>
              <p:nvPr/>
            </p:nvSpPr>
            <p:spPr bwMode="auto">
              <a:xfrm>
                <a:off x="1803" y="744"/>
                <a:ext cx="24" cy="12"/>
              </a:xfrm>
              <a:custGeom>
                <a:avLst/>
                <a:gdLst>
                  <a:gd name="T0" fmla="*/ 10 w 37"/>
                  <a:gd name="T1" fmla="*/ 17 h 17"/>
                  <a:gd name="T2" fmla="*/ 0 w 37"/>
                  <a:gd name="T3" fmla="*/ 5 h 17"/>
                  <a:gd name="T4" fmla="*/ 31 w 37"/>
                  <a:gd name="T5" fmla="*/ 0 h 17"/>
                  <a:gd name="T6" fmla="*/ 37 w 37"/>
                  <a:gd name="T7" fmla="*/ 5 h 17"/>
                  <a:gd name="T8" fmla="*/ 10 w 3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7">
                    <a:moveTo>
                      <a:pt x="10" y="17"/>
                    </a:moveTo>
                    <a:lnTo>
                      <a:pt x="0" y="5"/>
                    </a:lnTo>
                    <a:lnTo>
                      <a:pt x="31" y="0"/>
                    </a:lnTo>
                    <a:lnTo>
                      <a:pt x="37" y="5"/>
                    </a:lnTo>
                    <a:lnTo>
                      <a:pt x="10" y="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" name="Freeform 461"/>
              <p:cNvSpPr>
                <a:spLocks noChangeArrowheads="1"/>
              </p:cNvSpPr>
              <p:nvPr/>
            </p:nvSpPr>
            <p:spPr bwMode="auto">
              <a:xfrm>
                <a:off x="2198" y="608"/>
                <a:ext cx="571" cy="369"/>
              </a:xfrm>
              <a:custGeom>
                <a:avLst/>
                <a:gdLst>
                  <a:gd name="T0" fmla="*/ 138 w 807"/>
                  <a:gd name="T1" fmla="*/ 343 h 433"/>
                  <a:gd name="T2" fmla="*/ 165 w 807"/>
                  <a:gd name="T3" fmla="*/ 337 h 433"/>
                  <a:gd name="T4" fmla="*/ 143 w 807"/>
                  <a:gd name="T5" fmla="*/ 358 h 433"/>
                  <a:gd name="T6" fmla="*/ 154 w 807"/>
                  <a:gd name="T7" fmla="*/ 372 h 433"/>
                  <a:gd name="T8" fmla="*/ 163 w 807"/>
                  <a:gd name="T9" fmla="*/ 394 h 433"/>
                  <a:gd name="T10" fmla="*/ 169 w 807"/>
                  <a:gd name="T11" fmla="*/ 404 h 433"/>
                  <a:gd name="T12" fmla="*/ 183 w 807"/>
                  <a:gd name="T13" fmla="*/ 415 h 433"/>
                  <a:gd name="T14" fmla="*/ 210 w 807"/>
                  <a:gd name="T15" fmla="*/ 421 h 433"/>
                  <a:gd name="T16" fmla="*/ 221 w 807"/>
                  <a:gd name="T17" fmla="*/ 433 h 433"/>
                  <a:gd name="T18" fmla="*/ 256 w 807"/>
                  <a:gd name="T19" fmla="*/ 420 h 433"/>
                  <a:gd name="T20" fmla="*/ 262 w 807"/>
                  <a:gd name="T21" fmla="*/ 409 h 433"/>
                  <a:gd name="T22" fmla="*/ 276 w 807"/>
                  <a:gd name="T23" fmla="*/ 390 h 433"/>
                  <a:gd name="T24" fmla="*/ 289 w 807"/>
                  <a:gd name="T25" fmla="*/ 366 h 433"/>
                  <a:gd name="T26" fmla="*/ 303 w 807"/>
                  <a:gd name="T27" fmla="*/ 355 h 433"/>
                  <a:gd name="T28" fmla="*/ 334 w 807"/>
                  <a:gd name="T29" fmla="*/ 320 h 433"/>
                  <a:gd name="T30" fmla="*/ 375 w 807"/>
                  <a:gd name="T31" fmla="*/ 310 h 433"/>
                  <a:gd name="T32" fmla="*/ 447 w 807"/>
                  <a:gd name="T33" fmla="*/ 283 h 433"/>
                  <a:gd name="T34" fmla="*/ 512 w 807"/>
                  <a:gd name="T35" fmla="*/ 265 h 433"/>
                  <a:gd name="T36" fmla="*/ 626 w 807"/>
                  <a:gd name="T37" fmla="*/ 228 h 433"/>
                  <a:gd name="T38" fmla="*/ 549 w 807"/>
                  <a:gd name="T39" fmla="*/ 211 h 433"/>
                  <a:gd name="T40" fmla="*/ 550 w 807"/>
                  <a:gd name="T41" fmla="*/ 190 h 433"/>
                  <a:gd name="T42" fmla="*/ 638 w 807"/>
                  <a:gd name="T43" fmla="*/ 218 h 433"/>
                  <a:gd name="T44" fmla="*/ 630 w 807"/>
                  <a:gd name="T45" fmla="*/ 192 h 433"/>
                  <a:gd name="T46" fmla="*/ 572 w 807"/>
                  <a:gd name="T47" fmla="*/ 176 h 433"/>
                  <a:gd name="T48" fmla="*/ 597 w 807"/>
                  <a:gd name="T49" fmla="*/ 165 h 433"/>
                  <a:gd name="T50" fmla="*/ 647 w 807"/>
                  <a:gd name="T51" fmla="*/ 166 h 433"/>
                  <a:gd name="T52" fmla="*/ 690 w 807"/>
                  <a:gd name="T53" fmla="*/ 147 h 433"/>
                  <a:gd name="T54" fmla="*/ 656 w 807"/>
                  <a:gd name="T55" fmla="*/ 123 h 433"/>
                  <a:gd name="T56" fmla="*/ 662 w 807"/>
                  <a:gd name="T57" fmla="*/ 110 h 433"/>
                  <a:gd name="T58" fmla="*/ 706 w 807"/>
                  <a:gd name="T59" fmla="*/ 90 h 433"/>
                  <a:gd name="T60" fmla="*/ 700 w 807"/>
                  <a:gd name="T61" fmla="*/ 62 h 433"/>
                  <a:gd name="T62" fmla="*/ 753 w 807"/>
                  <a:gd name="T63" fmla="*/ 42 h 433"/>
                  <a:gd name="T64" fmla="*/ 707 w 807"/>
                  <a:gd name="T65" fmla="*/ 28 h 433"/>
                  <a:gd name="T66" fmla="*/ 622 w 807"/>
                  <a:gd name="T67" fmla="*/ 30 h 433"/>
                  <a:gd name="T68" fmla="*/ 652 w 807"/>
                  <a:gd name="T69" fmla="*/ 9 h 433"/>
                  <a:gd name="T70" fmla="*/ 497 w 807"/>
                  <a:gd name="T71" fmla="*/ 4 h 433"/>
                  <a:gd name="T72" fmla="*/ 443 w 807"/>
                  <a:gd name="T73" fmla="*/ 9 h 433"/>
                  <a:gd name="T74" fmla="*/ 409 w 807"/>
                  <a:gd name="T75" fmla="*/ 20 h 433"/>
                  <a:gd name="T76" fmla="*/ 287 w 807"/>
                  <a:gd name="T77" fmla="*/ 27 h 433"/>
                  <a:gd name="T78" fmla="*/ 192 w 807"/>
                  <a:gd name="T79" fmla="*/ 32 h 433"/>
                  <a:gd name="T80" fmla="*/ 124 w 807"/>
                  <a:gd name="T81" fmla="*/ 54 h 433"/>
                  <a:gd name="T82" fmla="*/ 25 w 807"/>
                  <a:gd name="T83" fmla="*/ 88 h 433"/>
                  <a:gd name="T84" fmla="*/ 49 w 807"/>
                  <a:gd name="T85" fmla="*/ 97 h 433"/>
                  <a:gd name="T86" fmla="*/ 54 w 807"/>
                  <a:gd name="T87" fmla="*/ 115 h 433"/>
                  <a:gd name="T88" fmla="*/ 171 w 807"/>
                  <a:gd name="T89" fmla="*/ 142 h 433"/>
                  <a:gd name="T90" fmla="*/ 175 w 807"/>
                  <a:gd name="T91" fmla="*/ 171 h 433"/>
                  <a:gd name="T92" fmla="*/ 177 w 807"/>
                  <a:gd name="T93" fmla="*/ 198 h 433"/>
                  <a:gd name="T94" fmla="*/ 208 w 807"/>
                  <a:gd name="T95" fmla="*/ 201 h 433"/>
                  <a:gd name="T96" fmla="*/ 210 w 807"/>
                  <a:gd name="T97" fmla="*/ 214 h 433"/>
                  <a:gd name="T98" fmla="*/ 205 w 807"/>
                  <a:gd name="T99" fmla="*/ 238 h 433"/>
                  <a:gd name="T100" fmla="*/ 198 w 807"/>
                  <a:gd name="T101" fmla="*/ 253 h 433"/>
                  <a:gd name="T102" fmla="*/ 162 w 807"/>
                  <a:gd name="T103" fmla="*/ 266 h 433"/>
                  <a:gd name="T104" fmla="*/ 178 w 807"/>
                  <a:gd name="T105" fmla="*/ 273 h 433"/>
                  <a:gd name="T106" fmla="*/ 163 w 807"/>
                  <a:gd name="T107" fmla="*/ 274 h 433"/>
                  <a:gd name="T108" fmla="*/ 155 w 807"/>
                  <a:gd name="T109" fmla="*/ 290 h 433"/>
                  <a:gd name="T110" fmla="*/ 161 w 807"/>
                  <a:gd name="T111" fmla="*/ 296 h 433"/>
                  <a:gd name="T112" fmla="*/ 136 w 807"/>
                  <a:gd name="T113" fmla="*/ 31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7" h="433">
                    <a:moveTo>
                      <a:pt x="171" y="315"/>
                    </a:moveTo>
                    <a:lnTo>
                      <a:pt x="149" y="319"/>
                    </a:lnTo>
                    <a:lnTo>
                      <a:pt x="142" y="325"/>
                    </a:lnTo>
                    <a:lnTo>
                      <a:pt x="141" y="331"/>
                    </a:lnTo>
                    <a:lnTo>
                      <a:pt x="154" y="330"/>
                    </a:lnTo>
                    <a:lnTo>
                      <a:pt x="148" y="332"/>
                    </a:lnTo>
                    <a:lnTo>
                      <a:pt x="138" y="343"/>
                    </a:lnTo>
                    <a:lnTo>
                      <a:pt x="149" y="339"/>
                    </a:lnTo>
                    <a:lnTo>
                      <a:pt x="160" y="336"/>
                    </a:lnTo>
                    <a:lnTo>
                      <a:pt x="162" y="325"/>
                    </a:lnTo>
                    <a:lnTo>
                      <a:pt x="165" y="330"/>
                    </a:lnTo>
                    <a:lnTo>
                      <a:pt x="172" y="332"/>
                    </a:lnTo>
                    <a:lnTo>
                      <a:pt x="174" y="340"/>
                    </a:lnTo>
                    <a:lnTo>
                      <a:pt x="165" y="337"/>
                    </a:lnTo>
                    <a:lnTo>
                      <a:pt x="165" y="342"/>
                    </a:lnTo>
                    <a:lnTo>
                      <a:pt x="147" y="345"/>
                    </a:lnTo>
                    <a:lnTo>
                      <a:pt x="162" y="344"/>
                    </a:lnTo>
                    <a:lnTo>
                      <a:pt x="167" y="345"/>
                    </a:lnTo>
                    <a:lnTo>
                      <a:pt x="142" y="350"/>
                    </a:lnTo>
                    <a:lnTo>
                      <a:pt x="149" y="352"/>
                    </a:lnTo>
                    <a:lnTo>
                      <a:pt x="143" y="358"/>
                    </a:lnTo>
                    <a:lnTo>
                      <a:pt x="151" y="357"/>
                    </a:lnTo>
                    <a:lnTo>
                      <a:pt x="147" y="360"/>
                    </a:lnTo>
                    <a:lnTo>
                      <a:pt x="145" y="361"/>
                    </a:lnTo>
                    <a:lnTo>
                      <a:pt x="154" y="363"/>
                    </a:lnTo>
                    <a:lnTo>
                      <a:pt x="145" y="363"/>
                    </a:lnTo>
                    <a:lnTo>
                      <a:pt x="155" y="367"/>
                    </a:lnTo>
                    <a:lnTo>
                      <a:pt x="154" y="372"/>
                    </a:lnTo>
                    <a:lnTo>
                      <a:pt x="160" y="372"/>
                    </a:lnTo>
                    <a:lnTo>
                      <a:pt x="155" y="375"/>
                    </a:lnTo>
                    <a:lnTo>
                      <a:pt x="154" y="379"/>
                    </a:lnTo>
                    <a:lnTo>
                      <a:pt x="160" y="386"/>
                    </a:lnTo>
                    <a:lnTo>
                      <a:pt x="160" y="390"/>
                    </a:lnTo>
                    <a:lnTo>
                      <a:pt x="167" y="390"/>
                    </a:lnTo>
                    <a:lnTo>
                      <a:pt x="163" y="394"/>
                    </a:lnTo>
                    <a:lnTo>
                      <a:pt x="168" y="393"/>
                    </a:lnTo>
                    <a:lnTo>
                      <a:pt x="167" y="397"/>
                    </a:lnTo>
                    <a:lnTo>
                      <a:pt x="169" y="399"/>
                    </a:lnTo>
                    <a:lnTo>
                      <a:pt x="163" y="400"/>
                    </a:lnTo>
                    <a:lnTo>
                      <a:pt x="172" y="402"/>
                    </a:lnTo>
                    <a:lnTo>
                      <a:pt x="168" y="403"/>
                    </a:lnTo>
                    <a:lnTo>
                      <a:pt x="169" y="404"/>
                    </a:lnTo>
                    <a:lnTo>
                      <a:pt x="168" y="408"/>
                    </a:lnTo>
                    <a:lnTo>
                      <a:pt x="177" y="406"/>
                    </a:lnTo>
                    <a:lnTo>
                      <a:pt x="177" y="410"/>
                    </a:lnTo>
                    <a:lnTo>
                      <a:pt x="174" y="412"/>
                    </a:lnTo>
                    <a:lnTo>
                      <a:pt x="177" y="412"/>
                    </a:lnTo>
                    <a:lnTo>
                      <a:pt x="177" y="415"/>
                    </a:lnTo>
                    <a:lnTo>
                      <a:pt x="183" y="415"/>
                    </a:lnTo>
                    <a:lnTo>
                      <a:pt x="193" y="414"/>
                    </a:lnTo>
                    <a:lnTo>
                      <a:pt x="211" y="408"/>
                    </a:lnTo>
                    <a:lnTo>
                      <a:pt x="211" y="411"/>
                    </a:lnTo>
                    <a:lnTo>
                      <a:pt x="220" y="409"/>
                    </a:lnTo>
                    <a:lnTo>
                      <a:pt x="208" y="416"/>
                    </a:lnTo>
                    <a:lnTo>
                      <a:pt x="216" y="415"/>
                    </a:lnTo>
                    <a:lnTo>
                      <a:pt x="210" y="421"/>
                    </a:lnTo>
                    <a:lnTo>
                      <a:pt x="220" y="420"/>
                    </a:lnTo>
                    <a:lnTo>
                      <a:pt x="219" y="422"/>
                    </a:lnTo>
                    <a:lnTo>
                      <a:pt x="225" y="421"/>
                    </a:lnTo>
                    <a:lnTo>
                      <a:pt x="219" y="428"/>
                    </a:lnTo>
                    <a:lnTo>
                      <a:pt x="228" y="423"/>
                    </a:lnTo>
                    <a:lnTo>
                      <a:pt x="217" y="430"/>
                    </a:lnTo>
                    <a:lnTo>
                      <a:pt x="221" y="433"/>
                    </a:lnTo>
                    <a:lnTo>
                      <a:pt x="235" y="427"/>
                    </a:lnTo>
                    <a:lnTo>
                      <a:pt x="247" y="432"/>
                    </a:lnTo>
                    <a:lnTo>
                      <a:pt x="249" y="428"/>
                    </a:lnTo>
                    <a:lnTo>
                      <a:pt x="246" y="426"/>
                    </a:lnTo>
                    <a:lnTo>
                      <a:pt x="235" y="421"/>
                    </a:lnTo>
                    <a:lnTo>
                      <a:pt x="252" y="422"/>
                    </a:lnTo>
                    <a:lnTo>
                      <a:pt x="256" y="420"/>
                    </a:lnTo>
                    <a:lnTo>
                      <a:pt x="253" y="417"/>
                    </a:lnTo>
                    <a:lnTo>
                      <a:pt x="255" y="416"/>
                    </a:lnTo>
                    <a:lnTo>
                      <a:pt x="252" y="415"/>
                    </a:lnTo>
                    <a:lnTo>
                      <a:pt x="262" y="414"/>
                    </a:lnTo>
                    <a:lnTo>
                      <a:pt x="253" y="410"/>
                    </a:lnTo>
                    <a:lnTo>
                      <a:pt x="262" y="410"/>
                    </a:lnTo>
                    <a:lnTo>
                      <a:pt x="262" y="409"/>
                    </a:lnTo>
                    <a:lnTo>
                      <a:pt x="262" y="406"/>
                    </a:lnTo>
                    <a:lnTo>
                      <a:pt x="267" y="405"/>
                    </a:lnTo>
                    <a:lnTo>
                      <a:pt x="264" y="402"/>
                    </a:lnTo>
                    <a:lnTo>
                      <a:pt x="271" y="400"/>
                    </a:lnTo>
                    <a:lnTo>
                      <a:pt x="270" y="397"/>
                    </a:lnTo>
                    <a:lnTo>
                      <a:pt x="276" y="391"/>
                    </a:lnTo>
                    <a:lnTo>
                      <a:pt x="276" y="390"/>
                    </a:lnTo>
                    <a:lnTo>
                      <a:pt x="271" y="382"/>
                    </a:lnTo>
                    <a:lnTo>
                      <a:pt x="275" y="382"/>
                    </a:lnTo>
                    <a:lnTo>
                      <a:pt x="269" y="376"/>
                    </a:lnTo>
                    <a:lnTo>
                      <a:pt x="282" y="372"/>
                    </a:lnTo>
                    <a:lnTo>
                      <a:pt x="293" y="372"/>
                    </a:lnTo>
                    <a:lnTo>
                      <a:pt x="289" y="369"/>
                    </a:lnTo>
                    <a:lnTo>
                      <a:pt x="289" y="366"/>
                    </a:lnTo>
                    <a:lnTo>
                      <a:pt x="297" y="366"/>
                    </a:lnTo>
                    <a:lnTo>
                      <a:pt x="298" y="362"/>
                    </a:lnTo>
                    <a:lnTo>
                      <a:pt x="301" y="363"/>
                    </a:lnTo>
                    <a:lnTo>
                      <a:pt x="300" y="361"/>
                    </a:lnTo>
                    <a:lnTo>
                      <a:pt x="304" y="361"/>
                    </a:lnTo>
                    <a:lnTo>
                      <a:pt x="310" y="357"/>
                    </a:lnTo>
                    <a:lnTo>
                      <a:pt x="303" y="355"/>
                    </a:lnTo>
                    <a:lnTo>
                      <a:pt x="316" y="354"/>
                    </a:lnTo>
                    <a:lnTo>
                      <a:pt x="313" y="346"/>
                    </a:lnTo>
                    <a:lnTo>
                      <a:pt x="304" y="343"/>
                    </a:lnTo>
                    <a:lnTo>
                      <a:pt x="319" y="340"/>
                    </a:lnTo>
                    <a:lnTo>
                      <a:pt x="319" y="327"/>
                    </a:lnTo>
                    <a:lnTo>
                      <a:pt x="335" y="325"/>
                    </a:lnTo>
                    <a:lnTo>
                      <a:pt x="334" y="320"/>
                    </a:lnTo>
                    <a:lnTo>
                      <a:pt x="345" y="318"/>
                    </a:lnTo>
                    <a:lnTo>
                      <a:pt x="351" y="316"/>
                    </a:lnTo>
                    <a:lnTo>
                      <a:pt x="367" y="313"/>
                    </a:lnTo>
                    <a:lnTo>
                      <a:pt x="365" y="310"/>
                    </a:lnTo>
                    <a:lnTo>
                      <a:pt x="376" y="303"/>
                    </a:lnTo>
                    <a:lnTo>
                      <a:pt x="383" y="303"/>
                    </a:lnTo>
                    <a:lnTo>
                      <a:pt x="375" y="310"/>
                    </a:lnTo>
                    <a:lnTo>
                      <a:pt x="383" y="310"/>
                    </a:lnTo>
                    <a:lnTo>
                      <a:pt x="407" y="306"/>
                    </a:lnTo>
                    <a:lnTo>
                      <a:pt x="407" y="301"/>
                    </a:lnTo>
                    <a:lnTo>
                      <a:pt x="415" y="302"/>
                    </a:lnTo>
                    <a:lnTo>
                      <a:pt x="429" y="298"/>
                    </a:lnTo>
                    <a:lnTo>
                      <a:pt x="432" y="295"/>
                    </a:lnTo>
                    <a:lnTo>
                      <a:pt x="447" y="283"/>
                    </a:lnTo>
                    <a:lnTo>
                      <a:pt x="468" y="272"/>
                    </a:lnTo>
                    <a:lnTo>
                      <a:pt x="470" y="265"/>
                    </a:lnTo>
                    <a:lnTo>
                      <a:pt x="472" y="259"/>
                    </a:lnTo>
                    <a:lnTo>
                      <a:pt x="489" y="268"/>
                    </a:lnTo>
                    <a:lnTo>
                      <a:pt x="498" y="266"/>
                    </a:lnTo>
                    <a:lnTo>
                      <a:pt x="506" y="264"/>
                    </a:lnTo>
                    <a:lnTo>
                      <a:pt x="512" y="265"/>
                    </a:lnTo>
                    <a:lnTo>
                      <a:pt x="544" y="256"/>
                    </a:lnTo>
                    <a:lnTo>
                      <a:pt x="576" y="249"/>
                    </a:lnTo>
                    <a:lnTo>
                      <a:pt x="588" y="244"/>
                    </a:lnTo>
                    <a:lnTo>
                      <a:pt x="599" y="238"/>
                    </a:lnTo>
                    <a:lnTo>
                      <a:pt x="606" y="235"/>
                    </a:lnTo>
                    <a:lnTo>
                      <a:pt x="616" y="230"/>
                    </a:lnTo>
                    <a:lnTo>
                      <a:pt x="626" y="228"/>
                    </a:lnTo>
                    <a:lnTo>
                      <a:pt x="580" y="223"/>
                    </a:lnTo>
                    <a:lnTo>
                      <a:pt x="544" y="229"/>
                    </a:lnTo>
                    <a:lnTo>
                      <a:pt x="542" y="226"/>
                    </a:lnTo>
                    <a:lnTo>
                      <a:pt x="568" y="220"/>
                    </a:lnTo>
                    <a:lnTo>
                      <a:pt x="531" y="220"/>
                    </a:lnTo>
                    <a:lnTo>
                      <a:pt x="550" y="212"/>
                    </a:lnTo>
                    <a:lnTo>
                      <a:pt x="549" y="211"/>
                    </a:lnTo>
                    <a:lnTo>
                      <a:pt x="552" y="210"/>
                    </a:lnTo>
                    <a:lnTo>
                      <a:pt x="585" y="207"/>
                    </a:lnTo>
                    <a:lnTo>
                      <a:pt x="585" y="201"/>
                    </a:lnTo>
                    <a:lnTo>
                      <a:pt x="582" y="201"/>
                    </a:lnTo>
                    <a:lnTo>
                      <a:pt x="552" y="199"/>
                    </a:lnTo>
                    <a:lnTo>
                      <a:pt x="563" y="196"/>
                    </a:lnTo>
                    <a:lnTo>
                      <a:pt x="550" y="190"/>
                    </a:lnTo>
                    <a:lnTo>
                      <a:pt x="579" y="199"/>
                    </a:lnTo>
                    <a:lnTo>
                      <a:pt x="604" y="208"/>
                    </a:lnTo>
                    <a:lnTo>
                      <a:pt x="615" y="220"/>
                    </a:lnTo>
                    <a:lnTo>
                      <a:pt x="627" y="218"/>
                    </a:lnTo>
                    <a:lnTo>
                      <a:pt x="629" y="213"/>
                    </a:lnTo>
                    <a:lnTo>
                      <a:pt x="632" y="220"/>
                    </a:lnTo>
                    <a:lnTo>
                      <a:pt x="638" y="218"/>
                    </a:lnTo>
                    <a:lnTo>
                      <a:pt x="639" y="211"/>
                    </a:lnTo>
                    <a:lnTo>
                      <a:pt x="640" y="201"/>
                    </a:lnTo>
                    <a:lnTo>
                      <a:pt x="630" y="204"/>
                    </a:lnTo>
                    <a:lnTo>
                      <a:pt x="635" y="198"/>
                    </a:lnTo>
                    <a:lnTo>
                      <a:pt x="629" y="198"/>
                    </a:lnTo>
                    <a:lnTo>
                      <a:pt x="626" y="196"/>
                    </a:lnTo>
                    <a:lnTo>
                      <a:pt x="630" y="192"/>
                    </a:lnTo>
                    <a:lnTo>
                      <a:pt x="597" y="184"/>
                    </a:lnTo>
                    <a:lnTo>
                      <a:pt x="592" y="187"/>
                    </a:lnTo>
                    <a:lnTo>
                      <a:pt x="593" y="183"/>
                    </a:lnTo>
                    <a:lnTo>
                      <a:pt x="605" y="178"/>
                    </a:lnTo>
                    <a:lnTo>
                      <a:pt x="584" y="177"/>
                    </a:lnTo>
                    <a:lnTo>
                      <a:pt x="575" y="177"/>
                    </a:lnTo>
                    <a:lnTo>
                      <a:pt x="572" y="176"/>
                    </a:lnTo>
                    <a:lnTo>
                      <a:pt x="602" y="171"/>
                    </a:lnTo>
                    <a:lnTo>
                      <a:pt x="569" y="170"/>
                    </a:lnTo>
                    <a:lnTo>
                      <a:pt x="568" y="172"/>
                    </a:lnTo>
                    <a:lnTo>
                      <a:pt x="569" y="170"/>
                    </a:lnTo>
                    <a:lnTo>
                      <a:pt x="578" y="166"/>
                    </a:lnTo>
                    <a:lnTo>
                      <a:pt x="574" y="164"/>
                    </a:lnTo>
                    <a:lnTo>
                      <a:pt x="597" y="165"/>
                    </a:lnTo>
                    <a:lnTo>
                      <a:pt x="604" y="160"/>
                    </a:lnTo>
                    <a:lnTo>
                      <a:pt x="602" y="157"/>
                    </a:lnTo>
                    <a:lnTo>
                      <a:pt x="612" y="160"/>
                    </a:lnTo>
                    <a:lnTo>
                      <a:pt x="627" y="158"/>
                    </a:lnTo>
                    <a:lnTo>
                      <a:pt x="638" y="162"/>
                    </a:lnTo>
                    <a:lnTo>
                      <a:pt x="620" y="162"/>
                    </a:lnTo>
                    <a:lnTo>
                      <a:pt x="647" y="166"/>
                    </a:lnTo>
                    <a:lnTo>
                      <a:pt x="669" y="160"/>
                    </a:lnTo>
                    <a:lnTo>
                      <a:pt x="671" y="156"/>
                    </a:lnTo>
                    <a:lnTo>
                      <a:pt x="652" y="156"/>
                    </a:lnTo>
                    <a:lnTo>
                      <a:pt x="651" y="158"/>
                    </a:lnTo>
                    <a:lnTo>
                      <a:pt x="645" y="151"/>
                    </a:lnTo>
                    <a:lnTo>
                      <a:pt x="652" y="144"/>
                    </a:lnTo>
                    <a:lnTo>
                      <a:pt x="690" y="147"/>
                    </a:lnTo>
                    <a:lnTo>
                      <a:pt x="687" y="141"/>
                    </a:lnTo>
                    <a:lnTo>
                      <a:pt x="671" y="140"/>
                    </a:lnTo>
                    <a:lnTo>
                      <a:pt x="669" y="134"/>
                    </a:lnTo>
                    <a:lnTo>
                      <a:pt x="654" y="133"/>
                    </a:lnTo>
                    <a:lnTo>
                      <a:pt x="670" y="130"/>
                    </a:lnTo>
                    <a:lnTo>
                      <a:pt x="654" y="127"/>
                    </a:lnTo>
                    <a:lnTo>
                      <a:pt x="656" y="123"/>
                    </a:lnTo>
                    <a:lnTo>
                      <a:pt x="689" y="132"/>
                    </a:lnTo>
                    <a:lnTo>
                      <a:pt x="687" y="118"/>
                    </a:lnTo>
                    <a:lnTo>
                      <a:pt x="662" y="118"/>
                    </a:lnTo>
                    <a:lnTo>
                      <a:pt x="690" y="115"/>
                    </a:lnTo>
                    <a:lnTo>
                      <a:pt x="675" y="114"/>
                    </a:lnTo>
                    <a:lnTo>
                      <a:pt x="665" y="111"/>
                    </a:lnTo>
                    <a:lnTo>
                      <a:pt x="662" y="110"/>
                    </a:lnTo>
                    <a:lnTo>
                      <a:pt x="653" y="105"/>
                    </a:lnTo>
                    <a:lnTo>
                      <a:pt x="675" y="103"/>
                    </a:lnTo>
                    <a:lnTo>
                      <a:pt x="713" y="103"/>
                    </a:lnTo>
                    <a:lnTo>
                      <a:pt x="712" y="94"/>
                    </a:lnTo>
                    <a:lnTo>
                      <a:pt x="690" y="93"/>
                    </a:lnTo>
                    <a:lnTo>
                      <a:pt x="680" y="88"/>
                    </a:lnTo>
                    <a:lnTo>
                      <a:pt x="706" y="90"/>
                    </a:lnTo>
                    <a:lnTo>
                      <a:pt x="680" y="84"/>
                    </a:lnTo>
                    <a:lnTo>
                      <a:pt x="674" y="90"/>
                    </a:lnTo>
                    <a:lnTo>
                      <a:pt x="668" y="86"/>
                    </a:lnTo>
                    <a:lnTo>
                      <a:pt x="678" y="73"/>
                    </a:lnTo>
                    <a:lnTo>
                      <a:pt x="699" y="67"/>
                    </a:lnTo>
                    <a:lnTo>
                      <a:pt x="708" y="62"/>
                    </a:lnTo>
                    <a:lnTo>
                      <a:pt x="700" y="62"/>
                    </a:lnTo>
                    <a:lnTo>
                      <a:pt x="711" y="52"/>
                    </a:lnTo>
                    <a:lnTo>
                      <a:pt x="728" y="52"/>
                    </a:lnTo>
                    <a:lnTo>
                      <a:pt x="729" y="46"/>
                    </a:lnTo>
                    <a:lnTo>
                      <a:pt x="699" y="52"/>
                    </a:lnTo>
                    <a:lnTo>
                      <a:pt x="695" y="49"/>
                    </a:lnTo>
                    <a:lnTo>
                      <a:pt x="723" y="45"/>
                    </a:lnTo>
                    <a:lnTo>
                      <a:pt x="753" y="42"/>
                    </a:lnTo>
                    <a:lnTo>
                      <a:pt x="698" y="40"/>
                    </a:lnTo>
                    <a:lnTo>
                      <a:pt x="773" y="36"/>
                    </a:lnTo>
                    <a:lnTo>
                      <a:pt x="771" y="33"/>
                    </a:lnTo>
                    <a:lnTo>
                      <a:pt x="807" y="27"/>
                    </a:lnTo>
                    <a:lnTo>
                      <a:pt x="760" y="22"/>
                    </a:lnTo>
                    <a:lnTo>
                      <a:pt x="735" y="26"/>
                    </a:lnTo>
                    <a:lnTo>
                      <a:pt x="707" y="28"/>
                    </a:lnTo>
                    <a:lnTo>
                      <a:pt x="706" y="26"/>
                    </a:lnTo>
                    <a:lnTo>
                      <a:pt x="654" y="40"/>
                    </a:lnTo>
                    <a:lnTo>
                      <a:pt x="674" y="31"/>
                    </a:lnTo>
                    <a:lnTo>
                      <a:pt x="684" y="21"/>
                    </a:lnTo>
                    <a:lnTo>
                      <a:pt x="665" y="20"/>
                    </a:lnTo>
                    <a:lnTo>
                      <a:pt x="658" y="25"/>
                    </a:lnTo>
                    <a:lnTo>
                      <a:pt x="622" y="30"/>
                    </a:lnTo>
                    <a:lnTo>
                      <a:pt x="641" y="25"/>
                    </a:lnTo>
                    <a:lnTo>
                      <a:pt x="646" y="21"/>
                    </a:lnTo>
                    <a:lnTo>
                      <a:pt x="556" y="25"/>
                    </a:lnTo>
                    <a:lnTo>
                      <a:pt x="582" y="19"/>
                    </a:lnTo>
                    <a:lnTo>
                      <a:pt x="635" y="19"/>
                    </a:lnTo>
                    <a:lnTo>
                      <a:pt x="695" y="14"/>
                    </a:lnTo>
                    <a:lnTo>
                      <a:pt x="652" y="9"/>
                    </a:lnTo>
                    <a:lnTo>
                      <a:pt x="654" y="7"/>
                    </a:lnTo>
                    <a:lnTo>
                      <a:pt x="532" y="9"/>
                    </a:lnTo>
                    <a:lnTo>
                      <a:pt x="549" y="8"/>
                    </a:lnTo>
                    <a:lnTo>
                      <a:pt x="642" y="4"/>
                    </a:lnTo>
                    <a:lnTo>
                      <a:pt x="605" y="0"/>
                    </a:lnTo>
                    <a:lnTo>
                      <a:pt x="489" y="2"/>
                    </a:lnTo>
                    <a:lnTo>
                      <a:pt x="497" y="4"/>
                    </a:lnTo>
                    <a:lnTo>
                      <a:pt x="488" y="7"/>
                    </a:lnTo>
                    <a:lnTo>
                      <a:pt x="484" y="8"/>
                    </a:lnTo>
                    <a:lnTo>
                      <a:pt x="455" y="6"/>
                    </a:lnTo>
                    <a:lnTo>
                      <a:pt x="414" y="4"/>
                    </a:lnTo>
                    <a:lnTo>
                      <a:pt x="421" y="8"/>
                    </a:lnTo>
                    <a:lnTo>
                      <a:pt x="391" y="7"/>
                    </a:lnTo>
                    <a:lnTo>
                      <a:pt x="443" y="9"/>
                    </a:lnTo>
                    <a:lnTo>
                      <a:pt x="470" y="14"/>
                    </a:lnTo>
                    <a:lnTo>
                      <a:pt x="446" y="10"/>
                    </a:lnTo>
                    <a:lnTo>
                      <a:pt x="446" y="12"/>
                    </a:lnTo>
                    <a:lnTo>
                      <a:pt x="408" y="10"/>
                    </a:lnTo>
                    <a:lnTo>
                      <a:pt x="424" y="18"/>
                    </a:lnTo>
                    <a:lnTo>
                      <a:pt x="411" y="16"/>
                    </a:lnTo>
                    <a:lnTo>
                      <a:pt x="409" y="20"/>
                    </a:lnTo>
                    <a:lnTo>
                      <a:pt x="407" y="22"/>
                    </a:lnTo>
                    <a:lnTo>
                      <a:pt x="340" y="14"/>
                    </a:lnTo>
                    <a:lnTo>
                      <a:pt x="335" y="22"/>
                    </a:lnTo>
                    <a:lnTo>
                      <a:pt x="336" y="25"/>
                    </a:lnTo>
                    <a:lnTo>
                      <a:pt x="305" y="21"/>
                    </a:lnTo>
                    <a:lnTo>
                      <a:pt x="291" y="27"/>
                    </a:lnTo>
                    <a:lnTo>
                      <a:pt x="287" y="27"/>
                    </a:lnTo>
                    <a:lnTo>
                      <a:pt x="292" y="16"/>
                    </a:lnTo>
                    <a:lnTo>
                      <a:pt x="223" y="21"/>
                    </a:lnTo>
                    <a:lnTo>
                      <a:pt x="245" y="28"/>
                    </a:lnTo>
                    <a:lnTo>
                      <a:pt x="227" y="25"/>
                    </a:lnTo>
                    <a:lnTo>
                      <a:pt x="197" y="24"/>
                    </a:lnTo>
                    <a:lnTo>
                      <a:pt x="196" y="27"/>
                    </a:lnTo>
                    <a:lnTo>
                      <a:pt x="192" y="32"/>
                    </a:lnTo>
                    <a:lnTo>
                      <a:pt x="167" y="32"/>
                    </a:lnTo>
                    <a:lnTo>
                      <a:pt x="163" y="37"/>
                    </a:lnTo>
                    <a:lnTo>
                      <a:pt x="160" y="33"/>
                    </a:lnTo>
                    <a:lnTo>
                      <a:pt x="97" y="46"/>
                    </a:lnTo>
                    <a:lnTo>
                      <a:pt x="137" y="46"/>
                    </a:lnTo>
                    <a:lnTo>
                      <a:pt x="126" y="49"/>
                    </a:lnTo>
                    <a:lnTo>
                      <a:pt x="124" y="54"/>
                    </a:lnTo>
                    <a:lnTo>
                      <a:pt x="109" y="61"/>
                    </a:lnTo>
                    <a:lnTo>
                      <a:pt x="59" y="67"/>
                    </a:lnTo>
                    <a:lnTo>
                      <a:pt x="6" y="75"/>
                    </a:lnTo>
                    <a:lnTo>
                      <a:pt x="1" y="79"/>
                    </a:lnTo>
                    <a:lnTo>
                      <a:pt x="1" y="82"/>
                    </a:lnTo>
                    <a:lnTo>
                      <a:pt x="30" y="86"/>
                    </a:lnTo>
                    <a:lnTo>
                      <a:pt x="25" y="88"/>
                    </a:lnTo>
                    <a:lnTo>
                      <a:pt x="23" y="91"/>
                    </a:lnTo>
                    <a:lnTo>
                      <a:pt x="43" y="92"/>
                    </a:lnTo>
                    <a:lnTo>
                      <a:pt x="73" y="88"/>
                    </a:lnTo>
                    <a:lnTo>
                      <a:pt x="70" y="96"/>
                    </a:lnTo>
                    <a:lnTo>
                      <a:pt x="34" y="96"/>
                    </a:lnTo>
                    <a:lnTo>
                      <a:pt x="61" y="98"/>
                    </a:lnTo>
                    <a:lnTo>
                      <a:pt x="49" y="97"/>
                    </a:lnTo>
                    <a:lnTo>
                      <a:pt x="0" y="100"/>
                    </a:lnTo>
                    <a:lnTo>
                      <a:pt x="18" y="102"/>
                    </a:lnTo>
                    <a:lnTo>
                      <a:pt x="31" y="106"/>
                    </a:lnTo>
                    <a:lnTo>
                      <a:pt x="15" y="110"/>
                    </a:lnTo>
                    <a:lnTo>
                      <a:pt x="51" y="118"/>
                    </a:lnTo>
                    <a:lnTo>
                      <a:pt x="45" y="116"/>
                    </a:lnTo>
                    <a:lnTo>
                      <a:pt x="54" y="115"/>
                    </a:lnTo>
                    <a:lnTo>
                      <a:pt x="63" y="115"/>
                    </a:lnTo>
                    <a:lnTo>
                      <a:pt x="85" y="112"/>
                    </a:lnTo>
                    <a:lnTo>
                      <a:pt x="96" y="112"/>
                    </a:lnTo>
                    <a:lnTo>
                      <a:pt x="157" y="122"/>
                    </a:lnTo>
                    <a:lnTo>
                      <a:pt x="154" y="129"/>
                    </a:lnTo>
                    <a:lnTo>
                      <a:pt x="167" y="138"/>
                    </a:lnTo>
                    <a:lnTo>
                      <a:pt x="171" y="142"/>
                    </a:lnTo>
                    <a:lnTo>
                      <a:pt x="167" y="146"/>
                    </a:lnTo>
                    <a:lnTo>
                      <a:pt x="161" y="150"/>
                    </a:lnTo>
                    <a:lnTo>
                      <a:pt x="171" y="150"/>
                    </a:lnTo>
                    <a:lnTo>
                      <a:pt x="172" y="158"/>
                    </a:lnTo>
                    <a:lnTo>
                      <a:pt x="173" y="163"/>
                    </a:lnTo>
                    <a:lnTo>
                      <a:pt x="171" y="169"/>
                    </a:lnTo>
                    <a:lnTo>
                      <a:pt x="175" y="171"/>
                    </a:lnTo>
                    <a:lnTo>
                      <a:pt x="173" y="181"/>
                    </a:lnTo>
                    <a:lnTo>
                      <a:pt x="166" y="184"/>
                    </a:lnTo>
                    <a:lnTo>
                      <a:pt x="160" y="189"/>
                    </a:lnTo>
                    <a:lnTo>
                      <a:pt x="171" y="190"/>
                    </a:lnTo>
                    <a:lnTo>
                      <a:pt x="151" y="196"/>
                    </a:lnTo>
                    <a:lnTo>
                      <a:pt x="160" y="202"/>
                    </a:lnTo>
                    <a:lnTo>
                      <a:pt x="177" y="198"/>
                    </a:lnTo>
                    <a:lnTo>
                      <a:pt x="185" y="184"/>
                    </a:lnTo>
                    <a:lnTo>
                      <a:pt x="187" y="194"/>
                    </a:lnTo>
                    <a:lnTo>
                      <a:pt x="197" y="190"/>
                    </a:lnTo>
                    <a:lnTo>
                      <a:pt x="193" y="195"/>
                    </a:lnTo>
                    <a:lnTo>
                      <a:pt x="207" y="198"/>
                    </a:lnTo>
                    <a:lnTo>
                      <a:pt x="193" y="200"/>
                    </a:lnTo>
                    <a:lnTo>
                      <a:pt x="208" y="201"/>
                    </a:lnTo>
                    <a:lnTo>
                      <a:pt x="197" y="205"/>
                    </a:lnTo>
                    <a:lnTo>
                      <a:pt x="204" y="204"/>
                    </a:lnTo>
                    <a:lnTo>
                      <a:pt x="199" y="206"/>
                    </a:lnTo>
                    <a:lnTo>
                      <a:pt x="210" y="210"/>
                    </a:lnTo>
                    <a:lnTo>
                      <a:pt x="202" y="208"/>
                    </a:lnTo>
                    <a:lnTo>
                      <a:pt x="213" y="213"/>
                    </a:lnTo>
                    <a:lnTo>
                      <a:pt x="210" y="214"/>
                    </a:lnTo>
                    <a:lnTo>
                      <a:pt x="210" y="218"/>
                    </a:lnTo>
                    <a:lnTo>
                      <a:pt x="211" y="222"/>
                    </a:lnTo>
                    <a:lnTo>
                      <a:pt x="166" y="213"/>
                    </a:lnTo>
                    <a:lnTo>
                      <a:pt x="161" y="219"/>
                    </a:lnTo>
                    <a:lnTo>
                      <a:pt x="211" y="231"/>
                    </a:lnTo>
                    <a:lnTo>
                      <a:pt x="203" y="235"/>
                    </a:lnTo>
                    <a:lnTo>
                      <a:pt x="205" y="238"/>
                    </a:lnTo>
                    <a:lnTo>
                      <a:pt x="201" y="242"/>
                    </a:lnTo>
                    <a:lnTo>
                      <a:pt x="202" y="244"/>
                    </a:lnTo>
                    <a:lnTo>
                      <a:pt x="207" y="247"/>
                    </a:lnTo>
                    <a:lnTo>
                      <a:pt x="208" y="248"/>
                    </a:lnTo>
                    <a:lnTo>
                      <a:pt x="199" y="247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159" y="262"/>
                    </a:lnTo>
                    <a:lnTo>
                      <a:pt x="162" y="265"/>
                    </a:lnTo>
                    <a:lnTo>
                      <a:pt x="185" y="262"/>
                    </a:lnTo>
                    <a:lnTo>
                      <a:pt x="193" y="259"/>
                    </a:lnTo>
                    <a:lnTo>
                      <a:pt x="186" y="265"/>
                    </a:lnTo>
                    <a:lnTo>
                      <a:pt x="192" y="268"/>
                    </a:lnTo>
                    <a:lnTo>
                      <a:pt x="162" y="266"/>
                    </a:lnTo>
                    <a:lnTo>
                      <a:pt x="155" y="265"/>
                    </a:lnTo>
                    <a:lnTo>
                      <a:pt x="168" y="270"/>
                    </a:lnTo>
                    <a:lnTo>
                      <a:pt x="153" y="268"/>
                    </a:lnTo>
                    <a:lnTo>
                      <a:pt x="142" y="276"/>
                    </a:lnTo>
                    <a:lnTo>
                      <a:pt x="172" y="271"/>
                    </a:lnTo>
                    <a:lnTo>
                      <a:pt x="168" y="272"/>
                    </a:lnTo>
                    <a:lnTo>
                      <a:pt x="178" y="273"/>
                    </a:lnTo>
                    <a:lnTo>
                      <a:pt x="186" y="271"/>
                    </a:lnTo>
                    <a:lnTo>
                      <a:pt x="192" y="272"/>
                    </a:lnTo>
                    <a:lnTo>
                      <a:pt x="184" y="274"/>
                    </a:lnTo>
                    <a:lnTo>
                      <a:pt x="195" y="274"/>
                    </a:lnTo>
                    <a:lnTo>
                      <a:pt x="190" y="276"/>
                    </a:lnTo>
                    <a:lnTo>
                      <a:pt x="191" y="278"/>
                    </a:lnTo>
                    <a:lnTo>
                      <a:pt x="163" y="274"/>
                    </a:lnTo>
                    <a:lnTo>
                      <a:pt x="137" y="282"/>
                    </a:lnTo>
                    <a:lnTo>
                      <a:pt x="173" y="282"/>
                    </a:lnTo>
                    <a:lnTo>
                      <a:pt x="183" y="285"/>
                    </a:lnTo>
                    <a:lnTo>
                      <a:pt x="173" y="283"/>
                    </a:lnTo>
                    <a:lnTo>
                      <a:pt x="136" y="285"/>
                    </a:lnTo>
                    <a:lnTo>
                      <a:pt x="141" y="289"/>
                    </a:lnTo>
                    <a:lnTo>
                      <a:pt x="155" y="290"/>
                    </a:lnTo>
                    <a:lnTo>
                      <a:pt x="147" y="292"/>
                    </a:lnTo>
                    <a:lnTo>
                      <a:pt x="145" y="295"/>
                    </a:lnTo>
                    <a:lnTo>
                      <a:pt x="141" y="295"/>
                    </a:lnTo>
                    <a:lnTo>
                      <a:pt x="149" y="298"/>
                    </a:lnTo>
                    <a:lnTo>
                      <a:pt x="136" y="298"/>
                    </a:lnTo>
                    <a:lnTo>
                      <a:pt x="132" y="304"/>
                    </a:lnTo>
                    <a:lnTo>
                      <a:pt x="161" y="296"/>
                    </a:lnTo>
                    <a:lnTo>
                      <a:pt x="189" y="289"/>
                    </a:lnTo>
                    <a:lnTo>
                      <a:pt x="181" y="292"/>
                    </a:lnTo>
                    <a:lnTo>
                      <a:pt x="132" y="308"/>
                    </a:lnTo>
                    <a:lnTo>
                      <a:pt x="138" y="308"/>
                    </a:lnTo>
                    <a:lnTo>
                      <a:pt x="133" y="310"/>
                    </a:lnTo>
                    <a:lnTo>
                      <a:pt x="157" y="308"/>
                    </a:lnTo>
                    <a:lnTo>
                      <a:pt x="136" y="314"/>
                    </a:lnTo>
                    <a:lnTo>
                      <a:pt x="138" y="315"/>
                    </a:lnTo>
                    <a:lnTo>
                      <a:pt x="141" y="318"/>
                    </a:lnTo>
                    <a:lnTo>
                      <a:pt x="150" y="318"/>
                    </a:lnTo>
                    <a:lnTo>
                      <a:pt x="171" y="31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Freeform 462"/>
              <p:cNvSpPr>
                <a:spLocks noChangeArrowheads="1"/>
              </p:cNvSpPr>
              <p:nvPr/>
            </p:nvSpPr>
            <p:spPr bwMode="auto">
              <a:xfrm>
                <a:off x="2302" y="799"/>
                <a:ext cx="26" cy="15"/>
              </a:xfrm>
              <a:custGeom>
                <a:avLst/>
                <a:gdLst>
                  <a:gd name="T0" fmla="*/ 39 w 39"/>
                  <a:gd name="T1" fmla="*/ 13 h 19"/>
                  <a:gd name="T2" fmla="*/ 9 w 39"/>
                  <a:gd name="T3" fmla="*/ 0 h 19"/>
                  <a:gd name="T4" fmla="*/ 0 w 39"/>
                  <a:gd name="T5" fmla="*/ 6 h 19"/>
                  <a:gd name="T6" fmla="*/ 1 w 39"/>
                  <a:gd name="T7" fmla="*/ 7 h 19"/>
                  <a:gd name="T8" fmla="*/ 0 w 39"/>
                  <a:gd name="T9" fmla="*/ 11 h 19"/>
                  <a:gd name="T10" fmla="*/ 3 w 39"/>
                  <a:gd name="T11" fmla="*/ 14 h 19"/>
                  <a:gd name="T12" fmla="*/ 12 w 39"/>
                  <a:gd name="T13" fmla="*/ 17 h 19"/>
                  <a:gd name="T14" fmla="*/ 6 w 39"/>
                  <a:gd name="T15" fmla="*/ 19 h 19"/>
                  <a:gd name="T16" fmla="*/ 39 w 39"/>
                  <a:gd name="T1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9">
                    <a:moveTo>
                      <a:pt x="39" y="13"/>
                    </a:moveTo>
                    <a:lnTo>
                      <a:pt x="9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12" y="17"/>
                    </a:lnTo>
                    <a:lnTo>
                      <a:pt x="6" y="19"/>
                    </a:lnTo>
                    <a:lnTo>
                      <a:pt x="39" y="1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Freeform 463"/>
              <p:cNvSpPr>
                <a:spLocks noChangeArrowheads="1"/>
              </p:cNvSpPr>
              <p:nvPr/>
            </p:nvSpPr>
            <p:spPr bwMode="auto">
              <a:xfrm>
                <a:off x="2609" y="866"/>
                <a:ext cx="116" cy="49"/>
              </a:xfrm>
              <a:custGeom>
                <a:avLst/>
                <a:gdLst>
                  <a:gd name="T0" fmla="*/ 128 w 167"/>
                  <a:gd name="T1" fmla="*/ 0 h 61"/>
                  <a:gd name="T2" fmla="*/ 126 w 167"/>
                  <a:gd name="T3" fmla="*/ 3 h 61"/>
                  <a:gd name="T4" fmla="*/ 110 w 167"/>
                  <a:gd name="T5" fmla="*/ 8 h 61"/>
                  <a:gd name="T6" fmla="*/ 99 w 167"/>
                  <a:gd name="T7" fmla="*/ 6 h 61"/>
                  <a:gd name="T8" fmla="*/ 98 w 167"/>
                  <a:gd name="T9" fmla="*/ 14 h 61"/>
                  <a:gd name="T10" fmla="*/ 97 w 167"/>
                  <a:gd name="T11" fmla="*/ 12 h 61"/>
                  <a:gd name="T12" fmla="*/ 84 w 167"/>
                  <a:gd name="T13" fmla="*/ 7 h 61"/>
                  <a:gd name="T14" fmla="*/ 79 w 167"/>
                  <a:gd name="T15" fmla="*/ 13 h 61"/>
                  <a:gd name="T16" fmla="*/ 68 w 167"/>
                  <a:gd name="T17" fmla="*/ 7 h 61"/>
                  <a:gd name="T18" fmla="*/ 59 w 167"/>
                  <a:gd name="T19" fmla="*/ 18 h 61"/>
                  <a:gd name="T20" fmla="*/ 50 w 167"/>
                  <a:gd name="T21" fmla="*/ 22 h 61"/>
                  <a:gd name="T22" fmla="*/ 44 w 167"/>
                  <a:gd name="T23" fmla="*/ 16 h 61"/>
                  <a:gd name="T24" fmla="*/ 49 w 167"/>
                  <a:gd name="T25" fmla="*/ 13 h 61"/>
                  <a:gd name="T26" fmla="*/ 26 w 167"/>
                  <a:gd name="T27" fmla="*/ 0 h 61"/>
                  <a:gd name="T28" fmla="*/ 31 w 167"/>
                  <a:gd name="T29" fmla="*/ 4 h 61"/>
                  <a:gd name="T30" fmla="*/ 33 w 167"/>
                  <a:gd name="T31" fmla="*/ 10 h 61"/>
                  <a:gd name="T32" fmla="*/ 21 w 167"/>
                  <a:gd name="T33" fmla="*/ 6 h 61"/>
                  <a:gd name="T34" fmla="*/ 17 w 167"/>
                  <a:gd name="T35" fmla="*/ 8 h 61"/>
                  <a:gd name="T36" fmla="*/ 15 w 167"/>
                  <a:gd name="T37" fmla="*/ 12 h 61"/>
                  <a:gd name="T38" fmla="*/ 19 w 167"/>
                  <a:gd name="T39" fmla="*/ 13 h 61"/>
                  <a:gd name="T40" fmla="*/ 19 w 167"/>
                  <a:gd name="T41" fmla="*/ 14 h 61"/>
                  <a:gd name="T42" fmla="*/ 6 w 167"/>
                  <a:gd name="T43" fmla="*/ 13 h 61"/>
                  <a:gd name="T44" fmla="*/ 9 w 167"/>
                  <a:gd name="T45" fmla="*/ 16 h 61"/>
                  <a:gd name="T46" fmla="*/ 0 w 167"/>
                  <a:gd name="T47" fmla="*/ 18 h 61"/>
                  <a:gd name="T48" fmla="*/ 36 w 167"/>
                  <a:gd name="T49" fmla="*/ 19 h 61"/>
                  <a:gd name="T50" fmla="*/ 30 w 167"/>
                  <a:gd name="T51" fmla="*/ 24 h 61"/>
                  <a:gd name="T52" fmla="*/ 35 w 167"/>
                  <a:gd name="T53" fmla="*/ 27 h 61"/>
                  <a:gd name="T54" fmla="*/ 3 w 167"/>
                  <a:gd name="T55" fmla="*/ 31 h 61"/>
                  <a:gd name="T56" fmla="*/ 29 w 167"/>
                  <a:gd name="T57" fmla="*/ 36 h 61"/>
                  <a:gd name="T58" fmla="*/ 36 w 167"/>
                  <a:gd name="T59" fmla="*/ 38 h 61"/>
                  <a:gd name="T60" fmla="*/ 32 w 167"/>
                  <a:gd name="T61" fmla="*/ 42 h 61"/>
                  <a:gd name="T62" fmla="*/ 37 w 167"/>
                  <a:gd name="T63" fmla="*/ 42 h 61"/>
                  <a:gd name="T64" fmla="*/ 33 w 167"/>
                  <a:gd name="T65" fmla="*/ 45 h 61"/>
                  <a:gd name="T66" fmla="*/ 20 w 167"/>
                  <a:gd name="T67" fmla="*/ 50 h 61"/>
                  <a:gd name="T68" fmla="*/ 31 w 167"/>
                  <a:gd name="T69" fmla="*/ 54 h 61"/>
                  <a:gd name="T70" fmla="*/ 54 w 167"/>
                  <a:gd name="T71" fmla="*/ 55 h 61"/>
                  <a:gd name="T72" fmla="*/ 89 w 167"/>
                  <a:gd name="T73" fmla="*/ 61 h 61"/>
                  <a:gd name="T74" fmla="*/ 114 w 167"/>
                  <a:gd name="T75" fmla="*/ 52 h 61"/>
                  <a:gd name="T76" fmla="*/ 139 w 167"/>
                  <a:gd name="T77" fmla="*/ 44 h 61"/>
                  <a:gd name="T78" fmla="*/ 155 w 167"/>
                  <a:gd name="T79" fmla="*/ 36 h 61"/>
                  <a:gd name="T80" fmla="*/ 162 w 167"/>
                  <a:gd name="T81" fmla="*/ 30 h 61"/>
                  <a:gd name="T82" fmla="*/ 167 w 167"/>
                  <a:gd name="T83" fmla="*/ 28 h 61"/>
                  <a:gd name="T84" fmla="*/ 161 w 167"/>
                  <a:gd name="T85" fmla="*/ 25 h 61"/>
                  <a:gd name="T86" fmla="*/ 167 w 167"/>
                  <a:gd name="T87" fmla="*/ 22 h 61"/>
                  <a:gd name="T88" fmla="*/ 167 w 167"/>
                  <a:gd name="T89" fmla="*/ 20 h 61"/>
                  <a:gd name="T90" fmla="*/ 152 w 167"/>
                  <a:gd name="T91" fmla="*/ 19 h 61"/>
                  <a:gd name="T92" fmla="*/ 156 w 167"/>
                  <a:gd name="T93" fmla="*/ 16 h 61"/>
                  <a:gd name="T94" fmla="*/ 149 w 167"/>
                  <a:gd name="T95" fmla="*/ 14 h 61"/>
                  <a:gd name="T96" fmla="*/ 149 w 167"/>
                  <a:gd name="T97" fmla="*/ 8 h 61"/>
                  <a:gd name="T98" fmla="*/ 155 w 167"/>
                  <a:gd name="T99" fmla="*/ 1 h 61"/>
                  <a:gd name="T100" fmla="*/ 143 w 167"/>
                  <a:gd name="T101" fmla="*/ 4 h 61"/>
                  <a:gd name="T102" fmla="*/ 128 w 167"/>
                  <a:gd name="T10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61">
                    <a:moveTo>
                      <a:pt x="128" y="0"/>
                    </a:moveTo>
                    <a:lnTo>
                      <a:pt x="126" y="3"/>
                    </a:lnTo>
                    <a:lnTo>
                      <a:pt x="110" y="8"/>
                    </a:lnTo>
                    <a:lnTo>
                      <a:pt x="99" y="6"/>
                    </a:lnTo>
                    <a:lnTo>
                      <a:pt x="98" y="14"/>
                    </a:lnTo>
                    <a:lnTo>
                      <a:pt x="97" y="12"/>
                    </a:lnTo>
                    <a:lnTo>
                      <a:pt x="84" y="7"/>
                    </a:lnTo>
                    <a:lnTo>
                      <a:pt x="79" y="13"/>
                    </a:lnTo>
                    <a:lnTo>
                      <a:pt x="68" y="7"/>
                    </a:lnTo>
                    <a:lnTo>
                      <a:pt x="59" y="18"/>
                    </a:lnTo>
                    <a:lnTo>
                      <a:pt x="50" y="22"/>
                    </a:lnTo>
                    <a:lnTo>
                      <a:pt x="44" y="16"/>
                    </a:lnTo>
                    <a:lnTo>
                      <a:pt x="49" y="13"/>
                    </a:lnTo>
                    <a:lnTo>
                      <a:pt x="26" y="0"/>
                    </a:lnTo>
                    <a:lnTo>
                      <a:pt x="31" y="4"/>
                    </a:lnTo>
                    <a:lnTo>
                      <a:pt x="33" y="10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5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6" y="13"/>
                    </a:lnTo>
                    <a:lnTo>
                      <a:pt x="9" y="16"/>
                    </a:lnTo>
                    <a:lnTo>
                      <a:pt x="0" y="18"/>
                    </a:lnTo>
                    <a:lnTo>
                      <a:pt x="36" y="19"/>
                    </a:lnTo>
                    <a:lnTo>
                      <a:pt x="30" y="24"/>
                    </a:lnTo>
                    <a:lnTo>
                      <a:pt x="35" y="27"/>
                    </a:lnTo>
                    <a:lnTo>
                      <a:pt x="3" y="31"/>
                    </a:lnTo>
                    <a:lnTo>
                      <a:pt x="29" y="36"/>
                    </a:lnTo>
                    <a:lnTo>
                      <a:pt x="36" y="38"/>
                    </a:lnTo>
                    <a:lnTo>
                      <a:pt x="32" y="42"/>
                    </a:lnTo>
                    <a:lnTo>
                      <a:pt x="37" y="42"/>
                    </a:lnTo>
                    <a:lnTo>
                      <a:pt x="33" y="45"/>
                    </a:lnTo>
                    <a:lnTo>
                      <a:pt x="20" y="50"/>
                    </a:lnTo>
                    <a:lnTo>
                      <a:pt x="31" y="54"/>
                    </a:lnTo>
                    <a:lnTo>
                      <a:pt x="54" y="55"/>
                    </a:lnTo>
                    <a:lnTo>
                      <a:pt x="89" y="61"/>
                    </a:lnTo>
                    <a:lnTo>
                      <a:pt x="114" y="52"/>
                    </a:lnTo>
                    <a:lnTo>
                      <a:pt x="139" y="44"/>
                    </a:lnTo>
                    <a:lnTo>
                      <a:pt x="155" y="36"/>
                    </a:lnTo>
                    <a:lnTo>
                      <a:pt x="162" y="30"/>
                    </a:lnTo>
                    <a:lnTo>
                      <a:pt x="167" y="28"/>
                    </a:lnTo>
                    <a:lnTo>
                      <a:pt x="161" y="25"/>
                    </a:lnTo>
                    <a:lnTo>
                      <a:pt x="167" y="22"/>
                    </a:lnTo>
                    <a:lnTo>
                      <a:pt x="167" y="20"/>
                    </a:lnTo>
                    <a:lnTo>
                      <a:pt x="152" y="19"/>
                    </a:lnTo>
                    <a:lnTo>
                      <a:pt x="156" y="16"/>
                    </a:lnTo>
                    <a:lnTo>
                      <a:pt x="149" y="14"/>
                    </a:lnTo>
                    <a:lnTo>
                      <a:pt x="149" y="8"/>
                    </a:lnTo>
                    <a:lnTo>
                      <a:pt x="155" y="1"/>
                    </a:lnTo>
                    <a:lnTo>
                      <a:pt x="143" y="4"/>
                    </a:lnTo>
                    <a:lnTo>
                      <a:pt x="12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Freeform 464"/>
              <p:cNvSpPr>
                <a:spLocks noChangeArrowheads="1"/>
              </p:cNvSpPr>
              <p:nvPr/>
            </p:nvSpPr>
            <p:spPr bwMode="auto">
              <a:xfrm>
                <a:off x="2750" y="1068"/>
                <a:ext cx="49" cy="68"/>
              </a:xfrm>
              <a:custGeom>
                <a:avLst/>
                <a:gdLst>
                  <a:gd name="T0" fmla="*/ 72 w 73"/>
                  <a:gd name="T1" fmla="*/ 60 h 83"/>
                  <a:gd name="T2" fmla="*/ 73 w 73"/>
                  <a:gd name="T3" fmla="*/ 43 h 83"/>
                  <a:gd name="T4" fmla="*/ 73 w 73"/>
                  <a:gd name="T5" fmla="*/ 26 h 83"/>
                  <a:gd name="T6" fmla="*/ 62 w 73"/>
                  <a:gd name="T7" fmla="*/ 20 h 83"/>
                  <a:gd name="T8" fmla="*/ 57 w 73"/>
                  <a:gd name="T9" fmla="*/ 23 h 83"/>
                  <a:gd name="T10" fmla="*/ 43 w 73"/>
                  <a:gd name="T11" fmla="*/ 20 h 83"/>
                  <a:gd name="T12" fmla="*/ 56 w 73"/>
                  <a:gd name="T13" fmla="*/ 5 h 83"/>
                  <a:gd name="T14" fmla="*/ 59 w 73"/>
                  <a:gd name="T15" fmla="*/ 0 h 83"/>
                  <a:gd name="T16" fmla="*/ 51 w 73"/>
                  <a:gd name="T17" fmla="*/ 4 h 83"/>
                  <a:gd name="T18" fmla="*/ 45 w 73"/>
                  <a:gd name="T19" fmla="*/ 4 h 83"/>
                  <a:gd name="T20" fmla="*/ 32 w 73"/>
                  <a:gd name="T21" fmla="*/ 11 h 83"/>
                  <a:gd name="T22" fmla="*/ 37 w 73"/>
                  <a:gd name="T23" fmla="*/ 14 h 83"/>
                  <a:gd name="T24" fmla="*/ 31 w 73"/>
                  <a:gd name="T25" fmla="*/ 22 h 83"/>
                  <a:gd name="T26" fmla="*/ 9 w 73"/>
                  <a:gd name="T27" fmla="*/ 24 h 83"/>
                  <a:gd name="T28" fmla="*/ 12 w 73"/>
                  <a:gd name="T29" fmla="*/ 30 h 83"/>
                  <a:gd name="T30" fmla="*/ 3 w 73"/>
                  <a:gd name="T31" fmla="*/ 38 h 83"/>
                  <a:gd name="T32" fmla="*/ 24 w 73"/>
                  <a:gd name="T33" fmla="*/ 44 h 83"/>
                  <a:gd name="T34" fmla="*/ 9 w 73"/>
                  <a:gd name="T35" fmla="*/ 60 h 83"/>
                  <a:gd name="T36" fmla="*/ 24 w 73"/>
                  <a:gd name="T37" fmla="*/ 55 h 83"/>
                  <a:gd name="T38" fmla="*/ 8 w 73"/>
                  <a:gd name="T39" fmla="*/ 65 h 83"/>
                  <a:gd name="T40" fmla="*/ 0 w 73"/>
                  <a:gd name="T41" fmla="*/ 67 h 83"/>
                  <a:gd name="T42" fmla="*/ 6 w 73"/>
                  <a:gd name="T43" fmla="*/ 70 h 83"/>
                  <a:gd name="T44" fmla="*/ 0 w 73"/>
                  <a:gd name="T45" fmla="*/ 74 h 83"/>
                  <a:gd name="T46" fmla="*/ 8 w 73"/>
                  <a:gd name="T47" fmla="*/ 77 h 83"/>
                  <a:gd name="T48" fmla="*/ 5 w 73"/>
                  <a:gd name="T49" fmla="*/ 80 h 83"/>
                  <a:gd name="T50" fmla="*/ 12 w 73"/>
                  <a:gd name="T51" fmla="*/ 80 h 83"/>
                  <a:gd name="T52" fmla="*/ 11 w 73"/>
                  <a:gd name="T53" fmla="*/ 83 h 83"/>
                  <a:gd name="T54" fmla="*/ 30 w 73"/>
                  <a:gd name="T55" fmla="*/ 80 h 83"/>
                  <a:gd name="T56" fmla="*/ 48 w 73"/>
                  <a:gd name="T57" fmla="*/ 72 h 83"/>
                  <a:gd name="T58" fmla="*/ 66 w 73"/>
                  <a:gd name="T59" fmla="*/ 70 h 83"/>
                  <a:gd name="T60" fmla="*/ 72 w 73"/>
                  <a:gd name="T61" fmla="*/ 6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" h="83">
                    <a:moveTo>
                      <a:pt x="72" y="60"/>
                    </a:moveTo>
                    <a:lnTo>
                      <a:pt x="73" y="43"/>
                    </a:lnTo>
                    <a:lnTo>
                      <a:pt x="73" y="26"/>
                    </a:lnTo>
                    <a:lnTo>
                      <a:pt x="62" y="20"/>
                    </a:lnTo>
                    <a:lnTo>
                      <a:pt x="57" y="23"/>
                    </a:lnTo>
                    <a:lnTo>
                      <a:pt x="43" y="20"/>
                    </a:lnTo>
                    <a:lnTo>
                      <a:pt x="56" y="5"/>
                    </a:lnTo>
                    <a:lnTo>
                      <a:pt x="59" y="0"/>
                    </a:lnTo>
                    <a:lnTo>
                      <a:pt x="51" y="4"/>
                    </a:lnTo>
                    <a:lnTo>
                      <a:pt x="45" y="4"/>
                    </a:lnTo>
                    <a:lnTo>
                      <a:pt x="32" y="11"/>
                    </a:lnTo>
                    <a:lnTo>
                      <a:pt x="37" y="14"/>
                    </a:lnTo>
                    <a:lnTo>
                      <a:pt x="31" y="22"/>
                    </a:lnTo>
                    <a:lnTo>
                      <a:pt x="9" y="24"/>
                    </a:lnTo>
                    <a:lnTo>
                      <a:pt x="12" y="30"/>
                    </a:lnTo>
                    <a:lnTo>
                      <a:pt x="3" y="38"/>
                    </a:lnTo>
                    <a:lnTo>
                      <a:pt x="24" y="44"/>
                    </a:lnTo>
                    <a:lnTo>
                      <a:pt x="9" y="60"/>
                    </a:lnTo>
                    <a:lnTo>
                      <a:pt x="24" y="55"/>
                    </a:lnTo>
                    <a:lnTo>
                      <a:pt x="8" y="65"/>
                    </a:lnTo>
                    <a:lnTo>
                      <a:pt x="0" y="67"/>
                    </a:lnTo>
                    <a:lnTo>
                      <a:pt x="6" y="70"/>
                    </a:lnTo>
                    <a:lnTo>
                      <a:pt x="0" y="74"/>
                    </a:lnTo>
                    <a:lnTo>
                      <a:pt x="8" y="77"/>
                    </a:lnTo>
                    <a:lnTo>
                      <a:pt x="5" y="80"/>
                    </a:lnTo>
                    <a:lnTo>
                      <a:pt x="12" y="80"/>
                    </a:lnTo>
                    <a:lnTo>
                      <a:pt x="11" y="83"/>
                    </a:lnTo>
                    <a:lnTo>
                      <a:pt x="30" y="80"/>
                    </a:lnTo>
                    <a:lnTo>
                      <a:pt x="48" y="72"/>
                    </a:lnTo>
                    <a:lnTo>
                      <a:pt x="66" y="70"/>
                    </a:lnTo>
                    <a:lnTo>
                      <a:pt x="72" y="6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Freeform 465"/>
              <p:cNvSpPr>
                <a:spLocks noChangeArrowheads="1"/>
              </p:cNvSpPr>
              <p:nvPr/>
            </p:nvSpPr>
            <p:spPr bwMode="auto">
              <a:xfrm>
                <a:off x="2805" y="1006"/>
                <a:ext cx="93" cy="159"/>
              </a:xfrm>
              <a:custGeom>
                <a:avLst/>
                <a:gdLst>
                  <a:gd name="T0" fmla="*/ 12 w 133"/>
                  <a:gd name="T1" fmla="*/ 56 h 187"/>
                  <a:gd name="T2" fmla="*/ 22 w 133"/>
                  <a:gd name="T3" fmla="*/ 58 h 187"/>
                  <a:gd name="T4" fmla="*/ 16 w 133"/>
                  <a:gd name="T5" fmla="*/ 76 h 187"/>
                  <a:gd name="T6" fmla="*/ 26 w 133"/>
                  <a:gd name="T7" fmla="*/ 83 h 187"/>
                  <a:gd name="T8" fmla="*/ 41 w 133"/>
                  <a:gd name="T9" fmla="*/ 85 h 187"/>
                  <a:gd name="T10" fmla="*/ 50 w 133"/>
                  <a:gd name="T11" fmla="*/ 114 h 187"/>
                  <a:gd name="T12" fmla="*/ 22 w 133"/>
                  <a:gd name="T13" fmla="*/ 125 h 187"/>
                  <a:gd name="T14" fmla="*/ 31 w 133"/>
                  <a:gd name="T15" fmla="*/ 132 h 187"/>
                  <a:gd name="T16" fmla="*/ 12 w 133"/>
                  <a:gd name="T17" fmla="*/ 150 h 187"/>
                  <a:gd name="T18" fmla="*/ 37 w 133"/>
                  <a:gd name="T19" fmla="*/ 157 h 187"/>
                  <a:gd name="T20" fmla="*/ 50 w 133"/>
                  <a:gd name="T21" fmla="*/ 158 h 187"/>
                  <a:gd name="T22" fmla="*/ 18 w 133"/>
                  <a:gd name="T23" fmla="*/ 174 h 187"/>
                  <a:gd name="T24" fmla="*/ 7 w 133"/>
                  <a:gd name="T25" fmla="*/ 187 h 187"/>
                  <a:gd name="T26" fmla="*/ 34 w 133"/>
                  <a:gd name="T27" fmla="*/ 184 h 187"/>
                  <a:gd name="T28" fmla="*/ 55 w 133"/>
                  <a:gd name="T29" fmla="*/ 175 h 187"/>
                  <a:gd name="T30" fmla="*/ 106 w 133"/>
                  <a:gd name="T31" fmla="*/ 173 h 187"/>
                  <a:gd name="T32" fmla="*/ 112 w 133"/>
                  <a:gd name="T33" fmla="*/ 156 h 187"/>
                  <a:gd name="T34" fmla="*/ 133 w 133"/>
                  <a:gd name="T35" fmla="*/ 134 h 187"/>
                  <a:gd name="T36" fmla="*/ 106 w 133"/>
                  <a:gd name="T37" fmla="*/ 127 h 187"/>
                  <a:gd name="T38" fmla="*/ 94 w 133"/>
                  <a:gd name="T39" fmla="*/ 107 h 187"/>
                  <a:gd name="T40" fmla="*/ 98 w 133"/>
                  <a:gd name="T41" fmla="*/ 100 h 187"/>
                  <a:gd name="T42" fmla="*/ 66 w 133"/>
                  <a:gd name="T43" fmla="*/ 59 h 187"/>
                  <a:gd name="T44" fmla="*/ 56 w 133"/>
                  <a:gd name="T45" fmla="*/ 52 h 187"/>
                  <a:gd name="T46" fmla="*/ 53 w 133"/>
                  <a:gd name="T47" fmla="*/ 47 h 187"/>
                  <a:gd name="T48" fmla="*/ 37 w 133"/>
                  <a:gd name="T49" fmla="*/ 22 h 187"/>
                  <a:gd name="T50" fmla="*/ 36 w 133"/>
                  <a:gd name="T51" fmla="*/ 17 h 187"/>
                  <a:gd name="T52" fmla="*/ 23 w 133"/>
                  <a:gd name="T53" fmla="*/ 0 h 187"/>
                  <a:gd name="T54" fmla="*/ 14 w 133"/>
                  <a:gd name="T55" fmla="*/ 14 h 187"/>
                  <a:gd name="T56" fmla="*/ 7 w 133"/>
                  <a:gd name="T57" fmla="*/ 23 h 187"/>
                  <a:gd name="T58" fmla="*/ 7 w 133"/>
                  <a:gd name="T59" fmla="*/ 30 h 187"/>
                  <a:gd name="T60" fmla="*/ 4 w 133"/>
                  <a:gd name="T61" fmla="*/ 42 h 187"/>
                  <a:gd name="T62" fmla="*/ 12 w 133"/>
                  <a:gd name="T63" fmla="*/ 41 h 187"/>
                  <a:gd name="T64" fmla="*/ 2 w 133"/>
                  <a:gd name="T65" fmla="*/ 7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187">
                    <a:moveTo>
                      <a:pt x="2" y="72"/>
                    </a:moveTo>
                    <a:lnTo>
                      <a:pt x="12" y="56"/>
                    </a:lnTo>
                    <a:lnTo>
                      <a:pt x="18" y="56"/>
                    </a:lnTo>
                    <a:lnTo>
                      <a:pt x="22" y="58"/>
                    </a:lnTo>
                    <a:lnTo>
                      <a:pt x="19" y="64"/>
                    </a:lnTo>
                    <a:lnTo>
                      <a:pt x="16" y="76"/>
                    </a:lnTo>
                    <a:lnTo>
                      <a:pt x="18" y="85"/>
                    </a:lnTo>
                    <a:lnTo>
                      <a:pt x="26" y="83"/>
                    </a:lnTo>
                    <a:lnTo>
                      <a:pt x="46" y="79"/>
                    </a:lnTo>
                    <a:lnTo>
                      <a:pt x="41" y="85"/>
                    </a:lnTo>
                    <a:lnTo>
                      <a:pt x="49" y="96"/>
                    </a:lnTo>
                    <a:lnTo>
                      <a:pt x="50" y="114"/>
                    </a:lnTo>
                    <a:lnTo>
                      <a:pt x="44" y="115"/>
                    </a:lnTo>
                    <a:lnTo>
                      <a:pt x="22" y="125"/>
                    </a:lnTo>
                    <a:lnTo>
                      <a:pt x="25" y="125"/>
                    </a:lnTo>
                    <a:lnTo>
                      <a:pt x="31" y="132"/>
                    </a:lnTo>
                    <a:lnTo>
                      <a:pt x="14" y="144"/>
                    </a:lnTo>
                    <a:lnTo>
                      <a:pt x="12" y="150"/>
                    </a:lnTo>
                    <a:lnTo>
                      <a:pt x="30" y="152"/>
                    </a:lnTo>
                    <a:lnTo>
                      <a:pt x="37" y="157"/>
                    </a:lnTo>
                    <a:lnTo>
                      <a:pt x="59" y="151"/>
                    </a:lnTo>
                    <a:lnTo>
                      <a:pt x="50" y="158"/>
                    </a:lnTo>
                    <a:lnTo>
                      <a:pt x="35" y="162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7" y="187"/>
                    </a:lnTo>
                    <a:lnTo>
                      <a:pt x="11" y="186"/>
                    </a:lnTo>
                    <a:lnTo>
                      <a:pt x="34" y="184"/>
                    </a:lnTo>
                    <a:lnTo>
                      <a:pt x="40" y="178"/>
                    </a:lnTo>
                    <a:lnTo>
                      <a:pt x="55" y="175"/>
                    </a:lnTo>
                    <a:lnTo>
                      <a:pt x="76" y="173"/>
                    </a:lnTo>
                    <a:lnTo>
                      <a:pt x="106" y="173"/>
                    </a:lnTo>
                    <a:lnTo>
                      <a:pt x="126" y="160"/>
                    </a:lnTo>
                    <a:lnTo>
                      <a:pt x="112" y="156"/>
                    </a:lnTo>
                    <a:lnTo>
                      <a:pt x="116" y="150"/>
                    </a:lnTo>
                    <a:lnTo>
                      <a:pt x="133" y="134"/>
                    </a:lnTo>
                    <a:lnTo>
                      <a:pt x="127" y="126"/>
                    </a:lnTo>
                    <a:lnTo>
                      <a:pt x="106" y="127"/>
                    </a:lnTo>
                    <a:lnTo>
                      <a:pt x="108" y="121"/>
                    </a:lnTo>
                    <a:lnTo>
                      <a:pt x="94" y="107"/>
                    </a:lnTo>
                    <a:lnTo>
                      <a:pt x="100" y="108"/>
                    </a:lnTo>
                    <a:lnTo>
                      <a:pt x="98" y="100"/>
                    </a:lnTo>
                    <a:lnTo>
                      <a:pt x="85" y="88"/>
                    </a:lnTo>
                    <a:lnTo>
                      <a:pt x="66" y="59"/>
                    </a:lnTo>
                    <a:lnTo>
                      <a:pt x="42" y="56"/>
                    </a:lnTo>
                    <a:lnTo>
                      <a:pt x="56" y="52"/>
                    </a:lnTo>
                    <a:lnTo>
                      <a:pt x="48" y="48"/>
                    </a:lnTo>
                    <a:lnTo>
                      <a:pt x="53" y="47"/>
                    </a:lnTo>
                    <a:lnTo>
                      <a:pt x="72" y="23"/>
                    </a:lnTo>
                    <a:lnTo>
                      <a:pt x="37" y="22"/>
                    </a:lnTo>
                    <a:lnTo>
                      <a:pt x="31" y="20"/>
                    </a:lnTo>
                    <a:lnTo>
                      <a:pt x="36" y="17"/>
                    </a:lnTo>
                    <a:lnTo>
                      <a:pt x="49" y="2"/>
                    </a:lnTo>
                    <a:lnTo>
                      <a:pt x="23" y="0"/>
                    </a:lnTo>
                    <a:lnTo>
                      <a:pt x="17" y="7"/>
                    </a:lnTo>
                    <a:lnTo>
                      <a:pt x="14" y="14"/>
                    </a:lnTo>
                    <a:lnTo>
                      <a:pt x="8" y="16"/>
                    </a:lnTo>
                    <a:lnTo>
                      <a:pt x="7" y="23"/>
                    </a:lnTo>
                    <a:lnTo>
                      <a:pt x="7" y="26"/>
                    </a:lnTo>
                    <a:lnTo>
                      <a:pt x="7" y="30"/>
                    </a:lnTo>
                    <a:lnTo>
                      <a:pt x="1" y="40"/>
                    </a:lnTo>
                    <a:lnTo>
                      <a:pt x="4" y="42"/>
                    </a:lnTo>
                    <a:lnTo>
                      <a:pt x="1" y="43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2" y="7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Freeform 466"/>
              <p:cNvSpPr>
                <a:spLocks noChangeArrowheads="1"/>
              </p:cNvSpPr>
              <p:nvPr/>
            </p:nvSpPr>
            <p:spPr bwMode="auto">
              <a:xfrm>
                <a:off x="2780" y="1070"/>
                <a:ext cx="27" cy="18"/>
              </a:xfrm>
              <a:custGeom>
                <a:avLst/>
                <a:gdLst>
                  <a:gd name="T0" fmla="*/ 41 w 41"/>
                  <a:gd name="T1" fmla="*/ 18 h 25"/>
                  <a:gd name="T2" fmla="*/ 38 w 41"/>
                  <a:gd name="T3" fmla="*/ 12 h 25"/>
                  <a:gd name="T4" fmla="*/ 28 w 41"/>
                  <a:gd name="T5" fmla="*/ 0 h 25"/>
                  <a:gd name="T6" fmla="*/ 13 w 41"/>
                  <a:gd name="T7" fmla="*/ 4 h 25"/>
                  <a:gd name="T8" fmla="*/ 0 w 41"/>
                  <a:gd name="T9" fmla="*/ 19 h 25"/>
                  <a:gd name="T10" fmla="*/ 14 w 41"/>
                  <a:gd name="T11" fmla="*/ 22 h 25"/>
                  <a:gd name="T12" fmla="*/ 19 w 41"/>
                  <a:gd name="T13" fmla="*/ 19 h 25"/>
                  <a:gd name="T14" fmla="*/ 30 w 41"/>
                  <a:gd name="T15" fmla="*/ 25 h 25"/>
                  <a:gd name="T16" fmla="*/ 41 w 41"/>
                  <a:gd name="T1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5">
                    <a:moveTo>
                      <a:pt x="41" y="18"/>
                    </a:moveTo>
                    <a:lnTo>
                      <a:pt x="38" y="12"/>
                    </a:lnTo>
                    <a:lnTo>
                      <a:pt x="28" y="0"/>
                    </a:lnTo>
                    <a:lnTo>
                      <a:pt x="13" y="4"/>
                    </a:lnTo>
                    <a:lnTo>
                      <a:pt x="0" y="19"/>
                    </a:lnTo>
                    <a:lnTo>
                      <a:pt x="14" y="22"/>
                    </a:lnTo>
                    <a:lnTo>
                      <a:pt x="19" y="19"/>
                    </a:lnTo>
                    <a:lnTo>
                      <a:pt x="30" y="25"/>
                    </a:lnTo>
                    <a:lnTo>
                      <a:pt x="41" y="1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3" name="Freeform 467"/>
              <p:cNvSpPr>
                <a:spLocks noChangeArrowheads="1"/>
              </p:cNvSpPr>
              <p:nvPr/>
            </p:nvSpPr>
            <p:spPr bwMode="auto">
              <a:xfrm>
                <a:off x="2798" y="1025"/>
                <a:ext cx="11" cy="6"/>
              </a:xfrm>
              <a:custGeom>
                <a:avLst/>
                <a:gdLst>
                  <a:gd name="T0" fmla="*/ 10 w 18"/>
                  <a:gd name="T1" fmla="*/ 1 h 9"/>
                  <a:gd name="T2" fmla="*/ 5 w 18"/>
                  <a:gd name="T3" fmla="*/ 0 h 9"/>
                  <a:gd name="T4" fmla="*/ 0 w 18"/>
                  <a:gd name="T5" fmla="*/ 3 h 9"/>
                  <a:gd name="T6" fmla="*/ 16 w 18"/>
                  <a:gd name="T7" fmla="*/ 9 h 9"/>
                  <a:gd name="T8" fmla="*/ 18 w 18"/>
                  <a:gd name="T9" fmla="*/ 6 h 9"/>
                  <a:gd name="T10" fmla="*/ 10 w 18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10" y="1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16" y="9"/>
                    </a:lnTo>
                    <a:lnTo>
                      <a:pt x="18" y="6"/>
                    </a:lnTo>
                    <a:lnTo>
                      <a:pt x="10" y="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" name="Freeform 468"/>
              <p:cNvSpPr>
                <a:spLocks noChangeArrowheads="1"/>
              </p:cNvSpPr>
              <p:nvPr/>
            </p:nvSpPr>
            <p:spPr bwMode="auto">
              <a:xfrm>
                <a:off x="2795" y="1010"/>
                <a:ext cx="8" cy="8"/>
              </a:xfrm>
              <a:custGeom>
                <a:avLst/>
                <a:gdLst>
                  <a:gd name="T0" fmla="*/ 14 w 14"/>
                  <a:gd name="T1" fmla="*/ 3 h 11"/>
                  <a:gd name="T2" fmla="*/ 13 w 14"/>
                  <a:gd name="T3" fmla="*/ 0 h 11"/>
                  <a:gd name="T4" fmla="*/ 2 w 14"/>
                  <a:gd name="T5" fmla="*/ 3 h 11"/>
                  <a:gd name="T6" fmla="*/ 0 w 14"/>
                  <a:gd name="T7" fmla="*/ 11 h 11"/>
                  <a:gd name="T8" fmla="*/ 14 w 14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3"/>
                    </a:moveTo>
                    <a:lnTo>
                      <a:pt x="13" y="0"/>
                    </a:lnTo>
                    <a:lnTo>
                      <a:pt x="2" y="3"/>
                    </a:lnTo>
                    <a:lnTo>
                      <a:pt x="0" y="11"/>
                    </a:lnTo>
                    <a:lnTo>
                      <a:pt x="14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" name="Freeform 469"/>
              <p:cNvSpPr>
                <a:spLocks noChangeArrowheads="1"/>
              </p:cNvSpPr>
              <p:nvPr/>
            </p:nvSpPr>
            <p:spPr bwMode="auto">
              <a:xfrm>
                <a:off x="2861" y="972"/>
                <a:ext cx="4" cy="6"/>
              </a:xfrm>
              <a:custGeom>
                <a:avLst/>
                <a:gdLst>
                  <a:gd name="T0" fmla="*/ 2 w 7"/>
                  <a:gd name="T1" fmla="*/ 0 h 11"/>
                  <a:gd name="T2" fmla="*/ 1 w 7"/>
                  <a:gd name="T3" fmla="*/ 4 h 11"/>
                  <a:gd name="T4" fmla="*/ 0 w 7"/>
                  <a:gd name="T5" fmla="*/ 7 h 11"/>
                  <a:gd name="T6" fmla="*/ 2 w 7"/>
                  <a:gd name="T7" fmla="*/ 11 h 11"/>
                  <a:gd name="T8" fmla="*/ 7 w 7"/>
                  <a:gd name="T9" fmla="*/ 1 h 11"/>
                  <a:gd name="T10" fmla="*/ 2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1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7" y="1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" name="Freeform 470"/>
              <p:cNvSpPr>
                <a:spLocks noChangeArrowheads="1"/>
              </p:cNvSpPr>
              <p:nvPr/>
            </p:nvSpPr>
            <p:spPr bwMode="auto">
              <a:xfrm>
                <a:off x="2804" y="1046"/>
                <a:ext cx="3" cy="1"/>
              </a:xfrm>
              <a:custGeom>
                <a:avLst/>
                <a:gdLst>
                  <a:gd name="T0" fmla="*/ 1 w 8"/>
                  <a:gd name="T1" fmla="*/ 4 h 4"/>
                  <a:gd name="T2" fmla="*/ 8 w 8"/>
                  <a:gd name="T3" fmla="*/ 1 h 4"/>
                  <a:gd name="T4" fmla="*/ 0 w 8"/>
                  <a:gd name="T5" fmla="*/ 0 h 4"/>
                  <a:gd name="T6" fmla="*/ 1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1" y="4"/>
                    </a:moveTo>
                    <a:lnTo>
                      <a:pt x="8" y="1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7" name="Freeform 471"/>
              <p:cNvSpPr>
                <a:spLocks noChangeArrowheads="1"/>
              </p:cNvSpPr>
              <p:nvPr/>
            </p:nvSpPr>
            <p:spPr bwMode="auto">
              <a:xfrm>
                <a:off x="2822" y="1102"/>
                <a:ext cx="2" cy="3"/>
              </a:xfrm>
              <a:custGeom>
                <a:avLst/>
                <a:gdLst>
                  <a:gd name="T0" fmla="*/ 6 w 6"/>
                  <a:gd name="T1" fmla="*/ 5 h 6"/>
                  <a:gd name="T2" fmla="*/ 1 w 6"/>
                  <a:gd name="T3" fmla="*/ 0 h 6"/>
                  <a:gd name="T4" fmla="*/ 0 w 6"/>
                  <a:gd name="T5" fmla="*/ 6 h 6"/>
                  <a:gd name="T6" fmla="*/ 6 w 6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6" y="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" name="Freeform 472"/>
              <p:cNvSpPr>
                <a:spLocks noChangeArrowheads="1"/>
              </p:cNvSpPr>
              <p:nvPr/>
            </p:nvSpPr>
            <p:spPr bwMode="auto">
              <a:xfrm>
                <a:off x="2898" y="1313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1 h 3"/>
                  <a:gd name="T4" fmla="*/ 0 w 6"/>
                  <a:gd name="T5" fmla="*/ 2 h 3"/>
                  <a:gd name="T6" fmla="*/ 4 w 6"/>
                  <a:gd name="T7" fmla="*/ 3 h 3"/>
                  <a:gd name="T8" fmla="*/ 6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" name="Freeform 473"/>
              <p:cNvSpPr>
                <a:spLocks noChangeArrowheads="1"/>
              </p:cNvSpPr>
              <p:nvPr/>
            </p:nvSpPr>
            <p:spPr bwMode="auto">
              <a:xfrm>
                <a:off x="2527" y="1406"/>
                <a:ext cx="8" cy="1"/>
              </a:xfrm>
              <a:custGeom>
                <a:avLst/>
                <a:gdLst>
                  <a:gd name="T0" fmla="*/ 4 w 15"/>
                  <a:gd name="T1" fmla="*/ 3 h 3"/>
                  <a:gd name="T2" fmla="*/ 0 w 15"/>
                  <a:gd name="T3" fmla="*/ 0 h 3"/>
                  <a:gd name="T4" fmla="*/ 15 w 15"/>
                  <a:gd name="T5" fmla="*/ 2 h 3"/>
                  <a:gd name="T6" fmla="*/ 4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4" y="3"/>
                    </a:moveTo>
                    <a:lnTo>
                      <a:pt x="0" y="0"/>
                    </a:lnTo>
                    <a:lnTo>
                      <a:pt x="15" y="2"/>
                    </a:lnTo>
                    <a:lnTo>
                      <a:pt x="4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0" name="Freeform 474"/>
              <p:cNvSpPr>
                <a:spLocks noChangeArrowheads="1"/>
              </p:cNvSpPr>
              <p:nvPr/>
            </p:nvSpPr>
            <p:spPr bwMode="auto">
              <a:xfrm>
                <a:off x="2491" y="1394"/>
                <a:ext cx="5" cy="1"/>
              </a:xfrm>
              <a:custGeom>
                <a:avLst/>
                <a:gdLst>
                  <a:gd name="T0" fmla="*/ 2 w 10"/>
                  <a:gd name="T1" fmla="*/ 0 h 4"/>
                  <a:gd name="T2" fmla="*/ 0 w 10"/>
                  <a:gd name="T3" fmla="*/ 3 h 4"/>
                  <a:gd name="T4" fmla="*/ 10 w 10"/>
                  <a:gd name="T5" fmla="*/ 4 h 4"/>
                  <a:gd name="T6" fmla="*/ 2 w 1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2" y="0"/>
                    </a:moveTo>
                    <a:lnTo>
                      <a:pt x="0" y="3"/>
                    </a:lnTo>
                    <a:lnTo>
                      <a:pt x="10" y="4"/>
                    </a:lnTo>
                    <a:lnTo>
                      <a:pt x="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" name="Freeform 475"/>
              <p:cNvSpPr>
                <a:spLocks noChangeArrowheads="1"/>
              </p:cNvSpPr>
              <p:nvPr/>
            </p:nvSpPr>
            <p:spPr bwMode="auto">
              <a:xfrm>
                <a:off x="2507" y="1389"/>
                <a:ext cx="2" cy="0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3 h 3"/>
                  <a:gd name="T4" fmla="*/ 1 w 6"/>
                  <a:gd name="T5" fmla="*/ 0 h 3"/>
                  <a:gd name="T6" fmla="*/ 6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6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" name="Freeform 476"/>
              <p:cNvSpPr>
                <a:spLocks noChangeArrowheads="1"/>
              </p:cNvSpPr>
              <p:nvPr/>
            </p:nvSpPr>
            <p:spPr bwMode="auto">
              <a:xfrm>
                <a:off x="1975" y="1518"/>
                <a:ext cx="1" cy="0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1 h 3"/>
                  <a:gd name="T4" fmla="*/ 1 w 4"/>
                  <a:gd name="T5" fmla="*/ 3 h 3"/>
                  <a:gd name="T6" fmla="*/ 0 w 4"/>
                  <a:gd name="T7" fmla="*/ 3 h 3"/>
                  <a:gd name="T8" fmla="*/ 1 w 4"/>
                  <a:gd name="T9" fmla="*/ 3 h 3"/>
                  <a:gd name="T10" fmla="*/ 4 w 4"/>
                  <a:gd name="T11" fmla="*/ 1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3" name="Freeform 477"/>
              <p:cNvSpPr>
                <a:spLocks noChangeArrowheads="1"/>
              </p:cNvSpPr>
              <p:nvPr/>
            </p:nvSpPr>
            <p:spPr bwMode="auto">
              <a:xfrm>
                <a:off x="2750" y="1325"/>
                <a:ext cx="42" cy="97"/>
              </a:xfrm>
              <a:custGeom>
                <a:avLst/>
                <a:gdLst>
                  <a:gd name="T0" fmla="*/ 27 w 62"/>
                  <a:gd name="T1" fmla="*/ 0 h 115"/>
                  <a:gd name="T2" fmla="*/ 17 w 62"/>
                  <a:gd name="T3" fmla="*/ 1 h 115"/>
                  <a:gd name="T4" fmla="*/ 18 w 62"/>
                  <a:gd name="T5" fmla="*/ 28 h 115"/>
                  <a:gd name="T6" fmla="*/ 11 w 62"/>
                  <a:gd name="T7" fmla="*/ 44 h 115"/>
                  <a:gd name="T8" fmla="*/ 3 w 62"/>
                  <a:gd name="T9" fmla="*/ 61 h 115"/>
                  <a:gd name="T10" fmla="*/ 0 w 62"/>
                  <a:gd name="T11" fmla="*/ 76 h 115"/>
                  <a:gd name="T12" fmla="*/ 9 w 62"/>
                  <a:gd name="T13" fmla="*/ 82 h 115"/>
                  <a:gd name="T14" fmla="*/ 13 w 62"/>
                  <a:gd name="T15" fmla="*/ 83 h 115"/>
                  <a:gd name="T16" fmla="*/ 11 w 62"/>
                  <a:gd name="T17" fmla="*/ 115 h 115"/>
                  <a:gd name="T18" fmla="*/ 38 w 62"/>
                  <a:gd name="T19" fmla="*/ 112 h 115"/>
                  <a:gd name="T20" fmla="*/ 38 w 62"/>
                  <a:gd name="T21" fmla="*/ 106 h 115"/>
                  <a:gd name="T22" fmla="*/ 44 w 62"/>
                  <a:gd name="T23" fmla="*/ 91 h 115"/>
                  <a:gd name="T24" fmla="*/ 43 w 62"/>
                  <a:gd name="T25" fmla="*/ 86 h 115"/>
                  <a:gd name="T26" fmla="*/ 45 w 62"/>
                  <a:gd name="T27" fmla="*/ 73 h 115"/>
                  <a:gd name="T28" fmla="*/ 38 w 62"/>
                  <a:gd name="T29" fmla="*/ 55 h 115"/>
                  <a:gd name="T30" fmla="*/ 44 w 62"/>
                  <a:gd name="T31" fmla="*/ 54 h 115"/>
                  <a:gd name="T32" fmla="*/ 51 w 62"/>
                  <a:gd name="T33" fmla="*/ 26 h 115"/>
                  <a:gd name="T34" fmla="*/ 62 w 62"/>
                  <a:gd name="T35" fmla="*/ 14 h 115"/>
                  <a:gd name="T36" fmla="*/ 59 w 62"/>
                  <a:gd name="T37" fmla="*/ 4 h 115"/>
                  <a:gd name="T38" fmla="*/ 33 w 62"/>
                  <a:gd name="T39" fmla="*/ 2 h 115"/>
                  <a:gd name="T40" fmla="*/ 27 w 62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5">
                    <a:moveTo>
                      <a:pt x="27" y="0"/>
                    </a:moveTo>
                    <a:lnTo>
                      <a:pt x="17" y="1"/>
                    </a:lnTo>
                    <a:lnTo>
                      <a:pt x="18" y="28"/>
                    </a:lnTo>
                    <a:lnTo>
                      <a:pt x="11" y="44"/>
                    </a:lnTo>
                    <a:lnTo>
                      <a:pt x="3" y="61"/>
                    </a:lnTo>
                    <a:lnTo>
                      <a:pt x="0" y="76"/>
                    </a:lnTo>
                    <a:lnTo>
                      <a:pt x="9" y="82"/>
                    </a:lnTo>
                    <a:lnTo>
                      <a:pt x="13" y="83"/>
                    </a:lnTo>
                    <a:lnTo>
                      <a:pt x="11" y="115"/>
                    </a:lnTo>
                    <a:lnTo>
                      <a:pt x="38" y="112"/>
                    </a:lnTo>
                    <a:lnTo>
                      <a:pt x="38" y="106"/>
                    </a:lnTo>
                    <a:lnTo>
                      <a:pt x="44" y="91"/>
                    </a:lnTo>
                    <a:lnTo>
                      <a:pt x="43" y="86"/>
                    </a:lnTo>
                    <a:lnTo>
                      <a:pt x="45" y="73"/>
                    </a:lnTo>
                    <a:lnTo>
                      <a:pt x="38" y="55"/>
                    </a:lnTo>
                    <a:lnTo>
                      <a:pt x="44" y="54"/>
                    </a:lnTo>
                    <a:lnTo>
                      <a:pt x="51" y="26"/>
                    </a:lnTo>
                    <a:lnTo>
                      <a:pt x="62" y="14"/>
                    </a:lnTo>
                    <a:lnTo>
                      <a:pt x="59" y="4"/>
                    </a:lnTo>
                    <a:lnTo>
                      <a:pt x="33" y="2"/>
                    </a:lnTo>
                    <a:lnTo>
                      <a:pt x="2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" name="Freeform 478"/>
              <p:cNvSpPr>
                <a:spLocks noChangeArrowheads="1"/>
              </p:cNvSpPr>
              <p:nvPr/>
            </p:nvSpPr>
            <p:spPr bwMode="auto">
              <a:xfrm>
                <a:off x="2758" y="1291"/>
                <a:ext cx="161" cy="149"/>
              </a:xfrm>
              <a:custGeom>
                <a:avLst/>
                <a:gdLst>
                  <a:gd name="T0" fmla="*/ 47 w 229"/>
                  <a:gd name="T1" fmla="*/ 44 h 176"/>
                  <a:gd name="T2" fmla="*/ 21 w 229"/>
                  <a:gd name="T3" fmla="*/ 42 h 176"/>
                  <a:gd name="T4" fmla="*/ 15 w 229"/>
                  <a:gd name="T5" fmla="*/ 40 h 176"/>
                  <a:gd name="T6" fmla="*/ 5 w 229"/>
                  <a:gd name="T7" fmla="*/ 41 h 176"/>
                  <a:gd name="T8" fmla="*/ 5 w 229"/>
                  <a:gd name="T9" fmla="*/ 34 h 176"/>
                  <a:gd name="T10" fmla="*/ 2 w 229"/>
                  <a:gd name="T11" fmla="*/ 29 h 176"/>
                  <a:gd name="T12" fmla="*/ 2 w 229"/>
                  <a:gd name="T13" fmla="*/ 27 h 176"/>
                  <a:gd name="T14" fmla="*/ 0 w 229"/>
                  <a:gd name="T15" fmla="*/ 22 h 176"/>
                  <a:gd name="T16" fmla="*/ 0 w 229"/>
                  <a:gd name="T17" fmla="*/ 12 h 176"/>
                  <a:gd name="T18" fmla="*/ 29 w 229"/>
                  <a:gd name="T19" fmla="*/ 0 h 176"/>
                  <a:gd name="T20" fmla="*/ 51 w 229"/>
                  <a:gd name="T21" fmla="*/ 4 h 176"/>
                  <a:gd name="T22" fmla="*/ 73 w 229"/>
                  <a:gd name="T23" fmla="*/ 5 h 176"/>
                  <a:gd name="T24" fmla="*/ 93 w 229"/>
                  <a:gd name="T25" fmla="*/ 5 h 176"/>
                  <a:gd name="T26" fmla="*/ 115 w 229"/>
                  <a:gd name="T27" fmla="*/ 6 h 176"/>
                  <a:gd name="T28" fmla="*/ 137 w 229"/>
                  <a:gd name="T29" fmla="*/ 8 h 176"/>
                  <a:gd name="T30" fmla="*/ 145 w 229"/>
                  <a:gd name="T31" fmla="*/ 15 h 176"/>
                  <a:gd name="T32" fmla="*/ 197 w 229"/>
                  <a:gd name="T33" fmla="*/ 27 h 176"/>
                  <a:gd name="T34" fmla="*/ 197 w 229"/>
                  <a:gd name="T35" fmla="*/ 28 h 176"/>
                  <a:gd name="T36" fmla="*/ 201 w 229"/>
                  <a:gd name="T37" fmla="*/ 29 h 176"/>
                  <a:gd name="T38" fmla="*/ 229 w 229"/>
                  <a:gd name="T39" fmla="*/ 30 h 176"/>
                  <a:gd name="T40" fmla="*/ 224 w 229"/>
                  <a:gd name="T41" fmla="*/ 46 h 176"/>
                  <a:gd name="T42" fmla="*/ 205 w 229"/>
                  <a:gd name="T43" fmla="*/ 57 h 176"/>
                  <a:gd name="T44" fmla="*/ 185 w 229"/>
                  <a:gd name="T45" fmla="*/ 68 h 176"/>
                  <a:gd name="T46" fmla="*/ 174 w 229"/>
                  <a:gd name="T47" fmla="*/ 84 h 176"/>
                  <a:gd name="T48" fmla="*/ 163 w 229"/>
                  <a:gd name="T49" fmla="*/ 100 h 176"/>
                  <a:gd name="T50" fmla="*/ 170 w 229"/>
                  <a:gd name="T51" fmla="*/ 118 h 176"/>
                  <a:gd name="T52" fmla="*/ 155 w 229"/>
                  <a:gd name="T53" fmla="*/ 136 h 176"/>
                  <a:gd name="T54" fmla="*/ 150 w 229"/>
                  <a:gd name="T55" fmla="*/ 142 h 176"/>
                  <a:gd name="T56" fmla="*/ 134 w 229"/>
                  <a:gd name="T57" fmla="*/ 152 h 176"/>
                  <a:gd name="T58" fmla="*/ 125 w 229"/>
                  <a:gd name="T59" fmla="*/ 160 h 176"/>
                  <a:gd name="T60" fmla="*/ 103 w 229"/>
                  <a:gd name="T61" fmla="*/ 164 h 176"/>
                  <a:gd name="T62" fmla="*/ 80 w 229"/>
                  <a:gd name="T63" fmla="*/ 166 h 176"/>
                  <a:gd name="T64" fmla="*/ 66 w 229"/>
                  <a:gd name="T65" fmla="*/ 176 h 176"/>
                  <a:gd name="T66" fmla="*/ 65 w 229"/>
                  <a:gd name="T67" fmla="*/ 176 h 176"/>
                  <a:gd name="T68" fmla="*/ 53 w 229"/>
                  <a:gd name="T69" fmla="*/ 174 h 176"/>
                  <a:gd name="T70" fmla="*/ 48 w 229"/>
                  <a:gd name="T71" fmla="*/ 158 h 176"/>
                  <a:gd name="T72" fmla="*/ 32 w 229"/>
                  <a:gd name="T73" fmla="*/ 152 h 176"/>
                  <a:gd name="T74" fmla="*/ 26 w 229"/>
                  <a:gd name="T75" fmla="*/ 152 h 176"/>
                  <a:gd name="T76" fmla="*/ 26 w 229"/>
                  <a:gd name="T77" fmla="*/ 146 h 176"/>
                  <a:gd name="T78" fmla="*/ 32 w 229"/>
                  <a:gd name="T79" fmla="*/ 131 h 176"/>
                  <a:gd name="T80" fmla="*/ 31 w 229"/>
                  <a:gd name="T81" fmla="*/ 126 h 176"/>
                  <a:gd name="T82" fmla="*/ 33 w 229"/>
                  <a:gd name="T83" fmla="*/ 113 h 176"/>
                  <a:gd name="T84" fmla="*/ 26 w 229"/>
                  <a:gd name="T85" fmla="*/ 95 h 176"/>
                  <a:gd name="T86" fmla="*/ 32 w 229"/>
                  <a:gd name="T87" fmla="*/ 94 h 176"/>
                  <a:gd name="T88" fmla="*/ 41 w 229"/>
                  <a:gd name="T89" fmla="*/ 66 h 176"/>
                  <a:gd name="T90" fmla="*/ 50 w 229"/>
                  <a:gd name="T91" fmla="*/ 54 h 176"/>
                  <a:gd name="T92" fmla="*/ 47 w 229"/>
                  <a:gd name="T93" fmla="*/ 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76">
                    <a:moveTo>
                      <a:pt x="47" y="44"/>
                    </a:moveTo>
                    <a:lnTo>
                      <a:pt x="21" y="42"/>
                    </a:lnTo>
                    <a:lnTo>
                      <a:pt x="15" y="40"/>
                    </a:lnTo>
                    <a:lnTo>
                      <a:pt x="5" y="41"/>
                    </a:lnTo>
                    <a:lnTo>
                      <a:pt x="5" y="34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29" y="0"/>
                    </a:lnTo>
                    <a:lnTo>
                      <a:pt x="51" y="4"/>
                    </a:lnTo>
                    <a:lnTo>
                      <a:pt x="73" y="5"/>
                    </a:lnTo>
                    <a:lnTo>
                      <a:pt x="93" y="5"/>
                    </a:lnTo>
                    <a:lnTo>
                      <a:pt x="115" y="6"/>
                    </a:lnTo>
                    <a:lnTo>
                      <a:pt x="137" y="8"/>
                    </a:lnTo>
                    <a:lnTo>
                      <a:pt x="145" y="15"/>
                    </a:lnTo>
                    <a:lnTo>
                      <a:pt x="197" y="27"/>
                    </a:lnTo>
                    <a:lnTo>
                      <a:pt x="197" y="28"/>
                    </a:lnTo>
                    <a:lnTo>
                      <a:pt x="201" y="29"/>
                    </a:lnTo>
                    <a:lnTo>
                      <a:pt x="229" y="30"/>
                    </a:lnTo>
                    <a:lnTo>
                      <a:pt x="224" y="46"/>
                    </a:lnTo>
                    <a:lnTo>
                      <a:pt x="205" y="57"/>
                    </a:lnTo>
                    <a:lnTo>
                      <a:pt x="185" y="68"/>
                    </a:lnTo>
                    <a:lnTo>
                      <a:pt x="174" y="84"/>
                    </a:lnTo>
                    <a:lnTo>
                      <a:pt x="163" y="100"/>
                    </a:lnTo>
                    <a:lnTo>
                      <a:pt x="170" y="118"/>
                    </a:lnTo>
                    <a:lnTo>
                      <a:pt x="155" y="136"/>
                    </a:lnTo>
                    <a:lnTo>
                      <a:pt x="150" y="142"/>
                    </a:lnTo>
                    <a:lnTo>
                      <a:pt x="134" y="152"/>
                    </a:lnTo>
                    <a:lnTo>
                      <a:pt x="125" y="160"/>
                    </a:lnTo>
                    <a:lnTo>
                      <a:pt x="103" y="164"/>
                    </a:lnTo>
                    <a:lnTo>
                      <a:pt x="80" y="166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53" y="174"/>
                    </a:lnTo>
                    <a:lnTo>
                      <a:pt x="48" y="158"/>
                    </a:lnTo>
                    <a:lnTo>
                      <a:pt x="32" y="152"/>
                    </a:lnTo>
                    <a:lnTo>
                      <a:pt x="26" y="152"/>
                    </a:lnTo>
                    <a:lnTo>
                      <a:pt x="26" y="146"/>
                    </a:lnTo>
                    <a:lnTo>
                      <a:pt x="32" y="131"/>
                    </a:lnTo>
                    <a:lnTo>
                      <a:pt x="31" y="126"/>
                    </a:lnTo>
                    <a:lnTo>
                      <a:pt x="33" y="113"/>
                    </a:lnTo>
                    <a:lnTo>
                      <a:pt x="26" y="95"/>
                    </a:lnTo>
                    <a:lnTo>
                      <a:pt x="32" y="94"/>
                    </a:lnTo>
                    <a:lnTo>
                      <a:pt x="41" y="66"/>
                    </a:lnTo>
                    <a:lnTo>
                      <a:pt x="50" y="54"/>
                    </a:lnTo>
                    <a:lnTo>
                      <a:pt x="47" y="44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" name="Freeform 479"/>
              <p:cNvSpPr>
                <a:spLocks noChangeArrowheads="1"/>
              </p:cNvSpPr>
              <p:nvPr/>
            </p:nvSpPr>
            <p:spPr bwMode="auto">
              <a:xfrm>
                <a:off x="2912" y="1368"/>
                <a:ext cx="12" cy="8"/>
              </a:xfrm>
              <a:custGeom>
                <a:avLst/>
                <a:gdLst>
                  <a:gd name="T0" fmla="*/ 19 w 19"/>
                  <a:gd name="T1" fmla="*/ 3 h 11"/>
                  <a:gd name="T2" fmla="*/ 9 w 19"/>
                  <a:gd name="T3" fmla="*/ 11 h 11"/>
                  <a:gd name="T4" fmla="*/ 0 w 19"/>
                  <a:gd name="T5" fmla="*/ 4 h 11"/>
                  <a:gd name="T6" fmla="*/ 13 w 19"/>
                  <a:gd name="T7" fmla="*/ 0 h 11"/>
                  <a:gd name="T8" fmla="*/ 19 w 19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9" y="3"/>
                    </a:moveTo>
                    <a:lnTo>
                      <a:pt x="9" y="11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9" y="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" name="Freeform 480"/>
              <p:cNvSpPr>
                <a:spLocks noChangeArrowheads="1"/>
              </p:cNvSpPr>
              <p:nvPr/>
            </p:nvSpPr>
            <p:spPr bwMode="auto">
              <a:xfrm>
                <a:off x="1204" y="1181"/>
                <a:ext cx="795" cy="477"/>
              </a:xfrm>
              <a:custGeom>
                <a:avLst/>
                <a:gdLst>
                  <a:gd name="T0" fmla="*/ 1109 w 1121"/>
                  <a:gd name="T1" fmla="*/ 47 h 558"/>
                  <a:gd name="T2" fmla="*/ 1050 w 1121"/>
                  <a:gd name="T3" fmla="*/ 91 h 558"/>
                  <a:gd name="T4" fmla="*/ 928 w 1121"/>
                  <a:gd name="T5" fmla="*/ 131 h 558"/>
                  <a:gd name="T6" fmla="*/ 841 w 1121"/>
                  <a:gd name="T7" fmla="*/ 162 h 558"/>
                  <a:gd name="T8" fmla="*/ 828 w 1121"/>
                  <a:gd name="T9" fmla="*/ 132 h 558"/>
                  <a:gd name="T10" fmla="*/ 817 w 1121"/>
                  <a:gd name="T11" fmla="*/ 74 h 558"/>
                  <a:gd name="T12" fmla="*/ 754 w 1121"/>
                  <a:gd name="T13" fmla="*/ 25 h 558"/>
                  <a:gd name="T14" fmla="*/ 650 w 1121"/>
                  <a:gd name="T15" fmla="*/ 13 h 558"/>
                  <a:gd name="T16" fmla="*/ 552 w 1121"/>
                  <a:gd name="T17" fmla="*/ 8 h 558"/>
                  <a:gd name="T18" fmla="*/ 396 w 1121"/>
                  <a:gd name="T19" fmla="*/ 8 h 558"/>
                  <a:gd name="T20" fmla="*/ 241 w 1121"/>
                  <a:gd name="T21" fmla="*/ 8 h 558"/>
                  <a:gd name="T22" fmla="*/ 133 w 1121"/>
                  <a:gd name="T23" fmla="*/ 46 h 558"/>
                  <a:gd name="T24" fmla="*/ 120 w 1121"/>
                  <a:gd name="T25" fmla="*/ 44 h 558"/>
                  <a:gd name="T26" fmla="*/ 97 w 1121"/>
                  <a:gd name="T27" fmla="*/ 53 h 558"/>
                  <a:gd name="T28" fmla="*/ 85 w 1121"/>
                  <a:gd name="T29" fmla="*/ 70 h 558"/>
                  <a:gd name="T30" fmla="*/ 35 w 1121"/>
                  <a:gd name="T31" fmla="*/ 144 h 558"/>
                  <a:gd name="T32" fmla="*/ 0 w 1121"/>
                  <a:gd name="T33" fmla="*/ 229 h 558"/>
                  <a:gd name="T34" fmla="*/ 12 w 1121"/>
                  <a:gd name="T35" fmla="*/ 260 h 558"/>
                  <a:gd name="T36" fmla="*/ 12 w 1121"/>
                  <a:gd name="T37" fmla="*/ 284 h 558"/>
                  <a:gd name="T38" fmla="*/ 23 w 1121"/>
                  <a:gd name="T39" fmla="*/ 343 h 558"/>
                  <a:gd name="T40" fmla="*/ 110 w 1121"/>
                  <a:gd name="T41" fmla="*/ 385 h 558"/>
                  <a:gd name="T42" fmla="*/ 200 w 1121"/>
                  <a:gd name="T43" fmla="*/ 416 h 558"/>
                  <a:gd name="T44" fmla="*/ 287 w 1121"/>
                  <a:gd name="T45" fmla="*/ 451 h 558"/>
                  <a:gd name="T46" fmla="*/ 362 w 1121"/>
                  <a:gd name="T47" fmla="*/ 478 h 558"/>
                  <a:gd name="T48" fmla="*/ 414 w 1121"/>
                  <a:gd name="T49" fmla="*/ 515 h 558"/>
                  <a:gd name="T50" fmla="*/ 426 w 1121"/>
                  <a:gd name="T51" fmla="*/ 493 h 558"/>
                  <a:gd name="T52" fmla="*/ 446 w 1121"/>
                  <a:gd name="T53" fmla="*/ 482 h 558"/>
                  <a:gd name="T54" fmla="*/ 485 w 1121"/>
                  <a:gd name="T55" fmla="*/ 458 h 558"/>
                  <a:gd name="T56" fmla="*/ 534 w 1121"/>
                  <a:gd name="T57" fmla="*/ 455 h 558"/>
                  <a:gd name="T58" fmla="*/ 571 w 1121"/>
                  <a:gd name="T59" fmla="*/ 457 h 558"/>
                  <a:gd name="T60" fmla="*/ 588 w 1121"/>
                  <a:gd name="T61" fmla="*/ 449 h 558"/>
                  <a:gd name="T62" fmla="*/ 616 w 1121"/>
                  <a:gd name="T63" fmla="*/ 439 h 558"/>
                  <a:gd name="T64" fmla="*/ 635 w 1121"/>
                  <a:gd name="T65" fmla="*/ 439 h 558"/>
                  <a:gd name="T66" fmla="*/ 667 w 1121"/>
                  <a:gd name="T67" fmla="*/ 446 h 558"/>
                  <a:gd name="T68" fmla="*/ 716 w 1121"/>
                  <a:gd name="T69" fmla="*/ 475 h 558"/>
                  <a:gd name="T70" fmla="*/ 713 w 1121"/>
                  <a:gd name="T71" fmla="*/ 510 h 558"/>
                  <a:gd name="T72" fmla="*/ 722 w 1121"/>
                  <a:gd name="T73" fmla="*/ 529 h 558"/>
                  <a:gd name="T74" fmla="*/ 761 w 1121"/>
                  <a:gd name="T75" fmla="*/ 518 h 558"/>
                  <a:gd name="T76" fmla="*/ 754 w 1121"/>
                  <a:gd name="T77" fmla="*/ 460 h 558"/>
                  <a:gd name="T78" fmla="*/ 766 w 1121"/>
                  <a:gd name="T79" fmla="*/ 403 h 558"/>
                  <a:gd name="T80" fmla="*/ 809 w 1121"/>
                  <a:gd name="T81" fmla="*/ 370 h 558"/>
                  <a:gd name="T82" fmla="*/ 861 w 1121"/>
                  <a:gd name="T83" fmla="*/ 326 h 558"/>
                  <a:gd name="T84" fmla="*/ 891 w 1121"/>
                  <a:gd name="T85" fmla="*/ 308 h 558"/>
                  <a:gd name="T86" fmla="*/ 882 w 1121"/>
                  <a:gd name="T87" fmla="*/ 305 h 558"/>
                  <a:gd name="T88" fmla="*/ 889 w 1121"/>
                  <a:gd name="T89" fmla="*/ 284 h 558"/>
                  <a:gd name="T90" fmla="*/ 892 w 1121"/>
                  <a:gd name="T91" fmla="*/ 277 h 558"/>
                  <a:gd name="T92" fmla="*/ 887 w 1121"/>
                  <a:gd name="T93" fmla="*/ 242 h 558"/>
                  <a:gd name="T94" fmla="*/ 900 w 1121"/>
                  <a:gd name="T95" fmla="*/ 232 h 558"/>
                  <a:gd name="T96" fmla="*/ 906 w 1121"/>
                  <a:gd name="T97" fmla="*/ 256 h 558"/>
                  <a:gd name="T98" fmla="*/ 921 w 1121"/>
                  <a:gd name="T99" fmla="*/ 252 h 558"/>
                  <a:gd name="T100" fmla="*/ 927 w 1121"/>
                  <a:gd name="T101" fmla="*/ 239 h 558"/>
                  <a:gd name="T102" fmla="*/ 960 w 1121"/>
                  <a:gd name="T103" fmla="*/ 194 h 558"/>
                  <a:gd name="T104" fmla="*/ 1017 w 1121"/>
                  <a:gd name="T105" fmla="*/ 176 h 558"/>
                  <a:gd name="T106" fmla="*/ 1041 w 1121"/>
                  <a:gd name="T107" fmla="*/ 167 h 558"/>
                  <a:gd name="T108" fmla="*/ 1055 w 1121"/>
                  <a:gd name="T109" fmla="*/ 128 h 558"/>
                  <a:gd name="T110" fmla="*/ 1087 w 1121"/>
                  <a:gd name="T111" fmla="*/ 11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1" h="558">
                    <a:moveTo>
                      <a:pt x="1120" y="103"/>
                    </a:moveTo>
                    <a:lnTo>
                      <a:pt x="1117" y="95"/>
                    </a:lnTo>
                    <a:lnTo>
                      <a:pt x="1113" y="80"/>
                    </a:lnTo>
                    <a:lnTo>
                      <a:pt x="1121" y="52"/>
                    </a:lnTo>
                    <a:lnTo>
                      <a:pt x="1109" y="47"/>
                    </a:lnTo>
                    <a:lnTo>
                      <a:pt x="1101" y="48"/>
                    </a:lnTo>
                    <a:lnTo>
                      <a:pt x="1098" y="43"/>
                    </a:lnTo>
                    <a:lnTo>
                      <a:pt x="1083" y="60"/>
                    </a:lnTo>
                    <a:lnTo>
                      <a:pt x="1067" y="77"/>
                    </a:lnTo>
                    <a:lnTo>
                      <a:pt x="1050" y="91"/>
                    </a:lnTo>
                    <a:lnTo>
                      <a:pt x="1037" y="98"/>
                    </a:lnTo>
                    <a:lnTo>
                      <a:pt x="1001" y="101"/>
                    </a:lnTo>
                    <a:lnTo>
                      <a:pt x="965" y="103"/>
                    </a:lnTo>
                    <a:lnTo>
                      <a:pt x="947" y="116"/>
                    </a:lnTo>
                    <a:lnTo>
                      <a:pt x="928" y="131"/>
                    </a:lnTo>
                    <a:lnTo>
                      <a:pt x="905" y="132"/>
                    </a:lnTo>
                    <a:lnTo>
                      <a:pt x="882" y="134"/>
                    </a:lnTo>
                    <a:lnTo>
                      <a:pt x="881" y="149"/>
                    </a:lnTo>
                    <a:lnTo>
                      <a:pt x="861" y="156"/>
                    </a:lnTo>
                    <a:lnTo>
                      <a:pt x="841" y="162"/>
                    </a:lnTo>
                    <a:lnTo>
                      <a:pt x="821" y="169"/>
                    </a:lnTo>
                    <a:lnTo>
                      <a:pt x="802" y="175"/>
                    </a:lnTo>
                    <a:lnTo>
                      <a:pt x="796" y="167"/>
                    </a:lnTo>
                    <a:lnTo>
                      <a:pt x="819" y="145"/>
                    </a:lnTo>
                    <a:lnTo>
                      <a:pt x="828" y="132"/>
                    </a:lnTo>
                    <a:lnTo>
                      <a:pt x="832" y="112"/>
                    </a:lnTo>
                    <a:lnTo>
                      <a:pt x="837" y="91"/>
                    </a:lnTo>
                    <a:lnTo>
                      <a:pt x="822" y="80"/>
                    </a:lnTo>
                    <a:lnTo>
                      <a:pt x="823" y="73"/>
                    </a:lnTo>
                    <a:lnTo>
                      <a:pt x="817" y="74"/>
                    </a:lnTo>
                    <a:lnTo>
                      <a:pt x="816" y="65"/>
                    </a:lnTo>
                    <a:lnTo>
                      <a:pt x="800" y="55"/>
                    </a:lnTo>
                    <a:lnTo>
                      <a:pt x="785" y="46"/>
                    </a:lnTo>
                    <a:lnTo>
                      <a:pt x="769" y="35"/>
                    </a:lnTo>
                    <a:lnTo>
                      <a:pt x="754" y="25"/>
                    </a:lnTo>
                    <a:lnTo>
                      <a:pt x="728" y="31"/>
                    </a:lnTo>
                    <a:lnTo>
                      <a:pt x="714" y="25"/>
                    </a:lnTo>
                    <a:lnTo>
                      <a:pt x="697" y="29"/>
                    </a:lnTo>
                    <a:lnTo>
                      <a:pt x="671" y="17"/>
                    </a:lnTo>
                    <a:lnTo>
                      <a:pt x="650" y="13"/>
                    </a:lnTo>
                    <a:lnTo>
                      <a:pt x="653" y="0"/>
                    </a:lnTo>
                    <a:lnTo>
                      <a:pt x="644" y="8"/>
                    </a:lnTo>
                    <a:lnTo>
                      <a:pt x="613" y="8"/>
                    </a:lnTo>
                    <a:lnTo>
                      <a:pt x="583" y="8"/>
                    </a:lnTo>
                    <a:lnTo>
                      <a:pt x="552" y="8"/>
                    </a:lnTo>
                    <a:lnTo>
                      <a:pt x="521" y="8"/>
                    </a:lnTo>
                    <a:lnTo>
                      <a:pt x="490" y="8"/>
                    </a:lnTo>
                    <a:lnTo>
                      <a:pt x="458" y="8"/>
                    </a:lnTo>
                    <a:lnTo>
                      <a:pt x="427" y="8"/>
                    </a:lnTo>
                    <a:lnTo>
                      <a:pt x="396" y="8"/>
                    </a:lnTo>
                    <a:lnTo>
                      <a:pt x="366" y="8"/>
                    </a:lnTo>
                    <a:lnTo>
                      <a:pt x="335" y="8"/>
                    </a:lnTo>
                    <a:lnTo>
                      <a:pt x="304" y="8"/>
                    </a:lnTo>
                    <a:lnTo>
                      <a:pt x="272" y="8"/>
                    </a:lnTo>
                    <a:lnTo>
                      <a:pt x="241" y="8"/>
                    </a:lnTo>
                    <a:lnTo>
                      <a:pt x="210" y="8"/>
                    </a:lnTo>
                    <a:lnTo>
                      <a:pt x="179" y="8"/>
                    </a:lnTo>
                    <a:lnTo>
                      <a:pt x="149" y="8"/>
                    </a:lnTo>
                    <a:lnTo>
                      <a:pt x="142" y="28"/>
                    </a:lnTo>
                    <a:lnTo>
                      <a:pt x="133" y="46"/>
                    </a:lnTo>
                    <a:lnTo>
                      <a:pt x="118" y="52"/>
                    </a:lnTo>
                    <a:lnTo>
                      <a:pt x="121" y="47"/>
                    </a:lnTo>
                    <a:lnTo>
                      <a:pt x="122" y="49"/>
                    </a:lnTo>
                    <a:lnTo>
                      <a:pt x="137" y="32"/>
                    </a:lnTo>
                    <a:lnTo>
                      <a:pt x="120" y="44"/>
                    </a:lnTo>
                    <a:lnTo>
                      <a:pt x="119" y="46"/>
                    </a:lnTo>
                    <a:lnTo>
                      <a:pt x="130" y="36"/>
                    </a:lnTo>
                    <a:lnTo>
                      <a:pt x="136" y="29"/>
                    </a:lnTo>
                    <a:lnTo>
                      <a:pt x="107" y="22"/>
                    </a:lnTo>
                    <a:lnTo>
                      <a:pt x="97" y="53"/>
                    </a:lnTo>
                    <a:lnTo>
                      <a:pt x="95" y="56"/>
                    </a:lnTo>
                    <a:lnTo>
                      <a:pt x="94" y="60"/>
                    </a:lnTo>
                    <a:lnTo>
                      <a:pt x="92" y="65"/>
                    </a:lnTo>
                    <a:lnTo>
                      <a:pt x="91" y="61"/>
                    </a:lnTo>
                    <a:lnTo>
                      <a:pt x="85" y="70"/>
                    </a:lnTo>
                    <a:lnTo>
                      <a:pt x="98" y="72"/>
                    </a:lnTo>
                    <a:lnTo>
                      <a:pt x="89" y="72"/>
                    </a:lnTo>
                    <a:lnTo>
                      <a:pt x="79" y="84"/>
                    </a:lnTo>
                    <a:lnTo>
                      <a:pt x="56" y="114"/>
                    </a:lnTo>
                    <a:lnTo>
                      <a:pt x="35" y="144"/>
                    </a:lnTo>
                    <a:lnTo>
                      <a:pt x="28" y="163"/>
                    </a:lnTo>
                    <a:lnTo>
                      <a:pt x="22" y="181"/>
                    </a:lnTo>
                    <a:lnTo>
                      <a:pt x="2" y="204"/>
                    </a:lnTo>
                    <a:lnTo>
                      <a:pt x="4" y="212"/>
                    </a:lnTo>
                    <a:lnTo>
                      <a:pt x="0" y="229"/>
                    </a:lnTo>
                    <a:lnTo>
                      <a:pt x="4" y="244"/>
                    </a:lnTo>
                    <a:lnTo>
                      <a:pt x="6" y="259"/>
                    </a:lnTo>
                    <a:lnTo>
                      <a:pt x="4" y="256"/>
                    </a:lnTo>
                    <a:lnTo>
                      <a:pt x="2" y="259"/>
                    </a:lnTo>
                    <a:lnTo>
                      <a:pt x="12" y="260"/>
                    </a:lnTo>
                    <a:lnTo>
                      <a:pt x="17" y="260"/>
                    </a:lnTo>
                    <a:lnTo>
                      <a:pt x="13" y="272"/>
                    </a:lnTo>
                    <a:lnTo>
                      <a:pt x="10" y="269"/>
                    </a:lnTo>
                    <a:lnTo>
                      <a:pt x="6" y="272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11" y="307"/>
                    </a:lnTo>
                    <a:lnTo>
                      <a:pt x="16" y="320"/>
                    </a:lnTo>
                    <a:lnTo>
                      <a:pt x="12" y="341"/>
                    </a:lnTo>
                    <a:lnTo>
                      <a:pt x="23" y="343"/>
                    </a:lnTo>
                    <a:lnTo>
                      <a:pt x="43" y="353"/>
                    </a:lnTo>
                    <a:lnTo>
                      <a:pt x="62" y="368"/>
                    </a:lnTo>
                    <a:lnTo>
                      <a:pt x="62" y="388"/>
                    </a:lnTo>
                    <a:lnTo>
                      <a:pt x="86" y="386"/>
                    </a:lnTo>
                    <a:lnTo>
                      <a:pt x="110" y="385"/>
                    </a:lnTo>
                    <a:lnTo>
                      <a:pt x="125" y="392"/>
                    </a:lnTo>
                    <a:lnTo>
                      <a:pt x="140" y="401"/>
                    </a:lnTo>
                    <a:lnTo>
                      <a:pt x="156" y="408"/>
                    </a:lnTo>
                    <a:lnTo>
                      <a:pt x="172" y="416"/>
                    </a:lnTo>
                    <a:lnTo>
                      <a:pt x="200" y="416"/>
                    </a:lnTo>
                    <a:lnTo>
                      <a:pt x="228" y="416"/>
                    </a:lnTo>
                    <a:lnTo>
                      <a:pt x="232" y="406"/>
                    </a:lnTo>
                    <a:lnTo>
                      <a:pt x="264" y="406"/>
                    </a:lnTo>
                    <a:lnTo>
                      <a:pt x="281" y="428"/>
                    </a:lnTo>
                    <a:lnTo>
                      <a:pt x="287" y="451"/>
                    </a:lnTo>
                    <a:lnTo>
                      <a:pt x="300" y="461"/>
                    </a:lnTo>
                    <a:lnTo>
                      <a:pt x="312" y="470"/>
                    </a:lnTo>
                    <a:lnTo>
                      <a:pt x="325" y="452"/>
                    </a:lnTo>
                    <a:lnTo>
                      <a:pt x="353" y="456"/>
                    </a:lnTo>
                    <a:lnTo>
                      <a:pt x="362" y="478"/>
                    </a:lnTo>
                    <a:lnTo>
                      <a:pt x="371" y="498"/>
                    </a:lnTo>
                    <a:lnTo>
                      <a:pt x="378" y="526"/>
                    </a:lnTo>
                    <a:lnTo>
                      <a:pt x="391" y="536"/>
                    </a:lnTo>
                    <a:lnTo>
                      <a:pt x="415" y="541"/>
                    </a:lnTo>
                    <a:lnTo>
                      <a:pt x="414" y="515"/>
                    </a:lnTo>
                    <a:lnTo>
                      <a:pt x="412" y="511"/>
                    </a:lnTo>
                    <a:lnTo>
                      <a:pt x="410" y="506"/>
                    </a:lnTo>
                    <a:lnTo>
                      <a:pt x="418" y="509"/>
                    </a:lnTo>
                    <a:lnTo>
                      <a:pt x="420" y="498"/>
                    </a:lnTo>
                    <a:lnTo>
                      <a:pt x="426" y="493"/>
                    </a:lnTo>
                    <a:lnTo>
                      <a:pt x="437" y="486"/>
                    </a:lnTo>
                    <a:lnTo>
                      <a:pt x="442" y="481"/>
                    </a:lnTo>
                    <a:lnTo>
                      <a:pt x="442" y="479"/>
                    </a:lnTo>
                    <a:lnTo>
                      <a:pt x="452" y="479"/>
                    </a:lnTo>
                    <a:lnTo>
                      <a:pt x="446" y="482"/>
                    </a:lnTo>
                    <a:lnTo>
                      <a:pt x="457" y="476"/>
                    </a:lnTo>
                    <a:lnTo>
                      <a:pt x="454" y="478"/>
                    </a:lnTo>
                    <a:lnTo>
                      <a:pt x="478" y="461"/>
                    </a:lnTo>
                    <a:lnTo>
                      <a:pt x="479" y="455"/>
                    </a:lnTo>
                    <a:lnTo>
                      <a:pt x="485" y="458"/>
                    </a:lnTo>
                    <a:lnTo>
                      <a:pt x="482" y="460"/>
                    </a:lnTo>
                    <a:lnTo>
                      <a:pt x="498" y="451"/>
                    </a:lnTo>
                    <a:lnTo>
                      <a:pt x="502" y="451"/>
                    </a:lnTo>
                    <a:lnTo>
                      <a:pt x="517" y="452"/>
                    </a:lnTo>
                    <a:lnTo>
                      <a:pt x="534" y="455"/>
                    </a:lnTo>
                    <a:lnTo>
                      <a:pt x="544" y="454"/>
                    </a:lnTo>
                    <a:lnTo>
                      <a:pt x="550" y="461"/>
                    </a:lnTo>
                    <a:lnTo>
                      <a:pt x="562" y="464"/>
                    </a:lnTo>
                    <a:lnTo>
                      <a:pt x="572" y="466"/>
                    </a:lnTo>
                    <a:lnTo>
                      <a:pt x="571" y="457"/>
                    </a:lnTo>
                    <a:lnTo>
                      <a:pt x="588" y="467"/>
                    </a:lnTo>
                    <a:lnTo>
                      <a:pt x="583" y="472"/>
                    </a:lnTo>
                    <a:lnTo>
                      <a:pt x="590" y="464"/>
                    </a:lnTo>
                    <a:lnTo>
                      <a:pt x="582" y="454"/>
                    </a:lnTo>
                    <a:lnTo>
                      <a:pt x="588" y="449"/>
                    </a:lnTo>
                    <a:lnTo>
                      <a:pt x="586" y="448"/>
                    </a:lnTo>
                    <a:lnTo>
                      <a:pt x="584" y="445"/>
                    </a:lnTo>
                    <a:lnTo>
                      <a:pt x="570" y="443"/>
                    </a:lnTo>
                    <a:lnTo>
                      <a:pt x="583" y="442"/>
                    </a:lnTo>
                    <a:lnTo>
                      <a:pt x="616" y="439"/>
                    </a:lnTo>
                    <a:lnTo>
                      <a:pt x="622" y="430"/>
                    </a:lnTo>
                    <a:lnTo>
                      <a:pt x="619" y="440"/>
                    </a:lnTo>
                    <a:lnTo>
                      <a:pt x="630" y="439"/>
                    </a:lnTo>
                    <a:lnTo>
                      <a:pt x="640" y="436"/>
                    </a:lnTo>
                    <a:lnTo>
                      <a:pt x="635" y="439"/>
                    </a:lnTo>
                    <a:lnTo>
                      <a:pt x="654" y="438"/>
                    </a:lnTo>
                    <a:lnTo>
                      <a:pt x="648" y="438"/>
                    </a:lnTo>
                    <a:lnTo>
                      <a:pt x="661" y="442"/>
                    </a:lnTo>
                    <a:lnTo>
                      <a:pt x="665" y="442"/>
                    </a:lnTo>
                    <a:lnTo>
                      <a:pt x="667" y="446"/>
                    </a:lnTo>
                    <a:lnTo>
                      <a:pt x="664" y="444"/>
                    </a:lnTo>
                    <a:lnTo>
                      <a:pt x="667" y="455"/>
                    </a:lnTo>
                    <a:lnTo>
                      <a:pt x="696" y="445"/>
                    </a:lnTo>
                    <a:lnTo>
                      <a:pt x="706" y="460"/>
                    </a:lnTo>
                    <a:lnTo>
                      <a:pt x="716" y="475"/>
                    </a:lnTo>
                    <a:lnTo>
                      <a:pt x="710" y="502"/>
                    </a:lnTo>
                    <a:lnTo>
                      <a:pt x="709" y="498"/>
                    </a:lnTo>
                    <a:lnTo>
                      <a:pt x="712" y="500"/>
                    </a:lnTo>
                    <a:lnTo>
                      <a:pt x="715" y="496"/>
                    </a:lnTo>
                    <a:lnTo>
                      <a:pt x="713" y="510"/>
                    </a:lnTo>
                    <a:lnTo>
                      <a:pt x="719" y="518"/>
                    </a:lnTo>
                    <a:lnTo>
                      <a:pt x="720" y="520"/>
                    </a:lnTo>
                    <a:lnTo>
                      <a:pt x="721" y="527"/>
                    </a:lnTo>
                    <a:lnTo>
                      <a:pt x="725" y="523"/>
                    </a:lnTo>
                    <a:lnTo>
                      <a:pt x="722" y="529"/>
                    </a:lnTo>
                    <a:lnTo>
                      <a:pt x="726" y="542"/>
                    </a:lnTo>
                    <a:lnTo>
                      <a:pt x="734" y="558"/>
                    </a:lnTo>
                    <a:lnTo>
                      <a:pt x="748" y="556"/>
                    </a:lnTo>
                    <a:lnTo>
                      <a:pt x="754" y="536"/>
                    </a:lnTo>
                    <a:lnTo>
                      <a:pt x="761" y="518"/>
                    </a:lnTo>
                    <a:lnTo>
                      <a:pt x="757" y="498"/>
                    </a:lnTo>
                    <a:lnTo>
                      <a:pt x="754" y="479"/>
                    </a:lnTo>
                    <a:lnTo>
                      <a:pt x="757" y="497"/>
                    </a:lnTo>
                    <a:lnTo>
                      <a:pt x="755" y="478"/>
                    </a:lnTo>
                    <a:lnTo>
                      <a:pt x="754" y="460"/>
                    </a:lnTo>
                    <a:lnTo>
                      <a:pt x="751" y="440"/>
                    </a:lnTo>
                    <a:lnTo>
                      <a:pt x="751" y="421"/>
                    </a:lnTo>
                    <a:lnTo>
                      <a:pt x="757" y="418"/>
                    </a:lnTo>
                    <a:lnTo>
                      <a:pt x="758" y="415"/>
                    </a:lnTo>
                    <a:lnTo>
                      <a:pt x="766" y="403"/>
                    </a:lnTo>
                    <a:lnTo>
                      <a:pt x="773" y="392"/>
                    </a:lnTo>
                    <a:lnTo>
                      <a:pt x="773" y="391"/>
                    </a:lnTo>
                    <a:lnTo>
                      <a:pt x="780" y="390"/>
                    </a:lnTo>
                    <a:lnTo>
                      <a:pt x="808" y="371"/>
                    </a:lnTo>
                    <a:lnTo>
                      <a:pt x="809" y="370"/>
                    </a:lnTo>
                    <a:lnTo>
                      <a:pt x="829" y="356"/>
                    </a:lnTo>
                    <a:lnTo>
                      <a:pt x="838" y="353"/>
                    </a:lnTo>
                    <a:lnTo>
                      <a:pt x="852" y="340"/>
                    </a:lnTo>
                    <a:lnTo>
                      <a:pt x="876" y="331"/>
                    </a:lnTo>
                    <a:lnTo>
                      <a:pt x="861" y="326"/>
                    </a:lnTo>
                    <a:lnTo>
                      <a:pt x="870" y="328"/>
                    </a:lnTo>
                    <a:lnTo>
                      <a:pt x="874" y="324"/>
                    </a:lnTo>
                    <a:lnTo>
                      <a:pt x="864" y="318"/>
                    </a:lnTo>
                    <a:lnTo>
                      <a:pt x="885" y="319"/>
                    </a:lnTo>
                    <a:lnTo>
                      <a:pt x="891" y="308"/>
                    </a:lnTo>
                    <a:lnTo>
                      <a:pt x="886" y="312"/>
                    </a:lnTo>
                    <a:lnTo>
                      <a:pt x="880" y="307"/>
                    </a:lnTo>
                    <a:lnTo>
                      <a:pt x="874" y="304"/>
                    </a:lnTo>
                    <a:lnTo>
                      <a:pt x="875" y="304"/>
                    </a:lnTo>
                    <a:lnTo>
                      <a:pt x="882" y="305"/>
                    </a:lnTo>
                    <a:lnTo>
                      <a:pt x="888" y="302"/>
                    </a:lnTo>
                    <a:lnTo>
                      <a:pt x="892" y="306"/>
                    </a:lnTo>
                    <a:lnTo>
                      <a:pt x="894" y="290"/>
                    </a:lnTo>
                    <a:lnTo>
                      <a:pt x="895" y="312"/>
                    </a:lnTo>
                    <a:lnTo>
                      <a:pt x="889" y="284"/>
                    </a:lnTo>
                    <a:lnTo>
                      <a:pt x="882" y="283"/>
                    </a:lnTo>
                    <a:lnTo>
                      <a:pt x="876" y="276"/>
                    </a:lnTo>
                    <a:lnTo>
                      <a:pt x="888" y="282"/>
                    </a:lnTo>
                    <a:lnTo>
                      <a:pt x="883" y="271"/>
                    </a:lnTo>
                    <a:lnTo>
                      <a:pt x="892" y="277"/>
                    </a:lnTo>
                    <a:lnTo>
                      <a:pt x="882" y="258"/>
                    </a:lnTo>
                    <a:lnTo>
                      <a:pt x="893" y="266"/>
                    </a:lnTo>
                    <a:lnTo>
                      <a:pt x="883" y="252"/>
                    </a:lnTo>
                    <a:lnTo>
                      <a:pt x="879" y="252"/>
                    </a:lnTo>
                    <a:lnTo>
                      <a:pt x="887" y="242"/>
                    </a:lnTo>
                    <a:lnTo>
                      <a:pt x="885" y="251"/>
                    </a:lnTo>
                    <a:lnTo>
                      <a:pt x="895" y="257"/>
                    </a:lnTo>
                    <a:lnTo>
                      <a:pt x="893" y="245"/>
                    </a:lnTo>
                    <a:lnTo>
                      <a:pt x="897" y="252"/>
                    </a:lnTo>
                    <a:lnTo>
                      <a:pt x="900" y="232"/>
                    </a:lnTo>
                    <a:lnTo>
                      <a:pt x="912" y="227"/>
                    </a:lnTo>
                    <a:lnTo>
                      <a:pt x="904" y="240"/>
                    </a:lnTo>
                    <a:lnTo>
                      <a:pt x="903" y="246"/>
                    </a:lnTo>
                    <a:lnTo>
                      <a:pt x="899" y="252"/>
                    </a:lnTo>
                    <a:lnTo>
                      <a:pt x="906" y="256"/>
                    </a:lnTo>
                    <a:lnTo>
                      <a:pt x="903" y="262"/>
                    </a:lnTo>
                    <a:lnTo>
                      <a:pt x="904" y="265"/>
                    </a:lnTo>
                    <a:lnTo>
                      <a:pt x="900" y="270"/>
                    </a:lnTo>
                    <a:lnTo>
                      <a:pt x="895" y="277"/>
                    </a:lnTo>
                    <a:lnTo>
                      <a:pt x="921" y="252"/>
                    </a:lnTo>
                    <a:lnTo>
                      <a:pt x="918" y="227"/>
                    </a:lnTo>
                    <a:lnTo>
                      <a:pt x="930" y="217"/>
                    </a:lnTo>
                    <a:lnTo>
                      <a:pt x="921" y="223"/>
                    </a:lnTo>
                    <a:lnTo>
                      <a:pt x="928" y="233"/>
                    </a:lnTo>
                    <a:lnTo>
                      <a:pt x="927" y="239"/>
                    </a:lnTo>
                    <a:lnTo>
                      <a:pt x="949" y="216"/>
                    </a:lnTo>
                    <a:lnTo>
                      <a:pt x="949" y="220"/>
                    </a:lnTo>
                    <a:lnTo>
                      <a:pt x="954" y="204"/>
                    </a:lnTo>
                    <a:lnTo>
                      <a:pt x="963" y="187"/>
                    </a:lnTo>
                    <a:lnTo>
                      <a:pt x="960" y="194"/>
                    </a:lnTo>
                    <a:lnTo>
                      <a:pt x="967" y="191"/>
                    </a:lnTo>
                    <a:lnTo>
                      <a:pt x="988" y="187"/>
                    </a:lnTo>
                    <a:lnTo>
                      <a:pt x="1009" y="182"/>
                    </a:lnTo>
                    <a:lnTo>
                      <a:pt x="1013" y="175"/>
                    </a:lnTo>
                    <a:lnTo>
                      <a:pt x="1017" y="176"/>
                    </a:lnTo>
                    <a:lnTo>
                      <a:pt x="1018" y="176"/>
                    </a:lnTo>
                    <a:lnTo>
                      <a:pt x="1025" y="181"/>
                    </a:lnTo>
                    <a:lnTo>
                      <a:pt x="1030" y="181"/>
                    </a:lnTo>
                    <a:lnTo>
                      <a:pt x="1042" y="176"/>
                    </a:lnTo>
                    <a:lnTo>
                      <a:pt x="1041" y="167"/>
                    </a:lnTo>
                    <a:lnTo>
                      <a:pt x="1042" y="173"/>
                    </a:lnTo>
                    <a:lnTo>
                      <a:pt x="1031" y="169"/>
                    </a:lnTo>
                    <a:lnTo>
                      <a:pt x="1032" y="155"/>
                    </a:lnTo>
                    <a:lnTo>
                      <a:pt x="1033" y="151"/>
                    </a:lnTo>
                    <a:lnTo>
                      <a:pt x="1055" y="128"/>
                    </a:lnTo>
                    <a:lnTo>
                      <a:pt x="1061" y="124"/>
                    </a:lnTo>
                    <a:lnTo>
                      <a:pt x="1065" y="126"/>
                    </a:lnTo>
                    <a:lnTo>
                      <a:pt x="1083" y="110"/>
                    </a:lnTo>
                    <a:lnTo>
                      <a:pt x="1083" y="113"/>
                    </a:lnTo>
                    <a:lnTo>
                      <a:pt x="1087" y="112"/>
                    </a:lnTo>
                    <a:lnTo>
                      <a:pt x="1096" y="114"/>
                    </a:lnTo>
                    <a:lnTo>
                      <a:pt x="1120" y="10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" name="Freeform 481"/>
              <p:cNvSpPr>
                <a:spLocks noChangeArrowheads="1"/>
              </p:cNvSpPr>
              <p:nvPr/>
            </p:nvSpPr>
            <p:spPr bwMode="auto">
              <a:xfrm>
                <a:off x="884" y="783"/>
                <a:ext cx="504" cy="291"/>
              </a:xfrm>
              <a:custGeom>
                <a:avLst/>
                <a:gdLst>
                  <a:gd name="T0" fmla="*/ 573 w 713"/>
                  <a:gd name="T1" fmla="*/ 296 h 341"/>
                  <a:gd name="T2" fmla="*/ 553 w 713"/>
                  <a:gd name="T3" fmla="*/ 240 h 341"/>
                  <a:gd name="T4" fmla="*/ 521 w 713"/>
                  <a:gd name="T5" fmla="*/ 227 h 341"/>
                  <a:gd name="T6" fmla="*/ 548 w 713"/>
                  <a:gd name="T7" fmla="*/ 174 h 341"/>
                  <a:gd name="T8" fmla="*/ 657 w 713"/>
                  <a:gd name="T9" fmla="*/ 78 h 341"/>
                  <a:gd name="T10" fmla="*/ 647 w 713"/>
                  <a:gd name="T11" fmla="*/ 19 h 341"/>
                  <a:gd name="T12" fmla="*/ 555 w 713"/>
                  <a:gd name="T13" fmla="*/ 7 h 341"/>
                  <a:gd name="T14" fmla="*/ 535 w 713"/>
                  <a:gd name="T15" fmla="*/ 1 h 341"/>
                  <a:gd name="T16" fmla="*/ 459 w 713"/>
                  <a:gd name="T17" fmla="*/ 12 h 341"/>
                  <a:gd name="T18" fmla="*/ 420 w 713"/>
                  <a:gd name="T19" fmla="*/ 19 h 341"/>
                  <a:gd name="T20" fmla="*/ 297 w 713"/>
                  <a:gd name="T21" fmla="*/ 56 h 341"/>
                  <a:gd name="T22" fmla="*/ 323 w 713"/>
                  <a:gd name="T23" fmla="*/ 93 h 341"/>
                  <a:gd name="T24" fmla="*/ 312 w 713"/>
                  <a:gd name="T25" fmla="*/ 97 h 341"/>
                  <a:gd name="T26" fmla="*/ 288 w 713"/>
                  <a:gd name="T27" fmla="*/ 92 h 341"/>
                  <a:gd name="T28" fmla="*/ 201 w 713"/>
                  <a:gd name="T29" fmla="*/ 120 h 341"/>
                  <a:gd name="T30" fmla="*/ 284 w 713"/>
                  <a:gd name="T31" fmla="*/ 126 h 341"/>
                  <a:gd name="T32" fmla="*/ 234 w 713"/>
                  <a:gd name="T33" fmla="*/ 156 h 341"/>
                  <a:gd name="T34" fmla="*/ 166 w 713"/>
                  <a:gd name="T35" fmla="*/ 174 h 341"/>
                  <a:gd name="T36" fmla="*/ 124 w 713"/>
                  <a:gd name="T37" fmla="*/ 191 h 341"/>
                  <a:gd name="T38" fmla="*/ 139 w 713"/>
                  <a:gd name="T39" fmla="*/ 197 h 341"/>
                  <a:gd name="T40" fmla="*/ 134 w 713"/>
                  <a:gd name="T41" fmla="*/ 211 h 341"/>
                  <a:gd name="T42" fmla="*/ 104 w 713"/>
                  <a:gd name="T43" fmla="*/ 218 h 341"/>
                  <a:gd name="T44" fmla="*/ 140 w 713"/>
                  <a:gd name="T45" fmla="*/ 229 h 341"/>
                  <a:gd name="T46" fmla="*/ 112 w 713"/>
                  <a:gd name="T47" fmla="*/ 258 h 341"/>
                  <a:gd name="T48" fmla="*/ 177 w 713"/>
                  <a:gd name="T49" fmla="*/ 249 h 341"/>
                  <a:gd name="T50" fmla="*/ 205 w 713"/>
                  <a:gd name="T51" fmla="*/ 251 h 341"/>
                  <a:gd name="T52" fmla="*/ 159 w 713"/>
                  <a:gd name="T53" fmla="*/ 281 h 341"/>
                  <a:gd name="T54" fmla="*/ 73 w 713"/>
                  <a:gd name="T55" fmla="*/ 319 h 341"/>
                  <a:gd name="T56" fmla="*/ 48 w 713"/>
                  <a:gd name="T57" fmla="*/ 318 h 341"/>
                  <a:gd name="T58" fmla="*/ 16 w 713"/>
                  <a:gd name="T59" fmla="*/ 333 h 341"/>
                  <a:gd name="T60" fmla="*/ 43 w 713"/>
                  <a:gd name="T61" fmla="*/ 326 h 341"/>
                  <a:gd name="T62" fmla="*/ 104 w 713"/>
                  <a:gd name="T63" fmla="*/ 315 h 341"/>
                  <a:gd name="T64" fmla="*/ 217 w 713"/>
                  <a:gd name="T65" fmla="*/ 271 h 341"/>
                  <a:gd name="T66" fmla="*/ 295 w 713"/>
                  <a:gd name="T67" fmla="*/ 230 h 341"/>
                  <a:gd name="T68" fmla="*/ 385 w 713"/>
                  <a:gd name="T69" fmla="*/ 197 h 341"/>
                  <a:gd name="T70" fmla="*/ 335 w 713"/>
                  <a:gd name="T71" fmla="*/ 213 h 341"/>
                  <a:gd name="T72" fmla="*/ 308 w 713"/>
                  <a:gd name="T73" fmla="*/ 245 h 341"/>
                  <a:gd name="T74" fmla="*/ 337 w 713"/>
                  <a:gd name="T75" fmla="*/ 235 h 341"/>
                  <a:gd name="T76" fmla="*/ 362 w 713"/>
                  <a:gd name="T77" fmla="*/ 230 h 341"/>
                  <a:gd name="T78" fmla="*/ 381 w 713"/>
                  <a:gd name="T79" fmla="*/ 213 h 341"/>
                  <a:gd name="T80" fmla="*/ 404 w 713"/>
                  <a:gd name="T81" fmla="*/ 207 h 341"/>
                  <a:gd name="T82" fmla="*/ 420 w 713"/>
                  <a:gd name="T83" fmla="*/ 211 h 341"/>
                  <a:gd name="T84" fmla="*/ 419 w 713"/>
                  <a:gd name="T85" fmla="*/ 218 h 341"/>
                  <a:gd name="T86" fmla="*/ 440 w 713"/>
                  <a:gd name="T87" fmla="*/ 225 h 341"/>
                  <a:gd name="T88" fmla="*/ 509 w 713"/>
                  <a:gd name="T89" fmla="*/ 230 h 341"/>
                  <a:gd name="T90" fmla="*/ 504 w 713"/>
                  <a:gd name="T91" fmla="*/ 237 h 341"/>
                  <a:gd name="T92" fmla="*/ 531 w 713"/>
                  <a:gd name="T93" fmla="*/ 252 h 341"/>
                  <a:gd name="T94" fmla="*/ 545 w 713"/>
                  <a:gd name="T95" fmla="*/ 259 h 341"/>
                  <a:gd name="T96" fmla="*/ 561 w 713"/>
                  <a:gd name="T97" fmla="*/ 258 h 341"/>
                  <a:gd name="T98" fmla="*/ 565 w 713"/>
                  <a:gd name="T99" fmla="*/ 273 h 341"/>
                  <a:gd name="T100" fmla="*/ 564 w 713"/>
                  <a:gd name="T101" fmla="*/ 278 h 341"/>
                  <a:gd name="T102" fmla="*/ 563 w 713"/>
                  <a:gd name="T103" fmla="*/ 300 h 341"/>
                  <a:gd name="T104" fmla="*/ 554 w 713"/>
                  <a:gd name="T105" fmla="*/ 321 h 341"/>
                  <a:gd name="T106" fmla="*/ 571 w 713"/>
                  <a:gd name="T107" fmla="*/ 33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3" h="341">
                    <a:moveTo>
                      <a:pt x="578" y="331"/>
                    </a:moveTo>
                    <a:lnTo>
                      <a:pt x="590" y="317"/>
                    </a:lnTo>
                    <a:lnTo>
                      <a:pt x="582" y="307"/>
                    </a:lnTo>
                    <a:lnTo>
                      <a:pt x="573" y="296"/>
                    </a:lnTo>
                    <a:lnTo>
                      <a:pt x="577" y="276"/>
                    </a:lnTo>
                    <a:lnTo>
                      <a:pt x="582" y="257"/>
                    </a:lnTo>
                    <a:lnTo>
                      <a:pt x="576" y="233"/>
                    </a:lnTo>
                    <a:lnTo>
                      <a:pt x="553" y="240"/>
                    </a:lnTo>
                    <a:lnTo>
                      <a:pt x="540" y="247"/>
                    </a:lnTo>
                    <a:lnTo>
                      <a:pt x="524" y="252"/>
                    </a:lnTo>
                    <a:lnTo>
                      <a:pt x="525" y="230"/>
                    </a:lnTo>
                    <a:lnTo>
                      <a:pt x="521" y="227"/>
                    </a:lnTo>
                    <a:lnTo>
                      <a:pt x="529" y="222"/>
                    </a:lnTo>
                    <a:lnTo>
                      <a:pt x="495" y="222"/>
                    </a:lnTo>
                    <a:lnTo>
                      <a:pt x="522" y="198"/>
                    </a:lnTo>
                    <a:lnTo>
                      <a:pt x="548" y="174"/>
                    </a:lnTo>
                    <a:lnTo>
                      <a:pt x="575" y="149"/>
                    </a:lnTo>
                    <a:lnTo>
                      <a:pt x="601" y="125"/>
                    </a:lnTo>
                    <a:lnTo>
                      <a:pt x="629" y="101"/>
                    </a:lnTo>
                    <a:lnTo>
                      <a:pt x="657" y="78"/>
                    </a:lnTo>
                    <a:lnTo>
                      <a:pt x="685" y="54"/>
                    </a:lnTo>
                    <a:lnTo>
                      <a:pt x="713" y="31"/>
                    </a:lnTo>
                    <a:lnTo>
                      <a:pt x="678" y="23"/>
                    </a:lnTo>
                    <a:lnTo>
                      <a:pt x="647" y="19"/>
                    </a:lnTo>
                    <a:lnTo>
                      <a:pt x="615" y="17"/>
                    </a:lnTo>
                    <a:lnTo>
                      <a:pt x="573" y="13"/>
                    </a:lnTo>
                    <a:lnTo>
                      <a:pt x="571" y="11"/>
                    </a:lnTo>
                    <a:lnTo>
                      <a:pt x="555" y="7"/>
                    </a:lnTo>
                    <a:lnTo>
                      <a:pt x="546" y="7"/>
                    </a:lnTo>
                    <a:lnTo>
                      <a:pt x="541" y="5"/>
                    </a:lnTo>
                    <a:lnTo>
                      <a:pt x="525" y="7"/>
                    </a:lnTo>
                    <a:lnTo>
                      <a:pt x="535" y="1"/>
                    </a:lnTo>
                    <a:lnTo>
                      <a:pt x="525" y="0"/>
                    </a:lnTo>
                    <a:lnTo>
                      <a:pt x="482" y="9"/>
                    </a:lnTo>
                    <a:lnTo>
                      <a:pt x="475" y="8"/>
                    </a:lnTo>
                    <a:lnTo>
                      <a:pt x="459" y="12"/>
                    </a:lnTo>
                    <a:lnTo>
                      <a:pt x="458" y="15"/>
                    </a:lnTo>
                    <a:lnTo>
                      <a:pt x="450" y="20"/>
                    </a:lnTo>
                    <a:lnTo>
                      <a:pt x="455" y="13"/>
                    </a:lnTo>
                    <a:lnTo>
                      <a:pt x="420" y="19"/>
                    </a:lnTo>
                    <a:lnTo>
                      <a:pt x="383" y="32"/>
                    </a:lnTo>
                    <a:lnTo>
                      <a:pt x="347" y="45"/>
                    </a:lnTo>
                    <a:lnTo>
                      <a:pt x="315" y="47"/>
                    </a:lnTo>
                    <a:lnTo>
                      <a:pt x="297" y="56"/>
                    </a:lnTo>
                    <a:lnTo>
                      <a:pt x="311" y="77"/>
                    </a:lnTo>
                    <a:lnTo>
                      <a:pt x="305" y="81"/>
                    </a:lnTo>
                    <a:lnTo>
                      <a:pt x="330" y="85"/>
                    </a:lnTo>
                    <a:lnTo>
                      <a:pt x="323" y="93"/>
                    </a:lnTo>
                    <a:lnTo>
                      <a:pt x="343" y="93"/>
                    </a:lnTo>
                    <a:lnTo>
                      <a:pt x="318" y="93"/>
                    </a:lnTo>
                    <a:lnTo>
                      <a:pt x="315" y="86"/>
                    </a:lnTo>
                    <a:lnTo>
                      <a:pt x="312" y="97"/>
                    </a:lnTo>
                    <a:lnTo>
                      <a:pt x="319" y="102"/>
                    </a:lnTo>
                    <a:lnTo>
                      <a:pt x="307" y="102"/>
                    </a:lnTo>
                    <a:lnTo>
                      <a:pt x="272" y="99"/>
                    </a:lnTo>
                    <a:lnTo>
                      <a:pt x="288" y="92"/>
                    </a:lnTo>
                    <a:lnTo>
                      <a:pt x="247" y="99"/>
                    </a:lnTo>
                    <a:lnTo>
                      <a:pt x="195" y="113"/>
                    </a:lnTo>
                    <a:lnTo>
                      <a:pt x="212" y="119"/>
                    </a:lnTo>
                    <a:lnTo>
                      <a:pt x="201" y="120"/>
                    </a:lnTo>
                    <a:lnTo>
                      <a:pt x="198" y="133"/>
                    </a:lnTo>
                    <a:lnTo>
                      <a:pt x="242" y="133"/>
                    </a:lnTo>
                    <a:lnTo>
                      <a:pt x="247" y="137"/>
                    </a:lnTo>
                    <a:lnTo>
                      <a:pt x="284" y="126"/>
                    </a:lnTo>
                    <a:lnTo>
                      <a:pt x="276" y="134"/>
                    </a:lnTo>
                    <a:lnTo>
                      <a:pt x="270" y="137"/>
                    </a:lnTo>
                    <a:lnTo>
                      <a:pt x="261" y="150"/>
                    </a:lnTo>
                    <a:lnTo>
                      <a:pt x="234" y="156"/>
                    </a:lnTo>
                    <a:lnTo>
                      <a:pt x="193" y="165"/>
                    </a:lnTo>
                    <a:lnTo>
                      <a:pt x="200" y="161"/>
                    </a:lnTo>
                    <a:lnTo>
                      <a:pt x="186" y="164"/>
                    </a:lnTo>
                    <a:lnTo>
                      <a:pt x="166" y="174"/>
                    </a:lnTo>
                    <a:lnTo>
                      <a:pt x="170" y="174"/>
                    </a:lnTo>
                    <a:lnTo>
                      <a:pt x="162" y="177"/>
                    </a:lnTo>
                    <a:lnTo>
                      <a:pt x="134" y="188"/>
                    </a:lnTo>
                    <a:lnTo>
                      <a:pt x="124" y="191"/>
                    </a:lnTo>
                    <a:lnTo>
                      <a:pt x="127" y="193"/>
                    </a:lnTo>
                    <a:lnTo>
                      <a:pt x="116" y="197"/>
                    </a:lnTo>
                    <a:lnTo>
                      <a:pt x="120" y="204"/>
                    </a:lnTo>
                    <a:lnTo>
                      <a:pt x="139" y="197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41" y="210"/>
                    </a:lnTo>
                    <a:lnTo>
                      <a:pt x="134" y="211"/>
                    </a:lnTo>
                    <a:lnTo>
                      <a:pt x="138" y="215"/>
                    </a:lnTo>
                    <a:lnTo>
                      <a:pt x="126" y="215"/>
                    </a:lnTo>
                    <a:lnTo>
                      <a:pt x="118" y="211"/>
                    </a:lnTo>
                    <a:lnTo>
                      <a:pt x="104" y="218"/>
                    </a:lnTo>
                    <a:lnTo>
                      <a:pt x="111" y="233"/>
                    </a:lnTo>
                    <a:lnTo>
                      <a:pt x="141" y="224"/>
                    </a:lnTo>
                    <a:lnTo>
                      <a:pt x="159" y="215"/>
                    </a:lnTo>
                    <a:lnTo>
                      <a:pt x="140" y="229"/>
                    </a:lnTo>
                    <a:lnTo>
                      <a:pt x="129" y="242"/>
                    </a:lnTo>
                    <a:lnTo>
                      <a:pt x="123" y="248"/>
                    </a:lnTo>
                    <a:lnTo>
                      <a:pt x="123" y="249"/>
                    </a:lnTo>
                    <a:lnTo>
                      <a:pt x="112" y="258"/>
                    </a:lnTo>
                    <a:lnTo>
                      <a:pt x="147" y="252"/>
                    </a:lnTo>
                    <a:lnTo>
                      <a:pt x="157" y="253"/>
                    </a:lnTo>
                    <a:lnTo>
                      <a:pt x="157" y="264"/>
                    </a:lnTo>
                    <a:lnTo>
                      <a:pt x="177" y="249"/>
                    </a:lnTo>
                    <a:lnTo>
                      <a:pt x="183" y="251"/>
                    </a:lnTo>
                    <a:lnTo>
                      <a:pt x="171" y="254"/>
                    </a:lnTo>
                    <a:lnTo>
                      <a:pt x="174" y="259"/>
                    </a:lnTo>
                    <a:lnTo>
                      <a:pt x="205" y="251"/>
                    </a:lnTo>
                    <a:lnTo>
                      <a:pt x="176" y="267"/>
                    </a:lnTo>
                    <a:lnTo>
                      <a:pt x="181" y="267"/>
                    </a:lnTo>
                    <a:lnTo>
                      <a:pt x="177" y="267"/>
                    </a:lnTo>
                    <a:lnTo>
                      <a:pt x="159" y="281"/>
                    </a:lnTo>
                    <a:lnTo>
                      <a:pt x="151" y="283"/>
                    </a:lnTo>
                    <a:lnTo>
                      <a:pt x="122" y="299"/>
                    </a:lnTo>
                    <a:lnTo>
                      <a:pt x="76" y="312"/>
                    </a:lnTo>
                    <a:lnTo>
                      <a:pt x="73" y="319"/>
                    </a:lnTo>
                    <a:lnTo>
                      <a:pt x="66" y="319"/>
                    </a:lnTo>
                    <a:lnTo>
                      <a:pt x="62" y="321"/>
                    </a:lnTo>
                    <a:lnTo>
                      <a:pt x="62" y="318"/>
                    </a:lnTo>
                    <a:lnTo>
                      <a:pt x="48" y="318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6" y="338"/>
                    </a:lnTo>
                    <a:lnTo>
                      <a:pt x="16" y="333"/>
                    </a:lnTo>
                    <a:lnTo>
                      <a:pt x="19" y="336"/>
                    </a:lnTo>
                    <a:lnTo>
                      <a:pt x="39" y="326"/>
                    </a:lnTo>
                    <a:lnTo>
                      <a:pt x="50" y="325"/>
                    </a:lnTo>
                    <a:lnTo>
                      <a:pt x="43" y="326"/>
                    </a:lnTo>
                    <a:lnTo>
                      <a:pt x="64" y="323"/>
                    </a:lnTo>
                    <a:lnTo>
                      <a:pt x="80" y="321"/>
                    </a:lnTo>
                    <a:lnTo>
                      <a:pt x="84" y="320"/>
                    </a:lnTo>
                    <a:lnTo>
                      <a:pt x="104" y="315"/>
                    </a:lnTo>
                    <a:lnTo>
                      <a:pt x="110" y="313"/>
                    </a:lnTo>
                    <a:lnTo>
                      <a:pt x="115" y="308"/>
                    </a:lnTo>
                    <a:lnTo>
                      <a:pt x="170" y="289"/>
                    </a:lnTo>
                    <a:lnTo>
                      <a:pt x="217" y="271"/>
                    </a:lnTo>
                    <a:lnTo>
                      <a:pt x="260" y="253"/>
                    </a:lnTo>
                    <a:lnTo>
                      <a:pt x="251" y="248"/>
                    </a:lnTo>
                    <a:lnTo>
                      <a:pt x="287" y="233"/>
                    </a:lnTo>
                    <a:lnTo>
                      <a:pt x="295" y="230"/>
                    </a:lnTo>
                    <a:lnTo>
                      <a:pt x="301" y="223"/>
                    </a:lnTo>
                    <a:lnTo>
                      <a:pt x="332" y="211"/>
                    </a:lnTo>
                    <a:lnTo>
                      <a:pt x="363" y="201"/>
                    </a:lnTo>
                    <a:lnTo>
                      <a:pt x="385" y="197"/>
                    </a:lnTo>
                    <a:lnTo>
                      <a:pt x="371" y="204"/>
                    </a:lnTo>
                    <a:lnTo>
                      <a:pt x="374" y="209"/>
                    </a:lnTo>
                    <a:lnTo>
                      <a:pt x="367" y="209"/>
                    </a:lnTo>
                    <a:lnTo>
                      <a:pt x="335" y="213"/>
                    </a:lnTo>
                    <a:lnTo>
                      <a:pt x="305" y="235"/>
                    </a:lnTo>
                    <a:lnTo>
                      <a:pt x="320" y="234"/>
                    </a:lnTo>
                    <a:lnTo>
                      <a:pt x="296" y="242"/>
                    </a:lnTo>
                    <a:lnTo>
                      <a:pt x="308" y="245"/>
                    </a:lnTo>
                    <a:lnTo>
                      <a:pt x="331" y="235"/>
                    </a:lnTo>
                    <a:lnTo>
                      <a:pt x="324" y="240"/>
                    </a:lnTo>
                    <a:lnTo>
                      <a:pt x="332" y="235"/>
                    </a:lnTo>
                    <a:lnTo>
                      <a:pt x="337" y="235"/>
                    </a:lnTo>
                    <a:lnTo>
                      <a:pt x="341" y="231"/>
                    </a:lnTo>
                    <a:lnTo>
                      <a:pt x="342" y="234"/>
                    </a:lnTo>
                    <a:lnTo>
                      <a:pt x="353" y="228"/>
                    </a:lnTo>
                    <a:lnTo>
                      <a:pt x="362" y="230"/>
                    </a:lnTo>
                    <a:lnTo>
                      <a:pt x="383" y="219"/>
                    </a:lnTo>
                    <a:lnTo>
                      <a:pt x="379" y="218"/>
                    </a:lnTo>
                    <a:lnTo>
                      <a:pt x="385" y="216"/>
                    </a:lnTo>
                    <a:lnTo>
                      <a:pt x="381" y="213"/>
                    </a:lnTo>
                    <a:lnTo>
                      <a:pt x="391" y="210"/>
                    </a:lnTo>
                    <a:lnTo>
                      <a:pt x="409" y="201"/>
                    </a:lnTo>
                    <a:lnTo>
                      <a:pt x="396" y="209"/>
                    </a:lnTo>
                    <a:lnTo>
                      <a:pt x="404" y="207"/>
                    </a:lnTo>
                    <a:lnTo>
                      <a:pt x="403" y="210"/>
                    </a:lnTo>
                    <a:lnTo>
                      <a:pt x="428" y="205"/>
                    </a:lnTo>
                    <a:lnTo>
                      <a:pt x="421" y="206"/>
                    </a:lnTo>
                    <a:lnTo>
                      <a:pt x="420" y="211"/>
                    </a:lnTo>
                    <a:lnTo>
                      <a:pt x="416" y="212"/>
                    </a:lnTo>
                    <a:lnTo>
                      <a:pt x="423" y="213"/>
                    </a:lnTo>
                    <a:lnTo>
                      <a:pt x="425" y="213"/>
                    </a:lnTo>
                    <a:lnTo>
                      <a:pt x="419" y="218"/>
                    </a:lnTo>
                    <a:lnTo>
                      <a:pt x="425" y="222"/>
                    </a:lnTo>
                    <a:lnTo>
                      <a:pt x="441" y="215"/>
                    </a:lnTo>
                    <a:lnTo>
                      <a:pt x="435" y="221"/>
                    </a:lnTo>
                    <a:lnTo>
                      <a:pt x="440" y="225"/>
                    </a:lnTo>
                    <a:lnTo>
                      <a:pt x="462" y="227"/>
                    </a:lnTo>
                    <a:lnTo>
                      <a:pt x="485" y="228"/>
                    </a:lnTo>
                    <a:lnTo>
                      <a:pt x="486" y="234"/>
                    </a:lnTo>
                    <a:lnTo>
                      <a:pt x="509" y="230"/>
                    </a:lnTo>
                    <a:lnTo>
                      <a:pt x="518" y="233"/>
                    </a:lnTo>
                    <a:lnTo>
                      <a:pt x="511" y="236"/>
                    </a:lnTo>
                    <a:lnTo>
                      <a:pt x="515" y="230"/>
                    </a:lnTo>
                    <a:lnTo>
                      <a:pt x="504" y="237"/>
                    </a:lnTo>
                    <a:lnTo>
                      <a:pt x="516" y="252"/>
                    </a:lnTo>
                    <a:lnTo>
                      <a:pt x="527" y="266"/>
                    </a:lnTo>
                    <a:lnTo>
                      <a:pt x="536" y="265"/>
                    </a:lnTo>
                    <a:lnTo>
                      <a:pt x="531" y="252"/>
                    </a:lnTo>
                    <a:lnTo>
                      <a:pt x="540" y="254"/>
                    </a:lnTo>
                    <a:lnTo>
                      <a:pt x="548" y="252"/>
                    </a:lnTo>
                    <a:lnTo>
                      <a:pt x="549" y="252"/>
                    </a:lnTo>
                    <a:lnTo>
                      <a:pt x="545" y="259"/>
                    </a:lnTo>
                    <a:lnTo>
                      <a:pt x="545" y="263"/>
                    </a:lnTo>
                    <a:lnTo>
                      <a:pt x="547" y="266"/>
                    </a:lnTo>
                    <a:lnTo>
                      <a:pt x="565" y="246"/>
                    </a:lnTo>
                    <a:lnTo>
                      <a:pt x="561" y="258"/>
                    </a:lnTo>
                    <a:lnTo>
                      <a:pt x="565" y="267"/>
                    </a:lnTo>
                    <a:lnTo>
                      <a:pt x="570" y="266"/>
                    </a:lnTo>
                    <a:lnTo>
                      <a:pt x="570" y="270"/>
                    </a:lnTo>
                    <a:lnTo>
                      <a:pt x="565" y="273"/>
                    </a:lnTo>
                    <a:lnTo>
                      <a:pt x="576" y="275"/>
                    </a:lnTo>
                    <a:lnTo>
                      <a:pt x="570" y="275"/>
                    </a:lnTo>
                    <a:lnTo>
                      <a:pt x="570" y="281"/>
                    </a:lnTo>
                    <a:lnTo>
                      <a:pt x="564" y="278"/>
                    </a:lnTo>
                    <a:lnTo>
                      <a:pt x="565" y="287"/>
                    </a:lnTo>
                    <a:lnTo>
                      <a:pt x="559" y="288"/>
                    </a:lnTo>
                    <a:lnTo>
                      <a:pt x="560" y="290"/>
                    </a:lnTo>
                    <a:lnTo>
                      <a:pt x="563" y="300"/>
                    </a:lnTo>
                    <a:lnTo>
                      <a:pt x="571" y="311"/>
                    </a:lnTo>
                    <a:lnTo>
                      <a:pt x="564" y="312"/>
                    </a:lnTo>
                    <a:lnTo>
                      <a:pt x="546" y="324"/>
                    </a:lnTo>
                    <a:lnTo>
                      <a:pt x="554" y="321"/>
                    </a:lnTo>
                    <a:lnTo>
                      <a:pt x="577" y="313"/>
                    </a:lnTo>
                    <a:lnTo>
                      <a:pt x="564" y="331"/>
                    </a:lnTo>
                    <a:lnTo>
                      <a:pt x="558" y="333"/>
                    </a:lnTo>
                    <a:lnTo>
                      <a:pt x="571" y="330"/>
                    </a:lnTo>
                    <a:lnTo>
                      <a:pt x="561" y="335"/>
                    </a:lnTo>
                    <a:lnTo>
                      <a:pt x="558" y="341"/>
                    </a:lnTo>
                    <a:lnTo>
                      <a:pt x="578" y="33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" name="Freeform 482"/>
              <p:cNvSpPr>
                <a:spLocks noChangeArrowheads="1"/>
              </p:cNvSpPr>
              <p:nvPr/>
            </p:nvSpPr>
            <p:spPr bwMode="auto">
              <a:xfrm>
                <a:off x="1026" y="1018"/>
                <a:ext cx="35" cy="20"/>
              </a:xfrm>
              <a:custGeom>
                <a:avLst/>
                <a:gdLst>
                  <a:gd name="T0" fmla="*/ 52 w 52"/>
                  <a:gd name="T1" fmla="*/ 7 h 28"/>
                  <a:gd name="T2" fmla="*/ 47 w 52"/>
                  <a:gd name="T3" fmla="*/ 6 h 28"/>
                  <a:gd name="T4" fmla="*/ 48 w 52"/>
                  <a:gd name="T5" fmla="*/ 3 h 28"/>
                  <a:gd name="T6" fmla="*/ 46 w 52"/>
                  <a:gd name="T7" fmla="*/ 3 h 28"/>
                  <a:gd name="T8" fmla="*/ 41 w 52"/>
                  <a:gd name="T9" fmla="*/ 0 h 28"/>
                  <a:gd name="T10" fmla="*/ 37 w 52"/>
                  <a:gd name="T11" fmla="*/ 5 h 28"/>
                  <a:gd name="T12" fmla="*/ 32 w 52"/>
                  <a:gd name="T13" fmla="*/ 4 h 28"/>
                  <a:gd name="T14" fmla="*/ 24 w 52"/>
                  <a:gd name="T15" fmla="*/ 6 h 28"/>
                  <a:gd name="T16" fmla="*/ 17 w 52"/>
                  <a:gd name="T17" fmla="*/ 15 h 28"/>
                  <a:gd name="T18" fmla="*/ 16 w 52"/>
                  <a:gd name="T19" fmla="*/ 7 h 28"/>
                  <a:gd name="T20" fmla="*/ 2 w 52"/>
                  <a:gd name="T21" fmla="*/ 16 h 28"/>
                  <a:gd name="T22" fmla="*/ 1 w 52"/>
                  <a:gd name="T23" fmla="*/ 23 h 28"/>
                  <a:gd name="T24" fmla="*/ 4 w 52"/>
                  <a:gd name="T25" fmla="*/ 19 h 28"/>
                  <a:gd name="T26" fmla="*/ 10 w 52"/>
                  <a:gd name="T27" fmla="*/ 21 h 28"/>
                  <a:gd name="T28" fmla="*/ 0 w 52"/>
                  <a:gd name="T29" fmla="*/ 28 h 28"/>
                  <a:gd name="T30" fmla="*/ 11 w 52"/>
                  <a:gd name="T31" fmla="*/ 21 h 28"/>
                  <a:gd name="T32" fmla="*/ 32 w 52"/>
                  <a:gd name="T33" fmla="*/ 15 h 28"/>
                  <a:gd name="T34" fmla="*/ 37 w 52"/>
                  <a:gd name="T35" fmla="*/ 11 h 28"/>
                  <a:gd name="T36" fmla="*/ 52 w 52"/>
                  <a:gd name="T3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28">
                    <a:moveTo>
                      <a:pt x="52" y="7"/>
                    </a:moveTo>
                    <a:lnTo>
                      <a:pt x="47" y="6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1" y="0"/>
                    </a:lnTo>
                    <a:lnTo>
                      <a:pt x="37" y="5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15"/>
                    </a:lnTo>
                    <a:lnTo>
                      <a:pt x="16" y="7"/>
                    </a:lnTo>
                    <a:lnTo>
                      <a:pt x="2" y="16"/>
                    </a:lnTo>
                    <a:lnTo>
                      <a:pt x="1" y="23"/>
                    </a:lnTo>
                    <a:lnTo>
                      <a:pt x="4" y="19"/>
                    </a:lnTo>
                    <a:lnTo>
                      <a:pt x="10" y="21"/>
                    </a:lnTo>
                    <a:lnTo>
                      <a:pt x="0" y="28"/>
                    </a:lnTo>
                    <a:lnTo>
                      <a:pt x="11" y="21"/>
                    </a:lnTo>
                    <a:lnTo>
                      <a:pt x="32" y="15"/>
                    </a:lnTo>
                    <a:lnTo>
                      <a:pt x="37" y="11"/>
                    </a:lnTo>
                    <a:lnTo>
                      <a:pt x="52" y="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" name="Freeform 483"/>
              <p:cNvSpPr>
                <a:spLocks noChangeArrowheads="1"/>
              </p:cNvSpPr>
              <p:nvPr/>
            </p:nvSpPr>
            <p:spPr bwMode="auto">
              <a:xfrm>
                <a:off x="635" y="1759"/>
                <a:ext cx="15" cy="22"/>
              </a:xfrm>
              <a:custGeom>
                <a:avLst/>
                <a:gdLst>
                  <a:gd name="T0" fmla="*/ 24 w 24"/>
                  <a:gd name="T1" fmla="*/ 18 h 29"/>
                  <a:gd name="T2" fmla="*/ 6 w 24"/>
                  <a:gd name="T3" fmla="*/ 29 h 29"/>
                  <a:gd name="T4" fmla="*/ 0 w 24"/>
                  <a:gd name="T5" fmla="*/ 25 h 29"/>
                  <a:gd name="T6" fmla="*/ 8 w 24"/>
                  <a:gd name="T7" fmla="*/ 0 h 29"/>
                  <a:gd name="T8" fmla="*/ 24 w 24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24" y="18"/>
                    </a:moveTo>
                    <a:lnTo>
                      <a:pt x="6" y="29"/>
                    </a:lnTo>
                    <a:lnTo>
                      <a:pt x="0" y="25"/>
                    </a:lnTo>
                    <a:lnTo>
                      <a:pt x="8" y="0"/>
                    </a:lnTo>
                    <a:lnTo>
                      <a:pt x="24" y="1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" name="Freeform 484"/>
              <p:cNvSpPr>
                <a:spLocks noChangeArrowheads="1"/>
              </p:cNvSpPr>
              <p:nvPr/>
            </p:nvSpPr>
            <p:spPr bwMode="auto">
              <a:xfrm>
                <a:off x="940" y="913"/>
                <a:ext cx="31" cy="12"/>
              </a:xfrm>
              <a:custGeom>
                <a:avLst/>
                <a:gdLst>
                  <a:gd name="T0" fmla="*/ 44 w 44"/>
                  <a:gd name="T1" fmla="*/ 8 h 16"/>
                  <a:gd name="T2" fmla="*/ 21 w 44"/>
                  <a:gd name="T3" fmla="*/ 16 h 16"/>
                  <a:gd name="T4" fmla="*/ 13 w 44"/>
                  <a:gd name="T5" fmla="*/ 6 h 16"/>
                  <a:gd name="T6" fmla="*/ 17 w 44"/>
                  <a:gd name="T7" fmla="*/ 10 h 16"/>
                  <a:gd name="T8" fmla="*/ 0 w 44"/>
                  <a:gd name="T9" fmla="*/ 8 h 16"/>
                  <a:gd name="T10" fmla="*/ 6 w 44"/>
                  <a:gd name="T11" fmla="*/ 1 h 16"/>
                  <a:gd name="T12" fmla="*/ 23 w 44"/>
                  <a:gd name="T13" fmla="*/ 0 h 16"/>
                  <a:gd name="T14" fmla="*/ 44 w 44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6">
                    <a:moveTo>
                      <a:pt x="44" y="8"/>
                    </a:moveTo>
                    <a:lnTo>
                      <a:pt x="21" y="16"/>
                    </a:lnTo>
                    <a:lnTo>
                      <a:pt x="13" y="6"/>
                    </a:lnTo>
                    <a:lnTo>
                      <a:pt x="17" y="10"/>
                    </a:lnTo>
                    <a:lnTo>
                      <a:pt x="0" y="8"/>
                    </a:lnTo>
                    <a:lnTo>
                      <a:pt x="6" y="1"/>
                    </a:lnTo>
                    <a:lnTo>
                      <a:pt x="23" y="0"/>
                    </a:lnTo>
                    <a:lnTo>
                      <a:pt x="44" y="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" name="Freeform 485"/>
              <p:cNvSpPr>
                <a:spLocks noChangeArrowheads="1"/>
              </p:cNvSpPr>
              <p:nvPr/>
            </p:nvSpPr>
            <p:spPr bwMode="auto">
              <a:xfrm>
                <a:off x="1255" y="1049"/>
                <a:ext cx="14" cy="29"/>
              </a:xfrm>
              <a:custGeom>
                <a:avLst/>
                <a:gdLst>
                  <a:gd name="T0" fmla="*/ 12 w 22"/>
                  <a:gd name="T1" fmla="*/ 33 h 36"/>
                  <a:gd name="T2" fmla="*/ 10 w 22"/>
                  <a:gd name="T3" fmla="*/ 36 h 36"/>
                  <a:gd name="T4" fmla="*/ 8 w 22"/>
                  <a:gd name="T5" fmla="*/ 28 h 36"/>
                  <a:gd name="T6" fmla="*/ 0 w 22"/>
                  <a:gd name="T7" fmla="*/ 23 h 36"/>
                  <a:gd name="T8" fmla="*/ 7 w 22"/>
                  <a:gd name="T9" fmla="*/ 22 h 36"/>
                  <a:gd name="T10" fmla="*/ 12 w 22"/>
                  <a:gd name="T11" fmla="*/ 16 h 36"/>
                  <a:gd name="T12" fmla="*/ 5 w 22"/>
                  <a:gd name="T13" fmla="*/ 17 h 36"/>
                  <a:gd name="T14" fmla="*/ 13 w 22"/>
                  <a:gd name="T15" fmla="*/ 10 h 36"/>
                  <a:gd name="T16" fmla="*/ 12 w 22"/>
                  <a:gd name="T17" fmla="*/ 4 h 36"/>
                  <a:gd name="T18" fmla="*/ 19 w 22"/>
                  <a:gd name="T19" fmla="*/ 0 h 36"/>
                  <a:gd name="T20" fmla="*/ 22 w 22"/>
                  <a:gd name="T21" fmla="*/ 17 h 36"/>
                  <a:gd name="T22" fmla="*/ 18 w 22"/>
                  <a:gd name="T23" fmla="*/ 16 h 36"/>
                  <a:gd name="T24" fmla="*/ 17 w 22"/>
                  <a:gd name="T25" fmla="*/ 21 h 36"/>
                  <a:gd name="T26" fmla="*/ 12 w 22"/>
                  <a:gd name="T27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6">
                    <a:moveTo>
                      <a:pt x="12" y="33"/>
                    </a:moveTo>
                    <a:lnTo>
                      <a:pt x="10" y="36"/>
                    </a:lnTo>
                    <a:lnTo>
                      <a:pt x="8" y="28"/>
                    </a:lnTo>
                    <a:lnTo>
                      <a:pt x="0" y="23"/>
                    </a:lnTo>
                    <a:lnTo>
                      <a:pt x="7" y="22"/>
                    </a:lnTo>
                    <a:lnTo>
                      <a:pt x="12" y="16"/>
                    </a:lnTo>
                    <a:lnTo>
                      <a:pt x="5" y="17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9" y="0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7" y="21"/>
                    </a:lnTo>
                    <a:lnTo>
                      <a:pt x="12" y="3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" name="Freeform 486"/>
              <p:cNvSpPr>
                <a:spLocks noChangeArrowheads="1"/>
              </p:cNvSpPr>
              <p:nvPr/>
            </p:nvSpPr>
            <p:spPr bwMode="auto">
              <a:xfrm>
                <a:off x="1265" y="1013"/>
                <a:ext cx="15" cy="20"/>
              </a:xfrm>
              <a:custGeom>
                <a:avLst/>
                <a:gdLst>
                  <a:gd name="T0" fmla="*/ 22 w 24"/>
                  <a:gd name="T1" fmla="*/ 15 h 27"/>
                  <a:gd name="T2" fmla="*/ 17 w 24"/>
                  <a:gd name="T3" fmla="*/ 17 h 27"/>
                  <a:gd name="T4" fmla="*/ 0 w 24"/>
                  <a:gd name="T5" fmla="*/ 27 h 27"/>
                  <a:gd name="T6" fmla="*/ 5 w 24"/>
                  <a:gd name="T7" fmla="*/ 21 h 27"/>
                  <a:gd name="T8" fmla="*/ 18 w 24"/>
                  <a:gd name="T9" fmla="*/ 0 h 27"/>
                  <a:gd name="T10" fmla="*/ 24 w 24"/>
                  <a:gd name="T11" fmla="*/ 1 h 27"/>
                  <a:gd name="T12" fmla="*/ 22 w 24"/>
                  <a:gd name="T1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7">
                    <a:moveTo>
                      <a:pt x="22" y="15"/>
                    </a:moveTo>
                    <a:lnTo>
                      <a:pt x="17" y="17"/>
                    </a:lnTo>
                    <a:lnTo>
                      <a:pt x="0" y="27"/>
                    </a:lnTo>
                    <a:lnTo>
                      <a:pt x="5" y="21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2" y="1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" name="Freeform 487"/>
              <p:cNvSpPr>
                <a:spLocks noChangeArrowheads="1"/>
              </p:cNvSpPr>
              <p:nvPr/>
            </p:nvSpPr>
            <p:spPr bwMode="auto">
              <a:xfrm>
                <a:off x="857" y="1071"/>
                <a:ext cx="24" cy="10"/>
              </a:xfrm>
              <a:custGeom>
                <a:avLst/>
                <a:gdLst>
                  <a:gd name="T0" fmla="*/ 35 w 35"/>
                  <a:gd name="T1" fmla="*/ 8 h 13"/>
                  <a:gd name="T2" fmla="*/ 28 w 35"/>
                  <a:gd name="T3" fmla="*/ 0 h 13"/>
                  <a:gd name="T4" fmla="*/ 0 w 35"/>
                  <a:gd name="T5" fmla="*/ 11 h 13"/>
                  <a:gd name="T6" fmla="*/ 9 w 35"/>
                  <a:gd name="T7" fmla="*/ 13 h 13"/>
                  <a:gd name="T8" fmla="*/ 35 w 35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3">
                    <a:moveTo>
                      <a:pt x="35" y="8"/>
                    </a:moveTo>
                    <a:lnTo>
                      <a:pt x="28" y="0"/>
                    </a:lnTo>
                    <a:lnTo>
                      <a:pt x="0" y="11"/>
                    </a:lnTo>
                    <a:lnTo>
                      <a:pt x="9" y="13"/>
                    </a:lnTo>
                    <a:lnTo>
                      <a:pt x="35" y="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" name="Freeform 488"/>
              <p:cNvSpPr>
                <a:spLocks noChangeArrowheads="1"/>
              </p:cNvSpPr>
              <p:nvPr/>
            </p:nvSpPr>
            <p:spPr bwMode="auto">
              <a:xfrm>
                <a:off x="927" y="974"/>
                <a:ext cx="17" cy="6"/>
              </a:xfrm>
              <a:custGeom>
                <a:avLst/>
                <a:gdLst>
                  <a:gd name="T0" fmla="*/ 25 w 26"/>
                  <a:gd name="T1" fmla="*/ 8 h 10"/>
                  <a:gd name="T2" fmla="*/ 15 w 26"/>
                  <a:gd name="T3" fmla="*/ 10 h 10"/>
                  <a:gd name="T4" fmla="*/ 0 w 26"/>
                  <a:gd name="T5" fmla="*/ 6 h 10"/>
                  <a:gd name="T6" fmla="*/ 26 w 26"/>
                  <a:gd name="T7" fmla="*/ 0 h 10"/>
                  <a:gd name="T8" fmla="*/ 25 w 26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25" y="8"/>
                    </a:moveTo>
                    <a:lnTo>
                      <a:pt x="15" y="10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5" y="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" name="Freeform 489"/>
              <p:cNvSpPr>
                <a:spLocks noChangeArrowheads="1"/>
              </p:cNvSpPr>
              <p:nvPr/>
            </p:nvSpPr>
            <p:spPr bwMode="auto">
              <a:xfrm>
                <a:off x="1254" y="1013"/>
                <a:ext cx="15" cy="13"/>
              </a:xfrm>
              <a:custGeom>
                <a:avLst/>
                <a:gdLst>
                  <a:gd name="T0" fmla="*/ 19 w 22"/>
                  <a:gd name="T1" fmla="*/ 17 h 18"/>
                  <a:gd name="T2" fmla="*/ 16 w 22"/>
                  <a:gd name="T3" fmla="*/ 12 h 18"/>
                  <a:gd name="T4" fmla="*/ 10 w 22"/>
                  <a:gd name="T5" fmla="*/ 6 h 18"/>
                  <a:gd name="T6" fmla="*/ 22 w 22"/>
                  <a:gd name="T7" fmla="*/ 10 h 18"/>
                  <a:gd name="T8" fmla="*/ 21 w 22"/>
                  <a:gd name="T9" fmla="*/ 7 h 18"/>
                  <a:gd name="T10" fmla="*/ 15 w 22"/>
                  <a:gd name="T11" fmla="*/ 6 h 18"/>
                  <a:gd name="T12" fmla="*/ 19 w 22"/>
                  <a:gd name="T13" fmla="*/ 0 h 18"/>
                  <a:gd name="T14" fmla="*/ 8 w 22"/>
                  <a:gd name="T15" fmla="*/ 4 h 18"/>
                  <a:gd name="T16" fmla="*/ 6 w 22"/>
                  <a:gd name="T17" fmla="*/ 9 h 18"/>
                  <a:gd name="T18" fmla="*/ 0 w 22"/>
                  <a:gd name="T19" fmla="*/ 10 h 18"/>
                  <a:gd name="T20" fmla="*/ 4 w 22"/>
                  <a:gd name="T21" fmla="*/ 18 h 18"/>
                  <a:gd name="T22" fmla="*/ 8 w 22"/>
                  <a:gd name="T23" fmla="*/ 11 h 18"/>
                  <a:gd name="T24" fmla="*/ 19 w 22"/>
                  <a:gd name="T2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8">
                    <a:moveTo>
                      <a:pt x="19" y="17"/>
                    </a:moveTo>
                    <a:lnTo>
                      <a:pt x="16" y="12"/>
                    </a:lnTo>
                    <a:lnTo>
                      <a:pt x="10" y="6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5" y="6"/>
                    </a:lnTo>
                    <a:lnTo>
                      <a:pt x="19" y="0"/>
                    </a:lnTo>
                    <a:lnTo>
                      <a:pt x="8" y="4"/>
                    </a:lnTo>
                    <a:lnTo>
                      <a:pt x="6" y="9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8" y="11"/>
                    </a:lnTo>
                    <a:lnTo>
                      <a:pt x="19" y="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" name="Freeform 490"/>
              <p:cNvSpPr>
                <a:spLocks noChangeArrowheads="1"/>
              </p:cNvSpPr>
              <p:nvPr/>
            </p:nvSpPr>
            <p:spPr bwMode="auto">
              <a:xfrm>
                <a:off x="1252" y="1027"/>
                <a:ext cx="10" cy="20"/>
              </a:xfrm>
              <a:custGeom>
                <a:avLst/>
                <a:gdLst>
                  <a:gd name="T0" fmla="*/ 0 w 16"/>
                  <a:gd name="T1" fmla="*/ 26 h 26"/>
                  <a:gd name="T2" fmla="*/ 16 w 16"/>
                  <a:gd name="T3" fmla="*/ 0 h 26"/>
                  <a:gd name="T4" fmla="*/ 5 w 16"/>
                  <a:gd name="T5" fmla="*/ 5 h 26"/>
                  <a:gd name="T6" fmla="*/ 0 w 1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6">
                    <a:moveTo>
                      <a:pt x="0" y="26"/>
                    </a:moveTo>
                    <a:lnTo>
                      <a:pt x="16" y="0"/>
                    </a:lnTo>
                    <a:lnTo>
                      <a:pt x="5" y="5"/>
                    </a:lnTo>
                    <a:lnTo>
                      <a:pt x="0" y="2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" name="Freeform 491"/>
              <p:cNvSpPr>
                <a:spLocks noChangeArrowheads="1"/>
              </p:cNvSpPr>
              <p:nvPr/>
            </p:nvSpPr>
            <p:spPr bwMode="auto">
              <a:xfrm>
                <a:off x="1269" y="1034"/>
                <a:ext cx="9" cy="10"/>
              </a:xfrm>
              <a:custGeom>
                <a:avLst/>
                <a:gdLst>
                  <a:gd name="T0" fmla="*/ 13 w 16"/>
                  <a:gd name="T1" fmla="*/ 10 h 15"/>
                  <a:gd name="T2" fmla="*/ 16 w 16"/>
                  <a:gd name="T3" fmla="*/ 6 h 15"/>
                  <a:gd name="T4" fmla="*/ 5 w 16"/>
                  <a:gd name="T5" fmla="*/ 0 h 15"/>
                  <a:gd name="T6" fmla="*/ 0 w 16"/>
                  <a:gd name="T7" fmla="*/ 11 h 15"/>
                  <a:gd name="T8" fmla="*/ 5 w 16"/>
                  <a:gd name="T9" fmla="*/ 15 h 15"/>
                  <a:gd name="T10" fmla="*/ 10 w 16"/>
                  <a:gd name="T11" fmla="*/ 9 h 15"/>
                  <a:gd name="T12" fmla="*/ 13 w 16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13" y="10"/>
                    </a:move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5" y="15"/>
                    </a:lnTo>
                    <a:lnTo>
                      <a:pt x="10" y="9"/>
                    </a:lnTo>
                    <a:lnTo>
                      <a:pt x="13" y="1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" name="Freeform 492"/>
              <p:cNvSpPr>
                <a:spLocks noChangeArrowheads="1"/>
              </p:cNvSpPr>
              <p:nvPr/>
            </p:nvSpPr>
            <p:spPr bwMode="auto">
              <a:xfrm>
                <a:off x="1258" y="1039"/>
                <a:ext cx="8" cy="10"/>
              </a:xfrm>
              <a:custGeom>
                <a:avLst/>
                <a:gdLst>
                  <a:gd name="T0" fmla="*/ 16 w 16"/>
                  <a:gd name="T1" fmla="*/ 5 h 15"/>
                  <a:gd name="T2" fmla="*/ 0 w 16"/>
                  <a:gd name="T3" fmla="*/ 15 h 15"/>
                  <a:gd name="T4" fmla="*/ 9 w 16"/>
                  <a:gd name="T5" fmla="*/ 0 h 15"/>
                  <a:gd name="T6" fmla="*/ 16 w 16"/>
                  <a:gd name="T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16" y="5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16" y="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" name="Freeform 493"/>
              <p:cNvSpPr>
                <a:spLocks noChangeArrowheads="1"/>
              </p:cNvSpPr>
              <p:nvPr/>
            </p:nvSpPr>
            <p:spPr bwMode="auto">
              <a:xfrm>
                <a:off x="633" y="1744"/>
                <a:ext cx="5" cy="6"/>
              </a:xfrm>
              <a:custGeom>
                <a:avLst/>
                <a:gdLst>
                  <a:gd name="T0" fmla="*/ 9 w 9"/>
                  <a:gd name="T1" fmla="*/ 9 h 11"/>
                  <a:gd name="T2" fmla="*/ 1 w 9"/>
                  <a:gd name="T3" fmla="*/ 11 h 11"/>
                  <a:gd name="T4" fmla="*/ 0 w 9"/>
                  <a:gd name="T5" fmla="*/ 0 h 11"/>
                  <a:gd name="T6" fmla="*/ 9 w 9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9" y="9"/>
                    </a:moveTo>
                    <a:lnTo>
                      <a:pt x="1" y="11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" name="Freeform 494"/>
              <p:cNvSpPr>
                <a:spLocks noChangeArrowheads="1"/>
              </p:cNvSpPr>
              <p:nvPr/>
            </p:nvSpPr>
            <p:spPr bwMode="auto">
              <a:xfrm>
                <a:off x="1884" y="1342"/>
                <a:ext cx="29" cy="8"/>
              </a:xfrm>
              <a:custGeom>
                <a:avLst/>
                <a:gdLst>
                  <a:gd name="T0" fmla="*/ 44 w 44"/>
                  <a:gd name="T1" fmla="*/ 2 h 11"/>
                  <a:gd name="T2" fmla="*/ 32 w 44"/>
                  <a:gd name="T3" fmla="*/ 5 h 11"/>
                  <a:gd name="T4" fmla="*/ 34 w 44"/>
                  <a:gd name="T5" fmla="*/ 0 h 11"/>
                  <a:gd name="T6" fmla="*/ 0 w 44"/>
                  <a:gd name="T7" fmla="*/ 11 h 11"/>
                  <a:gd name="T8" fmla="*/ 21 w 44"/>
                  <a:gd name="T9" fmla="*/ 6 h 11"/>
                  <a:gd name="T10" fmla="*/ 44 w 44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1">
                    <a:moveTo>
                      <a:pt x="44" y="2"/>
                    </a:moveTo>
                    <a:lnTo>
                      <a:pt x="32" y="5"/>
                    </a:lnTo>
                    <a:lnTo>
                      <a:pt x="34" y="0"/>
                    </a:lnTo>
                    <a:lnTo>
                      <a:pt x="0" y="11"/>
                    </a:lnTo>
                    <a:lnTo>
                      <a:pt x="21" y="6"/>
                    </a:lnTo>
                    <a:lnTo>
                      <a:pt x="44" y="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" name="Freeform 495"/>
              <p:cNvSpPr>
                <a:spLocks noChangeArrowheads="1"/>
              </p:cNvSpPr>
              <p:nvPr/>
            </p:nvSpPr>
            <p:spPr bwMode="auto">
              <a:xfrm>
                <a:off x="593" y="1721"/>
                <a:ext cx="4" cy="3"/>
              </a:xfrm>
              <a:custGeom>
                <a:avLst/>
                <a:gdLst>
                  <a:gd name="T0" fmla="*/ 9 w 9"/>
                  <a:gd name="T1" fmla="*/ 0 h 6"/>
                  <a:gd name="T2" fmla="*/ 4 w 9"/>
                  <a:gd name="T3" fmla="*/ 6 h 6"/>
                  <a:gd name="T4" fmla="*/ 0 w 9"/>
                  <a:gd name="T5" fmla="*/ 0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" name="Freeform 496"/>
              <p:cNvSpPr>
                <a:spLocks noChangeArrowheads="1"/>
              </p:cNvSpPr>
              <p:nvPr/>
            </p:nvSpPr>
            <p:spPr bwMode="auto">
              <a:xfrm>
                <a:off x="614" y="1733"/>
                <a:ext cx="4" cy="3"/>
              </a:xfrm>
              <a:custGeom>
                <a:avLst/>
                <a:gdLst>
                  <a:gd name="T0" fmla="*/ 9 w 9"/>
                  <a:gd name="T1" fmla="*/ 6 h 6"/>
                  <a:gd name="T2" fmla="*/ 4 w 9"/>
                  <a:gd name="T3" fmla="*/ 6 h 6"/>
                  <a:gd name="T4" fmla="*/ 0 w 9"/>
                  <a:gd name="T5" fmla="*/ 0 h 6"/>
                  <a:gd name="T6" fmla="*/ 9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" name="Freeform 497"/>
              <p:cNvSpPr>
                <a:spLocks noChangeArrowheads="1"/>
              </p:cNvSpPr>
              <p:nvPr/>
            </p:nvSpPr>
            <p:spPr bwMode="auto">
              <a:xfrm>
                <a:off x="2633" y="1612"/>
                <a:ext cx="120" cy="135"/>
              </a:xfrm>
              <a:custGeom>
                <a:avLst/>
                <a:gdLst>
                  <a:gd name="T0" fmla="*/ 2 w 171"/>
                  <a:gd name="T1" fmla="*/ 147 h 160"/>
                  <a:gd name="T2" fmla="*/ 0 w 171"/>
                  <a:gd name="T3" fmla="*/ 160 h 160"/>
                  <a:gd name="T4" fmla="*/ 1 w 171"/>
                  <a:gd name="T5" fmla="*/ 147 h 160"/>
                  <a:gd name="T6" fmla="*/ 14 w 171"/>
                  <a:gd name="T7" fmla="*/ 118 h 160"/>
                  <a:gd name="T8" fmla="*/ 27 w 171"/>
                  <a:gd name="T9" fmla="*/ 90 h 160"/>
                  <a:gd name="T10" fmla="*/ 24 w 171"/>
                  <a:gd name="T11" fmla="*/ 92 h 160"/>
                  <a:gd name="T12" fmla="*/ 39 w 171"/>
                  <a:gd name="T13" fmla="*/ 74 h 160"/>
                  <a:gd name="T14" fmla="*/ 48 w 171"/>
                  <a:gd name="T15" fmla="*/ 56 h 160"/>
                  <a:gd name="T16" fmla="*/ 55 w 171"/>
                  <a:gd name="T17" fmla="*/ 38 h 160"/>
                  <a:gd name="T18" fmla="*/ 70 w 171"/>
                  <a:gd name="T19" fmla="*/ 24 h 160"/>
                  <a:gd name="T20" fmla="*/ 82 w 171"/>
                  <a:gd name="T21" fmla="*/ 0 h 160"/>
                  <a:gd name="T22" fmla="*/ 104 w 171"/>
                  <a:gd name="T23" fmla="*/ 0 h 160"/>
                  <a:gd name="T24" fmla="*/ 127 w 171"/>
                  <a:gd name="T25" fmla="*/ 0 h 160"/>
                  <a:gd name="T26" fmla="*/ 150 w 171"/>
                  <a:gd name="T27" fmla="*/ 0 h 160"/>
                  <a:gd name="T28" fmla="*/ 171 w 171"/>
                  <a:gd name="T29" fmla="*/ 0 h 160"/>
                  <a:gd name="T30" fmla="*/ 171 w 171"/>
                  <a:gd name="T31" fmla="*/ 8 h 160"/>
                  <a:gd name="T32" fmla="*/ 171 w 171"/>
                  <a:gd name="T33" fmla="*/ 38 h 160"/>
                  <a:gd name="T34" fmla="*/ 154 w 171"/>
                  <a:gd name="T35" fmla="*/ 38 h 160"/>
                  <a:gd name="T36" fmla="*/ 138 w 171"/>
                  <a:gd name="T37" fmla="*/ 38 h 160"/>
                  <a:gd name="T38" fmla="*/ 121 w 171"/>
                  <a:gd name="T39" fmla="*/ 38 h 160"/>
                  <a:gd name="T40" fmla="*/ 104 w 171"/>
                  <a:gd name="T41" fmla="*/ 38 h 160"/>
                  <a:gd name="T42" fmla="*/ 104 w 171"/>
                  <a:gd name="T43" fmla="*/ 68 h 160"/>
                  <a:gd name="T44" fmla="*/ 103 w 171"/>
                  <a:gd name="T45" fmla="*/ 98 h 160"/>
                  <a:gd name="T46" fmla="*/ 82 w 171"/>
                  <a:gd name="T47" fmla="*/ 108 h 160"/>
                  <a:gd name="T48" fmla="*/ 82 w 171"/>
                  <a:gd name="T49" fmla="*/ 127 h 160"/>
                  <a:gd name="T50" fmla="*/ 82 w 171"/>
                  <a:gd name="T51" fmla="*/ 147 h 160"/>
                  <a:gd name="T52" fmla="*/ 62 w 171"/>
                  <a:gd name="T53" fmla="*/ 147 h 160"/>
                  <a:gd name="T54" fmla="*/ 42 w 171"/>
                  <a:gd name="T55" fmla="*/ 147 h 160"/>
                  <a:gd name="T56" fmla="*/ 22 w 171"/>
                  <a:gd name="T57" fmla="*/ 147 h 160"/>
                  <a:gd name="T58" fmla="*/ 2 w 171"/>
                  <a:gd name="T59" fmla="*/ 14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1" h="160">
                    <a:moveTo>
                      <a:pt x="2" y="147"/>
                    </a:moveTo>
                    <a:lnTo>
                      <a:pt x="0" y="160"/>
                    </a:lnTo>
                    <a:lnTo>
                      <a:pt x="1" y="147"/>
                    </a:lnTo>
                    <a:lnTo>
                      <a:pt x="14" y="118"/>
                    </a:lnTo>
                    <a:lnTo>
                      <a:pt x="27" y="90"/>
                    </a:lnTo>
                    <a:lnTo>
                      <a:pt x="24" y="92"/>
                    </a:lnTo>
                    <a:lnTo>
                      <a:pt x="39" y="74"/>
                    </a:lnTo>
                    <a:lnTo>
                      <a:pt x="48" y="56"/>
                    </a:lnTo>
                    <a:lnTo>
                      <a:pt x="55" y="38"/>
                    </a:lnTo>
                    <a:lnTo>
                      <a:pt x="70" y="24"/>
                    </a:lnTo>
                    <a:lnTo>
                      <a:pt x="82" y="0"/>
                    </a:lnTo>
                    <a:lnTo>
                      <a:pt x="104" y="0"/>
                    </a:lnTo>
                    <a:lnTo>
                      <a:pt x="127" y="0"/>
                    </a:lnTo>
                    <a:lnTo>
                      <a:pt x="150" y="0"/>
                    </a:lnTo>
                    <a:lnTo>
                      <a:pt x="171" y="0"/>
                    </a:lnTo>
                    <a:lnTo>
                      <a:pt x="171" y="8"/>
                    </a:lnTo>
                    <a:lnTo>
                      <a:pt x="171" y="38"/>
                    </a:lnTo>
                    <a:lnTo>
                      <a:pt x="154" y="38"/>
                    </a:lnTo>
                    <a:lnTo>
                      <a:pt x="138" y="38"/>
                    </a:lnTo>
                    <a:lnTo>
                      <a:pt x="121" y="38"/>
                    </a:lnTo>
                    <a:lnTo>
                      <a:pt x="104" y="38"/>
                    </a:lnTo>
                    <a:lnTo>
                      <a:pt x="104" y="68"/>
                    </a:lnTo>
                    <a:lnTo>
                      <a:pt x="103" y="98"/>
                    </a:lnTo>
                    <a:lnTo>
                      <a:pt x="82" y="108"/>
                    </a:lnTo>
                    <a:lnTo>
                      <a:pt x="82" y="127"/>
                    </a:lnTo>
                    <a:lnTo>
                      <a:pt x="82" y="147"/>
                    </a:lnTo>
                    <a:lnTo>
                      <a:pt x="62" y="147"/>
                    </a:lnTo>
                    <a:lnTo>
                      <a:pt x="42" y="147"/>
                    </a:lnTo>
                    <a:lnTo>
                      <a:pt x="22" y="147"/>
                    </a:lnTo>
                    <a:lnTo>
                      <a:pt x="2" y="14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1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" name="Text Box 498"/>
            <p:cNvSpPr txBox="1">
              <a:spLocks noChangeArrowheads="1"/>
            </p:cNvSpPr>
            <p:nvPr/>
          </p:nvSpPr>
          <p:spPr bwMode="auto">
            <a:xfrm>
              <a:off x="8923339" y="3098800"/>
              <a:ext cx="1579561" cy="698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spcBef>
                  <a:spcPts val="656"/>
                </a:spcBef>
              </a:pPr>
              <a:r>
                <a:rPr lang="id-ID" altLang="en-US" sz="1050" b="1">
                  <a:solidFill>
                    <a:srgbClr val="800080"/>
                  </a:solidFill>
                  <a:latin typeface="Arial" panose="020B0604020202020204" pitchFamily="34" charset="0"/>
                </a:rPr>
                <a:t>Kwajalein Atoll</a:t>
              </a:r>
            </a:p>
          </p:txBody>
        </p:sp>
        <p:sp>
          <p:nvSpPr>
            <p:cNvPr id="514" name="Text Box 499"/>
            <p:cNvSpPr txBox="1">
              <a:spLocks noChangeArrowheads="1"/>
            </p:cNvSpPr>
            <p:nvPr/>
          </p:nvSpPr>
          <p:spPr bwMode="auto">
            <a:xfrm>
              <a:off x="2616201" y="1790701"/>
              <a:ext cx="1955799" cy="698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spcBef>
                  <a:spcPts val="656"/>
                </a:spcBef>
              </a:pPr>
              <a:r>
                <a:rPr lang="id-ID" altLang="en-US" sz="1050" b="1" dirty="0">
                  <a:solidFill>
                    <a:srgbClr val="800080"/>
                  </a:solidFill>
                  <a:latin typeface="Arial" panose="020B0604020202020204" pitchFamily="34" charset="0"/>
                </a:rPr>
                <a:t>US Space Command</a:t>
              </a:r>
            </a:p>
          </p:txBody>
        </p:sp>
        <p:sp>
          <p:nvSpPr>
            <p:cNvPr id="515" name="AutoShape 500"/>
            <p:cNvSpPr>
              <a:spLocks noChangeArrowheads="1"/>
            </p:cNvSpPr>
            <p:nvPr/>
          </p:nvSpPr>
          <p:spPr bwMode="auto">
            <a:xfrm>
              <a:off x="3733800" y="2057400"/>
              <a:ext cx="203200" cy="273050"/>
            </a:xfrm>
            <a:prstGeom prst="diamond">
              <a:avLst/>
            </a:prstGeom>
            <a:solidFill>
              <a:srgbClr val="800080"/>
            </a:solidFill>
            <a:ln w="2844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AutoShape 501"/>
            <p:cNvSpPr>
              <a:spLocks noChangeArrowheads="1"/>
            </p:cNvSpPr>
            <p:nvPr/>
          </p:nvSpPr>
          <p:spPr bwMode="auto">
            <a:xfrm>
              <a:off x="3586164" y="2019301"/>
              <a:ext cx="250825" cy="26352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Text Box 503"/>
            <p:cNvSpPr txBox="1">
              <a:spLocks noChangeArrowheads="1"/>
            </p:cNvSpPr>
            <p:nvPr/>
          </p:nvSpPr>
          <p:spPr bwMode="auto">
            <a:xfrm>
              <a:off x="2236788" y="2832100"/>
              <a:ext cx="773113" cy="698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spcBef>
                  <a:spcPts val="656"/>
                </a:spcBef>
              </a:pPr>
              <a:r>
                <a:rPr lang="id-ID" altLang="en-US" sz="1050" b="1">
                  <a:solidFill>
                    <a:srgbClr val="800080"/>
                  </a:solidFill>
                  <a:latin typeface="Arial" panose="020B0604020202020204" pitchFamily="34" charset="0"/>
                </a:rPr>
                <a:t>Hawaii</a:t>
              </a:r>
            </a:p>
          </p:txBody>
        </p:sp>
        <p:sp>
          <p:nvSpPr>
            <p:cNvPr id="518" name="AutoShape 504"/>
            <p:cNvSpPr>
              <a:spLocks noChangeArrowheads="1"/>
            </p:cNvSpPr>
            <p:nvPr/>
          </p:nvSpPr>
          <p:spPr bwMode="auto">
            <a:xfrm>
              <a:off x="2455863" y="2627313"/>
              <a:ext cx="203200" cy="273050"/>
            </a:xfrm>
            <a:prstGeom prst="diamond">
              <a:avLst/>
            </a:prstGeom>
            <a:solidFill>
              <a:srgbClr val="800080"/>
            </a:solidFill>
            <a:ln w="2844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Text Box 505"/>
            <p:cNvSpPr txBox="1">
              <a:spLocks noChangeArrowheads="1"/>
            </p:cNvSpPr>
            <p:nvPr/>
          </p:nvSpPr>
          <p:spPr bwMode="auto">
            <a:xfrm>
              <a:off x="5337176" y="3695701"/>
              <a:ext cx="1317626" cy="698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spcBef>
                  <a:spcPts val="656"/>
                </a:spcBef>
              </a:pPr>
              <a:r>
                <a:rPr lang="id-ID" altLang="en-US" sz="1050" b="1">
                  <a:solidFill>
                    <a:srgbClr val="800080"/>
                  </a:solidFill>
                  <a:latin typeface="Arial" panose="020B0604020202020204" pitchFamily="34" charset="0"/>
                </a:rPr>
                <a:t>Ascension Is.</a:t>
              </a:r>
            </a:p>
          </p:txBody>
        </p:sp>
        <p:sp>
          <p:nvSpPr>
            <p:cNvPr id="520" name="AutoShape 506"/>
            <p:cNvSpPr>
              <a:spLocks noChangeArrowheads="1"/>
            </p:cNvSpPr>
            <p:nvPr/>
          </p:nvSpPr>
          <p:spPr bwMode="auto">
            <a:xfrm>
              <a:off x="5761038" y="3492500"/>
              <a:ext cx="203200" cy="273050"/>
            </a:xfrm>
            <a:prstGeom prst="diamond">
              <a:avLst/>
            </a:prstGeom>
            <a:solidFill>
              <a:srgbClr val="800080"/>
            </a:solidFill>
            <a:ln w="2844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Text Box 507"/>
            <p:cNvSpPr txBox="1">
              <a:spLocks noChangeArrowheads="1"/>
            </p:cNvSpPr>
            <p:nvPr/>
          </p:nvSpPr>
          <p:spPr bwMode="auto">
            <a:xfrm>
              <a:off x="7153276" y="3517898"/>
              <a:ext cx="1317626" cy="698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spcBef>
                  <a:spcPts val="656"/>
                </a:spcBef>
              </a:pPr>
              <a:r>
                <a:rPr lang="id-ID" altLang="en-US" sz="1050" b="1">
                  <a:solidFill>
                    <a:srgbClr val="800080"/>
                  </a:solidFill>
                  <a:latin typeface="Arial" panose="020B0604020202020204" pitchFamily="34" charset="0"/>
                </a:rPr>
                <a:t>Diego Garcia</a:t>
              </a:r>
            </a:p>
          </p:txBody>
        </p:sp>
        <p:sp>
          <p:nvSpPr>
            <p:cNvPr id="522" name="AutoShape 508"/>
            <p:cNvSpPr>
              <a:spLocks noChangeArrowheads="1"/>
            </p:cNvSpPr>
            <p:nvPr/>
          </p:nvSpPr>
          <p:spPr bwMode="auto">
            <a:xfrm>
              <a:off x="7694613" y="3319463"/>
              <a:ext cx="203200" cy="273050"/>
            </a:xfrm>
            <a:prstGeom prst="diamond">
              <a:avLst/>
            </a:prstGeom>
            <a:solidFill>
              <a:srgbClr val="800080"/>
            </a:solidFill>
            <a:ln w="2844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AutoShape 509"/>
            <p:cNvSpPr>
              <a:spLocks noChangeArrowheads="1"/>
            </p:cNvSpPr>
            <p:nvPr/>
          </p:nvSpPr>
          <p:spPr bwMode="auto">
            <a:xfrm>
              <a:off x="9320213" y="2900363"/>
              <a:ext cx="203200" cy="273050"/>
            </a:xfrm>
            <a:prstGeom prst="diamond">
              <a:avLst/>
            </a:prstGeom>
            <a:solidFill>
              <a:srgbClr val="800080"/>
            </a:solidFill>
            <a:ln w="2844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Text Box 510"/>
            <p:cNvSpPr txBox="1">
              <a:spLocks noChangeArrowheads="1"/>
            </p:cNvSpPr>
            <p:nvPr/>
          </p:nvSpPr>
          <p:spPr bwMode="auto">
            <a:xfrm>
              <a:off x="3822700" y="2501901"/>
              <a:ext cx="1536699" cy="698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WenQuanYi Micro Hei" charset="0"/>
                </a:defRPr>
              </a:lvl9pPr>
            </a:lstStyle>
            <a:p>
              <a:pPr algn="ctr">
                <a:spcBef>
                  <a:spcPts val="656"/>
                </a:spcBef>
              </a:pPr>
              <a:r>
                <a:rPr lang="id-ID" altLang="en-US" sz="1050" b="1">
                  <a:solidFill>
                    <a:srgbClr val="800080"/>
                  </a:solidFill>
                  <a:latin typeface="Arial" panose="020B0604020202020204" pitchFamily="34" charset="0"/>
                </a:rPr>
                <a:t>Cape Canaveral</a:t>
              </a:r>
            </a:p>
          </p:txBody>
        </p:sp>
        <p:sp>
          <p:nvSpPr>
            <p:cNvPr id="525" name="AutoShape 511"/>
            <p:cNvSpPr>
              <a:spLocks noChangeArrowheads="1"/>
            </p:cNvSpPr>
            <p:nvPr/>
          </p:nvSpPr>
          <p:spPr bwMode="auto">
            <a:xfrm>
              <a:off x="4189414" y="2352676"/>
              <a:ext cx="187325" cy="201613"/>
            </a:xfrm>
            <a:prstGeom prst="triangle">
              <a:avLst>
                <a:gd name="adj" fmla="val 50000"/>
              </a:avLst>
            </a:prstGeom>
            <a:solidFill>
              <a:srgbClr val="CA5200"/>
            </a:solidFill>
            <a:ln w="28440">
              <a:solidFill>
                <a:srgbClr val="CA5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AutoShape 512"/>
            <p:cNvSpPr>
              <a:spLocks noChangeArrowheads="1"/>
            </p:cNvSpPr>
            <p:nvPr/>
          </p:nvSpPr>
          <p:spPr bwMode="auto">
            <a:xfrm>
              <a:off x="5884864" y="3500438"/>
              <a:ext cx="187325" cy="201612"/>
            </a:xfrm>
            <a:prstGeom prst="triangle">
              <a:avLst>
                <a:gd name="adj" fmla="val 50000"/>
              </a:avLst>
            </a:prstGeom>
            <a:solidFill>
              <a:srgbClr val="CA5200"/>
            </a:solidFill>
            <a:ln w="28440">
              <a:solidFill>
                <a:srgbClr val="CA5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AutoShape 513"/>
            <p:cNvSpPr>
              <a:spLocks noChangeArrowheads="1"/>
            </p:cNvSpPr>
            <p:nvPr/>
          </p:nvSpPr>
          <p:spPr bwMode="auto">
            <a:xfrm>
              <a:off x="7832726" y="3325813"/>
              <a:ext cx="187325" cy="201612"/>
            </a:xfrm>
            <a:prstGeom prst="triangle">
              <a:avLst>
                <a:gd name="adj" fmla="val 50000"/>
              </a:avLst>
            </a:prstGeom>
            <a:solidFill>
              <a:srgbClr val="CA5200"/>
            </a:solidFill>
            <a:ln w="28440">
              <a:solidFill>
                <a:srgbClr val="CA5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AutoShape 514"/>
            <p:cNvSpPr>
              <a:spLocks noChangeArrowheads="1"/>
            </p:cNvSpPr>
            <p:nvPr/>
          </p:nvSpPr>
          <p:spPr bwMode="auto">
            <a:xfrm>
              <a:off x="9450389" y="2908301"/>
              <a:ext cx="187325" cy="201613"/>
            </a:xfrm>
            <a:prstGeom prst="triangle">
              <a:avLst>
                <a:gd name="adj" fmla="val 50000"/>
              </a:avLst>
            </a:prstGeom>
            <a:solidFill>
              <a:srgbClr val="CA5200"/>
            </a:solidFill>
            <a:ln w="28440">
              <a:solidFill>
                <a:srgbClr val="CA5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9" name="Group 515"/>
            <p:cNvGrpSpPr>
              <a:grpSpLocks/>
            </p:cNvGrpSpPr>
            <p:nvPr/>
          </p:nvGrpSpPr>
          <p:grpSpPr bwMode="auto">
            <a:xfrm>
              <a:off x="7823202" y="6081707"/>
              <a:ext cx="3395663" cy="617536"/>
              <a:chOff x="3968" y="3831"/>
              <a:chExt cx="2139" cy="389"/>
            </a:xfrm>
          </p:grpSpPr>
          <p:sp>
            <p:nvSpPr>
              <p:cNvPr id="536" name="AutoShape 516"/>
              <p:cNvSpPr>
                <a:spLocks noChangeArrowheads="1"/>
              </p:cNvSpPr>
              <p:nvPr/>
            </p:nvSpPr>
            <p:spPr bwMode="auto">
              <a:xfrm>
                <a:off x="3968" y="3941"/>
                <a:ext cx="116" cy="125"/>
              </a:xfrm>
              <a:prstGeom prst="triangle">
                <a:avLst>
                  <a:gd name="adj" fmla="val 50000"/>
                </a:avLst>
              </a:prstGeom>
              <a:solidFill>
                <a:srgbClr val="CA5200"/>
              </a:solidFill>
              <a:ln w="28440">
                <a:solidFill>
                  <a:srgbClr val="CA5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Text Box 517"/>
              <p:cNvSpPr txBox="1">
                <a:spLocks noChangeArrowheads="1"/>
              </p:cNvSpPr>
              <p:nvPr/>
            </p:nvSpPr>
            <p:spPr bwMode="auto">
              <a:xfrm>
                <a:off x="4078" y="3831"/>
                <a:ext cx="2029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d-ID" altLang="en-US" sz="1800">
                    <a:solidFill>
                      <a:srgbClr val="CA5200"/>
                    </a:solidFill>
                    <a:latin typeface="Arial" panose="020B0604020202020204" pitchFamily="34" charset="0"/>
                  </a:rPr>
                  <a:t>Ground Antenna</a:t>
                </a:r>
              </a:p>
            </p:txBody>
          </p:sp>
        </p:grpSp>
        <p:grpSp>
          <p:nvGrpSpPr>
            <p:cNvPr id="530" name="Group 518"/>
            <p:cNvGrpSpPr>
              <a:grpSpLocks/>
            </p:cNvGrpSpPr>
            <p:nvPr/>
          </p:nvGrpSpPr>
          <p:grpSpPr bwMode="auto">
            <a:xfrm>
              <a:off x="1677988" y="6080133"/>
              <a:ext cx="4576761" cy="617539"/>
              <a:chOff x="97" y="3830"/>
              <a:chExt cx="2883" cy="389"/>
            </a:xfrm>
          </p:grpSpPr>
          <p:sp>
            <p:nvSpPr>
              <p:cNvPr id="534" name="AutoShape 519"/>
              <p:cNvSpPr>
                <a:spLocks noChangeArrowheads="1"/>
              </p:cNvSpPr>
              <p:nvPr/>
            </p:nvSpPr>
            <p:spPr bwMode="auto">
              <a:xfrm>
                <a:off x="97" y="3909"/>
                <a:ext cx="156" cy="164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284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Text Box 520"/>
              <p:cNvSpPr txBox="1">
                <a:spLocks noChangeArrowheads="1"/>
              </p:cNvSpPr>
              <p:nvPr/>
            </p:nvSpPr>
            <p:spPr bwMode="auto">
              <a:xfrm>
                <a:off x="263" y="3830"/>
                <a:ext cx="2717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d-ID" altLang="en-US" sz="1800" dirty="0">
                    <a:solidFill>
                      <a:srgbClr val="B00000"/>
                    </a:solidFill>
                    <a:latin typeface="Arial" panose="020B0604020202020204" pitchFamily="34" charset="0"/>
                  </a:rPr>
                  <a:t>Master Control Station</a:t>
                </a:r>
              </a:p>
            </p:txBody>
          </p:sp>
        </p:grpSp>
        <p:grpSp>
          <p:nvGrpSpPr>
            <p:cNvPr id="531" name="Group 521"/>
            <p:cNvGrpSpPr>
              <a:grpSpLocks/>
            </p:cNvGrpSpPr>
            <p:nvPr/>
          </p:nvGrpSpPr>
          <p:grpSpPr bwMode="auto">
            <a:xfrm>
              <a:off x="5254625" y="6091231"/>
              <a:ext cx="3187701" cy="617536"/>
              <a:chOff x="2350" y="3837"/>
              <a:chExt cx="2008" cy="389"/>
            </a:xfrm>
          </p:grpSpPr>
          <p:sp>
            <p:nvSpPr>
              <p:cNvPr id="532" name="Text Box 522"/>
              <p:cNvSpPr txBox="1">
                <a:spLocks noChangeArrowheads="1"/>
              </p:cNvSpPr>
              <p:nvPr/>
            </p:nvSpPr>
            <p:spPr bwMode="auto">
              <a:xfrm>
                <a:off x="2472" y="3837"/>
                <a:ext cx="1886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WenQuanYi Micro Hei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d-ID" altLang="en-US" sz="1800">
                    <a:solidFill>
                      <a:srgbClr val="800080"/>
                    </a:solidFill>
                    <a:latin typeface="Arial" panose="020B0604020202020204" pitchFamily="34" charset="0"/>
                  </a:rPr>
                  <a:t>Monitor Station</a:t>
                </a:r>
              </a:p>
            </p:txBody>
          </p:sp>
          <p:sp>
            <p:nvSpPr>
              <p:cNvPr id="533" name="AutoShape 523"/>
              <p:cNvSpPr>
                <a:spLocks noChangeArrowheads="1"/>
              </p:cNvSpPr>
              <p:nvPr/>
            </p:nvSpPr>
            <p:spPr bwMode="auto">
              <a:xfrm>
                <a:off x="2350" y="3921"/>
                <a:ext cx="126" cy="170"/>
              </a:xfrm>
              <a:prstGeom prst="diamond">
                <a:avLst/>
              </a:prstGeom>
              <a:solidFill>
                <a:srgbClr val="800080"/>
              </a:solidFill>
              <a:ln w="2844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48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908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WenQuanYi Micro Hei</vt:lpstr>
      <vt:lpstr>Office Theme</vt:lpstr>
      <vt:lpstr>MOBILE COMPUTING</vt:lpstr>
      <vt:lpstr>GPS</vt:lpstr>
      <vt:lpstr>SISTEM NAVIGASI</vt:lpstr>
      <vt:lpstr>SISTEM NAVIGASI</vt:lpstr>
      <vt:lpstr>Awal Mula GPS</vt:lpstr>
      <vt:lpstr>Awal Mula GPS</vt:lpstr>
      <vt:lpstr>Awal Mula GPS</vt:lpstr>
      <vt:lpstr>Three Segments of the GPS</vt:lpstr>
      <vt:lpstr>Control Segment</vt:lpstr>
      <vt:lpstr>Space Segment</vt:lpstr>
      <vt:lpstr>User Segment</vt:lpstr>
      <vt:lpstr>Empat Fungsi Dasar GPS</vt:lpstr>
      <vt:lpstr>How GPS Works</vt:lpstr>
      <vt:lpstr>PowerPoint Presentation</vt:lpstr>
      <vt:lpstr>Posisi ditentukan berdasarkan waktu tempuh sinyal</vt:lpstr>
      <vt:lpstr>Signal From One Satellite</vt:lpstr>
      <vt:lpstr>Signals From Two Satellites</vt:lpstr>
      <vt:lpstr>Three Satellites (2D Positioning)</vt:lpstr>
      <vt:lpstr>Three Dimensional (3D) Positioning</vt:lpstr>
      <vt:lpstr>Phase Differencing Techniques</vt:lpstr>
      <vt:lpstr>GPS Error Sources</vt:lpstr>
      <vt:lpstr>PowerPoint Presentation</vt:lpstr>
      <vt:lpstr>Geometric Dilution of Precision (GDOP) and Visibility </vt:lpstr>
      <vt:lpstr>A-GPS vs GPS</vt:lpstr>
      <vt:lpstr>A-GPS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hg</cp:lastModifiedBy>
  <cp:revision>233</cp:revision>
  <dcterms:created xsi:type="dcterms:W3CDTF">2010-08-24T06:47:44Z</dcterms:created>
  <dcterms:modified xsi:type="dcterms:W3CDTF">2018-03-04T04:11:23Z</dcterms:modified>
</cp:coreProperties>
</file>