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1" r:id="rId2"/>
    <p:sldId id="32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296" r:id="rId13"/>
    <p:sldId id="297" r:id="rId14"/>
    <p:sldId id="298" r:id="rId15"/>
    <p:sldId id="299" r:id="rId16"/>
    <p:sldId id="300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fitri Mursyid" userId="a519e7d3bc7d4201" providerId="LiveId" clId="{394892F4-1025-4A4A-BA7B-AB7AB17919BB}"/>
    <pc:docChg chg="undo custSel addSld modSld">
      <pc:chgData name="Safitri Mursyid" userId="a519e7d3bc7d4201" providerId="LiveId" clId="{394892F4-1025-4A4A-BA7B-AB7AB17919BB}" dt="2020-07-28T10:36:38.242" v="125" actId="1076"/>
      <pc:docMkLst>
        <pc:docMk/>
      </pc:docMkLst>
      <pc:sldChg chg="modSp mod modClrScheme chgLayout">
        <pc:chgData name="Safitri Mursyid" userId="a519e7d3bc7d4201" providerId="LiveId" clId="{394892F4-1025-4A4A-BA7B-AB7AB17919BB}" dt="2020-07-28T10:35:28.466" v="13" actId="700"/>
        <pc:sldMkLst>
          <pc:docMk/>
          <pc:sldMk cId="3688085825" sldId="261"/>
        </pc:sldMkLst>
        <pc:spChg chg="mod ord">
          <ac:chgData name="Safitri Mursyid" userId="a519e7d3bc7d4201" providerId="LiveId" clId="{394892F4-1025-4A4A-BA7B-AB7AB17919BB}" dt="2020-07-28T10:35:28.466" v="13" actId="700"/>
          <ac:spMkLst>
            <pc:docMk/>
            <pc:sldMk cId="3688085825" sldId="261"/>
            <ac:spMk id="2" creationId="{00000000-0000-0000-0000-000000000000}"/>
          </ac:spMkLst>
        </pc:spChg>
        <pc:spChg chg="mod ord">
          <ac:chgData name="Safitri Mursyid" userId="a519e7d3bc7d4201" providerId="LiveId" clId="{394892F4-1025-4A4A-BA7B-AB7AB17919BB}" dt="2020-07-28T10:35:28.466" v="13" actId="700"/>
          <ac:spMkLst>
            <pc:docMk/>
            <pc:sldMk cId="3688085825" sldId="261"/>
            <ac:spMk id="3" creationId="{00000000-0000-0000-0000-000000000000}"/>
          </ac:spMkLst>
        </pc:spChg>
        <pc:spChg chg="mod ord">
          <ac:chgData name="Safitri Mursyid" userId="a519e7d3bc7d4201" providerId="LiveId" clId="{394892F4-1025-4A4A-BA7B-AB7AB17919BB}" dt="2020-07-28T10:35:28.466" v="13" actId="700"/>
          <ac:spMkLst>
            <pc:docMk/>
            <pc:sldMk cId="3688085825" sldId="261"/>
            <ac:spMk id="4" creationId="{00000000-0000-0000-0000-000000000000}"/>
          </ac:spMkLst>
        </pc:spChg>
        <pc:spChg chg="mod ord">
          <ac:chgData name="Safitri Mursyid" userId="a519e7d3bc7d4201" providerId="LiveId" clId="{394892F4-1025-4A4A-BA7B-AB7AB17919BB}" dt="2020-07-28T10:35:28.466" v="13" actId="700"/>
          <ac:spMkLst>
            <pc:docMk/>
            <pc:sldMk cId="3688085825" sldId="261"/>
            <ac:spMk id="5" creationId="{00000000-0000-0000-0000-000000000000}"/>
          </ac:spMkLst>
        </pc:spChg>
      </pc:sldChg>
      <pc:sldChg chg="addSp delSp modSp new mod modClrScheme chgLayout">
        <pc:chgData name="Safitri Mursyid" userId="a519e7d3bc7d4201" providerId="LiveId" clId="{394892F4-1025-4A4A-BA7B-AB7AB17919BB}" dt="2020-07-28T10:36:38.242" v="125" actId="1076"/>
        <pc:sldMkLst>
          <pc:docMk/>
          <pc:sldMk cId="342644710" sldId="324"/>
        </pc:sldMkLst>
        <pc:spChg chg="del mod ord">
          <ac:chgData name="Safitri Mursyid" userId="a519e7d3bc7d4201" providerId="LiveId" clId="{394892F4-1025-4A4A-BA7B-AB7AB17919BB}" dt="2020-07-28T10:35:36.164" v="15" actId="700"/>
          <ac:spMkLst>
            <pc:docMk/>
            <pc:sldMk cId="342644710" sldId="324"/>
            <ac:spMk id="2" creationId="{AB25D604-82FE-4A75-AA9B-C9A57C2941B2}"/>
          </ac:spMkLst>
        </pc:spChg>
        <pc:spChg chg="add mod ord">
          <ac:chgData name="Safitri Mursyid" userId="a519e7d3bc7d4201" providerId="LiveId" clId="{394892F4-1025-4A4A-BA7B-AB7AB17919BB}" dt="2020-07-28T10:35:44.845" v="40" actId="20577"/>
          <ac:spMkLst>
            <pc:docMk/>
            <pc:sldMk cId="342644710" sldId="324"/>
            <ac:spMk id="3" creationId="{C6737A68-ABD7-4832-A903-5E3AA8770183}"/>
          </ac:spMkLst>
        </pc:spChg>
        <pc:spChg chg="add mod ord">
          <ac:chgData name="Safitri Mursyid" userId="a519e7d3bc7d4201" providerId="LiveId" clId="{394892F4-1025-4A4A-BA7B-AB7AB17919BB}" dt="2020-07-28T10:36:38.242" v="125" actId="1076"/>
          <ac:spMkLst>
            <pc:docMk/>
            <pc:sldMk cId="342644710" sldId="324"/>
            <ac:spMk id="4" creationId="{0ADD3233-FFCB-460F-90A3-777012DEBC22}"/>
          </ac:spMkLst>
        </pc:spChg>
        <pc:spChg chg="add mod ord">
          <ac:chgData name="Safitri Mursyid" userId="a519e7d3bc7d4201" providerId="LiveId" clId="{394892F4-1025-4A4A-BA7B-AB7AB17919BB}" dt="2020-07-28T10:35:36.164" v="15" actId="700"/>
          <ac:spMkLst>
            <pc:docMk/>
            <pc:sldMk cId="342644710" sldId="324"/>
            <ac:spMk id="5" creationId="{D99BCF7E-D7E7-401B-8994-F7A3D9D4D477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BFADB-D95B-44FE-B609-D628CFFFBB8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BC3DC-28EB-422E-9F7A-73C0C2E8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2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2D7427-D519-424D-8B87-0EBF37465A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8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www.esaunggul.ac.id</a:t>
            </a:r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14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1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Safitri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M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M.Si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SESI 9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Statistik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Psikologi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133600" y="3886200"/>
            <a:ext cx="7010400" cy="1367507"/>
          </a:xfrm>
        </p:spPr>
        <p:txBody>
          <a:bodyPr/>
          <a:lstStyle/>
          <a:p>
            <a:r>
              <a:rPr lang="en-US" sz="4000" b="1" dirty="0">
                <a:ln w="18415" cmpd="sng">
                  <a:solidFill>
                    <a:srgbClr val="FFFF66"/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FFFF99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UJI BEDA RATA-RATA,</a:t>
            </a:r>
          </a:p>
          <a:p>
            <a:r>
              <a:rPr lang="en-US" sz="4000" b="1" dirty="0">
                <a:ln w="18415" cmpd="sng">
                  <a:solidFill>
                    <a:srgbClr val="FFFF66"/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FFFF99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PROPORSI dan BERPASANGAN</a:t>
            </a:r>
            <a:endParaRPr lang="id-ID" sz="4000" b="1" dirty="0">
              <a:ln w="18415" cmpd="sng">
                <a:solidFill>
                  <a:srgbClr val="FFFF66"/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FFFF99"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id-ID" sz="32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304800"/>
            <a:ext cx="70104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CONTOH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sampel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kecil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Ujilah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: </a:t>
            </a:r>
            <a:r>
              <a:rPr lang="en-US" dirty="0" err="1"/>
              <a:t>Obat</a:t>
            </a:r>
            <a:r>
              <a:rPr lang="en-US" dirty="0"/>
              <a:t> “X”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“Y”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 </a:t>
            </a:r>
            <a:r>
              <a:rPr lang="en-US" dirty="0" err="1"/>
              <a:t>terhadap</a:t>
            </a:r>
            <a:r>
              <a:rPr lang="en-US" dirty="0"/>
              <a:t> 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908272"/>
              </p:ext>
            </p:extLst>
          </p:nvPr>
        </p:nvGraphicFramePr>
        <p:xfrm>
          <a:off x="1447800" y="2438400"/>
          <a:ext cx="1676400" cy="3541395"/>
        </p:xfrm>
        <a:graphic>
          <a:graphicData uri="http://schemas.openxmlformats.org/drawingml/2006/table">
            <a:tbl>
              <a:tblPr/>
              <a:tblGrid>
                <a:gridCol w="739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Obat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 “X”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Ana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5.5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Ani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6.0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Anu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4.0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Ano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4.0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Ane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4.5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Bada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5.0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Badi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5.0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Badu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5.5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Bado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5.5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Bade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5.0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364068"/>
              </p:ext>
            </p:extLst>
          </p:nvPr>
        </p:nvGraphicFramePr>
        <p:xfrm>
          <a:off x="4114800" y="2362199"/>
          <a:ext cx="1821180" cy="3541395"/>
        </p:xfrm>
        <a:graphic>
          <a:graphicData uri="http://schemas.openxmlformats.org/drawingml/2006/table">
            <a:tbl>
              <a:tblPr/>
              <a:tblGrid>
                <a:gridCol w="906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67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Obat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 “Y”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DONA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5.0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DONI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5.5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DONU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5.0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DONO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4.0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DONE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3.5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TOGA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3.0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TOGI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3.5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TOGU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4.0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4.0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TOGE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3.5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129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/>
              <a:t>Jawab</a:t>
            </a:r>
            <a:r>
              <a:rPr lang="en-US" dirty="0"/>
              <a:t> 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30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</a:t>
            </a:r>
            <a:r>
              <a:rPr lang="en-US" dirty="0" err="1"/>
              <a:t>Rumuskan</a:t>
            </a:r>
            <a:r>
              <a:rPr lang="en-US" dirty="0"/>
              <a:t> </a:t>
            </a:r>
            <a:r>
              <a:rPr lang="en-US" dirty="0" err="1"/>
              <a:t>Hipothesis</a:t>
            </a:r>
            <a:r>
              <a:rPr lang="en-US" dirty="0"/>
              <a:t>: </a:t>
            </a:r>
          </a:p>
          <a:p>
            <a:r>
              <a:rPr lang="en-US" dirty="0"/>
              <a:t>    Ho = 0 : </a:t>
            </a:r>
            <a:r>
              <a:rPr lang="en-US" dirty="0" err="1"/>
              <a:t>Obat</a:t>
            </a:r>
            <a:r>
              <a:rPr lang="en-US" dirty="0"/>
              <a:t> “X” </a:t>
            </a:r>
            <a:r>
              <a:rPr lang="en-US" dirty="0" err="1"/>
              <a:t>dan</a:t>
            </a:r>
            <a:r>
              <a:rPr lang="en-US" dirty="0"/>
              <a:t> “Y”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. </a:t>
            </a:r>
          </a:p>
          <a:p>
            <a:r>
              <a:rPr lang="en-US" dirty="0"/>
              <a:t>   2.  Ha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0: </a:t>
            </a:r>
            <a:r>
              <a:rPr lang="en-US" dirty="0" err="1"/>
              <a:t>Obat</a:t>
            </a:r>
            <a:r>
              <a:rPr lang="en-US" dirty="0"/>
              <a:t> “X” </a:t>
            </a:r>
            <a:r>
              <a:rPr lang="en-US" dirty="0" err="1"/>
              <a:t>dan</a:t>
            </a:r>
            <a:r>
              <a:rPr lang="en-US" dirty="0"/>
              <a:t> “Y”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 yang TIDAK </a:t>
            </a:r>
            <a:r>
              <a:rPr lang="en-US" dirty="0" err="1"/>
              <a:t>sama</a:t>
            </a:r>
            <a:r>
              <a:rPr lang="en-US" dirty="0"/>
              <a:t>  </a:t>
            </a:r>
            <a:r>
              <a:rPr lang="en-US" dirty="0" err="1"/>
              <a:t>terhadap</a:t>
            </a:r>
            <a:r>
              <a:rPr lang="en-US" dirty="0"/>
              <a:t> 	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.       </a:t>
            </a:r>
          </a:p>
          <a:p>
            <a:r>
              <a:rPr lang="en-US" dirty="0"/>
              <a:t> 3.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(</a:t>
            </a:r>
            <a:r>
              <a:rPr lang="en-US" dirty="0">
                <a:sym typeface="Symbol"/>
              </a:rPr>
              <a:t></a:t>
            </a:r>
            <a:r>
              <a:rPr lang="en-US" dirty="0"/>
              <a:t>) = 5 %</a:t>
            </a:r>
          </a:p>
          <a:p>
            <a:r>
              <a:rPr lang="en-US" dirty="0"/>
              <a:t>4..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yang </a:t>
            </a:r>
            <a:r>
              <a:rPr lang="en-US" dirty="0" err="1"/>
              <a:t>sesuai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346978"/>
              </p:ext>
            </p:extLst>
          </p:nvPr>
        </p:nvGraphicFramePr>
        <p:xfrm>
          <a:off x="838200" y="3260220"/>
          <a:ext cx="3505200" cy="1006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2387600" imgH="800100" progId="Equation.3">
                  <p:embed/>
                </p:oleObj>
              </mc:Choice>
              <mc:Fallback>
                <p:oleObj name="Equation" r:id="rId3" imgW="2387600" imgH="8001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60220"/>
                        <a:ext cx="3505200" cy="10069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175276"/>
              </p:ext>
            </p:extLst>
          </p:nvPr>
        </p:nvGraphicFramePr>
        <p:xfrm>
          <a:off x="838200" y="4495800"/>
          <a:ext cx="4038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3492500" imgH="673100" progId="Equation.3">
                  <p:embed/>
                </p:oleObj>
              </mc:Choice>
              <mc:Fallback>
                <p:oleObj name="Equation" r:id="rId5" imgW="3492500" imgH="6731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495800"/>
                        <a:ext cx="40386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0" y="4604266"/>
            <a:ext cx="350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Tolak</a:t>
            </a:r>
            <a:r>
              <a:rPr lang="en-US" dirty="0"/>
              <a:t> Ho,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35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Uji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Beda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Dua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Rata-rata Data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Berpasangan</a:t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1828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/>
              <a:t>Rumus</a:t>
            </a:r>
            <a:endParaRPr lang="en-US" sz="2800" b="1" dirty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890135"/>
              </p:ext>
            </p:extLst>
          </p:nvPr>
        </p:nvGraphicFramePr>
        <p:xfrm>
          <a:off x="1365662" y="2623388"/>
          <a:ext cx="2286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837836" imgH="444307" progId="Equation.3">
                  <p:embed/>
                </p:oleObj>
              </mc:Choice>
              <mc:Fallback>
                <p:oleObj name="Equation" r:id="rId3" imgW="837836" imgH="444307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662" y="2623388"/>
                        <a:ext cx="22860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8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10199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071995"/>
              </p:ext>
            </p:extLst>
          </p:nvPr>
        </p:nvGraphicFramePr>
        <p:xfrm>
          <a:off x="1371600" y="3962400"/>
          <a:ext cx="22526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473200" imgH="647700" progId="Equation.3">
                  <p:embed/>
                </p:oleObj>
              </mc:Choice>
              <mc:Fallback>
                <p:oleObj name="Equation" r:id="rId5" imgW="1473200" imgH="6477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962400"/>
                        <a:ext cx="2252663" cy="990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CC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10199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76800" y="1905000"/>
            <a:ext cx="3505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/>
            <a:r>
              <a:rPr lang="en-US" sz="2000" dirty="0" err="1"/>
              <a:t>Dimana</a:t>
            </a:r>
            <a:r>
              <a:rPr lang="en-US" sz="2000" dirty="0"/>
              <a:t>,</a:t>
            </a:r>
          </a:p>
          <a:p>
            <a:pPr marL="280988" indent="-280988"/>
            <a:r>
              <a:rPr lang="en-US" sz="2000" dirty="0"/>
              <a:t>t	: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distribusi</a:t>
            </a:r>
            <a:r>
              <a:rPr lang="en-US" sz="2000" dirty="0"/>
              <a:t> t</a:t>
            </a:r>
          </a:p>
          <a:p>
            <a:pPr marL="280988" indent="-280988"/>
            <a:r>
              <a:rPr lang="en-US" sz="2000" dirty="0"/>
              <a:t>	: </a:t>
            </a:r>
            <a:r>
              <a:rPr lang="en-US" sz="2000" dirty="0" err="1"/>
              <a:t>Nilai</a:t>
            </a:r>
            <a:r>
              <a:rPr lang="en-US" sz="2000" dirty="0"/>
              <a:t> rata-rata </a:t>
            </a:r>
            <a:r>
              <a:rPr lang="en-US" sz="2000" dirty="0" err="1"/>
              <a:t>perbedaan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pengamatan</a:t>
            </a:r>
            <a:r>
              <a:rPr lang="en-US" sz="2000" dirty="0"/>
              <a:t> </a:t>
            </a:r>
            <a:r>
              <a:rPr lang="en-US" sz="2000" dirty="0" err="1"/>
              <a:t>berpasangan</a:t>
            </a:r>
            <a:endParaRPr lang="en-US" sz="2000" dirty="0"/>
          </a:p>
          <a:p>
            <a:pPr marL="280988" indent="-280988"/>
            <a:r>
              <a:rPr lang="en-US" sz="2000" dirty="0" err="1"/>
              <a:t>Sd</a:t>
            </a:r>
            <a:r>
              <a:rPr lang="en-US" sz="2000" dirty="0"/>
              <a:t>	: </a:t>
            </a:r>
            <a:r>
              <a:rPr lang="en-US" sz="2000" dirty="0" err="1"/>
              <a:t>Standar</a:t>
            </a:r>
            <a:r>
              <a:rPr lang="en-US" sz="2000" dirty="0"/>
              <a:t> </a:t>
            </a:r>
            <a:r>
              <a:rPr lang="en-US" sz="2000" dirty="0" err="1"/>
              <a:t>deviasi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perbedaan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pengamatan</a:t>
            </a:r>
            <a:r>
              <a:rPr lang="en-US" sz="2000" dirty="0"/>
              <a:t> </a:t>
            </a:r>
            <a:r>
              <a:rPr lang="en-US" sz="2000" dirty="0" err="1"/>
              <a:t>berpasangan</a:t>
            </a:r>
            <a:endParaRPr lang="en-US" sz="2000" dirty="0"/>
          </a:p>
          <a:p>
            <a:pPr marL="280988" indent="-280988"/>
            <a:r>
              <a:rPr lang="en-US" sz="2000" dirty="0"/>
              <a:t>n	: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pengamatan</a:t>
            </a:r>
            <a:r>
              <a:rPr lang="en-US" sz="2000" dirty="0"/>
              <a:t> </a:t>
            </a:r>
            <a:r>
              <a:rPr lang="en-US" sz="2000" dirty="0" err="1"/>
              <a:t>berpasangan</a:t>
            </a:r>
            <a:endParaRPr lang="en-US" sz="2000" dirty="0"/>
          </a:p>
          <a:p>
            <a:pPr marL="280988" indent="-280988"/>
            <a:r>
              <a:rPr lang="en-US" sz="2000" dirty="0"/>
              <a:t>d	: </a:t>
            </a:r>
            <a:r>
              <a:rPr lang="en-US" sz="2000" dirty="0" err="1"/>
              <a:t>Perbedaan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data </a:t>
            </a:r>
            <a:r>
              <a:rPr lang="en-US" sz="2000" dirty="0" err="1"/>
              <a:t>berpasangan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97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pPr algn="l"/>
            <a:r>
              <a:rPr lang="en-US" dirty="0" err="1"/>
              <a:t>Contoh</a:t>
            </a:r>
            <a:r>
              <a:rPr lang="en-US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192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dampak</a:t>
            </a:r>
            <a:r>
              <a:rPr lang="en-US" sz="2400" dirty="0"/>
              <a:t> </a:t>
            </a:r>
            <a:r>
              <a:rPr lang="en-US" sz="2400" dirty="0" err="1"/>
              <a:t>Bom</a:t>
            </a:r>
            <a:r>
              <a:rPr lang="en-US" sz="2400" dirty="0"/>
              <a:t> di Indonesia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saham</a:t>
            </a:r>
            <a:r>
              <a:rPr lang="en-US" sz="2400" dirty="0"/>
              <a:t>?</a:t>
            </a:r>
          </a:p>
          <a:p>
            <a:pPr algn="just"/>
            <a:endParaRPr lang="en-US" sz="2400" b="1" dirty="0"/>
          </a:p>
          <a:p>
            <a:pPr algn="just"/>
            <a:endParaRPr lang="en-US" b="1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289511"/>
              </p:ext>
            </p:extLst>
          </p:nvPr>
        </p:nvGraphicFramePr>
        <p:xfrm>
          <a:off x="1143000" y="1924562"/>
          <a:ext cx="4876800" cy="4389120"/>
        </p:xfrm>
        <a:graphic>
          <a:graphicData uri="http://schemas.openxmlformats.org/drawingml/2006/table">
            <a:tbl>
              <a:tblPr/>
              <a:tblGrid>
                <a:gridCol w="953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0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Perusahaan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Harga Sebelum bom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Hrg. sesudah Bom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D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F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G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H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I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J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381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257800"/>
          </a:xfrm>
        </p:spPr>
        <p:txBody>
          <a:bodyPr/>
          <a:lstStyle/>
          <a:p>
            <a:pPr algn="l"/>
            <a:r>
              <a:rPr lang="en-US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Jawab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  <a:endParaRPr lang="en-US" sz="2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807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sz="2800" dirty="0"/>
              <a:t>. </a:t>
            </a:r>
            <a:r>
              <a:rPr lang="en-US" sz="2800" dirty="0" err="1"/>
              <a:t>Perumusan</a:t>
            </a:r>
            <a:r>
              <a:rPr lang="en-US" sz="2800" dirty="0"/>
              <a:t> </a:t>
            </a:r>
            <a:r>
              <a:rPr lang="en-US" sz="2800" dirty="0" err="1"/>
              <a:t>Hipotesa</a:t>
            </a:r>
            <a:endParaRPr lang="en-US" sz="2800" dirty="0"/>
          </a:p>
          <a:p>
            <a:r>
              <a:rPr lang="en-US" sz="2800" dirty="0"/>
              <a:t>Ho : </a:t>
            </a:r>
            <a:r>
              <a:rPr lang="en-US" sz="2800" dirty="0">
                <a:sym typeface="Symbol"/>
              </a:rPr>
              <a:t></a:t>
            </a:r>
            <a:r>
              <a:rPr lang="en-US" sz="2800" dirty="0"/>
              <a:t>d = 0</a:t>
            </a:r>
          </a:p>
          <a:p>
            <a:r>
              <a:rPr lang="en-US" sz="2800" dirty="0"/>
              <a:t>Ha : </a:t>
            </a:r>
            <a:r>
              <a:rPr lang="en-US" sz="2800" dirty="0">
                <a:sym typeface="Symbol"/>
              </a:rPr>
              <a:t></a:t>
            </a:r>
            <a:r>
              <a:rPr lang="en-US" sz="2800" dirty="0"/>
              <a:t>d </a:t>
            </a:r>
            <a:r>
              <a:rPr lang="en-US" sz="2800" dirty="0">
                <a:sym typeface="Symbol"/>
              </a:rPr>
              <a:t></a:t>
            </a:r>
            <a:r>
              <a:rPr lang="en-US" sz="2800" dirty="0"/>
              <a:t> 0</a:t>
            </a:r>
          </a:p>
          <a:p>
            <a:endParaRPr lang="en-US" sz="2800" dirty="0"/>
          </a:p>
          <a:p>
            <a:r>
              <a:rPr lang="en-US" sz="2800" dirty="0"/>
              <a:t>2.Menentukan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nyata</a:t>
            </a:r>
            <a:r>
              <a:rPr lang="en-US" sz="2800" dirty="0"/>
              <a:t> 5 %. </a:t>
            </a:r>
          </a:p>
          <a:p>
            <a:r>
              <a:rPr lang="en-US" sz="2800" dirty="0" err="1"/>
              <a:t>Nilai</a:t>
            </a:r>
            <a:r>
              <a:rPr lang="en-US" sz="2800" dirty="0"/>
              <a:t> t-Student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nyata</a:t>
            </a:r>
            <a:r>
              <a:rPr lang="en-US" sz="2800" dirty="0"/>
              <a:t>  5 % </a:t>
            </a:r>
            <a:r>
              <a:rPr lang="en-US" sz="2800" dirty="0" err="1"/>
              <a:t>uji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arah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derajat</a:t>
            </a:r>
            <a:r>
              <a:rPr lang="en-US" sz="2800" dirty="0"/>
              <a:t> </a:t>
            </a:r>
            <a:r>
              <a:rPr lang="en-US" sz="2800" dirty="0" err="1"/>
              <a:t>bebas</a:t>
            </a:r>
            <a:r>
              <a:rPr lang="en-US" sz="2800" dirty="0"/>
              <a:t>(db) n-1 = 9 </a:t>
            </a:r>
            <a:r>
              <a:rPr lang="en-US" sz="2800" dirty="0" err="1"/>
              <a:t>adalah</a:t>
            </a:r>
            <a:r>
              <a:rPr lang="en-US" sz="2800" dirty="0"/>
              <a:t> 2,262 </a:t>
            </a:r>
          </a:p>
          <a:p>
            <a:endParaRPr lang="en-US" sz="2800" dirty="0"/>
          </a:p>
          <a:p>
            <a:r>
              <a:rPr lang="en-US" sz="2800" dirty="0"/>
              <a:t>3.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Uji</a:t>
            </a:r>
            <a:r>
              <a:rPr lang="en-US" sz="2800" dirty="0"/>
              <a:t> </a:t>
            </a:r>
            <a:r>
              <a:rPr lang="en-US" sz="2800" dirty="0" err="1"/>
              <a:t>statistik</a:t>
            </a:r>
            <a:endParaRPr lang="en-US" sz="2800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685411"/>
              </p:ext>
            </p:extLst>
          </p:nvPr>
        </p:nvGraphicFramePr>
        <p:xfrm>
          <a:off x="2590800" y="4909608"/>
          <a:ext cx="2667000" cy="1247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384300" imgH="647700" progId="Equation.3">
                  <p:embed/>
                </p:oleObj>
              </mc:Choice>
              <mc:Fallback>
                <p:oleObj name="Equation" r:id="rId3" imgW="1384300" imgH="6477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09608"/>
                        <a:ext cx="2667000" cy="124792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1187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490245"/>
              </p:ext>
            </p:extLst>
          </p:nvPr>
        </p:nvGraphicFramePr>
        <p:xfrm>
          <a:off x="914400" y="1142996"/>
          <a:ext cx="6781801" cy="4572007"/>
        </p:xfrm>
        <a:graphic>
          <a:graphicData uri="http://schemas.openxmlformats.org/drawingml/2006/table">
            <a:tbl>
              <a:tblPr/>
              <a:tblGrid>
                <a:gridCol w="1699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5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Times New Roman"/>
                          <a:ea typeface="Times New Roman"/>
                        </a:rPr>
                        <a:t>Sebelum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Sesudah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-4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-2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-3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-3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977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53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124354"/>
              </p:ext>
            </p:extLst>
          </p:nvPr>
        </p:nvGraphicFramePr>
        <p:xfrm>
          <a:off x="1143000" y="1371600"/>
          <a:ext cx="19542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1384300" imgH="647700" progId="Equation.3">
                  <p:embed/>
                </p:oleObj>
              </mc:Choice>
              <mc:Fallback>
                <p:oleObj name="Equation" r:id="rId3" imgW="1384300" imgH="6477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371600"/>
                        <a:ext cx="1954213" cy="914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CC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10199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420051"/>
              </p:ext>
            </p:extLst>
          </p:nvPr>
        </p:nvGraphicFramePr>
        <p:xfrm>
          <a:off x="4419600" y="1371600"/>
          <a:ext cx="3708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1854200" imgH="457200" progId="Equation.3">
                  <p:embed/>
                </p:oleObj>
              </mc:Choice>
              <mc:Fallback>
                <p:oleObj name="Equation" r:id="rId5" imgW="1854200" imgH="4572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371600"/>
                        <a:ext cx="3708400" cy="914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CC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10199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82871"/>
              </p:ext>
            </p:extLst>
          </p:nvPr>
        </p:nvGraphicFramePr>
        <p:xfrm>
          <a:off x="1219200" y="2895600"/>
          <a:ext cx="160020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837836" imgH="444307" progId="Equation.3">
                  <p:embed/>
                </p:oleObj>
              </mc:Choice>
              <mc:Fallback>
                <p:oleObj name="Equation" r:id="rId7" imgW="837836" imgH="444307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95600"/>
                        <a:ext cx="1600200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8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10199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90562"/>
              </p:ext>
            </p:extLst>
          </p:nvPr>
        </p:nvGraphicFramePr>
        <p:xfrm>
          <a:off x="4267200" y="3124200"/>
          <a:ext cx="33528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1562100" imgH="431800" progId="Equation.3">
                  <p:embed/>
                </p:oleObj>
              </mc:Choice>
              <mc:Fallback>
                <p:oleObj name="Equation" r:id="rId9" imgW="1562100" imgH="4318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124200"/>
                        <a:ext cx="33528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8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10199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343400"/>
            <a:ext cx="8077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Tolak</a:t>
            </a:r>
            <a:r>
              <a:rPr lang="en-US" sz="2800" dirty="0"/>
              <a:t> Ho (</a:t>
            </a:r>
            <a:r>
              <a:rPr lang="en-US" sz="2800" dirty="0">
                <a:sym typeface="Symbol"/>
              </a:rPr>
              <a:t></a:t>
            </a:r>
            <a:r>
              <a:rPr lang="en-US" sz="2800" dirty="0"/>
              <a:t>d = 0) </a:t>
            </a:r>
            <a:r>
              <a:rPr lang="en-US" sz="2800" dirty="0" err="1"/>
              <a:t>berati</a:t>
            </a:r>
            <a:r>
              <a:rPr lang="en-US" sz="2800" dirty="0"/>
              <a:t> </a:t>
            </a:r>
            <a:r>
              <a:rPr lang="en-US" sz="2800" dirty="0" err="1"/>
              <a:t>terima</a:t>
            </a:r>
            <a:r>
              <a:rPr lang="en-US" sz="2800" dirty="0"/>
              <a:t> H1 (</a:t>
            </a:r>
            <a:r>
              <a:rPr lang="en-US" sz="2800" dirty="0">
                <a:sym typeface="Symbol"/>
              </a:rPr>
              <a:t></a:t>
            </a:r>
            <a:r>
              <a:rPr lang="en-US" sz="2800" dirty="0"/>
              <a:t>d </a:t>
            </a:r>
            <a:r>
              <a:rPr lang="en-US" sz="2800" dirty="0">
                <a:sym typeface="Symbol"/>
              </a:rPr>
              <a:t></a:t>
            </a:r>
            <a:r>
              <a:rPr lang="en-US" sz="2800" dirty="0"/>
              <a:t> 0) </a:t>
            </a:r>
            <a:r>
              <a:rPr lang="en-US" sz="2800" dirty="0" err="1"/>
              <a:t>Berarti</a:t>
            </a:r>
            <a:r>
              <a:rPr lang="en-US" sz="2800" dirty="0"/>
              <a:t> </a:t>
            </a:r>
            <a:r>
              <a:rPr lang="en-US" sz="2800" dirty="0" err="1"/>
              <a:t>harga</a:t>
            </a:r>
            <a:r>
              <a:rPr lang="en-US" sz="2800" dirty="0"/>
              <a:t> </a:t>
            </a:r>
            <a:r>
              <a:rPr lang="en-US" sz="2800" dirty="0" err="1"/>
              <a:t>saham</a:t>
            </a:r>
            <a:r>
              <a:rPr lang="en-US" sz="2800" dirty="0"/>
              <a:t> </a:t>
            </a:r>
            <a:r>
              <a:rPr lang="en-US" sz="2800" dirty="0" err="1"/>
              <a:t>sebelum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sesudah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bom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00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435114"/>
            <a:ext cx="70104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Uji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Proporsi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Satu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Sampel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838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praktek</a:t>
            </a:r>
            <a:r>
              <a:rPr lang="en-US" sz="2800" dirty="0"/>
              <a:t>, yang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diuji</a:t>
            </a:r>
            <a:r>
              <a:rPr lang="en-US" sz="2800" dirty="0"/>
              <a:t> </a:t>
            </a:r>
            <a:r>
              <a:rPr lang="en-US" sz="2800" dirty="0" err="1"/>
              <a:t>seringkali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pendapat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proporsi</a:t>
            </a:r>
            <a:r>
              <a:rPr lang="en-US" sz="2800" dirty="0"/>
              <a:t> (</a:t>
            </a:r>
            <a:r>
              <a:rPr lang="en-US" sz="2800" dirty="0" err="1"/>
              <a:t>persentase</a:t>
            </a:r>
            <a:r>
              <a:rPr lang="en-US" sz="2800" dirty="0"/>
              <a:t>).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persentase</a:t>
            </a:r>
            <a:r>
              <a:rPr lang="en-US" sz="2800" dirty="0"/>
              <a:t> </a:t>
            </a:r>
            <a:r>
              <a:rPr lang="en-US" sz="2800" dirty="0" err="1"/>
              <a:t>barang</a:t>
            </a:r>
            <a:r>
              <a:rPr lang="en-US" sz="2800" dirty="0"/>
              <a:t> yang </a:t>
            </a:r>
            <a:r>
              <a:rPr lang="en-US" sz="2800" dirty="0" err="1"/>
              <a:t>rusak</a:t>
            </a:r>
            <a:r>
              <a:rPr lang="en-US" sz="2800" dirty="0"/>
              <a:t> = 10%, </a:t>
            </a:r>
            <a:r>
              <a:rPr lang="en-US" sz="2800" dirty="0" err="1"/>
              <a:t>nasabah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puas</a:t>
            </a:r>
            <a:r>
              <a:rPr lang="en-US" sz="2800" dirty="0"/>
              <a:t> = 25%, </a:t>
            </a:r>
            <a:r>
              <a:rPr lang="en-US" sz="2800" dirty="0" err="1"/>
              <a:t>penduduk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daerah</a:t>
            </a:r>
            <a:r>
              <a:rPr lang="en-US" sz="2800" dirty="0"/>
              <a:t> yang </a:t>
            </a:r>
            <a:r>
              <a:rPr lang="en-US" sz="2800" dirty="0" err="1"/>
              <a:t>buta</a:t>
            </a:r>
            <a:r>
              <a:rPr lang="en-US" sz="2800" dirty="0"/>
              <a:t> </a:t>
            </a:r>
            <a:r>
              <a:rPr lang="en-US" sz="2800" dirty="0" err="1"/>
              <a:t>huruf</a:t>
            </a:r>
            <a:r>
              <a:rPr lang="en-US" sz="2800" dirty="0"/>
              <a:t> = 15%, </a:t>
            </a:r>
            <a:r>
              <a:rPr lang="en-US" sz="2800" dirty="0" err="1"/>
              <a:t>dan</a:t>
            </a:r>
            <a:r>
              <a:rPr lang="en-US" sz="2800" dirty="0"/>
              <a:t> lain </a:t>
            </a:r>
            <a:r>
              <a:rPr lang="en-US" sz="2800" dirty="0" err="1"/>
              <a:t>sebagainya</a:t>
            </a:r>
            <a:r>
              <a:rPr lang="en-US" sz="2800" dirty="0"/>
              <a:t>. </a:t>
            </a:r>
            <a:r>
              <a:rPr lang="en-US" sz="2800" dirty="0" err="1"/>
              <a:t>Pengujian</a:t>
            </a:r>
            <a:r>
              <a:rPr lang="en-US" sz="2800" dirty="0"/>
              <a:t> </a:t>
            </a:r>
            <a:r>
              <a:rPr lang="en-US" sz="2800" dirty="0" err="1"/>
              <a:t>hipotesis</a:t>
            </a:r>
            <a:r>
              <a:rPr lang="en-US" sz="2800" dirty="0"/>
              <a:t> </a:t>
            </a:r>
            <a:r>
              <a:rPr lang="en-US" sz="2800" dirty="0" err="1"/>
              <a:t>dinyatakan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proporsi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Perumusan</a:t>
            </a:r>
            <a:r>
              <a:rPr lang="en-US" sz="2800" dirty="0"/>
              <a:t> </a:t>
            </a:r>
            <a:r>
              <a:rPr lang="en-US" sz="2800" dirty="0" err="1"/>
              <a:t>hipotesis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 :</a:t>
            </a:r>
          </a:p>
          <a:p>
            <a:r>
              <a:rPr lang="en-US" sz="2800" dirty="0"/>
              <a:t>H</a:t>
            </a:r>
            <a:r>
              <a:rPr lang="en-US" sz="2800" baseline="-25000" dirty="0"/>
              <a:t>0</a:t>
            </a:r>
            <a:r>
              <a:rPr lang="en-US" sz="2800" dirty="0"/>
              <a:t> : p = p</a:t>
            </a:r>
            <a:r>
              <a:rPr lang="en-US" sz="2800" baseline="-25000" dirty="0"/>
              <a:t>0</a:t>
            </a:r>
            <a:r>
              <a:rPr lang="en-US" sz="2800" dirty="0"/>
              <a:t> </a:t>
            </a:r>
          </a:p>
          <a:p>
            <a:r>
              <a:rPr lang="en-US" sz="2800" dirty="0"/>
              <a:t>      H</a:t>
            </a:r>
            <a:r>
              <a:rPr lang="en-US" sz="2800" baseline="-25000" dirty="0"/>
              <a:t>1 </a:t>
            </a:r>
            <a:r>
              <a:rPr lang="en-US" sz="2800" dirty="0"/>
              <a:t>: p &gt; p</a:t>
            </a:r>
            <a:r>
              <a:rPr lang="en-US" sz="2800" baseline="-25000" dirty="0"/>
              <a:t>0, </a:t>
            </a:r>
            <a:r>
              <a:rPr lang="en-US" sz="2800" dirty="0" err="1"/>
              <a:t>atau</a:t>
            </a:r>
            <a:r>
              <a:rPr lang="en-US" sz="2800" dirty="0"/>
              <a:t> p &lt; p</a:t>
            </a:r>
            <a:r>
              <a:rPr lang="en-US" sz="2800" baseline="-25000" dirty="0"/>
              <a:t>0, </a:t>
            </a:r>
            <a:r>
              <a:rPr lang="en-US" sz="2800" dirty="0" err="1"/>
              <a:t>atau</a:t>
            </a:r>
            <a:r>
              <a:rPr lang="en-US" sz="2800" dirty="0"/>
              <a:t> p ≠ p</a:t>
            </a:r>
            <a:r>
              <a:rPr lang="en-US" sz="2800" baseline="-25000" dirty="0"/>
              <a:t>0</a:t>
            </a:r>
            <a:endParaRPr lang="en-US" sz="2800" dirty="0"/>
          </a:p>
          <a:p>
            <a:r>
              <a:rPr lang="en-US" sz="2800" baseline="-25000" dirty="0"/>
              <a:t>         </a:t>
            </a:r>
            <a:r>
              <a:rPr lang="en-US" sz="2800" dirty="0"/>
              <a:t>Cara </a:t>
            </a:r>
            <a:r>
              <a:rPr lang="en-US" sz="2800" dirty="0" err="1"/>
              <a:t>pengujiannya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pengujian</a:t>
            </a:r>
            <a:r>
              <a:rPr lang="en-US" sz="2800" dirty="0"/>
              <a:t> rata-rata.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4189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628358"/>
              </p:ext>
            </p:extLst>
          </p:nvPr>
        </p:nvGraphicFramePr>
        <p:xfrm>
          <a:off x="2971800" y="1676400"/>
          <a:ext cx="3200401" cy="1458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1841500" imgH="838200" progId="Equation.3">
                  <p:embed/>
                </p:oleObj>
              </mc:Choice>
              <mc:Fallback>
                <p:oleObj name="Equation" r:id="rId3" imgW="1841500" imgH="83820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676400"/>
                        <a:ext cx="3200401" cy="1458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990600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Rumus</a:t>
            </a:r>
            <a:r>
              <a:rPr lang="en-US" dirty="0"/>
              <a:t> Z </a:t>
            </a:r>
            <a:r>
              <a:rPr lang="en-US" dirty="0" err="1"/>
              <a:t>hitung</a:t>
            </a:r>
            <a:r>
              <a:rPr lang="en-US" dirty="0"/>
              <a:t> 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5852" y="217753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 =</a:t>
            </a:r>
          </a:p>
        </p:txBody>
      </p:sp>
    </p:spTree>
    <p:extLst>
      <p:ext uri="{BB962C8B-B14F-4D97-AF65-F5344CB8AC3E}">
        <p14:creationId xmlns:p14="http://schemas.microsoft.com/office/powerpoint/2010/main" val="138588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pPr algn="l"/>
            <a:r>
              <a:rPr lang="en-US" dirty="0" err="1"/>
              <a:t>Contoh</a:t>
            </a:r>
            <a:r>
              <a:rPr lang="en-US" dirty="0"/>
              <a:t>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7526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pemborong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70% </a:t>
            </a:r>
            <a:r>
              <a:rPr lang="en-US" sz="2400" dirty="0" err="1"/>
              <a:t>rumah-rumah</a:t>
            </a:r>
            <a:r>
              <a:rPr lang="en-US" sz="2400" dirty="0"/>
              <a:t> yang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dibangun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kota</a:t>
            </a:r>
            <a:r>
              <a:rPr lang="en-US" sz="2400" dirty="0"/>
              <a:t> Yogyakarta </a:t>
            </a:r>
            <a:r>
              <a:rPr lang="en-US" sz="2400" dirty="0" err="1"/>
              <a:t>dipasang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pendeteksi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bumi</a:t>
            </a:r>
            <a:r>
              <a:rPr lang="en-US" sz="2400" dirty="0"/>
              <a:t>.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setuju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diantara</a:t>
            </a:r>
            <a:r>
              <a:rPr lang="en-US" sz="2400" dirty="0"/>
              <a:t> 15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yang </a:t>
            </a:r>
            <a:r>
              <a:rPr lang="en-US" sz="2400" dirty="0" err="1"/>
              <a:t>diambil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sample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acak</a:t>
            </a:r>
            <a:r>
              <a:rPr lang="en-US" sz="2400" dirty="0"/>
              <a:t> </a:t>
            </a:r>
            <a:r>
              <a:rPr lang="en-US" sz="2400" dirty="0" err="1"/>
              <a:t>ternyata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8 </a:t>
            </a:r>
            <a:r>
              <a:rPr lang="en-US" sz="2400" dirty="0" err="1"/>
              <a:t>rumah</a:t>
            </a:r>
            <a:r>
              <a:rPr lang="en-US" sz="2400" dirty="0"/>
              <a:t> yang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pendeteksi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bumi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/>
              <a:t>Gunakan</a:t>
            </a:r>
            <a:r>
              <a:rPr lang="en-US" sz="2400" dirty="0"/>
              <a:t> </a:t>
            </a:r>
            <a:r>
              <a:rPr lang="en-US" sz="2400" dirty="0" err="1"/>
              <a:t>taraf</a:t>
            </a:r>
            <a:r>
              <a:rPr lang="en-US" sz="2400" dirty="0"/>
              <a:t> </a:t>
            </a:r>
            <a:r>
              <a:rPr lang="en-US" sz="2400" dirty="0" err="1"/>
              <a:t>nyata</a:t>
            </a:r>
            <a:r>
              <a:rPr lang="en-US" sz="2400" dirty="0"/>
              <a:t> 0,10.</a:t>
            </a:r>
          </a:p>
        </p:txBody>
      </p:sp>
    </p:spTree>
    <p:extLst>
      <p:ext uri="{BB962C8B-B14F-4D97-AF65-F5344CB8AC3E}">
        <p14:creationId xmlns:p14="http://schemas.microsoft.com/office/powerpoint/2010/main" val="1576829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737A68-ABD7-4832-A903-5E3AA8770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Akhir </a:t>
            </a:r>
            <a:r>
              <a:rPr lang="en-US" dirty="0" err="1"/>
              <a:t>Pembelajaran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D3233-FFCB-460F-90A3-777012DEB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645" y="1933576"/>
            <a:ext cx="8229600" cy="1828800"/>
          </a:xfrm>
        </p:spPr>
        <p:txBody>
          <a:bodyPr/>
          <a:lstStyle/>
          <a:p>
            <a:r>
              <a:rPr lang="en-US" sz="3200" dirty="0"/>
              <a:t>Mampu </a:t>
            </a:r>
            <a:r>
              <a:rPr lang="en-US" sz="3200" dirty="0" err="1"/>
              <a:t>menjelaskan</a:t>
            </a:r>
            <a:r>
              <a:rPr lang="en-US" sz="3200" dirty="0"/>
              <a:t> dan </a:t>
            </a:r>
            <a:r>
              <a:rPr lang="en-US" sz="3200" dirty="0" err="1"/>
              <a:t>menganilsa</a:t>
            </a:r>
            <a:r>
              <a:rPr lang="en-US" sz="3200" dirty="0"/>
              <a:t> Uji Beda  Rata-</a:t>
            </a:r>
            <a:r>
              <a:rPr lang="en-US" sz="3200" dirty="0" err="1"/>
              <a:t>RataProporsi</a:t>
            </a:r>
            <a:r>
              <a:rPr lang="en-US" sz="3200" dirty="0"/>
              <a:t> dan </a:t>
            </a:r>
            <a:r>
              <a:rPr lang="en-US" sz="3200" dirty="0" err="1"/>
              <a:t>Berpasangan</a:t>
            </a:r>
            <a:endParaRPr lang="en-ID" sz="32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9BCF7E-D7E7-401B-8994-F7A3D9D4D4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2644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792162"/>
          </a:xfrm>
        </p:spPr>
        <p:txBody>
          <a:bodyPr/>
          <a:lstStyle/>
          <a:p>
            <a:pPr algn="l"/>
            <a:r>
              <a:rPr lang="en-US" dirty="0" err="1"/>
              <a:t>Jawab</a:t>
            </a:r>
            <a:r>
              <a:rPr lang="en-US" dirty="0"/>
              <a:t> 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6161" y="1523999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 = </a:t>
            </a:r>
            <a:r>
              <a:rPr lang="en-US" sz="2400" dirty="0" err="1"/>
              <a:t>rumah</a:t>
            </a:r>
            <a:r>
              <a:rPr lang="en-US" sz="2400" dirty="0"/>
              <a:t> yang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pendeteksi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bumi</a:t>
            </a:r>
            <a:r>
              <a:rPr lang="en-US" sz="2400" dirty="0"/>
              <a:t> = 8</a:t>
            </a:r>
          </a:p>
          <a:p>
            <a:r>
              <a:rPr lang="en-US" sz="2400" dirty="0"/>
              <a:t>n = 15</a:t>
            </a:r>
          </a:p>
          <a:p>
            <a:r>
              <a:rPr lang="en-US" sz="2400" dirty="0"/>
              <a:t>H</a:t>
            </a:r>
            <a:r>
              <a:rPr lang="en-US" sz="2400" baseline="-25000" dirty="0"/>
              <a:t>0</a:t>
            </a:r>
            <a:r>
              <a:rPr lang="en-US" sz="2400" dirty="0"/>
              <a:t> :  p</a:t>
            </a:r>
            <a:r>
              <a:rPr lang="en-US" sz="2400" baseline="-25000" dirty="0"/>
              <a:t>0</a:t>
            </a:r>
            <a:r>
              <a:rPr lang="en-US" sz="2400" dirty="0"/>
              <a:t>  = 0,7</a:t>
            </a:r>
          </a:p>
          <a:p>
            <a:r>
              <a:rPr lang="en-US" sz="2400" dirty="0"/>
              <a:t>H</a:t>
            </a:r>
            <a:r>
              <a:rPr lang="en-US" sz="2400" baseline="-25000" dirty="0"/>
              <a:t>1 </a:t>
            </a:r>
            <a:r>
              <a:rPr lang="en-US" sz="2400" dirty="0"/>
              <a:t>:  p</a:t>
            </a:r>
            <a:r>
              <a:rPr lang="en-US" sz="2400" baseline="-25000" dirty="0"/>
              <a:t>0</a:t>
            </a:r>
            <a:r>
              <a:rPr lang="en-US" sz="2400" dirty="0"/>
              <a:t>  ≠ 0,7 </a:t>
            </a:r>
          </a:p>
          <a:p>
            <a:r>
              <a:rPr lang="en-US" sz="2400" dirty="0"/>
              <a:t>α = 0,10,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Z</a:t>
            </a:r>
            <a:r>
              <a:rPr lang="en-US" sz="2400" baseline="-25000" dirty="0" err="1"/>
              <a:t>α</a:t>
            </a:r>
            <a:r>
              <a:rPr lang="en-US" sz="2400" baseline="-25000" dirty="0"/>
              <a:t>/2</a:t>
            </a:r>
            <a:r>
              <a:rPr lang="en-US" sz="2400" dirty="0"/>
              <a:t> = Z</a:t>
            </a:r>
            <a:r>
              <a:rPr lang="en-US" sz="2400" baseline="-25000" dirty="0"/>
              <a:t>0,05</a:t>
            </a:r>
            <a:r>
              <a:rPr lang="en-US" sz="2400" dirty="0"/>
              <a:t> = 1,645</a:t>
            </a:r>
          </a:p>
          <a:p>
            <a:pPr algn="just"/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20338" y="3970823"/>
            <a:ext cx="1618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Z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b="1" dirty="0"/>
              <a:t>=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522645"/>
              </p:ext>
            </p:extLst>
          </p:nvPr>
        </p:nvGraphicFramePr>
        <p:xfrm>
          <a:off x="2362200" y="3630156"/>
          <a:ext cx="39354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2882900" imgH="838200" progId="Equation.3">
                  <p:embed/>
                </p:oleObj>
              </mc:Choice>
              <mc:Fallback>
                <p:oleObj name="Equation" r:id="rId3" imgW="2882900" imgH="8382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630156"/>
                        <a:ext cx="39354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48768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Karena</a:t>
            </a:r>
            <a:r>
              <a:rPr lang="en-US" sz="2400" dirty="0"/>
              <a:t> Z</a:t>
            </a:r>
            <a:r>
              <a:rPr lang="en-US" sz="2400" baseline="-25000" dirty="0"/>
              <a:t>0 </a:t>
            </a:r>
            <a:r>
              <a:rPr lang="en-US" sz="2400" dirty="0"/>
              <a:t>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–</a:t>
            </a:r>
            <a:r>
              <a:rPr lang="en-US" sz="2400" dirty="0" err="1"/>
              <a:t>Z</a:t>
            </a:r>
            <a:r>
              <a:rPr lang="en-US" sz="2400" baseline="-25000" dirty="0" err="1"/>
              <a:t>α</a:t>
            </a:r>
            <a:r>
              <a:rPr lang="en-US" sz="2400" baseline="-25000" dirty="0"/>
              <a:t>/2  </a:t>
            </a:r>
            <a:r>
              <a:rPr lang="en-US" sz="2400" dirty="0" err="1"/>
              <a:t>dan</a:t>
            </a:r>
            <a:r>
              <a:rPr lang="en-US" sz="2400" dirty="0"/>
              <a:t> Z</a:t>
            </a:r>
            <a:r>
              <a:rPr lang="en-US" sz="2400" baseline="-25000" dirty="0"/>
              <a:t> α/2 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terima</a:t>
            </a:r>
            <a:r>
              <a:rPr lang="en-US" sz="2400" dirty="0"/>
              <a:t> H</a:t>
            </a:r>
            <a:r>
              <a:rPr lang="en-US" sz="2400" baseline="-25000" dirty="0"/>
              <a:t>0</a:t>
            </a:r>
            <a:r>
              <a:rPr lang="en-US" sz="2400" dirty="0"/>
              <a:t>, yang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alasan</a:t>
            </a:r>
            <a:r>
              <a:rPr lang="en-US" sz="2400" dirty="0"/>
              <a:t> yang </a:t>
            </a:r>
            <a:r>
              <a:rPr lang="en-US" sz="2400" dirty="0" err="1"/>
              <a:t>kuat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meragukan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pemborong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15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442716"/>
            <a:ext cx="70104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Uji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Beda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Dua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Proporsi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menguji</a:t>
            </a:r>
            <a:r>
              <a:rPr lang="en-US" sz="2400" dirty="0"/>
              <a:t> </a:t>
            </a:r>
            <a:r>
              <a:rPr lang="en-US" sz="2400" dirty="0" err="1"/>
              <a:t>proporsi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pengujian</a:t>
            </a:r>
            <a:r>
              <a:rPr lang="en-US" sz="2400" dirty="0"/>
              <a:t> </a:t>
            </a:r>
            <a:r>
              <a:rPr lang="en-US" sz="2400" dirty="0" err="1"/>
              <a:t>hipotesis</a:t>
            </a:r>
            <a:r>
              <a:rPr lang="en-US" sz="2400" dirty="0"/>
              <a:t> yang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perumusan</a:t>
            </a:r>
            <a:r>
              <a:rPr lang="en-US" sz="2400" dirty="0"/>
              <a:t> </a:t>
            </a:r>
            <a:r>
              <a:rPr lang="en-US" sz="2400" dirty="0" err="1"/>
              <a:t>hipotesis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r>
              <a:rPr lang="en-US" sz="2400" dirty="0"/>
              <a:t>H</a:t>
            </a:r>
            <a:r>
              <a:rPr lang="en-US" sz="2400" baseline="-25000" dirty="0"/>
              <a:t>0</a:t>
            </a:r>
            <a:r>
              <a:rPr lang="en-US" sz="2400" dirty="0"/>
              <a:t> : p</a:t>
            </a:r>
            <a:r>
              <a:rPr lang="en-US" sz="2400" baseline="-25000" dirty="0"/>
              <a:t>1</a:t>
            </a:r>
            <a:r>
              <a:rPr lang="en-US" sz="2400" dirty="0"/>
              <a:t> - p</a:t>
            </a:r>
            <a:r>
              <a:rPr lang="en-US" sz="2400" baseline="-25000" dirty="0"/>
              <a:t>2 </a:t>
            </a:r>
            <a:r>
              <a:rPr lang="en-US" sz="2400" dirty="0"/>
              <a:t>= 0 </a:t>
            </a:r>
            <a:r>
              <a:rPr lang="en-US" sz="2400" dirty="0" err="1"/>
              <a:t>atau</a:t>
            </a:r>
            <a:r>
              <a:rPr lang="en-US" sz="2400" dirty="0"/>
              <a:t> p</a:t>
            </a:r>
            <a:r>
              <a:rPr lang="en-US" sz="2400" baseline="-25000" dirty="0"/>
              <a:t>1</a:t>
            </a:r>
            <a:r>
              <a:rPr lang="en-US" sz="2400" dirty="0"/>
              <a:t> = p</a:t>
            </a:r>
            <a:r>
              <a:rPr lang="en-US" sz="2400" baseline="-25000" dirty="0"/>
              <a:t>2  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</a:p>
          <a:p>
            <a:r>
              <a:rPr lang="en-US" sz="2400" dirty="0"/>
              <a:t>H</a:t>
            </a:r>
            <a:r>
              <a:rPr lang="en-US" sz="2400" baseline="-25000" dirty="0"/>
              <a:t>1</a:t>
            </a:r>
            <a:r>
              <a:rPr lang="en-US" sz="2400" dirty="0"/>
              <a:t> : p</a:t>
            </a:r>
            <a:r>
              <a:rPr lang="en-US" sz="2400" baseline="-25000" dirty="0"/>
              <a:t>1</a:t>
            </a:r>
            <a:r>
              <a:rPr lang="en-US" sz="2400" dirty="0"/>
              <a:t> - p</a:t>
            </a:r>
            <a:r>
              <a:rPr lang="en-US" sz="2400" baseline="-25000" dirty="0"/>
              <a:t>2</a:t>
            </a:r>
            <a:r>
              <a:rPr lang="en-US" sz="2400" dirty="0"/>
              <a:t> &gt; 0 </a:t>
            </a:r>
            <a:r>
              <a:rPr lang="en-US" sz="2400" dirty="0" err="1"/>
              <a:t>atau</a:t>
            </a:r>
            <a:r>
              <a:rPr lang="en-US" sz="2400" dirty="0"/>
              <a:t> p</a:t>
            </a:r>
            <a:r>
              <a:rPr lang="en-US" sz="2400" baseline="-25000" dirty="0"/>
              <a:t>1</a:t>
            </a:r>
            <a:r>
              <a:rPr lang="en-US" sz="2400" dirty="0"/>
              <a:t> &gt; p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</a:p>
          <a:p>
            <a:r>
              <a:rPr lang="en-US" sz="2400" dirty="0"/>
              <a:t> p</a:t>
            </a:r>
            <a:r>
              <a:rPr lang="en-US" sz="2400" baseline="-25000" dirty="0"/>
              <a:t>1</a:t>
            </a:r>
            <a:r>
              <a:rPr lang="en-US" sz="2400" dirty="0"/>
              <a:t> - p</a:t>
            </a:r>
            <a:r>
              <a:rPr lang="en-US" sz="2400" baseline="-25000" dirty="0"/>
              <a:t>2 </a:t>
            </a:r>
            <a:r>
              <a:rPr lang="en-US" sz="2400" dirty="0"/>
              <a:t> &lt; 0 </a:t>
            </a:r>
            <a:r>
              <a:rPr lang="en-US" sz="2400" dirty="0" err="1"/>
              <a:t>atau</a:t>
            </a:r>
            <a:r>
              <a:rPr lang="en-US" sz="2400" dirty="0"/>
              <a:t> p</a:t>
            </a:r>
            <a:r>
              <a:rPr lang="en-US" sz="2400" baseline="-25000" dirty="0"/>
              <a:t>1</a:t>
            </a:r>
            <a:r>
              <a:rPr lang="en-US" sz="2400" dirty="0"/>
              <a:t> &lt; p</a:t>
            </a:r>
            <a:r>
              <a:rPr lang="en-US" sz="2400" baseline="-25000" dirty="0"/>
              <a:t>2</a:t>
            </a:r>
            <a:endParaRPr lang="en-US" sz="2400" dirty="0"/>
          </a:p>
          <a:p>
            <a:r>
              <a:rPr lang="en-US" sz="2400" dirty="0"/>
              <a:t> p</a:t>
            </a:r>
            <a:r>
              <a:rPr lang="en-US" sz="2400" baseline="-25000" dirty="0"/>
              <a:t>1</a:t>
            </a:r>
            <a:r>
              <a:rPr lang="en-US" sz="2400" dirty="0"/>
              <a:t> - p</a:t>
            </a:r>
            <a:r>
              <a:rPr lang="en-US" sz="2400" baseline="-25000" dirty="0"/>
              <a:t>2 </a:t>
            </a:r>
            <a:r>
              <a:rPr lang="en-US" sz="2400" dirty="0"/>
              <a:t> ≠ 0 </a:t>
            </a:r>
            <a:r>
              <a:rPr lang="en-US" sz="2400" dirty="0" err="1"/>
              <a:t>atau</a:t>
            </a:r>
            <a:r>
              <a:rPr lang="en-US" sz="2400" dirty="0"/>
              <a:t> p</a:t>
            </a:r>
            <a:r>
              <a:rPr lang="en-US" sz="2400" baseline="-25000" dirty="0"/>
              <a:t>1</a:t>
            </a:r>
            <a:r>
              <a:rPr lang="en-US" sz="2400" dirty="0"/>
              <a:t> ≠ p</a:t>
            </a:r>
            <a:r>
              <a:rPr lang="en-US" sz="2400" baseline="-25000" dirty="0"/>
              <a:t>2</a:t>
            </a:r>
          </a:p>
          <a:p>
            <a:endParaRPr lang="en-US" sz="2400" dirty="0"/>
          </a:p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                Z</a:t>
            </a:r>
            <a:r>
              <a:rPr lang="en-US" sz="2400" baseline="-25000" dirty="0"/>
              <a:t>0 </a:t>
            </a:r>
            <a:r>
              <a:rPr lang="en-US" sz="2400" dirty="0"/>
              <a:t>=</a:t>
            </a:r>
            <a:endParaRPr lang="en-US" sz="24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929232"/>
              </p:ext>
            </p:extLst>
          </p:nvPr>
        </p:nvGraphicFramePr>
        <p:xfrm>
          <a:off x="2362199" y="4800600"/>
          <a:ext cx="3509009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2311400" imgH="901700" progId="Equation.3">
                  <p:embed/>
                </p:oleObj>
              </mc:Choice>
              <mc:Fallback>
                <p:oleObj name="Equation" r:id="rId3" imgW="2311400" imgH="9017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199" y="4800600"/>
                        <a:ext cx="3509009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13627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5122" y="9144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pabrik</a:t>
            </a:r>
            <a:r>
              <a:rPr lang="en-US" sz="2400" dirty="0"/>
              <a:t> </a:t>
            </a:r>
            <a:r>
              <a:rPr lang="en-US" sz="2400" dirty="0" err="1"/>
              <a:t>rokok</a:t>
            </a:r>
            <a:r>
              <a:rPr lang="en-US" sz="2400" dirty="0"/>
              <a:t> </a:t>
            </a:r>
            <a:r>
              <a:rPr lang="en-US" sz="2400" dirty="0" err="1"/>
              <a:t>memproduksi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merek</a:t>
            </a:r>
            <a:r>
              <a:rPr lang="en-US" sz="2400" dirty="0"/>
              <a:t> </a:t>
            </a:r>
            <a:r>
              <a:rPr lang="en-US" sz="2400" dirty="0" err="1"/>
              <a:t>rokok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. </a:t>
            </a:r>
            <a:r>
              <a:rPr lang="en-US" sz="2400" dirty="0" err="1"/>
              <a:t>Ternyata</a:t>
            </a:r>
            <a:r>
              <a:rPr lang="en-US" sz="2400" dirty="0"/>
              <a:t> 56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diantara</a:t>
            </a:r>
            <a:r>
              <a:rPr lang="en-US" sz="2400" dirty="0"/>
              <a:t> 200 </a:t>
            </a:r>
            <a:r>
              <a:rPr lang="en-US" sz="2400" dirty="0" err="1"/>
              <a:t>perokok</a:t>
            </a:r>
            <a:r>
              <a:rPr lang="en-US" sz="2400" dirty="0"/>
              <a:t> </a:t>
            </a:r>
            <a:r>
              <a:rPr lang="en-US" sz="2400" dirty="0" err="1"/>
              <a:t>menyukai</a:t>
            </a:r>
            <a:r>
              <a:rPr lang="en-US" sz="2400" dirty="0"/>
              <a:t> </a:t>
            </a:r>
            <a:r>
              <a:rPr lang="en-US" sz="2400" dirty="0" err="1"/>
              <a:t>merek</a:t>
            </a:r>
            <a:r>
              <a:rPr lang="en-US" sz="2400" dirty="0"/>
              <a:t> A </a:t>
            </a:r>
            <a:r>
              <a:rPr lang="en-US" sz="2400" dirty="0" err="1"/>
              <a:t>dan</a:t>
            </a:r>
            <a:r>
              <a:rPr lang="en-US" sz="2400" dirty="0"/>
              <a:t> 29 </a:t>
            </a:r>
            <a:r>
              <a:rPr lang="en-US" sz="2400" dirty="0" err="1"/>
              <a:t>diantara</a:t>
            </a:r>
            <a:r>
              <a:rPr lang="en-US" sz="2400" dirty="0"/>
              <a:t> 150 </a:t>
            </a:r>
            <a:r>
              <a:rPr lang="en-US" sz="2400" dirty="0" err="1"/>
              <a:t>perokok</a:t>
            </a:r>
            <a:r>
              <a:rPr lang="en-US" sz="2400" dirty="0"/>
              <a:t> </a:t>
            </a:r>
            <a:r>
              <a:rPr lang="en-US" sz="2400" dirty="0" err="1"/>
              <a:t>menyukai</a:t>
            </a:r>
            <a:r>
              <a:rPr lang="en-US" sz="2400" dirty="0"/>
              <a:t> </a:t>
            </a:r>
            <a:r>
              <a:rPr lang="en-US" sz="2400" dirty="0" err="1"/>
              <a:t>merk</a:t>
            </a:r>
            <a:r>
              <a:rPr lang="en-US" sz="2400" dirty="0"/>
              <a:t> B. </a:t>
            </a:r>
            <a:r>
              <a:rPr lang="en-US" sz="2400" dirty="0" err="1"/>
              <a:t>Dapatkah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menyimpulkan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taraf</a:t>
            </a:r>
            <a:r>
              <a:rPr lang="en-US" sz="2400" dirty="0"/>
              <a:t> </a:t>
            </a:r>
            <a:r>
              <a:rPr lang="en-US" sz="2400" dirty="0" err="1"/>
              <a:t>nyata</a:t>
            </a:r>
            <a:r>
              <a:rPr lang="en-US" sz="2400" dirty="0"/>
              <a:t> 0,06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merek</a:t>
            </a:r>
            <a:r>
              <a:rPr lang="en-US" sz="2400" dirty="0"/>
              <a:t> A </a:t>
            </a:r>
            <a:r>
              <a:rPr lang="en-US" sz="2400" dirty="0" err="1"/>
              <a:t>terjual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merek</a:t>
            </a:r>
            <a:r>
              <a:rPr lang="en-US" sz="2400" dirty="0"/>
              <a:t> B?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122" y="2971800"/>
            <a:ext cx="8077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Jawab</a:t>
            </a:r>
            <a:r>
              <a:rPr lang="en-US" sz="2400" dirty="0"/>
              <a:t> : </a:t>
            </a:r>
          </a:p>
          <a:p>
            <a:r>
              <a:rPr lang="en-US" sz="2400" dirty="0"/>
              <a:t>1. H</a:t>
            </a:r>
            <a:r>
              <a:rPr lang="en-US" sz="2400" baseline="-25000" dirty="0"/>
              <a:t>0</a:t>
            </a:r>
            <a:r>
              <a:rPr lang="en-US" sz="2400" dirty="0"/>
              <a:t> : p</a:t>
            </a:r>
            <a:r>
              <a:rPr lang="en-US" sz="2400" baseline="-25000" dirty="0"/>
              <a:t>1</a:t>
            </a:r>
            <a:r>
              <a:rPr lang="en-US" sz="2400" dirty="0"/>
              <a:t> – p</a:t>
            </a:r>
            <a:r>
              <a:rPr lang="en-US" sz="2400" baseline="-25000" dirty="0"/>
              <a:t>2</a:t>
            </a:r>
            <a:r>
              <a:rPr lang="en-US" sz="2400" dirty="0"/>
              <a:t> = 0 </a:t>
            </a:r>
            <a:r>
              <a:rPr lang="en-US" sz="2400" dirty="0" err="1"/>
              <a:t>atau</a:t>
            </a:r>
            <a:r>
              <a:rPr lang="en-US" sz="2400" dirty="0"/>
              <a:t> p</a:t>
            </a:r>
            <a:r>
              <a:rPr lang="en-US" sz="2400" baseline="-25000" dirty="0"/>
              <a:t>1</a:t>
            </a:r>
            <a:r>
              <a:rPr lang="en-US" sz="2400" dirty="0"/>
              <a:t> = p</a:t>
            </a:r>
            <a:r>
              <a:rPr lang="en-US" sz="2400" baseline="-25000" dirty="0"/>
              <a:t>2</a:t>
            </a:r>
            <a:endParaRPr lang="en-US" sz="2400" dirty="0"/>
          </a:p>
          <a:p>
            <a:r>
              <a:rPr lang="en-US" sz="2400" dirty="0"/>
              <a:t>2. H</a:t>
            </a:r>
            <a:r>
              <a:rPr lang="en-US" sz="2400" baseline="-25000" dirty="0"/>
              <a:t>1</a:t>
            </a:r>
            <a:r>
              <a:rPr lang="en-US" sz="2400" dirty="0"/>
              <a:t> : p</a:t>
            </a:r>
            <a:r>
              <a:rPr lang="en-US" sz="2400" baseline="-25000" dirty="0"/>
              <a:t>1</a:t>
            </a:r>
            <a:r>
              <a:rPr lang="en-US" sz="2400" dirty="0"/>
              <a:t> – p</a:t>
            </a:r>
            <a:r>
              <a:rPr lang="en-US" sz="2400" baseline="-25000" dirty="0"/>
              <a:t>2</a:t>
            </a:r>
            <a:r>
              <a:rPr lang="en-US" sz="2400" dirty="0"/>
              <a:t> &gt; 0 </a:t>
            </a:r>
            <a:r>
              <a:rPr lang="en-US" sz="2400" dirty="0" err="1"/>
              <a:t>atau</a:t>
            </a:r>
            <a:r>
              <a:rPr lang="en-US" sz="2400" dirty="0"/>
              <a:t> p</a:t>
            </a:r>
            <a:r>
              <a:rPr lang="en-US" sz="2400" baseline="-25000" dirty="0"/>
              <a:t>1</a:t>
            </a:r>
            <a:r>
              <a:rPr lang="en-US" sz="2400" dirty="0"/>
              <a:t> &gt; p</a:t>
            </a:r>
            <a:r>
              <a:rPr lang="en-US" sz="2400" baseline="-25000" dirty="0"/>
              <a:t>2</a:t>
            </a:r>
            <a:endParaRPr lang="en-US" sz="2400" dirty="0"/>
          </a:p>
          <a:p>
            <a:r>
              <a:rPr lang="en-US" sz="2400" dirty="0"/>
              <a:t>3. α = 0,06, Z</a:t>
            </a:r>
            <a:r>
              <a:rPr lang="en-US" sz="2400" baseline="-25000" dirty="0"/>
              <a:t>α</a:t>
            </a:r>
            <a:r>
              <a:rPr lang="en-US" sz="2400" dirty="0"/>
              <a:t> = 1,55</a:t>
            </a:r>
          </a:p>
          <a:p>
            <a:endParaRPr lang="en-US" sz="2400" dirty="0"/>
          </a:p>
          <a:p>
            <a:r>
              <a:rPr lang="en-US" sz="2400" dirty="0"/>
              <a:t>4. p</a:t>
            </a:r>
            <a:r>
              <a:rPr lang="en-US" sz="2400" baseline="-25000" dirty="0"/>
              <a:t>1</a:t>
            </a:r>
            <a:r>
              <a:rPr lang="en-US" sz="2400" dirty="0"/>
              <a:t> =                        ; p</a:t>
            </a:r>
            <a:r>
              <a:rPr lang="en-US" sz="2400" baseline="-25000" dirty="0"/>
              <a:t>2 = </a:t>
            </a:r>
          </a:p>
          <a:p>
            <a:endParaRPr lang="en-US" sz="2400" baseline="-25000" dirty="0"/>
          </a:p>
          <a:p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371049"/>
              </p:ext>
            </p:extLst>
          </p:nvPr>
        </p:nvGraphicFramePr>
        <p:xfrm>
          <a:off x="1447800" y="4724400"/>
          <a:ext cx="10668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596880" imgH="431640" progId="Equation.3">
                  <p:embed/>
                </p:oleObj>
              </mc:Choice>
              <mc:Fallback>
                <p:oleObj name="Equation" r:id="rId3" imgW="596880" imgH="4316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724400"/>
                        <a:ext cx="10668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587625"/>
              </p:ext>
            </p:extLst>
          </p:nvPr>
        </p:nvGraphicFramePr>
        <p:xfrm>
          <a:off x="3581400" y="4800600"/>
          <a:ext cx="9477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622030" imgH="444307" progId="Equation.3">
                  <p:embed/>
                </p:oleObj>
              </mc:Choice>
              <mc:Fallback>
                <p:oleObj name="Equation" r:id="rId5" imgW="622030" imgH="444307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800600"/>
                        <a:ext cx="9477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9318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805979"/>
              </p:ext>
            </p:extLst>
          </p:nvPr>
        </p:nvGraphicFramePr>
        <p:xfrm>
          <a:off x="2286000" y="685800"/>
          <a:ext cx="342900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2311400" imgH="901700" progId="Equation.3">
                  <p:embed/>
                </p:oleObj>
              </mc:Choice>
              <mc:Fallback>
                <p:oleObj name="Equation" r:id="rId3" imgW="2311400" imgH="90170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685800"/>
                        <a:ext cx="3429000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533400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 </a:t>
            </a:r>
            <a:r>
              <a:rPr lang="en-US" dirty="0" err="1"/>
              <a:t>hitung</a:t>
            </a:r>
            <a:r>
              <a:rPr lang="en-US" dirty="0"/>
              <a:t> 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9369" y="1047240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 =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455889"/>
              </p:ext>
            </p:extLst>
          </p:nvPr>
        </p:nvGraphicFramePr>
        <p:xfrm>
          <a:off x="2292512" y="2555186"/>
          <a:ext cx="5098887" cy="1135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3721100" imgH="825500" progId="Equation.3">
                  <p:embed/>
                </p:oleObj>
              </mc:Choice>
              <mc:Fallback>
                <p:oleObj name="Equation" r:id="rId5" imgW="3721100" imgH="8255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512" y="2555186"/>
                        <a:ext cx="5098887" cy="11352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2915" y="2956957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41148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Karena</a:t>
            </a:r>
            <a:r>
              <a:rPr lang="en-US" sz="2400" dirty="0"/>
              <a:t> Z</a:t>
            </a:r>
            <a:r>
              <a:rPr lang="en-US" sz="2400" baseline="-25000" dirty="0"/>
              <a:t>0</a:t>
            </a:r>
            <a:r>
              <a:rPr lang="en-US" sz="2400" dirty="0"/>
              <a:t> = 40,18 &gt; </a:t>
            </a:r>
            <a:r>
              <a:rPr lang="en-US" sz="2400" dirty="0" err="1"/>
              <a:t>Z</a:t>
            </a:r>
            <a:r>
              <a:rPr lang="en-US" sz="2400" baseline="-25000" dirty="0" err="1"/>
              <a:t>α</a:t>
            </a:r>
            <a:r>
              <a:rPr lang="en-US" sz="2400" dirty="0"/>
              <a:t> = 1,55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tolak</a:t>
            </a:r>
            <a:r>
              <a:rPr lang="en-US" sz="2400" dirty="0"/>
              <a:t> H</a:t>
            </a:r>
            <a:r>
              <a:rPr lang="en-US" sz="2400" baseline="-25000" dirty="0"/>
              <a:t>0</a:t>
            </a:r>
            <a:r>
              <a:rPr lang="en-US" sz="2400" dirty="0"/>
              <a:t>. Yang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proporsi</a:t>
            </a:r>
            <a:r>
              <a:rPr lang="en-US" sz="2400" dirty="0"/>
              <a:t> </a:t>
            </a:r>
            <a:r>
              <a:rPr lang="en-US" sz="2400" dirty="0" err="1"/>
              <a:t>penjualan</a:t>
            </a:r>
            <a:r>
              <a:rPr lang="en-US" sz="2400" dirty="0"/>
              <a:t> </a:t>
            </a:r>
            <a:r>
              <a:rPr lang="en-US" sz="2400" dirty="0" err="1"/>
              <a:t>rokok</a:t>
            </a:r>
            <a:r>
              <a:rPr lang="en-US" sz="2400" dirty="0"/>
              <a:t> </a:t>
            </a:r>
            <a:r>
              <a:rPr lang="en-US" sz="2400" dirty="0" err="1"/>
              <a:t>merek</a:t>
            </a:r>
            <a:r>
              <a:rPr lang="en-US" sz="2400" dirty="0"/>
              <a:t> A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penjualan</a:t>
            </a:r>
            <a:r>
              <a:rPr lang="en-US" sz="2400" dirty="0"/>
              <a:t> </a:t>
            </a:r>
            <a:r>
              <a:rPr lang="en-US" sz="2400" dirty="0" err="1"/>
              <a:t>rokok</a:t>
            </a:r>
            <a:r>
              <a:rPr lang="en-US" sz="2400" dirty="0"/>
              <a:t> </a:t>
            </a:r>
            <a:r>
              <a:rPr lang="en-US" sz="2400" dirty="0" err="1"/>
              <a:t>merek</a:t>
            </a:r>
            <a:r>
              <a:rPr lang="en-US" sz="2400" dirty="0"/>
              <a:t> B.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2775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8000" dirty="0" err="1"/>
              <a:t>Terima</a:t>
            </a:r>
            <a:r>
              <a:rPr lang="en-US" sz="8000" dirty="0"/>
              <a:t> </a:t>
            </a:r>
            <a:r>
              <a:rPr lang="en-US" sz="8000" dirty="0" err="1"/>
              <a:t>Kasih</a:t>
            </a:r>
            <a:endParaRPr lang="en-US" sz="8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UJI HIPOTESA BEDA DUA RATA-RATA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8818" y="1816925"/>
            <a:ext cx="80217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Penulisan</a:t>
            </a:r>
            <a:r>
              <a:rPr lang="en-US" sz="2400" b="1" dirty="0"/>
              <a:t> </a:t>
            </a:r>
            <a:r>
              <a:rPr lang="en-US" sz="2400" b="1" dirty="0" err="1"/>
              <a:t>Hipotesa</a:t>
            </a:r>
            <a:r>
              <a:rPr lang="en-US" sz="2400" b="1" dirty="0"/>
              <a:t> : </a:t>
            </a:r>
          </a:p>
          <a:p>
            <a:endParaRPr lang="en-US" sz="2400" b="1" dirty="0"/>
          </a:p>
          <a:p>
            <a:r>
              <a:rPr lang="en-US" sz="2400" dirty="0"/>
              <a:t>H</a:t>
            </a:r>
            <a:r>
              <a:rPr lang="en-US" sz="2400" baseline="-25000" dirty="0"/>
              <a:t>0</a:t>
            </a:r>
            <a:r>
              <a:rPr lang="en-US" sz="2400" dirty="0"/>
              <a:t> : μ</a:t>
            </a:r>
            <a:r>
              <a:rPr lang="en-US" sz="2400" baseline="-25000" dirty="0"/>
              <a:t>1</a:t>
            </a:r>
            <a:r>
              <a:rPr lang="en-US" sz="2400" dirty="0"/>
              <a:t> – μ</a:t>
            </a:r>
            <a:r>
              <a:rPr lang="en-US" sz="2400" baseline="-25000" dirty="0"/>
              <a:t>2 </a:t>
            </a:r>
            <a:r>
              <a:rPr lang="en-US" sz="2400" dirty="0"/>
              <a:t> = 0 </a:t>
            </a:r>
            <a:r>
              <a:rPr lang="en-US" sz="2400" dirty="0" err="1"/>
              <a:t>atau</a:t>
            </a:r>
            <a:r>
              <a:rPr lang="en-US" sz="2400" dirty="0"/>
              <a:t> μ</a:t>
            </a:r>
            <a:r>
              <a:rPr lang="en-US" sz="2400" baseline="-25000" dirty="0"/>
              <a:t>1</a:t>
            </a:r>
            <a:r>
              <a:rPr lang="en-US" sz="2400" dirty="0"/>
              <a:t> = μ</a:t>
            </a:r>
            <a:r>
              <a:rPr lang="en-US" sz="2400" baseline="-25000" dirty="0"/>
              <a:t>2  </a:t>
            </a:r>
            <a:r>
              <a:rPr lang="en-US" sz="2400" dirty="0"/>
              <a:t>(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baseline="-25000" dirty="0"/>
              <a:t>  </a:t>
            </a:r>
            <a:r>
              <a:rPr lang="en-US" sz="2400" dirty="0" err="1"/>
              <a:t>perbedaan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)</a:t>
            </a:r>
            <a:r>
              <a:rPr lang="en-US" sz="2400" baseline="-25000" dirty="0"/>
              <a:t> </a:t>
            </a:r>
            <a:endParaRPr lang="en-US" sz="2400" dirty="0"/>
          </a:p>
          <a:p>
            <a:pPr lvl="0"/>
            <a:r>
              <a:rPr lang="en-US" sz="2400" dirty="0"/>
              <a:t>H</a:t>
            </a:r>
            <a:r>
              <a:rPr lang="en-US" sz="2400" baseline="-25000" dirty="0"/>
              <a:t>a </a:t>
            </a:r>
            <a:r>
              <a:rPr lang="en-US" sz="2400" dirty="0"/>
              <a:t>: μ</a:t>
            </a:r>
            <a:r>
              <a:rPr lang="en-US" sz="2400" baseline="-25000" dirty="0"/>
              <a:t>1</a:t>
            </a:r>
            <a:r>
              <a:rPr lang="en-US" sz="2400" dirty="0"/>
              <a:t> – μ</a:t>
            </a:r>
            <a:r>
              <a:rPr lang="en-US" sz="2400" baseline="-25000" dirty="0"/>
              <a:t>2 </a:t>
            </a:r>
            <a:r>
              <a:rPr lang="en-US" sz="2400" dirty="0"/>
              <a:t> &gt; 0 (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μ</a:t>
            </a:r>
            <a:r>
              <a:rPr lang="en-US" sz="2400" baseline="-25000" dirty="0"/>
              <a:t>1</a:t>
            </a:r>
            <a:r>
              <a:rPr lang="en-US" sz="2400" dirty="0"/>
              <a:t> &gt; μ</a:t>
            </a:r>
            <a:r>
              <a:rPr lang="en-US" sz="2400" baseline="-25000" dirty="0"/>
              <a:t>2 </a:t>
            </a:r>
            <a:r>
              <a:rPr lang="en-US" sz="2400" dirty="0"/>
              <a:t>)</a:t>
            </a:r>
          </a:p>
          <a:p>
            <a:pPr lvl="0"/>
            <a:r>
              <a:rPr lang="en-US" sz="2400" dirty="0"/>
              <a:t>H</a:t>
            </a:r>
            <a:r>
              <a:rPr lang="en-US" sz="2400" baseline="-25000" dirty="0"/>
              <a:t>a </a:t>
            </a:r>
            <a:r>
              <a:rPr lang="en-US" sz="2400" dirty="0"/>
              <a:t>: μ</a:t>
            </a:r>
            <a:r>
              <a:rPr lang="en-US" sz="2400" baseline="-25000" dirty="0"/>
              <a:t>1</a:t>
            </a:r>
            <a:r>
              <a:rPr lang="en-US" sz="2400" dirty="0"/>
              <a:t> – μ</a:t>
            </a:r>
            <a:r>
              <a:rPr lang="en-US" sz="2400" baseline="-25000" dirty="0"/>
              <a:t>2 </a:t>
            </a:r>
            <a:r>
              <a:rPr lang="en-US" sz="2400" dirty="0"/>
              <a:t> &lt; 0 (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μ</a:t>
            </a:r>
            <a:r>
              <a:rPr lang="en-US" sz="2400" baseline="-25000" dirty="0"/>
              <a:t>1</a:t>
            </a:r>
            <a:r>
              <a:rPr lang="en-US" sz="2400" dirty="0"/>
              <a:t> &lt; μ</a:t>
            </a:r>
            <a:r>
              <a:rPr lang="en-US" sz="2400" baseline="-25000" dirty="0"/>
              <a:t>2 </a:t>
            </a:r>
            <a:r>
              <a:rPr lang="en-US" sz="2400" dirty="0"/>
              <a:t>)</a:t>
            </a:r>
          </a:p>
          <a:p>
            <a:pPr lvl="0"/>
            <a:r>
              <a:rPr lang="en-US" sz="2400" dirty="0"/>
              <a:t>H</a:t>
            </a:r>
            <a:r>
              <a:rPr lang="en-US" sz="2400" baseline="-25000" dirty="0"/>
              <a:t>a </a:t>
            </a:r>
            <a:r>
              <a:rPr lang="en-US" sz="2400" dirty="0"/>
              <a:t>: μ</a:t>
            </a:r>
            <a:r>
              <a:rPr lang="en-US" sz="2400" baseline="-25000" dirty="0"/>
              <a:t>1</a:t>
            </a:r>
            <a:r>
              <a:rPr lang="en-US" sz="2400" dirty="0"/>
              <a:t> – μ</a:t>
            </a:r>
            <a:r>
              <a:rPr lang="en-US" sz="2400" baseline="-25000" dirty="0"/>
              <a:t>2 </a:t>
            </a:r>
            <a:r>
              <a:rPr lang="en-US" sz="2400" dirty="0"/>
              <a:t> ≠ 0 (μ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μ</a:t>
            </a:r>
            <a:r>
              <a:rPr lang="en-US" sz="2400" baseline="-25000" dirty="0"/>
              <a:t>2 </a:t>
            </a:r>
            <a:r>
              <a:rPr lang="en-US" sz="2400" dirty="0"/>
              <a:t>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56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61723"/>
              </p:ext>
            </p:extLst>
          </p:nvPr>
        </p:nvGraphicFramePr>
        <p:xfrm>
          <a:off x="2564120" y="1147741"/>
          <a:ext cx="10525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609336" imgH="482391" progId="Equation.3">
                  <p:embed/>
                </p:oleObj>
              </mc:Choice>
              <mc:Fallback>
                <p:oleObj name="Equation" r:id="rId3" imgW="609336" imgH="482391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4120" y="1147741"/>
                        <a:ext cx="10525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499336"/>
              </p:ext>
            </p:extLst>
          </p:nvPr>
        </p:nvGraphicFramePr>
        <p:xfrm>
          <a:off x="1256285" y="2362200"/>
          <a:ext cx="9001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444114" imgH="253780" progId="Equation.3">
                  <p:embed/>
                </p:oleObj>
              </mc:Choice>
              <mc:Fallback>
                <p:oleObj name="Equation" r:id="rId5" imgW="444114" imgH="25378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6285" y="2362200"/>
                        <a:ext cx="9001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231586"/>
              </p:ext>
            </p:extLst>
          </p:nvPr>
        </p:nvGraphicFramePr>
        <p:xfrm>
          <a:off x="2743200" y="2057400"/>
          <a:ext cx="1981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774364" imgH="507780" progId="Equation.3">
                  <p:embed/>
                </p:oleObj>
              </mc:Choice>
              <mc:Fallback>
                <p:oleObj name="Equation" r:id="rId7" imgW="774364" imgH="50778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057400"/>
                        <a:ext cx="19812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6262" y="1295400"/>
            <a:ext cx="730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Zo</a:t>
            </a:r>
            <a:r>
              <a:rPr lang="en-US" sz="2000" dirty="0"/>
              <a:t> =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51214" y="25908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=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0" y="3429000"/>
            <a:ext cx="8229600" cy="7921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Sampel</a:t>
            </a:r>
            <a:r>
              <a:rPr lang="en-US" dirty="0"/>
              <a:t> Kecil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744075"/>
              </p:ext>
            </p:extLst>
          </p:nvPr>
        </p:nvGraphicFramePr>
        <p:xfrm>
          <a:off x="2274965" y="4572000"/>
          <a:ext cx="4800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2755900" imgH="520700" progId="Equation.3">
                  <p:embed/>
                </p:oleObj>
              </mc:Choice>
              <mc:Fallback>
                <p:oleObj name="Equation" r:id="rId9" imgW="2755900" imgH="5207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965" y="4572000"/>
                        <a:ext cx="4800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26262" y="4724400"/>
            <a:ext cx="730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Zo</a:t>
            </a:r>
            <a:r>
              <a:rPr lang="en-US" sz="2000" dirty="0"/>
              <a:t> = </a:t>
            </a:r>
          </a:p>
        </p:txBody>
      </p:sp>
    </p:spTree>
    <p:extLst>
      <p:ext uri="{BB962C8B-B14F-4D97-AF65-F5344CB8AC3E}">
        <p14:creationId xmlns:p14="http://schemas.microsoft.com/office/powerpoint/2010/main" val="344114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2192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pemilik</a:t>
            </a:r>
            <a:r>
              <a:rPr lang="en-US" sz="2400" dirty="0"/>
              <a:t> </a:t>
            </a:r>
            <a:r>
              <a:rPr lang="en-US" sz="2400" dirty="0" err="1"/>
              <a:t>toko</a:t>
            </a:r>
            <a:r>
              <a:rPr lang="en-US" sz="2400" dirty="0"/>
              <a:t> yang </a:t>
            </a:r>
            <a:r>
              <a:rPr lang="en-US" sz="2400" dirty="0" err="1"/>
              <a:t>menjual</a:t>
            </a:r>
            <a:r>
              <a:rPr lang="en-US" sz="2400" dirty="0"/>
              <a:t> 2 </a:t>
            </a:r>
            <a:r>
              <a:rPr lang="en-US" sz="2400" dirty="0" err="1"/>
              <a:t>macam</a:t>
            </a:r>
            <a:r>
              <a:rPr lang="en-US" sz="2400" dirty="0"/>
              <a:t> bola </a:t>
            </a:r>
            <a:r>
              <a:rPr lang="en-US" sz="2400" dirty="0" err="1"/>
              <a:t>lampu</a:t>
            </a:r>
            <a:r>
              <a:rPr lang="en-US" sz="2400" dirty="0"/>
              <a:t> </a:t>
            </a:r>
            <a:r>
              <a:rPr lang="en-US" sz="2400" dirty="0" err="1"/>
              <a:t>merek</a:t>
            </a:r>
            <a:r>
              <a:rPr lang="en-US" sz="2400" dirty="0"/>
              <a:t> A </a:t>
            </a:r>
            <a:r>
              <a:rPr lang="en-US" sz="2400" dirty="0" err="1"/>
              <a:t>dan</a:t>
            </a:r>
            <a:r>
              <a:rPr lang="en-US" sz="2400" dirty="0"/>
              <a:t> B, </a:t>
            </a:r>
            <a:r>
              <a:rPr lang="en-US" sz="2400" dirty="0" err="1"/>
              <a:t>berpendapat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tak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rata-rata </a:t>
            </a:r>
            <a:r>
              <a:rPr lang="en-US" sz="2400" dirty="0" err="1"/>
              <a:t>lamanya</a:t>
            </a:r>
            <a:r>
              <a:rPr lang="en-US" sz="2400" dirty="0"/>
              <a:t> </a:t>
            </a:r>
            <a:r>
              <a:rPr lang="en-US" sz="2400" dirty="0" err="1"/>
              <a:t>menyala</a:t>
            </a:r>
            <a:r>
              <a:rPr lang="en-US" sz="2400" dirty="0"/>
              <a:t> bola </a:t>
            </a:r>
            <a:r>
              <a:rPr lang="en-US" sz="2400" dirty="0" err="1"/>
              <a:t>lampu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merek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alternative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.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menguji</a:t>
            </a:r>
            <a:r>
              <a:rPr lang="en-US" sz="2400" dirty="0"/>
              <a:t> </a:t>
            </a:r>
            <a:r>
              <a:rPr lang="en-US" sz="2400" dirty="0" err="1"/>
              <a:t>pendapatnya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percobaan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menyalakan</a:t>
            </a:r>
            <a:r>
              <a:rPr lang="en-US" sz="2400" dirty="0"/>
              <a:t> 100 </a:t>
            </a:r>
            <a:r>
              <a:rPr lang="en-US" sz="2400" dirty="0" err="1"/>
              <a:t>buah</a:t>
            </a:r>
            <a:r>
              <a:rPr lang="en-US" sz="2400" dirty="0"/>
              <a:t> bola </a:t>
            </a:r>
            <a:r>
              <a:rPr lang="en-US" sz="2400" dirty="0" err="1"/>
              <a:t>lampu</a:t>
            </a:r>
            <a:r>
              <a:rPr lang="en-US" sz="2400" dirty="0"/>
              <a:t> </a:t>
            </a:r>
            <a:r>
              <a:rPr lang="en-US" sz="2400" dirty="0" err="1"/>
              <a:t>merek</a:t>
            </a:r>
            <a:r>
              <a:rPr lang="en-US" sz="2400" dirty="0"/>
              <a:t> A </a:t>
            </a:r>
            <a:r>
              <a:rPr lang="en-US" sz="2400" dirty="0" err="1"/>
              <a:t>dan</a:t>
            </a:r>
            <a:r>
              <a:rPr lang="en-US" sz="2400" dirty="0"/>
              <a:t> 50 </a:t>
            </a:r>
            <a:r>
              <a:rPr lang="en-US" sz="2400" dirty="0" err="1"/>
              <a:t>buah</a:t>
            </a:r>
            <a:r>
              <a:rPr lang="en-US" sz="2400" dirty="0"/>
              <a:t> bola </a:t>
            </a:r>
            <a:r>
              <a:rPr lang="en-US" sz="2400" dirty="0" err="1"/>
              <a:t>lampu</a:t>
            </a:r>
            <a:r>
              <a:rPr lang="en-US" sz="2400" dirty="0"/>
              <a:t> </a:t>
            </a:r>
            <a:r>
              <a:rPr lang="en-US" sz="2400" dirty="0" err="1"/>
              <a:t>merek</a:t>
            </a:r>
            <a:r>
              <a:rPr lang="en-US" sz="2400" dirty="0"/>
              <a:t> B, </a:t>
            </a:r>
            <a:r>
              <a:rPr lang="en-US" sz="2400" dirty="0" err="1"/>
              <a:t>sebagai</a:t>
            </a:r>
            <a:r>
              <a:rPr lang="en-US" sz="2400" dirty="0"/>
              <a:t> sample </a:t>
            </a:r>
            <a:r>
              <a:rPr lang="en-US" sz="2400" dirty="0" err="1"/>
              <a:t>acak</a:t>
            </a:r>
            <a:r>
              <a:rPr lang="en-US" sz="2400" dirty="0"/>
              <a:t>. </a:t>
            </a:r>
            <a:r>
              <a:rPr lang="en-US" sz="2400" dirty="0" err="1"/>
              <a:t>Ternyata</a:t>
            </a:r>
            <a:r>
              <a:rPr lang="en-US" sz="2400" dirty="0"/>
              <a:t> bola </a:t>
            </a:r>
            <a:r>
              <a:rPr lang="en-US" sz="2400" dirty="0" err="1"/>
              <a:t>lampu</a:t>
            </a:r>
            <a:r>
              <a:rPr lang="en-US" sz="2400" dirty="0"/>
              <a:t> </a:t>
            </a:r>
            <a:r>
              <a:rPr lang="en-US" sz="2400" dirty="0" err="1"/>
              <a:t>merek</a:t>
            </a:r>
            <a:r>
              <a:rPr lang="en-US" sz="2400" dirty="0"/>
              <a:t> 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menyala</a:t>
            </a:r>
            <a:r>
              <a:rPr lang="en-US" sz="2400" dirty="0"/>
              <a:t> rata-rata </a:t>
            </a:r>
            <a:r>
              <a:rPr lang="en-US" sz="2400" dirty="0" err="1"/>
              <a:t>selama</a:t>
            </a:r>
            <a:r>
              <a:rPr lang="en-US" sz="2400" dirty="0"/>
              <a:t> 952 jam,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merek</a:t>
            </a:r>
            <a:r>
              <a:rPr lang="en-US" sz="2400" dirty="0"/>
              <a:t> B 987 jam,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simpangan</a:t>
            </a:r>
            <a:r>
              <a:rPr lang="en-US" sz="2400" dirty="0"/>
              <a:t> </a:t>
            </a:r>
            <a:r>
              <a:rPr lang="en-US" sz="2400" dirty="0" err="1"/>
              <a:t>baku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85 jam </a:t>
            </a:r>
            <a:r>
              <a:rPr lang="en-US" sz="2400" dirty="0" err="1"/>
              <a:t>dan</a:t>
            </a:r>
            <a:r>
              <a:rPr lang="en-US" sz="2400" dirty="0"/>
              <a:t> 92 jam.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α = 5%, </a:t>
            </a:r>
            <a:r>
              <a:rPr lang="en-US" sz="2400" dirty="0" err="1"/>
              <a:t>ujilah</a:t>
            </a:r>
            <a:r>
              <a:rPr lang="en-US" sz="2400" dirty="0"/>
              <a:t> </a:t>
            </a:r>
            <a:r>
              <a:rPr lang="en-US" sz="2400" dirty="0" err="1"/>
              <a:t>pendapat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  <a:p>
            <a:pPr algn="just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25441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639762"/>
          </a:xfrm>
        </p:spPr>
        <p:txBody>
          <a:bodyPr/>
          <a:lstStyle/>
          <a:p>
            <a:pPr algn="l"/>
            <a:r>
              <a:rPr lang="en-US" dirty="0" err="1"/>
              <a:t>Jawab</a:t>
            </a:r>
            <a:r>
              <a:rPr lang="en-US" dirty="0"/>
              <a:t> 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3875" y="12954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</a:t>
            </a:r>
            <a:r>
              <a:rPr lang="en-US" sz="2800" baseline="-25000" dirty="0"/>
              <a:t>0</a:t>
            </a:r>
            <a:r>
              <a:rPr lang="en-US" sz="2800" dirty="0"/>
              <a:t> : μ</a:t>
            </a:r>
            <a:r>
              <a:rPr lang="en-US" sz="2800" baseline="-25000" dirty="0"/>
              <a:t>1</a:t>
            </a:r>
            <a:r>
              <a:rPr lang="en-US" sz="2800" dirty="0"/>
              <a:t> – μ</a:t>
            </a:r>
            <a:r>
              <a:rPr lang="en-US" sz="2800" baseline="-25000" dirty="0"/>
              <a:t>2 </a:t>
            </a:r>
            <a:r>
              <a:rPr lang="en-US" sz="2800" dirty="0"/>
              <a:t> = 0</a:t>
            </a:r>
          </a:p>
          <a:p>
            <a:r>
              <a:rPr lang="en-US" sz="2800" dirty="0"/>
              <a:t>H</a:t>
            </a:r>
            <a:r>
              <a:rPr lang="en-US" sz="2800" baseline="-25000" dirty="0"/>
              <a:t>a </a:t>
            </a:r>
            <a:r>
              <a:rPr lang="en-US" sz="2800" dirty="0"/>
              <a:t>: μ</a:t>
            </a:r>
            <a:r>
              <a:rPr lang="en-US" sz="2800" baseline="-25000" dirty="0"/>
              <a:t>1</a:t>
            </a:r>
            <a:r>
              <a:rPr lang="en-US" sz="2800" dirty="0"/>
              <a:t> – μ</a:t>
            </a:r>
            <a:r>
              <a:rPr lang="en-US" sz="2800" baseline="-25000" dirty="0"/>
              <a:t>2 </a:t>
            </a:r>
            <a:r>
              <a:rPr lang="en-US" sz="2800" dirty="0"/>
              <a:t> ≠ 0  </a:t>
            </a:r>
          </a:p>
          <a:p>
            <a:r>
              <a:rPr lang="en-US" sz="2800" dirty="0"/>
              <a:t>n</a:t>
            </a:r>
            <a:r>
              <a:rPr lang="en-US" sz="2800" baseline="-25000" dirty="0"/>
              <a:t>1</a:t>
            </a:r>
            <a:r>
              <a:rPr lang="en-US" sz="2800" dirty="0"/>
              <a:t> = 100, = 952, </a:t>
            </a:r>
            <a:r>
              <a:rPr lang="el-GR" sz="2800" dirty="0"/>
              <a:t>σ</a:t>
            </a:r>
            <a:r>
              <a:rPr lang="en-US" sz="2800" baseline="-25000" dirty="0"/>
              <a:t>1</a:t>
            </a:r>
            <a:r>
              <a:rPr lang="en-US" sz="2800" dirty="0"/>
              <a:t> = 85</a:t>
            </a:r>
          </a:p>
          <a:p>
            <a:r>
              <a:rPr lang="en-US" sz="2800" dirty="0"/>
              <a:t>n</a:t>
            </a:r>
            <a:r>
              <a:rPr lang="en-US" sz="2800" baseline="-25000" dirty="0"/>
              <a:t>2</a:t>
            </a:r>
            <a:r>
              <a:rPr lang="en-US" sz="2800" dirty="0"/>
              <a:t> =   50, = 987, </a:t>
            </a:r>
            <a:r>
              <a:rPr lang="el-GR" sz="2800" dirty="0"/>
              <a:t>σ</a:t>
            </a:r>
            <a:r>
              <a:rPr lang="en-US" sz="2800" baseline="-25000" dirty="0"/>
              <a:t>2</a:t>
            </a:r>
            <a:r>
              <a:rPr lang="en-US" sz="2800" dirty="0"/>
              <a:t> = 92</a:t>
            </a:r>
          </a:p>
          <a:p>
            <a:r>
              <a:rPr lang="en-US" sz="2800" dirty="0"/>
              <a:t>n</a:t>
            </a:r>
            <a:r>
              <a:rPr lang="en-US" sz="2800" baseline="-25000" dirty="0"/>
              <a:t>2</a:t>
            </a:r>
            <a:r>
              <a:rPr lang="en-US" sz="2800" dirty="0"/>
              <a:t> =   50, = 987, </a:t>
            </a:r>
            <a:r>
              <a:rPr lang="el-GR" sz="2800" dirty="0"/>
              <a:t>σ</a:t>
            </a:r>
            <a:r>
              <a:rPr lang="en-US" sz="2800" baseline="-25000" dirty="0"/>
              <a:t>2</a:t>
            </a:r>
            <a:r>
              <a:rPr lang="en-US" sz="2800" dirty="0"/>
              <a:t> = 92</a:t>
            </a:r>
          </a:p>
          <a:p>
            <a:pPr algn="just"/>
            <a:endParaRPr lang="en-US" sz="2000" b="1" dirty="0"/>
          </a:p>
          <a:p>
            <a:pPr algn="just"/>
            <a:endParaRPr lang="en-US" sz="20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681650"/>
              </p:ext>
            </p:extLst>
          </p:nvPr>
        </p:nvGraphicFramePr>
        <p:xfrm>
          <a:off x="1473333" y="3683526"/>
          <a:ext cx="1177925" cy="1176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812800" imgH="736600" progId="Equation.3">
                  <p:embed/>
                </p:oleObj>
              </mc:Choice>
              <mc:Fallback>
                <p:oleObj name="Equation" r:id="rId3" imgW="812800" imgH="736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333" y="3683526"/>
                        <a:ext cx="1177925" cy="1176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979231"/>
              </p:ext>
            </p:extLst>
          </p:nvPr>
        </p:nvGraphicFramePr>
        <p:xfrm>
          <a:off x="3276600" y="3736009"/>
          <a:ext cx="2062118" cy="1077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257300" imgH="660400" progId="Equation.3">
                  <p:embed/>
                </p:oleObj>
              </mc:Choice>
              <mc:Fallback>
                <p:oleObj name="Equation" r:id="rId5" imgW="1257300" imgH="6604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736009"/>
                        <a:ext cx="2062118" cy="1077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3810000"/>
            <a:ext cx="730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Zo</a:t>
            </a:r>
            <a:r>
              <a:rPr lang="en-US" sz="2000" dirty="0"/>
              <a:t> =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400" y="39055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4953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Karena</a:t>
            </a:r>
            <a:r>
              <a:rPr lang="en-US" sz="2400" dirty="0"/>
              <a:t> Z</a:t>
            </a:r>
            <a:r>
              <a:rPr lang="en-US" sz="2400" baseline="-25000" dirty="0"/>
              <a:t>0</a:t>
            </a:r>
            <a:r>
              <a:rPr lang="en-US" sz="2400" dirty="0"/>
              <a:t> = -2,25 &lt; -</a:t>
            </a:r>
            <a:r>
              <a:rPr lang="en-US" sz="2400" dirty="0" err="1"/>
              <a:t>Z</a:t>
            </a:r>
            <a:r>
              <a:rPr lang="en-US" sz="2400" baseline="-25000" dirty="0" err="1"/>
              <a:t>α</a:t>
            </a:r>
            <a:r>
              <a:rPr lang="en-US" sz="2400" baseline="-25000" dirty="0"/>
              <a:t>/2</a:t>
            </a:r>
            <a:r>
              <a:rPr lang="en-US" sz="2400" dirty="0"/>
              <a:t> = - 1,96 </a:t>
            </a:r>
            <a:r>
              <a:rPr lang="en-US" sz="2400" dirty="0" err="1"/>
              <a:t>maka</a:t>
            </a:r>
            <a:r>
              <a:rPr lang="en-US" sz="2400" dirty="0"/>
              <a:t> H</a:t>
            </a:r>
            <a:r>
              <a:rPr lang="en-US" sz="2400" baseline="-25000" dirty="0"/>
              <a:t>0</a:t>
            </a:r>
            <a:r>
              <a:rPr lang="en-US" sz="2400" dirty="0"/>
              <a:t> </a:t>
            </a:r>
            <a:r>
              <a:rPr lang="en-US" sz="2400" dirty="0" err="1"/>
              <a:t>ditolak</a:t>
            </a:r>
            <a:r>
              <a:rPr lang="en-US" sz="2400" dirty="0"/>
              <a:t>. </a:t>
            </a:r>
            <a:r>
              <a:rPr lang="en-US" sz="2400" dirty="0" err="1"/>
              <a:t>Berarti</a:t>
            </a:r>
            <a:r>
              <a:rPr lang="en-US" sz="2400" dirty="0"/>
              <a:t> rata-rata </a:t>
            </a:r>
            <a:r>
              <a:rPr lang="en-US" sz="2400" dirty="0" err="1"/>
              <a:t>lamanya</a:t>
            </a:r>
            <a:r>
              <a:rPr lang="en-US" sz="2400" dirty="0"/>
              <a:t> </a:t>
            </a:r>
            <a:r>
              <a:rPr lang="en-US" sz="2400" dirty="0" err="1"/>
              <a:t>menyala</a:t>
            </a:r>
            <a:r>
              <a:rPr lang="en-US" sz="2400" dirty="0"/>
              <a:t> bola </a:t>
            </a:r>
            <a:r>
              <a:rPr lang="en-US" sz="2400" dirty="0" err="1"/>
              <a:t>lampu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merek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2339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UJI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Hipotesis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jika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Varians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tidak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Diketahui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842656"/>
              </p:ext>
            </p:extLst>
          </p:nvPr>
        </p:nvGraphicFramePr>
        <p:xfrm>
          <a:off x="1524000" y="2057400"/>
          <a:ext cx="3810000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548728" imgH="774364" progId="Equation.3">
                  <p:embed/>
                </p:oleObj>
              </mc:Choice>
              <mc:Fallback>
                <p:oleObj name="Equation" r:id="rId3" imgW="1548728" imgH="774364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57400"/>
                        <a:ext cx="3810000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8873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 err="1"/>
              <a:t>Contoh</a:t>
            </a:r>
            <a:r>
              <a:rPr lang="en-US" sz="360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5953" y="1066800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Pendapatan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sesudah</a:t>
            </a:r>
            <a:r>
              <a:rPr lang="en-US" sz="2400" dirty="0"/>
              <a:t> </a:t>
            </a:r>
            <a:r>
              <a:rPr lang="en-US" sz="2400" dirty="0" err="1"/>
              <a:t>promosi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?</a:t>
            </a:r>
          </a:p>
          <a:p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disuruh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menguji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</a:t>
            </a:r>
            <a:r>
              <a:rPr lang="en-US" sz="2400" dirty="0"/>
              <a:t> = 5 %,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mengamati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36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promosi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rata-rata </a:t>
            </a:r>
            <a:r>
              <a:rPr lang="en-US" sz="2400" dirty="0" err="1"/>
              <a:t>penjualan</a:t>
            </a:r>
            <a:r>
              <a:rPr lang="en-US" sz="2400" dirty="0"/>
              <a:t> </a:t>
            </a:r>
            <a:r>
              <a:rPr lang="en-US" sz="2400" dirty="0" err="1"/>
              <a:t>Rp</a:t>
            </a:r>
            <a:r>
              <a:rPr lang="en-US" sz="2400" dirty="0"/>
              <a:t>. 13,17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</a:t>
            </a:r>
            <a:r>
              <a:rPr lang="en-US" sz="2400" dirty="0" err="1"/>
              <a:t>deviasi</a:t>
            </a:r>
            <a:r>
              <a:rPr lang="en-US" sz="2400" dirty="0"/>
              <a:t> </a:t>
            </a:r>
            <a:r>
              <a:rPr lang="en-US" sz="2400" dirty="0" err="1"/>
              <a:t>Rp</a:t>
            </a:r>
            <a:r>
              <a:rPr lang="en-US" sz="2400" dirty="0"/>
              <a:t>. 2,09.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promosi</a:t>
            </a:r>
            <a:r>
              <a:rPr lang="en-US" sz="2400" dirty="0"/>
              <a:t>: Rata-rata </a:t>
            </a:r>
            <a:r>
              <a:rPr lang="en-US" sz="2400" dirty="0" err="1"/>
              <a:t>pendapatan</a:t>
            </a:r>
            <a:r>
              <a:rPr lang="en-US" sz="2400" dirty="0"/>
              <a:t> </a:t>
            </a:r>
            <a:r>
              <a:rPr lang="en-US" sz="2400" dirty="0" err="1"/>
              <a:t>Rp</a:t>
            </a:r>
            <a:r>
              <a:rPr lang="en-US" sz="2400" dirty="0"/>
              <a:t> 7,55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St.deviasi</a:t>
            </a:r>
            <a:r>
              <a:rPr lang="en-US" sz="2400" dirty="0"/>
              <a:t> </a:t>
            </a:r>
            <a:r>
              <a:rPr lang="en-US" sz="2400" dirty="0" err="1"/>
              <a:t>Rp</a:t>
            </a:r>
            <a:r>
              <a:rPr lang="en-US" sz="2400" dirty="0"/>
              <a:t>. 1,09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1005" y="3399864"/>
            <a:ext cx="7620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Jawab</a:t>
            </a:r>
            <a:r>
              <a:rPr lang="en-US" sz="2400" dirty="0"/>
              <a:t> :</a:t>
            </a:r>
          </a:p>
          <a:p>
            <a:r>
              <a:rPr lang="en-US" sz="2400" dirty="0"/>
              <a:t>1. </a:t>
            </a:r>
            <a:r>
              <a:rPr lang="en-US" sz="2400" dirty="0" err="1"/>
              <a:t>Merumuskan</a:t>
            </a:r>
            <a:r>
              <a:rPr lang="en-US" sz="2400" dirty="0"/>
              <a:t> </a:t>
            </a:r>
            <a:r>
              <a:rPr lang="en-US" sz="2400" dirty="0" err="1"/>
              <a:t>hipotesa</a:t>
            </a:r>
            <a:r>
              <a:rPr lang="en-US" sz="2400" dirty="0"/>
              <a:t>:</a:t>
            </a:r>
          </a:p>
          <a:p>
            <a:r>
              <a:rPr lang="en-US" sz="2400" dirty="0"/>
              <a:t>     Ho =  </a:t>
            </a:r>
            <a:r>
              <a:rPr lang="en-US" sz="2400" dirty="0">
                <a:sym typeface="Symbol"/>
              </a:rPr>
              <a:t></a:t>
            </a:r>
            <a:r>
              <a:rPr lang="en-US" sz="2400" dirty="0"/>
              <a:t>1 - </a:t>
            </a:r>
            <a:r>
              <a:rPr lang="en-US" sz="2400" dirty="0">
                <a:sym typeface="Symbol"/>
              </a:rPr>
              <a:t></a:t>
            </a:r>
            <a:r>
              <a:rPr lang="en-US" sz="2400" dirty="0"/>
              <a:t>2 = 0</a:t>
            </a:r>
          </a:p>
          <a:p>
            <a:r>
              <a:rPr lang="en-US" sz="2400" dirty="0"/>
              <a:t>     Ha =  </a:t>
            </a:r>
            <a:r>
              <a:rPr lang="en-US" sz="2400" dirty="0">
                <a:sym typeface="Symbol"/>
              </a:rPr>
              <a:t></a:t>
            </a:r>
            <a:r>
              <a:rPr lang="en-US" sz="2400" dirty="0"/>
              <a:t>1 - </a:t>
            </a:r>
            <a:r>
              <a:rPr lang="en-US" sz="2400" dirty="0">
                <a:sym typeface="Symbol"/>
              </a:rPr>
              <a:t></a:t>
            </a:r>
            <a:r>
              <a:rPr lang="en-US" sz="2400" dirty="0"/>
              <a:t>2 </a:t>
            </a:r>
            <a:r>
              <a:rPr lang="en-US" sz="2400" dirty="0">
                <a:sym typeface="Symbol"/>
              </a:rPr>
              <a:t></a:t>
            </a:r>
            <a:r>
              <a:rPr lang="en-US" sz="2400" dirty="0"/>
              <a:t> 0</a:t>
            </a:r>
          </a:p>
          <a:p>
            <a:endParaRPr lang="en-US" sz="2400" dirty="0"/>
          </a:p>
          <a:p>
            <a:r>
              <a:rPr lang="en-US" sz="2400" dirty="0"/>
              <a:t>2.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taraf</a:t>
            </a:r>
            <a:r>
              <a:rPr lang="en-US" sz="2400" dirty="0"/>
              <a:t> </a:t>
            </a:r>
            <a:r>
              <a:rPr lang="en-US" sz="2400" dirty="0" err="1"/>
              <a:t>nyata</a:t>
            </a:r>
            <a:r>
              <a:rPr lang="en-US" sz="2400" dirty="0"/>
              <a:t> ( 5%).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kritis</a:t>
            </a:r>
            <a:r>
              <a:rPr lang="en-US" sz="2400" dirty="0"/>
              <a:t> Z</a:t>
            </a:r>
            <a:r>
              <a:rPr lang="en-US" sz="2400" dirty="0">
                <a:sym typeface="Symbol"/>
              </a:rPr>
              <a:t></a:t>
            </a:r>
            <a:r>
              <a:rPr lang="en-US" sz="2400" dirty="0"/>
              <a:t>/2 = Z0,025   	=1,96</a:t>
            </a:r>
          </a:p>
          <a:p>
            <a:r>
              <a:rPr lang="en-US" sz="2400" dirty="0"/>
              <a:t>     </a:t>
            </a:r>
            <a:r>
              <a:rPr lang="en-US" sz="2400" dirty="0" err="1"/>
              <a:t>Lihat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wilayah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normal.</a:t>
            </a:r>
          </a:p>
          <a:p>
            <a:pPr algn="just"/>
            <a:endParaRPr lang="en-US" sz="2000" b="1" dirty="0"/>
          </a:p>
          <a:p>
            <a:pPr algn="just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96715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1219200"/>
            <a:ext cx="2162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</a:t>
            </a:r>
            <a:r>
              <a:rPr lang="en-US" dirty="0" err="1"/>
              <a:t>Lakukan</a:t>
            </a:r>
            <a:r>
              <a:rPr lang="en-US" dirty="0"/>
              <a:t> Z </a:t>
            </a:r>
            <a:r>
              <a:rPr lang="en-US" dirty="0" err="1"/>
              <a:t>hitung</a:t>
            </a:r>
            <a:r>
              <a:rPr lang="en-US" dirty="0"/>
              <a:t> :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841460"/>
              </p:ext>
            </p:extLst>
          </p:nvPr>
        </p:nvGraphicFramePr>
        <p:xfrm>
          <a:off x="2133600" y="1617575"/>
          <a:ext cx="2438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548728" imgH="774364" progId="Equation.3">
                  <p:embed/>
                </p:oleObj>
              </mc:Choice>
              <mc:Fallback>
                <p:oleObj name="Equation" r:id="rId3" imgW="1548728" imgH="774364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17575"/>
                        <a:ext cx="2438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3429000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Tolak</a:t>
            </a:r>
            <a:r>
              <a:rPr lang="en-US" sz="2400" dirty="0"/>
              <a:t> Ho,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bukti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diatas</a:t>
            </a:r>
            <a:r>
              <a:rPr lang="en-US" sz="2400" dirty="0"/>
              <a:t>, yang </a:t>
            </a:r>
            <a:r>
              <a:rPr lang="en-US" sz="2400" dirty="0" err="1"/>
              <a:t>mengatakan</a:t>
            </a:r>
            <a:r>
              <a:rPr lang="en-US" sz="2400" dirty="0"/>
              <a:t>, </a:t>
            </a:r>
            <a:r>
              <a:rPr lang="en-US" sz="2400" dirty="0" err="1"/>
              <a:t>bahwa</a:t>
            </a:r>
            <a:r>
              <a:rPr lang="en-US" sz="2400" dirty="0"/>
              <a:t> rata-rata </a:t>
            </a:r>
            <a:r>
              <a:rPr lang="en-US" sz="2400" dirty="0" err="1"/>
              <a:t>pendapatan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sesudah</a:t>
            </a:r>
            <a:r>
              <a:rPr lang="en-US" sz="2400" dirty="0"/>
              <a:t> </a:t>
            </a:r>
            <a:r>
              <a:rPr lang="en-US" sz="2400" dirty="0" err="1"/>
              <a:t>promosi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560407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467</TotalTime>
  <Words>1253</Words>
  <Application>Microsoft Office PowerPoint</Application>
  <PresentationFormat>On-screen Show (4:3)</PresentationFormat>
  <Paragraphs>234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Courier New</vt:lpstr>
      <vt:lpstr>Times New Roman</vt:lpstr>
      <vt:lpstr>0-Blanko-PPT-sesi-1 Baru (3)</vt:lpstr>
      <vt:lpstr>Equation</vt:lpstr>
      <vt:lpstr>Dra Safitri M  M.Si</vt:lpstr>
      <vt:lpstr>Tujuan Akhir Pembelajaran</vt:lpstr>
      <vt:lpstr>UJI HIPOTESA BEDA DUA RATA-RATA</vt:lpstr>
      <vt:lpstr>Sampel Besar</vt:lpstr>
      <vt:lpstr>Contoh : </vt:lpstr>
      <vt:lpstr>Jawab : </vt:lpstr>
      <vt:lpstr>UJI Hipotesis jika Varians tidak Diketahui</vt:lpstr>
      <vt:lpstr>Contoh </vt:lpstr>
      <vt:lpstr>PowerPoint Presentation</vt:lpstr>
      <vt:lpstr>PowerPoint Presentation</vt:lpstr>
      <vt:lpstr>Jawab :</vt:lpstr>
      <vt:lpstr>Uji Beda Dua Rata-rata Data Berpasangan </vt:lpstr>
      <vt:lpstr>Contoh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1</vt:lpstr>
      <vt:lpstr>Jawab : </vt:lpstr>
      <vt:lpstr>PowerPoint Presentation</vt:lpstr>
      <vt:lpstr>Contoh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Safitri Mursyid</cp:lastModifiedBy>
  <cp:revision>37</cp:revision>
  <dcterms:created xsi:type="dcterms:W3CDTF">2019-09-17T08:27:08Z</dcterms:created>
  <dcterms:modified xsi:type="dcterms:W3CDTF">2020-07-28T10:36:42Z</dcterms:modified>
</cp:coreProperties>
</file>