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5" r:id="rId6"/>
    <p:sldId id="266" r:id="rId7"/>
    <p:sldId id="267" r:id="rId8"/>
    <p:sldId id="269" r:id="rId9"/>
    <p:sldId id="270" r:id="rId10"/>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9" d="100"/>
          <a:sy n="89" d="100"/>
        </p:scale>
        <p:origin x="-300" y="-6"/>
      </p:cViewPr>
      <p:guideLst>
        <p:guide orient="horz" pos="2160"/>
        <p:guide pos="2880"/>
      </p:guideLst>
    </p:cSldViewPr>
  </p:slideViewPr>
  <p:notesTextViewPr>
    <p:cViewPr>
      <p:scale>
        <a:sx n="1" d="1"/>
        <a:sy n="1" d="1"/>
      </p:scale>
      <p:origin x="0" y="0"/>
    </p:cViewPr>
  </p:notesTextViewPr>
  <p:sorterViewPr>
    <p:cViewPr>
      <p:scale>
        <a:sx n="100" d="100"/>
        <a:sy n="100" d="100"/>
      </p:scale>
      <p:origin x="0" y="196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ED322224-6591-4533-A2BA-01386F505449}" type="datetimeFigureOut">
              <a:rPr lang="id-ID" smtClean="0"/>
              <a:t>15/09/2015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0E4C7ED-B342-468C-B06F-257B52948C99}" type="slidenum">
              <a:rPr lang="id-ID" smtClean="0"/>
              <a:t>‹#›</a:t>
            </a:fld>
            <a:endParaRPr lang="id-ID"/>
          </a:p>
        </p:txBody>
      </p:sp>
    </p:spTree>
    <p:extLst>
      <p:ext uri="{BB962C8B-B14F-4D97-AF65-F5344CB8AC3E}">
        <p14:creationId xmlns:p14="http://schemas.microsoft.com/office/powerpoint/2010/main" val="661359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ED322224-6591-4533-A2BA-01386F505449}" type="datetimeFigureOut">
              <a:rPr lang="id-ID" smtClean="0"/>
              <a:t>15/09/2015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0E4C7ED-B342-468C-B06F-257B52948C99}" type="slidenum">
              <a:rPr lang="id-ID" smtClean="0"/>
              <a:t>‹#›</a:t>
            </a:fld>
            <a:endParaRPr lang="id-ID"/>
          </a:p>
        </p:txBody>
      </p:sp>
    </p:spTree>
    <p:extLst>
      <p:ext uri="{BB962C8B-B14F-4D97-AF65-F5344CB8AC3E}">
        <p14:creationId xmlns:p14="http://schemas.microsoft.com/office/powerpoint/2010/main" val="2675649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ED322224-6591-4533-A2BA-01386F505449}" type="datetimeFigureOut">
              <a:rPr lang="id-ID" smtClean="0"/>
              <a:t>15/09/2015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0E4C7ED-B342-468C-B06F-257B52948C99}" type="slidenum">
              <a:rPr lang="id-ID" smtClean="0"/>
              <a:t>‹#›</a:t>
            </a:fld>
            <a:endParaRPr lang="id-ID"/>
          </a:p>
        </p:txBody>
      </p:sp>
    </p:spTree>
    <p:extLst>
      <p:ext uri="{BB962C8B-B14F-4D97-AF65-F5344CB8AC3E}">
        <p14:creationId xmlns:p14="http://schemas.microsoft.com/office/powerpoint/2010/main" val="1876215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ED322224-6591-4533-A2BA-01386F505449}" type="datetimeFigureOut">
              <a:rPr lang="id-ID" smtClean="0"/>
              <a:t>15/09/2015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0E4C7ED-B342-468C-B06F-257B52948C99}" type="slidenum">
              <a:rPr lang="id-ID" smtClean="0"/>
              <a:t>‹#›</a:t>
            </a:fld>
            <a:endParaRPr lang="id-ID"/>
          </a:p>
        </p:txBody>
      </p:sp>
    </p:spTree>
    <p:extLst>
      <p:ext uri="{BB962C8B-B14F-4D97-AF65-F5344CB8AC3E}">
        <p14:creationId xmlns:p14="http://schemas.microsoft.com/office/powerpoint/2010/main" val="945600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322224-6591-4533-A2BA-01386F505449}" type="datetimeFigureOut">
              <a:rPr lang="id-ID" smtClean="0"/>
              <a:t>15/09/2015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A0E4C7ED-B342-468C-B06F-257B52948C99}" type="slidenum">
              <a:rPr lang="id-ID" smtClean="0"/>
              <a:t>‹#›</a:t>
            </a:fld>
            <a:endParaRPr lang="id-ID"/>
          </a:p>
        </p:txBody>
      </p:sp>
    </p:spTree>
    <p:extLst>
      <p:ext uri="{BB962C8B-B14F-4D97-AF65-F5344CB8AC3E}">
        <p14:creationId xmlns:p14="http://schemas.microsoft.com/office/powerpoint/2010/main" val="2299900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ED322224-6591-4533-A2BA-01386F505449}" type="datetimeFigureOut">
              <a:rPr lang="id-ID" smtClean="0"/>
              <a:t>15/09/2015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A0E4C7ED-B342-468C-B06F-257B52948C99}" type="slidenum">
              <a:rPr lang="id-ID" smtClean="0"/>
              <a:t>‹#›</a:t>
            </a:fld>
            <a:endParaRPr lang="id-ID"/>
          </a:p>
        </p:txBody>
      </p:sp>
    </p:spTree>
    <p:extLst>
      <p:ext uri="{BB962C8B-B14F-4D97-AF65-F5344CB8AC3E}">
        <p14:creationId xmlns:p14="http://schemas.microsoft.com/office/powerpoint/2010/main" val="274280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ED322224-6591-4533-A2BA-01386F505449}" type="datetimeFigureOut">
              <a:rPr lang="id-ID" smtClean="0"/>
              <a:t>15/09/2015</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A0E4C7ED-B342-468C-B06F-257B52948C99}" type="slidenum">
              <a:rPr lang="id-ID" smtClean="0"/>
              <a:t>‹#›</a:t>
            </a:fld>
            <a:endParaRPr lang="id-ID"/>
          </a:p>
        </p:txBody>
      </p:sp>
    </p:spTree>
    <p:extLst>
      <p:ext uri="{BB962C8B-B14F-4D97-AF65-F5344CB8AC3E}">
        <p14:creationId xmlns:p14="http://schemas.microsoft.com/office/powerpoint/2010/main" val="3862301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ED322224-6591-4533-A2BA-01386F505449}" type="datetimeFigureOut">
              <a:rPr lang="id-ID" smtClean="0"/>
              <a:t>15/09/2015</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A0E4C7ED-B342-468C-B06F-257B52948C99}" type="slidenum">
              <a:rPr lang="id-ID" smtClean="0"/>
              <a:t>‹#›</a:t>
            </a:fld>
            <a:endParaRPr lang="id-ID"/>
          </a:p>
        </p:txBody>
      </p:sp>
    </p:spTree>
    <p:extLst>
      <p:ext uri="{BB962C8B-B14F-4D97-AF65-F5344CB8AC3E}">
        <p14:creationId xmlns:p14="http://schemas.microsoft.com/office/powerpoint/2010/main" val="1786504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322224-6591-4533-A2BA-01386F505449}" type="datetimeFigureOut">
              <a:rPr lang="id-ID" smtClean="0"/>
              <a:t>15/09/2015</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A0E4C7ED-B342-468C-B06F-257B52948C99}" type="slidenum">
              <a:rPr lang="id-ID" smtClean="0"/>
              <a:t>‹#›</a:t>
            </a:fld>
            <a:endParaRPr lang="id-ID"/>
          </a:p>
        </p:txBody>
      </p:sp>
    </p:spTree>
    <p:extLst>
      <p:ext uri="{BB962C8B-B14F-4D97-AF65-F5344CB8AC3E}">
        <p14:creationId xmlns:p14="http://schemas.microsoft.com/office/powerpoint/2010/main" val="2745100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322224-6591-4533-A2BA-01386F505449}" type="datetimeFigureOut">
              <a:rPr lang="id-ID" smtClean="0"/>
              <a:t>15/09/2015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A0E4C7ED-B342-468C-B06F-257B52948C99}" type="slidenum">
              <a:rPr lang="id-ID" smtClean="0"/>
              <a:t>‹#›</a:t>
            </a:fld>
            <a:endParaRPr lang="id-ID"/>
          </a:p>
        </p:txBody>
      </p:sp>
    </p:spTree>
    <p:extLst>
      <p:ext uri="{BB962C8B-B14F-4D97-AF65-F5344CB8AC3E}">
        <p14:creationId xmlns:p14="http://schemas.microsoft.com/office/powerpoint/2010/main" val="3723883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322224-6591-4533-A2BA-01386F505449}" type="datetimeFigureOut">
              <a:rPr lang="id-ID" smtClean="0"/>
              <a:t>15/09/2015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A0E4C7ED-B342-468C-B06F-257B52948C99}" type="slidenum">
              <a:rPr lang="id-ID" smtClean="0"/>
              <a:t>‹#›</a:t>
            </a:fld>
            <a:endParaRPr lang="id-ID"/>
          </a:p>
        </p:txBody>
      </p:sp>
    </p:spTree>
    <p:extLst>
      <p:ext uri="{BB962C8B-B14F-4D97-AF65-F5344CB8AC3E}">
        <p14:creationId xmlns:p14="http://schemas.microsoft.com/office/powerpoint/2010/main" val="1791674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322224-6591-4533-A2BA-01386F505449}" type="datetimeFigureOut">
              <a:rPr lang="id-ID" smtClean="0"/>
              <a:t>15/09/2015</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E4C7ED-B342-468C-B06F-257B52948C99}" type="slidenum">
              <a:rPr lang="id-ID" smtClean="0"/>
              <a:t>‹#›</a:t>
            </a:fld>
            <a:endParaRPr lang="id-ID"/>
          </a:p>
        </p:txBody>
      </p:sp>
    </p:spTree>
    <p:extLst>
      <p:ext uri="{BB962C8B-B14F-4D97-AF65-F5344CB8AC3E}">
        <p14:creationId xmlns:p14="http://schemas.microsoft.com/office/powerpoint/2010/main" val="352447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9600" b="1" dirty="0" smtClean="0"/>
              <a:t>TEMU XII</a:t>
            </a:r>
            <a:endParaRPr lang="id-ID" sz="9600" b="1" dirty="0"/>
          </a:p>
        </p:txBody>
      </p:sp>
      <p:sp>
        <p:nvSpPr>
          <p:cNvPr id="3" name="Subtitle 2"/>
          <p:cNvSpPr>
            <a:spLocks noGrp="1"/>
          </p:cNvSpPr>
          <p:nvPr>
            <p:ph type="subTitle" idx="1"/>
          </p:nvPr>
        </p:nvSpPr>
        <p:spPr>
          <a:xfrm>
            <a:off x="762000" y="3886200"/>
            <a:ext cx="7772400" cy="1752600"/>
          </a:xfrm>
        </p:spPr>
        <p:txBody>
          <a:bodyPr>
            <a:noAutofit/>
          </a:bodyPr>
          <a:lstStyle/>
          <a:p>
            <a:r>
              <a:rPr lang="en-US" sz="6000" b="1" dirty="0" smtClean="0">
                <a:solidFill>
                  <a:schemeClr val="tx1"/>
                </a:solidFill>
              </a:rPr>
              <a:t>CONSTRUCTING QUESTIONNAIRE</a:t>
            </a:r>
            <a:endParaRPr lang="id-ID" sz="6000" b="1" dirty="0">
              <a:solidFill>
                <a:schemeClr val="tx1"/>
              </a:solidFill>
            </a:endParaRPr>
          </a:p>
        </p:txBody>
      </p:sp>
    </p:spTree>
    <p:extLst>
      <p:ext uri="{BB962C8B-B14F-4D97-AF65-F5344CB8AC3E}">
        <p14:creationId xmlns:p14="http://schemas.microsoft.com/office/powerpoint/2010/main" val="6641055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04800"/>
            <a:ext cx="8763000" cy="5201424"/>
          </a:xfrm>
          <a:prstGeom prst="rect">
            <a:avLst/>
          </a:prstGeom>
          <a:noFill/>
        </p:spPr>
        <p:txBody>
          <a:bodyPr wrap="square" rtlCol="0">
            <a:spAutoFit/>
          </a:bodyPr>
          <a:lstStyle/>
          <a:p>
            <a:pPr algn="ctr"/>
            <a:r>
              <a:rPr lang="en-US" sz="4000" b="1" dirty="0" smtClean="0"/>
              <a:t>GUIDELINES FOR CONSTRUCTING QUESTIONNAIRE</a:t>
            </a:r>
          </a:p>
          <a:p>
            <a:endParaRPr lang="en-US" sz="2800" b="1" dirty="0"/>
          </a:p>
          <a:p>
            <a:r>
              <a:rPr lang="en-US" sz="2800" b="1" dirty="0" smtClean="0"/>
              <a:t>The researcher must pay attention to the following points in constructing an appropriate &amp; effective questionnaire:</a:t>
            </a:r>
          </a:p>
          <a:p>
            <a:endParaRPr lang="en-US" sz="2800" b="1" dirty="0"/>
          </a:p>
          <a:p>
            <a:pPr marL="514350" indent="-514350">
              <a:buFont typeface="+mj-lt"/>
              <a:buAutoNum type="arabicPeriod"/>
            </a:pPr>
            <a:r>
              <a:rPr lang="en-US" sz="2800" b="1" dirty="0" smtClean="0"/>
              <a:t>The researcher must keep in view the problem (s)he is study for it provides the starting points of developing the Questionnaire. (S)he must be clear about the various aspects of his/her research problem to be dealt with in the course of his/her research project. </a:t>
            </a:r>
            <a:endParaRPr lang="id-ID" sz="2800" b="1" dirty="0"/>
          </a:p>
        </p:txBody>
      </p:sp>
    </p:spTree>
    <p:extLst>
      <p:ext uri="{BB962C8B-B14F-4D97-AF65-F5344CB8AC3E}">
        <p14:creationId xmlns:p14="http://schemas.microsoft.com/office/powerpoint/2010/main" val="32798794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6857" y="914400"/>
            <a:ext cx="8001000" cy="4678204"/>
          </a:xfrm>
          <a:prstGeom prst="rect">
            <a:avLst/>
          </a:prstGeom>
          <a:noFill/>
        </p:spPr>
        <p:txBody>
          <a:bodyPr wrap="square" rtlCol="0">
            <a:spAutoFit/>
          </a:bodyPr>
          <a:lstStyle/>
          <a:p>
            <a:pPr marL="514350" indent="-514350">
              <a:buFont typeface="+mj-lt"/>
              <a:buAutoNum type="arabicPeriod" startAt="2"/>
            </a:pPr>
            <a:r>
              <a:rPr lang="en-US" sz="2800" b="1" dirty="0" smtClean="0"/>
              <a:t>Appropriate form of questions depends on the nature of information sought, the sampled respondents and the kind of analysis intended. The ‘R’ must decide whether to use closed or open-ended question. Questions should be simple and must be constructed with a view to their forming a logical part of a well thought out tabulation plan. The units of enumeration should also be defined precisely so that they can ensure accurate and full information.</a:t>
            </a:r>
          </a:p>
          <a:p>
            <a:endParaRPr lang="id-ID" dirty="0"/>
          </a:p>
        </p:txBody>
      </p:sp>
    </p:spTree>
    <p:extLst>
      <p:ext uri="{BB962C8B-B14F-4D97-AF65-F5344CB8AC3E}">
        <p14:creationId xmlns:p14="http://schemas.microsoft.com/office/powerpoint/2010/main" val="32081000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 y="304800"/>
            <a:ext cx="8763000" cy="6555641"/>
          </a:xfrm>
          <a:prstGeom prst="rect">
            <a:avLst/>
          </a:prstGeom>
          <a:noFill/>
        </p:spPr>
        <p:txBody>
          <a:bodyPr wrap="square" rtlCol="0">
            <a:spAutoFit/>
          </a:bodyPr>
          <a:lstStyle/>
          <a:p>
            <a:pPr marL="514350" indent="-514350">
              <a:buFont typeface="+mj-lt"/>
              <a:buAutoNum type="arabicPeriod" startAt="3"/>
            </a:pPr>
            <a:r>
              <a:rPr lang="en-US" sz="2800" b="1" dirty="0" smtClean="0"/>
              <a:t>Rough draft of the ‘Q’ be prepared, giving due thought to the appropriate sequence of putting questions. ‘Q’ previously drafted (I available) may as well be looked into this stage.</a:t>
            </a:r>
          </a:p>
          <a:p>
            <a:pPr marL="514350" indent="-514350">
              <a:buFont typeface="+mj-lt"/>
              <a:buAutoNum type="arabicPeriod" startAt="3"/>
            </a:pPr>
            <a:r>
              <a:rPr lang="en-US" sz="2800" b="1" dirty="0" smtClean="0"/>
              <a:t>‘R’ must invariably re-examine, and in case of need may revise the rough draft for a better one. Technical defects must be minutely scrutinized &amp; removed.</a:t>
            </a:r>
          </a:p>
          <a:p>
            <a:pPr marL="514350" indent="-514350">
              <a:buFont typeface="+mj-lt"/>
              <a:buAutoNum type="arabicPeriod" startAt="3"/>
            </a:pPr>
            <a:r>
              <a:rPr lang="en-US" sz="2800" b="1" dirty="0" smtClean="0"/>
              <a:t>Pilot study should be undertaken for pre-testing the ‘Q’.  The ‘Q’ may be edited in the light of the results of the pilot study.</a:t>
            </a:r>
          </a:p>
          <a:p>
            <a:pPr marL="514350" indent="-514350">
              <a:buFont typeface="+mj-lt"/>
              <a:buAutoNum type="arabicPeriod" startAt="3"/>
            </a:pPr>
            <a:r>
              <a:rPr lang="en-US" sz="2800" b="1" dirty="0" smtClean="0"/>
              <a:t>‘Q’ must contain simple but straight forward directions for the respondents so that they may not feel any difficulty in answering the questions.</a:t>
            </a:r>
          </a:p>
          <a:p>
            <a:pPr marL="514350" indent="-514350">
              <a:buFont typeface="+mj-lt"/>
              <a:buAutoNum type="arabicPeriod" startAt="3"/>
            </a:pPr>
            <a:endParaRPr lang="en-US" sz="2800" b="1" dirty="0" smtClean="0"/>
          </a:p>
          <a:p>
            <a:pPr marL="514350" indent="-514350">
              <a:buFont typeface="+mj-lt"/>
              <a:buAutoNum type="arabicPeriod" startAt="3"/>
            </a:pPr>
            <a:endParaRPr lang="id-ID" sz="2800" b="1" dirty="0"/>
          </a:p>
        </p:txBody>
      </p:sp>
    </p:spTree>
    <p:extLst>
      <p:ext uri="{BB962C8B-B14F-4D97-AF65-F5344CB8AC3E}">
        <p14:creationId xmlns:p14="http://schemas.microsoft.com/office/powerpoint/2010/main" val="18032604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457200"/>
            <a:ext cx="8610600" cy="6494085"/>
          </a:xfrm>
          <a:prstGeom prst="rect">
            <a:avLst/>
          </a:prstGeom>
          <a:noFill/>
        </p:spPr>
        <p:txBody>
          <a:bodyPr wrap="square" rtlCol="0">
            <a:spAutoFit/>
          </a:bodyPr>
          <a:lstStyle/>
          <a:p>
            <a:r>
              <a:rPr lang="en-US" sz="3600" b="1" dirty="0" smtClean="0"/>
              <a:t>Guidelines for Successful Interviewing</a:t>
            </a:r>
          </a:p>
          <a:p>
            <a:endParaRPr lang="en-US" sz="3600" b="1" dirty="0" smtClean="0"/>
          </a:p>
          <a:p>
            <a:r>
              <a:rPr lang="en-US" sz="2800" b="1" dirty="0" smtClean="0"/>
              <a:t>Interviewing is an art and one learns it by experience. However, the following points may be kept on view by an interview for eliciting the desired information:</a:t>
            </a:r>
          </a:p>
          <a:p>
            <a:endParaRPr lang="en-US" sz="2800" b="1" dirty="0" smtClean="0"/>
          </a:p>
          <a:p>
            <a:pPr marL="514350" indent="-514350">
              <a:buFont typeface="+mj-lt"/>
              <a:buAutoNum type="alphaLcPeriod"/>
            </a:pPr>
            <a:r>
              <a:rPr lang="en-US" sz="2800" b="1" dirty="0" smtClean="0"/>
              <a:t>Interviewer must plan in advance and should fully know the problem under consideration. He must choose a suitable time and place so that the interviewee may be at ease during the interview period. For this purpose some knowledge of daily routine of the interviewee is essential</a:t>
            </a:r>
          </a:p>
          <a:p>
            <a:endParaRPr lang="en-US" sz="3600" b="1" dirty="0"/>
          </a:p>
          <a:p>
            <a:endParaRPr lang="id-ID" sz="2800" b="1" dirty="0"/>
          </a:p>
        </p:txBody>
      </p:sp>
    </p:spTree>
    <p:extLst>
      <p:ext uri="{BB962C8B-B14F-4D97-AF65-F5344CB8AC3E}">
        <p14:creationId xmlns:p14="http://schemas.microsoft.com/office/powerpoint/2010/main" val="3298093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00024" y="228600"/>
            <a:ext cx="8791575" cy="6124754"/>
          </a:xfrm>
          <a:prstGeom prst="rect">
            <a:avLst/>
          </a:prstGeom>
          <a:noFill/>
        </p:spPr>
        <p:txBody>
          <a:bodyPr wrap="square" rtlCol="0">
            <a:spAutoFit/>
          </a:bodyPr>
          <a:lstStyle/>
          <a:p>
            <a:pPr marL="514350" indent="-514350">
              <a:buFont typeface="+mj-lt"/>
              <a:buAutoNum type="alphaLcPeriod" startAt="2"/>
            </a:pPr>
            <a:r>
              <a:rPr lang="en-US" sz="2800" b="1" dirty="0" smtClean="0"/>
              <a:t>Interviewer’s approach must be friendly and informal. Initially friendly greetings in accordance with the cultural pattern of the interviewee should be exchanged and then the purpose of the interview should be explained;</a:t>
            </a:r>
          </a:p>
          <a:p>
            <a:pPr marL="514350" indent="-514350">
              <a:buFont typeface="+mj-lt"/>
              <a:buAutoNum type="alphaLcPeriod" startAt="2"/>
            </a:pPr>
            <a:r>
              <a:rPr lang="en-US" sz="2800" b="1" dirty="0" smtClean="0"/>
              <a:t>All possible effort should be made to establish proper rapport with the interviewee; people are motivated to communicate when the atmosphere is favorable;</a:t>
            </a:r>
          </a:p>
          <a:p>
            <a:pPr marL="514350" indent="-514350">
              <a:buFont typeface="+mj-lt"/>
              <a:buAutoNum type="alphaLcPeriod" startAt="2"/>
            </a:pPr>
            <a:r>
              <a:rPr lang="en-US" sz="2800" b="1" dirty="0" smtClean="0"/>
              <a:t>Interviewer must know that ability to listen with understanding, respect and curiosity is the gateway to communication, and hence must act accordingly during the interview. For all this, the interviewer must be intelligent and must be a man with self-restraint and self-discipline; </a:t>
            </a:r>
            <a:endParaRPr lang="id-ID" sz="2800" b="1" dirty="0"/>
          </a:p>
        </p:txBody>
      </p:sp>
    </p:spTree>
    <p:extLst>
      <p:ext uri="{BB962C8B-B14F-4D97-AF65-F5344CB8AC3E}">
        <p14:creationId xmlns:p14="http://schemas.microsoft.com/office/powerpoint/2010/main" val="3349522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762000"/>
            <a:ext cx="8610600" cy="5262979"/>
          </a:xfrm>
          <a:prstGeom prst="rect">
            <a:avLst/>
          </a:prstGeom>
          <a:noFill/>
        </p:spPr>
        <p:txBody>
          <a:bodyPr wrap="square" rtlCol="0">
            <a:spAutoFit/>
          </a:bodyPr>
          <a:lstStyle/>
          <a:p>
            <a:pPr marL="514350" indent="-514350">
              <a:buFont typeface="+mj-lt"/>
              <a:buAutoNum type="alphaLcPeriod" startAt="5"/>
            </a:pPr>
            <a:r>
              <a:rPr lang="en-US" sz="2800" b="1" dirty="0" smtClean="0"/>
              <a:t>To the extent possible there should be a free-flowing interview and the questions must be well phrased in order to have full cooperation of the interviewee. But the interviewer must control the course of the interview in accordance with the objective of the study.</a:t>
            </a:r>
          </a:p>
          <a:p>
            <a:pPr marL="514350" indent="-514350">
              <a:buFont typeface="+mj-lt"/>
              <a:buAutoNum type="alphaLcPeriod" startAt="5"/>
            </a:pPr>
            <a:r>
              <a:rPr lang="en-US" sz="2800" b="1" dirty="0" smtClean="0"/>
              <a:t>In case of big enquiries, where the task of collection information is to be accomplished by several interviewers, there should be an interview guide to be observed by all so as to ensure reasonable uniformity in respect of all salient points in the study.</a:t>
            </a:r>
          </a:p>
          <a:p>
            <a:endParaRPr lang="id-ID" sz="2800" b="1" dirty="0"/>
          </a:p>
        </p:txBody>
      </p:sp>
    </p:spTree>
    <p:extLst>
      <p:ext uri="{BB962C8B-B14F-4D97-AF65-F5344CB8AC3E}">
        <p14:creationId xmlns:p14="http://schemas.microsoft.com/office/powerpoint/2010/main" val="1682548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86229" y="1676400"/>
            <a:ext cx="8458200" cy="2677656"/>
          </a:xfrm>
          <a:prstGeom prst="rect">
            <a:avLst/>
          </a:prstGeom>
          <a:noFill/>
        </p:spPr>
        <p:txBody>
          <a:bodyPr wrap="square" rtlCol="0">
            <a:spAutoFit/>
          </a:bodyPr>
          <a:lstStyle/>
          <a:p>
            <a:r>
              <a:rPr lang="en-US" sz="2800" b="1" dirty="0" smtClean="0"/>
              <a:t>STUDENTS ARE DIVIDED INTO SEVERAL GROUPS:</a:t>
            </a:r>
          </a:p>
          <a:p>
            <a:endParaRPr lang="en-US" sz="2800" b="1" dirty="0"/>
          </a:p>
          <a:p>
            <a:pPr marL="342900" indent="-342900">
              <a:buAutoNum type="arabicPeriod"/>
            </a:pPr>
            <a:r>
              <a:rPr lang="en-US" sz="2800" b="1" dirty="0" smtClean="0"/>
              <a:t>Create 3-5 variables;</a:t>
            </a:r>
          </a:p>
          <a:p>
            <a:pPr marL="342900" indent="-342900">
              <a:buAutoNum type="arabicPeriod"/>
            </a:pPr>
            <a:r>
              <a:rPr lang="en-US" sz="2800" b="1" dirty="0" smtClean="0"/>
              <a:t>Formulate the objectives to collect those variables;</a:t>
            </a:r>
          </a:p>
          <a:p>
            <a:pPr marL="342900" indent="-342900">
              <a:buAutoNum type="arabicPeriod"/>
            </a:pPr>
            <a:r>
              <a:rPr lang="en-US" sz="2800" b="1" dirty="0" smtClean="0"/>
              <a:t>Formulate questions for those variables;</a:t>
            </a:r>
          </a:p>
          <a:p>
            <a:pPr marL="342900" indent="-342900">
              <a:buAutoNum type="arabicPeriod"/>
            </a:pPr>
            <a:r>
              <a:rPr lang="en-US" sz="2800" b="1" dirty="0" smtClean="0"/>
              <a:t>Construct a questionnaire;</a:t>
            </a:r>
            <a:endParaRPr lang="id-ID" sz="2800" b="1" dirty="0"/>
          </a:p>
        </p:txBody>
      </p:sp>
    </p:spTree>
    <p:extLst>
      <p:ext uri="{BB962C8B-B14F-4D97-AF65-F5344CB8AC3E}">
        <p14:creationId xmlns:p14="http://schemas.microsoft.com/office/powerpoint/2010/main" val="2000797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990600"/>
            <a:ext cx="7620000" cy="4401205"/>
          </a:xfrm>
          <a:prstGeom prst="rect">
            <a:avLst/>
          </a:prstGeom>
          <a:noFill/>
        </p:spPr>
        <p:txBody>
          <a:bodyPr wrap="square" rtlCol="0">
            <a:spAutoFit/>
          </a:bodyPr>
          <a:lstStyle/>
          <a:p>
            <a:r>
              <a:rPr lang="en-US" sz="2800" b="1" smtClean="0"/>
              <a:t>Suggested variables:</a:t>
            </a:r>
            <a:endParaRPr lang="en-US" sz="2800" b="1" dirty="0" smtClean="0"/>
          </a:p>
          <a:p>
            <a:endParaRPr lang="en-US" sz="2800" b="1" dirty="0"/>
          </a:p>
          <a:p>
            <a:pPr marL="342900" indent="-342900">
              <a:buAutoNum type="arabicPeriod"/>
            </a:pPr>
            <a:r>
              <a:rPr lang="en-US" sz="2800" b="1" dirty="0" smtClean="0"/>
              <a:t>Breast feeding</a:t>
            </a:r>
          </a:p>
          <a:p>
            <a:pPr marL="342900" indent="-342900">
              <a:buAutoNum type="arabicPeriod"/>
            </a:pPr>
            <a:r>
              <a:rPr lang="en-US" sz="2800" b="1" dirty="0" smtClean="0"/>
              <a:t>Complementary feeding</a:t>
            </a:r>
          </a:p>
          <a:p>
            <a:pPr marL="342900" indent="-342900">
              <a:buAutoNum type="arabicPeriod"/>
            </a:pPr>
            <a:r>
              <a:rPr lang="en-US" sz="2800" b="1" dirty="0" smtClean="0"/>
              <a:t>Food patterns</a:t>
            </a:r>
          </a:p>
          <a:p>
            <a:pPr marL="342900" indent="-342900">
              <a:buAutoNum type="arabicPeriod"/>
            </a:pPr>
            <a:r>
              <a:rPr lang="en-US" sz="2800" b="1" dirty="0" smtClean="0"/>
              <a:t>Health behavior/life style</a:t>
            </a:r>
          </a:p>
          <a:p>
            <a:pPr marL="342900" indent="-342900">
              <a:buAutoNum type="arabicPeriod"/>
            </a:pPr>
            <a:r>
              <a:rPr lang="en-US" sz="2800" b="1" dirty="0" smtClean="0"/>
              <a:t>Personal hygiene</a:t>
            </a:r>
          </a:p>
          <a:p>
            <a:pPr marL="342900" indent="-342900">
              <a:buAutoNum type="arabicPeriod"/>
            </a:pPr>
            <a:r>
              <a:rPr lang="en-US" sz="2800" b="1" dirty="0" smtClean="0"/>
              <a:t>Sanitation</a:t>
            </a:r>
          </a:p>
          <a:p>
            <a:pPr marL="342900" indent="-342900">
              <a:buAutoNum type="arabicPeriod"/>
            </a:pPr>
            <a:r>
              <a:rPr lang="en-US" sz="2800" b="1" dirty="0" smtClean="0"/>
              <a:t>Expenditure </a:t>
            </a:r>
          </a:p>
          <a:p>
            <a:pPr marL="342900" indent="-342900">
              <a:buAutoNum type="arabicPeriod"/>
            </a:pPr>
            <a:endParaRPr lang="id-ID" sz="2800" b="1" dirty="0"/>
          </a:p>
        </p:txBody>
      </p:sp>
    </p:spTree>
    <p:extLst>
      <p:ext uri="{BB962C8B-B14F-4D97-AF65-F5344CB8AC3E}">
        <p14:creationId xmlns:p14="http://schemas.microsoft.com/office/powerpoint/2010/main" val="35215517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TotalTime>
  <Words>604</Words>
  <Application>Microsoft Office PowerPoint</Application>
  <PresentationFormat>On-screen Show (4:3)</PresentationFormat>
  <Paragraphs>37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TEMU XII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TEMU XII</dc:title>
  <dc:creator>Idrus</dc:creator>
  <cp:lastModifiedBy>DDP</cp:lastModifiedBy>
  <cp:revision>11</cp:revision>
  <dcterms:created xsi:type="dcterms:W3CDTF">2015-09-11T10:08:53Z</dcterms:created>
  <dcterms:modified xsi:type="dcterms:W3CDTF">2015-09-15T09:31:55Z</dcterms:modified>
</cp:coreProperties>
</file>