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08E4-5DD7-441B-BBB7-F4DD0FE4AF6C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4992-75B0-4434-A8A7-59BCFDEB5C0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DOSIS DAN KOMBINASI OBAT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00136"/>
            <a:ext cx="7854696" cy="581464"/>
          </a:xfrm>
        </p:spPr>
        <p:txBody>
          <a:bodyPr/>
          <a:lstStyle/>
          <a:p>
            <a:r>
              <a:rPr lang="en-US" dirty="0" smtClean="0"/>
              <a:t>FARMASETIK DASAR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00" y="1228397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R/ 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	2,5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</a:t>
            </a:r>
            <a:r>
              <a:rPr lang="en-US" sz="2800" dirty="0" err="1" smtClean="0"/>
              <a:t>Extractum</a:t>
            </a:r>
            <a:r>
              <a:rPr lang="en-US" sz="2800" dirty="0" smtClean="0"/>
              <a:t>	100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Lactosum</a:t>
            </a:r>
            <a:r>
              <a:rPr lang="en-US" sz="2800" dirty="0" smtClean="0"/>
              <a:t>	</a:t>
            </a:r>
            <a:r>
              <a:rPr lang="en-US" sz="2800" dirty="0" err="1" smtClean="0"/>
              <a:t>qs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m.f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No X</a:t>
            </a:r>
          </a:p>
          <a:p>
            <a:r>
              <a:rPr lang="en-US" sz="2800" dirty="0" smtClean="0"/>
              <a:t>              s t d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I </a:t>
            </a:r>
          </a:p>
          <a:p>
            <a:r>
              <a:rPr lang="en-US" sz="2800" dirty="0" smtClean="0"/>
              <a:t>        Pro : </a:t>
            </a:r>
            <a:r>
              <a:rPr lang="en-US" sz="2800" dirty="0" err="1" smtClean="0"/>
              <a:t>Tn</a:t>
            </a:r>
            <a:r>
              <a:rPr lang="en-US" sz="2800" dirty="0" smtClean="0"/>
              <a:t> Amir</a:t>
            </a:r>
          </a:p>
          <a:p>
            <a:endParaRPr lang="en-US" sz="2800" dirty="0" smtClean="0"/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 = 1 mg / 3 mg</a:t>
            </a:r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extract = 20 mg / 80 mg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51325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Atropin</a:t>
            </a:r>
            <a:r>
              <a:rPr lang="en-US" sz="2000" dirty="0" smtClean="0"/>
              <a:t> sulfas :</a:t>
            </a:r>
          </a:p>
          <a:p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 1 / 10 x 2,5 mg = 0,25 mg &lt; 1 mg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 </a:t>
            </a:r>
          </a:p>
          <a:p>
            <a:r>
              <a:rPr lang="en-US" sz="2000" dirty="0" err="1" smtClean="0"/>
              <a:t>Seharinya</a:t>
            </a:r>
            <a:r>
              <a:rPr lang="en-US" sz="2000" dirty="0" smtClean="0"/>
              <a:t>        3 x 0,25 mg = 0,75 mg &lt; 3 mg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Extrak</a:t>
            </a:r>
            <a:r>
              <a:rPr lang="en-US" sz="2000" dirty="0" smtClean="0"/>
              <a:t> </a:t>
            </a:r>
            <a:r>
              <a:rPr lang="en-US" sz="2000" dirty="0" err="1" smtClean="0"/>
              <a:t>Belladona</a:t>
            </a:r>
            <a:r>
              <a:rPr lang="en-US" sz="2000" dirty="0" smtClean="0"/>
              <a:t> :</a:t>
            </a:r>
          </a:p>
          <a:p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 1 / 10 x 100 mg = 10 mg &lt; 20 mg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r>
              <a:rPr lang="en-US" sz="2000" dirty="0" err="1" smtClean="0"/>
              <a:t>Seharin</a:t>
            </a:r>
            <a:r>
              <a:rPr lang="id-ID" sz="2000" dirty="0" smtClean="0"/>
              <a:t>y</a:t>
            </a:r>
            <a:r>
              <a:rPr lang="en-US" sz="2000" dirty="0" smtClean="0"/>
              <a:t>a        </a:t>
            </a:r>
            <a:r>
              <a:rPr lang="en-US" sz="2000" dirty="0" smtClean="0"/>
              <a:t>3 x 10 mg = 30 mg &lt; 80 mg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Atropin</a:t>
            </a:r>
            <a:r>
              <a:rPr lang="en-US" sz="2000" dirty="0" smtClean="0"/>
              <a:t> sulfas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Ektrak</a:t>
            </a:r>
            <a:r>
              <a:rPr lang="en-US" sz="2000" dirty="0" smtClean="0"/>
              <a:t> belladonna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khasiat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DMnya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searah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DMnya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rangkapnya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sekali</a:t>
            </a:r>
            <a:r>
              <a:rPr lang="en-US" sz="3200" dirty="0" smtClean="0"/>
              <a:t> </a:t>
            </a:r>
            <a:r>
              <a:rPr lang="en-US" sz="3200" dirty="0" err="1" smtClean="0"/>
              <a:t>minum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                                              </a:t>
            </a:r>
            <a:r>
              <a:rPr lang="en-US" sz="3200" dirty="0" err="1" smtClean="0"/>
              <a:t>tidak</a:t>
            </a:r>
            <a:r>
              <a:rPr lang="en-US" sz="3200" dirty="0" smtClean="0"/>
              <a:t> over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Sehari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                                           </a:t>
            </a:r>
            <a:r>
              <a:rPr lang="id-ID" sz="3200" dirty="0" smtClean="0"/>
              <a:t>   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over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781300" y="914399"/>
          <a:ext cx="2857500" cy="930349"/>
        </p:xfrm>
        <a:graphic>
          <a:graphicData uri="http://schemas.openxmlformats.org/presentationml/2006/ole">
            <p:oleObj spid="_x0000_s2050" name="Equation" r:id="rId3" imgW="1345616" imgH="393529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475656" y="3284984"/>
          <a:ext cx="3322638" cy="649288"/>
        </p:xfrm>
        <a:graphic>
          <a:graphicData uri="http://schemas.openxmlformats.org/presentationml/2006/ole">
            <p:oleObj spid="_x0000_s2051" name="Equation" r:id="rId4" imgW="1993680" imgH="39348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83568" y="5229200"/>
          <a:ext cx="3905250" cy="609600"/>
        </p:xfrm>
        <a:graphic>
          <a:graphicData uri="http://schemas.openxmlformats.org/presentationml/2006/ole">
            <p:oleObj spid="_x0000_s2052" name="Equation" r:id="rId5" imgW="250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i="1" dirty="0" err="1" smtClean="0"/>
              <a:t>Beberapa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catan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dalam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memperhitungakn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dosis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anak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367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obat0obat yang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sensitive (</a:t>
            </a:r>
            <a:r>
              <a:rPr lang="en-US" dirty="0" err="1" smtClean="0"/>
              <a:t>narkotika</a:t>
            </a:r>
            <a:r>
              <a:rPr lang="en-US" dirty="0" smtClean="0"/>
              <a:t>),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dosisnya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obat-obat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(</a:t>
            </a:r>
            <a:r>
              <a:rPr lang="en-US" dirty="0" err="1" smtClean="0"/>
              <a:t>Atropin</a:t>
            </a:r>
            <a:r>
              <a:rPr lang="en-US" dirty="0" smtClean="0"/>
              <a:t>, </a:t>
            </a:r>
            <a:r>
              <a:rPr lang="en-US" dirty="0" err="1" smtClean="0"/>
              <a:t>Belladona</a:t>
            </a:r>
            <a:r>
              <a:rPr lang="en-US" dirty="0" smtClean="0"/>
              <a:t>, Phenobarbital).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LPT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LPT </a:t>
            </a:r>
            <a:r>
              <a:rPr lang="en-US" dirty="0" err="1" smtClean="0"/>
              <a:t>dewasa</a:t>
            </a:r>
            <a:r>
              <a:rPr lang="en-US" dirty="0" smtClean="0"/>
              <a:t>: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neonatus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sekurangnya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ekstraseluler</a:t>
            </a:r>
            <a:r>
              <a:rPr lang="en-US" dirty="0" smtClean="0"/>
              <a:t>. Problem yang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LPT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KOMBINASI OBAT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resep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ketepatan</a:t>
            </a:r>
            <a:r>
              <a:rPr lang="en-US" sz="2400" dirty="0" smtClean="0"/>
              <a:t> </a:t>
            </a:r>
            <a:r>
              <a:rPr lang="en-US" sz="2400" dirty="0" err="1" smtClean="0"/>
              <a:t>apoteker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kepatuhan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meminum</a:t>
            </a:r>
            <a:r>
              <a:rPr lang="en-US" sz="2400" dirty="0" smtClean="0"/>
              <a:t> </a:t>
            </a:r>
            <a:r>
              <a:rPr lang="en-US" sz="2400" dirty="0" err="1" smtClean="0"/>
              <a:t>obatnya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559076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,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farmasi</a:t>
            </a:r>
            <a:r>
              <a:rPr lang="en-US" sz="2400" dirty="0" smtClean="0"/>
              <a:t> pun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</a:t>
            </a:r>
            <a:r>
              <a:rPr lang="en-US" sz="2400" dirty="0" err="1" smtClean="0"/>
              <a:t>cardinale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</a:t>
            </a:r>
            <a:r>
              <a:rPr lang="en-US" sz="2400" dirty="0" err="1" smtClean="0"/>
              <a:t>adjuvansia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Obat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penampilan</a:t>
            </a:r>
            <a:r>
              <a:rPr lang="en-US" sz="2400" dirty="0" smtClean="0"/>
              <a:t>/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</a:t>
            </a:r>
            <a:r>
              <a:rPr lang="en-US" sz="2400" dirty="0" err="1" smtClean="0"/>
              <a:t>corrigensia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lain (</a:t>
            </a:r>
            <a:r>
              <a:rPr lang="en-US" sz="2400" dirty="0" err="1" smtClean="0"/>
              <a:t>Remedia</a:t>
            </a:r>
            <a:r>
              <a:rPr lang="en-US" sz="2400" dirty="0" smtClean="0"/>
              <a:t> constituent).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8001000" cy="419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2000" dirty="0" err="1" smtClean="0">
                <a:latin typeface="Times New Roman"/>
                <a:ea typeface="Times New Roman"/>
              </a:rPr>
              <a:t>Suatu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resep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mengandung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kombinasi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maupun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tidak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haruslah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berdasarkan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rasional</a:t>
            </a:r>
            <a:r>
              <a:rPr lang="en-US" sz="2000" dirty="0" smtClean="0">
                <a:latin typeface="Times New Roman"/>
                <a:ea typeface="Times New Roman"/>
              </a:rPr>
              <a:t>. Hal </a:t>
            </a:r>
            <a:r>
              <a:rPr lang="en-US" sz="2000" dirty="0" err="1" smtClean="0">
                <a:latin typeface="Times New Roman"/>
                <a:ea typeface="Times New Roman"/>
              </a:rPr>
              <a:t>ini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berarti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langkah-langkah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haruslah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berpedomen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peresepan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rasional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dikenal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dengan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istilah</a:t>
            </a:r>
            <a:r>
              <a:rPr lang="en-US" sz="2000" dirty="0" smtClean="0">
                <a:latin typeface="Times New Roman"/>
                <a:ea typeface="Times New Roman"/>
              </a:rPr>
              <a:t> 5 T </a:t>
            </a:r>
            <a:r>
              <a:rPr lang="en-US" sz="2000" dirty="0" err="1" smtClean="0">
                <a:latin typeface="Times New Roman"/>
                <a:ea typeface="Times New Roman"/>
              </a:rPr>
              <a:t>yaitu</a:t>
            </a:r>
            <a:r>
              <a:rPr lang="en-US" sz="2000" dirty="0" smtClean="0">
                <a:latin typeface="Times New Roman"/>
                <a:ea typeface="Times New Roman"/>
              </a:rPr>
              <a:t>;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indikasi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Obat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dosis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dan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cara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pemberian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bentuk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sediaan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  <a:cs typeface="Times New Roman"/>
              </a:rPr>
              <a:t>dipilih</a:t>
            </a: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"/>
              <a:tabLst>
                <a:tab pos="1143000" algn="l"/>
              </a:tabLst>
            </a:pPr>
            <a:r>
              <a:rPr lang="en-US" sz="2000" dirty="0" err="1" smtClean="0">
                <a:latin typeface="Times New Roman"/>
                <a:ea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penderita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838200"/>
            <a:ext cx="7924800" cy="503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err="1" smtClean="0">
                <a:latin typeface="Times New Roman"/>
                <a:ea typeface="Times New Roman"/>
              </a:rPr>
              <a:t>Menurut</a:t>
            </a:r>
            <a:r>
              <a:rPr lang="en-US" dirty="0" smtClean="0">
                <a:latin typeface="Times New Roman"/>
                <a:ea typeface="Times New Roman"/>
              </a:rPr>
              <a:t> American Medical </a:t>
            </a:r>
            <a:r>
              <a:rPr lang="en-US" dirty="0" err="1" smtClean="0">
                <a:latin typeface="Times New Roman"/>
                <a:ea typeface="Times New Roman"/>
              </a:rPr>
              <a:t>Associstion</a:t>
            </a:r>
            <a:r>
              <a:rPr lang="en-US" dirty="0" smtClean="0">
                <a:latin typeface="Times New Roman"/>
                <a:ea typeface="Times New Roman"/>
              </a:rPr>
              <a:t> (AMA), </a:t>
            </a:r>
            <a:r>
              <a:rPr lang="en-US" dirty="0" err="1" smtClean="0">
                <a:latin typeface="Times New Roman"/>
                <a:ea typeface="Times New Roman"/>
              </a:rPr>
              <a:t>pemberian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dokter</a:t>
            </a:r>
            <a:r>
              <a:rPr lang="en-US" dirty="0" smtClean="0">
                <a:latin typeface="Times New Roman"/>
                <a:ea typeface="Times New Roman"/>
              </a:rPr>
              <a:t> agar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terjaga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kerasionalannya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perlu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memperhatikan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hal-hal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seperti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dibawah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ini</a:t>
            </a:r>
            <a:r>
              <a:rPr lang="en-US" dirty="0" smtClean="0">
                <a:latin typeface="Times New Roman"/>
                <a:ea typeface="Times New Roman"/>
              </a:rPr>
              <a:t> 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Mengandung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lebih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3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golongan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berbeda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atau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mengandung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lebih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setiap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golongan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Setiap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dosis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efektif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aman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efek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terapi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mengobati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penyakit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diberikan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menangani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kompleks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nilai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terapeutik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mengatasi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tipe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tingkat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keparahan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merugikan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antara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sudah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diperhitungkan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928590"/>
            <a:ext cx="6390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diberikan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menangani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kompleks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nilai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terapeutik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mengatasi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gejala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tipe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tingkat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keparahan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merugikan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antara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komponen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sudah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diperhitungkan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/>
                <a:ea typeface="Times New Roman"/>
              </a:rPr>
              <a:t>Kebiasaan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dokter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dalam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memberikan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dengan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menggunakan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pola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preskripsi</a:t>
            </a:r>
            <a:r>
              <a:rPr lang="en-US" sz="2000" dirty="0" smtClean="0">
                <a:latin typeface="Times New Roman"/>
                <a:ea typeface="Times New Roman"/>
              </a:rPr>
              <a:t> IP (Individual Preference) yang </a:t>
            </a:r>
            <a:r>
              <a:rPr lang="en-US" sz="2000" dirty="0" err="1" smtClean="0">
                <a:latin typeface="Times New Roman"/>
                <a:ea typeface="Times New Roman"/>
              </a:rPr>
              <a:t>hanya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didasarkan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pengalaman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atau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pengamatan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respon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pasien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dan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menggunakan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kombinasi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tetap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apabila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tidak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dilandasi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pengetahuan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memadai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serta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pertimbangan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cermat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menimbulkan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berbagai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masalah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</a:p>
          <a:p>
            <a:r>
              <a:rPr lang="en-US" sz="2000" dirty="0" err="1" smtClean="0">
                <a:latin typeface="Times New Roman"/>
                <a:ea typeface="Times New Roman"/>
              </a:rPr>
              <a:t>Pola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preskripsi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tersebut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meningkatkan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efek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samping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menimbulkan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interaksi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merugikan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dan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pemborosan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dalam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biaya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pengobatan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</a:p>
          <a:p>
            <a:r>
              <a:rPr lang="en-US" sz="2000" dirty="0" err="1" smtClean="0">
                <a:latin typeface="Times New Roman"/>
                <a:ea typeface="Times New Roman"/>
              </a:rPr>
              <a:t>Disamping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itu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ada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masalah</a:t>
            </a:r>
            <a:r>
              <a:rPr lang="en-US" sz="2000" dirty="0" smtClean="0">
                <a:latin typeface="Times New Roman"/>
                <a:ea typeface="Times New Roman"/>
              </a:rPr>
              <a:t> lain </a:t>
            </a:r>
            <a:r>
              <a:rPr lang="en-US" sz="2000" dirty="0" err="1" smtClean="0">
                <a:latin typeface="Times New Roman"/>
                <a:ea typeface="Times New Roman"/>
              </a:rPr>
              <a:t>yaitu</a:t>
            </a:r>
            <a:r>
              <a:rPr lang="en-US" sz="2000" dirty="0" smtClean="0">
                <a:latin typeface="Times New Roman"/>
                <a:ea typeface="Times New Roman"/>
              </a:rPr>
              <a:t>; </a:t>
            </a:r>
            <a:r>
              <a:rPr lang="en-US" sz="2000" dirty="0" err="1" smtClean="0">
                <a:latin typeface="Times New Roman"/>
                <a:ea typeface="Times New Roman"/>
              </a:rPr>
              <a:t>segi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pembuatan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atau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peracikan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diapotek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  <a:r>
              <a:rPr lang="en-US" sz="2000" dirty="0" err="1" smtClean="0">
                <a:latin typeface="Times New Roman"/>
                <a:ea typeface="Times New Roman"/>
              </a:rPr>
              <a:t>Bahan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digunakan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untuk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diracik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apabila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tidak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tepat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dalam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pemilihannya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kemungkinan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menurunkan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stabilitas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bahkan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menurunkan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meniadakan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atau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meningkatkan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efek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. </a:t>
            </a:r>
          </a:p>
          <a:p>
            <a:r>
              <a:rPr lang="en-US" sz="2000" dirty="0" err="1" smtClean="0">
                <a:latin typeface="Times New Roman"/>
                <a:ea typeface="Times New Roman"/>
              </a:rPr>
              <a:t>Apabila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bahan</a:t>
            </a:r>
            <a:r>
              <a:rPr lang="en-US" sz="2000" dirty="0" smtClean="0">
                <a:latin typeface="Times New Roman"/>
                <a:ea typeface="Times New Roman"/>
              </a:rPr>
              <a:t> yang </a:t>
            </a:r>
            <a:r>
              <a:rPr lang="en-US" sz="2000" dirty="0" err="1" smtClean="0">
                <a:latin typeface="Times New Roman"/>
                <a:ea typeface="Times New Roman"/>
              </a:rPr>
              <a:t>digunakan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adalah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produk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jadi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dari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pabrik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obat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selain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dapat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menimbulkan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masalah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tersebut</a:t>
            </a:r>
            <a:r>
              <a:rPr lang="en-US" sz="2000" dirty="0" smtClean="0"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latin typeface="Times New Roman"/>
                <a:ea typeface="Times New Roman"/>
              </a:rPr>
              <a:t>juga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akan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mengeliminasi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tujuan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dari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produk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sediaan</a:t>
            </a:r>
            <a:r>
              <a:rPr lang="en-US" sz="2000" dirty="0" smtClean="0"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latin typeface="Times New Roman"/>
                <a:ea typeface="Times New Roman"/>
              </a:rPr>
              <a:t>jadi</a:t>
            </a:r>
            <a:r>
              <a:rPr lang="en-US" sz="2000" dirty="0" smtClean="0">
                <a:latin typeface="Times New Roman"/>
                <a:ea typeface="Times New Roman"/>
              </a:rPr>
              <a:t>/ paten.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Dosis</a:t>
            </a:r>
            <a:r>
              <a:rPr lang="en-US" dirty="0" smtClean="0"/>
              <a:t> minimum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minimum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toksis</a:t>
            </a:r>
            <a:endParaRPr lang="en-US" dirty="0" smtClean="0"/>
          </a:p>
          <a:p>
            <a:pPr lvl="1"/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letal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pPr lvl="1"/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toksik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924800" cy="63248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err="1" smtClean="0">
                <a:latin typeface="Times New Roman"/>
                <a:ea typeface="Times New Roman"/>
              </a:rPr>
              <a:t>Selain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efek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ditimbulkan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karena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kombinasi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timbulnya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, yang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berakibat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diatas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Faktor-faktor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mempengaruhi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Fisika</a:t>
            </a:r>
            <a:r>
              <a:rPr lang="en-US" dirty="0" smtClean="0">
                <a:latin typeface="Times New Roman"/>
                <a:ea typeface="Times New Roman"/>
              </a:rPr>
              <a:t> Kimia</a:t>
            </a: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fisika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kimia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bercampuran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terjadi</a:t>
            </a:r>
            <a:r>
              <a:rPr lang="en-US" dirty="0" smtClean="0">
                <a:latin typeface="Times New Roman"/>
                <a:ea typeface="Times New Roman"/>
              </a:rPr>
              <a:t> (Incompatibility)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farmaseutika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Farmakodinamik</a:t>
            </a:r>
            <a:endParaRPr lang="en-US" dirty="0" smtClean="0">
              <a:latin typeface="Times New Roman"/>
              <a:ea typeface="Times New Roman"/>
            </a:endParaRP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farmakodinamik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mengenai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fisiologi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biokimia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mekanisme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kerja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Mekanisme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endParaRPr lang="en-US" dirty="0" smtClean="0">
              <a:latin typeface="Times New Roman"/>
              <a:ea typeface="Times New Roman"/>
            </a:endParaRPr>
          </a:p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Sedangkan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berdasarkan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mekanisme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farmakologi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maka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timbul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beberapa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yaitu</a:t>
            </a:r>
            <a:r>
              <a:rPr lang="en-US" dirty="0" smtClean="0">
                <a:latin typeface="Times New Roman"/>
                <a:ea typeface="Times New Roman"/>
              </a:rPr>
              <a:t> :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1430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reseptor</a:t>
            </a:r>
            <a:endParaRPr lang="en-US" dirty="0" smtClean="0">
              <a:latin typeface="Times New Roman"/>
              <a:ea typeface="Times New Roman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1430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metabolit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reseptor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143000" algn="l"/>
              </a:tabLst>
            </a:pPr>
            <a:r>
              <a:rPr lang="en-US" dirty="0" err="1" smtClean="0">
                <a:latin typeface="Times New Roman"/>
                <a:ea typeface="Times New Roman"/>
              </a:rPr>
              <a:t>Interaksi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enzim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i="1" dirty="0" err="1" smtClean="0">
                <a:latin typeface="Times New Roman"/>
                <a:ea typeface="Times New Roman"/>
              </a:rPr>
              <a:t>Ada</a:t>
            </a:r>
            <a:r>
              <a:rPr lang="en-US" sz="4000" b="1" i="1" dirty="0" smtClean="0">
                <a:latin typeface="Times New Roman"/>
                <a:ea typeface="Times New Roman"/>
              </a:rPr>
              <a:t> </a:t>
            </a:r>
            <a:r>
              <a:rPr lang="en-US" sz="4000" b="1" i="1" dirty="0" err="1" smtClean="0">
                <a:latin typeface="Times New Roman"/>
                <a:ea typeface="Times New Roman"/>
              </a:rPr>
              <a:t>beberapa</a:t>
            </a:r>
            <a:r>
              <a:rPr lang="en-US" sz="4000" b="1" i="1" dirty="0" smtClean="0">
                <a:latin typeface="Times New Roman"/>
                <a:ea typeface="Times New Roman"/>
              </a:rPr>
              <a:t> </a:t>
            </a:r>
            <a:r>
              <a:rPr lang="en-US" sz="4000" b="1" i="1" dirty="0" err="1" smtClean="0">
                <a:latin typeface="Times New Roman"/>
                <a:ea typeface="Times New Roman"/>
              </a:rPr>
              <a:t>faktor-faktor</a:t>
            </a:r>
            <a:r>
              <a:rPr lang="en-US" sz="4000" b="1" i="1" dirty="0" smtClean="0">
                <a:latin typeface="Times New Roman"/>
                <a:ea typeface="Times New Roman"/>
              </a:rPr>
              <a:t> yang </a:t>
            </a:r>
            <a:r>
              <a:rPr lang="en-US" sz="4000" b="1" i="1" dirty="0" err="1" smtClean="0">
                <a:latin typeface="Times New Roman"/>
                <a:ea typeface="Times New Roman"/>
              </a:rPr>
              <a:t>mempengaruhi</a:t>
            </a:r>
            <a:r>
              <a:rPr lang="en-US" sz="4000" b="1" i="1" dirty="0" smtClean="0">
                <a:latin typeface="Times New Roman"/>
                <a:ea typeface="Times New Roman"/>
              </a:rPr>
              <a:t> </a:t>
            </a:r>
            <a:r>
              <a:rPr lang="en-US" sz="4000" b="1" i="1" dirty="0" err="1" smtClean="0">
                <a:latin typeface="Times New Roman"/>
                <a:ea typeface="Times New Roman"/>
              </a:rPr>
              <a:t>dosis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2865120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/>
              <a:t>Usia</a:t>
            </a:r>
            <a:endParaRPr lang="en-US" sz="2800" dirty="0" smtClean="0"/>
          </a:p>
          <a:p>
            <a:pPr lvl="0"/>
            <a:r>
              <a:rPr lang="en-US" sz="2800" dirty="0" err="1" smtClean="0"/>
              <a:t>Bobot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endParaRPr lang="en-US" sz="2800" dirty="0" smtClean="0"/>
          </a:p>
          <a:p>
            <a:pPr lvl="0"/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endParaRPr lang="en-US" sz="2800" dirty="0" smtClean="0"/>
          </a:p>
          <a:p>
            <a:pPr lvl="0"/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endParaRPr lang="en-US" sz="2800" dirty="0" smtClean="0"/>
          </a:p>
          <a:p>
            <a:r>
              <a:rPr lang="en-US" sz="2800" dirty="0" err="1" smtClean="0"/>
              <a:t>Beratnya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bayi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lahir</a:t>
            </a:r>
            <a:r>
              <a:rPr lang="en-US" sz="2800" dirty="0" smtClean="0"/>
              <a:t>, </a:t>
            </a:r>
            <a:r>
              <a:rPr lang="en-US" sz="2800" dirty="0" err="1" smtClean="0"/>
              <a:t>kepekaanya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</a:t>
            </a:r>
            <a:r>
              <a:rPr lang="en-US" sz="2800" dirty="0" err="1" smtClean="0"/>
              <a:t>sangatlah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ginjalnya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sempurna</a:t>
            </a:r>
            <a:r>
              <a:rPr lang="en-US" sz="2800" dirty="0" smtClean="0"/>
              <a:t>,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pula system </a:t>
            </a:r>
            <a:r>
              <a:rPr lang="en-US" sz="2800" dirty="0" err="1" smtClean="0"/>
              <a:t>enzim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. Parameter-parameter yang </a:t>
            </a:r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</a:p>
          <a:p>
            <a:pPr lvl="1"/>
            <a:r>
              <a:rPr lang="en-US" dirty="0" err="1" smtClean="0"/>
              <a:t>Pola</a:t>
            </a:r>
            <a:r>
              <a:rPr lang="en-US" dirty="0" smtClean="0"/>
              <a:t> ADME (</a:t>
            </a:r>
            <a:r>
              <a:rPr lang="en-US" dirty="0" err="1" smtClean="0"/>
              <a:t>Absorpsi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Ekskresi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relative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sel.</a:t>
            </a:r>
          </a:p>
          <a:p>
            <a:pPr lvl="3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ekstraseluler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total relative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ekskresi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tubuli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Sensitifitas</a:t>
            </a:r>
            <a:r>
              <a:rPr lang="en-US" dirty="0" smtClean="0"/>
              <a:t> </a:t>
            </a:r>
            <a:r>
              <a:rPr lang="en-US" dirty="0" err="1" smtClean="0"/>
              <a:t>intriksik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zat-zat</a:t>
            </a:r>
            <a:r>
              <a:rPr lang="en-US" dirty="0" smtClean="0"/>
              <a:t> endogen.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3672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65 </a:t>
            </a:r>
            <a:r>
              <a:rPr lang="en-US" sz="2400" dirty="0" err="1" smtClean="0"/>
              <a:t>tahun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kepekaan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,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:</a:t>
            </a:r>
          </a:p>
          <a:p>
            <a:pPr lvl="0"/>
            <a:r>
              <a:rPr lang="en-US" sz="2400" dirty="0" err="1" smtClean="0"/>
              <a:t>Sirkulasi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yang 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lancar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ginjal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Kurangnya</a:t>
            </a:r>
            <a:r>
              <a:rPr lang="en-US" sz="2400" dirty="0" smtClean="0"/>
              <a:t> albumin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pengikatan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keracunan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over </a:t>
            </a:r>
            <a:r>
              <a:rPr lang="en-US" sz="2400" dirty="0" err="1" smtClean="0"/>
              <a:t>dosis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kepekaan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, </a:t>
            </a:r>
            <a:r>
              <a:rPr lang="en-US" sz="2400" dirty="0" err="1" smtClean="0"/>
              <a:t>bebrapa</a:t>
            </a:r>
            <a:r>
              <a:rPr lang="en-US" sz="2400" dirty="0" smtClean="0"/>
              <a:t> literature </a:t>
            </a:r>
            <a:r>
              <a:rPr lang="en-US" sz="2400" dirty="0" err="1" smtClean="0"/>
              <a:t>menganjurkan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/>
            <a:r>
              <a:rPr lang="en-US" sz="2200" dirty="0" smtClean="0"/>
              <a:t>65 -74 </a:t>
            </a:r>
            <a:r>
              <a:rPr lang="en-US" sz="2200" dirty="0" err="1" smtClean="0"/>
              <a:t>tahun</a:t>
            </a:r>
            <a:r>
              <a:rPr lang="en-US" sz="2200" dirty="0" smtClean="0"/>
              <a:t> 	</a:t>
            </a:r>
            <a:r>
              <a:rPr lang="en-US" sz="2200" dirty="0" err="1" smtClean="0"/>
              <a:t>dosis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– 10%</a:t>
            </a:r>
          </a:p>
          <a:p>
            <a:pPr lvl="1"/>
            <a:r>
              <a:rPr lang="en-US" sz="2200" dirty="0" smtClean="0"/>
              <a:t>75 – 84 </a:t>
            </a:r>
            <a:r>
              <a:rPr lang="en-US" sz="2200" dirty="0" err="1" smtClean="0"/>
              <a:t>tahun</a:t>
            </a:r>
            <a:r>
              <a:rPr lang="en-US" sz="2200" dirty="0" smtClean="0"/>
              <a:t>	</a:t>
            </a:r>
            <a:r>
              <a:rPr lang="en-US" sz="2200" dirty="0" err="1" smtClean="0"/>
              <a:t>dosis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– 20%</a:t>
            </a:r>
          </a:p>
          <a:p>
            <a:pPr lvl="1"/>
            <a:r>
              <a:rPr lang="en-US" sz="2200" dirty="0" err="1" smtClean="0"/>
              <a:t>Diatas</a:t>
            </a:r>
            <a:r>
              <a:rPr lang="en-US" sz="2200" dirty="0" smtClean="0"/>
              <a:t> 85 </a:t>
            </a:r>
            <a:r>
              <a:rPr lang="en-US" sz="2200" dirty="0" err="1" smtClean="0"/>
              <a:t>tahun</a:t>
            </a:r>
            <a:r>
              <a:rPr lang="en-US" sz="2200" dirty="0" smtClean="0"/>
              <a:t>	</a:t>
            </a:r>
            <a:r>
              <a:rPr lang="en-US" sz="2200" dirty="0" err="1" smtClean="0"/>
              <a:t>dosis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– 30%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810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PERHITUNGAN DOSIS MAKSIMAL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Dalam</a:t>
            </a:r>
            <a:r>
              <a:rPr lang="en-US" sz="3200" dirty="0" smtClean="0"/>
              <a:t> literature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tercantum</a:t>
            </a:r>
            <a:r>
              <a:rPr lang="en-US" sz="3200" dirty="0" smtClean="0"/>
              <a:t> </a:t>
            </a:r>
            <a:r>
              <a:rPr lang="en-US" sz="3200" dirty="0" err="1" smtClean="0"/>
              <a:t>hanyalah</a:t>
            </a:r>
            <a:r>
              <a:rPr lang="en-US" sz="3200" dirty="0" smtClean="0"/>
              <a:t> DM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dewasa</a:t>
            </a:r>
            <a:r>
              <a:rPr lang="en-US" sz="3200" dirty="0" smtClean="0"/>
              <a:t>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anak-anak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.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menghitung</a:t>
            </a:r>
            <a:r>
              <a:rPr lang="en-US" sz="3200" dirty="0" smtClean="0"/>
              <a:t> DM.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err="1" smtClean="0"/>
              <a:t>rumus</a:t>
            </a:r>
            <a:r>
              <a:rPr lang="en-US" sz="3200" dirty="0" smtClean="0"/>
              <a:t> Fred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bayi</a:t>
            </a:r>
            <a:r>
              <a:rPr lang="en-US" sz="3200" dirty="0" smtClean="0"/>
              <a:t>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1 </a:t>
            </a:r>
            <a:r>
              <a:rPr lang="en-US" sz="3200" dirty="0" err="1" smtClean="0"/>
              <a:t>thn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err="1" smtClean="0"/>
              <a:t>Rumus</a:t>
            </a:r>
            <a:r>
              <a:rPr lang="en-US" sz="3200" dirty="0" smtClean="0"/>
              <a:t> </a:t>
            </a:r>
            <a:r>
              <a:rPr lang="en-US" sz="3200" dirty="0" err="1" smtClean="0"/>
              <a:t>Dilling</a:t>
            </a:r>
            <a:r>
              <a:rPr lang="en-US" sz="3200" dirty="0" smtClean="0"/>
              <a:t> </a:t>
            </a:r>
            <a:r>
              <a:rPr lang="en-US" sz="3200" dirty="0" err="1" smtClean="0"/>
              <a:t>anak</a:t>
            </a:r>
            <a:r>
              <a:rPr lang="en-US" sz="3200" dirty="0" smtClean="0"/>
              <a:t> 8 </a:t>
            </a:r>
            <a:r>
              <a:rPr lang="en-US" sz="3200" dirty="0" err="1" smtClean="0"/>
              <a:t>thn</a:t>
            </a:r>
            <a:r>
              <a:rPr lang="en-US" sz="3200" dirty="0" smtClean="0"/>
              <a:t>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12 </a:t>
            </a:r>
            <a:r>
              <a:rPr lang="en-US" sz="3200" dirty="0" err="1" smtClean="0"/>
              <a:t>thn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rumus</a:t>
            </a:r>
            <a:r>
              <a:rPr lang="en-US" sz="3200" dirty="0" smtClean="0"/>
              <a:t> Young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diatas</a:t>
            </a:r>
            <a:r>
              <a:rPr lang="en-US" sz="3200" dirty="0" smtClean="0"/>
              <a:t> 1 </a:t>
            </a:r>
            <a:r>
              <a:rPr lang="en-US" sz="3200" dirty="0" err="1" smtClean="0"/>
              <a:t>tahun</a:t>
            </a:r>
            <a:r>
              <a:rPr lang="en-US" sz="3200" dirty="0" smtClean="0"/>
              <a:t>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8 </a:t>
            </a:r>
            <a:r>
              <a:rPr lang="en-US" sz="3200" dirty="0" err="1" smtClean="0"/>
              <a:t>thn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1615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Young 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048000" y="1438275"/>
          <a:ext cx="1524000" cy="781050"/>
        </p:xfrm>
        <a:graphic>
          <a:graphicData uri="http://schemas.openxmlformats.org/presentationml/2006/ole">
            <p:oleObj spid="_x0000_s1026" r:id="rId3" imgW="774364" imgH="393529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2590800"/>
            <a:ext cx="1621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Dilling</a:t>
            </a:r>
            <a:endParaRPr 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152775" y="3038475"/>
          <a:ext cx="1190625" cy="800256"/>
        </p:xfrm>
        <a:graphic>
          <a:graphicData uri="http://schemas.openxmlformats.org/presentationml/2006/ole">
            <p:oleObj spid="_x0000_s1027" r:id="rId4" imgW="583947" imgH="393529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4126468"/>
            <a:ext cx="1569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 </a:t>
            </a:r>
            <a:r>
              <a:rPr lang="en-US" dirty="0" err="1" smtClean="0"/>
              <a:t>Rumus</a:t>
            </a:r>
            <a:r>
              <a:rPr lang="en-US" dirty="0" smtClean="0"/>
              <a:t> Fried</a:t>
            </a:r>
            <a:endParaRPr lang="en-US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257550" y="4943475"/>
          <a:ext cx="1314450" cy="816552"/>
        </p:xfrm>
        <a:graphic>
          <a:graphicData uri="http://schemas.openxmlformats.org/presentationml/2006/ole">
            <p:oleObj spid="_x0000_s1028" r:id="rId5" imgW="634725" imgH="393529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86400" y="2743200"/>
            <a:ext cx="33528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 =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m =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endParaRPr lang="en-US" dirty="0" smtClean="0"/>
          </a:p>
          <a:p>
            <a:r>
              <a:rPr lang="en-US" dirty="0" smtClean="0"/>
              <a:t>DM =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 </a:t>
            </a:r>
            <a:r>
              <a:rPr lang="en-US" dirty="0" err="1" smtClean="0"/>
              <a:t>Dewasa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R/  Phenobarbital	40 mg</a:t>
            </a:r>
            <a:endParaRPr lang="id-ID" sz="2800" dirty="0" smtClean="0"/>
          </a:p>
          <a:p>
            <a:r>
              <a:rPr lang="id-ID" sz="2800" dirty="0" smtClean="0"/>
              <a:t>       Diazepam   2 mg        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Lactosum</a:t>
            </a:r>
            <a:r>
              <a:rPr lang="en-US" sz="2800" dirty="0" smtClean="0"/>
              <a:t>	</a:t>
            </a:r>
            <a:r>
              <a:rPr lang="en-US" sz="2800" dirty="0" err="1" smtClean="0"/>
              <a:t>qs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m.f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No X</a:t>
            </a:r>
          </a:p>
          <a:p>
            <a:r>
              <a:rPr lang="en-US" sz="2800" dirty="0" smtClean="0"/>
              <a:t>              </a:t>
            </a:r>
            <a:r>
              <a:rPr lang="id-ID" sz="2800" dirty="0" smtClean="0"/>
              <a:t>s</a:t>
            </a:r>
            <a:r>
              <a:rPr lang="en-US" sz="2800" dirty="0" smtClean="0"/>
              <a:t> t d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I </a:t>
            </a:r>
          </a:p>
          <a:p>
            <a:r>
              <a:rPr lang="en-US" sz="2800" dirty="0" smtClean="0"/>
              <a:t>        Pro : </a:t>
            </a:r>
            <a:r>
              <a:rPr lang="en-US" sz="2800" dirty="0" err="1" smtClean="0"/>
              <a:t>Shinta</a:t>
            </a:r>
            <a:r>
              <a:rPr lang="en-US" sz="2800" dirty="0" smtClean="0"/>
              <a:t> (3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9 </a:t>
            </a:r>
            <a:r>
              <a:rPr lang="en-US" sz="2800" dirty="0" err="1" smtClean="0"/>
              <a:t>bulan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Phenobarbital = 300 mg /600 mg</a:t>
            </a:r>
          </a:p>
          <a:p>
            <a:r>
              <a:rPr lang="en-US" sz="2800" dirty="0" err="1" smtClean="0"/>
              <a:t>Ket</a:t>
            </a:r>
            <a:r>
              <a:rPr lang="en-US" sz="2800" dirty="0" smtClean="0"/>
              <a:t> : </a:t>
            </a:r>
          </a:p>
          <a:p>
            <a:pPr lvl="0"/>
            <a:r>
              <a:rPr lang="en-US" sz="2800" dirty="0" smtClean="0"/>
              <a:t>300 mg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endParaRPr lang="en-US" sz="2800" dirty="0" smtClean="0"/>
          </a:p>
          <a:p>
            <a:r>
              <a:rPr lang="en-US" sz="2800" dirty="0" smtClean="0"/>
              <a:t>600 mg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Phenobarbital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9 </a:t>
            </a:r>
            <a:r>
              <a:rPr lang="en-US" sz="2800" dirty="0" err="1" smtClean="0"/>
              <a:t>bulan</a:t>
            </a:r>
            <a:r>
              <a:rPr lang="en-US" sz="2800" dirty="0" smtClean="0"/>
              <a:t> (3,75 </a:t>
            </a:r>
            <a:r>
              <a:rPr lang="en-US" sz="2800" dirty="0" err="1" smtClean="0"/>
              <a:t>thn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</a:p>
          <a:p>
            <a:pPr lvl="3"/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                   </a:t>
            </a:r>
          </a:p>
          <a:p>
            <a:pPr lvl="3"/>
            <a:r>
              <a:rPr lang="en-US" sz="2800" dirty="0" err="1" smtClean="0"/>
              <a:t>Seharinya</a:t>
            </a:r>
            <a:r>
              <a:rPr lang="en-US" sz="2800" dirty="0" smtClean="0"/>
              <a:t>         </a:t>
            </a:r>
          </a:p>
          <a:p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resep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shinta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berumur</a:t>
            </a:r>
            <a:r>
              <a:rPr lang="en-US" sz="2800" dirty="0" smtClean="0"/>
              <a:t> 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9 </a:t>
            </a:r>
            <a:r>
              <a:rPr lang="en-US" sz="2800" dirty="0" err="1" smtClean="0"/>
              <a:t>bulan</a:t>
            </a:r>
            <a:r>
              <a:rPr lang="en-US" sz="2800" dirty="0" smtClean="0"/>
              <a:t>:</a:t>
            </a:r>
          </a:p>
          <a:p>
            <a:pPr lvl="0"/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resep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= 40 mg &lt; 71,43 mg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over </a:t>
            </a:r>
            <a:r>
              <a:rPr lang="en-US" sz="2800" dirty="0" err="1" smtClean="0"/>
              <a:t>dosis</a:t>
            </a:r>
            <a:r>
              <a:rPr lang="en-US" sz="2800" dirty="0" smtClean="0"/>
              <a:t>       </a:t>
            </a:r>
          </a:p>
          <a:p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resep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r>
              <a:rPr lang="en-US" sz="2800" dirty="0" smtClean="0"/>
              <a:t> = 3 x 40 mg = 120 mg &lt; 142,86 mg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over </a:t>
            </a:r>
            <a:r>
              <a:rPr lang="en-US" sz="2800" dirty="0" err="1" smtClean="0"/>
              <a:t>dosis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1222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Microsoft Equation 3.0</vt:lpstr>
      <vt:lpstr>DOSIS DAN KOMBINASI OBAT</vt:lpstr>
      <vt:lpstr>DOSIS</vt:lpstr>
      <vt:lpstr>Ada beberapa faktor-faktor yang mempengaruhi dosis</vt:lpstr>
      <vt:lpstr>Usia Anak-Anak</vt:lpstr>
      <vt:lpstr>Orang Tua</vt:lpstr>
      <vt:lpstr>Slide 6</vt:lpstr>
      <vt:lpstr>Slide 7</vt:lpstr>
      <vt:lpstr>Slide 8</vt:lpstr>
      <vt:lpstr>Slide 9</vt:lpstr>
      <vt:lpstr>Slide 10</vt:lpstr>
      <vt:lpstr>Slide 11</vt:lpstr>
      <vt:lpstr>Slide 12</vt:lpstr>
      <vt:lpstr>Beberapa catan dalam memperhitungakn dosis anak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DOSIS DAN KOMBINASI OBAT</dc:title>
  <dc:creator>ratih</dc:creator>
  <cp:lastModifiedBy>ratih</cp:lastModifiedBy>
  <cp:revision>11</cp:revision>
  <dcterms:created xsi:type="dcterms:W3CDTF">2012-12-19T06:01:27Z</dcterms:created>
  <dcterms:modified xsi:type="dcterms:W3CDTF">2014-01-16T03:11:28Z</dcterms:modified>
</cp:coreProperties>
</file>