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6" r:id="rId19"/>
    <p:sldId id="274" r:id="rId20"/>
    <p:sldId id="275" r:id="rId2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08E4-5DD7-441B-BBB7-F4DD0FE4AF6C}" type="datetimeFigureOut">
              <a:rPr lang="id-ID" smtClean="0"/>
              <a:pPr/>
              <a:t>16/01/2014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54992-75B0-4434-A8A7-59BCFDEB5C0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08E4-5DD7-441B-BBB7-F4DD0FE4AF6C}" type="datetimeFigureOut">
              <a:rPr lang="id-ID" smtClean="0"/>
              <a:pPr/>
              <a:t>16/01/2014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54992-75B0-4434-A8A7-59BCFDEB5C0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08E4-5DD7-441B-BBB7-F4DD0FE4AF6C}" type="datetimeFigureOut">
              <a:rPr lang="id-ID" smtClean="0"/>
              <a:pPr/>
              <a:t>16/01/2014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54992-75B0-4434-A8A7-59BCFDEB5C0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08E4-5DD7-441B-BBB7-F4DD0FE4AF6C}" type="datetimeFigureOut">
              <a:rPr lang="id-ID" smtClean="0"/>
              <a:pPr/>
              <a:t>16/01/2014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54992-75B0-4434-A8A7-59BCFDEB5C0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08E4-5DD7-441B-BBB7-F4DD0FE4AF6C}" type="datetimeFigureOut">
              <a:rPr lang="id-ID" smtClean="0"/>
              <a:pPr/>
              <a:t>16/01/2014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54992-75B0-4434-A8A7-59BCFDEB5C0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08E4-5DD7-441B-BBB7-F4DD0FE4AF6C}" type="datetimeFigureOut">
              <a:rPr lang="id-ID" smtClean="0"/>
              <a:pPr/>
              <a:t>16/01/2014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54992-75B0-4434-A8A7-59BCFDEB5C0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08E4-5DD7-441B-BBB7-F4DD0FE4AF6C}" type="datetimeFigureOut">
              <a:rPr lang="id-ID" smtClean="0"/>
              <a:pPr/>
              <a:t>16/01/2014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54992-75B0-4434-A8A7-59BCFDEB5C0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08E4-5DD7-441B-BBB7-F4DD0FE4AF6C}" type="datetimeFigureOut">
              <a:rPr lang="id-ID" smtClean="0"/>
              <a:pPr/>
              <a:t>16/01/2014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54992-75B0-4434-A8A7-59BCFDEB5C0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08E4-5DD7-441B-BBB7-F4DD0FE4AF6C}" type="datetimeFigureOut">
              <a:rPr lang="id-ID" smtClean="0"/>
              <a:pPr/>
              <a:t>16/01/2014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54992-75B0-4434-A8A7-59BCFDEB5C0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08E4-5DD7-441B-BBB7-F4DD0FE4AF6C}" type="datetimeFigureOut">
              <a:rPr lang="id-ID" smtClean="0"/>
              <a:pPr/>
              <a:t>16/01/2014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54992-75B0-4434-A8A7-59BCFDEB5C0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08E4-5DD7-441B-BBB7-F4DD0FE4AF6C}" type="datetimeFigureOut">
              <a:rPr lang="id-ID" smtClean="0"/>
              <a:pPr/>
              <a:t>16/01/2014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54992-75B0-4434-A8A7-59BCFDEB5C0B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E08E4-5DD7-441B-BBB7-F4DD0FE4AF6C}" type="datetimeFigureOut">
              <a:rPr lang="id-ID" smtClean="0"/>
              <a:pPr/>
              <a:t>16/01/2014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54992-75B0-4434-A8A7-59BCFDEB5C0B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DOSIS DAN KOMBINASI OBAT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600136"/>
            <a:ext cx="7854696" cy="581464"/>
          </a:xfrm>
        </p:spPr>
        <p:txBody>
          <a:bodyPr/>
          <a:lstStyle/>
          <a:p>
            <a:r>
              <a:rPr lang="en-US" dirty="0" smtClean="0"/>
              <a:t>FARMASETIK DASAR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33400" y="1228397"/>
            <a:ext cx="8077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 R/  </a:t>
            </a:r>
            <a:r>
              <a:rPr lang="en-US" sz="2800" dirty="0" err="1" smtClean="0"/>
              <a:t>Atropin</a:t>
            </a:r>
            <a:r>
              <a:rPr lang="en-US" sz="2800" dirty="0" smtClean="0"/>
              <a:t> sulfas 	2,5 mg</a:t>
            </a:r>
          </a:p>
          <a:p>
            <a:r>
              <a:rPr lang="en-US" sz="2800" dirty="0" smtClean="0"/>
              <a:t>       </a:t>
            </a:r>
            <a:r>
              <a:rPr lang="en-US" sz="2800" dirty="0" err="1" smtClean="0"/>
              <a:t>Belladona</a:t>
            </a:r>
            <a:r>
              <a:rPr lang="en-US" sz="2800" dirty="0" smtClean="0"/>
              <a:t> </a:t>
            </a:r>
            <a:r>
              <a:rPr lang="en-US" sz="2800" dirty="0" err="1" smtClean="0"/>
              <a:t>Extractum</a:t>
            </a:r>
            <a:r>
              <a:rPr lang="en-US" sz="2800" dirty="0" smtClean="0"/>
              <a:t>	100 mg</a:t>
            </a:r>
          </a:p>
          <a:p>
            <a:r>
              <a:rPr lang="en-US" sz="2800" dirty="0" smtClean="0"/>
              <a:t>       </a:t>
            </a:r>
            <a:r>
              <a:rPr lang="en-US" sz="2800" dirty="0" err="1" smtClean="0"/>
              <a:t>Lactosum</a:t>
            </a:r>
            <a:r>
              <a:rPr lang="en-US" sz="2800" dirty="0" smtClean="0"/>
              <a:t>	</a:t>
            </a:r>
            <a:r>
              <a:rPr lang="en-US" sz="2800" dirty="0" err="1" smtClean="0"/>
              <a:t>qs</a:t>
            </a:r>
            <a:endParaRPr lang="en-US" sz="2800" dirty="0" smtClean="0"/>
          </a:p>
          <a:p>
            <a:r>
              <a:rPr lang="en-US" sz="2800" dirty="0" smtClean="0"/>
              <a:t>             </a:t>
            </a:r>
            <a:r>
              <a:rPr lang="en-US" sz="2800" dirty="0" err="1" smtClean="0"/>
              <a:t>m.f</a:t>
            </a:r>
            <a:r>
              <a:rPr lang="en-US" sz="2800" dirty="0" smtClean="0"/>
              <a:t> </a:t>
            </a:r>
            <a:r>
              <a:rPr lang="en-US" sz="2800" dirty="0" err="1" smtClean="0"/>
              <a:t>pulv</a:t>
            </a:r>
            <a:r>
              <a:rPr lang="en-US" sz="2800" dirty="0" smtClean="0"/>
              <a:t> No X</a:t>
            </a:r>
          </a:p>
          <a:p>
            <a:r>
              <a:rPr lang="en-US" sz="2800" dirty="0" smtClean="0"/>
              <a:t>              s t d </a:t>
            </a:r>
            <a:r>
              <a:rPr lang="en-US" sz="2800" dirty="0" err="1" smtClean="0"/>
              <a:t>d</a:t>
            </a:r>
            <a:r>
              <a:rPr lang="en-US" sz="2800" dirty="0" smtClean="0"/>
              <a:t> </a:t>
            </a:r>
            <a:r>
              <a:rPr lang="en-US" sz="2800" dirty="0" err="1" smtClean="0"/>
              <a:t>pulv</a:t>
            </a:r>
            <a:r>
              <a:rPr lang="en-US" sz="2800" dirty="0" smtClean="0"/>
              <a:t> I </a:t>
            </a:r>
          </a:p>
          <a:p>
            <a:r>
              <a:rPr lang="en-US" sz="2800" dirty="0" smtClean="0"/>
              <a:t>        Pro : </a:t>
            </a:r>
            <a:r>
              <a:rPr lang="en-US" sz="2800" dirty="0" err="1" smtClean="0"/>
              <a:t>Tn</a:t>
            </a:r>
            <a:r>
              <a:rPr lang="en-US" sz="2800" dirty="0" smtClean="0"/>
              <a:t> Amir</a:t>
            </a:r>
          </a:p>
          <a:p>
            <a:endParaRPr lang="en-US" sz="2800" dirty="0" smtClean="0"/>
          </a:p>
          <a:p>
            <a:r>
              <a:rPr lang="en-US" sz="2800" dirty="0" smtClean="0"/>
              <a:t>DM </a:t>
            </a:r>
            <a:r>
              <a:rPr lang="en-US" sz="2800" dirty="0" err="1" smtClean="0"/>
              <a:t>Atropin</a:t>
            </a:r>
            <a:r>
              <a:rPr lang="en-US" sz="2800" dirty="0" smtClean="0"/>
              <a:t> sulfas  = 1 mg / 3 mg</a:t>
            </a:r>
          </a:p>
          <a:p>
            <a:r>
              <a:rPr lang="en-US" sz="2800" dirty="0" smtClean="0"/>
              <a:t>DM </a:t>
            </a:r>
            <a:r>
              <a:rPr lang="en-US" sz="2800" dirty="0" err="1" smtClean="0"/>
              <a:t>Belladona</a:t>
            </a:r>
            <a:r>
              <a:rPr lang="en-US" sz="2800" dirty="0" smtClean="0"/>
              <a:t> extract = 20 mg / 80 mg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14400" y="1551325"/>
            <a:ext cx="7162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Perhitungan</a:t>
            </a:r>
            <a:r>
              <a:rPr lang="en-US" sz="2000" dirty="0" smtClean="0"/>
              <a:t> </a:t>
            </a:r>
            <a:r>
              <a:rPr lang="en-US" sz="2000" dirty="0" err="1" smtClean="0"/>
              <a:t>dosis</a:t>
            </a:r>
            <a:r>
              <a:rPr lang="en-US" sz="2000" dirty="0" smtClean="0"/>
              <a:t> </a:t>
            </a:r>
            <a:r>
              <a:rPr lang="en-US" sz="2000" dirty="0" err="1" smtClean="0"/>
              <a:t>maksimal</a:t>
            </a:r>
            <a:r>
              <a:rPr lang="en-US" sz="2000" dirty="0" smtClean="0"/>
              <a:t> </a:t>
            </a:r>
            <a:r>
              <a:rPr lang="en-US" sz="2000" dirty="0" err="1" smtClean="0"/>
              <a:t>Atropin</a:t>
            </a:r>
            <a:r>
              <a:rPr lang="en-US" sz="2000" dirty="0" smtClean="0"/>
              <a:t> sulfas :</a:t>
            </a:r>
          </a:p>
          <a:p>
            <a:r>
              <a:rPr lang="en-US" sz="2000" dirty="0" err="1" smtClean="0"/>
              <a:t>Sekali</a:t>
            </a:r>
            <a:r>
              <a:rPr lang="en-US" sz="2000" dirty="0" smtClean="0"/>
              <a:t> </a:t>
            </a:r>
            <a:r>
              <a:rPr lang="en-US" sz="2000" dirty="0" err="1" smtClean="0"/>
              <a:t>minum</a:t>
            </a:r>
            <a:r>
              <a:rPr lang="en-US" sz="2000" dirty="0" smtClean="0"/>
              <a:t>  1 / 10 x 2,5 mg = 0,25 mg &lt; 1 mg   </a:t>
            </a:r>
            <a:r>
              <a:rPr lang="en-US" sz="2000" dirty="0" err="1" smtClean="0"/>
              <a:t>tidak</a:t>
            </a:r>
            <a:r>
              <a:rPr lang="en-US" sz="2000" dirty="0" smtClean="0"/>
              <a:t> over </a:t>
            </a:r>
          </a:p>
          <a:p>
            <a:r>
              <a:rPr lang="en-US" sz="2000" dirty="0" err="1" smtClean="0"/>
              <a:t>Seharinya</a:t>
            </a:r>
            <a:r>
              <a:rPr lang="en-US" sz="2000" dirty="0" smtClean="0"/>
              <a:t>        3 x 0,25 mg = 0,75 mg &lt; 3 mg  </a:t>
            </a:r>
            <a:r>
              <a:rPr lang="en-US" sz="2000" dirty="0" err="1" smtClean="0"/>
              <a:t>tidak</a:t>
            </a:r>
            <a:r>
              <a:rPr lang="en-US" sz="2000" dirty="0" smtClean="0"/>
              <a:t> over</a:t>
            </a:r>
          </a:p>
          <a:p>
            <a:r>
              <a:rPr lang="en-US" sz="2000" dirty="0" err="1" smtClean="0"/>
              <a:t>Perhitungan</a:t>
            </a:r>
            <a:r>
              <a:rPr lang="en-US" sz="2000" dirty="0" smtClean="0"/>
              <a:t> </a:t>
            </a:r>
            <a:r>
              <a:rPr lang="en-US" sz="2000" dirty="0" err="1" smtClean="0"/>
              <a:t>dosis</a:t>
            </a:r>
            <a:r>
              <a:rPr lang="en-US" sz="2000" dirty="0" smtClean="0"/>
              <a:t> </a:t>
            </a:r>
            <a:r>
              <a:rPr lang="en-US" sz="2000" dirty="0" err="1" smtClean="0"/>
              <a:t>maksimal</a:t>
            </a:r>
            <a:r>
              <a:rPr lang="en-US" sz="2000" dirty="0" smtClean="0"/>
              <a:t> </a:t>
            </a:r>
            <a:r>
              <a:rPr lang="en-US" sz="2000" dirty="0" err="1" smtClean="0"/>
              <a:t>Extrak</a:t>
            </a:r>
            <a:r>
              <a:rPr lang="en-US" sz="2000" dirty="0" smtClean="0"/>
              <a:t> </a:t>
            </a:r>
            <a:r>
              <a:rPr lang="en-US" sz="2000" dirty="0" err="1" smtClean="0"/>
              <a:t>Belladona</a:t>
            </a:r>
            <a:r>
              <a:rPr lang="en-US" sz="2000" dirty="0" smtClean="0"/>
              <a:t> :</a:t>
            </a:r>
          </a:p>
          <a:p>
            <a:r>
              <a:rPr lang="en-US" sz="2000" dirty="0" err="1" smtClean="0"/>
              <a:t>Sekali</a:t>
            </a:r>
            <a:r>
              <a:rPr lang="en-US" sz="2000" dirty="0" smtClean="0"/>
              <a:t> </a:t>
            </a:r>
            <a:r>
              <a:rPr lang="en-US" sz="2000" dirty="0" err="1" smtClean="0"/>
              <a:t>minum</a:t>
            </a:r>
            <a:r>
              <a:rPr lang="en-US" sz="2000" dirty="0" smtClean="0"/>
              <a:t>  1 / 10 x 100 mg = 10 mg &lt; 20 mg   </a:t>
            </a:r>
            <a:r>
              <a:rPr lang="en-US" sz="2000" dirty="0" err="1" smtClean="0"/>
              <a:t>tidak</a:t>
            </a:r>
            <a:r>
              <a:rPr lang="en-US" sz="2000" dirty="0" smtClean="0"/>
              <a:t> over</a:t>
            </a:r>
          </a:p>
          <a:p>
            <a:r>
              <a:rPr lang="en-US" sz="2000" dirty="0" err="1" smtClean="0"/>
              <a:t>Seharin</a:t>
            </a:r>
            <a:r>
              <a:rPr lang="id-ID" sz="2000" dirty="0" smtClean="0"/>
              <a:t>y</a:t>
            </a:r>
            <a:r>
              <a:rPr lang="en-US" sz="2000" dirty="0" smtClean="0"/>
              <a:t>a        </a:t>
            </a:r>
            <a:r>
              <a:rPr lang="en-US" sz="2000" dirty="0" smtClean="0"/>
              <a:t>3 x 10 mg = 30 mg &lt; 80 mg  </a:t>
            </a:r>
            <a:r>
              <a:rPr lang="en-US" sz="2000" dirty="0" err="1" smtClean="0"/>
              <a:t>tidak</a:t>
            </a:r>
            <a:r>
              <a:rPr lang="en-US" sz="2000" dirty="0" smtClean="0"/>
              <a:t> over</a:t>
            </a:r>
          </a:p>
          <a:p>
            <a:endParaRPr lang="en-US" sz="2000" dirty="0" smtClean="0"/>
          </a:p>
          <a:p>
            <a:r>
              <a:rPr lang="en-US" sz="2000" dirty="0" err="1" smtClean="0"/>
              <a:t>Karena</a:t>
            </a:r>
            <a:r>
              <a:rPr lang="en-US" sz="2000" dirty="0" smtClean="0"/>
              <a:t> </a:t>
            </a:r>
            <a:r>
              <a:rPr lang="en-US" sz="2000" dirty="0" err="1" smtClean="0"/>
              <a:t>Atropin</a:t>
            </a:r>
            <a:r>
              <a:rPr lang="en-US" sz="2000" dirty="0" smtClean="0"/>
              <a:t> sulfas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Ektrak</a:t>
            </a:r>
            <a:r>
              <a:rPr lang="en-US" sz="2000" dirty="0" smtClean="0"/>
              <a:t> belladonna </a:t>
            </a:r>
            <a:r>
              <a:rPr lang="en-US" sz="2000" dirty="0" err="1" smtClean="0"/>
              <a:t>mempunyai</a:t>
            </a:r>
            <a:r>
              <a:rPr lang="en-US" sz="2000" dirty="0" smtClean="0"/>
              <a:t> </a:t>
            </a:r>
            <a:r>
              <a:rPr lang="en-US" sz="2000" dirty="0" err="1" smtClean="0"/>
              <a:t>khasiat</a:t>
            </a:r>
            <a:r>
              <a:rPr lang="en-US" sz="2000" dirty="0" smtClean="0"/>
              <a:t> yang </a:t>
            </a:r>
            <a:r>
              <a:rPr lang="en-US" sz="2000" dirty="0" err="1" smtClean="0"/>
              <a:t>sama</a:t>
            </a:r>
            <a:r>
              <a:rPr lang="en-US" sz="2000" dirty="0" smtClean="0"/>
              <a:t>, </a:t>
            </a:r>
            <a:r>
              <a:rPr lang="en-US" sz="2000" dirty="0" err="1" smtClean="0"/>
              <a:t>sehingga</a:t>
            </a:r>
            <a:r>
              <a:rPr lang="en-US" sz="2000" dirty="0" smtClean="0"/>
              <a:t> </a:t>
            </a:r>
            <a:r>
              <a:rPr lang="en-US" sz="2000" dirty="0" err="1" smtClean="0"/>
              <a:t>DMnya</a:t>
            </a:r>
            <a:r>
              <a:rPr lang="en-US" sz="2000" dirty="0" smtClean="0"/>
              <a:t> </a:t>
            </a:r>
            <a:r>
              <a:rPr lang="en-US" sz="2000" dirty="0" err="1" smtClean="0"/>
              <a:t>merupakan</a:t>
            </a:r>
            <a:r>
              <a:rPr lang="en-US" sz="2000" dirty="0" smtClean="0"/>
              <a:t> </a:t>
            </a:r>
            <a:r>
              <a:rPr lang="en-US" sz="2000" dirty="0" err="1" smtClean="0"/>
              <a:t>kombinasi</a:t>
            </a:r>
            <a:r>
              <a:rPr lang="en-US" sz="2000" dirty="0" smtClean="0"/>
              <a:t> yang </a:t>
            </a:r>
            <a:r>
              <a:rPr lang="en-US" sz="2000" dirty="0" err="1" smtClean="0"/>
              <a:t>searah</a:t>
            </a:r>
            <a:r>
              <a:rPr lang="en-US" sz="2000" dirty="0" smtClean="0"/>
              <a:t>, </a:t>
            </a:r>
            <a:r>
              <a:rPr lang="en-US" sz="2000" dirty="0" err="1" smtClean="0"/>
              <a:t>maka</a:t>
            </a:r>
            <a:r>
              <a:rPr lang="en-US" sz="2000" dirty="0" smtClean="0"/>
              <a:t> </a:t>
            </a:r>
            <a:r>
              <a:rPr lang="en-US" sz="2000" dirty="0" err="1" smtClean="0"/>
              <a:t>DMnya</a:t>
            </a:r>
            <a:r>
              <a:rPr lang="en-US" sz="2000" dirty="0" smtClean="0"/>
              <a:t> </a:t>
            </a:r>
            <a:r>
              <a:rPr lang="en-US" sz="2000" dirty="0" err="1" smtClean="0"/>
              <a:t>juga</a:t>
            </a:r>
            <a:r>
              <a:rPr lang="en-US" sz="2000" dirty="0" smtClean="0"/>
              <a:t>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dihitung</a:t>
            </a:r>
            <a:r>
              <a:rPr lang="en-US" sz="2000" dirty="0" smtClean="0"/>
              <a:t> </a:t>
            </a:r>
            <a:r>
              <a:rPr lang="en-US" sz="2000" dirty="0" err="1" smtClean="0"/>
              <a:t>dosis</a:t>
            </a:r>
            <a:r>
              <a:rPr lang="en-US" sz="2000" dirty="0" smtClean="0"/>
              <a:t> </a:t>
            </a:r>
            <a:r>
              <a:rPr lang="en-US" sz="2000" dirty="0" err="1" smtClean="0"/>
              <a:t>rangkapnya</a:t>
            </a:r>
            <a:r>
              <a:rPr lang="en-US" sz="2000" dirty="0" smtClean="0"/>
              <a:t> </a:t>
            </a:r>
            <a:r>
              <a:rPr lang="en-US" sz="2000" dirty="0" err="1" smtClean="0"/>
              <a:t>sehari</a:t>
            </a:r>
            <a:r>
              <a:rPr lang="en-US" sz="2000" dirty="0" smtClean="0"/>
              <a:t>,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rumus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berikut</a:t>
            </a:r>
            <a:r>
              <a:rPr lang="en-US" sz="2000" dirty="0" smtClean="0"/>
              <a:t> 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2286000"/>
            <a:ext cx="7924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Jadi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sekali</a:t>
            </a:r>
            <a:r>
              <a:rPr lang="en-US" sz="3200" dirty="0" smtClean="0"/>
              <a:t> </a:t>
            </a:r>
            <a:r>
              <a:rPr lang="en-US" sz="3200" dirty="0" err="1" smtClean="0"/>
              <a:t>minum</a:t>
            </a:r>
            <a:r>
              <a:rPr lang="en-US" sz="3200" dirty="0" smtClean="0"/>
              <a:t> :</a:t>
            </a:r>
          </a:p>
          <a:p>
            <a:r>
              <a:rPr lang="en-US" sz="3200" dirty="0" smtClean="0"/>
              <a:t> </a:t>
            </a:r>
          </a:p>
          <a:p>
            <a:r>
              <a:rPr lang="en-US" sz="3200" dirty="0" smtClean="0"/>
              <a:t>                                               </a:t>
            </a:r>
            <a:r>
              <a:rPr lang="en-US" sz="3200" dirty="0" err="1" smtClean="0"/>
              <a:t>tidak</a:t>
            </a:r>
            <a:r>
              <a:rPr lang="en-US" sz="3200" dirty="0" smtClean="0"/>
              <a:t> over</a:t>
            </a:r>
          </a:p>
          <a:p>
            <a:endParaRPr lang="en-US" sz="3200" dirty="0" smtClean="0"/>
          </a:p>
          <a:p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Sehari</a:t>
            </a:r>
            <a:r>
              <a:rPr lang="en-US" sz="3200" dirty="0" smtClean="0"/>
              <a:t> :</a:t>
            </a:r>
          </a:p>
          <a:p>
            <a:r>
              <a:rPr lang="en-US" sz="3200" dirty="0" smtClean="0"/>
              <a:t> </a:t>
            </a:r>
          </a:p>
          <a:p>
            <a:r>
              <a:rPr lang="en-US" sz="3200" dirty="0" smtClean="0"/>
              <a:t>                                            </a:t>
            </a:r>
            <a:r>
              <a:rPr lang="id-ID" sz="3200" dirty="0" smtClean="0"/>
              <a:t>   </a:t>
            </a:r>
            <a:r>
              <a:rPr lang="en-US" sz="3200" dirty="0" smtClean="0"/>
              <a:t> </a:t>
            </a:r>
            <a:r>
              <a:rPr lang="en-US" sz="3200" dirty="0" err="1" smtClean="0"/>
              <a:t>tidak</a:t>
            </a:r>
            <a:r>
              <a:rPr lang="en-US" sz="3200" dirty="0" smtClean="0"/>
              <a:t> over</a:t>
            </a: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1745" name="Object 1"/>
          <p:cNvGraphicFramePr>
            <a:graphicFrameLocks noChangeAspect="1"/>
          </p:cNvGraphicFramePr>
          <p:nvPr/>
        </p:nvGraphicFramePr>
        <p:xfrm>
          <a:off x="2781300" y="914399"/>
          <a:ext cx="2857500" cy="930349"/>
        </p:xfrm>
        <a:graphic>
          <a:graphicData uri="http://schemas.openxmlformats.org/presentationml/2006/ole">
            <p:oleObj spid="_x0000_s2050" name="Equation" r:id="rId3" imgW="1345616" imgH="393529" progId="Equation.3">
              <p:embed/>
            </p:oleObj>
          </a:graphicData>
        </a:graphic>
      </p:graphicFrame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1475656" y="3284984"/>
          <a:ext cx="3322638" cy="649288"/>
        </p:xfrm>
        <a:graphic>
          <a:graphicData uri="http://schemas.openxmlformats.org/presentationml/2006/ole">
            <p:oleObj spid="_x0000_s2051" name="Equation" r:id="rId4" imgW="1993680" imgH="393480" progId="Equation.3">
              <p:embed/>
            </p:oleObj>
          </a:graphicData>
        </a:graphic>
      </p:graphicFrame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683568" y="5229200"/>
          <a:ext cx="3905250" cy="609600"/>
        </p:xfrm>
        <a:graphic>
          <a:graphicData uri="http://schemas.openxmlformats.org/presentationml/2006/ole">
            <p:oleObj spid="_x0000_s2052" name="Equation" r:id="rId5" imgW="25016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b="1" i="1" dirty="0" err="1" smtClean="0"/>
              <a:t>Beberapa</a:t>
            </a:r>
            <a:r>
              <a:rPr lang="en-US" sz="4000" b="1" i="1" dirty="0" smtClean="0"/>
              <a:t> </a:t>
            </a:r>
            <a:r>
              <a:rPr lang="en-US" sz="4000" b="1" i="1" dirty="0" err="1" smtClean="0"/>
              <a:t>catan</a:t>
            </a:r>
            <a:r>
              <a:rPr lang="en-US" sz="4000" b="1" i="1" dirty="0" smtClean="0"/>
              <a:t> </a:t>
            </a:r>
            <a:r>
              <a:rPr lang="en-US" sz="4000" b="1" i="1" dirty="0" err="1" smtClean="0"/>
              <a:t>dalam</a:t>
            </a:r>
            <a:r>
              <a:rPr lang="en-US" sz="4000" b="1" i="1" dirty="0" smtClean="0"/>
              <a:t> </a:t>
            </a:r>
            <a:r>
              <a:rPr lang="en-US" sz="4000" b="1" i="1" dirty="0" err="1" smtClean="0"/>
              <a:t>memperhitungakn</a:t>
            </a:r>
            <a:r>
              <a:rPr lang="en-US" sz="4000" b="1" i="1" dirty="0" smtClean="0"/>
              <a:t> </a:t>
            </a:r>
            <a:r>
              <a:rPr lang="en-US" sz="4000" b="1" i="1" dirty="0" err="1" smtClean="0"/>
              <a:t>dosis</a:t>
            </a:r>
            <a:r>
              <a:rPr lang="en-US" sz="4000" b="1" i="1" dirty="0" smtClean="0"/>
              <a:t> </a:t>
            </a:r>
            <a:r>
              <a:rPr lang="en-US" sz="4000" b="1" i="1" dirty="0" err="1" smtClean="0"/>
              <a:t>anak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23672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perbandingan</a:t>
            </a:r>
            <a:r>
              <a:rPr lang="en-US" dirty="0" smtClean="0"/>
              <a:t> </a:t>
            </a:r>
            <a:r>
              <a:rPr lang="en-US" dirty="0" err="1" smtClean="0"/>
              <a:t>umur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umur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dewasa</a:t>
            </a:r>
            <a:r>
              <a:rPr lang="en-US" dirty="0" smtClean="0"/>
              <a:t> </a:t>
            </a:r>
            <a:r>
              <a:rPr lang="en-US" dirty="0" err="1" smtClean="0"/>
              <a:t>seringkali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tepat</a:t>
            </a:r>
            <a:r>
              <a:rPr lang="en-US" dirty="0" smtClean="0"/>
              <a:t>,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umur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variasi</a:t>
            </a:r>
            <a:r>
              <a:rPr lang="en-US" dirty="0" smtClean="0"/>
              <a:t> </a:t>
            </a:r>
            <a:r>
              <a:rPr lang="en-US" dirty="0" err="1" smtClean="0"/>
              <a:t>berat</a:t>
            </a:r>
            <a:r>
              <a:rPr lang="en-US" dirty="0" smtClean="0"/>
              <a:t> </a:t>
            </a:r>
            <a:r>
              <a:rPr lang="en-US" dirty="0" err="1" smtClean="0"/>
              <a:t>badan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 </a:t>
            </a:r>
            <a:r>
              <a:rPr lang="en-US" dirty="0" err="1" smtClean="0"/>
              <a:t>permukaan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r>
              <a:rPr lang="en-US" dirty="0" smtClean="0"/>
              <a:t> yang </a:t>
            </a:r>
            <a:r>
              <a:rPr lang="en-US" dirty="0" err="1" smtClean="0"/>
              <a:t>berarti</a:t>
            </a:r>
            <a:r>
              <a:rPr lang="en-US" dirty="0" smtClean="0"/>
              <a:t>.</a:t>
            </a:r>
          </a:p>
          <a:p>
            <a:pPr lvl="0"/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perbandingan</a:t>
            </a:r>
            <a:r>
              <a:rPr lang="en-US" dirty="0" smtClean="0"/>
              <a:t> </a:t>
            </a:r>
            <a:r>
              <a:rPr lang="en-US" dirty="0" err="1" smtClean="0"/>
              <a:t>berat</a:t>
            </a:r>
            <a:r>
              <a:rPr lang="en-US" dirty="0" smtClean="0"/>
              <a:t> </a:t>
            </a:r>
            <a:r>
              <a:rPr lang="en-US" dirty="0" err="1" smtClean="0"/>
              <a:t>badan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dewasa</a:t>
            </a:r>
            <a:r>
              <a:rPr lang="en-US" dirty="0" smtClean="0"/>
              <a:t>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diperlakukan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obat</a:t>
            </a:r>
            <a:r>
              <a:rPr lang="en-US" dirty="0" smtClean="0"/>
              <a:t>, </a:t>
            </a:r>
            <a:r>
              <a:rPr lang="en-US" dirty="0" err="1" smtClean="0"/>
              <a:t>terutama</a:t>
            </a:r>
            <a:r>
              <a:rPr lang="en-US" dirty="0" smtClean="0"/>
              <a:t> obat0obat yang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sensitive (</a:t>
            </a:r>
            <a:r>
              <a:rPr lang="en-US" dirty="0" err="1" smtClean="0"/>
              <a:t>narkotika</a:t>
            </a:r>
            <a:r>
              <a:rPr lang="en-US" dirty="0" smtClean="0"/>
              <a:t>),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dosisnya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rendah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sebaliknya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obat-obat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tahan</a:t>
            </a:r>
            <a:r>
              <a:rPr lang="en-US" dirty="0" smtClean="0"/>
              <a:t> (</a:t>
            </a:r>
            <a:r>
              <a:rPr lang="en-US" dirty="0" err="1" smtClean="0"/>
              <a:t>Atropin</a:t>
            </a:r>
            <a:r>
              <a:rPr lang="en-US" dirty="0" smtClean="0"/>
              <a:t>, </a:t>
            </a:r>
            <a:r>
              <a:rPr lang="en-US" dirty="0" err="1" smtClean="0"/>
              <a:t>Belladona</a:t>
            </a:r>
            <a:r>
              <a:rPr lang="en-US" dirty="0" smtClean="0"/>
              <a:t>, Phenobarbital).</a:t>
            </a:r>
          </a:p>
          <a:p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perbandingan</a:t>
            </a:r>
            <a:r>
              <a:rPr lang="en-US" dirty="0" smtClean="0"/>
              <a:t> LPT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LPT </a:t>
            </a:r>
            <a:r>
              <a:rPr lang="en-US" dirty="0" err="1" smtClean="0"/>
              <a:t>dewasa</a:t>
            </a:r>
            <a:r>
              <a:rPr lang="en-US" dirty="0" smtClean="0"/>
              <a:t>: </a:t>
            </a:r>
            <a:r>
              <a:rPr lang="en-US" dirty="0" err="1" smtClean="0"/>
              <a:t>kecuali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neonatus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bayi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dipakai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kebanyakan</a:t>
            </a:r>
            <a:r>
              <a:rPr lang="en-US" dirty="0" smtClean="0"/>
              <a:t> </a:t>
            </a:r>
            <a:r>
              <a:rPr lang="en-US" dirty="0" err="1" smtClean="0"/>
              <a:t>obat</a:t>
            </a:r>
            <a:r>
              <a:rPr lang="en-US" dirty="0" smtClean="0"/>
              <a:t>,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obat</a:t>
            </a:r>
            <a:r>
              <a:rPr lang="en-US" dirty="0" smtClean="0"/>
              <a:t> </a:t>
            </a:r>
            <a:r>
              <a:rPr lang="en-US" dirty="0" err="1" smtClean="0"/>
              <a:t>didistribusikan</a:t>
            </a:r>
            <a:r>
              <a:rPr lang="en-US" dirty="0" smtClean="0"/>
              <a:t> </a:t>
            </a:r>
            <a:r>
              <a:rPr lang="en-US" dirty="0" err="1" smtClean="0"/>
              <a:t>sekurangnya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cairan</a:t>
            </a:r>
            <a:r>
              <a:rPr lang="en-US" dirty="0" smtClean="0"/>
              <a:t> </a:t>
            </a:r>
            <a:r>
              <a:rPr lang="en-US" dirty="0" err="1" smtClean="0"/>
              <a:t>ekstraseluler</a:t>
            </a:r>
            <a:r>
              <a:rPr lang="en-US" dirty="0" smtClean="0"/>
              <a:t>. Problem yang </a:t>
            </a:r>
            <a:r>
              <a:rPr lang="en-US" dirty="0" err="1" smtClean="0"/>
              <a:t>seringkali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menghitung</a:t>
            </a:r>
            <a:r>
              <a:rPr lang="en-US" dirty="0" smtClean="0"/>
              <a:t> LPT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akurat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685800"/>
            <a:ext cx="716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KOMBINASI OBAT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990600" y="1676400"/>
            <a:ext cx="7467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Keberhasilan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pengobatan</a:t>
            </a:r>
            <a:r>
              <a:rPr lang="en-US" sz="2400" dirty="0" smtClean="0"/>
              <a:t> </a:t>
            </a:r>
            <a:r>
              <a:rPr lang="en-US" sz="2400" dirty="0" err="1" smtClean="0"/>
              <a:t>ditentukan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bagaimana</a:t>
            </a:r>
            <a:r>
              <a:rPr lang="en-US" sz="2400" dirty="0" smtClean="0"/>
              <a:t> </a:t>
            </a:r>
            <a:r>
              <a:rPr lang="en-US" sz="2400" dirty="0" err="1" smtClean="0"/>
              <a:t>dokter</a:t>
            </a:r>
            <a:r>
              <a:rPr lang="en-US" sz="2400" dirty="0" smtClean="0"/>
              <a:t> </a:t>
            </a:r>
            <a:r>
              <a:rPr lang="en-US" sz="2400" dirty="0" err="1" smtClean="0"/>
              <a:t>menulis</a:t>
            </a:r>
            <a:r>
              <a:rPr lang="en-US" sz="2400" dirty="0" smtClean="0"/>
              <a:t> </a:t>
            </a:r>
            <a:r>
              <a:rPr lang="en-US" sz="2400" dirty="0" err="1" smtClean="0"/>
              <a:t>resep</a:t>
            </a:r>
            <a:r>
              <a:rPr lang="en-US" sz="2400" dirty="0" smtClean="0"/>
              <a:t> yang </a:t>
            </a:r>
            <a:r>
              <a:rPr lang="en-US" sz="2400" dirty="0" err="1" smtClean="0"/>
              <a:t>baik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rasional</a:t>
            </a:r>
            <a:r>
              <a:rPr lang="en-US" sz="2400" dirty="0" smtClean="0"/>
              <a:t>, </a:t>
            </a:r>
            <a:r>
              <a:rPr lang="en-US" sz="2400" dirty="0" err="1" smtClean="0"/>
              <a:t>ketepatan</a:t>
            </a:r>
            <a:r>
              <a:rPr lang="en-US" sz="2400" dirty="0" smtClean="0"/>
              <a:t> </a:t>
            </a:r>
            <a:r>
              <a:rPr lang="en-US" sz="2400" dirty="0" err="1" smtClean="0"/>
              <a:t>apoteker</a:t>
            </a:r>
            <a:r>
              <a:rPr lang="en-US" sz="2400" dirty="0" smtClean="0"/>
              <a:t>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obat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kepatuhan</a:t>
            </a:r>
            <a:r>
              <a:rPr lang="en-US" sz="2400" dirty="0" smtClean="0"/>
              <a:t> </a:t>
            </a:r>
            <a:r>
              <a:rPr lang="en-US" sz="2400" dirty="0" err="1" smtClean="0"/>
              <a:t>penderita</a:t>
            </a:r>
            <a:r>
              <a:rPr lang="en-US" sz="2400" dirty="0" smtClean="0"/>
              <a:t> </a:t>
            </a:r>
            <a:r>
              <a:rPr lang="en-US" sz="2400" dirty="0" err="1" smtClean="0"/>
              <a:t>meminum</a:t>
            </a:r>
            <a:r>
              <a:rPr lang="en-US" sz="2400" dirty="0" smtClean="0"/>
              <a:t> </a:t>
            </a:r>
            <a:r>
              <a:rPr lang="en-US" sz="2400" dirty="0" err="1" smtClean="0"/>
              <a:t>obatnya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3559076"/>
            <a:ext cx="7467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Terkadang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pengobatan</a:t>
            </a:r>
            <a:r>
              <a:rPr lang="en-US" sz="2400" dirty="0" smtClean="0"/>
              <a:t>, </a:t>
            </a:r>
            <a:r>
              <a:rPr lang="en-US" sz="2400" dirty="0" err="1" smtClean="0"/>
              <a:t>khususnya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penyakit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gejala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sangat</a:t>
            </a:r>
            <a:r>
              <a:rPr lang="en-US" sz="2400" dirty="0" smtClean="0"/>
              <a:t> </a:t>
            </a:r>
            <a:r>
              <a:rPr lang="en-US" sz="2400" dirty="0" err="1" smtClean="0"/>
              <a:t>kompleks</a:t>
            </a:r>
            <a:r>
              <a:rPr lang="en-US" sz="2400" dirty="0" smtClean="0"/>
              <a:t>, </a:t>
            </a:r>
            <a:r>
              <a:rPr lang="en-US" sz="2400" dirty="0" err="1" smtClean="0"/>
              <a:t>tidak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ditangani</a:t>
            </a:r>
            <a:r>
              <a:rPr lang="en-US" sz="2400" dirty="0" smtClean="0"/>
              <a:t>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pemberian</a:t>
            </a:r>
            <a:r>
              <a:rPr lang="en-US" sz="2400" dirty="0" smtClean="0"/>
              <a:t> </a:t>
            </a:r>
            <a:r>
              <a:rPr lang="en-US" sz="2400" dirty="0" err="1" smtClean="0"/>
              <a:t>satu</a:t>
            </a:r>
            <a:r>
              <a:rPr lang="en-US" sz="2400" dirty="0" smtClean="0"/>
              <a:t> </a:t>
            </a:r>
            <a:r>
              <a:rPr lang="en-US" sz="2400" dirty="0" err="1" smtClean="0"/>
              <a:t>jenis</a:t>
            </a:r>
            <a:r>
              <a:rPr lang="en-US" sz="2400" dirty="0" smtClean="0"/>
              <a:t> </a:t>
            </a:r>
            <a:r>
              <a:rPr lang="en-US" sz="2400" dirty="0" err="1" smtClean="0"/>
              <a:t>obat</a:t>
            </a:r>
            <a:r>
              <a:rPr lang="en-US" sz="2400" dirty="0" smtClean="0"/>
              <a:t>.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, </a:t>
            </a:r>
            <a:r>
              <a:rPr lang="en-US" sz="2400" dirty="0" err="1" smtClean="0"/>
              <a:t>dokter</a:t>
            </a:r>
            <a:r>
              <a:rPr lang="en-US" sz="2400" dirty="0" smtClean="0"/>
              <a:t> </a:t>
            </a:r>
            <a:r>
              <a:rPr lang="en-US" sz="2400" dirty="0" err="1" smtClean="0"/>
              <a:t>sering</a:t>
            </a:r>
            <a:r>
              <a:rPr lang="en-US" sz="2400" dirty="0" smtClean="0"/>
              <a:t> </a:t>
            </a:r>
            <a:r>
              <a:rPr lang="en-US" sz="2400" dirty="0" err="1" smtClean="0"/>
              <a:t>memberikan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pengobatan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beberapa</a:t>
            </a:r>
            <a:r>
              <a:rPr lang="en-US" sz="2400" dirty="0" smtClean="0"/>
              <a:t> </a:t>
            </a:r>
            <a:r>
              <a:rPr lang="en-US" sz="2400" dirty="0" err="1" smtClean="0"/>
              <a:t>obat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kombinasi</a:t>
            </a:r>
            <a:r>
              <a:rPr lang="en-US" sz="2400" dirty="0" smtClean="0"/>
              <a:t> </a:t>
            </a:r>
            <a:r>
              <a:rPr lang="en-US" sz="2400" dirty="0" err="1" smtClean="0"/>
              <a:t>obat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143000"/>
            <a:ext cx="8534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Kombinasi</a:t>
            </a:r>
            <a:r>
              <a:rPr lang="en-US" sz="2400" dirty="0" smtClean="0"/>
              <a:t> </a:t>
            </a:r>
            <a:r>
              <a:rPr lang="en-US" sz="2400" dirty="0" err="1" smtClean="0"/>
              <a:t>obat</a:t>
            </a:r>
            <a:r>
              <a:rPr lang="en-US" sz="2400" dirty="0" smtClean="0"/>
              <a:t> </a:t>
            </a:r>
            <a:r>
              <a:rPr lang="en-US" sz="2400" dirty="0" err="1" smtClean="0"/>
              <a:t>bukan</a:t>
            </a:r>
            <a:r>
              <a:rPr lang="en-US" sz="2400" dirty="0" smtClean="0"/>
              <a:t> </a:t>
            </a:r>
            <a:r>
              <a:rPr lang="en-US" sz="2400" dirty="0" err="1" smtClean="0"/>
              <a:t>hanya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dokter</a:t>
            </a:r>
            <a:r>
              <a:rPr lang="en-US" sz="2400" dirty="0" smtClean="0"/>
              <a:t>, </a:t>
            </a:r>
            <a:r>
              <a:rPr lang="en-US" sz="2400" dirty="0" err="1" smtClean="0"/>
              <a:t>industri</a:t>
            </a:r>
            <a:r>
              <a:rPr lang="en-US" sz="2400" dirty="0" smtClean="0"/>
              <a:t> </a:t>
            </a:r>
            <a:r>
              <a:rPr lang="en-US" sz="2400" dirty="0" err="1" smtClean="0"/>
              <a:t>farmasi</a:t>
            </a:r>
            <a:r>
              <a:rPr lang="en-US" sz="2400" dirty="0" smtClean="0"/>
              <a:t> pun </a:t>
            </a:r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hal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sama</a:t>
            </a:r>
            <a:r>
              <a:rPr lang="en-US" sz="2400" dirty="0" smtClean="0"/>
              <a:t>,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obat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formula </a:t>
            </a:r>
            <a:r>
              <a:rPr lang="en-US" sz="2400" dirty="0" err="1" smtClean="0"/>
              <a:t>kombinasi</a:t>
            </a:r>
            <a:r>
              <a:rPr lang="en-US" sz="2400" dirty="0" smtClean="0"/>
              <a:t> </a:t>
            </a:r>
            <a:r>
              <a:rPr lang="en-US" sz="2400" dirty="0" err="1" smtClean="0"/>
              <a:t>biasanya</a:t>
            </a:r>
            <a:r>
              <a:rPr lang="en-US" sz="2400" dirty="0" smtClean="0"/>
              <a:t>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fungsi-fungsi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 :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err="1" smtClean="0"/>
              <a:t>Obat</a:t>
            </a:r>
            <a:r>
              <a:rPr lang="en-US" sz="2400" dirty="0" smtClean="0"/>
              <a:t> </a:t>
            </a:r>
            <a:r>
              <a:rPr lang="en-US" sz="2400" dirty="0" err="1" smtClean="0"/>
              <a:t>pokok</a:t>
            </a:r>
            <a:r>
              <a:rPr lang="en-US" sz="2400" dirty="0" smtClean="0"/>
              <a:t> (</a:t>
            </a:r>
            <a:r>
              <a:rPr lang="en-US" sz="2400" dirty="0" err="1" smtClean="0"/>
              <a:t>Remedia</a:t>
            </a:r>
            <a:r>
              <a:rPr lang="en-US" sz="2400" dirty="0" smtClean="0"/>
              <a:t> </a:t>
            </a:r>
            <a:r>
              <a:rPr lang="en-US" sz="2400" dirty="0" err="1" smtClean="0"/>
              <a:t>cardinale</a:t>
            </a:r>
            <a:r>
              <a:rPr lang="en-US" sz="2400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err="1" smtClean="0"/>
              <a:t>Obat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membantu</a:t>
            </a:r>
            <a:r>
              <a:rPr lang="en-US" sz="2400" dirty="0" smtClean="0"/>
              <a:t> </a:t>
            </a:r>
            <a:r>
              <a:rPr lang="en-US" sz="2400" dirty="0" err="1" smtClean="0"/>
              <a:t>kerja</a:t>
            </a:r>
            <a:r>
              <a:rPr lang="en-US" sz="2400" dirty="0" smtClean="0"/>
              <a:t> </a:t>
            </a:r>
            <a:r>
              <a:rPr lang="en-US" sz="2400" dirty="0" err="1" smtClean="0"/>
              <a:t>obat</a:t>
            </a:r>
            <a:r>
              <a:rPr lang="en-US" sz="2400" dirty="0" smtClean="0"/>
              <a:t> </a:t>
            </a:r>
            <a:r>
              <a:rPr lang="en-US" sz="2400" dirty="0" err="1" smtClean="0"/>
              <a:t>pokok</a:t>
            </a:r>
            <a:r>
              <a:rPr lang="en-US" sz="2400" dirty="0" smtClean="0"/>
              <a:t> (</a:t>
            </a:r>
            <a:r>
              <a:rPr lang="en-US" sz="2400" dirty="0" err="1" smtClean="0"/>
              <a:t>Remedia</a:t>
            </a:r>
            <a:r>
              <a:rPr lang="en-US" sz="2400" dirty="0" smtClean="0"/>
              <a:t> </a:t>
            </a:r>
            <a:r>
              <a:rPr lang="en-US" sz="2400" dirty="0" err="1" smtClean="0"/>
              <a:t>adjuvansia</a:t>
            </a:r>
            <a:r>
              <a:rPr lang="en-US" sz="2400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err="1" smtClean="0"/>
              <a:t>Obat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memperbaiki</a:t>
            </a:r>
            <a:r>
              <a:rPr lang="en-US" sz="2400" dirty="0" smtClean="0"/>
              <a:t> </a:t>
            </a:r>
            <a:r>
              <a:rPr lang="en-US" sz="2400" dirty="0" err="1" smtClean="0"/>
              <a:t>penampilan</a:t>
            </a:r>
            <a:r>
              <a:rPr lang="en-US" sz="2400" dirty="0" smtClean="0"/>
              <a:t>/ </a:t>
            </a:r>
            <a:r>
              <a:rPr lang="en-US" sz="2400" dirty="0" err="1" smtClean="0"/>
              <a:t>kerja</a:t>
            </a:r>
            <a:r>
              <a:rPr lang="en-US" sz="2400" dirty="0" smtClean="0"/>
              <a:t> </a:t>
            </a:r>
            <a:r>
              <a:rPr lang="en-US" sz="2400" dirty="0" err="1" smtClean="0"/>
              <a:t>obat</a:t>
            </a:r>
            <a:r>
              <a:rPr lang="en-US" sz="2400" dirty="0" smtClean="0"/>
              <a:t> </a:t>
            </a:r>
            <a:r>
              <a:rPr lang="en-US" sz="2400" dirty="0" err="1" smtClean="0"/>
              <a:t>pokok</a:t>
            </a:r>
            <a:r>
              <a:rPr lang="en-US" sz="2400" dirty="0" smtClean="0"/>
              <a:t> (</a:t>
            </a:r>
            <a:r>
              <a:rPr lang="en-US" sz="2400" dirty="0" err="1" smtClean="0"/>
              <a:t>Remedia</a:t>
            </a:r>
            <a:r>
              <a:rPr lang="en-US" sz="2400" dirty="0" smtClean="0"/>
              <a:t> </a:t>
            </a:r>
            <a:r>
              <a:rPr lang="en-US" sz="2400" dirty="0" err="1" smtClean="0"/>
              <a:t>corrigensia</a:t>
            </a:r>
            <a:r>
              <a:rPr lang="en-US" sz="2400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err="1" smtClean="0"/>
              <a:t>Bahan</a:t>
            </a:r>
            <a:r>
              <a:rPr lang="en-US" sz="2400" dirty="0" smtClean="0"/>
              <a:t> </a:t>
            </a:r>
            <a:r>
              <a:rPr lang="en-US" sz="2400" dirty="0" err="1" smtClean="0"/>
              <a:t>tambahan</a:t>
            </a:r>
            <a:r>
              <a:rPr lang="en-US" sz="2400" dirty="0" smtClean="0"/>
              <a:t> lain (</a:t>
            </a:r>
            <a:r>
              <a:rPr lang="en-US" sz="2400" dirty="0" err="1" smtClean="0"/>
              <a:t>Remedia</a:t>
            </a:r>
            <a:r>
              <a:rPr lang="en-US" sz="2400" dirty="0" smtClean="0"/>
              <a:t> constituent).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1219200"/>
            <a:ext cx="8001000" cy="41979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en-US" sz="2000" dirty="0" err="1" smtClean="0">
                <a:latin typeface="Times New Roman"/>
                <a:ea typeface="Times New Roman"/>
              </a:rPr>
              <a:t>Suatu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resep</a:t>
            </a:r>
            <a:r>
              <a:rPr lang="en-US" sz="2000" dirty="0" smtClean="0">
                <a:latin typeface="Times New Roman"/>
                <a:ea typeface="Times New Roman"/>
              </a:rPr>
              <a:t> yang </a:t>
            </a:r>
            <a:r>
              <a:rPr lang="en-US" sz="2000" dirty="0" err="1" smtClean="0">
                <a:latin typeface="Times New Roman"/>
                <a:ea typeface="Times New Roman"/>
              </a:rPr>
              <a:t>mengandung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kombinasi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obat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maupun</a:t>
            </a:r>
            <a:r>
              <a:rPr lang="en-US" sz="2000" dirty="0" smtClean="0">
                <a:latin typeface="Times New Roman"/>
                <a:ea typeface="Times New Roman"/>
              </a:rPr>
              <a:t> yang </a:t>
            </a:r>
            <a:r>
              <a:rPr lang="en-US" sz="2000" dirty="0" err="1" smtClean="0">
                <a:latin typeface="Times New Roman"/>
                <a:ea typeface="Times New Roman"/>
              </a:rPr>
              <a:t>tidak</a:t>
            </a:r>
            <a:r>
              <a:rPr lang="en-US" sz="2000" dirty="0" smtClean="0">
                <a:latin typeface="Times New Roman"/>
                <a:ea typeface="Times New Roman"/>
              </a:rPr>
              <a:t>, </a:t>
            </a:r>
            <a:r>
              <a:rPr lang="en-US" sz="2000" dirty="0" err="1" smtClean="0">
                <a:latin typeface="Times New Roman"/>
                <a:ea typeface="Times New Roman"/>
              </a:rPr>
              <a:t>haruslah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berdasarkan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pada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pengobatan</a:t>
            </a:r>
            <a:r>
              <a:rPr lang="en-US" sz="2000" dirty="0" smtClean="0">
                <a:latin typeface="Times New Roman"/>
                <a:ea typeface="Times New Roman"/>
              </a:rPr>
              <a:t> yang </a:t>
            </a:r>
            <a:r>
              <a:rPr lang="en-US" sz="2000" dirty="0" err="1" smtClean="0">
                <a:latin typeface="Times New Roman"/>
                <a:ea typeface="Times New Roman"/>
              </a:rPr>
              <a:t>rasional</a:t>
            </a:r>
            <a:r>
              <a:rPr lang="en-US" sz="2000" dirty="0" smtClean="0">
                <a:latin typeface="Times New Roman"/>
                <a:ea typeface="Times New Roman"/>
              </a:rPr>
              <a:t>. Hal </a:t>
            </a:r>
            <a:r>
              <a:rPr lang="en-US" sz="2000" dirty="0" err="1" smtClean="0">
                <a:latin typeface="Times New Roman"/>
                <a:ea typeface="Times New Roman"/>
              </a:rPr>
              <a:t>ini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berarti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langkah-langkah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pengobatan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haruslah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berpedomen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pada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peresepan</a:t>
            </a:r>
            <a:r>
              <a:rPr lang="en-US" sz="2000" dirty="0" smtClean="0">
                <a:latin typeface="Times New Roman"/>
                <a:ea typeface="Times New Roman"/>
              </a:rPr>
              <a:t> yang </a:t>
            </a:r>
            <a:r>
              <a:rPr lang="en-US" sz="2000" dirty="0" err="1" smtClean="0">
                <a:latin typeface="Times New Roman"/>
                <a:ea typeface="Times New Roman"/>
              </a:rPr>
              <a:t>rasional</a:t>
            </a:r>
            <a:r>
              <a:rPr lang="en-US" sz="2000" dirty="0" smtClean="0">
                <a:latin typeface="Times New Roman"/>
                <a:ea typeface="Times New Roman"/>
              </a:rPr>
              <a:t> yang </a:t>
            </a:r>
            <a:r>
              <a:rPr lang="en-US" sz="2000" dirty="0" err="1" smtClean="0">
                <a:latin typeface="Times New Roman"/>
                <a:ea typeface="Times New Roman"/>
              </a:rPr>
              <a:t>dikenal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dengan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istilah</a:t>
            </a:r>
            <a:r>
              <a:rPr lang="en-US" sz="2000" dirty="0" smtClean="0">
                <a:latin typeface="Times New Roman"/>
                <a:ea typeface="Times New Roman"/>
              </a:rPr>
              <a:t> 5 T </a:t>
            </a:r>
            <a:r>
              <a:rPr lang="en-US" sz="2000" dirty="0" err="1" smtClean="0">
                <a:latin typeface="Times New Roman"/>
                <a:ea typeface="Times New Roman"/>
              </a:rPr>
              <a:t>yaitu</a:t>
            </a:r>
            <a:r>
              <a:rPr lang="en-US" sz="2000" dirty="0" smtClean="0">
                <a:latin typeface="Times New Roman"/>
                <a:ea typeface="Times New Roman"/>
              </a:rPr>
              <a:t>;</a:t>
            </a:r>
          </a:p>
          <a:p>
            <a:pPr marL="742950" marR="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"/>
              <a:tabLst>
                <a:tab pos="1143000" algn="l"/>
              </a:tabLst>
            </a:pPr>
            <a:r>
              <a:rPr lang="en-US" sz="2000" dirty="0" err="1" smtClean="0">
                <a:latin typeface="Times New Roman"/>
                <a:ea typeface="Times New Roman"/>
                <a:cs typeface="Times New Roman"/>
              </a:rPr>
              <a:t>Tepat</a:t>
            </a:r>
            <a:r>
              <a:rPr lang="en-US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  <a:cs typeface="Times New Roman"/>
              </a:rPr>
              <a:t>indikasi</a:t>
            </a:r>
            <a:endParaRPr lang="en-US" sz="2000" dirty="0" smtClean="0">
              <a:latin typeface="Times New Roman"/>
              <a:ea typeface="Times New Roman"/>
              <a:cs typeface="Times New Roman"/>
            </a:endParaRPr>
          </a:p>
          <a:p>
            <a:pPr marL="742950" marR="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"/>
              <a:tabLst>
                <a:tab pos="1143000" algn="l"/>
              </a:tabLst>
            </a:pPr>
            <a:r>
              <a:rPr lang="en-US" sz="2000" dirty="0" err="1" smtClean="0">
                <a:latin typeface="Times New Roman"/>
                <a:ea typeface="Times New Roman"/>
                <a:cs typeface="Times New Roman"/>
              </a:rPr>
              <a:t>Tepat</a:t>
            </a:r>
            <a:r>
              <a:rPr lang="en-US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  <a:cs typeface="Times New Roman"/>
              </a:rPr>
              <a:t>Obat</a:t>
            </a:r>
            <a:endParaRPr lang="en-US" sz="2000" dirty="0" smtClean="0">
              <a:latin typeface="Times New Roman"/>
              <a:ea typeface="Times New Roman"/>
              <a:cs typeface="Times New Roman"/>
            </a:endParaRPr>
          </a:p>
          <a:p>
            <a:pPr marL="742950" marR="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"/>
              <a:tabLst>
                <a:tab pos="1143000" algn="l"/>
              </a:tabLst>
            </a:pPr>
            <a:r>
              <a:rPr lang="en-US" sz="2000" dirty="0" err="1" smtClean="0">
                <a:latin typeface="Times New Roman"/>
                <a:ea typeface="Times New Roman"/>
                <a:cs typeface="Times New Roman"/>
              </a:rPr>
              <a:t>Tepat</a:t>
            </a:r>
            <a:r>
              <a:rPr lang="en-US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  <a:cs typeface="Times New Roman"/>
              </a:rPr>
              <a:t>dosis</a:t>
            </a:r>
            <a:r>
              <a:rPr lang="en-US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  <a:cs typeface="Times New Roman"/>
              </a:rPr>
              <a:t>dan</a:t>
            </a:r>
            <a:r>
              <a:rPr lang="en-US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  <a:cs typeface="Times New Roman"/>
              </a:rPr>
              <a:t>cara</a:t>
            </a:r>
            <a:r>
              <a:rPr lang="en-US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  <a:cs typeface="Times New Roman"/>
              </a:rPr>
              <a:t>pemberian</a:t>
            </a:r>
            <a:endParaRPr lang="en-US" sz="2000" dirty="0" smtClean="0">
              <a:latin typeface="Times New Roman"/>
              <a:ea typeface="Times New Roman"/>
              <a:cs typeface="Times New Roman"/>
            </a:endParaRPr>
          </a:p>
          <a:p>
            <a:pPr marL="742950" marR="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"/>
              <a:tabLst>
                <a:tab pos="1143000" algn="l"/>
              </a:tabLst>
            </a:pPr>
            <a:r>
              <a:rPr lang="en-US" sz="2000" dirty="0" err="1" smtClean="0">
                <a:latin typeface="Times New Roman"/>
                <a:ea typeface="Times New Roman"/>
                <a:cs typeface="Times New Roman"/>
              </a:rPr>
              <a:t>Tepat</a:t>
            </a:r>
            <a:r>
              <a:rPr lang="en-US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  <a:cs typeface="Times New Roman"/>
              </a:rPr>
              <a:t>bentuk</a:t>
            </a:r>
            <a:r>
              <a:rPr lang="en-US" sz="200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  <a:cs typeface="Times New Roman"/>
              </a:rPr>
              <a:t>sediaan</a:t>
            </a:r>
            <a:r>
              <a:rPr lang="en-US" sz="2000" dirty="0" smtClean="0">
                <a:latin typeface="Times New Roman"/>
                <a:ea typeface="Times New Roman"/>
                <a:cs typeface="Times New Roman"/>
              </a:rPr>
              <a:t> yang </a:t>
            </a:r>
            <a:r>
              <a:rPr lang="en-US" sz="2000" dirty="0" err="1" smtClean="0">
                <a:latin typeface="Times New Roman"/>
                <a:ea typeface="Times New Roman"/>
                <a:cs typeface="Times New Roman"/>
              </a:rPr>
              <a:t>dipilih</a:t>
            </a:r>
            <a:endParaRPr lang="en-US" sz="2000" dirty="0" smtClean="0">
              <a:latin typeface="Times New Roman"/>
              <a:ea typeface="Times New Roman"/>
              <a:cs typeface="Times New Roman"/>
            </a:endParaRPr>
          </a:p>
          <a:p>
            <a:pPr marL="742950" marR="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/>
              <a:buChar char=""/>
              <a:tabLst>
                <a:tab pos="1143000" algn="l"/>
              </a:tabLst>
            </a:pPr>
            <a:r>
              <a:rPr lang="en-US" sz="2000" dirty="0" err="1" smtClean="0">
                <a:latin typeface="Times New Roman"/>
                <a:ea typeface="Times New Roman"/>
              </a:rPr>
              <a:t>Tepat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penderita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5800" y="838200"/>
            <a:ext cx="7924800" cy="50338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en-US" dirty="0" err="1" smtClean="0">
                <a:latin typeface="Times New Roman"/>
                <a:ea typeface="Times New Roman"/>
              </a:rPr>
              <a:t>Menurut</a:t>
            </a:r>
            <a:r>
              <a:rPr lang="en-US" dirty="0" smtClean="0">
                <a:latin typeface="Times New Roman"/>
                <a:ea typeface="Times New Roman"/>
              </a:rPr>
              <a:t> American Medical </a:t>
            </a:r>
            <a:r>
              <a:rPr lang="en-US" dirty="0" err="1" smtClean="0">
                <a:latin typeface="Times New Roman"/>
                <a:ea typeface="Times New Roman"/>
              </a:rPr>
              <a:t>Associstion</a:t>
            </a:r>
            <a:r>
              <a:rPr lang="en-US" dirty="0" smtClean="0">
                <a:latin typeface="Times New Roman"/>
                <a:ea typeface="Times New Roman"/>
              </a:rPr>
              <a:t> (AMA), </a:t>
            </a:r>
            <a:r>
              <a:rPr lang="en-US" dirty="0" err="1" smtClean="0">
                <a:latin typeface="Times New Roman"/>
                <a:ea typeface="Times New Roman"/>
              </a:rPr>
              <a:t>pemberian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kombinasi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obat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oleh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dokter</a:t>
            </a:r>
            <a:r>
              <a:rPr lang="en-US" dirty="0" smtClean="0">
                <a:latin typeface="Times New Roman"/>
                <a:ea typeface="Times New Roman"/>
              </a:rPr>
              <a:t> agar </a:t>
            </a:r>
            <a:r>
              <a:rPr lang="en-US" dirty="0" err="1" smtClean="0">
                <a:latin typeface="Times New Roman"/>
                <a:ea typeface="Times New Roman"/>
              </a:rPr>
              <a:t>dapat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terjaga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kerasionalannya</a:t>
            </a:r>
            <a:r>
              <a:rPr lang="en-US" dirty="0" smtClean="0">
                <a:latin typeface="Times New Roman"/>
                <a:ea typeface="Times New Roman"/>
              </a:rPr>
              <a:t>, </a:t>
            </a:r>
            <a:r>
              <a:rPr lang="en-US" dirty="0" err="1" smtClean="0">
                <a:latin typeface="Times New Roman"/>
                <a:ea typeface="Times New Roman"/>
              </a:rPr>
              <a:t>perlu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memperhatikan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hal-hal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seperti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dibawah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ini</a:t>
            </a:r>
            <a:r>
              <a:rPr lang="en-US" dirty="0" smtClean="0">
                <a:latin typeface="Times New Roman"/>
                <a:ea typeface="Times New Roman"/>
              </a:rPr>
              <a:t> ;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dirty="0" err="1" smtClean="0">
                <a:latin typeface="Times New Roman"/>
                <a:ea typeface="Times New Roman"/>
              </a:rPr>
              <a:t>Mengandung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tidak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lebih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dari</a:t>
            </a:r>
            <a:r>
              <a:rPr lang="en-US" dirty="0" smtClean="0">
                <a:latin typeface="Times New Roman"/>
                <a:ea typeface="Times New Roman"/>
              </a:rPr>
              <a:t> 3 </a:t>
            </a:r>
            <a:r>
              <a:rPr lang="en-US" dirty="0" err="1" smtClean="0">
                <a:latin typeface="Times New Roman"/>
                <a:ea typeface="Times New Roman"/>
              </a:rPr>
              <a:t>komponen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aktif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dari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golongan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farmakologi</a:t>
            </a:r>
            <a:r>
              <a:rPr lang="en-US" dirty="0" smtClean="0">
                <a:latin typeface="Times New Roman"/>
                <a:ea typeface="Times New Roman"/>
              </a:rPr>
              <a:t> yang </a:t>
            </a:r>
            <a:r>
              <a:rPr lang="en-US" dirty="0" err="1" smtClean="0">
                <a:latin typeface="Times New Roman"/>
                <a:ea typeface="Times New Roman"/>
              </a:rPr>
              <a:t>berbeda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atau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tidak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mengandung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lebih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dari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satu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komponen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aktif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dalam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setiap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golongan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farmakologi</a:t>
            </a:r>
            <a:r>
              <a:rPr lang="en-US" dirty="0" smtClean="0">
                <a:latin typeface="Times New Roman"/>
                <a:ea typeface="Times New Roman"/>
              </a:rPr>
              <a:t>.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dirty="0" err="1" smtClean="0">
                <a:latin typeface="Times New Roman"/>
                <a:ea typeface="Times New Roman"/>
              </a:rPr>
              <a:t>Setiap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komponen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aktif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terdapat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dosis</a:t>
            </a:r>
            <a:r>
              <a:rPr lang="en-US" dirty="0" smtClean="0">
                <a:latin typeface="Times New Roman"/>
                <a:ea typeface="Times New Roman"/>
              </a:rPr>
              <a:t> yang </a:t>
            </a:r>
            <a:r>
              <a:rPr lang="en-US" dirty="0" err="1" smtClean="0">
                <a:latin typeface="Times New Roman"/>
                <a:ea typeface="Times New Roman"/>
              </a:rPr>
              <a:t>efektif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dan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aman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serta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mempunyai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efek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terapi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dalam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mengobati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penyakit</a:t>
            </a:r>
            <a:r>
              <a:rPr lang="en-US" dirty="0" smtClean="0">
                <a:latin typeface="Times New Roman"/>
                <a:ea typeface="Times New Roman"/>
              </a:rPr>
              <a:t>.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dirty="0" err="1" smtClean="0">
                <a:latin typeface="Times New Roman"/>
                <a:ea typeface="Times New Roman"/>
              </a:rPr>
              <a:t>Kombinasi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obat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dapat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diberikan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untuk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menangani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gejala</a:t>
            </a:r>
            <a:r>
              <a:rPr lang="en-US" dirty="0" smtClean="0">
                <a:latin typeface="Times New Roman"/>
                <a:ea typeface="Times New Roman"/>
              </a:rPr>
              <a:t> yang </a:t>
            </a:r>
            <a:r>
              <a:rPr lang="en-US" dirty="0" err="1" smtClean="0">
                <a:latin typeface="Times New Roman"/>
                <a:ea typeface="Times New Roman"/>
              </a:rPr>
              <a:t>kompleks</a:t>
            </a:r>
            <a:r>
              <a:rPr lang="en-US" dirty="0" smtClean="0">
                <a:latin typeface="Times New Roman"/>
                <a:ea typeface="Times New Roman"/>
              </a:rPr>
              <a:t>.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dirty="0" err="1" smtClean="0">
                <a:latin typeface="Times New Roman"/>
                <a:ea typeface="Times New Roman"/>
              </a:rPr>
              <a:t>Kombinasi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obat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mempunyai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nilai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terapeutik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untuk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mengatasi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gejala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sesuai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tipe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dan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tingkat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keparahan</a:t>
            </a:r>
            <a:r>
              <a:rPr lang="en-US" dirty="0" smtClean="0">
                <a:latin typeface="Times New Roman"/>
                <a:ea typeface="Times New Roman"/>
              </a:rPr>
              <a:t>. 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dirty="0" err="1" smtClean="0">
                <a:latin typeface="Times New Roman"/>
                <a:ea typeface="Times New Roman"/>
              </a:rPr>
              <a:t>Interaksi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obat</a:t>
            </a:r>
            <a:r>
              <a:rPr lang="en-US" dirty="0" smtClean="0">
                <a:latin typeface="Times New Roman"/>
                <a:ea typeface="Times New Roman"/>
              </a:rPr>
              <a:t> yang </a:t>
            </a:r>
            <a:r>
              <a:rPr lang="en-US" dirty="0" err="1" smtClean="0">
                <a:latin typeface="Times New Roman"/>
                <a:ea typeface="Times New Roman"/>
              </a:rPr>
              <a:t>merugikan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antara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komponen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obat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sudah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diperhitungkan</a:t>
            </a:r>
            <a:r>
              <a:rPr lang="en-US" dirty="0" smtClean="0">
                <a:latin typeface="Times New Roman"/>
                <a:ea typeface="Times New Roman"/>
              </a:rPr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1928590"/>
            <a:ext cx="639045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dirty="0" err="1" smtClean="0">
                <a:latin typeface="Times New Roman"/>
                <a:ea typeface="Times New Roman"/>
              </a:rPr>
              <a:t>Kombinasi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obat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dapat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diberikan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untuk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menangani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gejala</a:t>
            </a:r>
            <a:r>
              <a:rPr lang="en-US" dirty="0" smtClean="0">
                <a:latin typeface="Times New Roman"/>
                <a:ea typeface="Times New Roman"/>
              </a:rPr>
              <a:t> yang </a:t>
            </a:r>
            <a:r>
              <a:rPr lang="en-US" dirty="0" err="1" smtClean="0">
                <a:latin typeface="Times New Roman"/>
                <a:ea typeface="Times New Roman"/>
              </a:rPr>
              <a:t>kompleks</a:t>
            </a:r>
            <a:r>
              <a:rPr lang="en-US" dirty="0" smtClean="0">
                <a:latin typeface="Times New Roman"/>
                <a:ea typeface="Times New Roman"/>
              </a:rPr>
              <a:t>.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dirty="0" err="1" smtClean="0">
                <a:latin typeface="Times New Roman"/>
                <a:ea typeface="Times New Roman"/>
              </a:rPr>
              <a:t>Kombinasi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obat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mempunyai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nilai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terapeutik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untuk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mengatasi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gejala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sesuai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tipe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dan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tingkat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keparahan</a:t>
            </a:r>
            <a:r>
              <a:rPr lang="en-US" dirty="0" smtClean="0">
                <a:latin typeface="Times New Roman"/>
                <a:ea typeface="Times New Roman"/>
              </a:rPr>
              <a:t>. 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dirty="0" err="1" smtClean="0">
                <a:latin typeface="Times New Roman"/>
                <a:ea typeface="Times New Roman"/>
              </a:rPr>
              <a:t>Interaksi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obat</a:t>
            </a:r>
            <a:r>
              <a:rPr lang="en-US" dirty="0" smtClean="0">
                <a:latin typeface="Times New Roman"/>
                <a:ea typeface="Times New Roman"/>
              </a:rPr>
              <a:t> yang </a:t>
            </a:r>
            <a:r>
              <a:rPr lang="en-US" dirty="0" err="1" smtClean="0">
                <a:latin typeface="Times New Roman"/>
                <a:ea typeface="Times New Roman"/>
              </a:rPr>
              <a:t>merugikan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antara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komponen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obat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sudah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diperhitungkan</a:t>
            </a:r>
            <a:r>
              <a:rPr lang="en-US" dirty="0" smtClean="0">
                <a:latin typeface="Times New Roman"/>
                <a:ea typeface="Times New Roman"/>
              </a:rPr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762000"/>
            <a:ext cx="7620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latin typeface="Times New Roman"/>
                <a:ea typeface="Times New Roman"/>
              </a:rPr>
              <a:t>Kebiasaan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dokter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dalam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memberikan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pengobatan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dengan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menggunakan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pola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preskripsi</a:t>
            </a:r>
            <a:r>
              <a:rPr lang="en-US" sz="2000" dirty="0" smtClean="0">
                <a:latin typeface="Times New Roman"/>
                <a:ea typeface="Times New Roman"/>
              </a:rPr>
              <a:t> IP (Individual Preference) yang </a:t>
            </a:r>
            <a:r>
              <a:rPr lang="en-US" sz="2000" dirty="0" err="1" smtClean="0">
                <a:latin typeface="Times New Roman"/>
                <a:ea typeface="Times New Roman"/>
              </a:rPr>
              <a:t>hanya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didasarkan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pada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pengalaman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atau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pengamatan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respon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pasien</a:t>
            </a:r>
            <a:r>
              <a:rPr lang="en-US" sz="2000" dirty="0" smtClean="0">
                <a:latin typeface="Times New Roman"/>
                <a:ea typeface="Times New Roman"/>
              </a:rPr>
              <a:t>, </a:t>
            </a:r>
            <a:r>
              <a:rPr lang="en-US" sz="2000" dirty="0" err="1" smtClean="0">
                <a:latin typeface="Times New Roman"/>
                <a:ea typeface="Times New Roman"/>
              </a:rPr>
              <a:t>dan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menggunakan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kombinasi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obat</a:t>
            </a:r>
            <a:r>
              <a:rPr lang="en-US" sz="2000" dirty="0" smtClean="0">
                <a:latin typeface="Times New Roman"/>
                <a:ea typeface="Times New Roman"/>
              </a:rPr>
              <a:t> yang </a:t>
            </a:r>
            <a:r>
              <a:rPr lang="en-US" sz="2000" dirty="0" err="1" smtClean="0">
                <a:latin typeface="Times New Roman"/>
                <a:ea typeface="Times New Roman"/>
              </a:rPr>
              <a:t>tetap</a:t>
            </a:r>
            <a:r>
              <a:rPr lang="en-US" sz="2000" dirty="0" smtClean="0">
                <a:latin typeface="Times New Roman"/>
                <a:ea typeface="Times New Roman"/>
              </a:rPr>
              <a:t>, </a:t>
            </a:r>
            <a:r>
              <a:rPr lang="en-US" sz="2000" dirty="0" err="1" smtClean="0">
                <a:latin typeface="Times New Roman"/>
                <a:ea typeface="Times New Roman"/>
              </a:rPr>
              <a:t>apabila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tidak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dilandasi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pengetahuan</a:t>
            </a:r>
            <a:r>
              <a:rPr lang="en-US" sz="2000" dirty="0" smtClean="0">
                <a:latin typeface="Times New Roman"/>
                <a:ea typeface="Times New Roman"/>
              </a:rPr>
              <a:t> yang </a:t>
            </a:r>
            <a:r>
              <a:rPr lang="en-US" sz="2000" dirty="0" err="1" smtClean="0">
                <a:latin typeface="Times New Roman"/>
                <a:ea typeface="Times New Roman"/>
              </a:rPr>
              <a:t>memadai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serta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pertimbangan</a:t>
            </a:r>
            <a:r>
              <a:rPr lang="en-US" sz="2000" dirty="0" smtClean="0">
                <a:latin typeface="Times New Roman"/>
                <a:ea typeface="Times New Roman"/>
              </a:rPr>
              <a:t> yang </a:t>
            </a:r>
            <a:r>
              <a:rPr lang="en-US" sz="2000" dirty="0" err="1" smtClean="0">
                <a:latin typeface="Times New Roman"/>
                <a:ea typeface="Times New Roman"/>
              </a:rPr>
              <a:t>cermat</a:t>
            </a:r>
            <a:r>
              <a:rPr lang="en-US" sz="2000" dirty="0" smtClean="0">
                <a:latin typeface="Times New Roman"/>
                <a:ea typeface="Times New Roman"/>
              </a:rPr>
              <a:t>, </a:t>
            </a:r>
            <a:r>
              <a:rPr lang="en-US" sz="2000" dirty="0" err="1" smtClean="0">
                <a:latin typeface="Times New Roman"/>
                <a:ea typeface="Times New Roman"/>
              </a:rPr>
              <a:t>dapat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menimbulkan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berbagai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masalah</a:t>
            </a:r>
            <a:r>
              <a:rPr lang="en-US" sz="2000" dirty="0" smtClean="0">
                <a:latin typeface="Times New Roman"/>
                <a:ea typeface="Times New Roman"/>
              </a:rPr>
              <a:t>. </a:t>
            </a:r>
          </a:p>
          <a:p>
            <a:r>
              <a:rPr lang="en-US" sz="2000" dirty="0" err="1" smtClean="0">
                <a:latin typeface="Times New Roman"/>
                <a:ea typeface="Times New Roman"/>
              </a:rPr>
              <a:t>Pola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preskripsi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tersebut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dapat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meningkatkan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efek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samping</a:t>
            </a:r>
            <a:r>
              <a:rPr lang="en-US" sz="2000" dirty="0" smtClean="0">
                <a:latin typeface="Times New Roman"/>
                <a:ea typeface="Times New Roman"/>
              </a:rPr>
              <a:t>, </a:t>
            </a:r>
            <a:r>
              <a:rPr lang="en-US" sz="2000" dirty="0" err="1" smtClean="0">
                <a:latin typeface="Times New Roman"/>
                <a:ea typeface="Times New Roman"/>
              </a:rPr>
              <a:t>menimbulkan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interaksi</a:t>
            </a:r>
            <a:r>
              <a:rPr lang="en-US" sz="2000" dirty="0" smtClean="0">
                <a:latin typeface="Times New Roman"/>
                <a:ea typeface="Times New Roman"/>
              </a:rPr>
              <a:t> yang </a:t>
            </a:r>
            <a:r>
              <a:rPr lang="en-US" sz="2000" dirty="0" err="1" smtClean="0">
                <a:latin typeface="Times New Roman"/>
                <a:ea typeface="Times New Roman"/>
              </a:rPr>
              <a:t>merugikan</a:t>
            </a:r>
            <a:r>
              <a:rPr lang="en-US" sz="2000" dirty="0" smtClean="0">
                <a:latin typeface="Times New Roman"/>
                <a:ea typeface="Times New Roman"/>
              </a:rPr>
              <a:t>, </a:t>
            </a:r>
            <a:r>
              <a:rPr lang="en-US" sz="2000" dirty="0" err="1" smtClean="0">
                <a:latin typeface="Times New Roman"/>
                <a:ea typeface="Times New Roman"/>
              </a:rPr>
              <a:t>dan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pemborosan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dalam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biaya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pengobatan</a:t>
            </a:r>
            <a:r>
              <a:rPr lang="en-US" sz="2000" dirty="0" smtClean="0">
                <a:latin typeface="Times New Roman"/>
                <a:ea typeface="Times New Roman"/>
              </a:rPr>
              <a:t>. </a:t>
            </a:r>
          </a:p>
          <a:p>
            <a:r>
              <a:rPr lang="en-US" sz="2000" dirty="0" err="1" smtClean="0">
                <a:latin typeface="Times New Roman"/>
                <a:ea typeface="Times New Roman"/>
              </a:rPr>
              <a:t>Disamping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itu</a:t>
            </a:r>
            <a:r>
              <a:rPr lang="en-US" sz="2000" dirty="0" smtClean="0">
                <a:latin typeface="Times New Roman"/>
                <a:ea typeface="Times New Roman"/>
              </a:rPr>
              <a:t>, </a:t>
            </a:r>
            <a:r>
              <a:rPr lang="en-US" sz="2000" dirty="0" err="1" smtClean="0">
                <a:latin typeface="Times New Roman"/>
                <a:ea typeface="Times New Roman"/>
              </a:rPr>
              <a:t>ada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masalah</a:t>
            </a:r>
            <a:r>
              <a:rPr lang="en-US" sz="2000" dirty="0" smtClean="0">
                <a:latin typeface="Times New Roman"/>
                <a:ea typeface="Times New Roman"/>
              </a:rPr>
              <a:t> lain </a:t>
            </a:r>
            <a:r>
              <a:rPr lang="en-US" sz="2000" dirty="0" err="1" smtClean="0">
                <a:latin typeface="Times New Roman"/>
                <a:ea typeface="Times New Roman"/>
              </a:rPr>
              <a:t>yaitu</a:t>
            </a:r>
            <a:r>
              <a:rPr lang="en-US" sz="2000" dirty="0" smtClean="0">
                <a:latin typeface="Times New Roman"/>
                <a:ea typeface="Times New Roman"/>
              </a:rPr>
              <a:t>; </a:t>
            </a:r>
            <a:r>
              <a:rPr lang="en-US" sz="2000" dirty="0" err="1" smtClean="0">
                <a:latin typeface="Times New Roman"/>
                <a:ea typeface="Times New Roman"/>
              </a:rPr>
              <a:t>segi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pembuatan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atau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peracikan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obat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diapotek</a:t>
            </a:r>
            <a:r>
              <a:rPr lang="en-US" sz="2000" dirty="0" smtClean="0">
                <a:latin typeface="Times New Roman"/>
                <a:ea typeface="Times New Roman"/>
              </a:rPr>
              <a:t>. </a:t>
            </a:r>
            <a:r>
              <a:rPr lang="en-US" sz="2000" dirty="0" err="1" smtClean="0">
                <a:latin typeface="Times New Roman"/>
                <a:ea typeface="Times New Roman"/>
              </a:rPr>
              <a:t>Bahan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obat</a:t>
            </a:r>
            <a:r>
              <a:rPr lang="en-US" sz="2000" dirty="0" smtClean="0">
                <a:latin typeface="Times New Roman"/>
                <a:ea typeface="Times New Roman"/>
              </a:rPr>
              <a:t> yang </a:t>
            </a:r>
            <a:r>
              <a:rPr lang="en-US" sz="2000" dirty="0" err="1" smtClean="0">
                <a:latin typeface="Times New Roman"/>
                <a:ea typeface="Times New Roman"/>
              </a:rPr>
              <a:t>digunakan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untuk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diracik</a:t>
            </a:r>
            <a:r>
              <a:rPr lang="en-US" sz="2000" dirty="0" smtClean="0">
                <a:latin typeface="Times New Roman"/>
                <a:ea typeface="Times New Roman"/>
              </a:rPr>
              <a:t>, </a:t>
            </a:r>
            <a:r>
              <a:rPr lang="en-US" sz="2000" dirty="0" err="1" smtClean="0">
                <a:latin typeface="Times New Roman"/>
                <a:ea typeface="Times New Roman"/>
              </a:rPr>
              <a:t>apabila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tidak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tepat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dalam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pemilihannya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kemungkinan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akan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menurunkan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stabilitas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obat</a:t>
            </a:r>
            <a:r>
              <a:rPr lang="en-US" sz="2000" dirty="0" smtClean="0">
                <a:latin typeface="Times New Roman"/>
                <a:ea typeface="Times New Roman"/>
              </a:rPr>
              <a:t>, </a:t>
            </a:r>
            <a:r>
              <a:rPr lang="en-US" sz="2000" dirty="0" err="1" smtClean="0">
                <a:latin typeface="Times New Roman"/>
                <a:ea typeface="Times New Roman"/>
              </a:rPr>
              <a:t>bahkan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dapat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menurunkan</a:t>
            </a:r>
            <a:r>
              <a:rPr lang="en-US" sz="2000" dirty="0" smtClean="0">
                <a:latin typeface="Times New Roman"/>
                <a:ea typeface="Times New Roman"/>
              </a:rPr>
              <a:t>, </a:t>
            </a:r>
            <a:r>
              <a:rPr lang="en-US" sz="2000" dirty="0" err="1" smtClean="0">
                <a:latin typeface="Times New Roman"/>
                <a:ea typeface="Times New Roman"/>
              </a:rPr>
              <a:t>meniadakan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atau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meningkatkan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efek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obat</a:t>
            </a:r>
            <a:r>
              <a:rPr lang="en-US" sz="2000" dirty="0" smtClean="0">
                <a:latin typeface="Times New Roman"/>
                <a:ea typeface="Times New Roman"/>
              </a:rPr>
              <a:t>. </a:t>
            </a:r>
          </a:p>
          <a:p>
            <a:r>
              <a:rPr lang="en-US" sz="2000" dirty="0" err="1" smtClean="0">
                <a:latin typeface="Times New Roman"/>
                <a:ea typeface="Times New Roman"/>
              </a:rPr>
              <a:t>Apabila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bahan</a:t>
            </a:r>
            <a:r>
              <a:rPr lang="en-US" sz="2000" dirty="0" smtClean="0">
                <a:latin typeface="Times New Roman"/>
                <a:ea typeface="Times New Roman"/>
              </a:rPr>
              <a:t> yang </a:t>
            </a:r>
            <a:r>
              <a:rPr lang="en-US" sz="2000" dirty="0" err="1" smtClean="0">
                <a:latin typeface="Times New Roman"/>
                <a:ea typeface="Times New Roman"/>
              </a:rPr>
              <a:t>digunakan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adalah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produk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jadi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dari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pabrik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obat</a:t>
            </a:r>
            <a:r>
              <a:rPr lang="en-US" sz="2000" dirty="0" smtClean="0">
                <a:latin typeface="Times New Roman"/>
                <a:ea typeface="Times New Roman"/>
              </a:rPr>
              <a:t>, </a:t>
            </a:r>
            <a:r>
              <a:rPr lang="en-US" sz="2000" dirty="0" err="1" smtClean="0">
                <a:latin typeface="Times New Roman"/>
                <a:ea typeface="Times New Roman"/>
              </a:rPr>
              <a:t>selain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dapat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menimbulkan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masalah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tersebut</a:t>
            </a:r>
            <a:r>
              <a:rPr lang="en-US" sz="2000" dirty="0" smtClean="0">
                <a:latin typeface="Times New Roman"/>
                <a:ea typeface="Times New Roman"/>
              </a:rPr>
              <a:t>, </a:t>
            </a:r>
            <a:r>
              <a:rPr lang="en-US" sz="2000" dirty="0" err="1" smtClean="0">
                <a:latin typeface="Times New Roman"/>
                <a:ea typeface="Times New Roman"/>
              </a:rPr>
              <a:t>juga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akan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mengeliminasi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tujuan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dari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produk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sediaan</a:t>
            </a:r>
            <a:r>
              <a:rPr lang="en-US" sz="2000" dirty="0" smtClean="0">
                <a:latin typeface="Times New Roman"/>
                <a:ea typeface="Times New Roman"/>
              </a:rPr>
              <a:t> </a:t>
            </a:r>
            <a:r>
              <a:rPr lang="en-US" sz="2000" dirty="0" err="1" smtClean="0">
                <a:latin typeface="Times New Roman"/>
                <a:ea typeface="Times New Roman"/>
              </a:rPr>
              <a:t>jadi</a:t>
            </a:r>
            <a:r>
              <a:rPr lang="en-US" sz="2000" dirty="0" smtClean="0">
                <a:latin typeface="Times New Roman"/>
                <a:ea typeface="Times New Roman"/>
              </a:rPr>
              <a:t>/ paten.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2080"/>
            <a:ext cx="8229600" cy="438912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Dosis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obat</a:t>
            </a:r>
            <a:r>
              <a:rPr lang="en-US" dirty="0" smtClean="0"/>
              <a:t> yang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pasien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menimbulkan</a:t>
            </a:r>
            <a:r>
              <a:rPr lang="en-US" dirty="0" smtClean="0"/>
              <a:t> </a:t>
            </a:r>
            <a:r>
              <a:rPr lang="en-US" dirty="0" err="1" smtClean="0"/>
              <a:t>efek</a:t>
            </a:r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err="1" smtClean="0"/>
              <a:t>Dosis</a:t>
            </a:r>
            <a:r>
              <a:rPr lang="en-US" dirty="0" smtClean="0"/>
              <a:t> minimum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minimum </a:t>
            </a:r>
            <a:r>
              <a:rPr lang="en-US" dirty="0" err="1" smtClean="0"/>
              <a:t>obat</a:t>
            </a:r>
            <a:r>
              <a:rPr lang="en-US" dirty="0" smtClean="0"/>
              <a:t> yang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efek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Dosis</a:t>
            </a:r>
            <a:r>
              <a:rPr lang="en-US" dirty="0" smtClean="0"/>
              <a:t> </a:t>
            </a:r>
            <a:r>
              <a:rPr lang="en-US" dirty="0" err="1" smtClean="0"/>
              <a:t>lazim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obat</a:t>
            </a:r>
            <a:r>
              <a:rPr lang="en-US" dirty="0" smtClean="0"/>
              <a:t> yang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dosis</a:t>
            </a:r>
            <a:r>
              <a:rPr lang="en-US" dirty="0" smtClean="0"/>
              <a:t> </a:t>
            </a:r>
            <a:r>
              <a:rPr lang="en-US" dirty="0" err="1" smtClean="0"/>
              <a:t>terapi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Dosis</a:t>
            </a:r>
            <a:r>
              <a:rPr lang="en-US" dirty="0" smtClean="0"/>
              <a:t> </a:t>
            </a:r>
            <a:r>
              <a:rPr lang="en-US" dirty="0" err="1" smtClean="0"/>
              <a:t>toksik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obat</a:t>
            </a:r>
            <a:r>
              <a:rPr lang="en-US" dirty="0" smtClean="0"/>
              <a:t> yang </a:t>
            </a:r>
            <a:r>
              <a:rPr lang="en-US" dirty="0" err="1" smtClean="0"/>
              <a:t>diberikan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menimbulkan</a:t>
            </a:r>
            <a:r>
              <a:rPr lang="en-US" dirty="0" smtClean="0"/>
              <a:t> </a:t>
            </a:r>
            <a:r>
              <a:rPr lang="en-US" dirty="0" err="1" smtClean="0"/>
              <a:t>efek</a:t>
            </a:r>
            <a:r>
              <a:rPr lang="en-US" dirty="0" smtClean="0"/>
              <a:t> </a:t>
            </a:r>
            <a:r>
              <a:rPr lang="en-US" dirty="0" err="1" smtClean="0"/>
              <a:t>toksis</a:t>
            </a:r>
            <a:endParaRPr lang="en-US" dirty="0" smtClean="0"/>
          </a:p>
          <a:p>
            <a:pPr lvl="1"/>
            <a:r>
              <a:rPr lang="en-US" dirty="0" err="1" smtClean="0"/>
              <a:t>Dosis</a:t>
            </a:r>
            <a:r>
              <a:rPr lang="en-US" dirty="0" smtClean="0"/>
              <a:t> </a:t>
            </a:r>
            <a:r>
              <a:rPr lang="en-US" dirty="0" err="1" smtClean="0"/>
              <a:t>letal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obat</a:t>
            </a:r>
            <a:r>
              <a:rPr lang="en-US" dirty="0" smtClean="0"/>
              <a:t> yang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menimbulkan</a:t>
            </a:r>
            <a:r>
              <a:rPr lang="en-US" dirty="0" smtClean="0"/>
              <a:t> </a:t>
            </a:r>
            <a:r>
              <a:rPr lang="en-US" dirty="0" err="1" smtClean="0"/>
              <a:t>kematian</a:t>
            </a:r>
            <a:endParaRPr lang="en-US" dirty="0" smtClean="0"/>
          </a:p>
          <a:p>
            <a:pPr lvl="1"/>
            <a:r>
              <a:rPr lang="en-US" sz="2800" dirty="0" err="1" smtClean="0"/>
              <a:t>Dosis</a:t>
            </a:r>
            <a:r>
              <a:rPr lang="en-US" sz="2800" dirty="0" smtClean="0"/>
              <a:t> </a:t>
            </a:r>
            <a:r>
              <a:rPr lang="en-US" sz="2800" dirty="0" err="1" smtClean="0"/>
              <a:t>maksimum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jumlah</a:t>
            </a:r>
            <a:r>
              <a:rPr lang="en-US" sz="2800" dirty="0" smtClean="0"/>
              <a:t> </a:t>
            </a:r>
            <a:r>
              <a:rPr lang="en-US" sz="2800" dirty="0" err="1" smtClean="0"/>
              <a:t>maksimum</a:t>
            </a:r>
            <a:r>
              <a:rPr lang="en-US" sz="2800" dirty="0" smtClean="0"/>
              <a:t> </a:t>
            </a:r>
            <a:r>
              <a:rPr lang="en-US" sz="2800" dirty="0" err="1" smtClean="0"/>
              <a:t>obat</a:t>
            </a:r>
            <a:r>
              <a:rPr lang="en-US" sz="2800" dirty="0" smtClean="0"/>
              <a:t> yang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diberikan</a:t>
            </a:r>
            <a:r>
              <a:rPr lang="en-US" sz="2800" dirty="0" smtClean="0"/>
              <a:t> </a:t>
            </a:r>
            <a:r>
              <a:rPr lang="en-US" sz="2800" dirty="0" err="1" smtClean="0"/>
              <a:t>tanpa</a:t>
            </a:r>
            <a:r>
              <a:rPr lang="en-US" sz="2800" dirty="0" smtClean="0"/>
              <a:t> </a:t>
            </a:r>
            <a:r>
              <a:rPr lang="en-US" sz="2800" dirty="0" err="1" smtClean="0"/>
              <a:t>menimbulkan</a:t>
            </a:r>
            <a:r>
              <a:rPr lang="en-US" sz="2800" dirty="0" smtClean="0"/>
              <a:t> </a:t>
            </a:r>
            <a:r>
              <a:rPr lang="en-US" sz="2800" dirty="0" err="1" smtClean="0"/>
              <a:t>efek</a:t>
            </a:r>
            <a:r>
              <a:rPr lang="en-US" sz="2800" dirty="0" smtClean="0"/>
              <a:t> </a:t>
            </a:r>
            <a:r>
              <a:rPr lang="en-US" sz="2800" dirty="0" err="1" smtClean="0"/>
              <a:t>toksik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28600"/>
            <a:ext cx="7924800" cy="63248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en-US" dirty="0" err="1" smtClean="0">
                <a:latin typeface="Times New Roman"/>
                <a:ea typeface="Times New Roman"/>
              </a:rPr>
              <a:t>Selain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efek</a:t>
            </a:r>
            <a:r>
              <a:rPr lang="en-US" dirty="0" smtClean="0">
                <a:latin typeface="Times New Roman"/>
                <a:ea typeface="Times New Roman"/>
              </a:rPr>
              <a:t> yang </a:t>
            </a:r>
            <a:r>
              <a:rPr lang="en-US" dirty="0" err="1" smtClean="0">
                <a:latin typeface="Times New Roman"/>
                <a:ea typeface="Times New Roman"/>
              </a:rPr>
              <a:t>dapat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ditimbulkan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karena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kombinasi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obat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yaitu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timbulnya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interaksi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obat</a:t>
            </a:r>
            <a:r>
              <a:rPr lang="en-US" dirty="0" smtClean="0">
                <a:latin typeface="Times New Roman"/>
                <a:ea typeface="Times New Roman"/>
              </a:rPr>
              <a:t>, yang </a:t>
            </a:r>
            <a:r>
              <a:rPr lang="en-US" dirty="0" err="1" smtClean="0">
                <a:latin typeface="Times New Roman"/>
                <a:ea typeface="Times New Roman"/>
              </a:rPr>
              <a:t>dapat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berakibat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diatas</a:t>
            </a:r>
            <a:r>
              <a:rPr lang="en-US" dirty="0" smtClean="0">
                <a:latin typeface="Times New Roman"/>
                <a:ea typeface="Times New Roman"/>
              </a:rPr>
              <a:t>. </a:t>
            </a:r>
            <a:r>
              <a:rPr lang="en-US" dirty="0" err="1" smtClean="0">
                <a:latin typeface="Times New Roman"/>
                <a:ea typeface="Times New Roman"/>
              </a:rPr>
              <a:t>Faktor-faktor</a:t>
            </a:r>
            <a:r>
              <a:rPr lang="en-US" dirty="0" smtClean="0">
                <a:latin typeface="Times New Roman"/>
                <a:ea typeface="Times New Roman"/>
              </a:rPr>
              <a:t> yang </a:t>
            </a:r>
            <a:r>
              <a:rPr lang="en-US" dirty="0" err="1" smtClean="0">
                <a:latin typeface="Times New Roman"/>
                <a:ea typeface="Times New Roman"/>
              </a:rPr>
              <a:t>mempengaruhi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interaksi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obat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adalah</a:t>
            </a:r>
            <a:r>
              <a:rPr lang="en-US" dirty="0" smtClean="0">
                <a:latin typeface="Times New Roman"/>
                <a:ea typeface="Times New Roman"/>
              </a:rPr>
              <a:t> :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US" dirty="0" err="1" smtClean="0">
                <a:latin typeface="Times New Roman"/>
                <a:ea typeface="Times New Roman"/>
              </a:rPr>
              <a:t>Faktor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Fisika</a:t>
            </a:r>
            <a:r>
              <a:rPr lang="en-US" dirty="0" smtClean="0">
                <a:latin typeface="Times New Roman"/>
                <a:ea typeface="Times New Roman"/>
              </a:rPr>
              <a:t> Kimia</a:t>
            </a:r>
          </a:p>
          <a:p>
            <a:pPr marL="22860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err="1" smtClean="0">
                <a:latin typeface="Times New Roman"/>
                <a:ea typeface="Times New Roman"/>
              </a:rPr>
              <a:t>Faktor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fisika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kimia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yaitu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adanya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ketidak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bercampuran</a:t>
            </a:r>
            <a:r>
              <a:rPr lang="en-US" dirty="0" smtClean="0">
                <a:latin typeface="Times New Roman"/>
                <a:ea typeface="Times New Roman"/>
              </a:rPr>
              <a:t> yang </a:t>
            </a:r>
            <a:r>
              <a:rPr lang="en-US" dirty="0" err="1" smtClean="0">
                <a:latin typeface="Times New Roman"/>
                <a:ea typeface="Times New Roman"/>
              </a:rPr>
              <a:t>dapat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terjadi</a:t>
            </a:r>
            <a:r>
              <a:rPr lang="en-US" dirty="0" smtClean="0">
                <a:latin typeface="Times New Roman"/>
                <a:ea typeface="Times New Roman"/>
              </a:rPr>
              <a:t> (Incompatibility) </a:t>
            </a:r>
            <a:r>
              <a:rPr lang="en-US" dirty="0" err="1" smtClean="0">
                <a:latin typeface="Times New Roman"/>
                <a:ea typeface="Times New Roman"/>
              </a:rPr>
              <a:t>baik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itu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dari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segi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farmaseutika</a:t>
            </a:r>
            <a:r>
              <a:rPr lang="en-US" dirty="0" smtClean="0">
                <a:latin typeface="Times New Roman"/>
                <a:ea typeface="Times New Roman"/>
              </a:rPr>
              <a:t>, 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US" dirty="0" err="1" smtClean="0">
                <a:latin typeface="Times New Roman"/>
                <a:ea typeface="Times New Roman"/>
              </a:rPr>
              <a:t>Faktor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Farmakodinamik</a:t>
            </a:r>
            <a:endParaRPr lang="en-US" dirty="0" smtClean="0">
              <a:latin typeface="Times New Roman"/>
              <a:ea typeface="Times New Roman"/>
            </a:endParaRPr>
          </a:p>
          <a:p>
            <a:pPr marL="22860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err="1" smtClean="0">
                <a:latin typeface="Times New Roman"/>
                <a:ea typeface="Times New Roman"/>
              </a:rPr>
              <a:t>Faktor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farmakodinamik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yaitu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mengenai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aksi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fisiologi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dan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biokimia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obat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serta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mekanisme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kerja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obat</a:t>
            </a:r>
            <a:r>
              <a:rPr lang="en-US" dirty="0" smtClean="0">
                <a:latin typeface="Times New Roman"/>
                <a:ea typeface="Times New Roman"/>
              </a:rPr>
              <a:t>.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228600" algn="l"/>
              </a:tabLst>
            </a:pPr>
            <a:r>
              <a:rPr lang="en-US" dirty="0" err="1" smtClean="0">
                <a:latin typeface="Times New Roman"/>
                <a:ea typeface="Times New Roman"/>
              </a:rPr>
              <a:t>Mekanisme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Farmakologi</a:t>
            </a:r>
            <a:endParaRPr lang="en-US" dirty="0" smtClean="0">
              <a:latin typeface="Times New Roman"/>
              <a:ea typeface="Times New Roman"/>
            </a:endParaRPr>
          </a:p>
          <a:p>
            <a:pPr marL="22860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err="1" smtClean="0">
                <a:latin typeface="Times New Roman"/>
                <a:ea typeface="Times New Roman"/>
              </a:rPr>
              <a:t>Sedangkan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berdasarkan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mekanisme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farmakologi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maka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akan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timbul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beberapa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interaksi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yaitu</a:t>
            </a:r>
            <a:r>
              <a:rPr lang="en-US" dirty="0" smtClean="0">
                <a:latin typeface="Times New Roman"/>
                <a:ea typeface="Times New Roman"/>
              </a:rPr>
              <a:t> :</a:t>
            </a:r>
          </a:p>
          <a:p>
            <a:pPr marL="742950" marR="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tabLst>
                <a:tab pos="1143000" algn="l"/>
              </a:tabLst>
            </a:pPr>
            <a:r>
              <a:rPr lang="en-US" dirty="0" err="1" smtClean="0">
                <a:latin typeface="Times New Roman"/>
                <a:ea typeface="Times New Roman"/>
              </a:rPr>
              <a:t>interaksi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obat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dengan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reseptor</a:t>
            </a:r>
            <a:endParaRPr lang="en-US" dirty="0" smtClean="0">
              <a:latin typeface="Times New Roman"/>
              <a:ea typeface="Times New Roman"/>
            </a:endParaRPr>
          </a:p>
          <a:p>
            <a:pPr marL="742950" marR="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tabLst>
                <a:tab pos="1143000" algn="l"/>
              </a:tabLst>
            </a:pPr>
            <a:r>
              <a:rPr lang="en-US" dirty="0" err="1" smtClean="0">
                <a:latin typeface="Times New Roman"/>
                <a:ea typeface="Times New Roman"/>
              </a:rPr>
              <a:t>Interaksi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metabolit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dan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reseptor</a:t>
            </a:r>
            <a:r>
              <a:rPr lang="en-US" dirty="0" smtClean="0">
                <a:latin typeface="Times New Roman"/>
                <a:ea typeface="Times New Roman"/>
              </a:rPr>
              <a:t>. </a:t>
            </a:r>
          </a:p>
          <a:p>
            <a:pPr marL="742950" marR="0" lvl="1" indent="-28575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tabLst>
                <a:tab pos="1143000" algn="l"/>
              </a:tabLst>
            </a:pPr>
            <a:r>
              <a:rPr lang="en-US" dirty="0" err="1" smtClean="0">
                <a:latin typeface="Times New Roman"/>
                <a:ea typeface="Times New Roman"/>
              </a:rPr>
              <a:t>Interaksi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enzim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dan</a:t>
            </a:r>
            <a:r>
              <a:rPr lang="en-US" dirty="0" smtClean="0">
                <a:latin typeface="Times New Roman"/>
                <a:ea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</a:rPr>
              <a:t>obat</a:t>
            </a:r>
            <a:r>
              <a:rPr lang="en-US" dirty="0" smtClean="0">
                <a:latin typeface="Times New Roman"/>
                <a:ea typeface="Times New Roman"/>
              </a:rPr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b="1" i="1" dirty="0" err="1" smtClean="0">
                <a:latin typeface="Times New Roman"/>
                <a:ea typeface="Times New Roman"/>
              </a:rPr>
              <a:t>Ada</a:t>
            </a:r>
            <a:r>
              <a:rPr lang="en-US" sz="4000" b="1" i="1" dirty="0" smtClean="0">
                <a:latin typeface="Times New Roman"/>
                <a:ea typeface="Times New Roman"/>
              </a:rPr>
              <a:t> </a:t>
            </a:r>
            <a:r>
              <a:rPr lang="en-US" sz="4000" b="1" i="1" dirty="0" err="1" smtClean="0">
                <a:latin typeface="Times New Roman"/>
                <a:ea typeface="Times New Roman"/>
              </a:rPr>
              <a:t>beberapa</a:t>
            </a:r>
            <a:r>
              <a:rPr lang="en-US" sz="4000" b="1" i="1" dirty="0" smtClean="0">
                <a:latin typeface="Times New Roman"/>
                <a:ea typeface="Times New Roman"/>
              </a:rPr>
              <a:t> </a:t>
            </a:r>
            <a:r>
              <a:rPr lang="en-US" sz="4000" b="1" i="1" dirty="0" err="1" smtClean="0">
                <a:latin typeface="Times New Roman"/>
                <a:ea typeface="Times New Roman"/>
              </a:rPr>
              <a:t>faktor-faktor</a:t>
            </a:r>
            <a:r>
              <a:rPr lang="en-US" sz="4000" b="1" i="1" dirty="0" smtClean="0">
                <a:latin typeface="Times New Roman"/>
                <a:ea typeface="Times New Roman"/>
              </a:rPr>
              <a:t> yang </a:t>
            </a:r>
            <a:r>
              <a:rPr lang="en-US" sz="4000" b="1" i="1" dirty="0" err="1" smtClean="0">
                <a:latin typeface="Times New Roman"/>
                <a:ea typeface="Times New Roman"/>
              </a:rPr>
              <a:t>mempengaruhi</a:t>
            </a:r>
            <a:r>
              <a:rPr lang="en-US" sz="4000" b="1" i="1" dirty="0" smtClean="0">
                <a:latin typeface="Times New Roman"/>
                <a:ea typeface="Times New Roman"/>
              </a:rPr>
              <a:t> </a:t>
            </a:r>
            <a:r>
              <a:rPr lang="en-US" sz="4000" b="1" i="1" dirty="0" err="1" smtClean="0">
                <a:latin typeface="Times New Roman"/>
                <a:ea typeface="Times New Roman"/>
              </a:rPr>
              <a:t>dosis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0280"/>
            <a:ext cx="8229600" cy="2865120"/>
          </a:xfrm>
        </p:spPr>
        <p:txBody>
          <a:bodyPr>
            <a:normAutofit/>
          </a:bodyPr>
          <a:lstStyle/>
          <a:p>
            <a:pPr lvl="0"/>
            <a:r>
              <a:rPr lang="en-US" sz="2800" dirty="0" err="1" smtClean="0"/>
              <a:t>Usia</a:t>
            </a:r>
            <a:endParaRPr lang="en-US" sz="2800" dirty="0" smtClean="0"/>
          </a:p>
          <a:p>
            <a:pPr lvl="0"/>
            <a:r>
              <a:rPr lang="en-US" sz="2800" dirty="0" err="1" smtClean="0"/>
              <a:t>Bobot</a:t>
            </a:r>
            <a:r>
              <a:rPr lang="en-US" sz="2800" dirty="0" smtClean="0"/>
              <a:t> </a:t>
            </a:r>
            <a:r>
              <a:rPr lang="en-US" sz="2800" dirty="0" err="1" smtClean="0"/>
              <a:t>badan</a:t>
            </a:r>
            <a:endParaRPr lang="en-US" sz="2800" dirty="0" smtClean="0"/>
          </a:p>
          <a:p>
            <a:pPr lvl="0"/>
            <a:r>
              <a:rPr lang="en-US" sz="2800" dirty="0" err="1" smtClean="0"/>
              <a:t>Luas</a:t>
            </a:r>
            <a:r>
              <a:rPr lang="en-US" sz="2800" dirty="0" smtClean="0"/>
              <a:t> </a:t>
            </a:r>
            <a:r>
              <a:rPr lang="en-US" sz="2800" dirty="0" err="1" smtClean="0"/>
              <a:t>permukaan</a:t>
            </a:r>
            <a:r>
              <a:rPr lang="en-US" sz="2800" dirty="0" smtClean="0"/>
              <a:t> </a:t>
            </a:r>
            <a:r>
              <a:rPr lang="en-US" sz="2800" dirty="0" err="1" smtClean="0"/>
              <a:t>badan</a:t>
            </a:r>
            <a:endParaRPr lang="en-US" sz="2800" dirty="0" smtClean="0"/>
          </a:p>
          <a:p>
            <a:pPr lvl="0"/>
            <a:r>
              <a:rPr lang="en-US" sz="2800" dirty="0" err="1" smtClean="0"/>
              <a:t>Jenis</a:t>
            </a:r>
            <a:r>
              <a:rPr lang="en-US" sz="2800" dirty="0" smtClean="0"/>
              <a:t> </a:t>
            </a:r>
            <a:r>
              <a:rPr lang="en-US" sz="2800" dirty="0" err="1" smtClean="0"/>
              <a:t>kelamin</a:t>
            </a:r>
            <a:endParaRPr lang="en-US" sz="2800" dirty="0" smtClean="0"/>
          </a:p>
          <a:p>
            <a:r>
              <a:rPr lang="en-US" sz="2800" dirty="0" err="1" smtClean="0"/>
              <a:t>Beratnya</a:t>
            </a:r>
            <a:r>
              <a:rPr lang="en-US" sz="2800" dirty="0" smtClean="0"/>
              <a:t> </a:t>
            </a:r>
            <a:r>
              <a:rPr lang="en-US" sz="2800" dirty="0" err="1" smtClean="0"/>
              <a:t>penyakit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Usia</a:t>
            </a:r>
            <a:r>
              <a:rPr lang="en-US" dirty="0" smtClean="0"/>
              <a:t> </a:t>
            </a:r>
            <a:r>
              <a:rPr lang="en-US" dirty="0" err="1" smtClean="0"/>
              <a:t>Anak-Anak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191000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anak-anak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bayi</a:t>
            </a:r>
            <a:r>
              <a:rPr lang="en-US" sz="2800" dirty="0" smtClean="0"/>
              <a:t> yang </a:t>
            </a:r>
            <a:r>
              <a:rPr lang="en-US" sz="2800" dirty="0" err="1" smtClean="0"/>
              <a:t>baru</a:t>
            </a:r>
            <a:r>
              <a:rPr lang="en-US" sz="2800" dirty="0" smtClean="0"/>
              <a:t> </a:t>
            </a:r>
            <a:r>
              <a:rPr lang="en-US" sz="2800" dirty="0" err="1" smtClean="0"/>
              <a:t>lahir</a:t>
            </a:r>
            <a:r>
              <a:rPr lang="en-US" sz="2800" dirty="0" smtClean="0"/>
              <a:t>, </a:t>
            </a:r>
            <a:r>
              <a:rPr lang="en-US" sz="2800" dirty="0" err="1" smtClean="0"/>
              <a:t>kepekaanya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obat</a:t>
            </a:r>
            <a:r>
              <a:rPr lang="en-US" sz="2800" dirty="0" smtClean="0"/>
              <a:t> </a:t>
            </a:r>
            <a:r>
              <a:rPr lang="en-US" sz="2800" dirty="0" err="1" smtClean="0"/>
              <a:t>sangatlah</a:t>
            </a:r>
            <a:r>
              <a:rPr lang="en-US" sz="2800" dirty="0" smtClean="0"/>
              <a:t> </a:t>
            </a:r>
            <a:r>
              <a:rPr lang="en-US" sz="2800" dirty="0" err="1" smtClean="0"/>
              <a:t>besar</a:t>
            </a:r>
            <a:r>
              <a:rPr lang="en-US" sz="2800" dirty="0" smtClean="0"/>
              <a:t> </a:t>
            </a:r>
            <a:r>
              <a:rPr lang="en-US" sz="2800" dirty="0" err="1" smtClean="0"/>
              <a:t>hal</a:t>
            </a:r>
            <a:r>
              <a:rPr lang="en-US" sz="2800" dirty="0" smtClean="0"/>
              <a:t> </a:t>
            </a:r>
            <a:r>
              <a:rPr lang="en-US" sz="2800" dirty="0" err="1" smtClean="0"/>
              <a:t>ini</a:t>
            </a:r>
            <a:r>
              <a:rPr lang="en-US" sz="2800" dirty="0" smtClean="0"/>
              <a:t> </a:t>
            </a:r>
            <a:r>
              <a:rPr lang="en-US" sz="2800" dirty="0" err="1" smtClean="0"/>
              <a:t>disebabkan</a:t>
            </a:r>
            <a:r>
              <a:rPr lang="en-US" sz="2800" dirty="0" smtClean="0"/>
              <a:t> </a:t>
            </a:r>
            <a:r>
              <a:rPr lang="en-US" sz="2800" dirty="0" err="1" smtClean="0"/>
              <a:t>karena</a:t>
            </a:r>
            <a:r>
              <a:rPr lang="en-US" sz="2800" dirty="0" smtClean="0"/>
              <a:t> </a:t>
            </a:r>
            <a:r>
              <a:rPr lang="en-US" sz="2800" dirty="0" err="1" smtClean="0"/>
              <a:t>fungsi</a:t>
            </a:r>
            <a:r>
              <a:rPr lang="en-US" sz="2800" dirty="0" smtClean="0"/>
              <a:t> </a:t>
            </a:r>
            <a:r>
              <a:rPr lang="en-US" sz="2800" dirty="0" err="1" smtClean="0"/>
              <a:t>hati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ginjalnya</a:t>
            </a:r>
            <a:r>
              <a:rPr lang="en-US" sz="2800" dirty="0" smtClean="0"/>
              <a:t> </a:t>
            </a:r>
            <a:r>
              <a:rPr lang="en-US" sz="2800" dirty="0" err="1" smtClean="0"/>
              <a:t>belum</a:t>
            </a:r>
            <a:r>
              <a:rPr lang="en-US" sz="2800" dirty="0" smtClean="0"/>
              <a:t> </a:t>
            </a:r>
            <a:r>
              <a:rPr lang="en-US" sz="2800" dirty="0" err="1" smtClean="0"/>
              <a:t>sempurna</a:t>
            </a:r>
            <a:r>
              <a:rPr lang="en-US" sz="2800" dirty="0" smtClean="0"/>
              <a:t>, </a:t>
            </a:r>
            <a:r>
              <a:rPr lang="en-US" sz="2800" dirty="0" err="1" smtClean="0"/>
              <a:t>begitu</a:t>
            </a:r>
            <a:r>
              <a:rPr lang="en-US" sz="2800" dirty="0" smtClean="0"/>
              <a:t> pula system </a:t>
            </a:r>
            <a:r>
              <a:rPr lang="en-US" sz="2800" dirty="0" err="1" smtClean="0"/>
              <a:t>enzim</a:t>
            </a:r>
            <a:r>
              <a:rPr lang="en-US" sz="2800" dirty="0" smtClean="0"/>
              <a:t> </a:t>
            </a:r>
            <a:r>
              <a:rPr lang="en-US" sz="2800" dirty="0" err="1" smtClean="0"/>
              <a:t>belum</a:t>
            </a:r>
            <a:r>
              <a:rPr lang="en-US" sz="2800" dirty="0" smtClean="0"/>
              <a:t> </a:t>
            </a:r>
            <a:r>
              <a:rPr lang="en-US" sz="2800" dirty="0" err="1" smtClean="0"/>
              <a:t>berkembang</a:t>
            </a:r>
            <a:r>
              <a:rPr lang="en-US" sz="2800" dirty="0" smtClean="0"/>
              <a:t>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lengkap</a:t>
            </a:r>
            <a:r>
              <a:rPr lang="en-US" sz="2800" dirty="0" smtClean="0"/>
              <a:t>. Parameter-parameter yang </a:t>
            </a:r>
            <a:r>
              <a:rPr lang="en-US" sz="2800" dirty="0" err="1" smtClean="0"/>
              <a:t>membedakan</a:t>
            </a:r>
            <a:r>
              <a:rPr lang="en-US" sz="2800" dirty="0" smtClean="0"/>
              <a:t> </a:t>
            </a:r>
            <a:r>
              <a:rPr lang="en-US" sz="2800" dirty="0" err="1" smtClean="0"/>
              <a:t>respon</a:t>
            </a:r>
            <a:r>
              <a:rPr lang="en-US" sz="2800" dirty="0" smtClean="0"/>
              <a:t> </a:t>
            </a:r>
            <a:r>
              <a:rPr lang="en-US" sz="2800" dirty="0" err="1" smtClean="0"/>
              <a:t>tubuh</a:t>
            </a:r>
            <a:r>
              <a:rPr lang="en-US" sz="2800" dirty="0" smtClean="0"/>
              <a:t> </a:t>
            </a:r>
            <a:r>
              <a:rPr lang="en-US" sz="2800" dirty="0" err="1" smtClean="0"/>
              <a:t>terhadap</a:t>
            </a:r>
            <a:r>
              <a:rPr lang="en-US" sz="2800" dirty="0" smtClean="0"/>
              <a:t> </a:t>
            </a:r>
            <a:r>
              <a:rPr lang="en-US" sz="2800" dirty="0" err="1" smtClean="0"/>
              <a:t>obat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anak-anak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:</a:t>
            </a:r>
          </a:p>
          <a:p>
            <a:pPr lvl="1"/>
            <a:r>
              <a:rPr lang="en-US" dirty="0" err="1" smtClean="0"/>
              <a:t>Pola</a:t>
            </a:r>
            <a:r>
              <a:rPr lang="en-US" dirty="0" smtClean="0"/>
              <a:t> ADME (</a:t>
            </a:r>
            <a:r>
              <a:rPr lang="en-US" dirty="0" err="1" smtClean="0"/>
              <a:t>Absorpsi</a:t>
            </a:r>
            <a:r>
              <a:rPr lang="en-US" dirty="0" smtClean="0"/>
              <a:t>, </a:t>
            </a:r>
            <a:r>
              <a:rPr lang="en-US" dirty="0" err="1" smtClean="0"/>
              <a:t>Distribusi</a:t>
            </a:r>
            <a:r>
              <a:rPr lang="en-US" dirty="0" smtClean="0"/>
              <a:t>, </a:t>
            </a:r>
            <a:r>
              <a:rPr lang="en-US" dirty="0" err="1" smtClean="0"/>
              <a:t>metabolisme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Ekskresi</a:t>
            </a:r>
            <a:r>
              <a:rPr lang="en-US" dirty="0" smtClean="0"/>
              <a:t>)</a:t>
            </a:r>
          </a:p>
          <a:p>
            <a:pPr lvl="3"/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absorpsi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perbedaan</a:t>
            </a:r>
            <a:r>
              <a:rPr lang="en-US" dirty="0" smtClean="0"/>
              <a:t> relative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kepadatan</a:t>
            </a:r>
            <a:r>
              <a:rPr lang="en-US" dirty="0" smtClean="0"/>
              <a:t> sel.</a:t>
            </a:r>
          </a:p>
          <a:p>
            <a:pPr lvl="3"/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distribusi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persentase</a:t>
            </a:r>
            <a:r>
              <a:rPr lang="en-US" dirty="0" smtClean="0"/>
              <a:t> </a:t>
            </a:r>
            <a:r>
              <a:rPr lang="en-US" dirty="0" err="1" smtClean="0"/>
              <a:t>cairan</a:t>
            </a:r>
            <a:r>
              <a:rPr lang="en-US" dirty="0" smtClean="0"/>
              <a:t> </a:t>
            </a:r>
            <a:r>
              <a:rPr lang="en-US" dirty="0" err="1" smtClean="0"/>
              <a:t>ekstraseluler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cairan</a:t>
            </a:r>
            <a:r>
              <a:rPr lang="en-US" dirty="0" smtClean="0"/>
              <a:t> </a:t>
            </a:r>
            <a:r>
              <a:rPr lang="en-US" dirty="0" err="1" smtClean="0"/>
              <a:t>tubuh</a:t>
            </a:r>
            <a:r>
              <a:rPr lang="en-US" dirty="0" smtClean="0"/>
              <a:t> total relative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.</a:t>
            </a:r>
          </a:p>
          <a:p>
            <a:pPr lvl="3"/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ekskresi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glomerulus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tubuli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berkembang</a:t>
            </a:r>
            <a:r>
              <a:rPr lang="en-US" dirty="0" smtClean="0"/>
              <a:t> </a:t>
            </a:r>
            <a:r>
              <a:rPr lang="en-US" dirty="0" err="1" smtClean="0"/>
              <a:t>sempurna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Sensitifitas</a:t>
            </a:r>
            <a:r>
              <a:rPr lang="en-US" dirty="0" smtClean="0"/>
              <a:t> </a:t>
            </a:r>
            <a:r>
              <a:rPr lang="en-US" dirty="0" err="1" smtClean="0"/>
              <a:t>intriksik</a:t>
            </a:r>
            <a:r>
              <a:rPr lang="en-US" dirty="0" smtClean="0"/>
              <a:t> yang </a:t>
            </a:r>
            <a:r>
              <a:rPr lang="en-US" dirty="0" err="1" smtClean="0"/>
              <a:t>berlainan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obat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Redistribusi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zat-zat</a:t>
            </a:r>
            <a:r>
              <a:rPr lang="en-US" dirty="0" smtClean="0"/>
              <a:t> endogen.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Tua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23672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err="1" smtClean="0"/>
              <a:t>Sedangkan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usia</a:t>
            </a:r>
            <a:r>
              <a:rPr lang="en-US" sz="2400" dirty="0" smtClean="0"/>
              <a:t> </a:t>
            </a:r>
            <a:r>
              <a:rPr lang="en-US" sz="2400" dirty="0" err="1" smtClean="0"/>
              <a:t>lanjut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orang</a:t>
            </a:r>
            <a:r>
              <a:rPr lang="en-US" sz="2400" dirty="0" smtClean="0"/>
              <a:t> </a:t>
            </a:r>
            <a:r>
              <a:rPr lang="en-US" sz="2400" dirty="0" err="1" smtClean="0"/>
              <a:t>tua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usia</a:t>
            </a:r>
            <a:r>
              <a:rPr lang="en-US" sz="2400" dirty="0" smtClean="0"/>
              <a:t> </a:t>
            </a:r>
            <a:r>
              <a:rPr lang="en-US" sz="2400" dirty="0" err="1" smtClean="0"/>
              <a:t>diatas</a:t>
            </a:r>
            <a:r>
              <a:rPr lang="en-US" sz="2400" dirty="0" smtClean="0"/>
              <a:t> 65 </a:t>
            </a:r>
            <a:r>
              <a:rPr lang="en-US" sz="2400" dirty="0" err="1" smtClean="0"/>
              <a:t>tahun</a:t>
            </a:r>
            <a:r>
              <a:rPr lang="en-US" sz="2400" dirty="0" smtClean="0"/>
              <a:t>,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kepekaan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obat</a:t>
            </a:r>
            <a:r>
              <a:rPr lang="en-US" sz="2400" dirty="0" smtClean="0"/>
              <a:t>, </a:t>
            </a:r>
            <a:r>
              <a:rPr lang="en-US" sz="2400" dirty="0" err="1" smtClean="0"/>
              <a:t>hal</a:t>
            </a:r>
            <a:r>
              <a:rPr lang="en-US" sz="2400" dirty="0" smtClean="0"/>
              <a:t>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disebabkan</a:t>
            </a:r>
            <a:r>
              <a:rPr lang="en-US" sz="2400" dirty="0" smtClean="0"/>
              <a:t> </a:t>
            </a:r>
            <a:r>
              <a:rPr lang="en-US" sz="2400" dirty="0" err="1" smtClean="0"/>
              <a:t>karena</a:t>
            </a:r>
            <a:r>
              <a:rPr lang="en-US" sz="2400" dirty="0" smtClean="0"/>
              <a:t> :</a:t>
            </a:r>
          </a:p>
          <a:p>
            <a:pPr lvl="0"/>
            <a:r>
              <a:rPr lang="en-US" sz="2400" dirty="0" err="1" smtClean="0"/>
              <a:t>Sirkulasi</a:t>
            </a:r>
            <a:r>
              <a:rPr lang="en-US" sz="2400" dirty="0" smtClean="0"/>
              <a:t> </a:t>
            </a:r>
            <a:r>
              <a:rPr lang="en-US" sz="2400" dirty="0" err="1" smtClean="0"/>
              <a:t>darah</a:t>
            </a:r>
            <a:r>
              <a:rPr lang="en-US" sz="2400" dirty="0" smtClean="0"/>
              <a:t> yang  </a:t>
            </a:r>
            <a:r>
              <a:rPr lang="en-US" sz="2400" dirty="0" err="1" smtClean="0"/>
              <a:t>kurang</a:t>
            </a:r>
            <a:r>
              <a:rPr lang="en-US" sz="2400" dirty="0" smtClean="0"/>
              <a:t> </a:t>
            </a:r>
            <a:r>
              <a:rPr lang="en-US" sz="2400" dirty="0" err="1" smtClean="0"/>
              <a:t>lancar</a:t>
            </a:r>
            <a:r>
              <a:rPr lang="en-US" sz="2400" dirty="0" smtClean="0"/>
              <a:t>.</a:t>
            </a:r>
          </a:p>
          <a:p>
            <a:pPr lvl="0"/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hati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ginjal</a:t>
            </a:r>
            <a:r>
              <a:rPr lang="en-US" sz="2400" dirty="0" smtClean="0"/>
              <a:t>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mengalami</a:t>
            </a:r>
            <a:r>
              <a:rPr lang="en-US" sz="2400" dirty="0" smtClean="0"/>
              <a:t> </a:t>
            </a:r>
            <a:r>
              <a:rPr lang="en-US" sz="2400" dirty="0" err="1" smtClean="0"/>
              <a:t>penurunan</a:t>
            </a:r>
            <a:r>
              <a:rPr lang="en-US" sz="2400" dirty="0" smtClean="0"/>
              <a:t>,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eliminasi</a:t>
            </a:r>
            <a:r>
              <a:rPr lang="en-US" sz="2400" dirty="0" smtClean="0"/>
              <a:t> </a:t>
            </a:r>
            <a:r>
              <a:rPr lang="en-US" sz="2400" dirty="0" err="1" smtClean="0"/>
              <a:t>obat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sangat</a:t>
            </a:r>
            <a:r>
              <a:rPr lang="en-US" sz="2400" dirty="0" smtClean="0"/>
              <a:t> </a:t>
            </a:r>
            <a:r>
              <a:rPr lang="en-US" sz="2400" dirty="0" err="1" smtClean="0"/>
              <a:t>lambat</a:t>
            </a:r>
            <a:r>
              <a:rPr lang="en-US" sz="2400" dirty="0" smtClean="0"/>
              <a:t>.</a:t>
            </a:r>
          </a:p>
          <a:p>
            <a:pPr lvl="0"/>
            <a:r>
              <a:rPr lang="en-US" sz="2400" dirty="0" err="1" smtClean="0"/>
              <a:t>Kurangnya</a:t>
            </a:r>
            <a:r>
              <a:rPr lang="en-US" sz="2400" dirty="0" smtClean="0"/>
              <a:t> albumin </a:t>
            </a:r>
            <a:r>
              <a:rPr lang="en-US" sz="2400" dirty="0" err="1" smtClean="0"/>
              <a:t>darah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pengikatan</a:t>
            </a:r>
            <a:r>
              <a:rPr lang="en-US" sz="2400" dirty="0" smtClean="0"/>
              <a:t> </a:t>
            </a:r>
            <a:r>
              <a:rPr lang="en-US" sz="2400" dirty="0" err="1" smtClean="0"/>
              <a:t>obat</a:t>
            </a:r>
            <a:r>
              <a:rPr lang="en-US" sz="2400" dirty="0" smtClean="0"/>
              <a:t> </a:t>
            </a:r>
            <a:r>
              <a:rPr lang="en-US" sz="2400" dirty="0" err="1" smtClean="0"/>
              <a:t>berkurang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menyebabkan</a:t>
            </a:r>
            <a:r>
              <a:rPr lang="en-US" sz="2400" dirty="0" smtClean="0"/>
              <a:t> </a:t>
            </a:r>
            <a:r>
              <a:rPr lang="en-US" sz="2400" dirty="0" err="1" smtClean="0"/>
              <a:t>banyaknya</a:t>
            </a:r>
            <a:r>
              <a:rPr lang="en-US" sz="2400" dirty="0" smtClean="0"/>
              <a:t> </a:t>
            </a:r>
            <a:r>
              <a:rPr lang="en-US" sz="2400" dirty="0" err="1" smtClean="0"/>
              <a:t>obat</a:t>
            </a:r>
            <a:r>
              <a:rPr lang="en-US" sz="2400" dirty="0" smtClean="0"/>
              <a:t> </a:t>
            </a:r>
            <a:r>
              <a:rPr lang="en-US" sz="2400" dirty="0" err="1" smtClean="0"/>
              <a:t>bebas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akibatnya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menimbulkan</a:t>
            </a:r>
            <a:r>
              <a:rPr lang="en-US" sz="2400" dirty="0" smtClean="0"/>
              <a:t> </a:t>
            </a:r>
            <a:r>
              <a:rPr lang="en-US" sz="2400" dirty="0" err="1" smtClean="0"/>
              <a:t>keracunan</a:t>
            </a:r>
            <a:r>
              <a:rPr lang="en-US" sz="2400" dirty="0" smtClean="0"/>
              <a:t> </a:t>
            </a:r>
            <a:r>
              <a:rPr lang="en-US" sz="2400" dirty="0" err="1" smtClean="0"/>
              <a:t>akibat</a:t>
            </a:r>
            <a:r>
              <a:rPr lang="en-US" sz="2400" dirty="0" smtClean="0"/>
              <a:t> over </a:t>
            </a:r>
            <a:r>
              <a:rPr lang="en-US" sz="2400" dirty="0" err="1" smtClean="0"/>
              <a:t>dosis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Karena</a:t>
            </a:r>
            <a:r>
              <a:rPr lang="en-US" sz="2400" dirty="0" smtClean="0"/>
              <a:t> </a:t>
            </a:r>
            <a:r>
              <a:rPr lang="en-US" sz="2400" dirty="0" err="1" smtClean="0"/>
              <a:t>besarnya</a:t>
            </a:r>
            <a:r>
              <a:rPr lang="en-US" sz="2400" dirty="0" smtClean="0"/>
              <a:t> </a:t>
            </a:r>
            <a:r>
              <a:rPr lang="en-US" sz="2400" dirty="0" err="1" smtClean="0"/>
              <a:t>kepekaan</a:t>
            </a:r>
            <a:r>
              <a:rPr lang="en-US" sz="2400" dirty="0" smtClean="0"/>
              <a:t> </a:t>
            </a:r>
            <a:r>
              <a:rPr lang="en-US" sz="2400" dirty="0" err="1" smtClean="0"/>
              <a:t>obat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orang</a:t>
            </a:r>
            <a:r>
              <a:rPr lang="en-US" sz="2400" dirty="0" smtClean="0"/>
              <a:t> </a:t>
            </a:r>
            <a:r>
              <a:rPr lang="en-US" sz="2400" dirty="0" err="1" smtClean="0"/>
              <a:t>tua</a:t>
            </a:r>
            <a:r>
              <a:rPr lang="en-US" sz="2400" dirty="0" smtClean="0"/>
              <a:t>, </a:t>
            </a:r>
            <a:r>
              <a:rPr lang="en-US" sz="2400" dirty="0" err="1" smtClean="0"/>
              <a:t>bebrapa</a:t>
            </a:r>
            <a:r>
              <a:rPr lang="en-US" sz="2400" dirty="0" smtClean="0"/>
              <a:t> literature </a:t>
            </a:r>
            <a:r>
              <a:rPr lang="en-US" sz="2400" dirty="0" err="1" smtClean="0"/>
              <a:t>menganjurkan</a:t>
            </a:r>
            <a:r>
              <a:rPr lang="en-US" sz="2400" dirty="0" smtClean="0"/>
              <a:t> </a:t>
            </a:r>
            <a:r>
              <a:rPr lang="en-US" sz="2400" dirty="0" err="1" smtClean="0"/>
              <a:t>dosis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orang</a:t>
            </a:r>
            <a:r>
              <a:rPr lang="en-US" sz="2400" dirty="0" smtClean="0"/>
              <a:t> </a:t>
            </a:r>
            <a:r>
              <a:rPr lang="en-US" sz="2400" dirty="0" err="1" smtClean="0"/>
              <a:t>tua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berikut</a:t>
            </a:r>
            <a:r>
              <a:rPr lang="en-US" sz="2400" dirty="0" smtClean="0"/>
              <a:t> :</a:t>
            </a:r>
          </a:p>
          <a:p>
            <a:pPr lvl="1"/>
            <a:r>
              <a:rPr lang="en-US" sz="2200" dirty="0" smtClean="0"/>
              <a:t>65 -74 </a:t>
            </a:r>
            <a:r>
              <a:rPr lang="en-US" sz="2200" dirty="0" err="1" smtClean="0"/>
              <a:t>tahun</a:t>
            </a:r>
            <a:r>
              <a:rPr lang="en-US" sz="2200" dirty="0" smtClean="0"/>
              <a:t> 	</a:t>
            </a:r>
            <a:r>
              <a:rPr lang="en-US" sz="2200" dirty="0" err="1" smtClean="0"/>
              <a:t>dosis</a:t>
            </a:r>
            <a:r>
              <a:rPr lang="en-US" sz="2200" dirty="0" smtClean="0"/>
              <a:t> </a:t>
            </a:r>
            <a:r>
              <a:rPr lang="en-US" sz="2200" dirty="0" err="1" smtClean="0"/>
              <a:t>biasa</a:t>
            </a:r>
            <a:r>
              <a:rPr lang="en-US" sz="2200" dirty="0" smtClean="0"/>
              <a:t> – 10%</a:t>
            </a:r>
          </a:p>
          <a:p>
            <a:pPr lvl="1"/>
            <a:r>
              <a:rPr lang="en-US" sz="2200" dirty="0" smtClean="0"/>
              <a:t>75 – 84 </a:t>
            </a:r>
            <a:r>
              <a:rPr lang="en-US" sz="2200" dirty="0" err="1" smtClean="0"/>
              <a:t>tahun</a:t>
            </a:r>
            <a:r>
              <a:rPr lang="en-US" sz="2200" dirty="0" smtClean="0"/>
              <a:t>	</a:t>
            </a:r>
            <a:r>
              <a:rPr lang="en-US" sz="2200" dirty="0" err="1" smtClean="0"/>
              <a:t>dosis</a:t>
            </a:r>
            <a:r>
              <a:rPr lang="en-US" sz="2200" dirty="0" smtClean="0"/>
              <a:t> </a:t>
            </a:r>
            <a:r>
              <a:rPr lang="en-US" sz="2200" dirty="0" err="1" smtClean="0"/>
              <a:t>biasa</a:t>
            </a:r>
            <a:r>
              <a:rPr lang="en-US" sz="2200" dirty="0" smtClean="0"/>
              <a:t> – 20%</a:t>
            </a:r>
          </a:p>
          <a:p>
            <a:pPr lvl="1"/>
            <a:r>
              <a:rPr lang="en-US" sz="2200" dirty="0" err="1" smtClean="0"/>
              <a:t>Diatas</a:t>
            </a:r>
            <a:r>
              <a:rPr lang="en-US" sz="2200" dirty="0" smtClean="0"/>
              <a:t> 85 </a:t>
            </a:r>
            <a:r>
              <a:rPr lang="en-US" sz="2200" dirty="0" err="1" smtClean="0"/>
              <a:t>tahun</a:t>
            </a:r>
            <a:r>
              <a:rPr lang="en-US" sz="2200" dirty="0" smtClean="0"/>
              <a:t>	</a:t>
            </a:r>
            <a:r>
              <a:rPr lang="en-US" sz="2200" dirty="0" err="1" smtClean="0"/>
              <a:t>dosis</a:t>
            </a:r>
            <a:r>
              <a:rPr lang="en-US" sz="2200" dirty="0" smtClean="0"/>
              <a:t> </a:t>
            </a:r>
            <a:r>
              <a:rPr lang="en-US" sz="2200" dirty="0" err="1" smtClean="0"/>
              <a:t>biasa</a:t>
            </a:r>
            <a:r>
              <a:rPr lang="en-US" sz="2200" dirty="0" smtClean="0"/>
              <a:t> – 30%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5800" y="381000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PERHITUNGAN DOSIS MAKSIMAL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219200"/>
            <a:ext cx="7620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/>
              <a:t>Dalam</a:t>
            </a:r>
            <a:r>
              <a:rPr lang="en-US" sz="3200" dirty="0" smtClean="0"/>
              <a:t> literature </a:t>
            </a:r>
            <a:r>
              <a:rPr lang="en-US" sz="3200" dirty="0" err="1" smtClean="0"/>
              <a:t>biasanya</a:t>
            </a:r>
            <a:r>
              <a:rPr lang="en-US" sz="3200" dirty="0" smtClean="0"/>
              <a:t> yang </a:t>
            </a:r>
            <a:r>
              <a:rPr lang="en-US" sz="3200" dirty="0" err="1" smtClean="0"/>
              <a:t>tercantum</a:t>
            </a:r>
            <a:r>
              <a:rPr lang="en-US" sz="3200" dirty="0" smtClean="0"/>
              <a:t> </a:t>
            </a:r>
            <a:r>
              <a:rPr lang="en-US" sz="3200" dirty="0" err="1" smtClean="0"/>
              <a:t>hanyalah</a:t>
            </a:r>
            <a:r>
              <a:rPr lang="en-US" sz="3200" dirty="0" smtClean="0"/>
              <a:t> DM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orang</a:t>
            </a:r>
            <a:r>
              <a:rPr lang="en-US" sz="3200" dirty="0" smtClean="0"/>
              <a:t> </a:t>
            </a:r>
            <a:r>
              <a:rPr lang="en-US" sz="3200" dirty="0" err="1" smtClean="0"/>
              <a:t>dewasa</a:t>
            </a:r>
            <a:r>
              <a:rPr lang="en-US" sz="3200" dirty="0" smtClean="0"/>
              <a:t> </a:t>
            </a:r>
            <a:r>
              <a:rPr lang="en-US" sz="3200" dirty="0" err="1" smtClean="0"/>
              <a:t>sedangkan</a:t>
            </a:r>
            <a:r>
              <a:rPr lang="en-US" sz="3200" dirty="0" smtClean="0"/>
              <a:t> </a:t>
            </a:r>
            <a:r>
              <a:rPr lang="en-US" sz="3200" dirty="0" err="1" smtClean="0"/>
              <a:t>anak-anak</a:t>
            </a:r>
            <a:r>
              <a:rPr lang="en-US" sz="3200" dirty="0" smtClean="0"/>
              <a:t> </a:t>
            </a:r>
            <a:r>
              <a:rPr lang="en-US" sz="3200" dirty="0" err="1" smtClean="0"/>
              <a:t>tidak</a:t>
            </a:r>
            <a:r>
              <a:rPr lang="en-US" sz="3200" dirty="0" smtClean="0"/>
              <a:t>. </a:t>
            </a:r>
            <a:r>
              <a:rPr lang="en-US" sz="3200" dirty="0" err="1" smtClean="0"/>
              <a:t>Maka</a:t>
            </a:r>
            <a:r>
              <a:rPr lang="en-US" sz="3200" dirty="0" smtClean="0"/>
              <a:t> </a:t>
            </a:r>
            <a:r>
              <a:rPr lang="en-US" sz="3200" dirty="0" err="1" smtClean="0"/>
              <a:t>perlu</a:t>
            </a:r>
            <a:r>
              <a:rPr lang="en-US" sz="3200" dirty="0" smtClean="0"/>
              <a:t>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menghitung</a:t>
            </a:r>
            <a:r>
              <a:rPr lang="en-US" sz="3200" dirty="0" smtClean="0"/>
              <a:t> DM. yang </a:t>
            </a:r>
            <a:r>
              <a:rPr lang="en-US" sz="3200" dirty="0" err="1" smtClean="0"/>
              <a:t>digunakan</a:t>
            </a:r>
            <a:r>
              <a:rPr lang="en-US" sz="3200" dirty="0" smtClean="0"/>
              <a:t> </a:t>
            </a:r>
            <a:r>
              <a:rPr lang="en-US" sz="3200" dirty="0" err="1" smtClean="0"/>
              <a:t>biasanya</a:t>
            </a:r>
            <a:r>
              <a:rPr lang="en-US" sz="3200" dirty="0" smtClean="0"/>
              <a:t> </a:t>
            </a:r>
            <a:r>
              <a:rPr lang="en-US" sz="3200" dirty="0" err="1" smtClean="0"/>
              <a:t>adalah</a:t>
            </a:r>
            <a:r>
              <a:rPr lang="en-US" sz="3200" dirty="0" smtClean="0"/>
              <a:t>: 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err="1" smtClean="0"/>
              <a:t>rumus</a:t>
            </a:r>
            <a:r>
              <a:rPr lang="en-US" sz="3200" dirty="0" smtClean="0"/>
              <a:t> Fred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bayi</a:t>
            </a:r>
            <a:r>
              <a:rPr lang="en-US" sz="3200" dirty="0" smtClean="0"/>
              <a:t> </a:t>
            </a:r>
            <a:r>
              <a:rPr lang="en-US" sz="3200" dirty="0" err="1" smtClean="0"/>
              <a:t>hingga</a:t>
            </a:r>
            <a:r>
              <a:rPr lang="en-US" sz="3200" dirty="0" smtClean="0"/>
              <a:t> 1 </a:t>
            </a:r>
            <a:r>
              <a:rPr lang="en-US" sz="3200" dirty="0" err="1" smtClean="0"/>
              <a:t>thn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sz="3200" dirty="0" err="1" smtClean="0"/>
              <a:t>Rumus</a:t>
            </a:r>
            <a:r>
              <a:rPr lang="en-US" sz="3200" dirty="0" smtClean="0"/>
              <a:t> </a:t>
            </a:r>
            <a:r>
              <a:rPr lang="en-US" sz="3200" dirty="0" err="1" smtClean="0"/>
              <a:t>Dilling</a:t>
            </a:r>
            <a:r>
              <a:rPr lang="en-US" sz="3200" dirty="0" smtClean="0"/>
              <a:t> </a:t>
            </a:r>
            <a:r>
              <a:rPr lang="en-US" sz="3200" dirty="0" err="1" smtClean="0"/>
              <a:t>anak</a:t>
            </a:r>
            <a:r>
              <a:rPr lang="en-US" sz="3200" dirty="0" smtClean="0"/>
              <a:t> 8 </a:t>
            </a:r>
            <a:r>
              <a:rPr lang="en-US" sz="3200" dirty="0" err="1" smtClean="0"/>
              <a:t>thn</a:t>
            </a:r>
            <a:r>
              <a:rPr lang="en-US" sz="3200" dirty="0" smtClean="0"/>
              <a:t> </a:t>
            </a:r>
            <a:r>
              <a:rPr lang="en-US" sz="3200" dirty="0" err="1" smtClean="0"/>
              <a:t>hingga</a:t>
            </a:r>
            <a:r>
              <a:rPr lang="en-US" sz="3200" dirty="0" smtClean="0"/>
              <a:t> 12 </a:t>
            </a:r>
            <a:r>
              <a:rPr lang="en-US" sz="3200" dirty="0" err="1" smtClean="0"/>
              <a:t>thn</a:t>
            </a:r>
            <a:r>
              <a:rPr lang="en-US" sz="3200" dirty="0" smtClean="0"/>
              <a:t> </a:t>
            </a:r>
            <a:r>
              <a:rPr lang="en-US" sz="3200" dirty="0" err="1" smtClean="0"/>
              <a:t>serta</a:t>
            </a:r>
            <a:endParaRPr lang="en-US" sz="3200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</a:t>
            </a:r>
            <a:r>
              <a:rPr lang="en-US" sz="3200" dirty="0" err="1" smtClean="0"/>
              <a:t>rumus</a:t>
            </a:r>
            <a:r>
              <a:rPr lang="en-US" sz="3200" dirty="0" smtClean="0"/>
              <a:t> Young </a:t>
            </a:r>
            <a:r>
              <a:rPr lang="en-US" sz="3200" dirty="0" err="1" smtClean="0"/>
              <a:t>untuk</a:t>
            </a:r>
            <a:r>
              <a:rPr lang="en-US" sz="3200" dirty="0" smtClean="0"/>
              <a:t> </a:t>
            </a:r>
            <a:r>
              <a:rPr lang="en-US" sz="3200" dirty="0" err="1" smtClean="0"/>
              <a:t>diatas</a:t>
            </a:r>
            <a:r>
              <a:rPr lang="en-US" sz="3200" dirty="0" smtClean="0"/>
              <a:t> 1 </a:t>
            </a:r>
            <a:r>
              <a:rPr lang="en-US" sz="3200" dirty="0" err="1" smtClean="0"/>
              <a:t>tahun</a:t>
            </a:r>
            <a:r>
              <a:rPr lang="en-US" sz="3200" dirty="0" smtClean="0"/>
              <a:t> </a:t>
            </a:r>
            <a:r>
              <a:rPr lang="en-US" sz="3200" dirty="0" err="1" smtClean="0"/>
              <a:t>hingga</a:t>
            </a:r>
            <a:r>
              <a:rPr lang="en-US" sz="3200" dirty="0" smtClean="0"/>
              <a:t> 8 </a:t>
            </a:r>
            <a:r>
              <a:rPr lang="en-US" sz="3200" dirty="0" err="1" smtClean="0"/>
              <a:t>thn</a:t>
            </a:r>
            <a:r>
              <a:rPr lang="en-US" sz="32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990600"/>
            <a:ext cx="16150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Rumus</a:t>
            </a:r>
            <a:r>
              <a:rPr lang="en-US" dirty="0" smtClean="0"/>
              <a:t> Young </a:t>
            </a:r>
            <a:endParaRPr lang="en-US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409" name="Object 1"/>
          <p:cNvGraphicFramePr>
            <a:graphicFrameLocks noChangeAspect="1"/>
          </p:cNvGraphicFramePr>
          <p:nvPr/>
        </p:nvGraphicFramePr>
        <p:xfrm>
          <a:off x="3048000" y="1438275"/>
          <a:ext cx="1524000" cy="781050"/>
        </p:xfrm>
        <a:graphic>
          <a:graphicData uri="http://schemas.openxmlformats.org/presentationml/2006/ole">
            <p:oleObj spid="_x0000_s1026" r:id="rId3" imgW="774364" imgH="393529" progId="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685800" y="2590800"/>
            <a:ext cx="16210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Rumus</a:t>
            </a:r>
            <a:r>
              <a:rPr lang="en-US" dirty="0" smtClean="0"/>
              <a:t> </a:t>
            </a:r>
            <a:r>
              <a:rPr lang="en-US" dirty="0" err="1" smtClean="0"/>
              <a:t>Dilling</a:t>
            </a:r>
            <a:endParaRPr lang="en-US" dirty="0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3152775" y="3038475"/>
          <a:ext cx="1190625" cy="800256"/>
        </p:xfrm>
        <a:graphic>
          <a:graphicData uri="http://schemas.openxmlformats.org/presentationml/2006/ole">
            <p:oleObj spid="_x0000_s1027" r:id="rId4" imgW="583947" imgH="393529" progId="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685800" y="4126468"/>
            <a:ext cx="1569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. </a:t>
            </a:r>
            <a:r>
              <a:rPr lang="en-US" dirty="0" err="1" smtClean="0"/>
              <a:t>Rumus</a:t>
            </a:r>
            <a:r>
              <a:rPr lang="en-US" dirty="0" smtClean="0"/>
              <a:t> Fried</a:t>
            </a:r>
            <a:endParaRPr lang="en-US" dirty="0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3257550" y="4943475"/>
          <a:ext cx="1314450" cy="816552"/>
        </p:xfrm>
        <a:graphic>
          <a:graphicData uri="http://schemas.openxmlformats.org/presentationml/2006/ole">
            <p:oleObj spid="_x0000_s1028" r:id="rId5" imgW="634725" imgH="393529" progId="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486400" y="2743200"/>
            <a:ext cx="33528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n = </a:t>
            </a:r>
            <a:r>
              <a:rPr lang="en-US" dirty="0" err="1" smtClean="0"/>
              <a:t>umur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endParaRPr lang="en-US" dirty="0" smtClean="0"/>
          </a:p>
          <a:p>
            <a:r>
              <a:rPr lang="en-US" dirty="0" smtClean="0"/>
              <a:t>m = </a:t>
            </a:r>
            <a:r>
              <a:rPr lang="en-US" dirty="0" err="1" smtClean="0"/>
              <a:t>umur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bulan</a:t>
            </a:r>
            <a:endParaRPr lang="en-US" dirty="0" smtClean="0"/>
          </a:p>
          <a:p>
            <a:r>
              <a:rPr lang="en-US" dirty="0" smtClean="0"/>
              <a:t>DM = </a:t>
            </a:r>
            <a:r>
              <a:rPr lang="en-US" dirty="0" err="1" smtClean="0"/>
              <a:t>Dosis</a:t>
            </a:r>
            <a:r>
              <a:rPr lang="en-US" dirty="0" smtClean="0"/>
              <a:t> </a:t>
            </a:r>
            <a:r>
              <a:rPr lang="en-US" dirty="0" err="1" smtClean="0"/>
              <a:t>maksimal</a:t>
            </a:r>
            <a:r>
              <a:rPr lang="en-US" dirty="0" smtClean="0"/>
              <a:t>  </a:t>
            </a:r>
            <a:r>
              <a:rPr lang="en-US" dirty="0" err="1" smtClean="0"/>
              <a:t>Dewasa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533400"/>
            <a:ext cx="8077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R/  Phenobarbital	40 mg</a:t>
            </a:r>
            <a:endParaRPr lang="id-ID" sz="2800" dirty="0" smtClean="0"/>
          </a:p>
          <a:p>
            <a:r>
              <a:rPr lang="id-ID" sz="2800" dirty="0" smtClean="0"/>
              <a:t>       Diazepam   2 mg        </a:t>
            </a:r>
          </a:p>
          <a:p>
            <a:r>
              <a:rPr lang="en-US" sz="2800" dirty="0" smtClean="0"/>
              <a:t>       </a:t>
            </a:r>
            <a:r>
              <a:rPr lang="en-US" sz="2800" dirty="0" err="1" smtClean="0"/>
              <a:t>Lactosum</a:t>
            </a:r>
            <a:r>
              <a:rPr lang="en-US" sz="2800" dirty="0" smtClean="0"/>
              <a:t>	</a:t>
            </a:r>
            <a:r>
              <a:rPr lang="en-US" sz="2800" dirty="0" err="1" smtClean="0"/>
              <a:t>qs</a:t>
            </a:r>
            <a:endParaRPr lang="en-US" sz="2800" dirty="0" smtClean="0"/>
          </a:p>
          <a:p>
            <a:r>
              <a:rPr lang="en-US" sz="2800" dirty="0" smtClean="0"/>
              <a:t>             </a:t>
            </a:r>
            <a:r>
              <a:rPr lang="en-US" sz="2800" dirty="0" err="1" smtClean="0"/>
              <a:t>m.f</a:t>
            </a:r>
            <a:r>
              <a:rPr lang="en-US" sz="2800" dirty="0" smtClean="0"/>
              <a:t> </a:t>
            </a:r>
            <a:r>
              <a:rPr lang="en-US" sz="2800" dirty="0" err="1" smtClean="0"/>
              <a:t>pulv</a:t>
            </a:r>
            <a:r>
              <a:rPr lang="en-US" sz="2800" dirty="0" smtClean="0"/>
              <a:t> No X</a:t>
            </a:r>
          </a:p>
          <a:p>
            <a:r>
              <a:rPr lang="en-US" sz="2800" dirty="0" smtClean="0"/>
              <a:t>              </a:t>
            </a:r>
            <a:r>
              <a:rPr lang="id-ID" sz="2800" dirty="0" smtClean="0"/>
              <a:t>s</a:t>
            </a:r>
            <a:r>
              <a:rPr lang="en-US" sz="2800" dirty="0" smtClean="0"/>
              <a:t> t d </a:t>
            </a:r>
            <a:r>
              <a:rPr lang="en-US" sz="2800" dirty="0" err="1" smtClean="0"/>
              <a:t>d</a:t>
            </a:r>
            <a:r>
              <a:rPr lang="en-US" sz="2800" dirty="0" smtClean="0"/>
              <a:t> </a:t>
            </a:r>
            <a:r>
              <a:rPr lang="en-US" sz="2800" dirty="0" err="1" smtClean="0"/>
              <a:t>pulv</a:t>
            </a:r>
            <a:r>
              <a:rPr lang="en-US" sz="2800" dirty="0" smtClean="0"/>
              <a:t> I </a:t>
            </a:r>
          </a:p>
          <a:p>
            <a:r>
              <a:rPr lang="en-US" sz="2800" dirty="0" smtClean="0"/>
              <a:t>        Pro : </a:t>
            </a:r>
            <a:r>
              <a:rPr lang="en-US" sz="2800" dirty="0" err="1" smtClean="0"/>
              <a:t>Shinta</a:t>
            </a:r>
            <a:r>
              <a:rPr lang="en-US" sz="2800" dirty="0" smtClean="0"/>
              <a:t> (3 </a:t>
            </a:r>
            <a:r>
              <a:rPr lang="en-US" sz="2800" dirty="0" err="1" smtClean="0"/>
              <a:t>tahun</a:t>
            </a:r>
            <a:r>
              <a:rPr lang="en-US" sz="2800" dirty="0" smtClean="0"/>
              <a:t> 9 </a:t>
            </a:r>
            <a:r>
              <a:rPr lang="en-US" sz="2800" dirty="0" err="1" smtClean="0"/>
              <a:t>bulan</a:t>
            </a:r>
            <a:r>
              <a:rPr lang="en-US" sz="2800" dirty="0" smtClean="0"/>
              <a:t>)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Dosis</a:t>
            </a:r>
            <a:r>
              <a:rPr lang="en-US" sz="2800" dirty="0" smtClean="0"/>
              <a:t> </a:t>
            </a:r>
            <a:r>
              <a:rPr lang="en-US" sz="2800" dirty="0" err="1" smtClean="0"/>
              <a:t>Maksimal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orang</a:t>
            </a:r>
            <a:r>
              <a:rPr lang="en-US" sz="2800" dirty="0" smtClean="0"/>
              <a:t> </a:t>
            </a:r>
            <a:r>
              <a:rPr lang="en-US" sz="2800" dirty="0" err="1" smtClean="0"/>
              <a:t>dewasa</a:t>
            </a:r>
            <a:r>
              <a:rPr lang="en-US" sz="2800" dirty="0" smtClean="0"/>
              <a:t> Phenobarbital = 300 mg /600 mg</a:t>
            </a:r>
          </a:p>
          <a:p>
            <a:r>
              <a:rPr lang="en-US" sz="2800" dirty="0" err="1" smtClean="0"/>
              <a:t>Ket</a:t>
            </a:r>
            <a:r>
              <a:rPr lang="en-US" sz="2800" dirty="0" smtClean="0"/>
              <a:t> : </a:t>
            </a:r>
          </a:p>
          <a:p>
            <a:pPr lvl="0"/>
            <a:r>
              <a:rPr lang="en-US" sz="2800" dirty="0" smtClean="0"/>
              <a:t>300 mg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dosis</a:t>
            </a:r>
            <a:r>
              <a:rPr lang="en-US" sz="2800" dirty="0" smtClean="0"/>
              <a:t> </a:t>
            </a:r>
            <a:r>
              <a:rPr lang="en-US" sz="2800" dirty="0" err="1" smtClean="0"/>
              <a:t>maksimal</a:t>
            </a:r>
            <a:r>
              <a:rPr lang="en-US" sz="2800" dirty="0" smtClean="0"/>
              <a:t> </a:t>
            </a:r>
            <a:r>
              <a:rPr lang="en-US" sz="2800" dirty="0" err="1" smtClean="0"/>
              <a:t>sekali</a:t>
            </a:r>
            <a:r>
              <a:rPr lang="en-US" sz="2800" dirty="0" smtClean="0"/>
              <a:t> </a:t>
            </a:r>
            <a:r>
              <a:rPr lang="en-US" sz="2800" dirty="0" err="1" smtClean="0"/>
              <a:t>minum</a:t>
            </a:r>
            <a:endParaRPr lang="en-US" sz="2800" dirty="0" smtClean="0"/>
          </a:p>
          <a:p>
            <a:r>
              <a:rPr lang="en-US" sz="2800" dirty="0" smtClean="0"/>
              <a:t>600 mg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dosis</a:t>
            </a:r>
            <a:r>
              <a:rPr lang="en-US" sz="2800" dirty="0" smtClean="0"/>
              <a:t> </a:t>
            </a:r>
            <a:r>
              <a:rPr lang="en-US" sz="2800" dirty="0" err="1" smtClean="0"/>
              <a:t>maksimal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sehari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990600"/>
            <a:ext cx="79248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Perhitungan</a:t>
            </a:r>
            <a:r>
              <a:rPr lang="en-US" sz="2800" dirty="0" smtClean="0"/>
              <a:t> </a:t>
            </a:r>
            <a:r>
              <a:rPr lang="en-US" sz="2800" dirty="0" err="1" smtClean="0"/>
              <a:t>dosis</a:t>
            </a:r>
            <a:r>
              <a:rPr lang="en-US" sz="2800" dirty="0" smtClean="0"/>
              <a:t> </a:t>
            </a:r>
            <a:r>
              <a:rPr lang="en-US" sz="2800" dirty="0" err="1" smtClean="0"/>
              <a:t>maksimal</a:t>
            </a:r>
            <a:r>
              <a:rPr lang="en-US" sz="2800" dirty="0" smtClean="0"/>
              <a:t> Phenobarbital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anak</a:t>
            </a:r>
            <a:r>
              <a:rPr lang="en-US" sz="2800" dirty="0" smtClean="0"/>
              <a:t> </a:t>
            </a:r>
            <a:r>
              <a:rPr lang="en-US" sz="2800" dirty="0" err="1" smtClean="0"/>
              <a:t>usia</a:t>
            </a:r>
            <a:r>
              <a:rPr lang="en-US" sz="2800" dirty="0" smtClean="0"/>
              <a:t> 3 </a:t>
            </a:r>
            <a:r>
              <a:rPr lang="en-US" sz="2800" dirty="0" err="1" smtClean="0"/>
              <a:t>tahun</a:t>
            </a:r>
            <a:r>
              <a:rPr lang="en-US" sz="2800" dirty="0" smtClean="0"/>
              <a:t> 9 </a:t>
            </a:r>
            <a:r>
              <a:rPr lang="en-US" sz="2800" dirty="0" err="1" smtClean="0"/>
              <a:t>bulan</a:t>
            </a:r>
            <a:r>
              <a:rPr lang="en-US" sz="2800" dirty="0" smtClean="0"/>
              <a:t> (3,75 </a:t>
            </a:r>
            <a:r>
              <a:rPr lang="en-US" sz="2800" dirty="0" err="1" smtClean="0"/>
              <a:t>thn</a:t>
            </a:r>
            <a:r>
              <a:rPr lang="en-US" sz="2800" dirty="0" smtClean="0"/>
              <a:t>)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:</a:t>
            </a:r>
          </a:p>
          <a:p>
            <a:pPr lvl="3"/>
            <a:r>
              <a:rPr lang="en-US" sz="2800" dirty="0" err="1" smtClean="0"/>
              <a:t>Sekali</a:t>
            </a:r>
            <a:r>
              <a:rPr lang="en-US" sz="2800" dirty="0" smtClean="0"/>
              <a:t> </a:t>
            </a:r>
            <a:r>
              <a:rPr lang="en-US" sz="2800" dirty="0" err="1" smtClean="0"/>
              <a:t>minum</a:t>
            </a:r>
            <a:r>
              <a:rPr lang="en-US" sz="2800" dirty="0" smtClean="0"/>
              <a:t>                    </a:t>
            </a:r>
          </a:p>
          <a:p>
            <a:pPr lvl="3"/>
            <a:r>
              <a:rPr lang="en-US" sz="2800" dirty="0" err="1" smtClean="0"/>
              <a:t>Seharinya</a:t>
            </a:r>
            <a:r>
              <a:rPr lang="en-US" sz="2800" dirty="0" smtClean="0"/>
              <a:t>         </a:t>
            </a:r>
          </a:p>
          <a:p>
            <a:r>
              <a:rPr lang="en-US" sz="2800" dirty="0" err="1" smtClean="0"/>
              <a:t>Pengujian</a:t>
            </a:r>
            <a:r>
              <a:rPr lang="en-US" sz="2800" dirty="0" smtClean="0"/>
              <a:t> </a:t>
            </a:r>
            <a:r>
              <a:rPr lang="en-US" sz="2800" dirty="0" err="1" smtClean="0"/>
              <a:t>rasionalisasi</a:t>
            </a:r>
            <a:r>
              <a:rPr lang="en-US" sz="2800" dirty="0" smtClean="0"/>
              <a:t> </a:t>
            </a:r>
            <a:r>
              <a:rPr lang="en-US" sz="2800" dirty="0" err="1" smtClean="0"/>
              <a:t>dosis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resep</a:t>
            </a:r>
            <a:r>
              <a:rPr lang="en-US" sz="2800" dirty="0" smtClean="0"/>
              <a:t> </a:t>
            </a:r>
            <a:r>
              <a:rPr lang="en-US" sz="2800" dirty="0" err="1" smtClean="0"/>
              <a:t>diatas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pasien</a:t>
            </a:r>
            <a:r>
              <a:rPr lang="en-US" sz="2800" dirty="0" smtClean="0"/>
              <a:t> </a:t>
            </a:r>
            <a:r>
              <a:rPr lang="en-US" sz="2800" dirty="0" err="1" smtClean="0"/>
              <a:t>shinta</a:t>
            </a:r>
            <a:r>
              <a:rPr lang="en-US" sz="2800" dirty="0" smtClean="0"/>
              <a:t> </a:t>
            </a:r>
            <a:r>
              <a:rPr lang="en-US" sz="2800" dirty="0" err="1" smtClean="0"/>
              <a:t>anak</a:t>
            </a:r>
            <a:r>
              <a:rPr lang="en-US" sz="2800" dirty="0" smtClean="0"/>
              <a:t> </a:t>
            </a:r>
            <a:r>
              <a:rPr lang="en-US" sz="2800" dirty="0" err="1" smtClean="0"/>
              <a:t>berumur</a:t>
            </a:r>
            <a:r>
              <a:rPr lang="en-US" sz="2800" dirty="0" smtClean="0"/>
              <a:t> 3 </a:t>
            </a:r>
            <a:r>
              <a:rPr lang="en-US" sz="2800" dirty="0" err="1" smtClean="0"/>
              <a:t>tahun</a:t>
            </a:r>
            <a:r>
              <a:rPr lang="en-US" sz="2800" dirty="0" smtClean="0"/>
              <a:t> 9 </a:t>
            </a:r>
            <a:r>
              <a:rPr lang="en-US" sz="2800" dirty="0" err="1" smtClean="0"/>
              <a:t>bulan</a:t>
            </a:r>
            <a:r>
              <a:rPr lang="en-US" sz="2800" dirty="0" smtClean="0"/>
              <a:t>:</a:t>
            </a:r>
          </a:p>
          <a:p>
            <a:pPr lvl="0"/>
            <a:r>
              <a:rPr lang="en-US" sz="2800" dirty="0" err="1" smtClean="0"/>
              <a:t>Berdasarkan</a:t>
            </a:r>
            <a:r>
              <a:rPr lang="en-US" sz="2800" dirty="0" smtClean="0"/>
              <a:t> </a:t>
            </a:r>
            <a:r>
              <a:rPr lang="en-US" sz="2800" dirty="0" err="1" smtClean="0"/>
              <a:t>resep</a:t>
            </a:r>
            <a:r>
              <a:rPr lang="en-US" sz="2800" dirty="0" smtClean="0"/>
              <a:t> </a:t>
            </a:r>
            <a:r>
              <a:rPr lang="en-US" sz="2800" dirty="0" err="1" smtClean="0"/>
              <a:t>dosis</a:t>
            </a:r>
            <a:r>
              <a:rPr lang="en-US" sz="2800" dirty="0" smtClean="0"/>
              <a:t> </a:t>
            </a:r>
            <a:r>
              <a:rPr lang="en-US" sz="2800" dirty="0" err="1" smtClean="0"/>
              <a:t>sekali</a:t>
            </a:r>
            <a:r>
              <a:rPr lang="en-US" sz="2800" dirty="0" smtClean="0"/>
              <a:t> </a:t>
            </a:r>
            <a:r>
              <a:rPr lang="en-US" sz="2800" dirty="0" err="1" smtClean="0"/>
              <a:t>minum</a:t>
            </a:r>
            <a:r>
              <a:rPr lang="en-US" sz="2800" dirty="0" smtClean="0"/>
              <a:t> = 40 mg &lt; 71,43 mg </a:t>
            </a:r>
            <a:r>
              <a:rPr lang="en-US" sz="2800" dirty="0" smtClean="0">
                <a:sym typeface="Wingdings"/>
              </a:rPr>
              <a:t>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over </a:t>
            </a:r>
            <a:r>
              <a:rPr lang="en-US" sz="2800" dirty="0" err="1" smtClean="0"/>
              <a:t>dosis</a:t>
            </a:r>
            <a:r>
              <a:rPr lang="en-US" sz="2800" dirty="0" smtClean="0"/>
              <a:t>       </a:t>
            </a:r>
          </a:p>
          <a:p>
            <a:r>
              <a:rPr lang="en-US" sz="2800" dirty="0" err="1" smtClean="0"/>
              <a:t>Berdasarkan</a:t>
            </a:r>
            <a:r>
              <a:rPr lang="en-US" sz="2800" dirty="0" smtClean="0"/>
              <a:t> </a:t>
            </a:r>
            <a:r>
              <a:rPr lang="en-US" sz="2800" dirty="0" err="1" smtClean="0"/>
              <a:t>resep</a:t>
            </a:r>
            <a:r>
              <a:rPr lang="en-US" sz="2800" dirty="0" smtClean="0"/>
              <a:t> </a:t>
            </a:r>
            <a:r>
              <a:rPr lang="en-US" sz="2800" dirty="0" err="1" smtClean="0"/>
              <a:t>dosis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sehari</a:t>
            </a:r>
            <a:r>
              <a:rPr lang="en-US" sz="2800" dirty="0" smtClean="0"/>
              <a:t> = 3 x 40 mg = 120 mg &lt; 142,86 mg </a:t>
            </a:r>
            <a:r>
              <a:rPr lang="en-US" sz="2800" dirty="0" smtClean="0">
                <a:sym typeface="Wingdings"/>
              </a:rPr>
              <a:t></a:t>
            </a:r>
            <a:r>
              <a:rPr lang="en-US" sz="2800" dirty="0" smtClean="0"/>
              <a:t> </a:t>
            </a:r>
            <a:r>
              <a:rPr lang="en-US" sz="2800" dirty="0" err="1" smtClean="0"/>
              <a:t>tidak</a:t>
            </a:r>
            <a:r>
              <a:rPr lang="en-US" sz="2800" dirty="0" smtClean="0"/>
              <a:t> over </a:t>
            </a:r>
            <a:r>
              <a:rPr lang="en-US" sz="2800" dirty="0" err="1" smtClean="0"/>
              <a:t>dosis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</TotalTime>
  <Words>1222</Words>
  <Application>Microsoft Office PowerPoint</Application>
  <PresentationFormat>On-screen Show (4:3)</PresentationFormat>
  <Paragraphs>126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Office Theme</vt:lpstr>
      <vt:lpstr>Equation</vt:lpstr>
      <vt:lpstr>Microsoft Equation 3.0</vt:lpstr>
      <vt:lpstr>DOSIS DAN KOMBINASI OBAT</vt:lpstr>
      <vt:lpstr>DOSIS</vt:lpstr>
      <vt:lpstr>Ada beberapa faktor-faktor yang mempengaruhi dosis</vt:lpstr>
      <vt:lpstr>Usia Anak-Anak</vt:lpstr>
      <vt:lpstr>Orang Tua</vt:lpstr>
      <vt:lpstr>Slide 6</vt:lpstr>
      <vt:lpstr>Slide 7</vt:lpstr>
      <vt:lpstr>Slide 8</vt:lpstr>
      <vt:lpstr>Slide 9</vt:lpstr>
      <vt:lpstr>Slide 10</vt:lpstr>
      <vt:lpstr>Slide 11</vt:lpstr>
      <vt:lpstr>Slide 12</vt:lpstr>
      <vt:lpstr>Beberapa catan dalam memperhitungakn dosis anak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DOSIS DAN KOMBINASI OBAT</dc:title>
  <dc:creator>ratih</dc:creator>
  <cp:lastModifiedBy>ratih</cp:lastModifiedBy>
  <cp:revision>11</cp:revision>
  <dcterms:created xsi:type="dcterms:W3CDTF">2012-12-19T06:01:27Z</dcterms:created>
  <dcterms:modified xsi:type="dcterms:W3CDTF">2014-01-16T03:11:28Z</dcterms:modified>
</cp:coreProperties>
</file>