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70" r:id="rId2"/>
    <p:sldId id="263" r:id="rId3"/>
    <p:sldId id="306" r:id="rId4"/>
    <p:sldId id="299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96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8F23E-59A2-4F9D-85BE-2F86B06807C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D23C2-EB2E-4D94-9D36-272392913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3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23C2-EB2E-4D94-9D36-2723929136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5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242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6BE722-29FA-5048-B18E-26BF6B3560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3AF067-89A6-764F-A2BD-662DAF9E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Syefira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Salsabila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429000"/>
            <a:ext cx="5688632" cy="432048"/>
          </a:xfrm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62200" y="1268760"/>
            <a:ext cx="6781800" cy="788640"/>
          </a:xfrm>
        </p:spPr>
        <p:txBody>
          <a:bodyPr/>
          <a:lstStyle/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Cloud Computing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Proteksi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0" y="3886200"/>
            <a:ext cx="5616624" cy="1367507"/>
          </a:xfrm>
        </p:spPr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Cloud Computing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Proteksi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6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>
                <a:solidFill>
                  <a:schemeClr val="tx1"/>
                </a:solidFill>
              </a:rPr>
              <a:t>Penggunaan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petugas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profesional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dilengkapi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kamera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pengawas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petugas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bertugas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pusat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dihapus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aksesnya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pusat</a:t>
            </a:r>
            <a:r>
              <a:rPr lang="en-US" dirty="0">
                <a:solidFill>
                  <a:schemeClr val="tx1"/>
                </a:solidFill>
              </a:rPr>
              <a:t> data.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dimungkin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elektronik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pusat</a:t>
            </a:r>
            <a:r>
              <a:rPr lang="en-US" dirty="0">
                <a:solidFill>
                  <a:schemeClr val="tx1"/>
                </a:solidFill>
              </a:rPr>
              <a:t> data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pegawai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audit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rutin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dimaksudkan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track record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pegawai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aplikasi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audit,hal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dijaga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diverifikasi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Selain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pusat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penyimpanan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dijangkau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Backup Storage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Sedangkan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segi</a:t>
            </a:r>
            <a:r>
              <a:rPr lang="en-US" dirty="0">
                <a:solidFill>
                  <a:schemeClr val="tx1"/>
                </a:solidFill>
              </a:rPr>
              <a:t> digital,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1 </a:t>
            </a:r>
            <a:r>
              <a:rPr lang="en-US" dirty="0" err="1">
                <a:solidFill>
                  <a:schemeClr val="tx1"/>
                </a:solidFill>
              </a:rPr>
              <a:t>buah</a:t>
            </a:r>
            <a:r>
              <a:rPr lang="en-US" dirty="0">
                <a:solidFill>
                  <a:schemeClr val="tx1"/>
                </a:solidFill>
              </a:rPr>
              <a:t> server yang </a:t>
            </a: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i="1" dirty="0">
                <a:solidFill>
                  <a:schemeClr val="tx1"/>
                </a:solidFill>
              </a:rPr>
              <a:t>Front-End</a:t>
            </a:r>
            <a:r>
              <a:rPr lang="en-US" dirty="0">
                <a:solidFill>
                  <a:schemeClr val="tx1"/>
                </a:solidFill>
              </a:rPr>
              <a:t>. Server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server </a:t>
            </a:r>
            <a:r>
              <a:rPr lang="en-US" dirty="0" err="1">
                <a:solidFill>
                  <a:schemeClr val="tx1"/>
                </a:solidFill>
              </a:rPr>
              <a:t>palsu</a:t>
            </a:r>
            <a:r>
              <a:rPr lang="en-US" dirty="0">
                <a:solidFill>
                  <a:schemeClr val="tx1"/>
                </a:solidFill>
              </a:rPr>
              <a:t>, yang di </a:t>
            </a:r>
            <a:r>
              <a:rPr lang="en-US" dirty="0" err="1">
                <a:solidFill>
                  <a:schemeClr val="tx1"/>
                </a:solidFill>
              </a:rPr>
              <a:t>dalamnya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berisi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asli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milik</a:t>
            </a:r>
            <a:r>
              <a:rPr lang="en-US" dirty="0">
                <a:solidFill>
                  <a:schemeClr val="tx1"/>
                </a:solidFill>
              </a:rPr>
              <a:t> Perusahaan </a:t>
            </a:r>
            <a:r>
              <a:rPr lang="en-US" dirty="0" err="1">
                <a:solidFill>
                  <a:schemeClr val="tx1"/>
                </a:solidFill>
              </a:rPr>
              <a:t>Penyedia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server storage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mengelabui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hacker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data.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authentifikasi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berlapis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dimaksudkan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berlapis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user </a:t>
            </a:r>
            <a:r>
              <a:rPr lang="en-US" dirty="0" err="1">
                <a:solidFill>
                  <a:schemeClr val="tx1"/>
                </a:solidFill>
              </a:rPr>
              <a:t>saja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Privilledge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mengakses</a:t>
            </a:r>
            <a:r>
              <a:rPr lang="en-US" dirty="0">
                <a:solidFill>
                  <a:schemeClr val="tx1"/>
                </a:solidFill>
              </a:rPr>
              <a:t> Data Center </a:t>
            </a:r>
            <a:r>
              <a:rPr lang="en-US" dirty="0" err="1">
                <a:solidFill>
                  <a:schemeClr val="tx1"/>
                </a:solidFill>
              </a:rPr>
              <a:t>utama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koneksi</a:t>
            </a:r>
            <a:r>
              <a:rPr lang="en-US" dirty="0">
                <a:solidFill>
                  <a:schemeClr val="tx1"/>
                </a:solidFill>
              </a:rPr>
              <a:t> VPN ( </a:t>
            </a:r>
            <a:r>
              <a:rPr lang="en-US" i="1" dirty="0">
                <a:solidFill>
                  <a:schemeClr val="tx1"/>
                </a:solidFill>
              </a:rPr>
              <a:t>Virtual Private Network 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Server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User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berhubungan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jalur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saja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Jalur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layer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Anti-Virus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mencegah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penyusup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aplikasi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Serangan-serangan</a:t>
            </a:r>
            <a:r>
              <a:rPr lang="en-US" b="1" dirty="0"/>
              <a:t> yang </a:t>
            </a:r>
            <a:r>
              <a:rPr lang="en-US" b="1" dirty="0" err="1"/>
              <a:t>pernah</a:t>
            </a:r>
            <a:r>
              <a:rPr lang="en-US" b="1" dirty="0"/>
              <a:t> </a:t>
            </a:r>
            <a:r>
              <a:rPr lang="en-US" b="1" dirty="0" err="1"/>
              <a:t>terjadi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i="1" dirty="0"/>
              <a:t>cloud database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buAutoNum type="alphaLcPeriod"/>
            </a:pPr>
            <a:r>
              <a:rPr lang="id-ID" b="1" i="1" dirty="0" smtClean="0">
                <a:solidFill>
                  <a:schemeClr val="tx1"/>
                </a:solidFill>
              </a:rPr>
              <a:t>Denial </a:t>
            </a:r>
            <a:r>
              <a:rPr lang="id-ID" b="1" i="1" dirty="0">
                <a:solidFill>
                  <a:schemeClr val="tx1"/>
                </a:solidFill>
              </a:rPr>
              <a:t>Of Services </a:t>
            </a:r>
            <a:r>
              <a:rPr lang="id-ID" b="1" i="1" dirty="0" smtClean="0">
                <a:solidFill>
                  <a:schemeClr val="tx1"/>
                </a:solidFill>
              </a:rPr>
              <a:t>Attack</a:t>
            </a:r>
            <a:endParaRPr lang="en-US" b="1" dirty="0">
              <a:solidFill>
                <a:schemeClr val="tx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b="1" i="1" dirty="0" smtClean="0">
                <a:solidFill>
                  <a:schemeClr val="tx1"/>
                </a:solidFill>
              </a:rPr>
              <a:t>Ransomware</a:t>
            </a:r>
            <a:endParaRPr lang="en-US" b="1" i="1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id-ID" b="1" i="1" dirty="0" smtClean="0">
                <a:solidFill>
                  <a:schemeClr val="tx1"/>
                </a:solidFill>
              </a:rPr>
              <a:t>SQL Injection</a:t>
            </a:r>
            <a:endParaRPr lang="en-US" b="1" i="1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en-US" b="1" dirty="0" smtClean="0">
                <a:solidFill>
                  <a:schemeClr val="tx1"/>
                </a:solidFill>
              </a:rPr>
              <a:t>Exploit</a:t>
            </a:r>
          </a:p>
          <a:p>
            <a:pPr marL="457200" lvl="0" indent="-457200" algn="just">
              <a:buAutoNum type="alphaLcPeriod"/>
            </a:pPr>
            <a:r>
              <a:rPr lang="id-ID" b="1" dirty="0" smtClean="0">
                <a:solidFill>
                  <a:schemeClr val="tx1"/>
                </a:solidFill>
              </a:rPr>
              <a:t>Pivoting</a:t>
            </a:r>
            <a:endParaRPr lang="en-US" b="1" dirty="0">
              <a:solidFill>
                <a:schemeClr val="tx1"/>
              </a:solidFill>
            </a:endParaRPr>
          </a:p>
          <a:p>
            <a:pPr marL="457200" lvl="0" indent="-457200" algn="just">
              <a:buAutoNum type="alphaLcPeriod"/>
            </a:pPr>
            <a:r>
              <a:rPr lang="en-US" b="1" dirty="0" smtClean="0">
                <a:solidFill>
                  <a:schemeClr val="tx1"/>
                </a:solidFill>
              </a:rPr>
              <a:t>Brute </a:t>
            </a:r>
            <a:r>
              <a:rPr lang="en-US" b="1" dirty="0">
                <a:solidFill>
                  <a:schemeClr val="tx1"/>
                </a:solidFill>
              </a:rPr>
              <a:t>Force Attack</a:t>
            </a: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Apa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perlu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dilakukan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8683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err="1"/>
              <a:t>komunikasi</a:t>
            </a:r>
            <a:r>
              <a:rPr lang="en-US" sz="3200" b="1" dirty="0"/>
              <a:t> </a:t>
            </a:r>
            <a:r>
              <a:rPr lang="en-US" sz="3200" b="1" dirty="0" err="1"/>
              <a:t>pada</a:t>
            </a:r>
            <a:r>
              <a:rPr lang="en-US" sz="3200" b="1" dirty="0"/>
              <a:t> </a:t>
            </a:r>
            <a:r>
              <a:rPr lang="en-US" sz="3200" b="1" i="1" dirty="0"/>
              <a:t>cloud computing </a:t>
            </a:r>
            <a:r>
              <a:rPr lang="en-US" sz="3200" b="1" dirty="0" err="1"/>
              <a:t>dikatakan</a:t>
            </a:r>
            <a:r>
              <a:rPr lang="en-US" sz="3200" b="1" dirty="0"/>
              <a:t> </a:t>
            </a:r>
            <a:r>
              <a:rPr lang="en-US" sz="3200" b="1" dirty="0" err="1"/>
              <a:t>aman</a:t>
            </a:r>
            <a:r>
              <a:rPr lang="en-US" sz="3200" b="1" dirty="0"/>
              <a:t> </a:t>
            </a:r>
            <a:r>
              <a:rPr lang="en-US" sz="3200" b="1" dirty="0" err="1"/>
              <a:t>jika</a:t>
            </a:r>
            <a:r>
              <a:rPr lang="en-US" sz="3200" b="1" dirty="0"/>
              <a:t> </a:t>
            </a:r>
            <a:r>
              <a:rPr lang="en-US" sz="3200" b="1" dirty="0" err="1"/>
              <a:t>telah</a:t>
            </a:r>
            <a:r>
              <a:rPr lang="en-US" sz="3200" b="1" dirty="0"/>
              <a:t> </a:t>
            </a:r>
            <a:r>
              <a:rPr lang="en-US" sz="3200" b="1" dirty="0" err="1"/>
              <a:t>memastikan</a:t>
            </a:r>
            <a:r>
              <a:rPr lang="en-US" sz="3200" b="1" dirty="0"/>
              <a:t> </a:t>
            </a:r>
            <a:r>
              <a:rPr lang="en-US" sz="3200" b="1" dirty="0" err="1"/>
              <a:t>beberapa</a:t>
            </a:r>
            <a:r>
              <a:rPr lang="en-US" sz="3200" b="1" dirty="0"/>
              <a:t> </a:t>
            </a:r>
            <a:r>
              <a:rPr lang="en-US" sz="3200" b="1" dirty="0" err="1"/>
              <a:t>hal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1F84371-E70D-6043-BDAE-37045508B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73212"/>
            <a:ext cx="8839200" cy="4919663"/>
          </a:xfrm>
        </p:spPr>
        <p:txBody>
          <a:bodyPr>
            <a:normAutofit fontScale="85000" lnSpcReduction="20000"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b="1" i="1" dirty="0">
                <a:solidFill>
                  <a:schemeClr val="tx1"/>
                </a:solidFill>
              </a:rPr>
              <a:t>Confidentiality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id-ID" sz="1600" dirty="0">
                <a:solidFill>
                  <a:schemeClr val="tx1"/>
                </a:solidFill>
              </a:rPr>
              <a:t>Kepastian bahwa hanya orang/bagian yang berhak atau yang seharusnya, yang boleh mengakses data dan menerima data. Beberapa hal yang </a:t>
            </a:r>
            <a:r>
              <a:rPr lang="en-US" sz="1600" dirty="0" err="1">
                <a:solidFill>
                  <a:schemeClr val="tx1"/>
                </a:solidFill>
              </a:rPr>
              <a:t>menjadi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bagian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kebutuhan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telekomunikasi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dalam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menjamin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confidentiality 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Network security protocols 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Network authentication services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Data </a:t>
            </a:r>
            <a:r>
              <a:rPr lang="en-US" sz="1600" i="1" dirty="0" err="1">
                <a:solidFill>
                  <a:schemeClr val="tx1"/>
                </a:solidFill>
              </a:rPr>
              <a:t>encription</a:t>
            </a:r>
            <a:r>
              <a:rPr lang="en-US" sz="1600" i="1" dirty="0">
                <a:solidFill>
                  <a:schemeClr val="tx1"/>
                </a:solidFill>
              </a:rPr>
              <a:t> services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n-US" sz="1600" b="1" i="1" dirty="0">
                <a:solidFill>
                  <a:schemeClr val="tx1"/>
                </a:solidFill>
              </a:rPr>
              <a:t>Integrity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>
                <a:solidFill>
                  <a:schemeClr val="tx1"/>
                </a:solidFill>
              </a:rPr>
              <a:t>Kepastian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bahwa</a:t>
            </a:r>
            <a:r>
              <a:rPr lang="en-US" sz="1600" dirty="0">
                <a:solidFill>
                  <a:schemeClr val="tx1"/>
                </a:solidFill>
              </a:rPr>
              <a:t> data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berubah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karena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suatu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direncanakan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diinginkan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i="1" dirty="0">
                <a:solidFill>
                  <a:schemeClr val="tx1"/>
                </a:solidFill>
              </a:rPr>
              <a:t>Integrity </a:t>
            </a:r>
            <a:r>
              <a:rPr lang="en-US" sz="1600" dirty="0" err="1">
                <a:solidFill>
                  <a:schemeClr val="tx1"/>
                </a:solidFill>
              </a:rPr>
              <a:t>berarti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menjamin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pesan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telah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terkirim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diterima</a:t>
            </a:r>
            <a:r>
              <a:rPr lang="en-US" sz="1600" dirty="0">
                <a:solidFill>
                  <a:schemeClr val="tx1"/>
                </a:solidFill>
              </a:rPr>
              <a:t>. Dan </a:t>
            </a:r>
            <a:r>
              <a:rPr lang="en-US" sz="1600" dirty="0" err="1">
                <a:solidFill>
                  <a:schemeClr val="tx1"/>
                </a:solidFill>
              </a:rPr>
              <a:t>pesan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tersebut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berubah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Beberapa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bagian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integrity </a:t>
            </a:r>
            <a:r>
              <a:rPr lang="en-US" sz="1600" dirty="0" err="1">
                <a:solidFill>
                  <a:schemeClr val="tx1"/>
                </a:solidFill>
              </a:rPr>
              <a:t>yaitu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Firewall services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Communications Security Management 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Intrusion detection services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n-US" sz="1600" b="1" i="1" dirty="0">
                <a:solidFill>
                  <a:schemeClr val="tx1"/>
                </a:solidFill>
              </a:rPr>
              <a:t>Availability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>
                <a:solidFill>
                  <a:schemeClr val="tx1"/>
                </a:solidFill>
              </a:rPr>
              <a:t>Kepastian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bahwa</a:t>
            </a:r>
            <a:r>
              <a:rPr lang="en-US" sz="1600" dirty="0">
                <a:solidFill>
                  <a:schemeClr val="tx1"/>
                </a:solidFill>
              </a:rPr>
              <a:t> data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informasi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jaringan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diakses</a:t>
            </a:r>
            <a:r>
              <a:rPr lang="en-US" sz="1600" dirty="0">
                <a:solidFill>
                  <a:schemeClr val="tx1"/>
                </a:solidFill>
              </a:rPr>
              <a:t> di </a:t>
            </a:r>
            <a:r>
              <a:rPr lang="en-US" sz="1600" dirty="0" err="1">
                <a:solidFill>
                  <a:schemeClr val="tx1"/>
                </a:solidFill>
              </a:rPr>
              <a:t>waktu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dimana</a:t>
            </a:r>
            <a:r>
              <a:rPr lang="en-US" sz="1600" dirty="0">
                <a:solidFill>
                  <a:schemeClr val="tx1"/>
                </a:solidFill>
              </a:rPr>
              <a:t> data/</a:t>
            </a:r>
            <a:r>
              <a:rPr lang="en-US" sz="1600" dirty="0" err="1">
                <a:solidFill>
                  <a:schemeClr val="tx1"/>
                </a:solidFill>
              </a:rPr>
              <a:t>informasi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dibutuhkan</a:t>
            </a:r>
            <a:r>
              <a:rPr lang="en-US" sz="1600" dirty="0">
                <a:solidFill>
                  <a:schemeClr val="tx1"/>
                </a:solidFill>
              </a:rPr>
              <a:t>. User yang </a:t>
            </a:r>
            <a:r>
              <a:rPr lang="en-US" sz="1600" dirty="0" err="1">
                <a:solidFill>
                  <a:schemeClr val="tx1"/>
                </a:solidFill>
              </a:rPr>
              <a:t>terotorisasi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diijinkan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mengakses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jaringan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sistem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dibutuhkan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Beberapa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bagian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harus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diperhatikan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menjamin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availability </a:t>
            </a:r>
            <a:r>
              <a:rPr lang="en-US" sz="1600" dirty="0" err="1">
                <a:solidFill>
                  <a:schemeClr val="tx1"/>
                </a:solidFill>
              </a:rPr>
              <a:t>yaitu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Fault tolerance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availability </a:t>
            </a:r>
            <a:r>
              <a:rPr lang="en-US" sz="1600" dirty="0">
                <a:solidFill>
                  <a:schemeClr val="tx1"/>
                </a:solidFill>
              </a:rPr>
              <a:t>data, </a:t>
            </a:r>
            <a:r>
              <a:rPr lang="en-US" sz="1600" dirty="0" err="1">
                <a:solidFill>
                  <a:schemeClr val="tx1"/>
                </a:solidFill>
              </a:rPr>
              <a:t>seperti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backups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i="1" dirty="0">
                <a:solidFill>
                  <a:schemeClr val="tx1"/>
                </a:solidFill>
              </a:rPr>
              <a:t>redundant disk system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Acceptable logins and operating process performances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1600" i="1" dirty="0">
                <a:solidFill>
                  <a:schemeClr val="tx1"/>
                </a:solidFill>
              </a:rPr>
              <a:t>Reliable and interoperable security processes and network security mechanisms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17 September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HL7 EHR Interoperability Project Team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8E79-9151-4026-8A75-A941AF4F228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Bahaya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Cloud Computing 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aspek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keamanan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mencegah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danger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vulnerabilities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aspek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kerentanan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terhadap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aplikasi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mengadaptasi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teknologi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Cloud Computing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aspek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danger </a:t>
            </a:r>
            <a:r>
              <a:rPr lang="en-US" sz="2400" dirty="0">
                <a:solidFill>
                  <a:schemeClr val="tx1"/>
                </a:solidFill>
              </a:rPr>
              <a:t>yang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timbul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penggunaan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teknologi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Cloud Computing </a:t>
            </a:r>
            <a:r>
              <a:rPr lang="en-US" sz="2400" dirty="0" err="1">
                <a:solidFill>
                  <a:schemeClr val="tx1"/>
                </a:solidFill>
              </a:rPr>
              <a:t>antara</a:t>
            </a:r>
            <a:r>
              <a:rPr lang="en-US" sz="2400" dirty="0">
                <a:solidFill>
                  <a:schemeClr val="tx1"/>
                </a:solidFill>
              </a:rPr>
              <a:t> lain: </a:t>
            </a:r>
          </a:p>
          <a:p>
            <a:pPr algn="just"/>
            <a:endParaRPr lang="en-US" altLang="en-US" sz="24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xfrm>
            <a:off x="533400" y="365125"/>
            <a:ext cx="7981950" cy="9302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3" tIns="45700" rIns="91433" bIns="45700" rtlCol="0" anchor="ctr" anchorCtr="0">
            <a:noAutofit/>
          </a:bodyPr>
          <a:lstStyle/>
          <a:p>
            <a:pPr lvl="0" indent="-279393">
              <a:spcBef>
                <a:spcPts val="0"/>
              </a:spcBef>
              <a:buClr>
                <a:schemeClr val="dk1"/>
              </a:buClr>
              <a:buSzPts val="3300"/>
            </a:pPr>
            <a:r>
              <a:rPr lang="en-US" b="1" i="1" dirty="0" smtClean="0"/>
              <a:t>a. Disrupts </a:t>
            </a:r>
            <a:r>
              <a:rPr lang="en-US" b="1" i="1" dirty="0"/>
              <a:t>Services </a:t>
            </a:r>
            <a:r>
              <a:rPr lang="en-US" b="1" dirty="0"/>
              <a:t/>
            </a:r>
            <a:br>
              <a:rPr lang="en-US" b="1" dirty="0"/>
            </a:br>
            <a:endParaRPr lang="en-GB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039100" cy="3436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3" tIns="45700" rIns="91433" bIns="45700" rtlCol="0" anchor="t" anchorCtr="0">
            <a:noAutofit/>
          </a:bodyPr>
          <a:lstStyle/>
          <a:p>
            <a:pPr marL="237061" indent="-237061" algn="just">
              <a:spcBef>
                <a:spcPts val="1067"/>
              </a:spcBef>
              <a:buClr>
                <a:schemeClr val="dk1"/>
              </a:buClr>
              <a:buSzPts val="1800"/>
            </a:pPr>
            <a:r>
              <a:rPr lang="en-US" dirty="0" err="1">
                <a:solidFill>
                  <a:schemeClr val="tx1"/>
                </a:solidFill>
              </a:rPr>
              <a:t>Maksudnya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terganggu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cuaca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koneksi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berjalan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bencana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server </a:t>
            </a:r>
            <a:r>
              <a:rPr lang="en-US" dirty="0" err="1">
                <a:solidFill>
                  <a:schemeClr val="tx1"/>
                </a:solidFill>
              </a:rPr>
              <a:t>penyedia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berjalan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semestinya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237061" indent="-237061" algn="just">
              <a:spcBef>
                <a:spcPts val="1067"/>
              </a:spcBef>
              <a:buClr>
                <a:schemeClr val="dk1"/>
              </a:buClr>
              <a:buSzPts val="1800"/>
              <a:buNone/>
            </a:pPr>
            <a:endParaRPr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425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b. </a:t>
            </a:r>
            <a:r>
              <a:rPr lang="en-US" i="1" dirty="0"/>
              <a:t>Theft of Information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Hal </a:t>
            </a:r>
            <a:r>
              <a:rPr lang="en-US" dirty="0" err="1">
                <a:solidFill>
                  <a:schemeClr val="tx1"/>
                </a:solidFill>
              </a:rPr>
              <a:t>inilah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dibahas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mendalam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menarik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cara-cara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DoS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Denial of Service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yang lain. </a:t>
            </a:r>
            <a:r>
              <a:rPr lang="en-US" dirty="0" err="1">
                <a:solidFill>
                  <a:schemeClr val="tx1"/>
                </a:solidFill>
              </a:rPr>
              <a:t>Aplikasi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teknologi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Cloud Computing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aplikasi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di server yang </a:t>
            </a: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di internet, </a:t>
            </a:r>
            <a:r>
              <a:rPr lang="en-US" dirty="0" err="1">
                <a:solidFill>
                  <a:schemeClr val="tx1"/>
                </a:solidFill>
              </a:rPr>
              <a:t>sedangkan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di internet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dicuri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c. </a:t>
            </a:r>
            <a:r>
              <a:rPr lang="en-US" b="1" i="1" dirty="0"/>
              <a:t>Loss of Privacy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Bahaya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hilangnya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Privacy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User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menyerahkan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dokumen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dianggap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rahasia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membahayakan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kebocoran</a:t>
            </a:r>
            <a:r>
              <a:rPr lang="en-US" dirty="0">
                <a:solidFill>
                  <a:schemeClr val="tx1"/>
                </a:solidFill>
              </a:rPr>
              <a:t> data. </a:t>
            </a:r>
            <a:r>
              <a:rPr lang="en-US" dirty="0" err="1">
                <a:solidFill>
                  <a:schemeClr val="tx1"/>
                </a:solidFill>
              </a:rPr>
              <a:t>Selain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pribadi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terjamin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kerahasiannya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d. </a:t>
            </a:r>
            <a:r>
              <a:rPr lang="en-US" b="1" i="1" dirty="0"/>
              <a:t>Damage information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Data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dimasukkan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internet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rusak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koneksi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corrupt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kembali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mengganggu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data yang </a:t>
            </a:r>
            <a:r>
              <a:rPr lang="en-US" dirty="0" err="1">
                <a:solidFill>
                  <a:schemeClr val="tx1"/>
                </a:solidFill>
              </a:rPr>
              <a:t>rusak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Backup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45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Keamanan</a:t>
            </a:r>
            <a:r>
              <a:rPr lang="en-US" b="1" dirty="0"/>
              <a:t> Data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teknologi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Cloud Computing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hacker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. Ada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mencegah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0" algn="just"/>
            <a:r>
              <a:rPr lang="en-US" i="1" dirty="0" smtClean="0">
                <a:solidFill>
                  <a:schemeClr val="tx1"/>
                </a:solidFill>
              </a:rPr>
              <a:t>a. Denial </a:t>
            </a:r>
            <a:r>
              <a:rPr lang="en-US" i="1" dirty="0">
                <a:solidFill>
                  <a:schemeClr val="tx1"/>
                </a:solidFill>
              </a:rPr>
              <a:t>of Service 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i="1" dirty="0" smtClean="0">
                <a:solidFill>
                  <a:schemeClr val="tx1"/>
                </a:solidFill>
              </a:rPr>
              <a:t>b. </a:t>
            </a:r>
            <a:r>
              <a:rPr lang="en-US" i="1" dirty="0" err="1" smtClean="0">
                <a:solidFill>
                  <a:schemeClr val="tx1"/>
                </a:solidFill>
              </a:rPr>
              <a:t>QoS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Violation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i="1" dirty="0" smtClean="0">
                <a:solidFill>
                  <a:schemeClr val="tx1"/>
                </a:solidFill>
              </a:rPr>
              <a:t>c. IP </a:t>
            </a:r>
            <a:r>
              <a:rPr lang="en-US" i="1" dirty="0">
                <a:solidFill>
                  <a:schemeClr val="tx1"/>
                </a:solidFill>
              </a:rPr>
              <a:t>Spoofing 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i="1" dirty="0" smtClean="0">
                <a:solidFill>
                  <a:schemeClr val="tx1"/>
                </a:solidFill>
              </a:rPr>
              <a:t>d. Port </a:t>
            </a:r>
            <a:r>
              <a:rPr lang="en-US" i="1" dirty="0">
                <a:solidFill>
                  <a:schemeClr val="tx1"/>
                </a:solidFill>
              </a:rPr>
              <a:t>Scanning 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en-US" i="1" dirty="0" smtClean="0">
                <a:solidFill>
                  <a:schemeClr val="tx1"/>
                </a:solidFill>
              </a:rPr>
              <a:t>e. ARP </a:t>
            </a:r>
            <a:r>
              <a:rPr lang="en-US" i="1" dirty="0">
                <a:solidFill>
                  <a:schemeClr val="tx1"/>
                </a:solidFill>
              </a:rPr>
              <a:t>Cache Attack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level di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Misal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server </a:t>
            </a:r>
            <a:r>
              <a:rPr lang="en-US" i="1" dirty="0" err="1">
                <a:solidFill>
                  <a:schemeClr val="tx1"/>
                </a:solidFill>
              </a:rPr>
              <a:t>acces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firewall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, agar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mudah</a:t>
            </a:r>
            <a:r>
              <a:rPr lang="en-US" dirty="0">
                <a:solidFill>
                  <a:schemeClr val="tx1"/>
                </a:solidFill>
              </a:rPr>
              <a:t> server </a:t>
            </a:r>
            <a:r>
              <a:rPr lang="en-US" dirty="0" err="1">
                <a:solidFill>
                  <a:schemeClr val="tx1"/>
                </a:solidFill>
              </a:rPr>
              <a:t>ditembus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hacker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khusus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dibahas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datacenter access security</a:t>
            </a:r>
            <a:r>
              <a:rPr lang="en-US" dirty="0">
                <a:solidFill>
                  <a:schemeClr val="tx1"/>
                </a:solidFill>
              </a:rPr>
              <a:t>. Data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dicuri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mengambil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pata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i="1" dirty="0">
                <a:solidFill>
                  <a:schemeClr val="tx1"/>
                </a:solidFill>
              </a:rPr>
              <a:t>data </a:t>
            </a:r>
            <a:r>
              <a:rPr lang="en-US" dirty="0">
                <a:solidFill>
                  <a:schemeClr val="tx1"/>
                </a:solidFill>
              </a:rPr>
              <a:t>center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mencuri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hacking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basis data.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data center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mencegah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pencurian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pengamanan</a:t>
            </a:r>
            <a:r>
              <a:rPr lang="en-US" dirty="0">
                <a:solidFill>
                  <a:schemeClr val="tx1"/>
                </a:solidFill>
              </a:rPr>
              <a:t> data center. </a:t>
            </a:r>
            <a:r>
              <a:rPr lang="en-US" dirty="0" err="1">
                <a:solidFill>
                  <a:schemeClr val="tx1"/>
                </a:solidFill>
              </a:rPr>
              <a:t>Pengamanan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layanan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467</TotalTime>
  <Words>808</Words>
  <Application>Microsoft Office PowerPoint</Application>
  <PresentationFormat>On-screen Show (4:3)</PresentationFormat>
  <Paragraphs>67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0-Blanko-PPT-sesi-1 Baru (3)</vt:lpstr>
      <vt:lpstr>Syefira Salsabila </vt:lpstr>
      <vt:lpstr>komunikasi pada cloud computing dikatakan aman jika telah memastikan beberapa hal</vt:lpstr>
      <vt:lpstr>Bahaya pada Teknologi Cloud Computing </vt:lpstr>
      <vt:lpstr>a. Disrupts Services  </vt:lpstr>
      <vt:lpstr>b. Theft of Information  </vt:lpstr>
      <vt:lpstr>c. Loss of Privacy  </vt:lpstr>
      <vt:lpstr>d. Damage information  </vt:lpstr>
      <vt:lpstr>Keamanan Data dan Layanan  </vt:lpstr>
      <vt:lpstr>PowerPoint Presentation</vt:lpstr>
      <vt:lpstr>Adapun prosedur keamanan yang dapat dilakukan </vt:lpstr>
      <vt:lpstr>PowerPoint Presentation</vt:lpstr>
      <vt:lpstr>PowerPoint Presentation</vt:lpstr>
      <vt:lpstr>Serangan-serangan yang pernah terjadi pada cloud database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CHAIRUL</cp:lastModifiedBy>
  <cp:revision>55</cp:revision>
  <dcterms:created xsi:type="dcterms:W3CDTF">2019-09-17T08:27:08Z</dcterms:created>
  <dcterms:modified xsi:type="dcterms:W3CDTF">2020-03-30T11:43:27Z</dcterms:modified>
</cp:coreProperties>
</file>