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16" r:id="rId2"/>
    <p:sldId id="335" r:id="rId3"/>
    <p:sldId id="414" r:id="rId4"/>
    <p:sldId id="542" r:id="rId5"/>
    <p:sldId id="539" r:id="rId6"/>
    <p:sldId id="540" r:id="rId7"/>
    <p:sldId id="541" r:id="rId8"/>
    <p:sldId id="543" r:id="rId9"/>
    <p:sldId id="558" r:id="rId10"/>
    <p:sldId id="564" r:id="rId11"/>
    <p:sldId id="546" r:id="rId12"/>
    <p:sldId id="547" r:id="rId13"/>
    <p:sldId id="548" r:id="rId14"/>
    <p:sldId id="555" r:id="rId15"/>
    <p:sldId id="565" r:id="rId16"/>
    <p:sldId id="563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23674" autoAdjust="0"/>
    <p:restoredTop sz="93190" autoAdjust="0"/>
  </p:normalViewPr>
  <p:slideViewPr>
    <p:cSldViewPr>
      <p:cViewPr>
        <p:scale>
          <a:sx n="80" d="100"/>
          <a:sy n="80" d="100"/>
        </p:scale>
        <p:origin x="-852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9" d="100"/>
        <a:sy n="99" d="100"/>
      </p:scale>
      <p:origin x="0" y="181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1BF2FCB-7984-4742-9161-16EB520D9C8E}" type="datetimeFigureOut">
              <a:rPr lang="id-ID"/>
              <a:pPr>
                <a:defRPr/>
              </a:pPr>
              <a:t>22/04/2020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E52FE0F-1F01-44C9-8FB3-0A1339DA1E3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52FE0F-1F01-44C9-8FB3-0A1339DA1E35}" type="slidenum">
              <a:rPr lang="id-ID" smtClean="0"/>
              <a:pPr>
                <a:defRPr/>
              </a:pPr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11</a:t>
            </a:fld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12</a:t>
            </a:fld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13</a:t>
            </a:fld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14</a:t>
            </a:fld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15</a:t>
            </a:fld>
            <a:endParaRPr lang="id-ID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16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9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E4D04-C2AB-42A4-99DA-A1AC8F5C1B7F}" type="datetime1">
              <a:rPr lang="en-US" smtClean="0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3E6DC-1CF7-470F-AD44-9264A2367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8EBED-5599-424C-B394-9F35EE5499D6}" type="datetime1">
              <a:rPr lang="en-US" smtClean="0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C4AFC-14DB-4D5A-BB80-DA5221567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2D0D7-AF7C-49A6-9103-4B4256388549}" type="datetime1">
              <a:rPr lang="en-US" smtClean="0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8A47E-14EE-43BC-993A-51ECD9BAD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4F6CD-0766-499B-A632-0E53E3D65048}" type="datetime1">
              <a:rPr lang="en-US" smtClean="0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E91DE-6D91-417E-AAD5-296FB2409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563FB-3BA3-457D-AD60-6409B7C85123}" type="datetime1">
              <a:rPr lang="en-US" smtClean="0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AB5F3-6F9C-4098-AA7E-0B80DF4740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8902-6D88-4B1C-B304-6CE032F41736}" type="datetime1">
              <a:rPr lang="en-US" smtClean="0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5C2A9-E9B2-44C2-94BD-EA7D4EC64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F4E90-41B4-4429-A708-0B9B3B4D133E}" type="datetime1">
              <a:rPr lang="en-US" smtClean="0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A98D3-ED51-4028-8686-319EDCBB03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42157-BD5A-4F44-9436-EEB4E3F6DBBA}" type="datetime1">
              <a:rPr lang="en-US" smtClean="0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A8131-D08D-451B-8F06-0ED616C77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759C8-953A-4C21-B1B7-93D9F517A33F}" type="datetime1">
              <a:rPr lang="en-US" smtClean="0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CD2AA-1009-441A-B610-0CDFEECD4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AEA1C-E715-4796-B22D-B3500347F994}" type="datetime1">
              <a:rPr lang="en-US" smtClean="0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F32BE-D371-42F7-8213-808C50F80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62F83-A9AC-4579-8453-9AE24D747DC5}" type="datetime1">
              <a:rPr lang="en-US" smtClean="0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82249-EF8D-4EA8-AFD0-A922111E5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4BB05D-7667-46C9-BD55-8ED13BDDCC01}" type="datetime1">
              <a:rPr lang="en-US" smtClean="0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DAAE9F20-E7A8-494A-97C1-27A46E940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3" cstate="print"/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22625" y="3935849"/>
            <a:ext cx="5638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SISWATI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PROGRAM STUDI  D3 REKAM MEDIS DAN INFORMASI KESEHATAN FAKULTAS ILMU-ILMU KESEHATAN 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UNIVERSITS  ESA  UNGGUL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52800" y="1524000"/>
            <a:ext cx="5410200" cy="21336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PERTEMUAN </a:t>
            </a:r>
            <a:r>
              <a:rPr lang="en-US" sz="4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10</a:t>
            </a:r>
            <a:endParaRPr lang="en-US" sz="4400" b="1" dirty="0" smtClean="0">
              <a:solidFill>
                <a:schemeClr val="bg1"/>
              </a:solidFill>
            </a:endParaRPr>
          </a:p>
          <a:p>
            <a:r>
              <a:rPr lang="de-DE" sz="2800" b="1" dirty="0" smtClean="0">
                <a:solidFill>
                  <a:schemeClr val="bg1"/>
                </a:solidFill>
              </a:rPr>
              <a:t>BEBAN KERJA DI UNIT REKAM MEDIS DAN INFORMASI KESEHATAN </a:t>
            </a:r>
            <a:endParaRPr lang="en-SG" sz="2800" b="1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D720DA-0AB7-4C5B-90D8-7C4849146805}" type="datetime1">
              <a:rPr lang="en-US" smtClean="0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F3E6DC-1CF7-470F-AD44-9264A23674B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KEBUTUHAN WAKTU</a:t>
            </a:r>
            <a:endParaRPr lang="en-US" sz="40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1"/>
            <a:ext cx="8229600" cy="3733799"/>
          </a:xfrm>
        </p:spPr>
        <p:txBody>
          <a:bodyPr>
            <a:normAutofit fontScale="92500" lnSpcReduction="20000"/>
          </a:bodyPr>
          <a:lstStyle/>
          <a:p>
            <a:pPr marL="742950" lvl="0" indent="-742950">
              <a:buNone/>
            </a:pPr>
            <a:r>
              <a:rPr lang="en-US" sz="3600" dirty="0" smtClean="0"/>
              <a:t>	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Kebutuhan 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waktu sangat bervariasi dan dipengaruhi 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742950" lvl="0" indent="-742950">
              <a:buNone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 S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tandar pelayanan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None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 S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tandar 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prosedur operasional (SPO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None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 K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elengkapan 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sarana dan prasarana yang 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None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tersedia 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None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 K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ompetensi 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serta ketrampilan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SDM 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yang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742950" lvl="0" indent="-742950">
              <a:buNone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tersedia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SG" sz="36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152400" y="838200"/>
            <a:ext cx="88392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MENENTUKAN STANDAR WAKTU</a:t>
            </a:r>
            <a:endParaRPr lang="en-US" sz="36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524000"/>
            <a:ext cx="8686800" cy="4267200"/>
          </a:xfrm>
        </p:spPr>
        <p:txBody>
          <a:bodyPr>
            <a:normAutofit fontScale="92500" lnSpcReduction="10000"/>
          </a:bodyPr>
          <a:lstStyle/>
          <a:p>
            <a:pPr marL="742950" lvl="0" indent="-742950">
              <a:buNone/>
            </a:pPr>
            <a:r>
              <a:rPr lang="de-DE" sz="3600" dirty="0" smtClean="0"/>
              <a:t>	M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enentukan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standar waktu tiap kegiatan dapat dilakukan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dengan:</a:t>
            </a:r>
          </a:p>
          <a:p>
            <a:pPr marL="742950" lvl="0" indent="-742950">
              <a:buNone/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 Pengamatan</a:t>
            </a:r>
          </a:p>
          <a:p>
            <a:pPr marL="742950" lvl="0" indent="-742950">
              <a:buNone/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 Pengalaman</a:t>
            </a:r>
          </a:p>
          <a:p>
            <a:pPr marL="742950" lvl="0" indent="-742950">
              <a:buNone/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 Kesepakatan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bersama. </a:t>
            </a:r>
            <a:endParaRPr lang="de-DE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0" indent="-742950">
              <a:buNone/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Sebaiknya </a:t>
            </a: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ditetapkan berdasarkan tenaga yang memiliki kompetensi, kegiatan pelaksanaan, standar pelayanan, SPO dan memiliki etos kerja yang baik.</a:t>
            </a:r>
            <a:endParaRPr lang="en-SG" sz="36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KUANTITAS KEGIATAN POKOK</a:t>
            </a:r>
            <a:endParaRPr lang="en-US" sz="40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7620000" cy="3581400"/>
          </a:xfrm>
        </p:spPr>
        <p:txBody>
          <a:bodyPr/>
          <a:lstStyle/>
          <a:p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Kuantitas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kegiatan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pokok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per unit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kerja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disusun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berdasarkan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kegiatan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dilaksanakan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selama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1(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satu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tahun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Misalnya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unit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rawat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jalan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diperoleh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data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kegiatan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tiap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unit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kerja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data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kunjungan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laporan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RL). </a:t>
            </a:r>
            <a:endParaRPr lang="en-S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DATA UNIT RAWAT INAP</a:t>
            </a:r>
            <a:endParaRPr lang="en-US" sz="4000" b="1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74837"/>
            <a:ext cx="8458200" cy="39925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Data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yang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dibutuhkan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unit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rawat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inap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selama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1(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satu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tahun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sebagai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berikut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/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Jumlah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masuk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/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Jumlah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keluar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/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Tingkat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pengisian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(BOR)  </a:t>
            </a:r>
            <a:endParaRPr lang="en-SG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/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Lama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perawatan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(LOS )</a:t>
            </a:r>
            <a:endParaRPr lang="en-S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KEGIATAN RUTIN DI UNIT RMIK</a:t>
            </a:r>
            <a:endParaRPr lang="en-US" sz="36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3962400" cy="4267199"/>
          </a:xfrm>
          <a:ln>
            <a:solidFill>
              <a:schemeClr val="accent1"/>
            </a:solidFill>
            <a:prstDash val="sysDot"/>
          </a:ln>
        </p:spPr>
        <p:txBody>
          <a:bodyPr/>
          <a:lstStyle/>
          <a:p>
            <a:pPr lvl="0"/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Pendaftaran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Distribusi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Penerimaan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lvl="0"/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Penataan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Analisis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Klasifikasi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Indeks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648200" y="1600201"/>
            <a:ext cx="4343400" cy="4267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Statistik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kumimoji="0" lang="en-SG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Penyimpanan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kumimoji="0" lang="en-SG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Penjajaran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filing system)</a:t>
            </a:r>
            <a:endParaRPr kumimoji="0" lang="en-SG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Pengambilan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kembali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kumimoji="0" lang="en-SG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Peningkatan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mutu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keselamatan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kumimoji="0" lang="en-SG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0" marR="0" lvl="2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KEGIATAN TIDAK RUTIN DI UNIT RMIK</a:t>
            </a:r>
            <a:endParaRPr lang="en-US" sz="36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905001"/>
            <a:ext cx="7239000" cy="2514599"/>
          </a:xfrm>
          <a:ln>
            <a:solidFill>
              <a:schemeClr val="accent1"/>
            </a:solidFill>
            <a:prstDash val="sysDot"/>
          </a:ln>
        </p:spPr>
        <p:txBody>
          <a:bodyPr/>
          <a:lstStyle/>
          <a:p>
            <a:pPr lvl="0"/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Penggabungan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rekam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medis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permintaan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data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Penyusutan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pemusnahan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RM</a:t>
            </a:r>
          </a:p>
          <a:p>
            <a:pPr lvl="0"/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Audit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rekam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medis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1600200" y="838200"/>
            <a:ext cx="6172200" cy="3810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1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CONTOH VOLUME KERJA UNIT RMIK RS “A” TAHUN 2019</a:t>
            </a:r>
            <a:endParaRPr lang="en-US" sz="1800" b="1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90599" y="1371600"/>
          <a:ext cx="7315201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360"/>
                <a:gridCol w="3825240"/>
                <a:gridCol w="914401"/>
                <a:gridCol w="914400"/>
                <a:gridCol w="1066800"/>
              </a:tblGrid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NO</a:t>
                      </a:r>
                      <a:endParaRPr lang="en-SG" sz="1600" i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KETERANGAN</a:t>
                      </a:r>
                      <a:endParaRPr lang="en-SG" sz="1600" i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BARU</a:t>
                      </a:r>
                      <a:endParaRPr lang="en-SG" sz="1600" i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LAMA</a:t>
                      </a:r>
                      <a:endParaRPr lang="en-SG" sz="1600" i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JML</a:t>
                      </a:r>
                      <a:endParaRPr lang="en-SG" sz="1600" i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254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SG" sz="1800" i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Kunjungan</a:t>
                      </a:r>
                      <a:r>
                        <a:rPr lang="en-US" sz="14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i="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rawat</a:t>
                      </a:r>
                      <a:r>
                        <a:rPr lang="en-US" sz="14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i="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jalan</a:t>
                      </a:r>
                      <a:r>
                        <a:rPr lang="en-US" sz="14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SG" sz="1400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22.500</a:t>
                      </a:r>
                      <a:endParaRPr lang="en-SG" sz="1400" i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90.000</a:t>
                      </a:r>
                      <a:endParaRPr lang="en-SG" sz="1400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112.500</a:t>
                      </a:r>
                      <a:endParaRPr lang="en-SG" sz="1400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2802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SG" sz="1800" i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Kunjungan</a:t>
                      </a:r>
                      <a:r>
                        <a:rPr lang="en-US" sz="14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IGD</a:t>
                      </a:r>
                      <a:endParaRPr lang="en-SG" sz="1400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9.000</a:t>
                      </a:r>
                      <a:endParaRPr lang="en-SG" sz="1400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3.600</a:t>
                      </a:r>
                      <a:endParaRPr lang="en-SG" sz="1400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12.600</a:t>
                      </a:r>
                      <a:endParaRPr lang="en-SG" sz="1400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068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n-SG" sz="1800" i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Pasien masuk rawat </a:t>
                      </a:r>
                      <a:endParaRPr lang="en-SG" sz="1400" i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3.600</a:t>
                      </a:r>
                      <a:endParaRPr lang="en-SG" sz="1400" i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7.200</a:t>
                      </a:r>
                      <a:endParaRPr lang="en-SG" sz="1400" i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10.800</a:t>
                      </a:r>
                      <a:endParaRPr lang="en-SG" sz="1400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332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n-SG" sz="1800" i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Peminjaman</a:t>
                      </a:r>
                      <a:r>
                        <a:rPr lang="en-US" sz="14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i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RM </a:t>
                      </a:r>
                      <a:r>
                        <a:rPr lang="en-US" sz="1400" i="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asuransi</a:t>
                      </a:r>
                      <a:r>
                        <a:rPr lang="en-US" sz="14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, </a:t>
                      </a:r>
                      <a:r>
                        <a:rPr lang="en-US" sz="1400" i="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keuangan</a:t>
                      </a:r>
                      <a:r>
                        <a:rPr lang="en-US" sz="14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, </a:t>
                      </a:r>
                      <a:r>
                        <a:rPr lang="en-US" sz="1400" i="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Direksi</a:t>
                      </a:r>
                      <a:r>
                        <a:rPr lang="en-US" sz="14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, </a:t>
                      </a:r>
                      <a:r>
                        <a:rPr lang="en-US" sz="1400" i="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dll</a:t>
                      </a:r>
                      <a:r>
                        <a:rPr lang="en-US" sz="14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SG" sz="1400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en-SG" sz="1400" i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en-SG" sz="1400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2.400</a:t>
                      </a:r>
                      <a:endParaRPr lang="en-SG" sz="1400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358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n-SG" sz="1800" i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Pasien pulang rawat  </a:t>
                      </a:r>
                      <a:endParaRPr lang="en-SG" sz="1400" i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en-SG" sz="1400" i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en-SG" sz="1400" i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9.000</a:t>
                      </a:r>
                      <a:endParaRPr lang="en-SG" sz="1400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38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n-SG" sz="1800" i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Permintaan foto copy hasil pemeriksaan </a:t>
                      </a:r>
                      <a:endParaRPr lang="en-SG" sz="1400" i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SG" sz="1050">
                        <a:latin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SG" sz="1050">
                        <a:latin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900</a:t>
                      </a:r>
                      <a:endParaRPr lang="en-SG" sz="1400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410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en-SG" sz="1800" i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Pengumpulan sensus harian di ruang rawat </a:t>
                      </a:r>
                      <a:endParaRPr lang="en-SG" sz="1400" i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en-SG" sz="1400" i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en-SG" sz="1400" i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12 </a:t>
                      </a:r>
                      <a:endParaRPr lang="en-SG" sz="1400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4364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n-SG" sz="1800" i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Melaksanakan monitoring mutu </a:t>
                      </a:r>
                      <a:endParaRPr lang="en-SG" sz="1400" i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en-SG" sz="1400" i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en-SG" sz="1400" i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300</a:t>
                      </a:r>
                      <a:endParaRPr lang="en-SG" sz="1400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462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n-SG" sz="1800" i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Pembuatan surat  dan jadwal tugas</a:t>
                      </a:r>
                      <a:endParaRPr lang="en-SG" sz="1400" i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en-SG" sz="1400" i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en-SG" sz="1400" i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300</a:t>
                      </a:r>
                      <a:endParaRPr lang="en-SG" sz="1400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488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n-SG" sz="1800" i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Penyusunan laporan bulanan</a:t>
                      </a:r>
                      <a:endParaRPr lang="en-SG" sz="1400" i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en-SG" sz="1400" i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en-SG" sz="1400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12</a:t>
                      </a:r>
                      <a:endParaRPr lang="en-SG" sz="1400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514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n-SG" sz="1800" i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Penyusutan rekam medis</a:t>
                      </a:r>
                      <a:endParaRPr lang="en-SG" sz="1400" i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en-SG" sz="1400" i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en-SG" sz="1400" i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10.000</a:t>
                      </a:r>
                      <a:endParaRPr lang="en-SG" sz="1400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1879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i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en-SG" sz="1800" i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Pemusnahan</a:t>
                      </a:r>
                      <a:r>
                        <a:rPr lang="en-US" sz="14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i="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rekam</a:t>
                      </a:r>
                      <a:r>
                        <a:rPr lang="en-US" sz="14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i="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medis</a:t>
                      </a:r>
                      <a:endParaRPr lang="en-SG" sz="1400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en-SG" sz="1400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en-SG" sz="1400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10.000</a:t>
                      </a:r>
                      <a:endParaRPr lang="en-SG" sz="1400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86800" cy="914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KEMAMPUAN YANG DIHARAPKAN</a:t>
            </a:r>
            <a:endParaRPr lang="en-US" sz="40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602163"/>
          </a:xfrm>
        </p:spPr>
        <p:txBody>
          <a:bodyPr/>
          <a:lstStyle/>
          <a:p>
            <a:pPr>
              <a:buNone/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UMUM:</a:t>
            </a:r>
          </a:p>
          <a:p>
            <a:pPr>
              <a:buNone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	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Mahasiswa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mampu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menghitung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beban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kerja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unit RMIK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sesuai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uraian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tugas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KHUSUS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  <a:sym typeface="Wingdings" pitchFamily="2" charset="2"/>
              </a:rPr>
              <a:t>MEMAHAMI:</a:t>
            </a:r>
            <a:endParaRPr lang="en-US" sz="2800" dirty="0" smtClean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Beban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kerja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rekam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medis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informasi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Jumlah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beban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kerja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rekam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medis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informasi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0E60B3-FB1E-4AB4-BDC2-F528DB5E117D}" type="datetime1">
              <a:rPr lang="en-US" smtClean="0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BEBAN KERJA</a:t>
            </a: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endParaRPr lang="en-US" sz="48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343400" y="1981200"/>
            <a:ext cx="533400" cy="457200"/>
          </a:xfrm>
          <a:prstGeom prst="downArrow">
            <a:avLst/>
          </a:prstGeom>
          <a:solidFill>
            <a:srgbClr val="0070C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F4E673-8ED8-46FC-B9B0-B7A06B04BA99}" type="datetime1">
              <a:rPr lang="en-US" smtClean="0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2438400"/>
            <a:ext cx="7696200" cy="274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sz="3600" dirty="0" smtClean="0"/>
              <a:t>	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Beban 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kerja adalah </a:t>
            </a:r>
            <a:r>
              <a:rPr lang="id-ID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banyaknya jenis pekerjaan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id-ID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harus diselesaikan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oleh </a:t>
            </a:r>
            <a:r>
              <a:rPr lang="id-ID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tenaga kesehatan profesional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dalam 1(satu) tahun di fasilitas pelayanan kesehatan. </a:t>
            </a:r>
            <a:endParaRPr lang="en-SG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BEBAN KERJA</a:t>
            </a:r>
            <a:endParaRPr lang="en-US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320040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90000"/>
              </a:lnSpc>
              <a:buClrTx/>
              <a:buNone/>
            </a:pPr>
            <a:r>
              <a:rPr lang="de-DE" sz="3600" dirty="0" smtClean="0"/>
              <a:t>	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eban 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kerja adalah besaran pekerjaan yang harus dipikul oleh suatu jabatan/unit organisasi dan merupakan hasil kali antara volume kerja dan norma waktu. 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lnSpc>
                <a:spcPct val="90000"/>
              </a:lnSpc>
              <a:buClrTx/>
              <a:buNone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de-DE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id-ID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Peraturan Menteri Dalam Negeri RI No. 12 tahun 2008 </a:t>
            </a:r>
            <a:r>
              <a:rPr lang="de-DE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BEBAN KERJA</a:t>
            </a:r>
            <a:endParaRPr lang="en-US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057400"/>
            <a:ext cx="7620000" cy="3048000"/>
          </a:xfrm>
        </p:spPr>
        <p:txBody>
          <a:bodyPr>
            <a:noAutofit/>
          </a:bodyPr>
          <a:lstStyle/>
          <a:p>
            <a:pPr marL="742950" indent="-742950">
              <a:lnSpc>
                <a:spcPct val="90000"/>
              </a:lnSpc>
              <a:buClrTx/>
              <a:buNone/>
            </a:pPr>
            <a:r>
              <a:rPr lang="de-DE" dirty="0" smtClean="0"/>
              <a:t>	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Beban kerja meliputi kegiatan pokok yang dilaksanakan yaitu, rata-rata waktu yang dibutuhkan untuk menyelesaikan tiap kegiatan pokok dan standar beban kerja per tahun. 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914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STANDAR BEBAN KERJA</a:t>
            </a:r>
            <a:endParaRPr lang="en-US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38200" y="1828800"/>
            <a:ext cx="7543800" cy="289560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ClrTx/>
              <a:buNone/>
            </a:pPr>
            <a:r>
              <a:rPr lang="de-DE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Standar beban kerja adalah waktu kerja tersedia dibagi dengan rata-rata waktu per kegiatan pokok. </a:t>
            </a:r>
            <a:endParaRPr lang="de-DE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  <a:buNone/>
            </a:pPr>
            <a:r>
              <a:rPr lang="de-D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id-ID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Peraturan Menteri Dalam Negeri RI No. 12 tahun 2008 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KEGIATAN POKOK</a:t>
            </a:r>
            <a:endParaRPr lang="en-US" b="1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848600" cy="3200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Kegiatan 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pokok merupakan </a:t>
            </a:r>
            <a:r>
              <a:rPr lang="id-ID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kumpulan berbagai jenis kegiatan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sesuai </a:t>
            </a:r>
            <a:r>
              <a:rPr lang="id-ID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standar pelayanan dan </a:t>
            </a:r>
            <a:r>
              <a:rPr lang="en-US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SPO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untuk 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menghasilkan pelayanan yang dilaksanakan oleh </a:t>
            </a:r>
            <a:r>
              <a:rPr lang="id-ID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Perekam Medis dan Informasi Kesehatan dengan kompetensi tertentu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en-S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ANALISIS BEBAN KERJA</a:t>
            </a:r>
            <a:endParaRPr lang="en-US" sz="40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752601"/>
            <a:ext cx="8077200" cy="3200400"/>
          </a:xfrm>
        </p:spPr>
        <p:txBody>
          <a:bodyPr>
            <a:normAutofit/>
          </a:bodyPr>
          <a:lstStyle/>
          <a:p>
            <a:pPr marL="742950" lvl="0" indent="-742950">
              <a:buNone/>
            </a:pPr>
            <a:r>
              <a:rPr lang="en-US" sz="3600" dirty="0" smtClean="0"/>
              <a:t>	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nalisis 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beban kerja adalah suatu teknik manajemen yang dilakukan secara sistematis untuk memperoleh informasi mengenai tingkat efektivitas dan efisiensi kerja organisasi berdasarkan volume kerja.</a:t>
            </a:r>
            <a:endParaRPr lang="en-SG" sz="36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STANDAR WAKTU</a:t>
            </a:r>
            <a:endParaRPr lang="en-US" sz="40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1"/>
            <a:ext cx="7696200" cy="2438399"/>
          </a:xfrm>
        </p:spPr>
        <p:txBody>
          <a:bodyPr>
            <a:normAutofit/>
          </a:bodyPr>
          <a:lstStyle/>
          <a:p>
            <a:pPr marL="742950" lvl="0" indent="-742950">
              <a:buNone/>
            </a:pPr>
            <a:r>
              <a:rPr lang="en-US" sz="3600" dirty="0" smtClean="0"/>
              <a:t>	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Standar 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waktu adalah suatu waktu yang dibutuhkan untuk melaksanakan suatu kegiatan pokok oleh masing-masing tenaga. </a:t>
            </a:r>
            <a:endParaRPr lang="en-SG" sz="36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1770</TotalTime>
  <Words>299</Words>
  <Application>Microsoft Office PowerPoint</Application>
  <PresentationFormat>On-screen Show (4:3)</PresentationFormat>
  <Paragraphs>180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KEMAMPUAN YANG DIHARAPKAN</vt:lpstr>
      <vt:lpstr>BEBAN KERJA </vt:lpstr>
      <vt:lpstr>BEBAN KERJA</vt:lpstr>
      <vt:lpstr>BEBAN KERJA</vt:lpstr>
      <vt:lpstr>STANDAR BEBAN KERJA</vt:lpstr>
      <vt:lpstr>KEGIATAN POKOK</vt:lpstr>
      <vt:lpstr>ANALISIS BEBAN KERJA</vt:lpstr>
      <vt:lpstr>STANDAR WAKTU</vt:lpstr>
      <vt:lpstr>KEBUTUHAN WAKTU</vt:lpstr>
      <vt:lpstr>MENENTUKAN STANDAR WAKTU</vt:lpstr>
      <vt:lpstr>KUANTITAS KEGIATAN POKOK</vt:lpstr>
      <vt:lpstr>DATA UNIT RAWAT INAP</vt:lpstr>
      <vt:lpstr>KEGIATAN RUTIN DI UNIT RMIK</vt:lpstr>
      <vt:lpstr>KEGIATAN TIDAK RUTIN DI UNIT RMIK</vt:lpstr>
      <vt:lpstr>CONTOH VOLUME KERJA UNIT RMIK RS “A” TAHUN 2019</vt:lpstr>
    </vt:vector>
  </TitlesOfParts>
  <Company>signDesign Communications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rimba</dc:creator>
  <cp:lastModifiedBy>siswati</cp:lastModifiedBy>
  <cp:revision>328</cp:revision>
  <dcterms:created xsi:type="dcterms:W3CDTF">2010-08-24T06:47:44Z</dcterms:created>
  <dcterms:modified xsi:type="dcterms:W3CDTF">2020-04-22T07:38:35Z</dcterms:modified>
</cp:coreProperties>
</file>