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5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6FF"/>
    <a:srgbClr val="F54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6D7E9-AEF6-45AE-93F4-9A57C822260C}" type="datetimeFigureOut">
              <a:rPr lang="id-ID" smtClean="0"/>
              <a:pPr/>
              <a:t>19/09/2017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2ADB1-6299-413A-BF32-603B62A6BB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Untuk memilih uji statistik yang akan digunakan dalam menganalisa  data, maka tipe data memegang peranan yang penting</a:t>
            </a:r>
          </a:p>
          <a:p>
            <a:r>
              <a:rPr lang="en-US" smtClean="0"/>
              <a:t>Harus mengetahui mengenai konsep data dan variable.</a:t>
            </a:r>
          </a:p>
          <a:p>
            <a:r>
              <a:rPr lang="en-US" smtClean="0"/>
              <a:t>Sebelum kita masuk pada pembahasan yang lebih mendalam, perlu diketahui syarat data yang baik untuk diuji seperti apa:</a:t>
            </a:r>
          </a:p>
          <a:p>
            <a:pPr marL="228600" indent="-228600">
              <a:buAutoNum type="arabicPeriod"/>
            </a:pPr>
            <a:r>
              <a:rPr lang="en-US" smtClean="0"/>
              <a:t>Objektif</a:t>
            </a:r>
          </a:p>
          <a:p>
            <a:pPr marL="228600" indent="-228600">
              <a:buAutoNum type="arabicPeriod"/>
            </a:pPr>
            <a:r>
              <a:rPr lang="en-US" smtClean="0"/>
              <a:t>Representatif</a:t>
            </a:r>
          </a:p>
          <a:p>
            <a:pPr marL="228600" indent="-228600">
              <a:buAutoNum type="arabicPeriod"/>
            </a:pPr>
            <a:r>
              <a:rPr lang="en-US" smtClean="0"/>
              <a:t>Standard error kecil</a:t>
            </a:r>
          </a:p>
          <a:p>
            <a:pPr marL="228600" indent="-228600">
              <a:buAutoNum type="arabicPeriod"/>
            </a:pPr>
            <a:r>
              <a:rPr lang="en-US" smtClean="0"/>
              <a:t>Tepat waktu</a:t>
            </a:r>
          </a:p>
          <a:p>
            <a:pPr marL="228600" indent="-228600">
              <a:buAutoNum type="arabicPeriod"/>
            </a:pPr>
            <a:r>
              <a:rPr lang="en-US" smtClean="0"/>
              <a:t>Relevan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2ADB1-6299-413A-BF32-603B62A6BB5B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1802" y="2130425"/>
            <a:ext cx="5857916" cy="1441451"/>
          </a:xfrm>
        </p:spPr>
        <p:txBody>
          <a:bodyPr anchor="b"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643314"/>
            <a:ext cx="6215074" cy="14287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35F9-952E-4E23-A607-CBED6BA790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35F9-952E-4E23-A607-CBED6BA790B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1556" y="-24"/>
            <a:ext cx="8229600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43710"/>
            <a:ext cx="2133600" cy="2142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880C35F9-952E-4E23-A607-CBED6BA790B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mtClean="0"/>
              <a:t>ESA153 - 02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0166FF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PENGUMPULAN DATA &amp; PENGOLAHAN DATA</a:t>
            </a:r>
          </a:p>
        </p:txBody>
      </p:sp>
      <p:cxnSp>
        <p:nvCxnSpPr>
          <p:cNvPr id="4" name="Straight Connector 3"/>
          <p:cNvCxnSpPr>
            <a:stCxn id="6" idx="0"/>
            <a:endCxn id="6" idx="4"/>
          </p:cNvCxnSpPr>
          <p:nvPr/>
        </p:nvCxnSpPr>
        <p:spPr>
          <a:xfrm>
            <a:off x="1414993" y="3500438"/>
            <a:ext cx="1588" cy="16897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" idx="2"/>
            <a:endCxn id="6" idx="6"/>
          </p:cNvCxnSpPr>
          <p:nvPr/>
        </p:nvCxnSpPr>
        <p:spPr>
          <a:xfrm>
            <a:off x="571472" y="4345298"/>
            <a:ext cx="1687041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71472" y="3500438"/>
            <a:ext cx="1687041" cy="1689720"/>
          </a:xfrm>
          <a:custGeom>
            <a:avLst/>
            <a:gdLst>
              <a:gd name="G0" fmla="+- 2314 0 0"/>
              <a:gd name="G1" fmla="+- 21600 0 2314"/>
              <a:gd name="G2" fmla="+- 21600 0 23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14" y="10800"/>
                </a:moveTo>
                <a:cubicBezTo>
                  <a:pt x="2314" y="15487"/>
                  <a:pt x="6113" y="19286"/>
                  <a:pt x="10800" y="19286"/>
                </a:cubicBezTo>
                <a:cubicBezTo>
                  <a:pt x="15487" y="19286"/>
                  <a:pt x="19286" y="15487"/>
                  <a:pt x="19286" y="10800"/>
                </a:cubicBezTo>
                <a:cubicBezTo>
                  <a:pt x="19286" y="6113"/>
                  <a:pt x="15487" y="2314"/>
                  <a:pt x="10800" y="2314"/>
                </a:cubicBezTo>
                <a:cubicBezTo>
                  <a:pt x="6113" y="2314"/>
                  <a:pt x="2314" y="6113"/>
                  <a:pt x="2314" y="10800"/>
                </a:cubicBezTo>
                <a:close/>
              </a:path>
            </a:pathLst>
          </a:custGeom>
          <a:solidFill>
            <a:srgbClr val="0166FF"/>
          </a:solidFill>
          <a:ln w="25400">
            <a:solidFill>
              <a:srgbClr val="F54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id-ID" sz="7200" b="1" smtClean="0">
                <a:solidFill>
                  <a:srgbClr val="0166FF"/>
                </a:solidFill>
                <a:latin typeface="Arial Black" pitchFamily="34" charset="0"/>
              </a:rPr>
              <a:t>2</a:t>
            </a:r>
            <a:endParaRPr lang="de-DE" sz="7200" b="1">
              <a:solidFill>
                <a:srgbClr val="0166FF"/>
              </a:solidFill>
              <a:latin typeface="Arial Black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23872" y="3671126"/>
            <a:ext cx="1371600" cy="1324740"/>
            <a:chOff x="1066800" y="2256660"/>
            <a:chExt cx="1371600" cy="1324740"/>
          </a:xfrm>
        </p:grpSpPr>
        <p:sp>
          <p:nvSpPr>
            <p:cNvPr id="8" name="Rectangle 7"/>
            <p:cNvSpPr/>
            <p:nvPr/>
          </p:nvSpPr>
          <p:spPr>
            <a:xfrm>
              <a:off x="1066800" y="2286000"/>
              <a:ext cx="1371600" cy="1295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1737360" y="2256660"/>
              <a:ext cx="45719" cy="685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KONSEP DATA</a:t>
            </a:r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399566" y="1971904"/>
            <a:ext cx="8344868" cy="882000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angle 13"/>
          <p:cNvSpPr/>
          <p:nvPr/>
        </p:nvSpPr>
        <p:spPr>
          <a:xfrm>
            <a:off x="399566" y="3559504"/>
            <a:ext cx="8344868" cy="882000"/>
          </a:xfrm>
          <a:prstGeom prst="rect">
            <a:avLst/>
          </a:prstGeom>
        </p:spPr>
        <p:style>
          <a:lnRef idx="2">
            <a:schemeClr val="accent4">
              <a:hueOff val="-2232385"/>
              <a:satOff val="13449"/>
              <a:lumOff val="107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Rectangle 14"/>
          <p:cNvSpPr/>
          <p:nvPr/>
        </p:nvSpPr>
        <p:spPr>
          <a:xfrm>
            <a:off x="399566" y="5147104"/>
            <a:ext cx="8344868" cy="882000"/>
          </a:xfrm>
          <a:prstGeom prst="rect">
            <a:avLst/>
          </a:prstGeom>
        </p:spPr>
        <p:style>
          <a:lnRef idx="2">
            <a:schemeClr val="accent4">
              <a:hueOff val="-4464770"/>
              <a:satOff val="26899"/>
              <a:lumOff val="215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Group 3"/>
          <p:cNvGrpSpPr/>
          <p:nvPr/>
        </p:nvGrpSpPr>
        <p:grpSpPr>
          <a:xfrm>
            <a:off x="785786" y="1571612"/>
            <a:ext cx="5841407" cy="1033200"/>
            <a:chOff x="417243" y="45594"/>
            <a:chExt cx="5841407" cy="1033200"/>
          </a:xfrm>
        </p:grpSpPr>
        <p:sp>
          <p:nvSpPr>
            <p:cNvPr id="11" name="Rounded Rectangle 10"/>
            <p:cNvSpPr/>
            <p:nvPr/>
          </p:nvSpPr>
          <p:spPr>
            <a:xfrm>
              <a:off x="417243" y="45594"/>
              <a:ext cx="5841407" cy="1033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7680" y="96031"/>
              <a:ext cx="5740533" cy="932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791" tIns="0" rIns="220791" bIns="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0" i="0" kern="1200" smtClean="0">
                  <a:solidFill>
                    <a:schemeClr val="tx1"/>
                  </a:solidFill>
                </a:rPr>
                <a:t>BERASAL DARI BAHASA LATIN : DATUM</a:t>
              </a:r>
              <a:endParaRPr lang="en-US" sz="1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85786" y="3159212"/>
            <a:ext cx="5841407" cy="1033200"/>
            <a:chOff x="417243" y="1633194"/>
            <a:chExt cx="5841407" cy="1033200"/>
          </a:xfrm>
        </p:grpSpPr>
        <p:sp>
          <p:nvSpPr>
            <p:cNvPr id="9" name="Rounded Rectangle 8"/>
            <p:cNvSpPr/>
            <p:nvPr/>
          </p:nvSpPr>
          <p:spPr>
            <a:xfrm>
              <a:off x="417243" y="1633194"/>
              <a:ext cx="5841407" cy="1033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0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6"/>
            <p:cNvSpPr/>
            <p:nvPr/>
          </p:nvSpPr>
          <p:spPr>
            <a:xfrm>
              <a:off x="467680" y="1683631"/>
              <a:ext cx="5740533" cy="932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791" tIns="0" rIns="220791" bIns="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0" i="0" kern="1200" smtClean="0">
                  <a:solidFill>
                    <a:schemeClr val="tx1"/>
                  </a:solidFill>
                </a:rPr>
                <a:t>MATERI ATAU KUMPULAN FAKTA YANG DIPAKAI UNTUK KEPERLUAN SUATU ANALISA, DISKUSI, ATAU TES STATISTIK</a:t>
              </a:r>
              <a:endParaRPr lang="en-US" sz="1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85786" y="4746812"/>
            <a:ext cx="5841407" cy="1033200"/>
            <a:chOff x="417243" y="3220794"/>
            <a:chExt cx="5841407" cy="1033200"/>
          </a:xfrm>
        </p:grpSpPr>
        <p:sp>
          <p:nvSpPr>
            <p:cNvPr id="7" name="Rounded Rectangle 6"/>
            <p:cNvSpPr/>
            <p:nvPr/>
          </p:nvSpPr>
          <p:spPr>
            <a:xfrm>
              <a:off x="417243" y="3220794"/>
              <a:ext cx="5841407" cy="10332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8"/>
            <p:cNvSpPr/>
            <p:nvPr/>
          </p:nvSpPr>
          <p:spPr>
            <a:xfrm>
              <a:off x="467680" y="3271231"/>
              <a:ext cx="5740533" cy="932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791" tIns="0" rIns="220791" bIns="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0" i="0" kern="1200" smtClean="0">
                  <a:solidFill>
                    <a:schemeClr val="tx1"/>
                  </a:solidFill>
                </a:rPr>
                <a:t>SUATU HIMPUNAN ANGKA YANG BERASAL DARI HASIL PENGUKURAN INDIVIDU – INDIVIDU</a:t>
              </a:r>
              <a:endParaRPr lang="en-US" sz="18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PEMBAGIAN DATA</a:t>
            </a: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428596" y="3571876"/>
            <a:ext cx="1714512" cy="642942"/>
          </a:xfrm>
          <a:prstGeom prst="roundRect">
            <a:avLst>
              <a:gd name="adj" fmla="val 5354"/>
            </a:avLst>
          </a:prstGeom>
          <a:solidFill>
            <a:schemeClr val="bg1"/>
          </a:solidFill>
          <a:ln w="12700">
            <a:solidFill>
              <a:srgbClr val="002060"/>
            </a:solidFill>
          </a:ln>
          <a:effectLst>
            <a:outerShdw blurRad="50800" dist="127000" dir="13500000" algn="br" rotWithShape="0">
              <a:srgbClr val="00206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solidFill>
                  <a:srgbClr val="800000"/>
                </a:solidFill>
                <a:latin typeface="Comic Sans MS" pitchFamily="66" charset="0"/>
              </a:rPr>
              <a:t>D A T A</a:t>
            </a:r>
            <a:endParaRPr lang="id-ID" sz="2800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00364" y="1571612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SIFAT</a:t>
            </a:r>
            <a:endParaRPr lang="id-ID" sz="2000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0364" y="285749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SUMBER</a:t>
            </a:r>
            <a:endParaRPr lang="id-ID" sz="2000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00364" y="428625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CARA</a:t>
            </a:r>
          </a:p>
          <a:p>
            <a:pPr algn="ctr"/>
            <a:r>
              <a:rPr lang="id-ID" b="1" smtClean="0">
                <a:solidFill>
                  <a:schemeClr val="bg1"/>
                </a:solidFill>
                <a:latin typeface="Candara" pitchFamily="34" charset="0"/>
              </a:rPr>
              <a:t>(memperoleh)</a:t>
            </a:r>
            <a:endParaRPr lang="id-ID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00364" y="5572140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WAKTU</a:t>
            </a:r>
          </a:p>
          <a:p>
            <a:pPr algn="ctr"/>
            <a:r>
              <a:rPr lang="id-ID" b="1" smtClean="0">
                <a:solidFill>
                  <a:schemeClr val="bg1"/>
                </a:solidFill>
                <a:latin typeface="Candara" pitchFamily="34" charset="0"/>
              </a:rPr>
              <a:t>(pengumpulan)</a:t>
            </a:r>
            <a:endParaRPr lang="id-ID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72198" y="1357298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Kualitatif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72198" y="192880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Kuantitatif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72198" y="264318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072198" y="321468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Eksternal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72198" y="407194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Primer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072198" y="464344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Sekunder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72198" y="535782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 Series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072198" y="5929330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Cross Section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Elbow Connector 20"/>
          <p:cNvCxnSpPr>
            <a:stCxn id="6" idx="3"/>
            <a:endCxn id="8" idx="1"/>
          </p:cNvCxnSpPr>
          <p:nvPr/>
        </p:nvCxnSpPr>
        <p:spPr>
          <a:xfrm flipV="1">
            <a:off x="2143108" y="1893083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9" idx="1"/>
          </p:cNvCxnSpPr>
          <p:nvPr/>
        </p:nvCxnSpPr>
        <p:spPr>
          <a:xfrm flipV="1">
            <a:off x="2143108" y="3178967"/>
            <a:ext cx="857256" cy="714380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3"/>
          </p:cNvCxnSpPr>
          <p:nvPr/>
        </p:nvCxnSpPr>
        <p:spPr>
          <a:xfrm>
            <a:off x="2143108" y="3893347"/>
            <a:ext cx="857256" cy="607223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6" idx="3"/>
            <a:endCxn id="11" idx="1"/>
          </p:cNvCxnSpPr>
          <p:nvPr/>
        </p:nvCxnSpPr>
        <p:spPr>
          <a:xfrm>
            <a:off x="2143108" y="3893347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  <a:endCxn id="12" idx="1"/>
          </p:cNvCxnSpPr>
          <p:nvPr/>
        </p:nvCxnSpPr>
        <p:spPr>
          <a:xfrm flipV="1">
            <a:off x="5214942" y="160733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8" idx="3"/>
            <a:endCxn id="13" idx="1"/>
          </p:cNvCxnSpPr>
          <p:nvPr/>
        </p:nvCxnSpPr>
        <p:spPr>
          <a:xfrm>
            <a:off x="5214942" y="1893083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3"/>
            <a:endCxn id="14" idx="1"/>
          </p:cNvCxnSpPr>
          <p:nvPr/>
        </p:nvCxnSpPr>
        <p:spPr>
          <a:xfrm flipV="1">
            <a:off x="5214942" y="289321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9" idx="3"/>
            <a:endCxn id="15" idx="1"/>
          </p:cNvCxnSpPr>
          <p:nvPr/>
        </p:nvCxnSpPr>
        <p:spPr>
          <a:xfrm>
            <a:off x="5214942" y="317896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0" idx="3"/>
            <a:endCxn id="16" idx="1"/>
          </p:cNvCxnSpPr>
          <p:nvPr/>
        </p:nvCxnSpPr>
        <p:spPr>
          <a:xfrm flipV="1">
            <a:off x="5214942" y="432197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0" idx="3"/>
            <a:endCxn id="17" idx="1"/>
          </p:cNvCxnSpPr>
          <p:nvPr/>
        </p:nvCxnSpPr>
        <p:spPr>
          <a:xfrm>
            <a:off x="5214942" y="460772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1" idx="3"/>
            <a:endCxn id="18" idx="1"/>
          </p:cNvCxnSpPr>
          <p:nvPr/>
        </p:nvCxnSpPr>
        <p:spPr>
          <a:xfrm flipV="1">
            <a:off x="5214942" y="5607859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3"/>
            <a:endCxn id="19" idx="1"/>
          </p:cNvCxnSpPr>
          <p:nvPr/>
        </p:nvCxnSpPr>
        <p:spPr>
          <a:xfrm>
            <a:off x="5214942" y="589361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PENGUMPULAN </a:t>
            </a:r>
            <a:r>
              <a:rPr lang="en-US" smtClean="0"/>
              <a:t>DA</a:t>
            </a:r>
            <a:r>
              <a:rPr lang="id-ID" smtClean="0"/>
              <a:t>TA</a:t>
            </a:r>
            <a:endParaRPr lang="id-ID"/>
          </a:p>
        </p:txBody>
      </p:sp>
      <p:grpSp>
        <p:nvGrpSpPr>
          <p:cNvPr id="3" name="Group 3"/>
          <p:cNvGrpSpPr/>
          <p:nvPr/>
        </p:nvGrpSpPr>
        <p:grpSpPr>
          <a:xfrm>
            <a:off x="642910" y="1571612"/>
            <a:ext cx="2789695" cy="1373506"/>
            <a:chOff x="0" y="2081"/>
            <a:chExt cx="2789695" cy="1373506"/>
          </a:xfrm>
          <a:scene3d>
            <a:camera prst="orthographicFront"/>
            <a:lightRig rig="fla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0" y="2081"/>
              <a:ext cx="2789695" cy="1373506"/>
            </a:xfrm>
            <a:prstGeom prst="roundRect">
              <a:avLst/>
            </a:prstGeom>
            <a:gradFill>
              <a:gsLst>
                <a:gs pos="0">
                  <a:srgbClr val="002060"/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7049" y="69130"/>
              <a:ext cx="2655597" cy="12394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93345" rIns="186690" bIns="93345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0" i="0" kern="1200"/>
                <a:t>Variabel</a:t>
              </a:r>
              <a:endParaRPr lang="en-US" sz="4900" kern="120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642910" y="3042204"/>
            <a:ext cx="2789695" cy="1373506"/>
            <a:chOff x="0" y="1444263"/>
            <a:chExt cx="2789695" cy="1373506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0" y="1444263"/>
              <a:ext cx="2789695" cy="1373506"/>
            </a:xfrm>
            <a:prstGeom prst="roundRect">
              <a:avLst/>
            </a:prstGeom>
            <a:gradFill>
              <a:gsLst>
                <a:gs pos="0">
                  <a:srgbClr val="006600"/>
                </a:gs>
                <a:gs pos="80000">
                  <a:srgbClr val="00B050"/>
                </a:gs>
                <a:gs pos="100000">
                  <a:schemeClr val="accent5">
                    <a:hueOff val="-4966938"/>
                    <a:satOff val="19906"/>
                    <a:lumOff val="4314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2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67049" y="1511312"/>
              <a:ext cx="2655597" cy="12394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93345" rIns="186690" bIns="93345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0" i="0" kern="1200"/>
                <a:t>Populasi</a:t>
              </a:r>
              <a:endParaRPr lang="en-US" sz="49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42910" y="4555824"/>
            <a:ext cx="2789695" cy="1373506"/>
            <a:chOff x="0" y="2886445"/>
            <a:chExt cx="2789695" cy="1373506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0" y="2886445"/>
              <a:ext cx="2789695" cy="137350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80000">
                  <a:srgbClr val="800000"/>
                </a:gs>
                <a:gs pos="100000">
                  <a:schemeClr val="accent5">
                    <a:hueOff val="-9933876"/>
                    <a:satOff val="39811"/>
                    <a:lumOff val="8628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6"/>
            <p:cNvSpPr/>
            <p:nvPr/>
          </p:nvSpPr>
          <p:spPr>
            <a:xfrm>
              <a:off x="67049" y="2953494"/>
              <a:ext cx="2655597" cy="12394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93345" rIns="186690" bIns="93345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0" i="0" kern="1200"/>
                <a:t>Sampel</a:t>
              </a:r>
              <a:endParaRPr lang="en-US" sz="4900" kern="1200"/>
            </a:p>
          </p:txBody>
        </p:sp>
      </p:grpSp>
      <p:grpSp>
        <p:nvGrpSpPr>
          <p:cNvPr id="8" name="Group 12"/>
          <p:cNvGrpSpPr/>
          <p:nvPr/>
        </p:nvGrpSpPr>
        <p:grpSpPr>
          <a:xfrm>
            <a:off x="3428992" y="1714488"/>
            <a:ext cx="4959457" cy="1098805"/>
            <a:chOff x="2789695" y="139432"/>
            <a:chExt cx="4959457" cy="1098805"/>
          </a:xfrm>
          <a:scene3d>
            <a:camera prst="orthographicFront"/>
            <a:lightRig rig="flat" dir="t"/>
          </a:scene3d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4720021" y="-1790894"/>
              <a:ext cx="1098805" cy="4959457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789696" y="193070"/>
              <a:ext cx="4905818" cy="9915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F54D00"/>
                </a:buClr>
                <a:buSzPct val="100000"/>
                <a:buFont typeface="Wingdings" pitchFamily="2" charset="2"/>
                <a:buChar char="Ø"/>
              </a:pPr>
              <a:r>
                <a:rPr lang="en-US" sz="2100" b="0" i="0" kern="1200">
                  <a:solidFill>
                    <a:srgbClr val="002060"/>
                  </a:solidFill>
                  <a:latin typeface="Segoe Print" pitchFamily="2" charset="0"/>
                </a:rPr>
                <a:t>Sesuatu yang memiliki karakteristik yang nilainya dapat berubah atau berbeda</a:t>
              </a:r>
              <a:endParaRPr lang="en-US" sz="2100" kern="1200">
                <a:solidFill>
                  <a:srgbClr val="002060"/>
                </a:solidFill>
                <a:latin typeface="Segoe Print" pitchFamily="2" charset="0"/>
              </a:endParaRP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3428992" y="3156670"/>
            <a:ext cx="4959457" cy="1098805"/>
            <a:chOff x="2789695" y="1581614"/>
            <a:chExt cx="4959457" cy="1098805"/>
          </a:xfrm>
          <a:scene3d>
            <a:camera prst="orthographicFront"/>
            <a:lightRig rig="flat" dir="t"/>
          </a:scene3d>
        </p:grpSpPr>
        <p:sp>
          <p:nvSpPr>
            <p:cNvPr id="18" name="Round Same Side Corner Rectangle 17"/>
            <p:cNvSpPr/>
            <p:nvPr/>
          </p:nvSpPr>
          <p:spPr>
            <a:xfrm rot="5400000">
              <a:off x="4720021" y="-348712"/>
              <a:ext cx="1098805" cy="4959457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tint val="40000"/>
                <a:alpha val="90000"/>
                <a:hueOff val="-5370241"/>
                <a:satOff val="24126"/>
                <a:lumOff val="1658"/>
                <a:alphaOff val="0"/>
              </a:schemeClr>
            </a:lnRef>
            <a:fillRef idx="1">
              <a:schemeClr val="accent5">
                <a:tint val="40000"/>
                <a:alpha val="90000"/>
                <a:hueOff val="-5370241"/>
                <a:satOff val="24126"/>
                <a:lumOff val="1658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5370241"/>
                <a:satOff val="24126"/>
                <a:lumOff val="165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 Same Side Corner Rectangle 6"/>
            <p:cNvSpPr/>
            <p:nvPr/>
          </p:nvSpPr>
          <p:spPr>
            <a:xfrm>
              <a:off x="2789696" y="1635252"/>
              <a:ext cx="4905818" cy="9915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en-US" sz="2100" b="0" i="0" kern="1200">
                  <a:solidFill>
                    <a:srgbClr val="336600"/>
                  </a:solidFill>
                  <a:latin typeface="Segoe Print" pitchFamily="2" charset="0"/>
                </a:rPr>
                <a:t>Kumpulan dari elemen sejenis tetapi dapat dibedakan satu sama lain</a:t>
              </a:r>
              <a:endParaRPr lang="en-US" sz="2100" kern="1200">
                <a:solidFill>
                  <a:srgbClr val="336600"/>
                </a:solidFill>
                <a:latin typeface="Segoe Print" pitchFamily="2" charset="0"/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3428992" y="4687649"/>
            <a:ext cx="4959457" cy="1098805"/>
            <a:chOff x="2789695" y="3023795"/>
            <a:chExt cx="4959457" cy="1098805"/>
          </a:xfrm>
          <a:scene3d>
            <a:camera prst="orthographicFront"/>
            <a:lightRig rig="flat" dir="t"/>
          </a:scene3d>
        </p:grpSpPr>
        <p:sp>
          <p:nvSpPr>
            <p:cNvPr id="16" name="Round Same Side Corner Rectangle 15"/>
            <p:cNvSpPr/>
            <p:nvPr/>
          </p:nvSpPr>
          <p:spPr>
            <a:xfrm rot="5400000">
              <a:off x="4720021" y="1093469"/>
              <a:ext cx="1098805" cy="4959457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lnRef>
            <a:fill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 Same Side Corner Rectangle 8"/>
            <p:cNvSpPr/>
            <p:nvPr/>
          </p:nvSpPr>
          <p:spPr>
            <a:xfrm>
              <a:off x="2789696" y="3077434"/>
              <a:ext cx="4905818" cy="9915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FF0000"/>
                </a:buClr>
                <a:buChar char="••"/>
              </a:pPr>
              <a:r>
                <a:rPr lang="en-US" sz="2100" b="0" i="0" kern="1200">
                  <a:solidFill>
                    <a:srgbClr val="800000"/>
                  </a:solidFill>
                  <a:latin typeface="Segoe Print" pitchFamily="2" charset="0"/>
                </a:rPr>
                <a:t>Sebagian dari populasi, istilah lain dari sampel adalah contoh.</a:t>
              </a:r>
              <a:endParaRPr lang="en-US" sz="2100" kern="1200">
                <a:solidFill>
                  <a:srgbClr val="800000"/>
                </a:solidFill>
                <a:latin typeface="Segoe Print" pitchFamily="2" charset="0"/>
              </a:endParaRPr>
            </a:p>
          </p:txBody>
        </p:sp>
      </p:grp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METODE PENGUMPULAN DAT</a:t>
            </a:r>
            <a:r>
              <a:rPr lang="id-ID" smtClean="0"/>
              <a:t>A</a:t>
            </a:r>
            <a:endParaRPr lang="id-ID"/>
          </a:p>
        </p:txBody>
      </p:sp>
      <p:grpSp>
        <p:nvGrpSpPr>
          <p:cNvPr id="3" name="Group 5"/>
          <p:cNvGrpSpPr/>
          <p:nvPr/>
        </p:nvGrpSpPr>
        <p:grpSpPr>
          <a:xfrm>
            <a:off x="857224" y="2357430"/>
            <a:ext cx="2701203" cy="2687763"/>
            <a:chOff x="1071538" y="2071678"/>
            <a:chExt cx="2701203" cy="2687763"/>
          </a:xfrm>
        </p:grpSpPr>
        <p:sp>
          <p:nvSpPr>
            <p:cNvPr id="4" name="Oval 3"/>
            <p:cNvSpPr/>
            <p:nvPr/>
          </p:nvSpPr>
          <p:spPr>
            <a:xfrm>
              <a:off x="1084978" y="2071678"/>
              <a:ext cx="2687763" cy="268776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pic>
          <p:nvPicPr>
            <p:cNvPr id="5" name="Picture 4" descr="How to design a valid &lt;strong&gt;research&lt;/strong&gt; survey | Socialbrit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71538" y="2301869"/>
              <a:ext cx="2670092" cy="218526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6" name="Group 6"/>
          <p:cNvGrpSpPr/>
          <p:nvPr/>
        </p:nvGrpSpPr>
        <p:grpSpPr>
          <a:xfrm>
            <a:off x="4286248" y="1283241"/>
            <a:ext cx="1612657" cy="1612657"/>
            <a:chOff x="3222004" y="755"/>
            <a:chExt cx="1612657" cy="1612657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3222004" y="755"/>
              <a:ext cx="1612657" cy="1612657"/>
            </a:xfrm>
            <a:prstGeom prst="ellipse">
              <a:avLst/>
            </a:prstGeom>
            <a:gradFill>
              <a:gsLst>
                <a:gs pos="0">
                  <a:srgbClr val="006600"/>
                </a:gs>
                <a:gs pos="80000">
                  <a:schemeClr val="accent3">
                    <a:lumMod val="50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3458172" y="236923"/>
              <a:ext cx="1140321" cy="1140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300" kern="1200" smtClean="0"/>
                <a:t>SENSUS</a:t>
              </a:r>
              <a:endParaRPr lang="en-US" sz="23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286248" y="4500570"/>
            <a:ext cx="1612657" cy="1612657"/>
            <a:chOff x="3222004" y="2679616"/>
            <a:chExt cx="1612657" cy="1612657"/>
          </a:xfrm>
          <a:scene3d>
            <a:camera prst="orthographicFront"/>
            <a:lightRig rig="flat" dir="t"/>
          </a:scene3d>
        </p:grpSpPr>
        <p:sp>
          <p:nvSpPr>
            <p:cNvPr id="9" name="Oval 8"/>
            <p:cNvSpPr/>
            <p:nvPr/>
          </p:nvSpPr>
          <p:spPr>
            <a:xfrm>
              <a:off x="3222004" y="2679616"/>
              <a:ext cx="1612657" cy="1612657"/>
            </a:xfrm>
            <a:prstGeom prst="ellipse">
              <a:avLst/>
            </a:prstGeom>
            <a:gradFill>
              <a:gsLst>
                <a:gs pos="0">
                  <a:srgbClr val="002060"/>
                </a:gs>
                <a:gs pos="80000">
                  <a:schemeClr val="tx2">
                    <a:lumMod val="50000"/>
                  </a:schemeClr>
                </a:gs>
                <a:gs pos="100000">
                  <a:srgbClr val="0070C0"/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6"/>
            <p:cNvSpPr/>
            <p:nvPr/>
          </p:nvSpPr>
          <p:spPr>
            <a:xfrm>
              <a:off x="3458172" y="2915784"/>
              <a:ext cx="1140321" cy="1140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b="0" i="0" kern="1200"/>
                <a:t>Sampling</a:t>
              </a:r>
              <a:endParaRPr lang="en-US" sz="2300" kern="1200"/>
            </a:p>
          </p:txBody>
        </p:sp>
      </p:grpSp>
      <p:cxnSp>
        <p:nvCxnSpPr>
          <p:cNvPr id="14" name="Shape 13"/>
          <p:cNvCxnSpPr>
            <a:stCxn id="4" idx="0"/>
            <a:endCxn id="11" idx="2"/>
          </p:cNvCxnSpPr>
          <p:nvPr/>
        </p:nvCxnSpPr>
        <p:spPr>
          <a:xfrm rot="5400000" flipH="1" flipV="1">
            <a:off x="3116467" y="1187649"/>
            <a:ext cx="267860" cy="2071702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stCxn id="4" idx="4"/>
            <a:endCxn id="9" idx="2"/>
          </p:cNvCxnSpPr>
          <p:nvPr/>
        </p:nvCxnSpPr>
        <p:spPr>
          <a:xfrm rot="16200000" flipH="1">
            <a:off x="3119544" y="4140195"/>
            <a:ext cx="261706" cy="2071702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786446" y="1514291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mtClean="0">
                <a:latin typeface="Segoe Print" pitchFamily="2" charset="0"/>
              </a:rPr>
              <a:t>Cara pengumpulan data dimana seluruh elemen populasi diselidiki satu per satu</a:t>
            </a:r>
            <a:endParaRPr lang="id-ID">
              <a:latin typeface="Segoe Pri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86446" y="4714884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mtClean="0">
                <a:solidFill>
                  <a:srgbClr val="002060"/>
                </a:solidFill>
                <a:latin typeface="Segoe Print" pitchFamily="2" charset="0"/>
              </a:rPr>
              <a:t>Cara pengumpulan data dimana yang diselidiki adalah elemen sampel dari suatu populasi</a:t>
            </a:r>
            <a:endParaRPr lang="id-ID">
              <a:solidFill>
                <a:srgbClr val="00206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METODE PENARIKAN SAMPLE</a:t>
            </a:r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609600" y="1295400"/>
            <a:ext cx="8077200" cy="609600"/>
          </a:xfrm>
          <a:prstGeom prst="rect">
            <a:avLst/>
          </a:prstGeom>
          <a:solidFill>
            <a:srgbClr val="C00000"/>
          </a:solidFill>
          <a:ln>
            <a:solidFill>
              <a:srgbClr val="000019"/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smtClean="0">
                <a:latin typeface="Segoe Print" pitchFamily="2" charset="0"/>
              </a:rPr>
              <a:t>S A M P L I N G</a:t>
            </a:r>
            <a:endParaRPr lang="en-US" sz="3200" b="1">
              <a:latin typeface="Segoe Print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819400"/>
            <a:ext cx="3810000" cy="6096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FFFF66"/>
                </a:solidFill>
                <a:latin typeface="Comic Sans MS" pitchFamily="66" charset="0"/>
              </a:rPr>
              <a:t>Probability Sampling</a:t>
            </a:r>
            <a:endParaRPr lang="en-US" sz="2000" b="1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2819400"/>
            <a:ext cx="3810000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Non-Probability Sampling</a:t>
            </a:r>
            <a:endParaRPr lang="en-US" sz="2000" b="1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419600"/>
            <a:ext cx="3810000" cy="1143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000" b="1" smtClean="0">
                <a:solidFill>
                  <a:srgbClr val="FFFF66"/>
                </a:solidFill>
              </a:rPr>
              <a:t>Simple Random Sampling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rgbClr val="FFFF66"/>
                </a:solidFill>
              </a:rPr>
              <a:t>Stratified Random Sampling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rgbClr val="FFFF66"/>
                </a:solidFill>
              </a:rPr>
              <a:t>Cluster sampling</a:t>
            </a:r>
            <a:endParaRPr lang="en-US" sz="2000" b="1">
              <a:solidFill>
                <a:srgbClr val="FFFF6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4419600"/>
            <a:ext cx="3810000" cy="1143000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Systematic Sampling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Quota Sampling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Purposive Sampling</a:t>
            </a:r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>
            <a:off x="2514600" y="1981200"/>
            <a:ext cx="0" cy="838200"/>
          </a:xfrm>
          <a:prstGeom prst="straightConnector1">
            <a:avLst/>
          </a:prstGeom>
          <a:ln w="635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2514600" y="3429000"/>
            <a:ext cx="0" cy="990600"/>
          </a:xfrm>
          <a:prstGeom prst="straightConnector1">
            <a:avLst/>
          </a:prstGeom>
          <a:ln w="635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705600" y="1981200"/>
            <a:ext cx="0" cy="838200"/>
          </a:xfrm>
          <a:prstGeom prst="straightConnector1">
            <a:avLst/>
          </a:prstGeom>
          <a:ln w="635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05600" y="3429000"/>
            <a:ext cx="0" cy="990600"/>
          </a:xfrm>
          <a:prstGeom prst="straightConnector1">
            <a:avLst/>
          </a:prstGeom>
          <a:ln w="635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ALAT PENGUMPULAN DATA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7159" y="1285860"/>
            <a:ext cx="1071569" cy="4929222"/>
          </a:xfrm>
          <a:prstGeom prst="roundRect">
            <a:avLst>
              <a:gd name="adj" fmla="val 10000"/>
            </a:avLst>
          </a:prstGeom>
          <a:gradFill>
            <a:gsLst>
              <a:gs pos="0">
                <a:srgbClr val="3E0000"/>
              </a:gs>
              <a:gs pos="80000">
                <a:srgbClr val="003300"/>
              </a:gs>
              <a:gs pos="100000">
                <a:srgbClr val="00002A"/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wordArtVert" anchor="ctr"/>
          <a:lstStyle/>
          <a:p>
            <a:r>
              <a:rPr lang="id-ID" sz="3600" smtClean="0">
                <a:latin typeface="Segoe Print" pitchFamily="2" charset="0"/>
              </a:rPr>
              <a:t>TOOLS</a:t>
            </a:r>
            <a:endParaRPr lang="id-ID" sz="3600">
              <a:latin typeface="Segoe Print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43042" y="1285860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smtClean="0"/>
              <a:t>Questioner</a:t>
            </a:r>
            <a:endParaRPr lang="id-ID" sz="4000"/>
          </a:p>
        </p:txBody>
      </p:sp>
      <p:sp>
        <p:nvSpPr>
          <p:cNvPr id="10" name="Rounded Rectangle 9"/>
          <p:cNvSpPr/>
          <p:nvPr/>
        </p:nvSpPr>
        <p:spPr>
          <a:xfrm>
            <a:off x="1643042" y="2586038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smtClean="0"/>
              <a:t>Observation</a:t>
            </a:r>
            <a:endParaRPr lang="id-ID" sz="4000"/>
          </a:p>
        </p:txBody>
      </p:sp>
      <p:sp>
        <p:nvSpPr>
          <p:cNvPr id="11" name="Rounded Rectangle 10"/>
          <p:cNvSpPr/>
          <p:nvPr/>
        </p:nvSpPr>
        <p:spPr>
          <a:xfrm>
            <a:off x="1643042" y="3929066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smtClean="0"/>
              <a:t>Interview</a:t>
            </a:r>
            <a:endParaRPr lang="id-ID" sz="4000"/>
          </a:p>
        </p:txBody>
      </p:sp>
      <p:sp>
        <p:nvSpPr>
          <p:cNvPr id="12" name="Rounded Rectangle 11"/>
          <p:cNvSpPr/>
          <p:nvPr/>
        </p:nvSpPr>
        <p:spPr>
          <a:xfrm>
            <a:off x="1643042" y="5229244"/>
            <a:ext cx="7072362" cy="914400"/>
          </a:xfrm>
          <a:prstGeom prst="roundRect">
            <a:avLst/>
          </a:prstGeom>
          <a:gradFill flip="none" rotWithShape="1">
            <a:gsLst>
              <a:gs pos="0">
                <a:srgbClr val="191800"/>
              </a:gs>
              <a:gs pos="80000">
                <a:srgbClr val="3E0000"/>
              </a:gs>
              <a:gs pos="100000">
                <a:srgbClr val="00002A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smtClean="0"/>
              <a:t>Communication Tools</a:t>
            </a:r>
            <a:endParaRPr lang="id-ID" sz="4000"/>
          </a:p>
        </p:txBody>
      </p:sp>
    </p:spTree>
    <p:extLst>
      <p:ext uri="{BB962C8B-B14F-4D97-AF65-F5344CB8AC3E}">
        <p14:creationId xmlns:p14="http://schemas.microsoft.com/office/powerpoint/2010/main" xmlns="" val="783528663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PENGOLAHAN DATA</a:t>
            </a:r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2714612" y="3517646"/>
            <a:ext cx="3643338" cy="2054494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d-ID" sz="3200" b="1" smtClean="0">
                <a:latin typeface="Segoe Print" pitchFamily="2" charset="0"/>
              </a:rPr>
              <a:t>METODE</a:t>
            </a:r>
            <a:endParaRPr lang="id-ID" sz="3200" b="1">
              <a:latin typeface="Segoe Print" pitchFamily="2" charset="0"/>
            </a:endParaRPr>
          </a:p>
        </p:txBody>
      </p:sp>
      <p:sp>
        <p:nvSpPr>
          <p:cNvPr id="5" name="Left Arrow 4"/>
          <p:cNvSpPr/>
          <p:nvPr/>
        </p:nvSpPr>
        <p:spPr>
          <a:xfrm rot="12900000">
            <a:off x="3071895" y="2981447"/>
            <a:ext cx="637572" cy="585530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ounded Rectangle 10"/>
          <p:cNvSpPr/>
          <p:nvPr/>
        </p:nvSpPr>
        <p:spPr>
          <a:xfrm>
            <a:off x="1323502" y="1729372"/>
            <a:ext cx="1951769" cy="15614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d-ID" sz="2800" b="1" smtClean="0">
                <a:solidFill>
                  <a:srgbClr val="800000"/>
                </a:solidFill>
              </a:rPr>
              <a:t>Manual</a:t>
            </a:r>
            <a:endParaRPr lang="id-ID" sz="2800" b="1">
              <a:solidFill>
                <a:srgbClr val="80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 rot="19500000">
            <a:off x="5429242" y="2964665"/>
            <a:ext cx="696089" cy="585530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ed Rectangle 8"/>
          <p:cNvSpPr/>
          <p:nvPr/>
        </p:nvSpPr>
        <p:spPr>
          <a:xfrm>
            <a:off x="5868729" y="1729372"/>
            <a:ext cx="1951769" cy="15614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 smtClean="0">
                <a:solidFill>
                  <a:srgbClr val="003300"/>
                </a:solidFill>
              </a:rPr>
              <a:t>Elektronik</a:t>
            </a:r>
            <a:endParaRPr lang="id-ID" sz="2800" b="1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071810"/>
            <a:ext cx="6215074" cy="428628"/>
          </a:xfrm>
        </p:spPr>
        <p:txBody>
          <a:bodyPr>
            <a:normAutofit fontScale="90000"/>
          </a:bodyPr>
          <a:lstStyle/>
          <a:p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ESA153 – MATERI 2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TERIMAKASIH</a:t>
            </a:r>
            <a:endParaRPr lang="id-ID" sz="4400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241</Words>
  <Application>Microsoft Office PowerPoint</Application>
  <PresentationFormat>On-screen Show (4:3)</PresentationFormat>
  <Paragraphs>67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ESA153 - 02</vt:lpstr>
      <vt:lpstr>KONSEP DATA</vt:lpstr>
      <vt:lpstr>PEMBAGIAN DATA</vt:lpstr>
      <vt:lpstr>PENGUMPULAN DATA</vt:lpstr>
      <vt:lpstr>METODE PENGUMPULAN DATA</vt:lpstr>
      <vt:lpstr>METODE PENARIKAN SAMPLE</vt:lpstr>
      <vt:lpstr>ALAT PENGUMPULAN DATA</vt:lpstr>
      <vt:lpstr>PENGOLAHAN DATA</vt:lpstr>
      <vt:lpstr>ESA153 – MATERI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ESA153 - 02</dc:title>
  <dc:creator>owner</dc:creator>
  <cp:lastModifiedBy>owner</cp:lastModifiedBy>
  <cp:revision>4</cp:revision>
  <dcterms:created xsi:type="dcterms:W3CDTF">2017-09-16T04:15:42Z</dcterms:created>
  <dcterms:modified xsi:type="dcterms:W3CDTF">2017-09-19T04:24:05Z</dcterms:modified>
</cp:coreProperties>
</file>