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3" r:id="rId2"/>
    <p:sldId id="260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6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F542F7-5E69-4335-A6B7-6D3F1F31379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746000-5286-4F0E-9F01-785B1A279C7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pPr lvl="0"/>
            <a:r>
              <a:rPr lang="en-US" sz="4800" dirty="0" err="1" smtClean="0"/>
              <a:t>Metodologi</a:t>
            </a:r>
            <a:r>
              <a:rPr lang="en-US" sz="4800" dirty="0" smtClean="0"/>
              <a:t> </a:t>
            </a:r>
            <a:r>
              <a:rPr lang="en-US" sz="48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A</a:t>
            </a:r>
            <a:r>
              <a:rPr lang="id-ID" sz="48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ssessment </a:t>
            </a:r>
            <a:r>
              <a:rPr lang="id-ID" sz="48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GCG</a:t>
            </a:r>
            <a:r>
              <a:rPr lang="id-ID" sz="36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/>
            </a:r>
            <a:br>
              <a:rPr lang="id-ID" sz="36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</a:br>
            <a:r>
              <a:rPr lang="en-US" sz="3600" dirty="0" smtClean="0"/>
              <a:t>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EKONOMI DAN BISNIS          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FEB 909 </a:t>
            </a:r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TATA KELOLA PERUSAHAAN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15343" y="4800600"/>
            <a:ext cx="594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Sumber</a:t>
            </a:r>
            <a:r>
              <a:rPr kumimoji="0" lang="en-US" sz="1600" u="non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600" u="none" kern="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dari</a:t>
            </a:r>
            <a:r>
              <a:rPr kumimoji="0" lang="en-US" sz="1600" u="non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u="non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Workshop Metodologi Self-Assessment Penerapan GCG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d-ID" sz="1600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Forum Komuniksasi Satuan Pengawasan Intern</a:t>
            </a:r>
          </a:p>
        </p:txBody>
      </p:sp>
    </p:spTree>
    <p:extLst>
      <p:ext uri="{BB962C8B-B14F-4D97-AF65-F5344CB8AC3E}">
        <p14:creationId xmlns:p14="http://schemas.microsoft.com/office/powerpoint/2010/main" val="20211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36" y="3000372"/>
            <a:ext cx="6276990" cy="121444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d-ID" sz="22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Jumlahkan total nilai parameter untuk satu indikator sebagai nilai indikator;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0034" y="5857892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SUB  </a:t>
            </a:r>
            <a:b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FAKTOR UJI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034" y="4929198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FAKTOR UJI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034" y="4000504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PARAMETER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0034" y="3071810"/>
            <a:ext cx="1857388" cy="642942"/>
          </a:xfrm>
          <a:prstGeom prst="rect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INDIKATOR</a:t>
            </a:r>
            <a:endParaRPr lang="id-ID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0034" y="2143116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ASPEK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20" name="Straight Arrow Connector 19"/>
          <p:cNvCxnSpPr>
            <a:stCxn id="13" idx="0"/>
            <a:endCxn id="14" idx="2"/>
          </p:cNvCxnSpPr>
          <p:nvPr/>
        </p:nvCxnSpPr>
        <p:spPr>
          <a:xfrm rot="5400000" flipH="1" flipV="1">
            <a:off x="1285852" y="571501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0"/>
            <a:endCxn id="15" idx="2"/>
          </p:cNvCxnSpPr>
          <p:nvPr/>
        </p:nvCxnSpPr>
        <p:spPr>
          <a:xfrm rot="5400000" flipH="1" flipV="1">
            <a:off x="1285852" y="478632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0"/>
            <a:endCxn id="17" idx="2"/>
          </p:cNvCxnSpPr>
          <p:nvPr/>
        </p:nvCxnSpPr>
        <p:spPr>
          <a:xfrm rot="5400000" flipH="1" flipV="1">
            <a:off x="1285852" y="385762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  <a:endCxn id="18" idx="2"/>
          </p:cNvCxnSpPr>
          <p:nvPr/>
        </p:nvCxnSpPr>
        <p:spPr>
          <a:xfrm rot="5400000" flipH="1" flipV="1">
            <a:off x="1285852" y="292893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00034" y="1214422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SKOR GCG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25" name="Straight Arrow Connector 24"/>
          <p:cNvCxnSpPr>
            <a:stCxn id="18" idx="0"/>
            <a:endCxn id="24" idx="2"/>
          </p:cNvCxnSpPr>
          <p:nvPr/>
        </p:nvCxnSpPr>
        <p:spPr>
          <a:xfrm rot="5400000" flipH="1" flipV="1">
            <a:off x="1285852" y="200024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itle 3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78581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ahapan Penilaian</a:t>
            </a: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8252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1290" y="2046309"/>
            <a:ext cx="6276990" cy="102550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d-ID" sz="22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Jumlahkan total nilai indikator untuk satu aspek sebagai nilai aspek;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034" y="5857892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SUB  </a:t>
            </a:r>
            <a:b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FAKTOR UJI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34" y="4929198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FAKTOR UJI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34" y="4000504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PARAMETER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34" y="3071810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INDIKATOR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34" y="2143116"/>
            <a:ext cx="1857388" cy="642942"/>
          </a:xfrm>
          <a:prstGeom prst="rect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ASPEK</a:t>
            </a:r>
            <a:endParaRPr lang="id-ID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11" name="Straight Arrow Connector 10"/>
          <p:cNvCxnSpPr>
            <a:stCxn id="5" idx="0"/>
            <a:endCxn id="6" idx="2"/>
          </p:cNvCxnSpPr>
          <p:nvPr/>
        </p:nvCxnSpPr>
        <p:spPr>
          <a:xfrm rot="5400000" flipH="1" flipV="1">
            <a:off x="1285852" y="571501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0"/>
            <a:endCxn id="7" idx="2"/>
          </p:cNvCxnSpPr>
          <p:nvPr/>
        </p:nvCxnSpPr>
        <p:spPr>
          <a:xfrm rot="5400000" flipH="1" flipV="1">
            <a:off x="1285852" y="478632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0"/>
            <a:endCxn id="8" idx="2"/>
          </p:cNvCxnSpPr>
          <p:nvPr/>
        </p:nvCxnSpPr>
        <p:spPr>
          <a:xfrm rot="5400000" flipH="1" flipV="1">
            <a:off x="1285852" y="385762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0"/>
            <a:endCxn id="9" idx="2"/>
          </p:cNvCxnSpPr>
          <p:nvPr/>
        </p:nvCxnSpPr>
        <p:spPr>
          <a:xfrm rot="5400000" flipH="1" flipV="1">
            <a:off x="1285852" y="292893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0034" y="1214422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SKOR GCG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14" name="Straight Arrow Connector 13"/>
          <p:cNvCxnSpPr>
            <a:stCxn id="9" idx="0"/>
            <a:endCxn id="13" idx="2"/>
          </p:cNvCxnSpPr>
          <p:nvPr/>
        </p:nvCxnSpPr>
        <p:spPr>
          <a:xfrm rot="5400000" flipH="1" flipV="1">
            <a:off x="1285852" y="200024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78581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ahapan Penilaian</a:t>
            </a: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945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1290" y="1092168"/>
            <a:ext cx="6276990" cy="4454525"/>
          </a:xfrm>
        </p:spPr>
        <p:txBody>
          <a:bodyPr/>
          <a:lstStyle/>
          <a:p>
            <a:pPr marL="465138" indent="-465138">
              <a:spcBef>
                <a:spcPts val="0"/>
              </a:spcBef>
              <a:spcAft>
                <a:spcPts val="600"/>
              </a:spcAft>
            </a:pPr>
            <a:r>
              <a:rPr lang="id-ID" sz="22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Jumlahkan total nilai aspek sebagai hasil penilaian penerapan GCG;</a:t>
            </a:r>
          </a:p>
          <a:p>
            <a:pPr marL="465138" indent="-465138">
              <a:spcBef>
                <a:spcPts val="0"/>
              </a:spcBef>
              <a:spcAft>
                <a:spcPts val="600"/>
              </a:spcAft>
            </a:pPr>
            <a:r>
              <a:rPr lang="id-ID" sz="22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Pilih kategori yang sesuai dengan nilai hasil penilaian penerapan GCG.</a:t>
            </a:r>
            <a:endParaRPr lang="id-ID" sz="220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034" y="5857892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SUB  </a:t>
            </a:r>
            <a:b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FAKTOR UJI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034" y="4929198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FAKTOR UJI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034" y="4000504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PARAMETER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0034" y="3071810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INDIKATOR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0034" y="2143116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ASPEK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20" name="Straight Arrow Connector 19"/>
          <p:cNvCxnSpPr>
            <a:stCxn id="13" idx="0"/>
            <a:endCxn id="14" idx="2"/>
          </p:cNvCxnSpPr>
          <p:nvPr/>
        </p:nvCxnSpPr>
        <p:spPr>
          <a:xfrm rot="5400000" flipH="1" flipV="1">
            <a:off x="1285852" y="571501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0"/>
            <a:endCxn id="15" idx="2"/>
          </p:cNvCxnSpPr>
          <p:nvPr/>
        </p:nvCxnSpPr>
        <p:spPr>
          <a:xfrm rot="5400000" flipH="1" flipV="1">
            <a:off x="1285852" y="478632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0"/>
            <a:endCxn id="17" idx="2"/>
          </p:cNvCxnSpPr>
          <p:nvPr/>
        </p:nvCxnSpPr>
        <p:spPr>
          <a:xfrm rot="5400000" flipH="1" flipV="1">
            <a:off x="1285852" y="385762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  <a:endCxn id="18" idx="2"/>
          </p:cNvCxnSpPr>
          <p:nvPr/>
        </p:nvCxnSpPr>
        <p:spPr>
          <a:xfrm rot="5400000" flipH="1" flipV="1">
            <a:off x="1285852" y="292893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00034" y="1214422"/>
            <a:ext cx="1857388" cy="642942"/>
          </a:xfrm>
          <a:prstGeom prst="rect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SKOR GCG</a:t>
            </a:r>
            <a:endParaRPr lang="id-ID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25" name="Straight Arrow Connector 24"/>
          <p:cNvCxnSpPr>
            <a:stCxn id="18" idx="0"/>
            <a:endCxn id="24" idx="2"/>
          </p:cNvCxnSpPr>
          <p:nvPr/>
        </p:nvCxnSpPr>
        <p:spPr>
          <a:xfrm rot="5400000" flipH="1" flipV="1">
            <a:off x="1285852" y="200024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25" descr="Picture18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786058"/>
            <a:ext cx="5408237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itle 3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78581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ahapan Penilaian</a:t>
            </a: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561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1000100" y="471495"/>
            <a:ext cx="7843863" cy="6029339"/>
          </a:xfrm>
          <a:prstGeom prst="rect">
            <a:avLst/>
          </a:prstGeom>
        </p:spPr>
        <p:txBody>
          <a:bodyPr/>
          <a:lstStyle/>
          <a:p>
            <a:pPr marL="457200" lvl="0" indent="-457200"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Meskipun assessment hampir serupa dengan audit, namun pembuktian dalam assessment tidak ‘sekaku’ audit (ada persepsi dan pendapat subyektif responden);</a:t>
            </a:r>
          </a:p>
          <a:p>
            <a:pPr marL="457200" lvl="0" indent="-457200"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Pada banyak faktor uji, assessor diharapkan mampu melakukan penilaian atas esensi/substansi yang terjadi, bukan sekadar melakukan penilaian yang bersifat formal/administratif;</a:t>
            </a:r>
          </a:p>
          <a:p>
            <a:pPr marL="457200" lvl="0" indent="-457200"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</a:t>
            </a: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engertian kebijakan, dapat berupa </a:t>
            </a:r>
            <a:r>
              <a:rPr lang="id-ID" sz="20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buku pedoman, surat keputusan, surat edaran, keputusan rapat Direksi/Dewan Komisaris/RUPS</a:t>
            </a: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;</a:t>
            </a:r>
          </a:p>
          <a:p>
            <a:pPr marL="457200" lvl="0" indent="-457200"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Kebijakan dapat bersifat komprehensif dalam satu pedoman maupun bersifat parsial dalam beberapa keputusan/edaran;</a:t>
            </a:r>
          </a:p>
          <a:p>
            <a:pPr marL="457200" indent="-457200" algn="just"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Draft kebijakan </a:t>
            </a:r>
            <a:r>
              <a:rPr lang="id-ID" sz="20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tidak dapat</a:t>
            </a: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dianggap sebagai kebijakan yang berlaku;</a:t>
            </a:r>
          </a:p>
        </p:txBody>
      </p:sp>
      <p:sp>
        <p:nvSpPr>
          <p:cNvPr id="5" name="Title 34"/>
          <p:cNvSpPr txBox="1">
            <a:spLocks/>
          </p:cNvSpPr>
          <p:nvPr/>
        </p:nvSpPr>
        <p:spPr>
          <a:xfrm rot="16200000">
            <a:off x="-2864658" y="2936064"/>
            <a:ext cx="6729380" cy="85724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Panduan Pen</a:t>
            </a: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ilai</a:t>
            </a:r>
            <a:r>
              <a:rPr kumimoji="0" lang="id-ID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an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235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1000100" y="471495"/>
            <a:ext cx="7843863" cy="5957901"/>
          </a:xfrm>
          <a:prstGeom prst="rect">
            <a:avLst/>
          </a:prstGeom>
        </p:spPr>
        <p:txBody>
          <a:bodyPr/>
          <a:lstStyle/>
          <a:p>
            <a:pPr marL="457200" lvl="0" indent="-457200"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Pengaruh waktu pada penilaian:</a:t>
            </a:r>
          </a:p>
          <a:p>
            <a:pPr marL="914400" lvl="1" indent="-457200" algn="just"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Praktik </a:t>
            </a:r>
            <a:r>
              <a:rPr lang="id-ID" sz="2000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governance</a:t>
            </a: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bersifat insidentil dan tidak terjadi pada tahun assessment </a:t>
            </a: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</a:t>
            </a: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id-ID" sz="20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not applicable (N/A);</a:t>
            </a:r>
          </a:p>
          <a:p>
            <a:pPr marL="914400" lvl="1" indent="-457200" algn="just"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Praktik </a:t>
            </a:r>
            <a:r>
              <a:rPr lang="id-ID" sz="2000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governance</a:t>
            </a: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bersifat periodik satu kali dalam beberapa tahun </a:t>
            </a: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 </a:t>
            </a:r>
            <a:r>
              <a:rPr lang="id-ID" sz="20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lihat praktik terakhir</a:t>
            </a:r>
            <a:r>
              <a:rPr lang="id-ID" sz="20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;</a:t>
            </a:r>
          </a:p>
          <a:p>
            <a:pPr marL="457200" indent="-457200" algn="just"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Praktik yang tidak didukung kebijakan pelaksanaannya (sekurangnya instruksi untuk pelaksanaannya) tidak mendapat nilai;</a:t>
            </a:r>
          </a:p>
          <a:p>
            <a:pPr marL="457200" lvl="0" indent="-457200"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Pengertian sosialisasi dapat berupa </a:t>
            </a:r>
            <a:r>
              <a:rPr lang="id-ID" sz="200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pemaparan </a:t>
            </a:r>
            <a:r>
              <a:rPr lang="id-ID" sz="20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klasikal, penyampaian bahan/buku/panduan secara fisik, penyampaian materi melalui media intern perusahaan;</a:t>
            </a:r>
          </a:p>
          <a:p>
            <a:pPr marL="457200" lvl="0" indent="-457200"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Penilaian atas parameter dan faktor uji yang bersifat persepsi, dilakukan dengan metode wawancara/kuesioner dengan responden yang independen dan relevan dengan praktik yang dinilai;</a:t>
            </a:r>
          </a:p>
        </p:txBody>
      </p:sp>
      <p:sp>
        <p:nvSpPr>
          <p:cNvPr id="5" name="Title 34"/>
          <p:cNvSpPr txBox="1">
            <a:spLocks/>
          </p:cNvSpPr>
          <p:nvPr/>
        </p:nvSpPr>
        <p:spPr>
          <a:xfrm rot="16200000">
            <a:off x="-2864658" y="2936064"/>
            <a:ext cx="6729380" cy="85724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Panduan Pen</a:t>
            </a: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ilai</a:t>
            </a:r>
            <a:r>
              <a:rPr kumimoji="0" lang="id-ID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an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6562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1000100" y="471495"/>
            <a:ext cx="7843863" cy="4100513"/>
          </a:xfrm>
          <a:prstGeom prst="rect">
            <a:avLst/>
          </a:prstGeom>
        </p:spPr>
        <p:txBody>
          <a:bodyPr/>
          <a:lstStyle/>
          <a:p>
            <a:pPr marL="457200" indent="-457200" algn="just"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10"/>
              <a:defRPr/>
            </a:pP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Penilaian atas parameter yang meminta assessor melakukan penilaian atas praktik tertentu dilakukan dengan mengandalkan </a:t>
            </a:r>
            <a:r>
              <a:rPr lang="id-ID" sz="20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data sekunder:</a:t>
            </a: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hasil audit internal/eksternal, hasil survey, kajian/reviu internal organisasi;</a:t>
            </a:r>
          </a:p>
          <a:p>
            <a:pPr marL="457200" lvl="0" indent="-457200"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10"/>
              <a:defRPr/>
            </a:pP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N/A diberikan kepada variabel penilaian yang </a:t>
            </a:r>
            <a:r>
              <a:rPr lang="id-ID" sz="20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tidak relevan</a:t>
            </a: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dengan perusahaan yang dinilai, bukan semata-mata karena tidak ada praktik dimaksud;</a:t>
            </a:r>
          </a:p>
          <a:p>
            <a:pPr marL="457200" lvl="0" indent="-457200"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10"/>
              <a:defRPr/>
            </a:pP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N/A diberi nilai 1.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Title 34"/>
          <p:cNvSpPr txBox="1">
            <a:spLocks/>
          </p:cNvSpPr>
          <p:nvPr/>
        </p:nvSpPr>
        <p:spPr>
          <a:xfrm rot="16200000">
            <a:off x="-2864658" y="2936064"/>
            <a:ext cx="6729380" cy="85724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Panduan Pen</a:t>
            </a: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ilai</a:t>
            </a:r>
            <a:r>
              <a:rPr kumimoji="0" lang="id-ID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an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912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" y="4475616"/>
            <a:ext cx="8867822" cy="60007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u="none" strike="noStrike" kern="0" normalizeH="0" baseline="0" noProof="0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Latihan Assessment</a:t>
            </a:r>
            <a:endParaRPr kumimoji="0" lang="id-ID" sz="3200" b="1" u="none" strike="noStrike" kern="0" normalizeH="0" baseline="0" noProof="0">
              <a:ln w="18000">
                <a:solidFill>
                  <a:srgbClr val="0066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7927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 rot="16200000">
            <a:off x="-2864658" y="2936064"/>
            <a:ext cx="6729380" cy="857249"/>
          </a:xfrm>
        </p:spPr>
        <p:txBody>
          <a:bodyPr/>
          <a:lstStyle/>
          <a:p>
            <a:pPr algn="l"/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Panduan Pen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ilai</a:t>
            </a:r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1000100" y="614371"/>
            <a:ext cx="7843863" cy="4029075"/>
          </a:xfrm>
          <a:prstGeom prst="rect">
            <a:avLst/>
          </a:prstGeom>
        </p:spPr>
        <p:txBody>
          <a:bodyPr/>
          <a:lstStyle/>
          <a:p>
            <a:pPr marL="457200" lvl="0" indent="-457200"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id-ID" sz="22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Format kertas kerja latihan menggunakan Ms Excel;</a:t>
            </a:r>
          </a:p>
          <a:p>
            <a:pPr marL="457200" lvl="0" indent="-457200"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id-ID" sz="22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Petunjuk penggunaan:</a:t>
            </a:r>
          </a:p>
          <a:p>
            <a:pPr marL="914400" lvl="1" indent="-457200" algn="just"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22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Assessor mencocokkan pernyataan pada faktor uji/sub faktor uji dengan pemenuhan di perusahaan;</a:t>
            </a:r>
          </a:p>
          <a:p>
            <a:pPr marL="914400" lvl="1" indent="-457200" algn="just"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22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Assessor memilih nilai pemenuhan yang sesuai;</a:t>
            </a:r>
          </a:p>
          <a:p>
            <a:pPr marL="914400" lvl="1" indent="-457200" algn="just"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22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Assessor mengisikan nilai pemenuhan yang sesuai pada kolom yang diberi warna hijau muda;</a:t>
            </a:r>
          </a:p>
          <a:p>
            <a:pPr marL="914400" lvl="1" indent="-457200" algn="just"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22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Scorecard akan secara otomatis mengkalkulasi nilai pemenuhan parameter sampai dengan skor GCG secara keseluruhan.</a:t>
            </a: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69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19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" y="1058413"/>
            <a:ext cx="9144000" cy="5513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714612" y="1957955"/>
            <a:ext cx="2857520" cy="20717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2714612" y="4029657"/>
            <a:ext cx="3500462" cy="2500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072330" y="1957955"/>
            <a:ext cx="357190" cy="15716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6715140" y="4029657"/>
            <a:ext cx="357190" cy="2500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2714612" y="1100699"/>
            <a:ext cx="2857520" cy="857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628680" y="142860"/>
            <a:ext cx="8229600" cy="78581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anduan Penilaian</a:t>
            </a: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072330" y="2743773"/>
            <a:ext cx="1857356" cy="2536049"/>
            <a:chOff x="7072330" y="2743773"/>
            <a:chExt cx="1857356" cy="2536049"/>
          </a:xfrm>
        </p:grpSpPr>
        <p:sp>
          <p:nvSpPr>
            <p:cNvPr id="12" name="Rectangle 11"/>
            <p:cNvSpPr/>
            <p:nvPr/>
          </p:nvSpPr>
          <p:spPr>
            <a:xfrm>
              <a:off x="8072462" y="3571876"/>
              <a:ext cx="857224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d-ID" sz="20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SKOR</a:t>
              </a:r>
              <a:endParaRPr lang="id-ID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cxnSp>
          <p:nvCxnSpPr>
            <p:cNvPr id="14" name="Elbow Connector 13"/>
            <p:cNvCxnSpPr>
              <a:stCxn id="12" idx="0"/>
              <a:endCxn id="7" idx="3"/>
            </p:cNvCxnSpPr>
            <p:nvPr/>
          </p:nvCxnSpPr>
          <p:spPr>
            <a:xfrm rot="16200000" flipV="1">
              <a:off x="7551246" y="2622048"/>
              <a:ext cx="828103" cy="1071554"/>
            </a:xfrm>
            <a:prstGeom prst="bent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12" idx="2"/>
              <a:endCxn id="8" idx="3"/>
            </p:cNvCxnSpPr>
            <p:nvPr/>
          </p:nvCxnSpPr>
          <p:spPr>
            <a:xfrm rot="5400000">
              <a:off x="7218481" y="3997229"/>
              <a:ext cx="1136442" cy="1428744"/>
            </a:xfrm>
            <a:prstGeom prst="bent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19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Salah </a:t>
            </a:r>
            <a:r>
              <a:rPr lang="en-US" sz="4400" dirty="0" err="1" smtClean="0"/>
              <a:t>Satu</a:t>
            </a:r>
            <a:r>
              <a:rPr lang="en-US" sz="4400" dirty="0" smtClean="0"/>
              <a:t> </a:t>
            </a:r>
            <a:r>
              <a:rPr lang="en-US" sz="4400" dirty="0" err="1" smtClean="0"/>
              <a:t>Contoh</a:t>
            </a:r>
            <a:r>
              <a:rPr lang="en-US" sz="4400" dirty="0" smtClean="0"/>
              <a:t> </a:t>
            </a:r>
            <a:r>
              <a:rPr lang="en-US" sz="4400" dirty="0" err="1" smtClean="0"/>
              <a:t>Pengukuran</a:t>
            </a:r>
            <a:r>
              <a:rPr lang="en-US" sz="4400" dirty="0" smtClean="0"/>
              <a:t> GCG yang </a:t>
            </a:r>
            <a:r>
              <a:rPr lang="en-US" sz="4400" dirty="0" err="1" smtClean="0"/>
              <a:t>dijadikan</a:t>
            </a:r>
            <a:r>
              <a:rPr lang="en-US" sz="4400" dirty="0" smtClean="0"/>
              <a:t> </a:t>
            </a:r>
            <a:r>
              <a:rPr lang="en-US" sz="4400" dirty="0" err="1" smtClean="0"/>
              <a:t>Indeks</a:t>
            </a:r>
            <a:r>
              <a:rPr lang="en-US" sz="4400" dirty="0" smtClean="0"/>
              <a:t> GCG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10546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KEMAMPUAN AKHIR YANG DIHARAPKAN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Diharapkan setelah menyelesaikan  materi ini, mahasiswa mampu </a:t>
            </a:r>
            <a:r>
              <a:rPr lang="es-ES" dirty="0" err="1"/>
              <a:t>mengetahui</a:t>
            </a:r>
            <a:r>
              <a:rPr lang="es-ES" dirty="0"/>
              <a:t> dan </a:t>
            </a:r>
            <a:r>
              <a:rPr lang="es-ES" dirty="0" err="1"/>
              <a:t>memahami</a:t>
            </a:r>
            <a:r>
              <a:rPr lang="es-ES" dirty="0"/>
              <a:t> </a:t>
            </a:r>
            <a:r>
              <a:rPr lang="es-ES" dirty="0" err="1"/>
              <a:t>Metodologi</a:t>
            </a:r>
            <a:r>
              <a:rPr lang="es-ES" dirty="0"/>
              <a:t> </a:t>
            </a:r>
            <a:r>
              <a:rPr lang="es-ES" dirty="0" err="1"/>
              <a:t>Assesment</a:t>
            </a:r>
            <a:r>
              <a:rPr lang="es-ES" dirty="0"/>
              <a:t> GCG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990600" y="2438400"/>
            <a:ext cx="7086600" cy="3535363"/>
          </a:xfrm>
        </p:spPr>
        <p:txBody>
          <a:bodyPr>
            <a:normAutofit fontScale="77500" lnSpcReduction="20000"/>
          </a:bodyPr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en-US" smtClean="0"/>
              <a:t>CGPI adalah program riset dan pemeringkatan penerapan GCG pada perusahaan-perusahaan di Indonesia. Program ini diselenggarakan oleh </a:t>
            </a:r>
            <a:r>
              <a:rPr lang="en-US" i="1" smtClean="0"/>
              <a:t>The Indonesian Institute for Corporate Governance</a:t>
            </a:r>
            <a:r>
              <a:rPr lang="en-US" smtClean="0"/>
              <a:t> (IICG) bekerjasama dengan Majalah SWA.</a:t>
            </a:r>
          </a:p>
          <a:p>
            <a:pPr marL="0" indent="0" algn="just" eaLnBrk="1" hangingPunct="1">
              <a:buFont typeface="Wingdings" pitchFamily="2" charset="2"/>
              <a:buNone/>
            </a:pPr>
            <a:endParaRPr lang="en-US" smtClean="0"/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en-US" smtClean="0"/>
              <a:t>CGPI diikuti oleh Perusahaan Publik (Emiten), BUMN, BUMS, BUMD, Perseroan Terbatas, Lembaga Keuangan Bank dan Non-Bank, dan Lembaga Keuangan Syariah.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525" cy="129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Corporate Governance Perception Index (CGPI)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5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143000" y="2514600"/>
            <a:ext cx="6858000" cy="3078163"/>
          </a:xfrm>
        </p:spPr>
        <p:txBody>
          <a:bodyPr>
            <a:normAutofit fontScale="85000" lnSpcReduction="10000"/>
          </a:bodyPr>
          <a:lstStyle/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mtClean="0"/>
              <a:t>CGPI dirancang untuk memicu perusahaan dalam meningkatkan kualitas penerapan konsep CG melalui perbaikan yang berkesinambungan dengan melaksanakan evaluasi dan melakukan studi banding.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Tujuan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CGPI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71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47900"/>
            <a:ext cx="6781800" cy="3878263"/>
          </a:xfrm>
        </p:spPr>
        <p:txBody>
          <a:bodyPr rtlCol="0">
            <a:normAutofit fontScale="70000" lnSpcReduction="20000"/>
          </a:bodyPr>
          <a:lstStyle/>
          <a:p>
            <a:pPr marL="365760" indent="-36576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Penataan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organisasi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perusahaan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belum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sesuai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belum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mendukung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terwujudnya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GCG</a:t>
            </a:r>
          </a:p>
          <a:p>
            <a:pPr marL="365760" indent="-36576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Peningkatan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kesadaran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&amp;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komitmen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internal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perusahaan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&amp;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stakeholder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thdp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penerapan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GCG</a:t>
            </a:r>
          </a:p>
          <a:p>
            <a:pPr marL="365760" indent="-36576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Kepercayaan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investor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publik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meningkat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Pemetaan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masalah-masalah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strategis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praktik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GCG</a:t>
            </a:r>
          </a:p>
          <a:p>
            <a:pPr marL="365760" indent="-36576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Alternatif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perbaikan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indikator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standar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mutu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pencapaian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kualitas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CG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Manfaat</a:t>
            </a:r>
            <a:r>
              <a:rPr lang="en-US" b="1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CGPI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22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524000" y="2438400"/>
            <a:ext cx="5638800" cy="3124200"/>
          </a:xfrm>
        </p:spPr>
        <p:txBody>
          <a:bodyPr>
            <a:normAutofit fontScale="70000" lnSpcReduction="20000"/>
          </a:bodyPr>
          <a:lstStyle/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mtClean="0"/>
              <a:t>Self-Assessment 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mtClean="0"/>
              <a:t>Pengumpulan dokumen perusahaan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mtClean="0"/>
              <a:t>Penyusunan makalah dan presentasi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mtClean="0"/>
              <a:t>Observasi perusahaan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Tahap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Penilaian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GCG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188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48347"/>
            <a:ext cx="7086600" cy="3877815"/>
          </a:xfrm>
        </p:spPr>
        <p:txBody>
          <a:bodyPr numCol="2" rtlCol="0">
            <a:normAutofit fontScale="92500"/>
          </a:bodyPr>
          <a:lstStyle/>
          <a:p>
            <a:pPr marL="365760" indent="-36576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Komitmen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Transparansi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Akuntabilitas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Responsibilitas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Independensi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Kompetensi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Keadilan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Kepemimpinan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Kemampuan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bekerjasama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Tata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Nilai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Strategi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Kebijakan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Etika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Bisnis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Budaya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Resiko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Cakupan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enilaian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CGPI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8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99247" y="2895600"/>
            <a:ext cx="7745505" cy="3230562"/>
          </a:xfrm>
          <a:blipFill rotWithShape="1">
            <a:blip r:embed="rId2"/>
            <a:stretch>
              <a:fillRect l="-866"/>
            </a:stretch>
          </a:blipFill>
        </p:spPr>
        <p:txBody>
          <a:bodyPr rtlCol="0">
            <a:normAutofit/>
          </a:bodyPr>
          <a:lstStyle/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Mengukur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CGPI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11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143000" y="2362200"/>
            <a:ext cx="7239000" cy="3725863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300" smtClean="0"/>
              <a:t>Berdasarkan kategorisasi pemeringkatan: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Penilaian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CGPI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3276600"/>
          <a:ext cx="6629399" cy="2438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94114"/>
                <a:gridCol w="2630714"/>
                <a:gridCol w="2104571"/>
              </a:tblGrid>
              <a:tr h="6857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 anchor="ctr"/>
                </a:tc>
              </a:tr>
              <a:tr h="6096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HIGHLY RELIABLE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85,00 – 100,00</a:t>
                      </a:r>
                      <a:endParaRPr lang="en-US" dirty="0"/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TRUSTWORTHY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70,00 – 84,99</a:t>
                      </a:r>
                      <a:endParaRPr lang="en-US" dirty="0"/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FAIRLY RELIABLE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55,00 – 69,99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2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Perusahaan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Sangat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Terpercaya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Menurut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CGPI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9" name="Picture 2" descr="C:\Users\Farah\Pictures\IMG_60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2247900"/>
            <a:ext cx="4800600" cy="3878263"/>
          </a:xfrm>
        </p:spPr>
      </p:pic>
    </p:spTree>
    <p:extLst>
      <p:ext uri="{BB962C8B-B14F-4D97-AF65-F5344CB8AC3E}">
        <p14:creationId xmlns:p14="http://schemas.microsoft.com/office/powerpoint/2010/main" val="260314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8581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d-I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corecard Penilaian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214545" y="1285860"/>
          <a:ext cx="6429423" cy="4071966"/>
        </p:xfrm>
        <a:graphic>
          <a:graphicData uri="http://schemas.openxmlformats.org/drawingml/2006/table">
            <a:tbl>
              <a:tblPr/>
              <a:tblGrid>
                <a:gridCol w="391159"/>
                <a:gridCol w="391159"/>
                <a:gridCol w="391159"/>
                <a:gridCol w="391159"/>
                <a:gridCol w="1228378"/>
                <a:gridCol w="612130"/>
                <a:gridCol w="2342839"/>
                <a:gridCol w="681440"/>
              </a:tblGrid>
              <a:tr h="224862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KRITERIA DAN FAKTOR-FAKTOR YANG DIUJI KESESUAIAN PENERAPANNYA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60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9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9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9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9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9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9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9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9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8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PENJELASAN KRITERIA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BOBOT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03"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I. KOMITMEN TERHADAP PENERAPAN TATA KELOLA SECARA BERKELANJUTAN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7,000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7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Perusahaan memiliki Pedoman Tata Kelola Perusahaan yang Baik (</a:t>
                      </a:r>
                      <a:r>
                        <a:rPr lang="id-ID" sz="1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GCG Code</a:t>
                      </a: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) dan pedoman perilaku (</a:t>
                      </a:r>
                      <a:r>
                        <a:rPr lang="id-ID" sz="1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code of conduct</a:t>
                      </a: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).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1,218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7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Perusahaan memiliki Pedoman Telola Perusahaan yang Baik (</a:t>
                      </a:r>
                      <a:r>
                        <a:rPr lang="id-ID" sz="1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GCG Code</a:t>
                      </a: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) yang ditinjau dan dimutakhirkan secara berkala. 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0,609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Faktor-faktor yang Diuji Kesesuaian Penerapannya: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(1)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Terdapat Pedoman Tata Kelola Perusahaan yang Baik (</a:t>
                      </a:r>
                      <a:r>
                        <a:rPr lang="id-ID" sz="1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GCG Code</a:t>
                      </a: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).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7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(2)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Pedoman Tata Kelola Perusahaan yang Baik (GCG Code) ditandatangani oleh Organ BUMN atau dikukuhkan RUPS.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(3)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Pedoman Tata Kelola Perusahaan yang Baik (</a:t>
                      </a:r>
                      <a:r>
                        <a:rPr lang="id-ID" sz="1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GCG Code</a:t>
                      </a: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) paling sedikit mengacu kepada Pedoman Penerapan Tata Kelola Perusahaan yang Baik (</a:t>
                      </a:r>
                      <a:r>
                        <a:rPr lang="id-ID" sz="1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Good Corporate Governance</a:t>
                      </a: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) bagi Badan Usaha Milik Negara, Pedoman Sektoral (jika ada) dan/atau peraturan sektoral.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7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(4) 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Pedoman Tata Kelola Perusahaan yang Baik (</a:t>
                      </a:r>
                      <a:r>
                        <a:rPr lang="id-ID" sz="1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GCG Code</a:t>
                      </a: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) ditinjau dan dimutakhirkan secara berkala.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4" name="Line Callout 1 73"/>
          <p:cNvSpPr/>
          <p:nvPr/>
        </p:nvSpPr>
        <p:spPr>
          <a:xfrm>
            <a:off x="285720" y="1500174"/>
            <a:ext cx="1285884" cy="428628"/>
          </a:xfrm>
          <a:prstGeom prst="borderCallout1">
            <a:avLst>
              <a:gd name="adj1" fmla="val 49646"/>
              <a:gd name="adj2" fmla="val 102011"/>
              <a:gd name="adj3" fmla="val 125741"/>
              <a:gd name="adj4" fmla="val 165768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Aspek</a:t>
            </a:r>
            <a:endParaRPr lang="id-ID" b="1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75" name="Line Callout 1 74"/>
          <p:cNvSpPr/>
          <p:nvPr/>
        </p:nvSpPr>
        <p:spPr>
          <a:xfrm>
            <a:off x="285720" y="2285992"/>
            <a:ext cx="1285884" cy="428628"/>
          </a:xfrm>
          <a:prstGeom prst="borderCallout1">
            <a:avLst>
              <a:gd name="adj1" fmla="val 49646"/>
              <a:gd name="adj2" fmla="val 102011"/>
              <a:gd name="adj3" fmla="val 26432"/>
              <a:gd name="adj4" fmla="val 170239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Indikator</a:t>
            </a:r>
            <a:endParaRPr lang="id-ID" b="1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76" name="Line Callout 1 75"/>
          <p:cNvSpPr/>
          <p:nvPr/>
        </p:nvSpPr>
        <p:spPr>
          <a:xfrm>
            <a:off x="285720" y="3000372"/>
            <a:ext cx="1285884" cy="428628"/>
          </a:xfrm>
          <a:prstGeom prst="borderCallout1">
            <a:avLst>
              <a:gd name="adj1" fmla="val 49646"/>
              <a:gd name="adj2" fmla="val 102011"/>
              <a:gd name="adj3" fmla="val -25062"/>
              <a:gd name="adj4" fmla="val 197212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Parameter</a:t>
            </a:r>
            <a:endParaRPr lang="id-ID" b="1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77" name="Line Callout 1 76"/>
          <p:cNvSpPr/>
          <p:nvPr/>
        </p:nvSpPr>
        <p:spPr>
          <a:xfrm>
            <a:off x="285720" y="4000504"/>
            <a:ext cx="1285884" cy="428628"/>
          </a:xfrm>
          <a:prstGeom prst="borderCallout1">
            <a:avLst>
              <a:gd name="adj1" fmla="val 49646"/>
              <a:gd name="adj2" fmla="val 102011"/>
              <a:gd name="adj3" fmla="val -128050"/>
              <a:gd name="adj4" fmla="val 222959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Faktor Uji</a:t>
            </a:r>
            <a:endParaRPr lang="id-ID" b="1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79" name="Straight Connector 78"/>
          <p:cNvCxnSpPr>
            <a:stCxn id="77" idx="0"/>
          </p:cNvCxnSpPr>
          <p:nvPr/>
        </p:nvCxnSpPr>
        <p:spPr>
          <a:xfrm flipV="1">
            <a:off x="1571604" y="3786190"/>
            <a:ext cx="1571636" cy="42862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7" idx="0"/>
          </p:cNvCxnSpPr>
          <p:nvPr/>
        </p:nvCxnSpPr>
        <p:spPr>
          <a:xfrm>
            <a:off x="1571604" y="4214818"/>
            <a:ext cx="1643074" cy="158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7" idx="0"/>
          </p:cNvCxnSpPr>
          <p:nvPr/>
        </p:nvCxnSpPr>
        <p:spPr>
          <a:xfrm>
            <a:off x="1571604" y="4214818"/>
            <a:ext cx="1571636" cy="928694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Line Callout 1 94"/>
          <p:cNvSpPr/>
          <p:nvPr/>
        </p:nvSpPr>
        <p:spPr>
          <a:xfrm>
            <a:off x="3357554" y="5929330"/>
            <a:ext cx="2000264" cy="428628"/>
          </a:xfrm>
          <a:prstGeom prst="borderCallout1">
            <a:avLst>
              <a:gd name="adj1" fmla="val 49646"/>
              <a:gd name="adj2" fmla="val 102011"/>
              <a:gd name="adj3" fmla="val -698162"/>
              <a:gd name="adj4" fmla="val 244853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Bobot Parameter</a:t>
            </a:r>
            <a:endParaRPr lang="id-ID" b="1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2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78581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corecard Penilaian</a:t>
            </a: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Line Callout 1 75"/>
          <p:cNvSpPr/>
          <p:nvPr/>
        </p:nvSpPr>
        <p:spPr>
          <a:xfrm>
            <a:off x="285720" y="1571612"/>
            <a:ext cx="1285884" cy="428628"/>
          </a:xfrm>
          <a:prstGeom prst="borderCallout1">
            <a:avLst>
              <a:gd name="adj1" fmla="val 49646"/>
              <a:gd name="adj2" fmla="val 102011"/>
              <a:gd name="adj3" fmla="val -25062"/>
              <a:gd name="adj4" fmla="val 197212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Parameter</a:t>
            </a:r>
            <a:endParaRPr lang="id-ID" b="1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77" name="Line Callout 1 76"/>
          <p:cNvSpPr/>
          <p:nvPr/>
        </p:nvSpPr>
        <p:spPr>
          <a:xfrm>
            <a:off x="285720" y="2357430"/>
            <a:ext cx="1285884" cy="428628"/>
          </a:xfrm>
          <a:prstGeom prst="borderCallout1">
            <a:avLst>
              <a:gd name="adj1" fmla="val 49646"/>
              <a:gd name="adj2" fmla="val 102011"/>
              <a:gd name="adj3" fmla="val -91268"/>
              <a:gd name="adj4" fmla="val 222959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Faktor Uji</a:t>
            </a:r>
            <a:endParaRPr lang="id-ID" b="1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79" name="Straight Connector 78"/>
          <p:cNvCxnSpPr>
            <a:stCxn id="77" idx="0"/>
          </p:cNvCxnSpPr>
          <p:nvPr/>
        </p:nvCxnSpPr>
        <p:spPr>
          <a:xfrm flipV="1">
            <a:off x="1571604" y="2214554"/>
            <a:ext cx="1643074" cy="35719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7" idx="0"/>
          </p:cNvCxnSpPr>
          <p:nvPr/>
        </p:nvCxnSpPr>
        <p:spPr>
          <a:xfrm>
            <a:off x="1571604" y="2571744"/>
            <a:ext cx="1643074" cy="158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357422" y="1214422"/>
          <a:ext cx="6330542" cy="4433237"/>
        </p:xfrm>
        <a:graphic>
          <a:graphicData uri="http://schemas.openxmlformats.org/drawingml/2006/table">
            <a:tbl>
              <a:tblPr/>
              <a:tblGrid>
                <a:gridCol w="385143"/>
                <a:gridCol w="385143"/>
                <a:gridCol w="385143"/>
                <a:gridCol w="385143"/>
                <a:gridCol w="4119010"/>
                <a:gridCol w="670960"/>
              </a:tblGrid>
              <a:tr h="382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2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Perusahaan memiliki Pedoman Perilaku yang ditinjau dan dimutakhirkan secara berkala.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0,609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Faktor-faktor yang Diuji Kesesuaian Penerapannya: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(1)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Terdapat Pedoman Perilaku (</a:t>
                      </a:r>
                      <a:r>
                        <a:rPr lang="id-ID" sz="1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Code of Conduct</a:t>
                      </a: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).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(2)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Pedoman Perilaku (</a:t>
                      </a:r>
                      <a:r>
                        <a:rPr lang="id-ID" sz="1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Code of Conduct</a:t>
                      </a: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) ditandatangani oleh Direksi dan Dewan Komisaris/Dewan Pengawas.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(3)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Muatan Pedoman Perilaku: 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a.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Pernyataan komitmen Direksi dan Dewan Komisaris/Dewan Pengawas; 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b.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Nilai-nilai perusahaan (values); 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c.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Benturan kepentingan;  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d.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Pemberian dan penerimaan hadiah, jamuan, hiburan dan pemberian donasi;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e.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Kepedulian terhadap kesehatan dan keselamatan kerja serta pelestarian; 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f.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Kesempatan yang sama untuk mendapatkan pekerjaan dan promosi; 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g.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Integritas laporan keuangan; 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i.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Perlindungan informasi perusahaan dan intenagible asset; 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j.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Informasi orang dalam (untuk BUMN Tbk); 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k.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Perlindungan harta perusahaan; 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l.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Kegiatan sosial dan politik; 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m.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Etika yang terkait dengan </a:t>
                      </a:r>
                      <a:r>
                        <a:rPr lang="id-ID" sz="1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stakeholders</a:t>
                      </a: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. 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Line Callout 1 12"/>
          <p:cNvSpPr/>
          <p:nvPr/>
        </p:nvSpPr>
        <p:spPr>
          <a:xfrm>
            <a:off x="285720" y="4357694"/>
            <a:ext cx="1714512" cy="428628"/>
          </a:xfrm>
          <a:prstGeom prst="borderCallout1">
            <a:avLst>
              <a:gd name="adj1" fmla="val 49646"/>
              <a:gd name="adj2" fmla="val 98946"/>
              <a:gd name="adj3" fmla="val -345060"/>
              <a:gd name="adj4" fmla="val 191388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Sub Faktor Uji</a:t>
            </a:r>
            <a:endParaRPr lang="id-ID" b="1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3571868" y="6000768"/>
            <a:ext cx="2000264" cy="428628"/>
          </a:xfrm>
          <a:prstGeom prst="borderCallout1">
            <a:avLst>
              <a:gd name="adj1" fmla="val 49646"/>
              <a:gd name="adj2" fmla="val 102011"/>
              <a:gd name="adj3" fmla="val -1047586"/>
              <a:gd name="adj4" fmla="val 230667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Bobot Parameter</a:t>
            </a:r>
            <a:endParaRPr lang="id-ID" b="1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7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 Penilaian</a:t>
            </a: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Picture18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434012"/>
            <a:ext cx="7759506" cy="4495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520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" y="4475616"/>
            <a:ext cx="8867822" cy="60007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u="none" strike="noStrike" kern="0" normalizeH="0" baseline="0" noProof="0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Panduan Penilaian</a:t>
            </a:r>
            <a:endParaRPr kumimoji="0" lang="id-ID" sz="3200" b="1" u="none" strike="noStrike" kern="0" normalizeH="0" baseline="0" noProof="0">
              <a:ln w="18000">
                <a:solidFill>
                  <a:srgbClr val="0066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7172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1290" y="4643446"/>
            <a:ext cx="6276990" cy="571504"/>
          </a:xfrm>
        </p:spPr>
        <p:txBody>
          <a:bodyPr>
            <a:normAutofit fontScale="25000" lnSpcReduction="20000"/>
          </a:bodyPr>
          <a:lstStyle/>
          <a:p>
            <a:pPr marL="465138" indent="-465138">
              <a:spcBef>
                <a:spcPts val="0"/>
              </a:spcBef>
              <a:spcAft>
                <a:spcPts val="600"/>
              </a:spcAft>
            </a:pPr>
            <a:r>
              <a:rPr lang="id-ID" sz="22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 pemenuhan setiap sub faktor uji (jika ada):</a:t>
            </a:r>
          </a:p>
          <a:p>
            <a:pPr marL="865188" lvl="1" indent="-465138">
              <a:spcBef>
                <a:spcPts val="0"/>
              </a:spcBef>
              <a:spcAft>
                <a:spcPts val="600"/>
              </a:spcAft>
            </a:pPr>
            <a:r>
              <a:rPr lang="id-ID" sz="18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Ordinal: 0 – 1 atau 0 – 0,5 – 1; atau</a:t>
            </a:r>
          </a:p>
          <a:p>
            <a:pPr marL="865188" lvl="1" indent="-465138">
              <a:spcBef>
                <a:spcPts val="0"/>
              </a:spcBef>
              <a:spcAft>
                <a:spcPts val="600"/>
              </a:spcAft>
            </a:pPr>
            <a:r>
              <a:rPr lang="id-ID" sz="18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Nominal: sesuai persentase pemenuhan.</a:t>
            </a:r>
          </a:p>
          <a:p>
            <a:pPr marL="465138" indent="-465138">
              <a:spcBef>
                <a:spcPts val="0"/>
              </a:spcBef>
              <a:spcAft>
                <a:spcPts val="600"/>
              </a:spcAft>
            </a:pPr>
            <a:r>
              <a:rPr lang="id-ID" sz="22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Hitung rata-rata pemenuhan sub faktor uji dengan bobot seimbang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0034" y="5857892"/>
            <a:ext cx="1857388" cy="642942"/>
          </a:xfrm>
          <a:prstGeom prst="rect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SUB  </a:t>
            </a:r>
            <a:br>
              <a:rPr lang="id-ID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id-ID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FAKTOR UJI</a:t>
            </a:r>
            <a:endParaRPr lang="id-ID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034" y="4929198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FAKTOR UJI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034" y="4000504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PARAMETER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0034" y="3071810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INDIKATOR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0034" y="2143116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ASPEK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20" name="Straight Arrow Connector 19"/>
          <p:cNvCxnSpPr>
            <a:stCxn id="13" idx="0"/>
            <a:endCxn id="14" idx="2"/>
          </p:cNvCxnSpPr>
          <p:nvPr/>
        </p:nvCxnSpPr>
        <p:spPr>
          <a:xfrm rot="5400000" flipH="1" flipV="1">
            <a:off x="1285852" y="571501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0"/>
            <a:endCxn id="15" idx="2"/>
          </p:cNvCxnSpPr>
          <p:nvPr/>
        </p:nvCxnSpPr>
        <p:spPr>
          <a:xfrm rot="5400000" flipH="1" flipV="1">
            <a:off x="1285852" y="478632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0"/>
            <a:endCxn id="17" idx="2"/>
          </p:cNvCxnSpPr>
          <p:nvPr/>
        </p:nvCxnSpPr>
        <p:spPr>
          <a:xfrm rot="5400000" flipH="1" flipV="1">
            <a:off x="1285852" y="385762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  <a:endCxn id="18" idx="2"/>
          </p:cNvCxnSpPr>
          <p:nvPr/>
        </p:nvCxnSpPr>
        <p:spPr>
          <a:xfrm rot="5400000" flipH="1" flipV="1">
            <a:off x="1285852" y="292893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00034" y="1214422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SKOR GCG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25" name="Straight Arrow Connector 24"/>
          <p:cNvCxnSpPr>
            <a:stCxn id="18" idx="0"/>
            <a:endCxn id="24" idx="2"/>
          </p:cNvCxnSpPr>
          <p:nvPr/>
        </p:nvCxnSpPr>
        <p:spPr>
          <a:xfrm rot="5400000" flipH="1" flipV="1">
            <a:off x="1285852" y="200024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itle 3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78581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ahapan Penilaian</a:t>
            </a: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2976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36" y="1142984"/>
            <a:ext cx="6276990" cy="785818"/>
          </a:xfrm>
        </p:spPr>
        <p:txBody>
          <a:bodyPr>
            <a:normAutofit fontScale="47500" lnSpcReduction="20000"/>
          </a:bodyPr>
          <a:lstStyle/>
          <a:p>
            <a:pPr marL="465138" indent="-465138">
              <a:spcBef>
                <a:spcPts val="0"/>
              </a:spcBef>
              <a:spcAft>
                <a:spcPts val="600"/>
              </a:spcAft>
            </a:pPr>
            <a:r>
              <a:rPr lang="id-ID" sz="22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Tetapkan nilai pemenuhan faktor uji; </a:t>
            </a:r>
          </a:p>
          <a:p>
            <a:pPr marL="465138" indent="-465138">
              <a:spcBef>
                <a:spcPts val="0"/>
              </a:spcBef>
              <a:spcAft>
                <a:spcPts val="600"/>
              </a:spcAft>
            </a:pPr>
            <a:r>
              <a:rPr lang="id-ID" sz="22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 FU yang memiliki sub faktor uji, maka nilai faktor uji adalah rata-rata tertimbang nilai sub faktor uji;</a:t>
            </a:r>
          </a:p>
          <a:p>
            <a:pPr marL="465138" indent="-465138">
              <a:spcBef>
                <a:spcPts val="0"/>
              </a:spcBef>
              <a:spcAft>
                <a:spcPts val="600"/>
              </a:spcAft>
            </a:pPr>
            <a:r>
              <a:rPr lang="id-ID" sz="22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Dapatkan skor faktor uji dengan memilih tingkat pemenuhan sebagai berikut: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0034" y="5857892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SUB  </a:t>
            </a:r>
            <a:b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FAKTOR UJI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0034" y="4929198"/>
            <a:ext cx="1857388" cy="642942"/>
          </a:xfrm>
          <a:prstGeom prst="rect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FAKTOR UJI</a:t>
            </a:r>
            <a:endParaRPr lang="id-ID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034" y="4000504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PARAMETER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0034" y="3071810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INDIKATOR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0034" y="2143116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ASPEK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27" name="Straight Arrow Connector 26"/>
          <p:cNvCxnSpPr>
            <a:stCxn id="22" idx="0"/>
            <a:endCxn id="23" idx="2"/>
          </p:cNvCxnSpPr>
          <p:nvPr/>
        </p:nvCxnSpPr>
        <p:spPr>
          <a:xfrm rot="5400000" flipH="1" flipV="1">
            <a:off x="1285852" y="571501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3" idx="0"/>
            <a:endCxn id="24" idx="2"/>
          </p:cNvCxnSpPr>
          <p:nvPr/>
        </p:nvCxnSpPr>
        <p:spPr>
          <a:xfrm rot="5400000" flipH="1" flipV="1">
            <a:off x="1285852" y="478632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0"/>
            <a:endCxn id="25" idx="2"/>
          </p:cNvCxnSpPr>
          <p:nvPr/>
        </p:nvCxnSpPr>
        <p:spPr>
          <a:xfrm rot="5400000" flipH="1" flipV="1">
            <a:off x="1285852" y="385762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5" idx="0"/>
            <a:endCxn id="26" idx="2"/>
          </p:cNvCxnSpPr>
          <p:nvPr/>
        </p:nvCxnSpPr>
        <p:spPr>
          <a:xfrm rot="5400000" flipH="1" flipV="1">
            <a:off x="1285852" y="292893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00034" y="1214422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SKOR GCG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32" name="Straight Arrow Connector 31"/>
          <p:cNvCxnSpPr>
            <a:stCxn id="26" idx="0"/>
            <a:endCxn id="31" idx="2"/>
          </p:cNvCxnSpPr>
          <p:nvPr/>
        </p:nvCxnSpPr>
        <p:spPr>
          <a:xfrm rot="5400000" flipH="1" flipV="1">
            <a:off x="1285852" y="200024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3" name="Picture 32" descr="Picture1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795" y="3500438"/>
            <a:ext cx="5659733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itle 3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78581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ahapan Penilaian</a:t>
            </a: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105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1290" y="3714752"/>
            <a:ext cx="6276990" cy="1285884"/>
          </a:xfrm>
        </p:spPr>
        <p:txBody>
          <a:bodyPr>
            <a:normAutofit fontScale="77500" lnSpcReduction="20000"/>
          </a:bodyPr>
          <a:lstStyle/>
          <a:p>
            <a:pPr marL="268288" indent="-268288">
              <a:spcBef>
                <a:spcPts val="0"/>
              </a:spcBef>
              <a:spcAft>
                <a:spcPts val="600"/>
              </a:spcAft>
            </a:pPr>
            <a:r>
              <a:rPr lang="id-ID" sz="22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Tetapkan nilai pemenuhan parameter, yakni rata-rata tertimbang nilai seluruh faktor uji untuk satu parameter;</a:t>
            </a:r>
          </a:p>
          <a:p>
            <a:pPr marL="268288" indent="-268288">
              <a:spcBef>
                <a:spcPts val="0"/>
              </a:spcBef>
              <a:spcAft>
                <a:spcPts val="600"/>
              </a:spcAft>
            </a:pPr>
            <a:r>
              <a:rPr lang="id-ID" sz="22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Kalikan nilai pemenuhan parameter dengan bobot parameter untuk memperoleh skor parameter.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0034" y="5857892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SUB  </a:t>
            </a:r>
            <a:b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FAKTOR UJI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034" y="4929198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FAKTOR UJI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034" y="4000504"/>
            <a:ext cx="1857388" cy="642942"/>
          </a:xfrm>
          <a:prstGeom prst="rect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PARAMETER</a:t>
            </a:r>
            <a:endParaRPr lang="id-ID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0034" y="3071810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INDIKATOR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0034" y="2143116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ASPEK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20" name="Straight Arrow Connector 19"/>
          <p:cNvCxnSpPr>
            <a:stCxn id="13" idx="0"/>
            <a:endCxn id="14" idx="2"/>
          </p:cNvCxnSpPr>
          <p:nvPr/>
        </p:nvCxnSpPr>
        <p:spPr>
          <a:xfrm rot="5400000" flipH="1" flipV="1">
            <a:off x="1285852" y="571501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0"/>
            <a:endCxn id="15" idx="2"/>
          </p:cNvCxnSpPr>
          <p:nvPr/>
        </p:nvCxnSpPr>
        <p:spPr>
          <a:xfrm rot="5400000" flipH="1" flipV="1">
            <a:off x="1285852" y="478632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0"/>
            <a:endCxn id="17" idx="2"/>
          </p:cNvCxnSpPr>
          <p:nvPr/>
        </p:nvCxnSpPr>
        <p:spPr>
          <a:xfrm rot="5400000" flipH="1" flipV="1">
            <a:off x="1285852" y="385762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  <a:endCxn id="18" idx="2"/>
          </p:cNvCxnSpPr>
          <p:nvPr/>
        </p:nvCxnSpPr>
        <p:spPr>
          <a:xfrm rot="5400000" flipH="1" flipV="1">
            <a:off x="1285852" y="292893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00034" y="1214422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SKOR GCG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25" name="Straight Arrow Connector 24"/>
          <p:cNvCxnSpPr>
            <a:stCxn id="18" idx="0"/>
            <a:endCxn id="24" idx="2"/>
          </p:cNvCxnSpPr>
          <p:nvPr/>
        </p:nvCxnSpPr>
        <p:spPr>
          <a:xfrm rot="5400000" flipH="1" flipV="1">
            <a:off x="1285852" y="200024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itle 3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78581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ahapan Penilaian</a:t>
            </a: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4651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1155</Words>
  <Application>Microsoft Office PowerPoint</Application>
  <PresentationFormat>On-screen Show (4:3)</PresentationFormat>
  <Paragraphs>292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Metodologi Assessment GCG  </vt:lpstr>
      <vt:lpstr>KEMAMPUAN AKHIR YANG DIHARAPKAN</vt:lpstr>
      <vt:lpstr>Scorecard Penilaian</vt:lpstr>
      <vt:lpstr>Scorecard Penilaian</vt:lpstr>
      <vt:lpstr>Dimensi Penilaian</vt:lpstr>
      <vt:lpstr>PowerPoint Presentation</vt:lpstr>
      <vt:lpstr>Tahapan Penilaian</vt:lpstr>
      <vt:lpstr>Tahapan Penilaian</vt:lpstr>
      <vt:lpstr>Tahapan Penilaian</vt:lpstr>
      <vt:lpstr>Tahapan Penilaian</vt:lpstr>
      <vt:lpstr>Tahapan Penilaian</vt:lpstr>
      <vt:lpstr>Tahapan Penilaian</vt:lpstr>
      <vt:lpstr>PowerPoint Presentation</vt:lpstr>
      <vt:lpstr>PowerPoint Presentation</vt:lpstr>
      <vt:lpstr>PowerPoint Presentation</vt:lpstr>
      <vt:lpstr>PowerPoint Presentation</vt:lpstr>
      <vt:lpstr>Panduan Penilaian</vt:lpstr>
      <vt:lpstr>Panduan Penilaian</vt:lpstr>
      <vt:lpstr>PowerPoint Presentation</vt:lpstr>
      <vt:lpstr>Corporate Governance Perception Index (CGPI)</vt:lpstr>
      <vt:lpstr>Tujuan CGPI</vt:lpstr>
      <vt:lpstr>Manfaat CGPI</vt:lpstr>
      <vt:lpstr>Tahap Penilaian GCG</vt:lpstr>
      <vt:lpstr>Cakupan Penilaian CGPI</vt:lpstr>
      <vt:lpstr>Mengukur CGPI</vt:lpstr>
      <vt:lpstr>Penilaian CGPI</vt:lpstr>
      <vt:lpstr>Perusahaan Sangat Terpercaya Menurut CGPI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Staff</cp:lastModifiedBy>
  <cp:revision>25</cp:revision>
  <dcterms:created xsi:type="dcterms:W3CDTF">2017-09-09T11:34:57Z</dcterms:created>
  <dcterms:modified xsi:type="dcterms:W3CDTF">2018-09-12T04:32:50Z</dcterms:modified>
</cp:coreProperties>
</file>