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2" r:id="rId2"/>
    <p:sldId id="260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26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77091"/>
      </p:ext>
    </p:extLst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524000"/>
            <a:ext cx="5943600" cy="1676400"/>
          </a:xfrm>
        </p:spPr>
        <p:txBody>
          <a:bodyPr anchor="ctr">
            <a:noAutofit/>
          </a:bodyPr>
          <a:lstStyle/>
          <a:p>
            <a:r>
              <a:rPr lang="en-US" altLang="zh-CN" sz="4000" b="1" dirty="0">
                <a:solidFill>
                  <a:srgbClr val="5EC902"/>
                </a:solidFill>
                <a:latin typeface="Candara" pitchFamily="34" charset="0"/>
                <a:sym typeface="Candara" pitchFamily="34" charset="0"/>
              </a:rPr>
              <a:t>Assessment GCG</a:t>
            </a:r>
            <a:r>
              <a:rPr lang="en-US" altLang="zh-CN" sz="4000" b="1" dirty="0" smtClean="0">
                <a:solidFill>
                  <a:srgbClr val="5EC902"/>
                </a:solidFill>
                <a:latin typeface="Candara" pitchFamily="34" charset="0"/>
                <a:sym typeface="Candara" pitchFamily="34" charset="0"/>
              </a:rPr>
              <a:t>:</a:t>
            </a:r>
            <a:br>
              <a:rPr lang="en-US" altLang="zh-CN" sz="4000" b="1" dirty="0" smtClean="0">
                <a:solidFill>
                  <a:srgbClr val="5EC902"/>
                </a:solidFill>
                <a:latin typeface="Candara" pitchFamily="34" charset="0"/>
                <a:sym typeface="Candara" pitchFamily="34" charset="0"/>
              </a:rPr>
            </a:br>
            <a:r>
              <a:rPr lang="en-US" altLang="en-US" sz="4000" b="1" i="1" dirty="0" err="1">
                <a:solidFill>
                  <a:srgbClr val="9C9C9C"/>
                </a:solidFill>
                <a:latin typeface="Candara" pitchFamily="34" charset="0"/>
              </a:rPr>
              <a:t>Penilaian</a:t>
            </a:r>
            <a:r>
              <a:rPr lang="en-US" altLang="en-US" sz="4000" b="1" i="1" dirty="0">
                <a:solidFill>
                  <a:srgbClr val="9C9C9C"/>
                </a:solidFill>
                <a:latin typeface="Candara" pitchFamily="34" charset="0"/>
              </a:rPr>
              <a:t> </a:t>
            </a:r>
            <a:r>
              <a:rPr lang="en-US" sz="4000" b="1" i="1" dirty="0" err="1">
                <a:solidFill>
                  <a:srgbClr val="9C9C9C"/>
                </a:solidFill>
                <a:latin typeface="Candara" pitchFamily="34" charset="0"/>
              </a:rPr>
              <a:t>A</a:t>
            </a:r>
            <a:r>
              <a:rPr lang="en-US" altLang="en-US" sz="4000" b="1" i="1" dirty="0" err="1">
                <a:solidFill>
                  <a:srgbClr val="9C9C9C"/>
                </a:solidFill>
                <a:latin typeface="Candara" pitchFamily="34" charset="0"/>
              </a:rPr>
              <a:t>spek</a:t>
            </a:r>
            <a:r>
              <a:rPr lang="en-US" altLang="en-US" sz="4000" b="1" i="1" dirty="0">
                <a:solidFill>
                  <a:srgbClr val="9C9C9C"/>
                </a:solidFill>
                <a:latin typeface="Candara" pitchFamily="34" charset="0"/>
              </a:rPr>
              <a:t> </a:t>
            </a:r>
            <a:r>
              <a:rPr lang="en-US" altLang="en-US" sz="4000" b="1" i="1" dirty="0" err="1">
                <a:solidFill>
                  <a:srgbClr val="9C9C9C"/>
                </a:solidFill>
                <a:latin typeface="Candara" pitchFamily="34" charset="0"/>
              </a:rPr>
              <a:t>Direksi</a:t>
            </a:r>
            <a:r>
              <a:rPr lang="en-US" altLang="en-US" sz="2000" b="1" i="1" dirty="0">
                <a:solidFill>
                  <a:srgbClr val="9C9C9C"/>
                </a:solidFill>
                <a:latin typeface="Candara" pitchFamily="34" charset="0"/>
              </a:rPr>
              <a:t/>
            </a:r>
            <a:br>
              <a:rPr lang="en-US" altLang="en-US" sz="2000" b="1" i="1" dirty="0">
                <a:solidFill>
                  <a:srgbClr val="9C9C9C"/>
                </a:solidFill>
                <a:latin typeface="Candara" pitchFamily="34" charset="0"/>
              </a:rPr>
            </a:br>
            <a:r>
              <a:rPr lang="en-US" altLang="zh-CN" sz="2000" i="1" dirty="0">
                <a:solidFill>
                  <a:srgbClr val="5EC902"/>
                </a:solidFill>
                <a:latin typeface="Candara" pitchFamily="34" charset="0"/>
                <a:sym typeface="Candara" pitchFamily="34" charset="0"/>
              </a:rPr>
              <a:t/>
            </a:r>
            <a:br>
              <a:rPr lang="en-US" altLang="zh-CN" sz="2000" i="1" dirty="0">
                <a:solidFill>
                  <a:srgbClr val="5EC902"/>
                </a:solidFill>
                <a:latin typeface="Candara" pitchFamily="34" charset="0"/>
                <a:sym typeface="Candara" pitchFamily="34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          UNIVERSITAS ESA UNGGUL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FEB 909 </a:t>
            </a:r>
          </a:p>
          <a:p>
            <a:endParaRPr lang="id-ID" sz="2000" dirty="0" smtClean="0"/>
          </a:p>
          <a:p>
            <a:endParaRPr lang="id-ID" sz="2000" dirty="0"/>
          </a:p>
          <a:p>
            <a:r>
              <a:rPr lang="en-US" sz="2000" dirty="0" smtClean="0"/>
              <a:t>TATA KELOLA PERUSAHAAN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#10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1800" y="4802165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i="1" dirty="0" err="1" smtClean="0">
                <a:solidFill>
                  <a:srgbClr val="000000"/>
                </a:solidFill>
                <a:latin typeface="Candara" pitchFamily="34" charset="0"/>
              </a:rPr>
              <a:t>Sumber</a:t>
            </a:r>
            <a:r>
              <a:rPr lang="en-US" altLang="en-US" b="1" i="1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en-US" altLang="en-US" b="1" i="1" dirty="0" err="1" smtClean="0">
                <a:solidFill>
                  <a:srgbClr val="000000"/>
                </a:solidFill>
                <a:latin typeface="Candara" pitchFamily="34" charset="0"/>
              </a:rPr>
              <a:t>dari</a:t>
            </a:r>
            <a:r>
              <a:rPr lang="en-US" altLang="en-US" b="1" i="1" dirty="0" smtClean="0">
                <a:solidFill>
                  <a:srgbClr val="000000"/>
                </a:solidFill>
                <a:latin typeface="Candara" pitchFamily="34" charset="0"/>
              </a:rPr>
              <a:t>:</a:t>
            </a:r>
          </a:p>
          <a:p>
            <a:r>
              <a:rPr lang="en-US" altLang="en-US" b="1" i="1" dirty="0" smtClean="0">
                <a:solidFill>
                  <a:srgbClr val="000000"/>
                </a:solidFill>
                <a:latin typeface="Candara" pitchFamily="34" charset="0"/>
              </a:rPr>
              <a:t>Workshop </a:t>
            </a:r>
            <a:r>
              <a:rPr lang="en-US" altLang="en-US" b="1" i="1" dirty="0" err="1">
                <a:solidFill>
                  <a:srgbClr val="000000"/>
                </a:solidFill>
                <a:latin typeface="Candara" pitchFamily="34" charset="0"/>
              </a:rPr>
              <a:t>Metodologi</a:t>
            </a:r>
            <a:r>
              <a:rPr lang="en-US" altLang="en-US" b="1" i="1" dirty="0">
                <a:solidFill>
                  <a:srgbClr val="000000"/>
                </a:solidFill>
                <a:latin typeface="Candara" pitchFamily="34" charset="0"/>
              </a:rPr>
              <a:t> Self-Assessment </a:t>
            </a:r>
            <a:r>
              <a:rPr lang="en-US" altLang="en-US" b="1" i="1" dirty="0" err="1">
                <a:solidFill>
                  <a:srgbClr val="000000"/>
                </a:solidFill>
                <a:latin typeface="Candara" pitchFamily="34" charset="0"/>
              </a:rPr>
              <a:t>Penerapan</a:t>
            </a:r>
            <a:r>
              <a:rPr lang="en-US" altLang="en-US" b="1" i="1" dirty="0">
                <a:solidFill>
                  <a:srgbClr val="000000"/>
                </a:solidFill>
                <a:latin typeface="Candara" pitchFamily="34" charset="0"/>
              </a:rPr>
              <a:t> GCG</a:t>
            </a:r>
          </a:p>
          <a:p>
            <a:r>
              <a:rPr lang="en-US" altLang="en-US" b="1" i="1" dirty="0">
                <a:solidFill>
                  <a:srgbClr val="000000"/>
                </a:solidFill>
                <a:latin typeface="Candara" pitchFamily="34" charset="0"/>
              </a:rPr>
              <a:t>Forum </a:t>
            </a:r>
            <a:r>
              <a:rPr lang="en-US" altLang="en-US" b="1" i="1" dirty="0" err="1">
                <a:solidFill>
                  <a:srgbClr val="000000"/>
                </a:solidFill>
                <a:latin typeface="Candara" pitchFamily="34" charset="0"/>
              </a:rPr>
              <a:t>Komuniksasi</a:t>
            </a:r>
            <a:r>
              <a:rPr lang="en-US" altLang="en-US" b="1" i="1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Candara" pitchFamily="34" charset="0"/>
              </a:rPr>
              <a:t>Satuan</a:t>
            </a:r>
            <a:r>
              <a:rPr lang="en-US" altLang="en-US" b="1" i="1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en-US" altLang="en-US" b="1" i="1" dirty="0" err="1">
                <a:solidFill>
                  <a:srgbClr val="000000"/>
                </a:solidFill>
                <a:latin typeface="Candara" pitchFamily="34" charset="0"/>
              </a:rPr>
              <a:t>Pengawasan</a:t>
            </a:r>
            <a:r>
              <a:rPr lang="en-US" altLang="en-US" b="1" i="1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en-US" altLang="en-US" b="1" i="1" dirty="0" smtClean="0">
                <a:solidFill>
                  <a:srgbClr val="000000"/>
                </a:solidFill>
                <a:latin typeface="Candara" pitchFamily="34" charset="0"/>
              </a:rPr>
              <a:t>Intern</a:t>
            </a:r>
            <a:endParaRPr lang="en-US" altLang="en-US" b="1" i="1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16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Table 6"/>
          <p:cNvGraphicFramePr>
            <a:graphicFrameLocks noGrp="1"/>
          </p:cNvGraphicFramePr>
          <p:nvPr/>
        </p:nvGraphicFramePr>
        <p:xfrm>
          <a:off x="357188" y="1071563"/>
          <a:ext cx="8358187" cy="5400675"/>
        </p:xfrm>
        <a:graphic>
          <a:graphicData uri="http://schemas.openxmlformats.org/drawingml/2006/table">
            <a:tbl>
              <a:tblPr/>
              <a:tblGrid>
                <a:gridCol w="425450"/>
                <a:gridCol w="2632075"/>
                <a:gridCol w="977900"/>
                <a:gridCol w="425450"/>
                <a:gridCol w="2919412"/>
                <a:gridCol w="977900"/>
              </a:tblGrid>
              <a:tr h="630766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5834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berperan dalam pemenuhan target kinerja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melaporkan pelaksanaan sistem manajemen kinerja kepada Dewan Komisaris/Dewan Pengawas.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0,311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7754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menyusun dan menyampaikan kepada RUPS/Pemilik Modal tentang usulan insentif kinerja untuk Direksi.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0,156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6321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100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 menerapkan  sistem tentang teknologi informasi sesuai dengan kebijakan yang telah ditetapkan.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0,778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1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2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1448014"/>
      </p:ext>
    </p:extLst>
  </p:cSld>
  <p:clrMapOvr>
    <a:masterClrMapping/>
  </p:clrMapOvr>
  <p:transition>
    <p:pull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Table 6"/>
          <p:cNvGraphicFramePr>
            <a:graphicFrameLocks noGrp="1"/>
          </p:cNvGraphicFramePr>
          <p:nvPr/>
        </p:nvGraphicFramePr>
        <p:xfrm>
          <a:off x="357188" y="1071563"/>
          <a:ext cx="8358187" cy="4038600"/>
        </p:xfrm>
        <a:graphic>
          <a:graphicData uri="http://schemas.openxmlformats.org/drawingml/2006/table">
            <a:tbl>
              <a:tblPr/>
              <a:tblGrid>
                <a:gridCol w="425450"/>
                <a:gridCol w="2632075"/>
                <a:gridCol w="977900"/>
                <a:gridCol w="425450"/>
                <a:gridCol w="2919412"/>
                <a:gridCol w="977900"/>
              </a:tblGrid>
              <a:tr h="85725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205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berperan dalam pemenuhan target kinerja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melaksanakan sistem peningkatan mutu produk dan pelayanan.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0,778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930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melaksanakan pengadaan barang dan jasa yang menguntungkan bagi perusahaan, baik harga maupun kualitas barang dan jasa tersebut.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0,933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9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2693090"/>
      </p:ext>
    </p:extLst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Table 6"/>
          <p:cNvGraphicFramePr>
            <a:graphicFrameLocks noGrp="1"/>
          </p:cNvGraphicFramePr>
          <p:nvPr/>
        </p:nvGraphicFramePr>
        <p:xfrm>
          <a:off x="357188" y="1071563"/>
          <a:ext cx="8358187" cy="4857750"/>
        </p:xfrm>
        <a:graphic>
          <a:graphicData uri="http://schemas.openxmlformats.org/drawingml/2006/table">
            <a:tbl>
              <a:tblPr/>
              <a:tblGrid>
                <a:gridCol w="425450"/>
                <a:gridCol w="2632075"/>
                <a:gridCol w="977900"/>
                <a:gridCol w="425450"/>
                <a:gridCol w="2919412"/>
                <a:gridCol w="977900"/>
              </a:tblGrid>
              <a:tr h="80962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0462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berperan dalam pemenuhan target kinerja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103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mengembangkan SDM, menilai kinerja dan memberikan remunerasi yang layak, dan membangun lingkungan SDM yang efektif  mendukung pencapaian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3,267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7663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menerapkan kebijakan pengaturan untuk anak perusahaan (subsidiary governance) dan/atau perusahaan patungan.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0,622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3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0236361"/>
      </p:ext>
    </p:extLst>
  </p:cSld>
  <p:clrMapOvr>
    <a:masterClrMapping/>
  </p:clrMapOvr>
  <p:transition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Table 4"/>
          <p:cNvGraphicFramePr>
            <a:graphicFrameLocks noGrp="1"/>
          </p:cNvGraphicFramePr>
          <p:nvPr/>
        </p:nvGraphicFramePr>
        <p:xfrm>
          <a:off x="285750" y="1155700"/>
          <a:ext cx="8572500" cy="4344988"/>
        </p:xfrm>
        <a:graphic>
          <a:graphicData uri="http://schemas.openxmlformats.org/drawingml/2006/table">
            <a:tbl>
              <a:tblPr/>
              <a:tblGrid>
                <a:gridCol w="436563"/>
                <a:gridCol w="2698750"/>
                <a:gridCol w="1003300"/>
                <a:gridCol w="436562"/>
                <a:gridCol w="2994025"/>
                <a:gridCol w="1003300"/>
              </a:tblGrid>
              <a:tr h="81915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3925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melaksanakan pengendalian operasional dan keuangan terhadap  implementasi rencana dan  kebijakan perusahaan</a:t>
                      </a: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3,266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menerapkan kebijakan akuntansi dan penyusunan laporan keuangan sesuai dengan standar akuntansi keuangan yang berlaku umum di Indonesia (SAK).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0,622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1913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 menerapkan manajemen risiko sesuai dengan kebijakan yang telah ditetapkan.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1,244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7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3451862"/>
      </p:ext>
    </p:extLst>
  </p:cSld>
  <p:clrMapOvr>
    <a:masterClrMapping/>
  </p:clrMapOvr>
  <p:transition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Table 4"/>
          <p:cNvGraphicFramePr>
            <a:graphicFrameLocks noGrp="1"/>
          </p:cNvGraphicFramePr>
          <p:nvPr/>
        </p:nvGraphicFramePr>
        <p:xfrm>
          <a:off x="285750" y="1111250"/>
          <a:ext cx="8572500" cy="4032250"/>
        </p:xfrm>
        <a:graphic>
          <a:graphicData uri="http://schemas.openxmlformats.org/drawingml/2006/table">
            <a:tbl>
              <a:tblPr/>
              <a:tblGrid>
                <a:gridCol w="436563"/>
                <a:gridCol w="2698750"/>
                <a:gridCol w="1003300"/>
                <a:gridCol w="436562"/>
                <a:gridCol w="2994025"/>
                <a:gridCol w="1003300"/>
              </a:tblGrid>
              <a:tr h="78422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melaksanakan pengendalian operasional dan keuangan terhadap  implementasi rencana dan  kebijakan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3,266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menetapkan dan menerapkan sistem pengendalian intern untuk melindungi  dan mengamankan investasi dan aset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0,778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menindaklanjuti hasil pemeriksaan SPI dan auditor eksternal (KAP dan BPK).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0,622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1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2170386"/>
      </p:ext>
    </p:extLst>
  </p:cSld>
  <p:clrMapOvr>
    <a:masterClrMapping/>
  </p:clrMapOvr>
  <p:transition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Table 5"/>
          <p:cNvGraphicFramePr>
            <a:graphicFrameLocks noGrp="1"/>
          </p:cNvGraphicFramePr>
          <p:nvPr/>
        </p:nvGraphicFramePr>
        <p:xfrm>
          <a:off x="357188" y="1000125"/>
          <a:ext cx="8501062" cy="4560888"/>
        </p:xfrm>
        <a:graphic>
          <a:graphicData uri="http://schemas.openxmlformats.org/drawingml/2006/table">
            <a:tbl>
              <a:tblPr/>
              <a:tblGrid>
                <a:gridCol w="433387"/>
                <a:gridCol w="2676525"/>
                <a:gridCol w="993775"/>
                <a:gridCol w="433388"/>
                <a:gridCol w="2970212"/>
                <a:gridCol w="993775"/>
              </a:tblGrid>
              <a:tr h="78581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265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30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melaksanakan pengurusan perusahaan sesuai dengan peraturan perundang-undangan yang berlaku dan anggaran dasar.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0,778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109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menetapkan mekanisme untuk menjaga kepatuhan terhadap peraturan perundang-undangan dan perjanjian dengan pihak ketiga.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0,156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2425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110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Perusahaan menjalankan peraturan perundang-undangan yang berlaku  dan perjanjian dengan pihak ketiga. 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0,622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5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9774101"/>
      </p:ext>
    </p:extLst>
  </p:cSld>
  <p:clrMapOvr>
    <a:masterClrMapping/>
  </p:clrMapOvr>
  <p:transition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Table 4"/>
          <p:cNvGraphicFramePr>
            <a:graphicFrameLocks noGrp="1"/>
          </p:cNvGraphicFramePr>
          <p:nvPr/>
        </p:nvGraphicFramePr>
        <p:xfrm>
          <a:off x="285750" y="928688"/>
          <a:ext cx="8501063" cy="5518150"/>
        </p:xfrm>
        <a:graphic>
          <a:graphicData uri="http://schemas.openxmlformats.org/drawingml/2006/table">
            <a:tbl>
              <a:tblPr/>
              <a:tblGrid>
                <a:gridCol w="433388"/>
                <a:gridCol w="2676525"/>
                <a:gridCol w="993775"/>
                <a:gridCol w="433387"/>
                <a:gridCol w="2970213"/>
                <a:gridCol w="993775"/>
              </a:tblGrid>
              <a:tr h="632396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6861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melakukan hubungan yang bernilai tambah bagi perusahaan dan stakeholders.</a:t>
                      </a: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6,689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Pelaksanaan hubungan dengan pelanggan.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1,244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372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Pelaksanaan hubungan dengan pemasok.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0,933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34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113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Pelaksanaan hubungan dengan kreditur.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0,778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8785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Pelaksanaan kewajiban kepada Negara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0,467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2396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Pelaksanaan hubungan dengan karyawan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0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40420598"/>
      </p:ext>
    </p:extLst>
  </p:cSld>
  <p:clrMapOvr>
    <a:masterClrMapping/>
  </p:clrMapOvr>
  <p:transition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Table 4"/>
          <p:cNvGraphicFramePr>
            <a:graphicFrameLocks noGrp="1"/>
          </p:cNvGraphicFramePr>
          <p:nvPr/>
        </p:nvGraphicFramePr>
        <p:xfrm>
          <a:off x="285750" y="928688"/>
          <a:ext cx="8501063" cy="4883150"/>
        </p:xfrm>
        <a:graphic>
          <a:graphicData uri="http://schemas.openxmlformats.org/drawingml/2006/table">
            <a:tbl>
              <a:tblPr/>
              <a:tblGrid>
                <a:gridCol w="433388"/>
                <a:gridCol w="2676525"/>
                <a:gridCol w="993775"/>
                <a:gridCol w="433387"/>
                <a:gridCol w="2970213"/>
                <a:gridCol w="993775"/>
              </a:tblGrid>
              <a:tr h="63240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5436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melakukan hubungan yang bernilai tambah bagi perusahaan dan stakeholders.</a:t>
                      </a: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6,689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Terdapat prosedur tertulis menampung dan  menindaklanjuti keluhan-keluhan stakeholders.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0,311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581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Upaya untuk meningkatkan  nilai Pemegang Saham secara konsisten dan berkelanjutan.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0,311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0728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Perusahaan melaksanakan tanggung jawab sosial perusahaan untuk mendukung keberlanjutan operasi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1,556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0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8049470"/>
      </p:ext>
    </p:extLst>
  </p:cSld>
  <p:clrMapOvr>
    <a:masterClrMapping/>
  </p:clrMapOvr>
  <p:transition>
    <p:pull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Table 5"/>
          <p:cNvGraphicFramePr>
            <a:graphicFrameLocks noGrp="1"/>
          </p:cNvGraphicFramePr>
          <p:nvPr/>
        </p:nvGraphicFramePr>
        <p:xfrm>
          <a:off x="428625" y="1071563"/>
          <a:ext cx="8358188" cy="4695825"/>
        </p:xfrm>
        <a:graphic>
          <a:graphicData uri="http://schemas.openxmlformats.org/drawingml/2006/table">
            <a:tbl>
              <a:tblPr/>
              <a:tblGrid>
                <a:gridCol w="425450"/>
                <a:gridCol w="2632075"/>
                <a:gridCol w="977900"/>
                <a:gridCol w="425450"/>
                <a:gridCol w="2919413"/>
                <a:gridCol w="977900"/>
              </a:tblGrid>
              <a:tr h="85725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115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memonitor dan mengelola potensi benturan kepentingan anggota Direksi dan  manajemen  di bawah Direksi.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119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 menetapkan kebijakan tentang mekanisme bagi Direksi dan pejabat struktural untuk mencegah pengambilan keuntungan pribadi dan pihak lainnya disebabkan benturan kepentingan.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0,467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425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120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menerapkan kebijakan untuk mencegah benturan kepentingan.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0,622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7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9195431"/>
      </p:ext>
    </p:extLst>
  </p:cSld>
  <p:clrMapOvr>
    <a:masterClrMapping/>
  </p:clrMapOvr>
  <p:transition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Table 4"/>
          <p:cNvGraphicFramePr>
            <a:graphicFrameLocks noGrp="1"/>
          </p:cNvGraphicFramePr>
          <p:nvPr/>
        </p:nvGraphicFramePr>
        <p:xfrm>
          <a:off x="285750" y="1027113"/>
          <a:ext cx="8501063" cy="4545012"/>
        </p:xfrm>
        <a:graphic>
          <a:graphicData uri="http://schemas.openxmlformats.org/drawingml/2006/table">
            <a:tbl>
              <a:tblPr/>
              <a:tblGrid>
                <a:gridCol w="433388"/>
                <a:gridCol w="2676525"/>
                <a:gridCol w="993775"/>
                <a:gridCol w="433387"/>
                <a:gridCol w="2970213"/>
                <a:gridCol w="993775"/>
              </a:tblGrid>
              <a:tr h="63241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1467">
                <a:tc rowSpan="2"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33</a:t>
                      </a:r>
                    </a:p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memastikan perusahaan melaksanakan keterbukaan informasi dan komunikasi sesuai peraturan perundang-undangan yang berlaku dan penyampaian informasi kepada  Dewan Komisaris/Dewan Pengawas dan Pemegang Saham tepat waktu.</a:t>
                      </a:r>
                    </a:p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1,089</a:t>
                      </a:r>
                    </a:p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melaporkan informasi-informasi yang relevan kepada Pemegang Saham dan Dewan Komisaris/Dewan Pengawas.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0,622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1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memberikan perlakukan yang sama (fairness) dalam memberikan informasi kepada Pemegang Saham dan anggota Dewan Komisaris/Dewan Pengawas.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0,467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8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4602024"/>
      </p:ext>
    </p:extLst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KEMAMPUAN AKHIR YANG DIHARAPKAN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Diharapkan setelah menyelesaikan  materi ini, mahasiswa mampu memahami 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Direksi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Table 5"/>
          <p:cNvGraphicFramePr>
            <a:graphicFrameLocks noGrp="1"/>
          </p:cNvGraphicFramePr>
          <p:nvPr/>
        </p:nvGraphicFramePr>
        <p:xfrm>
          <a:off x="428625" y="1071563"/>
          <a:ext cx="8358188" cy="4878387"/>
        </p:xfrm>
        <a:graphic>
          <a:graphicData uri="http://schemas.openxmlformats.org/drawingml/2006/table">
            <a:tbl>
              <a:tblPr/>
              <a:tblGrid>
                <a:gridCol w="425450"/>
                <a:gridCol w="2632075"/>
                <a:gridCol w="977900"/>
                <a:gridCol w="425450"/>
                <a:gridCol w="2919413"/>
                <a:gridCol w="977900"/>
              </a:tblGrid>
              <a:tr h="701809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6578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menyelenggarakan rapat Direksi dan menghadiri  Rapat Dewan Komisaris/Dewan Pengawas sesuai dengan ketentuan perundang-undangan.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1,556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123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memiliki pedoman/tata tertib Rapat Direksi, minimal mengatur etika rapat dan penyusunan risalah rapat, evaluasi tindak lanjut hasil rapat sebelumnya, serta pembahasan atas arahan/usulan  dan/atau  keputusan Dewan Komisaris/Dewan Pengawas.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0,156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8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3726211"/>
      </p:ext>
    </p:extLst>
  </p:cSld>
  <p:clrMapOvr>
    <a:masterClrMapping/>
  </p:clrMapOvr>
  <p:transition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Table 5"/>
          <p:cNvGraphicFramePr>
            <a:graphicFrameLocks noGrp="1"/>
          </p:cNvGraphicFramePr>
          <p:nvPr/>
        </p:nvGraphicFramePr>
        <p:xfrm>
          <a:off x="428625" y="1044575"/>
          <a:ext cx="8358188" cy="4885230"/>
        </p:xfrm>
        <a:graphic>
          <a:graphicData uri="http://schemas.openxmlformats.org/drawingml/2006/table">
            <a:tbl>
              <a:tblPr/>
              <a:tblGrid>
                <a:gridCol w="425450"/>
                <a:gridCol w="2632075"/>
                <a:gridCol w="977900"/>
                <a:gridCol w="425450"/>
                <a:gridCol w="2919413"/>
                <a:gridCol w="977900"/>
              </a:tblGrid>
              <a:tr h="70170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6802">
                <a:tc rowSpan="2"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34</a:t>
                      </a:r>
                    </a:p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menyelenggarakan rapat Direksi dan menghadiri  Rapat Dewan Komisaris/Dewan Pengawas sesuai dengan ketentuan perundang-undangan.</a:t>
                      </a:r>
                    </a:p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1,556</a:t>
                      </a:r>
                    </a:p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menyelenggarakan Rapat Direksi sesuai kebutuhan, paling sedikit sekali dalam setiap bulan.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0,467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Anggota Direksi menghadiri setiap rapat Direksi maupun rapat Direksi &amp; Komisaris, jika tidak dapat hadir yang bersangkutan harus menjelaskan alasan ketidakhadirannya.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0,311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6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5449959"/>
      </p:ext>
    </p:extLst>
  </p:cSld>
  <p:clrMapOvr>
    <a:masterClrMapping/>
  </p:clrMapOvr>
  <p:transition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Table 5"/>
          <p:cNvGraphicFramePr>
            <a:graphicFrameLocks noGrp="1"/>
          </p:cNvGraphicFramePr>
          <p:nvPr/>
        </p:nvGraphicFramePr>
        <p:xfrm>
          <a:off x="428625" y="928688"/>
          <a:ext cx="8358188" cy="4335774"/>
        </p:xfrm>
        <a:graphic>
          <a:graphicData uri="http://schemas.openxmlformats.org/drawingml/2006/table">
            <a:tbl>
              <a:tblPr/>
              <a:tblGrid>
                <a:gridCol w="425450"/>
                <a:gridCol w="2632075"/>
                <a:gridCol w="977900"/>
                <a:gridCol w="425450"/>
                <a:gridCol w="2919413"/>
                <a:gridCol w="977900"/>
              </a:tblGrid>
              <a:tr h="701748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6899">
                <a:tc rowSpan="2"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34</a:t>
                      </a:r>
                    </a:p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menyelenggarakan rapat Direksi dan menghadiri  Rapat Dewan Komisaris/Dewan Pengawas sesuai dengan ketentuan perundang-undangan.</a:t>
                      </a:r>
                    </a:p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1,556 </a:t>
                      </a:r>
                    </a:p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melakukan evaluasi terhadap pelaksanaan keputusan hasil rapat sebelumnya.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0,311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68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menindaklanjuti arahan, dan/atau keputusan Dewan Komisaris/Dewan Pengawas.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0,311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0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8966002"/>
      </p:ext>
    </p:extLst>
  </p:cSld>
  <p:clrMapOvr>
    <a:masterClrMapping/>
  </p:clrMapOvr>
  <p:transition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Table 4"/>
          <p:cNvGraphicFramePr>
            <a:graphicFrameLocks noGrp="1"/>
          </p:cNvGraphicFramePr>
          <p:nvPr/>
        </p:nvGraphicFramePr>
        <p:xfrm>
          <a:off x="357188" y="1071563"/>
          <a:ext cx="8429625" cy="5141912"/>
        </p:xfrm>
        <a:graphic>
          <a:graphicData uri="http://schemas.openxmlformats.org/drawingml/2006/table">
            <a:tbl>
              <a:tblPr/>
              <a:tblGrid>
                <a:gridCol w="430212"/>
                <a:gridCol w="2654300"/>
                <a:gridCol w="985838"/>
                <a:gridCol w="428625"/>
                <a:gridCol w="2944812"/>
                <a:gridCol w="985838"/>
              </a:tblGrid>
              <a:tr h="632401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654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menyelenggarakan pengawasan intern yang berkualitas dan efektif.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1,711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Perusahaan memiliki Piagam Pengawasan Intern yang ditetapkan oleh Direksi.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0,156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6138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SPI/Fungsi Audit Internal dilengkapi dengan faktor-faktor pendukung keberhasilan dalam pelaksanaan tugasnya.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0,466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0719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130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SPI melaksanakan pengawasan intern untuk memberikan nilai tambah dan memperbaiki operasional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4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8423722"/>
      </p:ext>
    </p:extLst>
  </p:cSld>
  <p:clrMapOvr>
    <a:masterClrMapping/>
  </p:clrMapOvr>
  <p:transition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Table 5"/>
          <p:cNvGraphicFramePr>
            <a:graphicFrameLocks noGrp="1"/>
          </p:cNvGraphicFramePr>
          <p:nvPr/>
        </p:nvGraphicFramePr>
        <p:xfrm>
          <a:off x="357188" y="1143000"/>
          <a:ext cx="8501062" cy="4143376"/>
        </p:xfrm>
        <a:graphic>
          <a:graphicData uri="http://schemas.openxmlformats.org/drawingml/2006/table">
            <a:tbl>
              <a:tblPr/>
              <a:tblGrid>
                <a:gridCol w="433387"/>
                <a:gridCol w="2676525"/>
                <a:gridCol w="993775"/>
                <a:gridCol w="433388"/>
                <a:gridCol w="2970212"/>
                <a:gridCol w="993775"/>
              </a:tblGrid>
              <a:tr h="65722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313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menyelenggarakan fungsi sekretaris perusahaan yang berkualitas dan  efektif.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1,711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131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Sekretaris Perusahaan  dilengkapi dengan faktor-faktor pendukung keberhasilan pelaksanaan tugasnya.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0,466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613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132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Sekretaris perusahaan menjalankan fungsinya.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133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mengevaluasi kualitas fungsi sekretaris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0,156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8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0772049"/>
      </p:ext>
    </p:extLst>
  </p:cSld>
  <p:clrMapOvr>
    <a:masterClrMapping/>
  </p:clrMapOvr>
  <p:transition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Table 4"/>
          <p:cNvGraphicFramePr>
            <a:graphicFrameLocks noGrp="1"/>
          </p:cNvGraphicFramePr>
          <p:nvPr/>
        </p:nvGraphicFramePr>
        <p:xfrm>
          <a:off x="285750" y="947738"/>
          <a:ext cx="8572500" cy="5507295"/>
        </p:xfrm>
        <a:graphic>
          <a:graphicData uri="http://schemas.openxmlformats.org/drawingml/2006/table">
            <a:tbl>
              <a:tblPr/>
              <a:tblGrid>
                <a:gridCol w="436563"/>
                <a:gridCol w="2698750"/>
                <a:gridCol w="1003300"/>
                <a:gridCol w="436562"/>
                <a:gridCol w="2994025"/>
                <a:gridCol w="1003300"/>
              </a:tblGrid>
              <a:tr h="838123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768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menyelenggarakan RUPS Tahunan dan RUPS lainnya sesuai peraturan perundang-undangan.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2,022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134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menyelenggarakan RUPS sesuai dengan prosedur yang ditetapkan dalam Anggaran Dasar dan peraturan perundang-undangan.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1234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135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menyediakan akses serta penjelasan lengkap dan informasi akurat berkenaan dengan penyelenggaraan RUPS agar dapat melaksanakan hak-haknya berdasarkan anggaran dasar dan peraturan perundang-undangan.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0,933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5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3117520"/>
      </p:ext>
    </p:extLst>
  </p:cSld>
  <p:clrMapOvr>
    <a:masterClrMapping/>
  </p:clrMapOvr>
  <p:transition>
    <p:pull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6000" b="1" spc="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Table 6"/>
          <p:cNvGraphicFramePr>
            <a:graphicFrameLocks noGrp="1"/>
          </p:cNvGraphicFramePr>
          <p:nvPr/>
        </p:nvGraphicFramePr>
        <p:xfrm>
          <a:off x="373063" y="1214438"/>
          <a:ext cx="8499475" cy="5260978"/>
        </p:xfrm>
        <a:graphic>
          <a:graphicData uri="http://schemas.openxmlformats.org/drawingml/2006/table">
            <a:tbl>
              <a:tblPr/>
              <a:tblGrid>
                <a:gridCol w="593725"/>
                <a:gridCol w="4262437"/>
                <a:gridCol w="985838"/>
                <a:gridCol w="914400"/>
                <a:gridCol w="876300"/>
                <a:gridCol w="866775"/>
              </a:tblGrid>
              <a:tr h="438150">
                <a:tc rowSpan="2"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NO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ASPEK PENILAIAN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SCORECARD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9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ar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FUK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Komitmen t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er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h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a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ap p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enerapan GCG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 secara berkelanjutan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49</a:t>
                      </a:r>
                    </a:p>
                  </a:txBody>
                  <a:tcPr marL="9525" marR="9525" marT="952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emegang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S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aham &amp;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 RUPS/Pemilik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Modal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96</a:t>
                      </a:r>
                    </a:p>
                  </a:txBody>
                  <a:tcPr marL="9525" marR="9525" marT="952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Dewan Komisaris/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Dewan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Pengawas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43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225</a:t>
                      </a:r>
                    </a:p>
                  </a:txBody>
                  <a:tcPr marL="9525" marR="9525" marT="952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52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304</a:t>
                      </a:r>
                    </a:p>
                  </a:txBody>
                  <a:tcPr marL="9525" marR="9525" marT="952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Pengungkapan Informasi dan Transparansi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76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Aspek Lainnya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+/- 5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 gridSpan="2"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T O T A 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43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153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100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" charset="0"/>
                          <a:cs typeface="Arial" pitchFamily="34" charset="0"/>
                          <a:sym typeface="Candara" pitchFamily="34" charset="0"/>
                        </a:rPr>
                        <a:t>753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  <a:sym typeface="Candar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33" name="Title 5"/>
          <p:cNvSpPr>
            <a:spLocks noChangeArrowheads="1"/>
          </p:cNvSpPr>
          <p:nvPr/>
        </p:nvSpPr>
        <p:spPr bwMode="auto">
          <a:xfrm>
            <a:off x="714375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Aspek Direksi</a:t>
            </a:r>
          </a:p>
        </p:txBody>
      </p:sp>
    </p:spTree>
    <p:extLst>
      <p:ext uri="{BB962C8B-B14F-4D97-AF65-F5344CB8AC3E}">
        <p14:creationId xmlns:p14="http://schemas.microsoft.com/office/powerpoint/2010/main" val="2643439069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  <p:graphicFrame>
        <p:nvGraphicFramePr>
          <p:cNvPr id="5123" name="Table 4"/>
          <p:cNvGraphicFramePr>
            <a:graphicFrameLocks noGrp="1"/>
          </p:cNvGraphicFramePr>
          <p:nvPr/>
        </p:nvGraphicFramePr>
        <p:xfrm>
          <a:off x="500063" y="1225550"/>
          <a:ext cx="8213725" cy="4370388"/>
        </p:xfrm>
        <a:graphic>
          <a:graphicData uri="http://schemas.openxmlformats.org/drawingml/2006/table">
            <a:tbl>
              <a:tblPr/>
              <a:tblGrid>
                <a:gridCol w="419100"/>
                <a:gridCol w="2586037"/>
                <a:gridCol w="960438"/>
                <a:gridCol w="419100"/>
                <a:gridCol w="2868612"/>
                <a:gridCol w="960438"/>
              </a:tblGrid>
              <a:tr h="77470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2938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melaksanakan program pelatihan/pembelajaran secara berkelanjutan.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yang baru diangkat mengikuti program pengenalan yang diselenggarakan oleh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0,467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melaksanakan program pelatihan dalam rangka meningkatkan kompetensi anggota Direksi sesuai kebutuhan.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0,622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331375"/>
      </p:ext>
    </p:extLst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Table 5"/>
          <p:cNvGraphicFramePr>
            <a:graphicFrameLocks noGrp="1"/>
          </p:cNvGraphicFramePr>
          <p:nvPr/>
        </p:nvGraphicFramePr>
        <p:xfrm>
          <a:off x="285750" y="835025"/>
          <a:ext cx="8572500" cy="5737390"/>
        </p:xfrm>
        <a:graphic>
          <a:graphicData uri="http://schemas.openxmlformats.org/drawingml/2006/table">
            <a:tbl>
              <a:tblPr/>
              <a:tblGrid>
                <a:gridCol w="436563"/>
                <a:gridCol w="2563812"/>
                <a:gridCol w="928688"/>
                <a:gridCol w="500062"/>
                <a:gridCol w="3286125"/>
                <a:gridCol w="857250"/>
              </a:tblGrid>
              <a:tr h="714312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545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melakukan pembagian tugas/fungsi, wewenang dan tanggung jawab secara jelas.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1,867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menetapkan struktur/susunan organisasi yang sesuai dengan kebutuhan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0,622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349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menetapkan kebijakan-kebijakan operasional dan standard operasional baku (SOP) untuk proses bisnis inti (core business)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0,778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3114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menetapkan mekanisme pengambilan keputusan atas tindakan perusahaan (corporate action) sesuai ketentuan perundang-undangan dan tepat waktu.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0,467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4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2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5115758"/>
      </p:ext>
    </p:extLst>
  </p:cSld>
  <p:clrMapOvr>
    <a:masterClrMapping/>
  </p:clrMapOvr>
  <p:transition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Table 6"/>
          <p:cNvGraphicFramePr>
            <a:graphicFrameLocks noGrp="1"/>
          </p:cNvGraphicFramePr>
          <p:nvPr/>
        </p:nvGraphicFramePr>
        <p:xfrm>
          <a:off x="285750" y="928688"/>
          <a:ext cx="8643938" cy="5611812"/>
        </p:xfrm>
        <a:graphic>
          <a:graphicData uri="http://schemas.openxmlformats.org/drawingml/2006/table">
            <a:tbl>
              <a:tblPr/>
              <a:tblGrid>
                <a:gridCol w="441325"/>
                <a:gridCol w="2720975"/>
                <a:gridCol w="1011238"/>
                <a:gridCol w="439737"/>
                <a:gridCol w="3019425"/>
                <a:gridCol w="1011238"/>
              </a:tblGrid>
              <a:tr h="632395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277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menyusun perencanaan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4,044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memiliki Rencana Jangka Panjang (RJPP) yang disahkan oleh RUPS/Pemilik Modal.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0,778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897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90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memiliki Rencana Kerja dan Anggaran Perusahaan (RKAP) yang disahkan oleh RUPS/Menteri/Pemilik Modal.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0,778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6243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menempatkan karyawan pada semua tingkatan jabatan sesuai dengan spesifikasi jabatan dan memiliki rencana suksesi untuk seluruh jabatan dalam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1,088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6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6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9789715"/>
      </p:ext>
    </p:extLst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Table 6"/>
          <p:cNvGraphicFramePr>
            <a:graphicFrameLocks noGrp="1"/>
          </p:cNvGraphicFramePr>
          <p:nvPr/>
        </p:nvGraphicFramePr>
        <p:xfrm>
          <a:off x="285750" y="1101725"/>
          <a:ext cx="8643938" cy="4686300"/>
        </p:xfrm>
        <a:graphic>
          <a:graphicData uri="http://schemas.openxmlformats.org/drawingml/2006/table">
            <a:tbl>
              <a:tblPr/>
              <a:tblGrid>
                <a:gridCol w="441325"/>
                <a:gridCol w="2720975"/>
                <a:gridCol w="1011238"/>
                <a:gridCol w="439737"/>
                <a:gridCol w="3019425"/>
                <a:gridCol w="1011238"/>
              </a:tblGrid>
              <a:tr h="661988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9662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menyusun perencanaan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4,044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 memberikan respon terhadap usulan peluang bisnis yang berpotensi meningkatkan pendapatan perusahaan, penghematan/efisiensi perusahaan, pendayagunaan aset, dan manfaat lainnya.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0,778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4650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93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 merespon isu-isu terkini dari eksternal mengenai perubahan lingkungan bisnis dan permasalahannya,  secara tepat waktu dan relevan.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0,622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6855" marR="6855" marT="6855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3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8381267"/>
      </p:ext>
    </p:extLst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Table 6"/>
          <p:cNvGraphicFramePr>
            <a:graphicFrameLocks noGrp="1"/>
          </p:cNvGraphicFramePr>
          <p:nvPr/>
        </p:nvGraphicFramePr>
        <p:xfrm>
          <a:off x="357188" y="1071563"/>
          <a:ext cx="8358187" cy="4992884"/>
        </p:xfrm>
        <a:graphic>
          <a:graphicData uri="http://schemas.openxmlformats.org/drawingml/2006/table">
            <a:tbl>
              <a:tblPr/>
              <a:tblGrid>
                <a:gridCol w="425450"/>
                <a:gridCol w="2632075"/>
                <a:gridCol w="977900"/>
                <a:gridCol w="425450"/>
                <a:gridCol w="2919412"/>
                <a:gridCol w="977900"/>
              </a:tblGrid>
              <a:tr h="785742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2769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berperan dalam pemenuhan target kinerja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94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melaksanakan program/kegiatan sesuai dengan RKAP dan mengambil keputusan yang diperlukan setelah melalui analisis yang memadai dan tepat waktu.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0,467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4176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memiliki sistem/pedoman pengukuran dan penilaian kinerja untuk unit dan jabatan dalam organisasi (struktural) yang diterapkan secara obyektif dan transparan.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0,311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7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6070685"/>
      </p:ext>
    </p:extLst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Table 6"/>
          <p:cNvGraphicFramePr>
            <a:graphicFrameLocks noGrp="1"/>
          </p:cNvGraphicFramePr>
          <p:nvPr/>
        </p:nvGraphicFramePr>
        <p:xfrm>
          <a:off x="357188" y="1071563"/>
          <a:ext cx="8358187" cy="4622801"/>
        </p:xfrm>
        <a:graphic>
          <a:graphicData uri="http://schemas.openxmlformats.org/drawingml/2006/table">
            <a:tbl>
              <a:tblPr/>
              <a:tblGrid>
                <a:gridCol w="425450"/>
                <a:gridCol w="2632075"/>
                <a:gridCol w="977900"/>
                <a:gridCol w="425450"/>
                <a:gridCol w="2919412"/>
                <a:gridCol w="977900"/>
              </a:tblGrid>
              <a:tr h="857250"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INDIKATOR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IND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NO.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PARAMETER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ctr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BOBOT PAR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6138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28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berperan dalam pemenuhan target kinerja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8,089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96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menetapkan target kinerja berdasarkan RKAP dan diturunkan secara berjenjang di tingkat unit, sub unit dan jabatan di dalam organisasi (struktural) di organisasi.  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0,155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9413"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 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97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Direksi melakukan analisis dan evaluasi terhadap capaian kinerja untuk jabatan/unit-unit  di bawah Direksi dan tingkat perusahaan.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t" latinLnBrk="0" hangingPunct="1">
                        <a:lnSpc>
                          <a:spcPct val="114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pitchFamily="34" charset="0"/>
                          <a:sym typeface="Candara" pitchFamily="34" charset="0"/>
                        </a:rPr>
                        <a:t>0,311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5210" marR="5210" marT="5210" marB="0"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41" name="Title 5"/>
          <p:cNvSpPr>
            <a:spLocks noChangeArrowheads="1"/>
          </p:cNvSpPr>
          <p:nvPr/>
        </p:nvSpPr>
        <p:spPr bwMode="auto">
          <a:xfrm>
            <a:off x="628650" y="71438"/>
            <a:ext cx="8229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zh-CN" sz="4000" b="1" i="1">
                <a:solidFill>
                  <a:schemeClr val="tx2"/>
                </a:solidFill>
                <a:latin typeface="Candara" pitchFamily="34" charset="0"/>
              </a:rPr>
              <a:t>Indikator dan Parameter Penilaian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285274"/>
      </p:ext>
    </p:extLst>
  </p:cSld>
  <p:clrMapOvr>
    <a:masterClrMapping/>
  </p:clrMapOvr>
  <p:transition>
    <p:pull dir="r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1574</Words>
  <Application>Microsoft Office PowerPoint</Application>
  <PresentationFormat>On-screen Show (4:3)</PresentationFormat>
  <Paragraphs>529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Assessment GCG: Penilaian Aspek Direksi   </vt:lpstr>
      <vt:lpstr>KEMAMPUAN AKHIR YANG DIHARAPKAN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Staff</cp:lastModifiedBy>
  <cp:revision>20</cp:revision>
  <dcterms:created xsi:type="dcterms:W3CDTF">2017-09-09T11:34:57Z</dcterms:created>
  <dcterms:modified xsi:type="dcterms:W3CDTF">2018-09-12T04:33:39Z</dcterms:modified>
</cp:coreProperties>
</file>