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66" r:id="rId4"/>
    <p:sldId id="267" r:id="rId5"/>
    <p:sldId id="264" r:id="rId6"/>
    <p:sldId id="265" r:id="rId7"/>
    <p:sldId id="257" r:id="rId8"/>
    <p:sldId id="268" r:id="rId9"/>
    <p:sldId id="269" r:id="rId10"/>
    <p:sldId id="272" r:id="rId11"/>
    <p:sldId id="273" r:id="rId12"/>
    <p:sldId id="271" r:id="rId13"/>
    <p:sldId id="258" r:id="rId14"/>
    <p:sldId id="259" r:id="rId15"/>
    <p:sldId id="260" r:id="rId16"/>
    <p:sldId id="261" r:id="rId17"/>
    <p:sldId id="274" r:id="rId18"/>
    <p:sldId id="279" r:id="rId19"/>
    <p:sldId id="275" r:id="rId20"/>
    <p:sldId id="276" r:id="rId21"/>
    <p:sldId id="278" r:id="rId22"/>
    <p:sldId id="280" r:id="rId23"/>
    <p:sldId id="263" r:id="rId24"/>
    <p:sldId id="277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D7D2AB-C552-420E-914E-1F75FE224AF6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E07FA9-6DC6-4B82-B522-349B70E011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382000" cy="48006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Arabic Typesetting" pitchFamily="66" charset="-78"/>
                <a:cs typeface="Arabic Typesetting" pitchFamily="66" charset="-78"/>
              </a:rPr>
              <a:t>OBYEK SENGKETA TUN</a:t>
            </a:r>
          </a:p>
          <a:p>
            <a:r>
              <a:rPr lang="en-US" sz="6600" b="1" dirty="0" smtClean="0">
                <a:latin typeface="Arabic Typesetting" pitchFamily="66" charset="-78"/>
                <a:cs typeface="Arabic Typesetting" pitchFamily="66" charset="-78"/>
              </a:rPr>
              <a:t>KOMPETENSI ABSOLUT &amp; RELATIF PTUN</a:t>
            </a:r>
          </a:p>
          <a:p>
            <a:r>
              <a:rPr lang="en-US" sz="6600" b="1" dirty="0" smtClean="0">
                <a:latin typeface="Arabic Typesetting" pitchFamily="66" charset="-78"/>
                <a:cs typeface="Arabic Typesetting" pitchFamily="66" charset="-78"/>
              </a:rPr>
              <a:t>PERLINDUNGAN MASY</a:t>
            </a:r>
          </a:p>
          <a:p>
            <a:r>
              <a:rPr lang="en-US" sz="6600" b="1" dirty="0" smtClean="0">
                <a:latin typeface="Arabic Typesetting" pitchFamily="66" charset="-78"/>
                <a:cs typeface="Arabic Typesetting" pitchFamily="66" charset="-78"/>
              </a:rPr>
              <a:t>PERLINDUNGAN PEJ </a:t>
            </a:r>
            <a:r>
              <a:rPr lang="en-US" sz="6600" b="1" dirty="0" smtClean="0">
                <a:latin typeface="Arabic Typesetting" pitchFamily="66" charset="-78"/>
                <a:cs typeface="Arabic Typesetting" pitchFamily="66" charset="-78"/>
              </a:rPr>
              <a:t>PUBLIK</a:t>
            </a:r>
          </a:p>
          <a:p>
            <a:r>
              <a:rPr lang="en-US" sz="4000" b="1" dirty="0" smtClean="0">
                <a:latin typeface="Arabic Typesetting" pitchFamily="66" charset="-78"/>
                <a:cs typeface="Arabic Typesetting" pitchFamily="66" charset="-78"/>
              </a:rPr>
              <a:t>PERTEMUAN 14</a:t>
            </a:r>
            <a:endParaRPr lang="en-US" sz="40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22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 err="1" smtClean="0"/>
              <a:t>Dlm</a:t>
            </a:r>
            <a:r>
              <a:rPr lang="en-US" sz="4000" dirty="0" smtClean="0"/>
              <a:t> </a:t>
            </a:r>
            <a:r>
              <a:rPr lang="en-US" sz="4000" dirty="0" err="1" smtClean="0"/>
              <a:t>hk</a:t>
            </a:r>
            <a:r>
              <a:rPr lang="en-US" sz="4000" dirty="0" smtClean="0"/>
              <a:t> </a:t>
            </a:r>
            <a:r>
              <a:rPr lang="en-US" sz="4000" dirty="0" err="1" smtClean="0"/>
              <a:t>acr</a:t>
            </a:r>
            <a:r>
              <a:rPr lang="en-US" sz="4000" dirty="0" smtClean="0"/>
              <a:t> PTUN, </a:t>
            </a:r>
            <a:r>
              <a:rPr lang="en-US" sz="4000" dirty="0" err="1" smtClean="0"/>
              <a:t>hanya</a:t>
            </a:r>
            <a:r>
              <a:rPr lang="en-US" sz="4000" dirty="0" smtClean="0"/>
              <a:t> </a:t>
            </a:r>
            <a:r>
              <a:rPr lang="en-US" sz="4000" dirty="0" err="1" smtClean="0"/>
              <a:t>dikenal</a:t>
            </a:r>
            <a:r>
              <a:rPr lang="en-US" sz="4000" dirty="0" smtClean="0"/>
              <a:t> </a:t>
            </a:r>
            <a:r>
              <a:rPr lang="en-US" sz="4000" b="1" dirty="0" smtClean="0"/>
              <a:t>1 mcm </a:t>
            </a:r>
            <a:r>
              <a:rPr lang="en-US" sz="4000" b="1" dirty="0" err="1" smtClean="0"/>
              <a:t>tuntutan</a:t>
            </a:r>
            <a:r>
              <a:rPr lang="en-US" sz="4000" b="1" dirty="0" smtClean="0"/>
              <a:t> </a:t>
            </a:r>
            <a:r>
              <a:rPr lang="en-US" sz="4000" dirty="0" err="1" smtClean="0"/>
              <a:t>pokok</a:t>
            </a:r>
            <a:r>
              <a:rPr lang="en-US" sz="4000" dirty="0" smtClean="0"/>
              <a:t> </a:t>
            </a:r>
            <a:r>
              <a:rPr lang="en-US" sz="4000" dirty="0" err="1" smtClean="0"/>
              <a:t>berupa</a:t>
            </a:r>
            <a:r>
              <a:rPr lang="en-US" sz="4000" dirty="0" smtClean="0"/>
              <a:t> </a:t>
            </a:r>
            <a:r>
              <a:rPr lang="en-US" sz="4000" dirty="0" err="1" smtClean="0"/>
              <a:t>tuntutan</a:t>
            </a:r>
            <a:r>
              <a:rPr lang="en-US" sz="4000" dirty="0" smtClean="0"/>
              <a:t> agar KTUN </a:t>
            </a:r>
            <a:r>
              <a:rPr lang="en-US" sz="4000" dirty="0" err="1" smtClean="0"/>
              <a:t>yg</a:t>
            </a:r>
            <a:r>
              <a:rPr lang="en-US" sz="4000" dirty="0" smtClean="0"/>
              <a:t> </a:t>
            </a:r>
            <a:r>
              <a:rPr lang="en-US" sz="4000" dirty="0" err="1" smtClean="0"/>
              <a:t>digugat</a:t>
            </a:r>
            <a:r>
              <a:rPr lang="en-US" sz="4000" dirty="0" smtClean="0"/>
              <a:t> </a:t>
            </a:r>
            <a:r>
              <a:rPr lang="en-US" sz="4000" dirty="0" err="1" smtClean="0"/>
              <a:t>itu</a:t>
            </a:r>
            <a:r>
              <a:rPr lang="en-US" sz="4000" dirty="0" smtClean="0"/>
              <a:t> </a:t>
            </a:r>
            <a:r>
              <a:rPr lang="en-US" sz="4000" dirty="0" err="1" smtClean="0"/>
              <a:t>dinyatakan</a:t>
            </a:r>
            <a:r>
              <a:rPr lang="en-US" sz="4000" dirty="0" smtClean="0"/>
              <a:t> </a:t>
            </a:r>
            <a:r>
              <a:rPr lang="en-US" sz="4000" b="1" dirty="0" smtClean="0"/>
              <a:t>BATAL/TIDAK SAH </a:t>
            </a:r>
          </a:p>
          <a:p>
            <a:pPr marL="0" indent="0" algn="just">
              <a:buNone/>
            </a:pPr>
            <a:r>
              <a:rPr lang="en-US" sz="4000" dirty="0" smtClean="0"/>
              <a:t>ATAU</a:t>
            </a:r>
          </a:p>
          <a:p>
            <a:pPr marL="0" indent="0" algn="just">
              <a:buNone/>
            </a:pPr>
            <a:r>
              <a:rPr lang="en-US" sz="4000" dirty="0" smtClean="0"/>
              <a:t>AGAR TUNTUTAN KTUN </a:t>
            </a:r>
            <a:r>
              <a:rPr lang="en-US" sz="4000" dirty="0" err="1" smtClean="0"/>
              <a:t>yg</a:t>
            </a:r>
            <a:r>
              <a:rPr lang="en-US" sz="4000" dirty="0" smtClean="0"/>
              <a:t> </a:t>
            </a:r>
            <a:r>
              <a:rPr lang="en-US" sz="4000" dirty="0" err="1" smtClean="0"/>
              <a:t>dimohonkan</a:t>
            </a:r>
            <a:r>
              <a:rPr lang="en-US" sz="4000" dirty="0" smtClean="0"/>
              <a:t> </a:t>
            </a:r>
            <a:r>
              <a:rPr lang="en-US" sz="4000" dirty="0" err="1" smtClean="0"/>
              <a:t>oleh</a:t>
            </a:r>
            <a:r>
              <a:rPr lang="en-US" sz="4000" dirty="0" smtClean="0"/>
              <a:t> P </a:t>
            </a:r>
            <a:r>
              <a:rPr lang="en-US" sz="4000" dirty="0" err="1" smtClean="0"/>
              <a:t>dikeluarkan</a:t>
            </a:r>
            <a:r>
              <a:rPr lang="en-US" sz="4000" dirty="0" smtClean="0"/>
              <a:t> </a:t>
            </a:r>
            <a:r>
              <a:rPr lang="en-US" sz="4000" dirty="0" err="1" smtClean="0"/>
              <a:t>oleh</a:t>
            </a:r>
            <a:r>
              <a:rPr lang="en-US" sz="4000" dirty="0" smtClean="0"/>
              <a:t> 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7664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4800" b="1" dirty="0" smtClean="0"/>
              <a:t>GANTI KERUGIAN </a:t>
            </a:r>
            <a:r>
              <a:rPr lang="en-US" sz="4800" dirty="0" smtClean="0"/>
              <a:t>(UTK </a:t>
            </a:r>
            <a:r>
              <a:rPr lang="en-US" sz="4800" b="1" dirty="0" smtClean="0"/>
              <a:t>BUKAN</a:t>
            </a:r>
            <a:r>
              <a:rPr lang="en-US" sz="4800" dirty="0" smtClean="0"/>
              <a:t> SENGKETA KEPEGAWAIAN)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800" b="1" dirty="0" smtClean="0"/>
              <a:t>REHABILITASI DG ATAU TANPA KOMPENSASI</a:t>
            </a:r>
            <a:r>
              <a:rPr lang="en-US" sz="4800" dirty="0" smtClean="0"/>
              <a:t> (UTK SENGKETA KEPEGAWAIAN)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8967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PENGAJUAN GUGATAN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 err="1"/>
              <a:t>Pasal</a:t>
            </a:r>
            <a:r>
              <a:rPr lang="en-US" sz="4800" dirty="0"/>
              <a:t> </a:t>
            </a:r>
            <a:r>
              <a:rPr lang="en-US" sz="4800" dirty="0" smtClean="0"/>
              <a:t>55 UU PTUN</a:t>
            </a:r>
            <a:endParaRPr lang="en-US" sz="4800" dirty="0"/>
          </a:p>
          <a:p>
            <a:pPr marL="0" indent="0" algn="just">
              <a:buNone/>
            </a:pPr>
            <a:r>
              <a:rPr lang="en-US" sz="4800" dirty="0" err="1"/>
              <a:t>Gugatan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diajukan</a:t>
            </a:r>
            <a:r>
              <a:rPr lang="en-US" sz="4800" dirty="0"/>
              <a:t> </a:t>
            </a:r>
            <a:r>
              <a:rPr lang="en-US" sz="4800" dirty="0" err="1"/>
              <a:t>hanya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tenggang</a:t>
            </a:r>
            <a:r>
              <a:rPr lang="en-US" sz="4800" dirty="0"/>
              <a:t> </a:t>
            </a:r>
            <a:r>
              <a:rPr lang="en-US" sz="4800" dirty="0" err="1" smtClean="0"/>
              <a:t>waktu</a:t>
            </a:r>
            <a:r>
              <a:rPr lang="en-US" sz="4800" dirty="0" smtClean="0"/>
              <a:t> 90 </a:t>
            </a:r>
            <a:r>
              <a:rPr lang="en-US" sz="4800" dirty="0" err="1" smtClean="0"/>
              <a:t>hari</a:t>
            </a:r>
            <a:r>
              <a:rPr lang="en-US" sz="4800" dirty="0" smtClean="0"/>
              <a:t> (</a:t>
            </a:r>
            <a:r>
              <a:rPr lang="en-US" sz="4800" b="1" dirty="0" err="1" smtClean="0"/>
              <a:t>sembilan</a:t>
            </a:r>
            <a:r>
              <a:rPr lang="en-US" sz="4800" b="1" dirty="0" smtClean="0"/>
              <a:t> </a:t>
            </a:r>
            <a:r>
              <a:rPr lang="en-US" sz="4800" b="1" dirty="0" err="1"/>
              <a:t>puluh</a:t>
            </a:r>
            <a:r>
              <a:rPr lang="en-US" sz="4800" b="1" dirty="0"/>
              <a:t> </a:t>
            </a:r>
            <a:r>
              <a:rPr lang="en-US" sz="4800" b="1" dirty="0" err="1" smtClean="0"/>
              <a:t>hari</a:t>
            </a:r>
            <a:r>
              <a:rPr lang="en-US" sz="4800" b="1" dirty="0" smtClean="0"/>
              <a:t>)</a:t>
            </a:r>
            <a:r>
              <a:rPr lang="en-US" sz="4800" dirty="0" smtClean="0"/>
              <a:t> </a:t>
            </a:r>
            <a:r>
              <a:rPr lang="en-US" sz="4800" dirty="0" err="1" smtClean="0"/>
              <a:t>terhitung</a:t>
            </a:r>
            <a:r>
              <a:rPr lang="en-US" sz="4800" dirty="0" smtClean="0"/>
              <a:t> </a:t>
            </a:r>
            <a:r>
              <a:rPr lang="en-US" sz="4800" dirty="0" err="1" smtClean="0"/>
              <a:t>sejak</a:t>
            </a:r>
            <a:r>
              <a:rPr lang="en-US" sz="4800" dirty="0" smtClean="0"/>
              <a:t> </a:t>
            </a:r>
            <a:r>
              <a:rPr lang="en-US" sz="4800" dirty="0" err="1"/>
              <a:t>saat</a:t>
            </a:r>
            <a:r>
              <a:rPr lang="en-US" sz="4800" dirty="0"/>
              <a:t> </a:t>
            </a:r>
            <a:r>
              <a:rPr lang="en-US" sz="4800" dirty="0" err="1"/>
              <a:t>diterimanya</a:t>
            </a:r>
            <a:r>
              <a:rPr lang="en-US" sz="4800" dirty="0"/>
              <a:t> </a:t>
            </a:r>
            <a:r>
              <a:rPr lang="en-US" sz="4800" dirty="0" err="1"/>
              <a:t>atau</a:t>
            </a:r>
            <a:r>
              <a:rPr lang="en-US" sz="4800" dirty="0"/>
              <a:t> </a:t>
            </a:r>
            <a:r>
              <a:rPr lang="en-US" sz="4800" dirty="0" err="1"/>
              <a:t>diumumkannya</a:t>
            </a:r>
            <a:r>
              <a:rPr lang="en-US" sz="4800" dirty="0"/>
              <a:t> </a:t>
            </a:r>
            <a:r>
              <a:rPr lang="en-US" sz="4800" dirty="0" err="1"/>
              <a:t>Keputusan</a:t>
            </a:r>
            <a:r>
              <a:rPr lang="en-US" sz="4800" dirty="0"/>
              <a:t> </a:t>
            </a:r>
            <a:r>
              <a:rPr lang="en-US" sz="4800" dirty="0" err="1"/>
              <a:t>Badan</a:t>
            </a:r>
            <a:r>
              <a:rPr lang="en-US" sz="4800" dirty="0"/>
              <a:t> </a:t>
            </a:r>
            <a:r>
              <a:rPr lang="en-US" sz="4800" dirty="0" err="1"/>
              <a:t>atau</a:t>
            </a:r>
            <a:r>
              <a:rPr lang="en-US" sz="4800" dirty="0"/>
              <a:t> </a:t>
            </a:r>
            <a:r>
              <a:rPr lang="en-US" sz="4800" dirty="0" err="1"/>
              <a:t>Pejabat</a:t>
            </a:r>
            <a:r>
              <a:rPr lang="en-US" sz="4800" dirty="0"/>
              <a:t> Tata </a:t>
            </a:r>
            <a:r>
              <a:rPr lang="en-US" sz="4800" dirty="0" smtClean="0"/>
              <a:t>Usaha Negara</a:t>
            </a:r>
            <a:r>
              <a:rPr 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05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KOMPETENSI ABSOLUT&amp;RELATIF PTUN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57200"/>
            <a:ext cx="8991600" cy="6400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4800" dirty="0" smtClean="0"/>
              <a:t>a. K. Absolut</a:t>
            </a:r>
          </a:p>
          <a:p>
            <a:pPr marL="0" indent="0" algn="just">
              <a:buNone/>
            </a:pPr>
            <a:r>
              <a:rPr lang="en-US" sz="3600" dirty="0"/>
              <a:t>	</a:t>
            </a:r>
            <a:r>
              <a:rPr lang="en-US" sz="4800" dirty="0" err="1" smtClean="0"/>
              <a:t>Utk</a:t>
            </a:r>
            <a:r>
              <a:rPr lang="en-US" sz="4800" dirty="0" smtClean="0"/>
              <a:t>  </a:t>
            </a:r>
            <a:r>
              <a:rPr lang="en-US" sz="4800" dirty="0" err="1" smtClean="0"/>
              <a:t>memeriksa</a:t>
            </a:r>
            <a:r>
              <a:rPr lang="en-US" sz="4800" dirty="0" smtClean="0"/>
              <a:t>, </a:t>
            </a:r>
            <a:r>
              <a:rPr lang="en-US" sz="4800" dirty="0" err="1" smtClean="0"/>
              <a:t>mengadili</a:t>
            </a:r>
            <a:r>
              <a:rPr lang="en-US" sz="4800" dirty="0" smtClean="0"/>
              <a:t>, </a:t>
            </a:r>
            <a:r>
              <a:rPr lang="en-US" sz="4800" dirty="0" err="1" smtClean="0"/>
              <a:t>dan</a:t>
            </a:r>
            <a:r>
              <a:rPr lang="en-US" sz="4800" dirty="0" smtClean="0"/>
              <a:t> </a:t>
            </a:r>
            <a:r>
              <a:rPr lang="en-US" sz="4800" dirty="0" err="1" smtClean="0"/>
              <a:t>memutus</a:t>
            </a:r>
            <a:r>
              <a:rPr lang="en-US" sz="4800" dirty="0" smtClean="0"/>
              <a:t> </a:t>
            </a:r>
            <a:r>
              <a:rPr lang="en-US" sz="4800" dirty="0" err="1" smtClean="0"/>
              <a:t>sengketa</a:t>
            </a:r>
            <a:r>
              <a:rPr lang="en-US" sz="4800" dirty="0" smtClean="0"/>
              <a:t> </a:t>
            </a:r>
            <a:r>
              <a:rPr lang="en-US" sz="4800" dirty="0" err="1" smtClean="0"/>
              <a:t>yg</a:t>
            </a:r>
            <a:r>
              <a:rPr lang="en-US" sz="4800" dirty="0" smtClean="0"/>
              <a:t> </a:t>
            </a:r>
            <a:r>
              <a:rPr lang="en-US" sz="4800" dirty="0" err="1" smtClean="0"/>
              <a:t>timbul</a:t>
            </a:r>
            <a:r>
              <a:rPr lang="en-US" sz="4800" dirty="0" smtClean="0"/>
              <a:t> </a:t>
            </a:r>
            <a:r>
              <a:rPr lang="en-US" sz="4800" dirty="0" err="1" smtClean="0"/>
              <a:t>dlm</a:t>
            </a:r>
            <a:r>
              <a:rPr lang="en-US" sz="4800" dirty="0" smtClean="0"/>
              <a:t> bid TUN </a:t>
            </a:r>
            <a:r>
              <a:rPr lang="en-US" sz="4800" dirty="0" err="1" smtClean="0"/>
              <a:t>antara</a:t>
            </a:r>
            <a:r>
              <a:rPr lang="en-US" sz="4800" dirty="0" smtClean="0"/>
              <a:t> </a:t>
            </a:r>
            <a:r>
              <a:rPr lang="en-US" sz="4800" dirty="0" err="1" smtClean="0"/>
              <a:t>seseorang</a:t>
            </a:r>
            <a:r>
              <a:rPr lang="en-US" sz="4800" dirty="0" smtClean="0"/>
              <a:t>/</a:t>
            </a:r>
            <a:r>
              <a:rPr lang="en-US" sz="4800" dirty="0" err="1" smtClean="0"/>
              <a:t>badan</a:t>
            </a:r>
            <a:r>
              <a:rPr lang="en-US" sz="4800" dirty="0" smtClean="0"/>
              <a:t> </a:t>
            </a:r>
            <a:r>
              <a:rPr lang="en-US" sz="4800" dirty="0" err="1" smtClean="0"/>
              <a:t>hukum</a:t>
            </a:r>
            <a:r>
              <a:rPr lang="en-US" sz="4800" dirty="0" smtClean="0"/>
              <a:t> </a:t>
            </a:r>
            <a:r>
              <a:rPr lang="en-US" sz="4800" dirty="0" err="1" smtClean="0"/>
              <a:t>perdata</a:t>
            </a:r>
            <a:r>
              <a:rPr lang="en-US" sz="4800" dirty="0" smtClean="0"/>
              <a:t> dg </a:t>
            </a:r>
            <a:r>
              <a:rPr lang="en-US" sz="4800" dirty="0" err="1" smtClean="0"/>
              <a:t>badan</a:t>
            </a:r>
            <a:r>
              <a:rPr lang="en-US" sz="4800" dirty="0" smtClean="0"/>
              <a:t>/</a:t>
            </a:r>
            <a:r>
              <a:rPr lang="en-US" sz="4800" dirty="0" err="1" smtClean="0"/>
              <a:t>pej</a:t>
            </a:r>
            <a:r>
              <a:rPr lang="en-US" sz="4800" dirty="0" smtClean="0"/>
              <a:t> TUN (</a:t>
            </a:r>
            <a:r>
              <a:rPr lang="en-US" sz="4800" dirty="0" err="1" smtClean="0"/>
              <a:t>termasuk</a:t>
            </a:r>
            <a:r>
              <a:rPr lang="en-US" sz="4800" dirty="0" smtClean="0"/>
              <a:t> </a:t>
            </a:r>
            <a:r>
              <a:rPr lang="en-US" sz="4800" dirty="0" err="1" smtClean="0"/>
              <a:t>sengketa</a:t>
            </a:r>
            <a:r>
              <a:rPr lang="en-US" sz="4800" dirty="0" smtClean="0"/>
              <a:t> KEPEGAWAIAN</a:t>
            </a:r>
            <a:r>
              <a:rPr lang="en-US" sz="48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635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b. K. </a:t>
            </a:r>
            <a:r>
              <a:rPr lang="en-US" dirty="0" err="1" smtClean="0"/>
              <a:t>Relatif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5400" dirty="0" err="1" smtClean="0"/>
              <a:t>Kewenangan</a:t>
            </a:r>
            <a:r>
              <a:rPr lang="en-US" sz="5400" dirty="0" smtClean="0"/>
              <a:t> </a:t>
            </a:r>
            <a:r>
              <a:rPr lang="en-US" sz="5400" b="1" dirty="0" err="1" smtClean="0"/>
              <a:t>pengadilan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mana</a:t>
            </a:r>
            <a:r>
              <a:rPr lang="en-US" sz="5400" b="1" dirty="0" smtClean="0"/>
              <a:t> </a:t>
            </a:r>
            <a:r>
              <a:rPr lang="en-US" sz="5400" dirty="0" smtClean="0"/>
              <a:t>yang </a:t>
            </a:r>
            <a:r>
              <a:rPr lang="en-US" sz="5400" dirty="0" err="1" smtClean="0"/>
              <a:t>berwenang</a:t>
            </a:r>
            <a:r>
              <a:rPr lang="en-US" sz="5400" dirty="0" smtClean="0"/>
              <a:t> </a:t>
            </a:r>
            <a:r>
              <a:rPr lang="en-US" sz="5400" dirty="0" err="1" smtClean="0"/>
              <a:t>utk</a:t>
            </a:r>
            <a:r>
              <a:rPr lang="en-US" sz="5400" dirty="0" smtClean="0"/>
              <a:t> </a:t>
            </a:r>
            <a:r>
              <a:rPr lang="en-US" sz="5400" dirty="0" err="1" smtClean="0"/>
              <a:t>memeriksa</a:t>
            </a:r>
            <a:r>
              <a:rPr lang="en-US" sz="5400" dirty="0" smtClean="0"/>
              <a:t>, </a:t>
            </a:r>
            <a:r>
              <a:rPr lang="en-US" sz="5400" dirty="0" err="1" smtClean="0"/>
              <a:t>mengadili</a:t>
            </a:r>
            <a:r>
              <a:rPr lang="en-US" sz="5400" dirty="0" smtClean="0"/>
              <a:t>&amp; </a:t>
            </a:r>
            <a:r>
              <a:rPr lang="en-US" sz="5400" dirty="0" err="1" smtClean="0"/>
              <a:t>memutus</a:t>
            </a:r>
            <a:r>
              <a:rPr lang="en-US" sz="5400" dirty="0" smtClean="0"/>
              <a:t> </a:t>
            </a:r>
            <a:r>
              <a:rPr lang="en-US" sz="5400" dirty="0" err="1" smtClean="0"/>
              <a:t>perkara</a:t>
            </a:r>
            <a:r>
              <a:rPr lang="en-US" sz="5400" dirty="0" smtClean="0"/>
              <a:t> </a:t>
            </a:r>
            <a:r>
              <a:rPr lang="en-US" sz="5400" dirty="0" err="1" smtClean="0"/>
              <a:t>yg</a:t>
            </a:r>
            <a:r>
              <a:rPr lang="en-US" sz="5400" dirty="0" smtClean="0"/>
              <a:t> </a:t>
            </a:r>
            <a:r>
              <a:rPr lang="en-US" sz="5400" dirty="0" err="1" smtClean="0"/>
              <a:t>bersangkutan</a:t>
            </a:r>
            <a:r>
              <a:rPr lang="en-US" sz="5400" dirty="0" smtClean="0"/>
              <a:t>. (LOKASI PTUN </a:t>
            </a:r>
            <a:r>
              <a:rPr lang="en-US" sz="5400" dirty="0" err="1" smtClean="0"/>
              <a:t>mana</a:t>
            </a:r>
            <a:r>
              <a:rPr lang="en-US" sz="5400" dirty="0" smtClean="0"/>
              <a:t> </a:t>
            </a:r>
            <a:r>
              <a:rPr lang="en-US" sz="5400" dirty="0" err="1" smtClean="0"/>
              <a:t>yg</a:t>
            </a:r>
            <a:r>
              <a:rPr lang="en-US" sz="5400" dirty="0" smtClean="0"/>
              <a:t> </a:t>
            </a:r>
            <a:r>
              <a:rPr lang="en-US" sz="5400" dirty="0" err="1" smtClean="0"/>
              <a:t>berwenang</a:t>
            </a:r>
            <a:r>
              <a:rPr lang="en-US" sz="5400" dirty="0" smtClean="0"/>
              <a:t>). </a:t>
            </a:r>
            <a:r>
              <a:rPr lang="en-US" sz="5400" dirty="0" err="1" smtClean="0"/>
              <a:t>Misal</a:t>
            </a:r>
            <a:r>
              <a:rPr lang="en-US" sz="5400" dirty="0" smtClean="0"/>
              <a:t> PTUN Bandung, PTUN Jakarta </a:t>
            </a:r>
            <a:r>
              <a:rPr lang="en-US" sz="5400" dirty="0" err="1" smtClean="0"/>
              <a:t>atau</a:t>
            </a:r>
            <a:r>
              <a:rPr lang="en-US" sz="5400" dirty="0" smtClean="0"/>
              <a:t> </a:t>
            </a:r>
            <a:r>
              <a:rPr lang="en-US" sz="5400" dirty="0" err="1" smtClean="0"/>
              <a:t>yg</a:t>
            </a:r>
            <a:r>
              <a:rPr lang="en-US" sz="5400" dirty="0" smtClean="0"/>
              <a:t> </a:t>
            </a:r>
            <a:r>
              <a:rPr lang="en-US" sz="5400" dirty="0" err="1" smtClean="0"/>
              <a:t>lainnya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0850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Penentuan</a:t>
            </a:r>
            <a:r>
              <a:rPr lang="en-US" dirty="0" smtClean="0"/>
              <a:t> K. </a:t>
            </a:r>
            <a:r>
              <a:rPr lang="en-US" dirty="0" err="1" smtClean="0"/>
              <a:t>Relatif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sz="4400" dirty="0" smtClean="0"/>
              <a:t>. </a:t>
            </a:r>
            <a:r>
              <a:rPr lang="en-US" sz="4400" dirty="0" err="1" smtClean="0"/>
              <a:t>Domisili</a:t>
            </a:r>
            <a:r>
              <a:rPr lang="en-US" sz="4400" dirty="0" smtClean="0"/>
              <a:t> TERGUGAT </a:t>
            </a:r>
            <a:r>
              <a:rPr lang="en-US" sz="4400" dirty="0" smtClean="0"/>
              <a:t>(T)</a:t>
            </a:r>
            <a:endParaRPr lang="en-US" sz="4400" dirty="0" smtClean="0"/>
          </a:p>
          <a:p>
            <a:pPr marL="0" indent="0" algn="just">
              <a:buNone/>
            </a:pPr>
            <a:r>
              <a:rPr lang="en-US" sz="4400" dirty="0" err="1" smtClean="0"/>
              <a:t>Jk</a:t>
            </a:r>
            <a:r>
              <a:rPr lang="en-US" sz="4400" dirty="0" smtClean="0"/>
              <a:t> </a:t>
            </a:r>
            <a:r>
              <a:rPr lang="en-US" sz="4400" dirty="0" err="1" smtClean="0"/>
              <a:t>lebih</a:t>
            </a:r>
            <a:r>
              <a:rPr lang="en-US" sz="4400" dirty="0" smtClean="0"/>
              <a:t> </a:t>
            </a:r>
            <a:r>
              <a:rPr lang="en-US" sz="4400" dirty="0" err="1" smtClean="0"/>
              <a:t>dr</a:t>
            </a:r>
            <a:r>
              <a:rPr lang="en-US" sz="4400" dirty="0" smtClean="0"/>
              <a:t> 1 </a:t>
            </a:r>
            <a:r>
              <a:rPr lang="en-US" sz="4400" dirty="0" smtClean="0"/>
              <a:t>T, </a:t>
            </a:r>
            <a:r>
              <a:rPr lang="en-US" sz="4400" dirty="0" err="1" smtClean="0"/>
              <a:t>maka</a:t>
            </a:r>
            <a:r>
              <a:rPr lang="en-US" sz="4400" dirty="0" smtClean="0"/>
              <a:t> SALAH SATU </a:t>
            </a:r>
            <a:r>
              <a:rPr lang="en-US" sz="4400" dirty="0" err="1" smtClean="0"/>
              <a:t>domisili</a:t>
            </a:r>
            <a:r>
              <a:rPr lang="en-US" sz="4400" dirty="0" smtClean="0"/>
              <a:t> </a:t>
            </a:r>
            <a:r>
              <a:rPr lang="en-US" sz="4400" dirty="0" smtClean="0"/>
              <a:t>T </a:t>
            </a:r>
            <a:r>
              <a:rPr lang="en-US" sz="4400" dirty="0" err="1" smtClean="0"/>
              <a:t>dipilih</a:t>
            </a:r>
            <a:endParaRPr lang="en-US" sz="4400" dirty="0" smtClean="0"/>
          </a:p>
          <a:p>
            <a:pPr marL="0" indent="0" algn="just">
              <a:buNone/>
            </a:pPr>
            <a:r>
              <a:rPr lang="en-US" sz="4400" dirty="0" err="1" smtClean="0"/>
              <a:t>Catatan</a:t>
            </a:r>
            <a:r>
              <a:rPr lang="en-US" sz="4400" dirty="0" smtClean="0"/>
              <a:t>:</a:t>
            </a:r>
          </a:p>
          <a:p>
            <a:pPr marL="0" indent="0" algn="just">
              <a:buNone/>
            </a:pPr>
            <a:r>
              <a:rPr lang="en-US" sz="4400" dirty="0" err="1" smtClean="0"/>
              <a:t>Bisa</a:t>
            </a:r>
            <a:r>
              <a:rPr lang="en-US" sz="4400" dirty="0" smtClean="0"/>
              <a:t> </a:t>
            </a:r>
            <a:r>
              <a:rPr lang="en-US" sz="4400" dirty="0" err="1" smtClean="0"/>
              <a:t>diajukan</a:t>
            </a:r>
            <a:r>
              <a:rPr lang="en-US" sz="4400" dirty="0" smtClean="0"/>
              <a:t> </a:t>
            </a:r>
            <a:r>
              <a:rPr lang="en-US" sz="4400" dirty="0" err="1" smtClean="0"/>
              <a:t>melalui</a:t>
            </a:r>
            <a:r>
              <a:rPr lang="en-US" sz="4400" dirty="0" smtClean="0"/>
              <a:t> PTUN </a:t>
            </a:r>
            <a:r>
              <a:rPr lang="en-US" sz="4400" dirty="0" smtClean="0"/>
              <a:t>P, </a:t>
            </a:r>
            <a:r>
              <a:rPr lang="en-US" sz="4400" dirty="0" err="1" smtClean="0"/>
              <a:t>kemdn</a:t>
            </a:r>
            <a:r>
              <a:rPr lang="en-US" sz="4400" dirty="0" smtClean="0"/>
              <a:t> </a:t>
            </a:r>
            <a:r>
              <a:rPr lang="en-US" sz="4400" dirty="0" err="1" smtClean="0"/>
              <a:t>diteruskan</a:t>
            </a:r>
            <a:r>
              <a:rPr lang="en-US" sz="4400" dirty="0" smtClean="0"/>
              <a:t> </a:t>
            </a:r>
            <a:r>
              <a:rPr lang="en-US" sz="4400" dirty="0" err="1" smtClean="0"/>
              <a:t>kpd</a:t>
            </a:r>
            <a:r>
              <a:rPr lang="en-US" sz="4400" dirty="0" smtClean="0"/>
              <a:t> PTUN </a:t>
            </a:r>
            <a:r>
              <a:rPr lang="en-US" sz="4400" dirty="0" smtClean="0"/>
              <a:t>T</a:t>
            </a:r>
            <a:endParaRPr lang="en-US" sz="4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PERLINDUNGAN MASY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/>
              <a:t>1.PREVENTIF</a:t>
            </a:r>
          </a:p>
          <a:p>
            <a:pPr marL="0" indent="0" algn="just">
              <a:buNone/>
            </a:pPr>
            <a:r>
              <a:rPr lang="en-US" sz="3600" dirty="0" err="1" smtClean="0"/>
              <a:t>Berkaitan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Freies</a:t>
            </a:r>
            <a:r>
              <a:rPr lang="en-US" sz="3600" dirty="0" smtClean="0"/>
              <a:t> </a:t>
            </a:r>
            <a:r>
              <a:rPr lang="en-US" sz="3600" dirty="0" err="1" smtClean="0"/>
              <a:t>Ermessen</a:t>
            </a:r>
            <a:r>
              <a:rPr lang="en-US" sz="3600" dirty="0" smtClean="0"/>
              <a:t>,  </a:t>
            </a:r>
            <a:r>
              <a:rPr lang="en-US" sz="3600" dirty="0" err="1" smtClean="0"/>
              <a:t>tindakan</a:t>
            </a:r>
            <a:r>
              <a:rPr lang="en-US" sz="3600" dirty="0" smtClean="0"/>
              <a:t> </a:t>
            </a:r>
            <a:r>
              <a:rPr lang="en-US" sz="3600" dirty="0" err="1" smtClean="0"/>
              <a:t>berupa</a:t>
            </a:r>
            <a:r>
              <a:rPr lang="en-US" sz="3600" dirty="0" smtClean="0"/>
              <a:t> KEBERATAN (INSPRAAK). Dg </a:t>
            </a:r>
            <a:r>
              <a:rPr lang="en-US" sz="3600" dirty="0" err="1" smtClean="0"/>
              <a:t>sarana</a:t>
            </a:r>
            <a:r>
              <a:rPr lang="en-US" sz="3600" dirty="0" smtClean="0"/>
              <a:t> </a:t>
            </a:r>
            <a:r>
              <a:rPr lang="en-US" sz="3600" dirty="0" err="1" smtClean="0"/>
              <a:t>itu</a:t>
            </a:r>
            <a:r>
              <a:rPr lang="en-US" sz="3600" dirty="0" smtClean="0"/>
              <a:t> </a:t>
            </a:r>
            <a:r>
              <a:rPr lang="en-US" sz="3600" dirty="0" err="1" smtClean="0"/>
              <a:t>misalnya</a:t>
            </a:r>
            <a:r>
              <a:rPr lang="en-US" sz="3600" dirty="0" smtClean="0"/>
              <a:t> </a:t>
            </a:r>
            <a:r>
              <a:rPr lang="en-US" sz="3600" dirty="0" err="1" smtClean="0"/>
              <a:t>sebelum</a:t>
            </a:r>
            <a:r>
              <a:rPr lang="en-US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 </a:t>
            </a:r>
            <a:r>
              <a:rPr lang="en-US" sz="3600" dirty="0" err="1" smtClean="0"/>
              <a:t>menetapkan</a:t>
            </a:r>
            <a:r>
              <a:rPr lang="en-US" sz="3600" dirty="0" smtClean="0"/>
              <a:t> </a:t>
            </a:r>
            <a:r>
              <a:rPr lang="en-US" sz="3600" dirty="0" err="1" smtClean="0"/>
              <a:t>bestemmingplannen</a:t>
            </a:r>
            <a:r>
              <a:rPr lang="en-US" sz="3600" dirty="0" smtClean="0"/>
              <a:t> </a:t>
            </a:r>
            <a:r>
              <a:rPr lang="en-US" sz="3600" dirty="0" err="1" smtClean="0"/>
              <a:t>rakyat</a:t>
            </a:r>
            <a:r>
              <a:rPr lang="en-US" sz="3600" dirty="0" smtClean="0"/>
              <a:t> </a:t>
            </a:r>
            <a:r>
              <a:rPr lang="en-US" sz="3600" dirty="0" err="1" smtClean="0"/>
              <a:t>dpt</a:t>
            </a:r>
            <a:r>
              <a:rPr lang="en-US" sz="3600" dirty="0" smtClean="0"/>
              <a:t> </a:t>
            </a:r>
            <a:r>
              <a:rPr lang="en-US" sz="3600" dirty="0" err="1" smtClean="0"/>
              <a:t>mengajukan</a:t>
            </a:r>
            <a:r>
              <a:rPr lang="en-US" sz="3600" dirty="0" smtClean="0"/>
              <a:t> KEBERATAN/</a:t>
            </a:r>
            <a:r>
              <a:rPr lang="en-US" sz="3600" dirty="0" err="1" smtClean="0"/>
              <a:t>dimintai</a:t>
            </a:r>
            <a:r>
              <a:rPr lang="en-US" sz="3600" dirty="0" smtClean="0"/>
              <a:t> </a:t>
            </a:r>
            <a:r>
              <a:rPr lang="en-US" sz="3600" dirty="0" err="1" smtClean="0"/>
              <a:t>pendapatnya</a:t>
            </a:r>
            <a:r>
              <a:rPr lang="en-US" sz="3600" dirty="0" smtClean="0"/>
              <a:t> </a:t>
            </a:r>
            <a:r>
              <a:rPr lang="en-US" sz="3600" dirty="0" err="1" smtClean="0"/>
              <a:t>mengenai</a:t>
            </a:r>
            <a:r>
              <a:rPr lang="en-US" sz="3600" dirty="0" smtClean="0"/>
              <a:t> </a:t>
            </a:r>
            <a:r>
              <a:rPr lang="en-US" sz="3600" dirty="0" err="1" smtClean="0"/>
              <a:t>rencana</a:t>
            </a:r>
            <a:r>
              <a:rPr lang="en-US" sz="3600" dirty="0" smtClean="0"/>
              <a:t> </a:t>
            </a:r>
            <a:r>
              <a:rPr lang="en-US" sz="3600" dirty="0" err="1" smtClean="0"/>
              <a:t>keputusan</a:t>
            </a:r>
            <a:r>
              <a:rPr lang="en-US" sz="3600" dirty="0" smtClean="0"/>
              <a:t> </a:t>
            </a:r>
            <a:r>
              <a:rPr lang="en-US" sz="3600" dirty="0" err="1" smtClean="0"/>
              <a:t>tsb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/>
              <a:t>2. </a:t>
            </a:r>
            <a:r>
              <a:rPr lang="en-US" sz="3600" dirty="0" smtClean="0"/>
              <a:t>REPRESIF</a:t>
            </a:r>
          </a:p>
          <a:p>
            <a:pPr marL="0" indent="0" algn="just">
              <a:buNone/>
            </a:pP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Badan</a:t>
            </a:r>
            <a:r>
              <a:rPr lang="en-US" sz="3600" dirty="0"/>
              <a:t> </a:t>
            </a:r>
            <a:r>
              <a:rPr lang="en-US" sz="3600" dirty="0" err="1"/>
              <a:t>Peradilan</a:t>
            </a:r>
            <a:r>
              <a:rPr lang="en-US" sz="3600" dirty="0"/>
              <a:t> </a:t>
            </a:r>
            <a:r>
              <a:rPr lang="en-US" sz="3600" dirty="0" err="1"/>
              <a:t>Administrasi</a:t>
            </a:r>
            <a:endParaRPr lang="en-US" sz="3600" dirty="0"/>
          </a:p>
          <a:p>
            <a:pPr marL="0" indent="0" algn="just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1060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merumuskan</a:t>
            </a:r>
            <a:r>
              <a:rPr lang="en-US" sz="3600" dirty="0" smtClean="0"/>
              <a:t> prinsip2 </a:t>
            </a:r>
            <a:r>
              <a:rPr lang="en-US" sz="3600" dirty="0" err="1" smtClean="0"/>
              <a:t>perlindungan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bagi</a:t>
            </a:r>
            <a:r>
              <a:rPr lang="en-US" sz="3600" dirty="0" smtClean="0"/>
              <a:t> </a:t>
            </a:r>
            <a:r>
              <a:rPr lang="en-US" sz="3600" dirty="0" err="1" smtClean="0"/>
              <a:t>rakyata</a:t>
            </a:r>
            <a:r>
              <a:rPr lang="en-US" sz="3600" dirty="0" smtClean="0"/>
              <a:t> di Indonesia, </a:t>
            </a:r>
            <a:r>
              <a:rPr lang="en-US" sz="3600" dirty="0" err="1" smtClean="0"/>
              <a:t>landasan</a:t>
            </a:r>
            <a:r>
              <a:rPr lang="en-US" sz="3600" dirty="0" smtClean="0"/>
              <a:t> </a:t>
            </a:r>
            <a:r>
              <a:rPr lang="en-US" sz="3600" dirty="0" err="1" smtClean="0"/>
              <a:t>pijak</a:t>
            </a:r>
            <a:r>
              <a:rPr lang="en-US" sz="3600" dirty="0" smtClean="0"/>
              <a:t>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aalah</a:t>
            </a:r>
            <a:r>
              <a:rPr lang="en-US" sz="3600" dirty="0" smtClean="0"/>
              <a:t> </a:t>
            </a:r>
            <a:r>
              <a:rPr lang="en-US" sz="3600" dirty="0" err="1" smtClean="0"/>
              <a:t>Pancasila</a:t>
            </a:r>
            <a:r>
              <a:rPr lang="en-US" sz="3600" dirty="0" smtClean="0"/>
              <a:t> </a:t>
            </a:r>
            <a:r>
              <a:rPr lang="en-US" sz="3600" dirty="0" err="1" smtClean="0"/>
              <a:t>sbg</a:t>
            </a:r>
            <a:r>
              <a:rPr lang="en-US" sz="3600" dirty="0" smtClean="0"/>
              <a:t> </a:t>
            </a:r>
            <a:r>
              <a:rPr lang="en-US" sz="3600" dirty="0" err="1" smtClean="0"/>
              <a:t>dasar</a:t>
            </a:r>
            <a:r>
              <a:rPr lang="en-US" sz="3600" dirty="0" smtClean="0"/>
              <a:t> </a:t>
            </a:r>
            <a:r>
              <a:rPr lang="en-US" sz="3600" dirty="0" err="1" smtClean="0"/>
              <a:t>ideologi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dasar</a:t>
            </a:r>
            <a:r>
              <a:rPr lang="en-US" sz="3600" dirty="0" smtClean="0"/>
              <a:t> </a:t>
            </a:r>
            <a:r>
              <a:rPr lang="en-US" sz="3600" dirty="0" err="1" smtClean="0"/>
              <a:t>falsafah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. </a:t>
            </a:r>
            <a:endParaRPr lang="en-US" sz="3600" dirty="0"/>
          </a:p>
          <a:p>
            <a:pPr marL="0" indent="0" algn="just">
              <a:buNone/>
            </a:pPr>
            <a:r>
              <a:rPr lang="en-US" sz="3600" dirty="0" err="1" smtClean="0"/>
              <a:t>Prinsip</a:t>
            </a:r>
            <a:r>
              <a:rPr lang="en-US" sz="3600" dirty="0" smtClean="0"/>
              <a:t> </a:t>
            </a:r>
            <a:r>
              <a:rPr lang="en-US" sz="3600" dirty="0" err="1" smtClean="0"/>
              <a:t>perlindungan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bagi</a:t>
            </a:r>
            <a:r>
              <a:rPr lang="en-US" sz="3600" dirty="0" smtClean="0"/>
              <a:t> </a:t>
            </a:r>
            <a:r>
              <a:rPr lang="en-US" sz="3600" dirty="0" err="1" smtClean="0"/>
              <a:t>rakyat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prinsip</a:t>
            </a:r>
            <a:r>
              <a:rPr lang="en-US" sz="3600" dirty="0" smtClean="0"/>
              <a:t> </a:t>
            </a:r>
            <a:r>
              <a:rPr lang="en-US" sz="3600" dirty="0" err="1" smtClean="0"/>
              <a:t>pengakuan</a:t>
            </a:r>
            <a:r>
              <a:rPr lang="en-US" sz="3600" dirty="0" smtClean="0"/>
              <a:t>&amp; </a:t>
            </a:r>
            <a:r>
              <a:rPr lang="en-US" sz="3600" dirty="0" err="1" smtClean="0"/>
              <a:t>perlindungan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harkat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martabat</a:t>
            </a:r>
            <a:r>
              <a:rPr lang="en-US" sz="3600" dirty="0" smtClean="0"/>
              <a:t> </a:t>
            </a:r>
            <a:r>
              <a:rPr lang="en-US" sz="3600" dirty="0" err="1" smtClean="0"/>
              <a:t>manusia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bersumber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Pnacasila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prinsip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</a:t>
            </a:r>
            <a:r>
              <a:rPr lang="en-US" sz="3600" dirty="0" err="1"/>
              <a:t>P</a:t>
            </a:r>
            <a:r>
              <a:rPr lang="en-US" sz="3600" dirty="0" err="1" smtClean="0"/>
              <a:t>ancasila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9742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991600" cy="5715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Dikaitkan</a:t>
            </a:r>
            <a:r>
              <a:rPr lang="en-US" sz="3600" dirty="0" smtClean="0"/>
              <a:t> dg badan2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–</a:t>
            </a:r>
            <a:r>
              <a:rPr lang="en-US" sz="3600" dirty="0" err="1" smtClean="0"/>
              <a:t>khususnya</a:t>
            </a:r>
            <a:r>
              <a:rPr lang="en-US" sz="3600" dirty="0" smtClean="0"/>
              <a:t> </a:t>
            </a:r>
            <a:r>
              <a:rPr lang="en-US" sz="3600" dirty="0" err="1" smtClean="0"/>
              <a:t>mennyangkut</a:t>
            </a:r>
            <a:r>
              <a:rPr lang="en-US" sz="3600" dirty="0" smtClean="0"/>
              <a:t> </a:t>
            </a:r>
            <a:r>
              <a:rPr lang="en-US" sz="3600" dirty="0" err="1" smtClean="0"/>
              <a:t>penanganan</a:t>
            </a:r>
            <a:r>
              <a:rPr lang="en-US" sz="3600" dirty="0" smtClean="0"/>
              <a:t> </a:t>
            </a:r>
            <a:r>
              <a:rPr lang="en-US" sz="3600" dirty="0" err="1" smtClean="0"/>
              <a:t>perlindungan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bagi</a:t>
            </a:r>
            <a:r>
              <a:rPr lang="en-US" sz="3600" dirty="0" smtClean="0"/>
              <a:t> </a:t>
            </a:r>
            <a:r>
              <a:rPr lang="en-US" sz="3600" dirty="0" err="1" smtClean="0"/>
              <a:t>rakyat</a:t>
            </a:r>
            <a:r>
              <a:rPr lang="en-US" sz="3600" dirty="0" smtClean="0"/>
              <a:t>- </a:t>
            </a:r>
            <a:r>
              <a:rPr lang="en-US" sz="3600" dirty="0" err="1" smtClean="0"/>
              <a:t>dibutuhkan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khusus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diharapkan</a:t>
            </a:r>
            <a:r>
              <a:rPr lang="en-US" sz="3600" dirty="0" smtClean="0"/>
              <a:t> </a:t>
            </a:r>
            <a:r>
              <a:rPr lang="en-US" sz="3600" dirty="0" err="1" smtClean="0"/>
              <a:t>lebih</a:t>
            </a:r>
            <a:r>
              <a:rPr lang="en-US" sz="3600" dirty="0" smtClean="0"/>
              <a:t> </a:t>
            </a:r>
            <a:r>
              <a:rPr lang="en-US" sz="3600" dirty="0" err="1" smtClean="0"/>
              <a:t>potensial</a:t>
            </a:r>
            <a:r>
              <a:rPr lang="en-US" sz="3600" dirty="0" smtClean="0"/>
              <a:t> </a:t>
            </a:r>
            <a:r>
              <a:rPr lang="en-US" sz="3600" dirty="0" err="1" smtClean="0"/>
              <a:t>mengikuti</a:t>
            </a:r>
            <a:r>
              <a:rPr lang="en-US" sz="3600" dirty="0" smtClean="0"/>
              <a:t> </a:t>
            </a:r>
            <a:r>
              <a:rPr lang="en-US" sz="3600" dirty="0" err="1" smtClean="0"/>
              <a:t>perkembangan</a:t>
            </a:r>
            <a:r>
              <a:rPr lang="en-US" sz="3600" dirty="0" smtClean="0"/>
              <a:t> konsep2 </a:t>
            </a:r>
            <a:r>
              <a:rPr lang="en-US" sz="3600" dirty="0" err="1" smtClean="0"/>
              <a:t>spt</a:t>
            </a:r>
            <a:r>
              <a:rPr lang="en-US" sz="3600" dirty="0" smtClean="0"/>
              <a:t> </a:t>
            </a:r>
            <a:r>
              <a:rPr lang="en-US" sz="3600" dirty="0" err="1" smtClean="0"/>
              <a:t>itu</a:t>
            </a:r>
            <a:r>
              <a:rPr lang="en-US" sz="3600" dirty="0" smtClean="0"/>
              <a:t>.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sist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UU No 14 </a:t>
            </a:r>
            <a:r>
              <a:rPr lang="en-US" sz="3600" dirty="0" err="1" smtClean="0"/>
              <a:t>Tahun</a:t>
            </a:r>
            <a:r>
              <a:rPr lang="en-US" sz="3600" dirty="0" smtClean="0"/>
              <a:t> 1970 </a:t>
            </a:r>
            <a:r>
              <a:rPr lang="en-US" sz="3600" dirty="0" err="1" smtClean="0"/>
              <a:t>kiranya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Administrasi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tumpuan</a:t>
            </a:r>
            <a:r>
              <a:rPr lang="en-US" sz="3600" dirty="0" smtClean="0"/>
              <a:t> </a:t>
            </a:r>
            <a:r>
              <a:rPr lang="en-US" sz="3600" dirty="0" err="1" smtClean="0"/>
              <a:t>harapan</a:t>
            </a:r>
            <a:r>
              <a:rPr lang="en-US" sz="3600" dirty="0" smtClean="0"/>
              <a:t> </a:t>
            </a:r>
            <a:r>
              <a:rPr lang="en-US" sz="3600" dirty="0" err="1" smtClean="0"/>
              <a:t>spt</a:t>
            </a:r>
            <a:r>
              <a:rPr lang="en-US" sz="3600" dirty="0" smtClean="0"/>
              <a:t> </a:t>
            </a:r>
            <a:r>
              <a:rPr lang="en-US" sz="3600" dirty="0" err="1" smtClean="0"/>
              <a:t>itu</a:t>
            </a:r>
            <a:r>
              <a:rPr lang="en-US" sz="3600" dirty="0" smtClean="0"/>
              <a:t> </a:t>
            </a:r>
            <a:r>
              <a:rPr lang="en-US" sz="3600" dirty="0" err="1" smtClean="0"/>
              <a:t>karena</a:t>
            </a:r>
            <a:r>
              <a:rPr lang="en-US" sz="3600" dirty="0" smtClean="0"/>
              <a:t> </a:t>
            </a:r>
            <a:r>
              <a:rPr lang="en-US" sz="3600" dirty="0" err="1" smtClean="0"/>
              <a:t>sifat</a:t>
            </a:r>
            <a:r>
              <a:rPr lang="en-US" sz="3600" dirty="0" smtClean="0"/>
              <a:t> </a:t>
            </a:r>
            <a:r>
              <a:rPr lang="en-US" sz="3600" dirty="0" err="1" smtClean="0"/>
              <a:t>hakekat</a:t>
            </a:r>
            <a:r>
              <a:rPr lang="en-US" sz="3600" dirty="0" smtClean="0"/>
              <a:t> </a:t>
            </a:r>
            <a:r>
              <a:rPr lang="en-US" sz="3600" dirty="0" err="1" smtClean="0"/>
              <a:t>perkara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ditangani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Adm</a:t>
            </a:r>
            <a:r>
              <a:rPr lang="en-US" sz="3600" dirty="0" smtClean="0"/>
              <a:t> </a:t>
            </a:r>
            <a:r>
              <a:rPr lang="en-US" sz="3600" dirty="0" err="1" smtClean="0"/>
              <a:t>adl</a:t>
            </a:r>
            <a:r>
              <a:rPr lang="en-US" sz="3600" dirty="0" smtClean="0"/>
              <a:t> sengketa2 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7935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/>
              <a:t>Ciri</a:t>
            </a:r>
            <a:r>
              <a:rPr lang="en-US" sz="3600" dirty="0" smtClean="0"/>
              <a:t> Negara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Pancasila</a:t>
            </a:r>
            <a:r>
              <a:rPr lang="en-US" sz="3600" dirty="0" smtClean="0"/>
              <a:t> :</a:t>
            </a:r>
          </a:p>
          <a:p>
            <a:pPr marL="514350" indent="-514350" algn="just">
              <a:buAutoNum type="alphaLcPeriod"/>
            </a:pPr>
            <a:r>
              <a:rPr lang="en-US" sz="3600" dirty="0" err="1" smtClean="0"/>
              <a:t>Keserasian</a:t>
            </a:r>
            <a:r>
              <a:rPr lang="en-US" sz="3600" dirty="0" smtClean="0"/>
              <a:t> hub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</a:t>
            </a:r>
            <a:r>
              <a:rPr lang="en-US" sz="3600" dirty="0" err="1" smtClean="0"/>
              <a:t>Pem&amp;rakyat</a:t>
            </a:r>
            <a:r>
              <a:rPr lang="en-US" sz="3600" dirty="0" smtClean="0"/>
              <a:t>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 </a:t>
            </a:r>
            <a:r>
              <a:rPr lang="en-US" sz="3600" dirty="0" err="1" smtClean="0"/>
              <a:t>asas</a:t>
            </a:r>
            <a:r>
              <a:rPr lang="en-US" sz="3600" dirty="0" smtClean="0"/>
              <a:t> </a:t>
            </a:r>
            <a:r>
              <a:rPr lang="en-US" sz="3600" dirty="0" err="1" smtClean="0"/>
              <a:t>kerukunan</a:t>
            </a:r>
            <a:endParaRPr lang="en-US" sz="3600" dirty="0" smtClean="0"/>
          </a:p>
          <a:p>
            <a:pPr marL="514350" indent="-514350" algn="just">
              <a:buAutoNum type="alphaLcPeriod"/>
            </a:pPr>
            <a:r>
              <a:rPr lang="en-US" sz="3600" dirty="0" smtClean="0"/>
              <a:t>Hub </a:t>
            </a:r>
            <a:r>
              <a:rPr lang="en-US" sz="3600" dirty="0" err="1" smtClean="0"/>
              <a:t>fungsional&amp;proporsional</a:t>
            </a:r>
            <a:r>
              <a:rPr lang="en-US" sz="3600" dirty="0" smtClean="0"/>
              <a:t>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kekuasaan2 </a:t>
            </a:r>
            <a:r>
              <a:rPr lang="en-US" sz="3600" dirty="0" err="1" smtClean="0"/>
              <a:t>neg</a:t>
            </a:r>
            <a:endParaRPr lang="en-US" sz="3600" dirty="0" smtClean="0"/>
          </a:p>
          <a:p>
            <a:pPr marL="514350" indent="-514350" algn="just">
              <a:buAutoNum type="alphaLcPeriod"/>
            </a:pPr>
            <a:r>
              <a:rPr lang="en-US" sz="3600" dirty="0" err="1" smtClean="0"/>
              <a:t>Prinsip</a:t>
            </a:r>
            <a:r>
              <a:rPr lang="en-US" sz="3600" dirty="0" smtClean="0"/>
              <a:t> </a:t>
            </a:r>
            <a:r>
              <a:rPr lang="en-US" sz="3600" dirty="0" err="1" smtClean="0"/>
              <a:t>penyelesaian</a:t>
            </a:r>
            <a:r>
              <a:rPr lang="en-US" sz="3600" dirty="0" smtClean="0"/>
              <a:t> </a:t>
            </a:r>
            <a:r>
              <a:rPr lang="en-US" sz="3600" dirty="0" err="1" smtClean="0"/>
              <a:t>sengketa</a:t>
            </a:r>
            <a:r>
              <a:rPr lang="en-US" sz="3600" dirty="0" smtClean="0"/>
              <a:t> </a:t>
            </a:r>
            <a:r>
              <a:rPr lang="en-US" sz="3600" dirty="0" err="1" smtClean="0"/>
              <a:t>scr</a:t>
            </a:r>
            <a:r>
              <a:rPr lang="en-US" sz="3600" dirty="0" smtClean="0"/>
              <a:t> </a:t>
            </a:r>
            <a:r>
              <a:rPr lang="en-US" sz="3600" dirty="0" err="1" smtClean="0"/>
              <a:t>musyawarah&amp;peradilan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mrpkn</a:t>
            </a:r>
            <a:r>
              <a:rPr lang="en-US" sz="3600" dirty="0" smtClean="0"/>
              <a:t> </a:t>
            </a:r>
            <a:r>
              <a:rPr lang="en-US" sz="3600" dirty="0" err="1" smtClean="0"/>
              <a:t>sarana</a:t>
            </a:r>
            <a:r>
              <a:rPr lang="en-US" sz="3600" dirty="0" smtClean="0"/>
              <a:t> </a:t>
            </a:r>
            <a:r>
              <a:rPr lang="en-US" sz="3600" dirty="0" err="1" smtClean="0"/>
              <a:t>terakhir</a:t>
            </a:r>
            <a:endParaRPr lang="en-US" sz="3600" dirty="0" smtClean="0"/>
          </a:p>
          <a:p>
            <a:pPr marL="514350" indent="-514350" algn="just">
              <a:buAutoNum type="alphaLcPeriod"/>
            </a:pPr>
            <a:r>
              <a:rPr lang="en-US" sz="3600" dirty="0" err="1" smtClean="0"/>
              <a:t>Keseimbangan</a:t>
            </a:r>
            <a:r>
              <a:rPr lang="en-US" sz="3600" dirty="0" smtClean="0"/>
              <a:t>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</a:t>
            </a:r>
            <a:r>
              <a:rPr lang="en-US" sz="3600" dirty="0" err="1" smtClean="0"/>
              <a:t>hak&amp;kewajiban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899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PERUBAHAN UU PTUN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n-US" sz="6000" b="1" dirty="0" smtClean="0"/>
              <a:t>UU NO 5 TH 1986</a:t>
            </a:r>
          </a:p>
          <a:p>
            <a:pPr marL="514350" indent="-514350" algn="just">
              <a:buAutoNum type="arabicPeriod"/>
            </a:pPr>
            <a:r>
              <a:rPr lang="en-US" sz="6000" b="1" dirty="0" smtClean="0"/>
              <a:t>UU NO 9 TH 2004</a:t>
            </a:r>
          </a:p>
          <a:p>
            <a:pPr marL="514350" indent="-514350" algn="just">
              <a:buAutoNum type="arabicPeriod"/>
            </a:pPr>
            <a:r>
              <a:rPr lang="en-US" sz="6000" b="1" dirty="0" smtClean="0"/>
              <a:t>UU NO 51 TH 2009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3467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Perlind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kpd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lphaLcPeriod"/>
            </a:pPr>
            <a:r>
              <a:rPr lang="en-US" sz="3200" dirty="0" smtClean="0"/>
              <a:t>Usaha2 </a:t>
            </a:r>
            <a:r>
              <a:rPr lang="en-US" sz="3200" dirty="0" err="1" smtClean="0"/>
              <a:t>mencegah</a:t>
            </a:r>
            <a:r>
              <a:rPr lang="en-US" sz="3200" dirty="0" smtClean="0"/>
              <a:t> </a:t>
            </a:r>
            <a:r>
              <a:rPr lang="en-US" sz="3200" dirty="0" err="1" smtClean="0"/>
              <a:t>terjadinya</a:t>
            </a:r>
            <a:r>
              <a:rPr lang="en-US" sz="3200" dirty="0" smtClean="0"/>
              <a:t> </a:t>
            </a:r>
            <a:r>
              <a:rPr lang="en-US" sz="3200" dirty="0" err="1" smtClean="0"/>
              <a:t>sengketa</a:t>
            </a:r>
            <a:r>
              <a:rPr lang="en-US" sz="3200" dirty="0" smtClean="0"/>
              <a:t>/</a:t>
            </a:r>
            <a:r>
              <a:rPr lang="en-US" sz="3200" dirty="0" err="1" smtClean="0"/>
              <a:t>sedapat</a:t>
            </a:r>
            <a:r>
              <a:rPr lang="en-US" sz="3200" dirty="0" smtClean="0"/>
              <a:t> </a:t>
            </a:r>
            <a:r>
              <a:rPr lang="en-US" sz="3200" dirty="0" err="1" smtClean="0"/>
              <a:t>mungkin</a:t>
            </a:r>
            <a:r>
              <a:rPr lang="en-US" sz="3200" dirty="0" smtClean="0"/>
              <a:t> </a:t>
            </a:r>
            <a:r>
              <a:rPr lang="en-US" sz="3200" dirty="0" err="1" smtClean="0"/>
              <a:t>mengurangi</a:t>
            </a:r>
            <a:r>
              <a:rPr lang="en-US" sz="3200" dirty="0" smtClean="0"/>
              <a:t> </a:t>
            </a:r>
            <a:r>
              <a:rPr lang="en-US" sz="3200" dirty="0" err="1" smtClean="0"/>
              <a:t>terjadinya</a:t>
            </a:r>
            <a:r>
              <a:rPr lang="en-US" sz="3200" dirty="0" smtClean="0"/>
              <a:t> </a:t>
            </a:r>
            <a:r>
              <a:rPr lang="en-US" sz="3200" dirty="0" err="1" smtClean="0"/>
              <a:t>sengketa</a:t>
            </a:r>
            <a:r>
              <a:rPr lang="en-US" sz="3200" dirty="0" smtClean="0"/>
              <a:t>; </a:t>
            </a:r>
            <a:r>
              <a:rPr lang="en-US" sz="3200" dirty="0" err="1" smtClean="0"/>
              <a:t>dlm</a:t>
            </a:r>
            <a:r>
              <a:rPr lang="en-US" sz="3200" dirty="0" smtClean="0"/>
              <a:t> hub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sarana</a:t>
            </a:r>
            <a:r>
              <a:rPr lang="en-US" sz="3200" dirty="0" smtClean="0"/>
              <a:t> </a:t>
            </a:r>
            <a:r>
              <a:rPr lang="en-US" sz="3200" dirty="0" err="1" smtClean="0"/>
              <a:t>perlindungan</a:t>
            </a:r>
            <a:r>
              <a:rPr lang="en-US" sz="3200" dirty="0" smtClean="0"/>
              <a:t> </a:t>
            </a:r>
            <a:r>
              <a:rPr lang="en-US" sz="3200" dirty="0" err="1" smtClean="0"/>
              <a:t>hk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preventf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</a:t>
            </a:r>
            <a:r>
              <a:rPr lang="en-US" sz="3200" dirty="0" err="1" smtClean="0"/>
              <a:t>diutamakan</a:t>
            </a:r>
            <a:r>
              <a:rPr lang="en-US" sz="3200" dirty="0" smtClean="0"/>
              <a:t> </a:t>
            </a:r>
            <a:r>
              <a:rPr lang="en-US" sz="3200" dirty="0" err="1" smtClean="0"/>
              <a:t>drpd</a:t>
            </a:r>
            <a:r>
              <a:rPr lang="en-US" sz="3200" dirty="0" smtClean="0"/>
              <a:t> </a:t>
            </a:r>
            <a:r>
              <a:rPr lang="en-US" sz="3200" dirty="0" err="1" smtClean="0"/>
              <a:t>sarana</a:t>
            </a:r>
            <a:r>
              <a:rPr lang="en-US" sz="3200" dirty="0" smtClean="0"/>
              <a:t> </a:t>
            </a:r>
            <a:r>
              <a:rPr lang="en-US" sz="3200" dirty="0" err="1" smtClean="0"/>
              <a:t>perlindungan</a:t>
            </a:r>
            <a:r>
              <a:rPr lang="en-US" sz="3200" dirty="0" smtClean="0"/>
              <a:t> </a:t>
            </a:r>
            <a:r>
              <a:rPr lang="en-US" sz="3200" dirty="0" err="1" smtClean="0"/>
              <a:t>represif</a:t>
            </a:r>
            <a:endParaRPr lang="en-US" sz="3200" dirty="0" smtClean="0"/>
          </a:p>
          <a:p>
            <a:pPr marL="514350" indent="-514350" algn="just">
              <a:buAutoNum type="alphaLcPeriod"/>
            </a:pPr>
            <a:r>
              <a:rPr lang="en-US" sz="3200" dirty="0" smtClean="0"/>
              <a:t>Usaha2 </a:t>
            </a:r>
            <a:r>
              <a:rPr lang="en-US" sz="3200" dirty="0" err="1" smtClean="0"/>
              <a:t>menyelesaikan</a:t>
            </a:r>
            <a:r>
              <a:rPr lang="en-US" sz="3200" dirty="0" smtClean="0"/>
              <a:t> </a:t>
            </a:r>
            <a:r>
              <a:rPr lang="en-US" sz="3200" dirty="0" err="1" smtClean="0"/>
              <a:t>sengketa</a:t>
            </a:r>
            <a:r>
              <a:rPr lang="en-US" sz="3200" dirty="0" smtClean="0"/>
              <a:t> (</a:t>
            </a:r>
            <a:r>
              <a:rPr lang="en-US" sz="3200" dirty="0" err="1" smtClean="0"/>
              <a:t>hk</a:t>
            </a:r>
            <a:r>
              <a:rPr lang="en-US" sz="3200" dirty="0" smtClean="0"/>
              <a:t>)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pem</a:t>
            </a:r>
            <a:r>
              <a:rPr lang="en-US" sz="3200" dirty="0" smtClean="0"/>
              <a:t> dg </a:t>
            </a:r>
            <a:r>
              <a:rPr lang="en-US" sz="3200" dirty="0" err="1" smtClean="0"/>
              <a:t>rakyat</a:t>
            </a:r>
            <a:r>
              <a:rPr lang="en-US" sz="3200" dirty="0" smtClean="0"/>
              <a:t> dg </a:t>
            </a:r>
            <a:r>
              <a:rPr lang="en-US" sz="3200" dirty="0" err="1" smtClean="0"/>
              <a:t>cr</a:t>
            </a:r>
            <a:r>
              <a:rPr lang="en-US" sz="3200" dirty="0" smtClean="0"/>
              <a:t> MUSYAWARAH</a:t>
            </a:r>
          </a:p>
          <a:p>
            <a:pPr marL="514350" indent="-514350" algn="just">
              <a:buAutoNum type="alphaLcPeriod"/>
            </a:pPr>
            <a:r>
              <a:rPr lang="en-US" sz="3200" dirty="0" err="1" smtClean="0"/>
              <a:t>Peny</a:t>
            </a:r>
            <a:r>
              <a:rPr lang="en-US" sz="3200" dirty="0" smtClean="0"/>
              <a:t> </a:t>
            </a:r>
            <a:r>
              <a:rPr lang="en-US" sz="3200" dirty="0" err="1" smtClean="0"/>
              <a:t>sengketa</a:t>
            </a:r>
            <a:r>
              <a:rPr lang="en-US" sz="3200" dirty="0" smtClean="0"/>
              <a:t>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 err="1" smtClean="0"/>
              <a:t>jalur</a:t>
            </a:r>
            <a:r>
              <a:rPr lang="en-US" sz="3200" dirty="0" smtClean="0"/>
              <a:t> </a:t>
            </a:r>
            <a:r>
              <a:rPr lang="en-US" sz="3200" dirty="0" err="1" smtClean="0"/>
              <a:t>peradilan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ULTIMUM REMEDIUM (</a:t>
            </a:r>
            <a:r>
              <a:rPr lang="en-US" sz="3200" dirty="0" err="1" smtClean="0"/>
              <a:t>jalan</a:t>
            </a:r>
            <a:r>
              <a:rPr lang="en-US" sz="3200" dirty="0" smtClean="0"/>
              <a:t> </a:t>
            </a:r>
            <a:r>
              <a:rPr lang="en-US" sz="3200" dirty="0" err="1" smtClean="0"/>
              <a:t>terakhir</a:t>
            </a:r>
            <a:r>
              <a:rPr lang="en-US" sz="3200" dirty="0" smtClean="0"/>
              <a:t>)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peradilan</a:t>
            </a:r>
            <a:r>
              <a:rPr lang="en-US" sz="3200" dirty="0" smtClean="0"/>
              <a:t> </a:t>
            </a:r>
            <a:r>
              <a:rPr lang="en-US" sz="3200" dirty="0" err="1" smtClean="0"/>
              <a:t>bukan</a:t>
            </a:r>
            <a:r>
              <a:rPr lang="en-US" sz="3200" dirty="0" smtClean="0"/>
              <a:t> forum </a:t>
            </a:r>
            <a:r>
              <a:rPr lang="en-US" sz="3200" dirty="0" err="1" smtClean="0"/>
              <a:t>konfrontasi</a:t>
            </a:r>
            <a:r>
              <a:rPr lang="en-US" sz="3200" dirty="0" smtClean="0"/>
              <a:t> </a:t>
            </a:r>
            <a:r>
              <a:rPr lang="en-US" sz="3200" dirty="0" err="1" smtClean="0"/>
              <a:t>shg</a:t>
            </a:r>
            <a:r>
              <a:rPr lang="en-US" sz="3200" dirty="0" smtClean="0"/>
              <a:t> </a:t>
            </a:r>
            <a:r>
              <a:rPr lang="en-US" sz="3200" dirty="0" err="1" smtClean="0"/>
              <a:t>peradilan</a:t>
            </a:r>
            <a:r>
              <a:rPr lang="en-US" sz="3200" dirty="0" smtClean="0"/>
              <a:t> </a:t>
            </a:r>
            <a:r>
              <a:rPr lang="en-US" sz="3200" dirty="0" err="1" smtClean="0"/>
              <a:t>haruslah</a:t>
            </a:r>
            <a:r>
              <a:rPr lang="en-US" sz="3200" dirty="0" smtClean="0"/>
              <a:t> </a:t>
            </a:r>
            <a:r>
              <a:rPr lang="en-US" sz="3200" dirty="0" err="1" smtClean="0"/>
              <a:t>mencerminkan</a:t>
            </a:r>
            <a:r>
              <a:rPr lang="en-US" sz="3200" dirty="0" smtClean="0"/>
              <a:t> </a:t>
            </a:r>
            <a:r>
              <a:rPr lang="en-US" sz="3200" dirty="0" err="1" smtClean="0"/>
              <a:t>suasana</a:t>
            </a:r>
            <a:r>
              <a:rPr lang="en-US" sz="3200" dirty="0" smtClean="0"/>
              <a:t> </a:t>
            </a:r>
            <a:r>
              <a:rPr lang="en-US" sz="3200" dirty="0" err="1" smtClean="0"/>
              <a:t>damai&amp;tenteram</a:t>
            </a:r>
            <a:r>
              <a:rPr lang="en-US" sz="3200" dirty="0" smtClean="0"/>
              <a:t> (</a:t>
            </a:r>
            <a:r>
              <a:rPr lang="en-US" sz="3200" dirty="0" err="1" smtClean="0"/>
              <a:t>mel</a:t>
            </a:r>
            <a:r>
              <a:rPr lang="en-US" sz="3200" dirty="0" smtClean="0"/>
              <a:t> </a:t>
            </a:r>
            <a:r>
              <a:rPr lang="en-US" sz="3200" dirty="0" err="1" smtClean="0"/>
              <a:t>hk</a:t>
            </a:r>
            <a:r>
              <a:rPr lang="en-US" sz="3200" dirty="0" smtClean="0"/>
              <a:t> </a:t>
            </a:r>
            <a:r>
              <a:rPr lang="en-US" sz="3200" dirty="0" err="1" smtClean="0"/>
              <a:t>acr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95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en-US" dirty="0"/>
              <a:t>d. PERLINDUNGAN PEJ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PERBUATAN MELAWAN HK (PMH)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600" b="1" i="1" dirty="0" smtClean="0"/>
              <a:t>PASAL 1365 BW</a:t>
            </a:r>
          </a:p>
          <a:p>
            <a:pPr marL="0" indent="0" algn="just">
              <a:buNone/>
            </a:pPr>
            <a:r>
              <a:rPr lang="en-US" sz="3600" b="1" i="1" dirty="0" err="1" smtClean="0"/>
              <a:t>Tiap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perbuatan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yg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melanggar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hk&amp;membawa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kerugian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kpd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orglain</a:t>
            </a:r>
            <a:r>
              <a:rPr lang="en-US" sz="3600" b="1" i="1" dirty="0" smtClean="0"/>
              <a:t>, </a:t>
            </a:r>
            <a:r>
              <a:rPr lang="en-US" sz="3600" b="1" i="1" dirty="0" err="1" smtClean="0"/>
              <a:t>mewajibkanorg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yg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mebimbulkan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kerugian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itu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karena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kesalahannya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untuk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menggantikan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kerugian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tsb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494868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525000" cy="5562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b="1" dirty="0" err="1" smtClean="0"/>
              <a:t>Dalam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rangka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usaha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pembentukan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peradilan</a:t>
            </a:r>
            <a:r>
              <a:rPr lang="en-US" sz="4400" b="1" dirty="0" smtClean="0"/>
              <a:t> AN </a:t>
            </a:r>
            <a:r>
              <a:rPr lang="en-US" sz="4400" b="1" dirty="0" err="1" smtClean="0"/>
              <a:t>sekaligus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scr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berbarengan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diadakan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usaha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perumusan</a:t>
            </a:r>
            <a:r>
              <a:rPr lang="en-US" sz="4400" b="1" dirty="0" smtClean="0"/>
              <a:t> PMH 	</a:t>
            </a:r>
            <a:r>
              <a:rPr lang="en-US" sz="4400" b="1" dirty="0" err="1" smtClean="0"/>
              <a:t>oleh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Penguasa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scr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tersendiri</a:t>
            </a:r>
            <a:r>
              <a:rPr lang="en-US" sz="4400" b="1" dirty="0" smtClean="0"/>
              <a:t> (</a:t>
            </a:r>
            <a:r>
              <a:rPr lang="en-US" sz="4400" b="1" dirty="0" err="1" smtClean="0"/>
              <a:t>dipisahkan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rumusan</a:t>
            </a:r>
            <a:r>
              <a:rPr lang="en-US" sz="4400" b="1" dirty="0" smtClean="0"/>
              <a:t> BW)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mengalihkan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penanganan</a:t>
            </a:r>
            <a:r>
              <a:rPr lang="en-US" sz="4400" b="1" dirty="0" smtClean="0"/>
              <a:t> PMH </a:t>
            </a:r>
            <a:r>
              <a:rPr lang="en-US" sz="4400" b="1" dirty="0" err="1" smtClean="0"/>
              <a:t>oleh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Penguasa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dlm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lingkungan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Yuridiksi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Perad</a:t>
            </a:r>
            <a:r>
              <a:rPr lang="en-US" sz="4400" b="1" dirty="0" smtClean="0"/>
              <a:t> AN.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7686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25780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KONSEP HUKUM LAWAS </a:t>
            </a:r>
          </a:p>
          <a:p>
            <a:pPr marL="0" indent="0" algn="just">
              <a:buNone/>
            </a:pPr>
            <a:r>
              <a:rPr lang="en-US" dirty="0" smtClean="0"/>
              <a:t>HANYA MELIHAT DAN MELINDUNGI SISI KORBAN (YG MENDERITA KERUGIAN), SEKIRANYA MEMBUTUHKAN DIGANTI KERUGIAN ITU, MAKA MENGUTAMAKAN PENGGANTIAN RUGI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KONSEP HUKUM MODERN TIDAK HANYA  MELINDUNGI SISI KORBAN NAMUN DARI SISI PELAKU PELANGGARAN HUKUM (MELIHAT ALASAN MENGAPA IA BERBUAT DEMIKIAN)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KONTEKS PMH OLEH PENGUASA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91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DALAM KONTEKS PENYELENGGARAAN PEMERINTAHAN MAKA DIPERLUKAN KESEIMBANGAN DLM MASY</a:t>
            </a:r>
          </a:p>
          <a:p>
            <a:pPr marL="0" indent="0">
              <a:buNone/>
            </a:pPr>
            <a:r>
              <a:rPr lang="en-US" dirty="0" smtClean="0"/>
              <a:t>DLM MENJALANKAN FUNGSI PEM AGAR TERTIB MAKA PENGUASA / PEJ PEM MENJALANKAN TUGAS WEWENANG DAN FUNGSI DALAM KORIDORNYA</a:t>
            </a:r>
          </a:p>
          <a:p>
            <a:pPr marL="0" indent="0">
              <a:buNone/>
            </a:pPr>
            <a:r>
              <a:rPr lang="en-US" dirty="0" smtClean="0"/>
              <a:t>APABILA TIDAK MAKA KESEIMBANGAN ITU  TERGANGGU</a:t>
            </a:r>
          </a:p>
          <a:p>
            <a:pPr marL="0" indent="0">
              <a:buNone/>
            </a:pPr>
            <a:r>
              <a:rPr lang="en-US" dirty="0" smtClean="0"/>
              <a:t>DALAM KONTEKS HAN, PMH YG DILAKUKAN OLEH PEM/.PENGUASA PANDANGAN TIDAK  TERTUJU DR SUDUT PANDANG RAKYAT YG MENGALAMI KERUGIAN NAMUN PANDANGAN ALIHKAN KE PEM/ PENGUASA (APAKAH PERBUATAN PEM MENIMBULKAN TERGANGGUNYA KESEIMBANGAN AKIBAT ADANYA SESUATU YG TERJADI YG BERAIKBAT KERUGIAN PD MASY)</a:t>
            </a:r>
          </a:p>
        </p:txBody>
      </p:sp>
    </p:spTree>
    <p:extLst>
      <p:ext uri="{BB962C8B-B14F-4D97-AF65-F5344CB8AC3E}">
        <p14:creationId xmlns:p14="http://schemas.microsoft.com/office/powerpoint/2010/main" val="2850638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Putusan</a:t>
            </a:r>
            <a:r>
              <a:rPr lang="en-US" b="1" dirty="0"/>
              <a:t> non-</a:t>
            </a:r>
            <a:r>
              <a:rPr lang="en-US" b="1" dirty="0" err="1"/>
              <a:t>excecutable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916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terlaksananya</a:t>
            </a:r>
            <a:r>
              <a:rPr lang="en-US" sz="3200" dirty="0"/>
              <a:t> </a:t>
            </a:r>
            <a:r>
              <a:rPr lang="en-US" sz="3200" dirty="0" err="1"/>
              <a:t>putusan</a:t>
            </a:r>
            <a:r>
              <a:rPr lang="en-US" sz="3200" dirty="0"/>
              <a:t> PTUN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disebabkan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2 (</a:t>
            </a:r>
            <a:r>
              <a:rPr lang="en-US" sz="3200" dirty="0" err="1"/>
              <a:t>dua</a:t>
            </a:r>
            <a:r>
              <a:rPr lang="en-US" sz="3200" dirty="0"/>
              <a:t>) </a:t>
            </a:r>
            <a:r>
              <a:rPr lang="en-US" sz="3200" dirty="0" err="1"/>
              <a:t>faktor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: </a:t>
            </a:r>
            <a:r>
              <a:rPr lang="en-US" sz="3200" dirty="0" err="1"/>
              <a:t>Pertama</a:t>
            </a:r>
            <a:r>
              <a:rPr lang="en-US" sz="3200" dirty="0"/>
              <a:t>,</a:t>
            </a:r>
          </a:p>
          <a:p>
            <a:pPr marL="0" indent="0" algn="just">
              <a:buNone/>
            </a:pPr>
            <a:r>
              <a:rPr lang="en-US" sz="3200" dirty="0" err="1"/>
              <a:t>Putusan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dasarnya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dilaksanakan</a:t>
            </a:r>
            <a:r>
              <a:rPr lang="en-US" sz="3200" dirty="0"/>
              <a:t>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pejabat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endParaRPr lang="en-US" sz="3200" dirty="0"/>
          </a:p>
          <a:p>
            <a:pPr marL="0" indent="0" algn="just">
              <a:buNone/>
            </a:pPr>
            <a:r>
              <a:rPr lang="en-US" sz="3200" dirty="0" err="1"/>
              <a:t>berniat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melaksanakannya</a:t>
            </a:r>
            <a:r>
              <a:rPr lang="en-US" sz="3200" dirty="0"/>
              <a:t>; </a:t>
            </a:r>
            <a:r>
              <a:rPr lang="en-US" sz="3200" dirty="0" err="1"/>
              <a:t>Kedua</a:t>
            </a:r>
            <a:r>
              <a:rPr lang="en-US" sz="3200" dirty="0"/>
              <a:t>, </a:t>
            </a:r>
            <a:r>
              <a:rPr lang="en-US" sz="3200" dirty="0" err="1"/>
              <a:t>Putusan</a:t>
            </a:r>
            <a:r>
              <a:rPr lang="en-US" sz="3200" dirty="0"/>
              <a:t> </a:t>
            </a:r>
            <a:r>
              <a:rPr lang="en-US" sz="3200" dirty="0" err="1"/>
              <a:t>pengadilan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dilaksanakan</a:t>
            </a:r>
            <a:endParaRPr lang="en-US" sz="3200" dirty="0"/>
          </a:p>
          <a:p>
            <a:pPr marL="0" indent="0" algn="just">
              <a:buNone/>
            </a:pP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sempurna</a:t>
            </a:r>
            <a:r>
              <a:rPr lang="en-US" sz="3200" dirty="0"/>
              <a:t> (</a:t>
            </a:r>
            <a:r>
              <a:rPr lang="en-US" sz="3200" dirty="0" err="1"/>
              <a:t>putusan</a:t>
            </a:r>
            <a:r>
              <a:rPr lang="en-US" sz="3200" dirty="0"/>
              <a:t> non executable)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putusan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diabaikan</a:t>
            </a:r>
            <a:r>
              <a:rPr lang="en-US" sz="3200" dirty="0"/>
              <a:t>. </a:t>
            </a:r>
            <a:r>
              <a:rPr lang="en-US" sz="3200" dirty="0" err="1" smtClean="0"/>
              <a:t>Terhadap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6531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991600" cy="5486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000" dirty="0" err="1"/>
              <a:t>faktor</a:t>
            </a:r>
            <a:r>
              <a:rPr lang="en-US" sz="3000" dirty="0"/>
              <a:t> yang </a:t>
            </a:r>
            <a:r>
              <a:rPr lang="en-US" sz="3000" dirty="0" err="1"/>
              <a:t>kedua</a:t>
            </a:r>
            <a:r>
              <a:rPr lang="en-US" sz="3000" dirty="0"/>
              <a:t>,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en-US" sz="3000" dirty="0" err="1"/>
              <a:t>diselesaikan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berpedoman</a:t>
            </a:r>
            <a:r>
              <a:rPr lang="en-US" sz="3000" dirty="0"/>
              <a:t> </a:t>
            </a:r>
            <a:r>
              <a:rPr lang="en-US" sz="3000" dirty="0" err="1"/>
              <a:t>pada</a:t>
            </a:r>
            <a:r>
              <a:rPr lang="en-US" sz="3000" dirty="0"/>
              <a:t> </a:t>
            </a:r>
            <a:r>
              <a:rPr lang="en-US" sz="3000" dirty="0" err="1"/>
              <a:t>Pasal</a:t>
            </a:r>
            <a:r>
              <a:rPr lang="en-US" sz="3000" dirty="0"/>
              <a:t> 117 </a:t>
            </a:r>
            <a:r>
              <a:rPr lang="en-US" sz="3000" dirty="0" err="1"/>
              <a:t>ayat</a:t>
            </a:r>
            <a:r>
              <a:rPr lang="en-US" sz="3000" dirty="0"/>
              <a:t> (1) </a:t>
            </a:r>
            <a:r>
              <a:rPr lang="en-US" sz="3000" dirty="0" smtClean="0"/>
              <a:t>UU </a:t>
            </a:r>
            <a:r>
              <a:rPr lang="en-US" sz="3000" dirty="0" err="1" smtClean="0"/>
              <a:t>Peratun</a:t>
            </a:r>
            <a:r>
              <a:rPr lang="en-US" sz="3000" dirty="0"/>
              <a:t>, yang </a:t>
            </a:r>
            <a:r>
              <a:rPr lang="en-US" sz="3000" dirty="0" err="1"/>
              <a:t>mana</a:t>
            </a:r>
            <a:r>
              <a:rPr lang="en-US" sz="3000" dirty="0"/>
              <a:t> </a:t>
            </a:r>
            <a:r>
              <a:rPr lang="en-US" sz="3000" dirty="0" err="1"/>
              <a:t>apabila</a:t>
            </a:r>
            <a:r>
              <a:rPr lang="en-US" sz="3000" dirty="0"/>
              <a:t> </a:t>
            </a:r>
            <a:r>
              <a:rPr lang="en-US" sz="3000" dirty="0" err="1"/>
              <a:t>pejabat</a:t>
            </a:r>
            <a:r>
              <a:rPr lang="en-US" sz="3000" dirty="0"/>
              <a:t> </a:t>
            </a:r>
            <a:r>
              <a:rPr lang="en-US" sz="3000" dirty="0" err="1"/>
              <a:t>pemerintah</a:t>
            </a:r>
            <a:r>
              <a:rPr lang="en-US" sz="3000" dirty="0"/>
              <a:t> </a:t>
            </a:r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sempurna</a:t>
            </a:r>
            <a:r>
              <a:rPr lang="en-US" sz="3000" dirty="0"/>
              <a:t> </a:t>
            </a:r>
            <a:r>
              <a:rPr lang="en-US" sz="3000" dirty="0" err="1" smtClean="0"/>
              <a:t>melaksanakan</a:t>
            </a:r>
            <a:r>
              <a:rPr lang="en-US" sz="3000" dirty="0" smtClean="0"/>
              <a:t> </a:t>
            </a:r>
            <a:r>
              <a:rPr lang="en-US" sz="3000" dirty="0" err="1" smtClean="0"/>
              <a:t>putusan</a:t>
            </a:r>
            <a:r>
              <a:rPr lang="en-US" sz="3000" dirty="0" smtClean="0"/>
              <a:t> </a:t>
            </a:r>
            <a:r>
              <a:rPr lang="en-US" sz="3000" dirty="0" err="1"/>
              <a:t>pengadilan</a:t>
            </a:r>
            <a:r>
              <a:rPr lang="en-US" sz="3000" dirty="0"/>
              <a:t> yang </a:t>
            </a:r>
            <a:r>
              <a:rPr lang="en-US" sz="3000" dirty="0" err="1"/>
              <a:t>telah</a:t>
            </a:r>
            <a:r>
              <a:rPr lang="en-US" sz="3000" dirty="0"/>
              <a:t> </a:t>
            </a:r>
            <a:r>
              <a:rPr lang="en-US" sz="3000" dirty="0" err="1"/>
              <a:t>memperoleh</a:t>
            </a:r>
            <a:r>
              <a:rPr lang="en-US" sz="3000" dirty="0"/>
              <a:t> </a:t>
            </a:r>
            <a:r>
              <a:rPr lang="en-US" sz="3000" dirty="0" err="1"/>
              <a:t>kekuatan</a:t>
            </a:r>
            <a:r>
              <a:rPr lang="en-US" sz="3000" dirty="0"/>
              <a:t> </a:t>
            </a:r>
            <a:r>
              <a:rPr lang="en-US" sz="3000" dirty="0" err="1"/>
              <a:t>hukum</a:t>
            </a:r>
            <a:r>
              <a:rPr lang="en-US" sz="3000" dirty="0"/>
              <a:t> </a:t>
            </a:r>
            <a:r>
              <a:rPr lang="en-US" sz="3000" dirty="0" err="1"/>
              <a:t>tetap</a:t>
            </a:r>
            <a:r>
              <a:rPr lang="en-US" sz="3000" dirty="0"/>
              <a:t> </a:t>
            </a:r>
            <a:r>
              <a:rPr lang="en-US" sz="3000" dirty="0" err="1"/>
              <a:t>disebabkan</a:t>
            </a:r>
            <a:r>
              <a:rPr lang="en-US" sz="3000" dirty="0"/>
              <a:t> </a:t>
            </a:r>
            <a:r>
              <a:rPr lang="en-US" sz="3000" dirty="0" err="1" smtClean="0"/>
              <a:t>oleh</a:t>
            </a:r>
            <a:r>
              <a:rPr lang="en-US" sz="3000" dirty="0" smtClean="0"/>
              <a:t> </a:t>
            </a:r>
            <a:r>
              <a:rPr lang="en-US" sz="3000" dirty="0" err="1" smtClean="0"/>
              <a:t>berubahnya</a:t>
            </a:r>
            <a:r>
              <a:rPr lang="en-US" sz="3000" dirty="0" smtClean="0"/>
              <a:t> </a:t>
            </a:r>
            <a:r>
              <a:rPr lang="en-US" sz="3000" dirty="0" err="1"/>
              <a:t>keadaan</a:t>
            </a:r>
            <a:r>
              <a:rPr lang="en-US" sz="3000" dirty="0"/>
              <a:t> yang </a:t>
            </a:r>
            <a:r>
              <a:rPr lang="en-US" sz="3000" dirty="0" err="1"/>
              <a:t>terjadi</a:t>
            </a:r>
            <a:r>
              <a:rPr lang="en-US" sz="3000" dirty="0"/>
              <a:t> </a:t>
            </a:r>
            <a:r>
              <a:rPr lang="en-US" sz="3000" dirty="0" err="1"/>
              <a:t>setelah</a:t>
            </a:r>
            <a:r>
              <a:rPr lang="en-US" sz="3000" dirty="0"/>
              <a:t> </a:t>
            </a:r>
            <a:r>
              <a:rPr lang="en-US" sz="3000" dirty="0" err="1"/>
              <a:t>putusan</a:t>
            </a:r>
            <a:r>
              <a:rPr lang="en-US" sz="3000" dirty="0"/>
              <a:t> </a:t>
            </a:r>
            <a:r>
              <a:rPr lang="en-US" sz="3000" dirty="0" err="1"/>
              <a:t>pengadilan</a:t>
            </a:r>
            <a:r>
              <a:rPr lang="en-US" sz="3000" dirty="0"/>
              <a:t> </a:t>
            </a:r>
            <a:r>
              <a:rPr lang="en-US" sz="3000" dirty="0" err="1"/>
              <a:t>dijatuhkan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/</a:t>
            </a:r>
            <a:r>
              <a:rPr lang="en-US" sz="3000" dirty="0" err="1"/>
              <a:t>atau</a:t>
            </a:r>
            <a:r>
              <a:rPr lang="en-US" sz="3000" dirty="0"/>
              <a:t> </a:t>
            </a:r>
            <a:r>
              <a:rPr lang="en-US" sz="3000" dirty="0" err="1" smtClean="0"/>
              <a:t>memperoleh</a:t>
            </a:r>
            <a:r>
              <a:rPr lang="en-US" sz="3000" dirty="0" smtClean="0"/>
              <a:t> </a:t>
            </a:r>
            <a:r>
              <a:rPr lang="en-US" sz="3000" dirty="0" err="1" smtClean="0"/>
              <a:t>kekuatan</a:t>
            </a:r>
            <a:r>
              <a:rPr lang="en-US" sz="3000" dirty="0" smtClean="0"/>
              <a:t> </a:t>
            </a:r>
            <a:r>
              <a:rPr lang="en-US" sz="3000" dirty="0" err="1"/>
              <a:t>hukum</a:t>
            </a:r>
            <a:r>
              <a:rPr lang="en-US" sz="3000" dirty="0"/>
              <a:t> </a:t>
            </a:r>
            <a:r>
              <a:rPr lang="en-US" sz="3000" dirty="0" err="1"/>
              <a:t>tetap</a:t>
            </a:r>
            <a:r>
              <a:rPr lang="en-US" sz="3000" dirty="0"/>
              <a:t>, </a:t>
            </a:r>
            <a:r>
              <a:rPr lang="en-US" sz="3000" dirty="0" err="1"/>
              <a:t>ia</a:t>
            </a:r>
            <a:r>
              <a:rPr lang="en-US" sz="3000" dirty="0"/>
              <a:t> </a:t>
            </a:r>
            <a:r>
              <a:rPr lang="en-US" sz="3000" dirty="0" err="1"/>
              <a:t>wajib</a:t>
            </a:r>
            <a:r>
              <a:rPr lang="en-US" sz="3000" dirty="0"/>
              <a:t> </a:t>
            </a:r>
            <a:r>
              <a:rPr lang="en-US" sz="3000" dirty="0" err="1"/>
              <a:t>memberitahukan</a:t>
            </a:r>
            <a:r>
              <a:rPr lang="en-US" sz="3000" dirty="0"/>
              <a:t> </a:t>
            </a:r>
            <a:r>
              <a:rPr lang="en-US" sz="3000" dirty="0" err="1"/>
              <a:t>hal</a:t>
            </a:r>
            <a:r>
              <a:rPr lang="en-US" sz="3000" dirty="0"/>
              <a:t> </a:t>
            </a:r>
            <a:r>
              <a:rPr lang="en-US" sz="3000" dirty="0" err="1"/>
              <a:t>itu</a:t>
            </a:r>
            <a:r>
              <a:rPr lang="en-US" sz="3000" dirty="0"/>
              <a:t> </a:t>
            </a:r>
            <a:r>
              <a:rPr lang="en-US" sz="3000" dirty="0" err="1"/>
              <a:t>kepada</a:t>
            </a:r>
            <a:r>
              <a:rPr lang="en-US" sz="3000" dirty="0"/>
              <a:t> </a:t>
            </a:r>
            <a:r>
              <a:rPr lang="en-US" sz="3000" dirty="0" err="1"/>
              <a:t>Ketua</a:t>
            </a:r>
            <a:r>
              <a:rPr lang="en-US" sz="3000" dirty="0"/>
              <a:t> </a:t>
            </a:r>
            <a:r>
              <a:rPr lang="en-US" sz="3000" dirty="0" err="1"/>
              <a:t>Pengadilan</a:t>
            </a:r>
            <a:r>
              <a:rPr lang="en-US" sz="3000" dirty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Penggugat</a:t>
            </a:r>
            <a:r>
              <a:rPr lang="en-US" sz="3000" dirty="0"/>
              <a:t>. </a:t>
            </a:r>
            <a:r>
              <a:rPr lang="en-US" sz="3000" dirty="0" err="1"/>
              <a:t>Putusan</a:t>
            </a:r>
            <a:r>
              <a:rPr lang="en-US" sz="3000" dirty="0"/>
              <a:t> non-</a:t>
            </a:r>
            <a:r>
              <a:rPr lang="en-US" sz="3000" dirty="0" err="1"/>
              <a:t>excecutable</a:t>
            </a:r>
            <a:r>
              <a:rPr lang="en-US" sz="3000" dirty="0"/>
              <a:t> </a:t>
            </a:r>
            <a:r>
              <a:rPr lang="en-US" sz="3000" dirty="0" err="1"/>
              <a:t>diakibatkan</a:t>
            </a:r>
            <a:r>
              <a:rPr lang="en-US" sz="3000" dirty="0"/>
              <a:t> </a:t>
            </a:r>
            <a:r>
              <a:rPr lang="en-US" sz="3000" dirty="0" err="1"/>
              <a:t>adanya</a:t>
            </a:r>
            <a:r>
              <a:rPr lang="en-US" sz="3000" dirty="0"/>
              <a:t> </a:t>
            </a:r>
            <a:r>
              <a:rPr lang="en-US" sz="3000" dirty="0" err="1"/>
              <a:t>dua</a:t>
            </a:r>
            <a:r>
              <a:rPr lang="en-US" sz="3000" dirty="0"/>
              <a:t> </a:t>
            </a:r>
            <a:r>
              <a:rPr lang="en-US" sz="3000" dirty="0" err="1"/>
              <a:t>putusan</a:t>
            </a:r>
            <a:r>
              <a:rPr lang="en-US" sz="3000" dirty="0"/>
              <a:t> yang </a:t>
            </a:r>
            <a:r>
              <a:rPr lang="en-US" sz="3000" dirty="0" err="1"/>
              <a:t>berbeda</a:t>
            </a:r>
            <a:r>
              <a:rPr lang="en-US" sz="3000" dirty="0"/>
              <a:t> </a:t>
            </a:r>
            <a:r>
              <a:rPr lang="en-US" sz="3000" dirty="0" err="1" smtClean="0"/>
              <a:t>sangat</a:t>
            </a:r>
            <a:r>
              <a:rPr lang="en-US" sz="3000" dirty="0" smtClean="0"/>
              <a:t> </a:t>
            </a:r>
            <a:r>
              <a:rPr lang="en-US" sz="3000" dirty="0" err="1" smtClean="0"/>
              <a:t>dimungkinkan</a:t>
            </a:r>
            <a:r>
              <a:rPr lang="en-US" sz="3000" dirty="0" smtClean="0"/>
              <a:t> </a:t>
            </a:r>
            <a:r>
              <a:rPr lang="en-US" sz="3000" dirty="0" err="1"/>
              <a:t>terutama</a:t>
            </a:r>
            <a:r>
              <a:rPr lang="en-US" sz="3000" dirty="0"/>
              <a:t> </a:t>
            </a:r>
            <a:r>
              <a:rPr lang="en-US" sz="3000" dirty="0" err="1"/>
              <a:t>perkara</a:t>
            </a:r>
            <a:r>
              <a:rPr lang="en-US" sz="3000" dirty="0"/>
              <a:t> yang </a:t>
            </a:r>
            <a:r>
              <a:rPr lang="en-US" sz="3000" dirty="0" err="1"/>
              <a:t>mempunyai</a:t>
            </a:r>
            <a:r>
              <a:rPr lang="en-US" sz="3000" dirty="0"/>
              <a:t> </a:t>
            </a:r>
            <a:r>
              <a:rPr lang="en-US" sz="3000" dirty="0" err="1"/>
              <a:t>keterkaitan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peradilan</a:t>
            </a:r>
            <a:r>
              <a:rPr lang="en-US" sz="3000" dirty="0"/>
              <a:t> yang </a:t>
            </a:r>
            <a:r>
              <a:rPr lang="en-US" sz="3000" dirty="0" smtClean="0"/>
              <a:t>lain, </a:t>
            </a:r>
            <a:r>
              <a:rPr lang="en-US" sz="3000" dirty="0" err="1" smtClean="0"/>
              <a:t>seperti</a:t>
            </a:r>
            <a:r>
              <a:rPr lang="en-US" sz="3000" dirty="0" smtClean="0"/>
              <a:t> </a:t>
            </a:r>
            <a:r>
              <a:rPr lang="en-US" sz="3000" dirty="0" err="1"/>
              <a:t>penanganan</a:t>
            </a:r>
            <a:r>
              <a:rPr lang="en-US" sz="3000" dirty="0"/>
              <a:t> </a:t>
            </a:r>
            <a:r>
              <a:rPr lang="en-US" sz="3000" dirty="0" err="1"/>
              <a:t>sengketa</a:t>
            </a:r>
            <a:r>
              <a:rPr lang="en-US" sz="3000" dirty="0"/>
              <a:t> </a:t>
            </a:r>
            <a:r>
              <a:rPr lang="en-US" sz="3000" dirty="0" err="1"/>
              <a:t>pertanahan</a:t>
            </a:r>
            <a:r>
              <a:rPr lang="en-US" sz="3000" dirty="0"/>
              <a:t> </a:t>
            </a:r>
            <a:r>
              <a:rPr lang="en-US" sz="3000" dirty="0" err="1"/>
              <a:t>oleh</a:t>
            </a:r>
            <a:r>
              <a:rPr lang="en-US" sz="3000" dirty="0"/>
              <a:t> PTUN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Peradilan</a:t>
            </a:r>
            <a:r>
              <a:rPr lang="en-US" sz="3000" dirty="0"/>
              <a:t> </a:t>
            </a:r>
            <a:r>
              <a:rPr lang="en-US" sz="3000" dirty="0" err="1"/>
              <a:t>Umum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 smtClean="0"/>
              <a:t>sengketa</a:t>
            </a:r>
            <a:r>
              <a:rPr lang="en-US" sz="3000" dirty="0" smtClean="0"/>
              <a:t> </a:t>
            </a:r>
            <a:r>
              <a:rPr lang="en-US" sz="3000" dirty="0" err="1" smtClean="0"/>
              <a:t>Pilkada</a:t>
            </a:r>
            <a:r>
              <a:rPr lang="en-US" sz="3000" dirty="0" smtClean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Mahkamah</a:t>
            </a:r>
            <a:r>
              <a:rPr lang="en-US" sz="3000" dirty="0"/>
              <a:t> </a:t>
            </a:r>
            <a:r>
              <a:rPr lang="en-US" sz="3000" dirty="0" err="1"/>
              <a:t>Konstitusi</a:t>
            </a:r>
            <a:r>
              <a:rPr lang="en-US" sz="3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86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19621" y="2967335"/>
            <a:ext cx="4504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TERIMA KASIH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19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GUGATAN PS 53 UU PTUN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/>
              <a:t>1)Orang </a:t>
            </a:r>
            <a:r>
              <a:rPr lang="en-US" sz="3600" b="1" dirty="0" err="1"/>
              <a:t>atau</a:t>
            </a:r>
            <a:r>
              <a:rPr lang="en-US" sz="3600" b="1" dirty="0"/>
              <a:t> </a:t>
            </a:r>
            <a:r>
              <a:rPr lang="en-US" sz="3600" b="1" dirty="0" err="1"/>
              <a:t>badan</a:t>
            </a:r>
            <a:r>
              <a:rPr lang="en-US" sz="3600" b="1" dirty="0"/>
              <a:t> </a:t>
            </a:r>
            <a:r>
              <a:rPr lang="en-US" sz="3600" b="1" dirty="0" err="1"/>
              <a:t>hukum</a:t>
            </a:r>
            <a:r>
              <a:rPr lang="en-US" sz="3600" b="1" dirty="0"/>
              <a:t> </a:t>
            </a:r>
            <a:r>
              <a:rPr lang="en-US" sz="3600" b="1" dirty="0" err="1"/>
              <a:t>perdata</a:t>
            </a:r>
            <a:r>
              <a:rPr lang="en-US" sz="3600" b="1" dirty="0"/>
              <a:t> </a:t>
            </a:r>
            <a:r>
              <a:rPr lang="en-US" sz="3600" dirty="0"/>
              <a:t>yang </a:t>
            </a:r>
            <a:r>
              <a:rPr lang="en-US" sz="3600" dirty="0" err="1"/>
              <a:t>merasa</a:t>
            </a:r>
            <a:r>
              <a:rPr lang="en-US" sz="3600" dirty="0"/>
              <a:t> </a:t>
            </a:r>
            <a:r>
              <a:rPr lang="en-US" sz="3600" b="1" dirty="0" err="1"/>
              <a:t>kepentingannya</a:t>
            </a:r>
            <a:r>
              <a:rPr lang="en-US" sz="3600" b="1" dirty="0"/>
              <a:t> </a:t>
            </a:r>
            <a:r>
              <a:rPr lang="en-US" sz="3600" b="1" dirty="0" err="1"/>
              <a:t>dirugikan</a:t>
            </a:r>
            <a:r>
              <a:rPr lang="en-US" sz="3600" b="1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b="1" dirty="0" err="1"/>
              <a:t>suatu</a:t>
            </a:r>
            <a:r>
              <a:rPr lang="en-US" sz="3600" b="1" dirty="0"/>
              <a:t> </a:t>
            </a:r>
            <a:r>
              <a:rPr lang="en-US" sz="3600" b="1" dirty="0" err="1"/>
              <a:t>Keputusan</a:t>
            </a:r>
            <a:r>
              <a:rPr lang="en-US" sz="3600" b="1" dirty="0"/>
              <a:t> Tata Usaha Negara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mengajukan</a:t>
            </a:r>
            <a:r>
              <a:rPr lang="en-US" sz="3600" dirty="0"/>
              <a:t> </a:t>
            </a:r>
            <a:r>
              <a:rPr lang="en-US" sz="3600" b="1" dirty="0" err="1"/>
              <a:t>gugatan</a:t>
            </a:r>
            <a:r>
              <a:rPr lang="en-US" sz="3600" b="1" dirty="0"/>
              <a:t> </a:t>
            </a:r>
            <a:r>
              <a:rPr lang="en-US" sz="3600" b="1" dirty="0" err="1"/>
              <a:t>tertulis</a:t>
            </a:r>
            <a:r>
              <a:rPr lang="en-US" sz="3600" b="1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pengadilan</a:t>
            </a:r>
            <a:r>
              <a:rPr lang="en-US" sz="3600" dirty="0"/>
              <a:t> yang </a:t>
            </a:r>
            <a:r>
              <a:rPr lang="en-US" sz="3600" dirty="0" err="1"/>
              <a:t>berwenang</a:t>
            </a:r>
            <a:r>
              <a:rPr lang="en-US" sz="3600" dirty="0"/>
              <a:t> yang </a:t>
            </a:r>
            <a:r>
              <a:rPr lang="en-US" sz="3600" dirty="0" err="1"/>
              <a:t>berisi</a:t>
            </a:r>
            <a:r>
              <a:rPr lang="en-US" sz="3600" dirty="0"/>
              <a:t> </a:t>
            </a:r>
            <a:r>
              <a:rPr lang="en-US" sz="3600" dirty="0" err="1"/>
              <a:t>tuntutan</a:t>
            </a:r>
            <a:r>
              <a:rPr lang="en-US" sz="3600" dirty="0"/>
              <a:t> agar </a:t>
            </a:r>
            <a:r>
              <a:rPr lang="en-US" sz="3600" dirty="0" err="1"/>
              <a:t>Keputusan</a:t>
            </a:r>
            <a:r>
              <a:rPr lang="en-US" sz="3600" dirty="0"/>
              <a:t> Tata Usaha Negara yang </a:t>
            </a:r>
            <a:r>
              <a:rPr lang="en-US" sz="3600" dirty="0" err="1"/>
              <a:t>disengketakan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dinyatakan</a:t>
            </a:r>
            <a:r>
              <a:rPr lang="en-US" sz="3600" dirty="0"/>
              <a:t> </a:t>
            </a:r>
            <a:r>
              <a:rPr lang="en-US" sz="3600" b="1" dirty="0" err="1"/>
              <a:t>batal</a:t>
            </a:r>
            <a:r>
              <a:rPr lang="en-US" sz="3600" b="1" dirty="0"/>
              <a:t> </a:t>
            </a:r>
            <a:r>
              <a:rPr lang="en-US" sz="3600" b="1" dirty="0" err="1"/>
              <a:t>atau</a:t>
            </a:r>
            <a:r>
              <a:rPr lang="en-US" sz="3600" b="1" dirty="0"/>
              <a:t> </a:t>
            </a:r>
            <a:r>
              <a:rPr lang="en-US" sz="3600" b="1" dirty="0" err="1"/>
              <a:t>tidak</a:t>
            </a:r>
            <a:r>
              <a:rPr lang="en-US" sz="3600" b="1" dirty="0"/>
              <a:t> </a:t>
            </a:r>
            <a:r>
              <a:rPr lang="en-US" sz="3600" b="1" dirty="0" err="1"/>
              <a:t>sah</a:t>
            </a:r>
            <a:r>
              <a:rPr lang="en-US" sz="3600" dirty="0"/>
              <a:t>,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tanpa</a:t>
            </a:r>
            <a:r>
              <a:rPr lang="en-US" sz="3600" dirty="0"/>
              <a:t> </a:t>
            </a:r>
            <a:r>
              <a:rPr lang="en-US" sz="3600" dirty="0" err="1"/>
              <a:t>disertai</a:t>
            </a:r>
            <a:r>
              <a:rPr lang="en-US" sz="3600" dirty="0"/>
              <a:t> </a:t>
            </a:r>
            <a:r>
              <a:rPr lang="en-US" sz="3600" b="1" dirty="0" err="1"/>
              <a:t>tuntutan</a:t>
            </a:r>
            <a:r>
              <a:rPr lang="en-US" sz="3600" b="1" dirty="0"/>
              <a:t> </a:t>
            </a:r>
            <a:r>
              <a:rPr lang="en-US" sz="3600" b="1" dirty="0" err="1"/>
              <a:t>ganti</a:t>
            </a:r>
            <a:r>
              <a:rPr lang="en-US" sz="3600" b="1" dirty="0"/>
              <a:t> </a:t>
            </a:r>
            <a:r>
              <a:rPr lang="en-US" sz="3600" dirty="0" err="1"/>
              <a:t>rugi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/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b="1" dirty="0" err="1"/>
              <a:t>direhabilitasi</a:t>
            </a:r>
            <a:r>
              <a:rPr lang="en-U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56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OBYEK SENGKETA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(2)</a:t>
            </a:r>
            <a:r>
              <a:rPr lang="en-US" sz="3600" b="1" dirty="0" err="1"/>
              <a:t>Alasan-alasan</a:t>
            </a:r>
            <a:r>
              <a:rPr lang="en-US" sz="3600" dirty="0"/>
              <a:t> yang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digunakan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gugatan</a:t>
            </a:r>
            <a:r>
              <a:rPr lang="en-US" sz="3600" dirty="0"/>
              <a:t> </a:t>
            </a:r>
            <a:r>
              <a:rPr lang="en-US" sz="3600" dirty="0" err="1"/>
              <a:t>sebagaimana</a:t>
            </a:r>
            <a:r>
              <a:rPr lang="en-US" sz="3600" dirty="0"/>
              <a:t> </a:t>
            </a:r>
            <a:r>
              <a:rPr lang="en-US" sz="3600" dirty="0" err="1"/>
              <a:t>dimaksud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ayat</a:t>
            </a:r>
            <a:r>
              <a:rPr lang="en-US" sz="3600" dirty="0"/>
              <a:t> (1) </a:t>
            </a:r>
            <a:r>
              <a:rPr lang="en-US" sz="3600" dirty="0" err="1"/>
              <a:t>adalah</a:t>
            </a:r>
            <a:r>
              <a:rPr lang="en-US" sz="3600" dirty="0"/>
              <a:t>:</a:t>
            </a:r>
          </a:p>
          <a:p>
            <a:pPr marL="0" indent="0">
              <a:buNone/>
            </a:pPr>
            <a:r>
              <a:rPr lang="en-US" sz="3600" dirty="0" err="1"/>
              <a:t>a.Keputusan</a:t>
            </a:r>
            <a:r>
              <a:rPr lang="en-US" sz="3600" dirty="0"/>
              <a:t> Tata Usaha Negara yang </a:t>
            </a:r>
            <a:r>
              <a:rPr lang="en-US" sz="3600" dirty="0" err="1"/>
              <a:t>digugat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b="1" dirty="0" err="1"/>
              <a:t>bertentangan</a:t>
            </a:r>
            <a:r>
              <a:rPr lang="en-US" sz="3600" b="1" dirty="0"/>
              <a:t> </a:t>
            </a:r>
            <a:r>
              <a:rPr lang="en-US" sz="3600" b="1" dirty="0" err="1"/>
              <a:t>dengan</a:t>
            </a:r>
            <a:r>
              <a:rPr lang="en-US" sz="3600" b="1" dirty="0"/>
              <a:t> </a:t>
            </a:r>
            <a:r>
              <a:rPr lang="en-US" sz="3600" b="1" dirty="0" err="1"/>
              <a:t>peraturan</a:t>
            </a:r>
            <a:r>
              <a:rPr lang="en-US" sz="3600" b="1" dirty="0"/>
              <a:t> </a:t>
            </a:r>
            <a:r>
              <a:rPr lang="en-US" sz="3600" b="1" dirty="0" err="1"/>
              <a:t>perundang-undangan</a:t>
            </a:r>
            <a:r>
              <a:rPr lang="en-US" sz="3600" b="1" dirty="0"/>
              <a:t> yang </a:t>
            </a:r>
            <a:r>
              <a:rPr lang="en-US" sz="3600" b="1" dirty="0" err="1"/>
              <a:t>berlaku</a:t>
            </a:r>
            <a:r>
              <a:rPr lang="en-US" sz="3600" dirty="0"/>
              <a:t>;</a:t>
            </a:r>
          </a:p>
          <a:p>
            <a:pPr marL="0" indent="0">
              <a:buNone/>
            </a:pPr>
            <a:r>
              <a:rPr lang="en-US" sz="3600" dirty="0" err="1"/>
              <a:t>b.Keputusan</a:t>
            </a:r>
            <a:r>
              <a:rPr lang="en-US" sz="3600" dirty="0"/>
              <a:t> Tata Usaha Negara yang </a:t>
            </a:r>
            <a:r>
              <a:rPr lang="en-US" sz="3600" dirty="0" err="1"/>
              <a:t>digugat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b="1" dirty="0" err="1"/>
              <a:t>bertentangan</a:t>
            </a:r>
            <a:r>
              <a:rPr lang="en-US" sz="3600" b="1" dirty="0"/>
              <a:t> </a:t>
            </a:r>
            <a:r>
              <a:rPr lang="en-US" sz="3600" b="1" dirty="0" err="1"/>
              <a:t>dengan</a:t>
            </a:r>
            <a:r>
              <a:rPr lang="en-US" sz="3600" b="1" dirty="0"/>
              <a:t> </a:t>
            </a:r>
            <a:r>
              <a:rPr lang="en-US" sz="3600" b="1" dirty="0" err="1"/>
              <a:t>asas-asas</a:t>
            </a:r>
            <a:r>
              <a:rPr lang="en-US" sz="3600" b="1" dirty="0"/>
              <a:t> </a:t>
            </a:r>
            <a:r>
              <a:rPr lang="en-US" sz="3600" b="1" dirty="0" err="1"/>
              <a:t>umum</a:t>
            </a:r>
            <a:r>
              <a:rPr lang="en-US" sz="3600" b="1" dirty="0"/>
              <a:t> </a:t>
            </a:r>
            <a:r>
              <a:rPr lang="en-US" sz="3600" b="1" dirty="0" err="1"/>
              <a:t>pemerintahan</a:t>
            </a:r>
            <a:r>
              <a:rPr lang="en-US" sz="3600" b="1" dirty="0"/>
              <a:t> yang </a:t>
            </a:r>
            <a:r>
              <a:rPr lang="en-US" sz="3600" b="1" dirty="0" err="1"/>
              <a:t>baik</a:t>
            </a:r>
            <a:r>
              <a:rPr lang="en-US" sz="3600" dirty="0"/>
              <a:t>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0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dirty="0" smtClean="0"/>
              <a:t>2 UU PTUN (PENGECUALIAN KTUN)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09600"/>
            <a:ext cx="9144000" cy="6248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trmsk</a:t>
            </a:r>
            <a:r>
              <a:rPr lang="en-US" sz="2800" dirty="0" smtClean="0"/>
              <a:t> </a:t>
            </a:r>
            <a:r>
              <a:rPr lang="en-US" sz="2800" dirty="0" err="1" smtClean="0"/>
              <a:t>dlm</a:t>
            </a:r>
            <a:r>
              <a:rPr lang="en-US" sz="2800" dirty="0" smtClean="0"/>
              <a:t> </a:t>
            </a:r>
            <a:r>
              <a:rPr lang="en-US" sz="2800" dirty="0" err="1"/>
              <a:t>pengertian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Tata Usaha Negara </a:t>
            </a:r>
            <a:r>
              <a:rPr lang="en-US" sz="2800" dirty="0" err="1" smtClean="0"/>
              <a:t>mnrt</a:t>
            </a:r>
            <a:r>
              <a:rPr lang="en-US" sz="2800" dirty="0" smtClean="0"/>
              <a:t> UU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/>
              <a:t>:</a:t>
            </a:r>
          </a:p>
          <a:p>
            <a:pPr marL="0" indent="0" algn="just">
              <a:buNone/>
            </a:pPr>
            <a:r>
              <a:rPr lang="en-US" sz="2800" dirty="0"/>
              <a:t>a. </a:t>
            </a:r>
            <a:r>
              <a:rPr lang="en-US" sz="2800" dirty="0" err="1"/>
              <a:t>Keputusan</a:t>
            </a:r>
            <a:r>
              <a:rPr lang="en-US" sz="2800" dirty="0"/>
              <a:t> Tata Usaha Negara yang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perbuatan</a:t>
            </a:r>
            <a:r>
              <a:rPr lang="en-US" sz="2800" dirty="0"/>
              <a:t> </a:t>
            </a:r>
            <a:r>
              <a:rPr lang="en-US" sz="2800" b="1" dirty="0" err="1"/>
              <a:t>hukum</a:t>
            </a:r>
            <a:r>
              <a:rPr lang="en-US" sz="2800" b="1" dirty="0"/>
              <a:t> </a:t>
            </a:r>
            <a:r>
              <a:rPr lang="en-US" sz="2800" b="1" dirty="0" err="1"/>
              <a:t>perdata</a:t>
            </a:r>
            <a:r>
              <a:rPr lang="en-US" sz="2800" dirty="0"/>
              <a:t>;</a:t>
            </a:r>
          </a:p>
          <a:p>
            <a:pPr marL="0" indent="0" algn="just">
              <a:buNone/>
            </a:pPr>
            <a:r>
              <a:rPr lang="en-US" sz="2800" dirty="0"/>
              <a:t>b. </a:t>
            </a:r>
            <a:r>
              <a:rPr lang="en-US" sz="2800" dirty="0" err="1"/>
              <a:t>Keputusan</a:t>
            </a:r>
            <a:r>
              <a:rPr lang="en-US" sz="2800" dirty="0"/>
              <a:t> Tata Usaha Negara yang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b="1" dirty="0" err="1"/>
              <a:t>pengaturan</a:t>
            </a:r>
            <a:r>
              <a:rPr lang="en-US" sz="2800" b="1" dirty="0"/>
              <a:t> yang </a:t>
            </a:r>
            <a:r>
              <a:rPr lang="en-US" sz="2800" b="1" dirty="0" err="1" smtClean="0"/>
              <a:t>bersifat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umum</a:t>
            </a:r>
            <a:r>
              <a:rPr lang="en-US" sz="2800" b="1" dirty="0"/>
              <a:t>;</a:t>
            </a:r>
          </a:p>
          <a:p>
            <a:pPr marL="0" indent="0" algn="just">
              <a:buNone/>
            </a:pPr>
            <a:r>
              <a:rPr lang="en-US" sz="2800" dirty="0"/>
              <a:t>c. </a:t>
            </a:r>
            <a:r>
              <a:rPr lang="en-US" sz="2800" dirty="0" err="1"/>
              <a:t>Keputusan</a:t>
            </a:r>
            <a:r>
              <a:rPr lang="en-US" sz="2800" dirty="0"/>
              <a:t> Tata Usaha Negara yang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b="1" dirty="0" err="1"/>
              <a:t>memerlukan</a:t>
            </a:r>
            <a:r>
              <a:rPr lang="en-US" sz="2800" b="1" dirty="0"/>
              <a:t> </a:t>
            </a:r>
            <a:r>
              <a:rPr lang="en-US" sz="2800" b="1" dirty="0" err="1"/>
              <a:t>persetujuan</a:t>
            </a:r>
            <a:r>
              <a:rPr lang="en-US" sz="2800" b="1" dirty="0"/>
              <a:t>;</a:t>
            </a:r>
          </a:p>
          <a:p>
            <a:pPr marL="0" indent="0" algn="just">
              <a:buNone/>
            </a:pPr>
            <a:r>
              <a:rPr lang="en-US" sz="2800" dirty="0"/>
              <a:t>d. </a:t>
            </a:r>
            <a:r>
              <a:rPr lang="en-US" sz="2800" dirty="0" err="1"/>
              <a:t>Keputusan</a:t>
            </a:r>
            <a:r>
              <a:rPr lang="en-US" sz="2800" dirty="0"/>
              <a:t> Tata Usaha Negara yang </a:t>
            </a:r>
            <a:r>
              <a:rPr lang="en-US" sz="2800" dirty="0" err="1"/>
              <a:t>dikeluarkan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b="1" dirty="0" err="1" smtClean="0"/>
              <a:t>Kitab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Undang-undang</a:t>
            </a:r>
            <a:r>
              <a:rPr lang="en-US" sz="2800" b="1" dirty="0" smtClean="0"/>
              <a:t> </a:t>
            </a:r>
            <a:r>
              <a:rPr lang="en-US" sz="2800" b="1" dirty="0" err="1"/>
              <a:t>Hukum</a:t>
            </a:r>
            <a:r>
              <a:rPr lang="en-US" sz="2800" b="1" dirty="0"/>
              <a:t> </a:t>
            </a:r>
            <a:r>
              <a:rPr lang="en-US" sz="2800" b="1" dirty="0" err="1"/>
              <a:t>Pidana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Kitab</a:t>
            </a:r>
            <a:r>
              <a:rPr lang="en-US" sz="2800" b="1" dirty="0"/>
              <a:t> </a:t>
            </a:r>
            <a:r>
              <a:rPr lang="en-US" sz="2800" b="1" dirty="0" err="1"/>
              <a:t>Undang-undang</a:t>
            </a:r>
            <a:r>
              <a:rPr lang="en-US" sz="2800" b="1" dirty="0"/>
              <a:t> </a:t>
            </a:r>
            <a:r>
              <a:rPr lang="en-US" sz="2800" b="1" dirty="0" err="1"/>
              <a:t>Hukum</a:t>
            </a:r>
            <a:r>
              <a:rPr lang="en-US" sz="2800" b="1" dirty="0"/>
              <a:t> </a:t>
            </a:r>
            <a:r>
              <a:rPr lang="en-US" sz="2800" b="1" dirty="0" err="1"/>
              <a:t>Acara</a:t>
            </a:r>
            <a:r>
              <a:rPr lang="en-US" sz="2800" b="1" dirty="0"/>
              <a:t> </a:t>
            </a:r>
            <a:r>
              <a:rPr lang="en-US" sz="2800" b="1" dirty="0" err="1" smtClean="0"/>
              <a:t>Pidana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atau</a:t>
            </a:r>
            <a:r>
              <a:rPr lang="en-US" sz="2800" b="1" dirty="0" smtClean="0"/>
              <a:t> </a:t>
            </a:r>
            <a:r>
              <a:rPr lang="en-US" sz="2800" b="1" dirty="0" err="1"/>
              <a:t>peraturan</a:t>
            </a:r>
            <a:r>
              <a:rPr lang="en-US" sz="2800" b="1" dirty="0"/>
              <a:t> </a:t>
            </a:r>
            <a:r>
              <a:rPr lang="en-US" sz="2800" b="1" dirty="0" err="1"/>
              <a:t>perundang-undangan</a:t>
            </a:r>
            <a:r>
              <a:rPr lang="en-US" sz="2800" b="1" dirty="0"/>
              <a:t> lain yang </a:t>
            </a:r>
            <a:r>
              <a:rPr lang="en-US" sz="2800" b="1" dirty="0" err="1"/>
              <a:t>bersifat</a:t>
            </a:r>
            <a:r>
              <a:rPr lang="en-US" sz="2800" b="1" dirty="0"/>
              <a:t> </a:t>
            </a:r>
            <a:r>
              <a:rPr lang="en-US" sz="2800" b="1" dirty="0" err="1"/>
              <a:t>hukum</a:t>
            </a:r>
            <a:r>
              <a:rPr lang="en-US" sz="2800" b="1" dirty="0"/>
              <a:t> </a:t>
            </a:r>
            <a:r>
              <a:rPr lang="en-US" sz="2800" b="1" dirty="0" err="1"/>
              <a:t>pidana</a:t>
            </a:r>
            <a:r>
              <a:rPr lang="en-US" sz="2800" b="1" dirty="0" smtClean="0"/>
              <a:t>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1936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e. </a:t>
            </a:r>
            <a:r>
              <a:rPr lang="en-US" sz="3600" dirty="0" err="1"/>
              <a:t>Keputusan</a:t>
            </a:r>
            <a:r>
              <a:rPr lang="en-US" sz="3600" dirty="0"/>
              <a:t> Tata Usaha Negara yang </a:t>
            </a:r>
            <a:r>
              <a:rPr lang="en-US" sz="3600" dirty="0" err="1"/>
              <a:t>dikeluarkan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</a:t>
            </a:r>
            <a:r>
              <a:rPr lang="en-US" sz="3600" b="1" dirty="0" err="1"/>
              <a:t>hasil</a:t>
            </a:r>
            <a:r>
              <a:rPr lang="en-US" sz="3600" b="1" dirty="0"/>
              <a:t> </a:t>
            </a:r>
            <a:r>
              <a:rPr lang="en-US" sz="3600" b="1" dirty="0" err="1" smtClean="0"/>
              <a:t>pemeriksaan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badan</a:t>
            </a:r>
            <a:r>
              <a:rPr lang="en-US" sz="3600" b="1" dirty="0" smtClean="0"/>
              <a:t> </a:t>
            </a:r>
            <a:r>
              <a:rPr lang="en-US" sz="3600" b="1" dirty="0" err="1"/>
              <a:t>peradilan</a:t>
            </a:r>
            <a:r>
              <a:rPr lang="en-US" sz="3600" b="1" dirty="0"/>
              <a:t> </a:t>
            </a:r>
            <a:r>
              <a:rPr lang="en-US" sz="3600" b="1" dirty="0" err="1"/>
              <a:t>berdasarkan</a:t>
            </a:r>
            <a:r>
              <a:rPr lang="en-US" sz="3600" b="1" dirty="0"/>
              <a:t> </a:t>
            </a:r>
            <a:r>
              <a:rPr lang="en-US" sz="3600" b="1" dirty="0" err="1"/>
              <a:t>ketentuan</a:t>
            </a:r>
            <a:r>
              <a:rPr lang="en-US" sz="3600" b="1" dirty="0"/>
              <a:t> </a:t>
            </a:r>
            <a:r>
              <a:rPr lang="en-US" sz="3600" b="1" dirty="0" err="1"/>
              <a:t>peraturan</a:t>
            </a:r>
            <a:r>
              <a:rPr lang="en-US" sz="3600" b="1" dirty="0"/>
              <a:t> </a:t>
            </a:r>
            <a:r>
              <a:rPr lang="en-US" sz="3600" b="1" dirty="0" err="1"/>
              <a:t>perundang-undangan</a:t>
            </a:r>
            <a:r>
              <a:rPr lang="en-US" sz="3600" b="1" dirty="0"/>
              <a:t> </a:t>
            </a:r>
            <a:r>
              <a:rPr lang="en-US" sz="3600" b="1" dirty="0" smtClean="0"/>
              <a:t>yang </a:t>
            </a:r>
            <a:r>
              <a:rPr lang="en-US" sz="3600" b="1" dirty="0" err="1" smtClean="0"/>
              <a:t>berlaku</a:t>
            </a:r>
            <a:r>
              <a:rPr lang="en-US" sz="3600" dirty="0" smtClean="0"/>
              <a:t>;</a:t>
            </a:r>
          </a:p>
          <a:p>
            <a:pPr marL="0" indent="0" algn="just">
              <a:buNone/>
            </a:pPr>
            <a:r>
              <a:rPr lang="en-US" sz="3600" dirty="0" smtClean="0"/>
              <a:t>f</a:t>
            </a:r>
            <a:r>
              <a:rPr lang="en-US" sz="3600" dirty="0"/>
              <a:t>. </a:t>
            </a:r>
            <a:r>
              <a:rPr lang="en-US" sz="3600" dirty="0" err="1"/>
              <a:t>Keputusan</a:t>
            </a:r>
            <a:r>
              <a:rPr lang="en-US" sz="3600" dirty="0"/>
              <a:t> Tata Usaha Negara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b="1" dirty="0" err="1"/>
              <a:t>tata</a:t>
            </a:r>
            <a:r>
              <a:rPr lang="en-US" sz="3600" b="1" dirty="0"/>
              <a:t> </a:t>
            </a:r>
            <a:r>
              <a:rPr lang="en-US" sz="3600" b="1" dirty="0" err="1"/>
              <a:t>usaha</a:t>
            </a:r>
            <a:r>
              <a:rPr lang="en-US" sz="3600" b="1" dirty="0"/>
              <a:t> </a:t>
            </a:r>
            <a:r>
              <a:rPr lang="en-US" sz="3600" b="1" dirty="0" err="1"/>
              <a:t>Angkatan</a:t>
            </a:r>
            <a:r>
              <a:rPr lang="en-US" sz="3600" b="1" dirty="0"/>
              <a:t> </a:t>
            </a:r>
            <a:r>
              <a:rPr lang="en-US" sz="3600" b="1" dirty="0" err="1" smtClean="0"/>
              <a:t>Bersenjata</a:t>
            </a:r>
            <a:r>
              <a:rPr lang="en-US" sz="3600" b="1" dirty="0"/>
              <a:t> </a:t>
            </a:r>
            <a:r>
              <a:rPr lang="en-US" sz="3600" b="1" dirty="0" err="1" smtClean="0"/>
              <a:t>Republik</a:t>
            </a:r>
            <a:r>
              <a:rPr lang="en-US" sz="3600" b="1" dirty="0" smtClean="0"/>
              <a:t> </a:t>
            </a:r>
            <a:r>
              <a:rPr lang="en-US" sz="3600" b="1" dirty="0"/>
              <a:t>Indonesia</a:t>
            </a:r>
            <a:r>
              <a:rPr lang="en-US" sz="3600" dirty="0"/>
              <a:t>;</a:t>
            </a:r>
          </a:p>
          <a:p>
            <a:pPr marL="0" indent="0" algn="just">
              <a:buNone/>
            </a:pPr>
            <a:r>
              <a:rPr lang="en-US" sz="3600" dirty="0"/>
              <a:t>g. </a:t>
            </a:r>
            <a:r>
              <a:rPr lang="en-US" sz="3600" dirty="0" err="1"/>
              <a:t>Keputusan</a:t>
            </a:r>
            <a:r>
              <a:rPr lang="en-US" sz="3600" dirty="0"/>
              <a:t> </a:t>
            </a:r>
            <a:r>
              <a:rPr lang="en-US" sz="3600" b="1" dirty="0" err="1"/>
              <a:t>Panitia</a:t>
            </a:r>
            <a:r>
              <a:rPr lang="en-US" sz="3600" b="1" dirty="0"/>
              <a:t> </a:t>
            </a:r>
            <a:r>
              <a:rPr lang="en-US" sz="3600" b="1" dirty="0" err="1"/>
              <a:t>Pemilihan</a:t>
            </a:r>
            <a:r>
              <a:rPr lang="en-US" sz="3600" dirty="0"/>
              <a:t>, </a:t>
            </a:r>
            <a:r>
              <a:rPr lang="en-US" sz="3600" dirty="0" err="1"/>
              <a:t>baik</a:t>
            </a:r>
            <a:r>
              <a:rPr lang="en-US" sz="3600" dirty="0"/>
              <a:t> di </a:t>
            </a:r>
            <a:r>
              <a:rPr lang="en-US" sz="3600" dirty="0" err="1"/>
              <a:t>pusat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di </a:t>
            </a:r>
            <a:r>
              <a:rPr lang="en-US" sz="3600" dirty="0" err="1"/>
              <a:t>daerah</a:t>
            </a:r>
            <a:r>
              <a:rPr lang="en-US" sz="3600" dirty="0"/>
              <a:t>,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 smtClean="0"/>
              <a:t>hasil</a:t>
            </a:r>
            <a:r>
              <a:rPr lang="en-US" sz="3600" dirty="0" smtClean="0"/>
              <a:t> </a:t>
            </a:r>
            <a:r>
              <a:rPr lang="en-US" sz="3600" dirty="0" err="1" smtClean="0"/>
              <a:t>pemilihan</a:t>
            </a:r>
            <a:r>
              <a:rPr lang="en-US" sz="3600" dirty="0" smtClean="0"/>
              <a:t> </a:t>
            </a:r>
            <a:r>
              <a:rPr lang="en-US" sz="3600" dirty="0" err="1"/>
              <a:t>umum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6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PERLUASAN OBYEK </a:t>
            </a:r>
            <a:r>
              <a:rPr lang="en-US" dirty="0" smtClean="0"/>
              <a:t>SENGKETA TUN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33400"/>
            <a:ext cx="9144000" cy="6477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500" b="1" dirty="0" smtClean="0"/>
              <a:t>PASAL </a:t>
            </a:r>
            <a:r>
              <a:rPr lang="en-US" sz="3500" b="1" dirty="0" smtClean="0">
                <a:solidFill>
                  <a:srgbClr val="00B0F0"/>
                </a:solidFill>
              </a:rPr>
              <a:t>87</a:t>
            </a:r>
            <a:r>
              <a:rPr lang="en-US" sz="3500" b="1" dirty="0" smtClean="0"/>
              <a:t> UU NO 30 TH 2014 TTG ADM PEM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/>
              <a:t>berlakunya</a:t>
            </a:r>
            <a:r>
              <a:rPr lang="en-US" sz="4000" dirty="0"/>
              <a:t> </a:t>
            </a:r>
            <a:r>
              <a:rPr lang="en-US" sz="4000" dirty="0" err="1"/>
              <a:t>Undang-Undang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, </a:t>
            </a:r>
            <a:r>
              <a:rPr lang="en-US" sz="4000" b="1" dirty="0" err="1"/>
              <a:t>Keputusan</a:t>
            </a:r>
            <a:r>
              <a:rPr lang="en-US" sz="4000" b="1" dirty="0"/>
              <a:t> Tata Usaha Negara </a:t>
            </a:r>
            <a:r>
              <a:rPr lang="en-US" sz="4000" dirty="0" err="1"/>
              <a:t>sebagaimana</a:t>
            </a:r>
            <a:r>
              <a:rPr lang="en-US" sz="4000" dirty="0"/>
              <a:t> </a:t>
            </a:r>
            <a:r>
              <a:rPr lang="en-US" sz="4000" dirty="0" err="1"/>
              <a:t>dimaksud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Undang-Undang</a:t>
            </a:r>
            <a:r>
              <a:rPr lang="en-US" sz="4000" dirty="0"/>
              <a:t> </a:t>
            </a:r>
            <a:r>
              <a:rPr lang="en-US" sz="4000" dirty="0" err="1"/>
              <a:t>Nomor</a:t>
            </a:r>
            <a:r>
              <a:rPr lang="en-US" sz="4000" dirty="0"/>
              <a:t> 5 </a:t>
            </a:r>
            <a:r>
              <a:rPr lang="en-US" sz="4000" dirty="0" err="1"/>
              <a:t>Tahun</a:t>
            </a:r>
            <a:r>
              <a:rPr lang="en-US" sz="4000" dirty="0"/>
              <a:t> 1986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Peradilan</a:t>
            </a:r>
            <a:r>
              <a:rPr lang="en-US" sz="4000" dirty="0"/>
              <a:t> Tata Usaha Negara </a:t>
            </a:r>
            <a:r>
              <a:rPr lang="en-US" sz="4000" dirty="0" err="1"/>
              <a:t>sebagaimana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diubah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Undang-Undang</a:t>
            </a:r>
            <a:r>
              <a:rPr lang="en-US" sz="4000" dirty="0"/>
              <a:t> </a:t>
            </a:r>
            <a:r>
              <a:rPr lang="en-US" sz="4000" dirty="0" err="1"/>
              <a:t>Nomor</a:t>
            </a:r>
            <a:r>
              <a:rPr lang="en-US" sz="4000" dirty="0"/>
              <a:t> 9 </a:t>
            </a:r>
            <a:r>
              <a:rPr lang="en-US" sz="4000" dirty="0" err="1"/>
              <a:t>Tahun</a:t>
            </a:r>
            <a:r>
              <a:rPr lang="en-US" sz="4000" dirty="0"/>
              <a:t> 2004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Undang-Undang</a:t>
            </a:r>
            <a:r>
              <a:rPr lang="en-US" sz="4000" dirty="0"/>
              <a:t> </a:t>
            </a:r>
            <a:r>
              <a:rPr lang="en-US" sz="4000" dirty="0" err="1"/>
              <a:t>Nomor</a:t>
            </a:r>
            <a:r>
              <a:rPr lang="en-US" sz="4000" dirty="0"/>
              <a:t> 51 </a:t>
            </a:r>
            <a:r>
              <a:rPr lang="en-US" sz="4000" dirty="0" err="1"/>
              <a:t>Tahun</a:t>
            </a:r>
            <a:r>
              <a:rPr lang="en-US" sz="4000" dirty="0"/>
              <a:t> 2009 </a:t>
            </a:r>
            <a:r>
              <a:rPr lang="en-US" sz="4000" b="1" dirty="0" err="1"/>
              <a:t>harus</a:t>
            </a:r>
            <a:r>
              <a:rPr lang="en-US" sz="4000" b="1" dirty="0"/>
              <a:t> </a:t>
            </a:r>
            <a:r>
              <a:rPr lang="en-US" sz="4000" b="1" dirty="0" err="1"/>
              <a:t>dimaknai</a:t>
            </a:r>
            <a:r>
              <a:rPr lang="en-US" sz="4000" b="1" dirty="0"/>
              <a:t> </a:t>
            </a:r>
            <a:r>
              <a:rPr lang="en-US" sz="4000" b="1" dirty="0" err="1"/>
              <a:t>sebagai</a:t>
            </a:r>
            <a:r>
              <a:rPr lang="en-US" sz="4000" b="1" dirty="0" smtClean="0"/>
              <a:t>: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438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a. </a:t>
            </a:r>
            <a:r>
              <a:rPr lang="en-US" sz="3200" b="1" dirty="0" err="1"/>
              <a:t>penetapan</a:t>
            </a:r>
            <a:r>
              <a:rPr lang="en-US" sz="3200" b="1" dirty="0"/>
              <a:t> </a:t>
            </a:r>
            <a:r>
              <a:rPr lang="en-US" sz="3200" b="1" dirty="0" err="1"/>
              <a:t>tertulis</a:t>
            </a:r>
            <a:r>
              <a:rPr lang="en-US" sz="3200" b="1" dirty="0"/>
              <a:t> yang </a:t>
            </a:r>
            <a:r>
              <a:rPr lang="en-US" sz="3200" b="1" dirty="0" err="1"/>
              <a:t>juga</a:t>
            </a:r>
            <a:r>
              <a:rPr lang="en-US" sz="3200" b="1" dirty="0"/>
              <a:t> </a:t>
            </a:r>
            <a:r>
              <a:rPr lang="en-US" sz="3200" b="1" dirty="0" err="1"/>
              <a:t>mencakup</a:t>
            </a:r>
            <a:r>
              <a:rPr lang="en-US" sz="3200" b="1" dirty="0"/>
              <a:t> </a:t>
            </a:r>
            <a:r>
              <a:rPr lang="en-US" sz="3200" b="1" dirty="0" err="1"/>
              <a:t>tindakan</a:t>
            </a:r>
            <a:r>
              <a:rPr lang="en-US" sz="3200" b="1" dirty="0"/>
              <a:t> </a:t>
            </a:r>
            <a:r>
              <a:rPr lang="en-US" sz="3200" b="1" dirty="0" err="1"/>
              <a:t>faktual</a:t>
            </a:r>
            <a:r>
              <a:rPr lang="en-US" sz="3200" b="1" dirty="0"/>
              <a:t>;</a:t>
            </a:r>
          </a:p>
          <a:p>
            <a:pPr marL="0" indent="0">
              <a:buNone/>
            </a:pPr>
            <a:r>
              <a:rPr lang="en-US" sz="3200" b="1" dirty="0"/>
              <a:t>b. </a:t>
            </a:r>
            <a:r>
              <a:rPr lang="en-US" sz="3200" b="1" dirty="0" err="1"/>
              <a:t>Keputusan</a:t>
            </a:r>
            <a:r>
              <a:rPr lang="en-US" sz="3200" b="1" dirty="0"/>
              <a:t> </a:t>
            </a:r>
            <a:r>
              <a:rPr lang="en-US" sz="3200" b="1" dirty="0" err="1"/>
              <a:t>Badan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/</a:t>
            </a:r>
            <a:r>
              <a:rPr lang="en-US" sz="3200" b="1" dirty="0" err="1"/>
              <a:t>atau</a:t>
            </a:r>
            <a:r>
              <a:rPr lang="en-US" sz="3200" b="1" dirty="0"/>
              <a:t> </a:t>
            </a:r>
            <a:r>
              <a:rPr lang="en-US" sz="3200" b="1" dirty="0" err="1"/>
              <a:t>Pejabat</a:t>
            </a:r>
            <a:r>
              <a:rPr lang="en-US" sz="3200" b="1" dirty="0"/>
              <a:t> Tata Usaha Negara di </a:t>
            </a:r>
            <a:r>
              <a:rPr lang="en-US" sz="3200" b="1" dirty="0" err="1"/>
              <a:t>lingkungan</a:t>
            </a:r>
            <a:r>
              <a:rPr lang="en-US" sz="3200" b="1" dirty="0"/>
              <a:t> </a:t>
            </a:r>
            <a:r>
              <a:rPr lang="en-US" sz="3200" b="1" dirty="0" err="1"/>
              <a:t>eksekutif</a:t>
            </a:r>
            <a:r>
              <a:rPr lang="en-US" sz="3200" b="1" dirty="0"/>
              <a:t>, </a:t>
            </a:r>
            <a:r>
              <a:rPr lang="en-US" sz="3200" b="1" dirty="0" err="1"/>
              <a:t>legislatif</a:t>
            </a:r>
            <a:r>
              <a:rPr lang="en-US" sz="3200" b="1" dirty="0"/>
              <a:t>, </a:t>
            </a:r>
            <a:r>
              <a:rPr lang="en-US" sz="3200" b="1" dirty="0" err="1"/>
              <a:t>yudikatif</a:t>
            </a:r>
            <a:r>
              <a:rPr lang="en-US" sz="3200" b="1" dirty="0"/>
              <a:t>,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penyelenggara</a:t>
            </a:r>
            <a:r>
              <a:rPr lang="en-US" sz="3200" b="1" dirty="0"/>
              <a:t> </a:t>
            </a:r>
            <a:r>
              <a:rPr lang="en-US" sz="3200" b="1" dirty="0" err="1"/>
              <a:t>negara</a:t>
            </a:r>
            <a:r>
              <a:rPr lang="en-US" sz="3200" b="1" dirty="0"/>
              <a:t> </a:t>
            </a:r>
            <a:r>
              <a:rPr lang="en-US" sz="3200" b="1" dirty="0" err="1"/>
              <a:t>lainnya</a:t>
            </a:r>
            <a:r>
              <a:rPr lang="en-US" sz="3200" b="1" dirty="0"/>
              <a:t>;</a:t>
            </a:r>
          </a:p>
          <a:p>
            <a:pPr marL="0" indent="0">
              <a:buNone/>
            </a:pPr>
            <a:r>
              <a:rPr lang="en-US" sz="3200" b="1" dirty="0"/>
              <a:t>c. </a:t>
            </a:r>
            <a:r>
              <a:rPr lang="en-US" sz="3200" b="1" dirty="0" err="1"/>
              <a:t>berdasarkan</a:t>
            </a:r>
            <a:r>
              <a:rPr lang="en-US" sz="3200" b="1" dirty="0"/>
              <a:t> </a:t>
            </a:r>
            <a:r>
              <a:rPr lang="en-US" sz="3200" b="1" dirty="0" err="1"/>
              <a:t>ketentuan</a:t>
            </a:r>
            <a:r>
              <a:rPr lang="en-US" sz="3200" b="1" dirty="0"/>
              <a:t> </a:t>
            </a:r>
            <a:r>
              <a:rPr lang="en-US" sz="3200" b="1" dirty="0" err="1"/>
              <a:t>perundang-undangan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AUPB;</a:t>
            </a:r>
          </a:p>
          <a:p>
            <a:pPr marL="0" indent="0">
              <a:buNone/>
            </a:pPr>
            <a:r>
              <a:rPr lang="en-US" sz="3200" b="1" dirty="0"/>
              <a:t>d. </a:t>
            </a:r>
            <a:r>
              <a:rPr lang="en-US" sz="3200" b="1" dirty="0" err="1"/>
              <a:t>bersifat</a:t>
            </a:r>
            <a:r>
              <a:rPr lang="en-US" sz="3200" b="1" dirty="0"/>
              <a:t> final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arti</a:t>
            </a:r>
            <a:r>
              <a:rPr lang="en-US" sz="3200" b="1" dirty="0"/>
              <a:t> </a:t>
            </a:r>
            <a:r>
              <a:rPr lang="en-US" sz="3200" b="1" dirty="0" err="1"/>
              <a:t>lebih</a:t>
            </a:r>
            <a:r>
              <a:rPr lang="en-US" sz="3200" b="1" dirty="0"/>
              <a:t> </a:t>
            </a:r>
            <a:r>
              <a:rPr lang="en-US" sz="3200" b="1" dirty="0" err="1"/>
              <a:t>luas</a:t>
            </a:r>
            <a:r>
              <a:rPr lang="en-US" sz="3200" b="1" dirty="0"/>
              <a:t>;</a:t>
            </a:r>
          </a:p>
          <a:p>
            <a:pPr marL="0" indent="0">
              <a:buNone/>
            </a:pPr>
            <a:r>
              <a:rPr lang="en-US" sz="3200" b="1" dirty="0"/>
              <a:t>e. </a:t>
            </a:r>
            <a:r>
              <a:rPr lang="en-US" sz="3200" b="1" dirty="0" err="1"/>
              <a:t>Keputusan</a:t>
            </a:r>
            <a:r>
              <a:rPr lang="en-US" sz="3200" b="1" dirty="0"/>
              <a:t> yang </a:t>
            </a:r>
            <a:r>
              <a:rPr lang="en-US" sz="3200" b="1" dirty="0" err="1"/>
              <a:t>berpotensi</a:t>
            </a:r>
            <a:r>
              <a:rPr lang="en-US" sz="3200" b="1" dirty="0"/>
              <a:t> </a:t>
            </a:r>
            <a:r>
              <a:rPr lang="en-US" sz="3200" b="1" dirty="0" err="1"/>
              <a:t>menimbulkan</a:t>
            </a:r>
            <a:r>
              <a:rPr lang="en-US" sz="3200" b="1" dirty="0"/>
              <a:t> </a:t>
            </a:r>
            <a:r>
              <a:rPr lang="en-US" sz="3200" b="1" dirty="0" err="1"/>
              <a:t>akibat</a:t>
            </a:r>
            <a:r>
              <a:rPr lang="en-US" sz="3200" b="1" dirty="0"/>
              <a:t> </a:t>
            </a:r>
            <a:r>
              <a:rPr lang="en-US" sz="3200" b="1" dirty="0" err="1"/>
              <a:t>hukum</a:t>
            </a:r>
            <a:r>
              <a:rPr lang="en-US" sz="3200" b="1" dirty="0"/>
              <a:t>; </a:t>
            </a:r>
            <a:r>
              <a:rPr lang="en-US" sz="3200" b="1" dirty="0" err="1"/>
              <a:t>dan</a:t>
            </a:r>
            <a:r>
              <a:rPr lang="en-US" sz="3200" b="1" dirty="0"/>
              <a:t>/</a:t>
            </a:r>
            <a:r>
              <a:rPr lang="en-US" sz="3200" b="1" dirty="0" err="1"/>
              <a:t>atau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f. </a:t>
            </a:r>
            <a:r>
              <a:rPr lang="en-US" sz="3200" b="1" dirty="0" err="1"/>
              <a:t>Keputusan</a:t>
            </a:r>
            <a:r>
              <a:rPr lang="en-US" sz="3200" b="1" dirty="0"/>
              <a:t> yang </a:t>
            </a:r>
            <a:r>
              <a:rPr lang="en-US" sz="3200" b="1" dirty="0" err="1"/>
              <a:t>berlaku</a:t>
            </a:r>
            <a:r>
              <a:rPr lang="en-US" sz="3200" b="1" dirty="0"/>
              <a:t> </a:t>
            </a:r>
            <a:r>
              <a:rPr lang="en-US" sz="3200" b="1" dirty="0" err="1"/>
              <a:t>bagi</a:t>
            </a:r>
            <a:r>
              <a:rPr lang="en-US" sz="3200" b="1" dirty="0"/>
              <a:t> </a:t>
            </a:r>
            <a:r>
              <a:rPr lang="en-US" sz="3200" b="1" dirty="0" err="1"/>
              <a:t>Warga</a:t>
            </a:r>
            <a:r>
              <a:rPr lang="en-US" sz="3200" b="1" dirty="0"/>
              <a:t> </a:t>
            </a:r>
            <a:r>
              <a:rPr lang="en-US" sz="3200" b="1" dirty="0" err="1"/>
              <a:t>Masyarakat</a:t>
            </a:r>
            <a:r>
              <a:rPr lang="en-US" sz="32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ISI GUGATAN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/>
              <a:t>1. IDENTITAS PARA PIHAK (P &amp; T)</a:t>
            </a:r>
          </a:p>
          <a:p>
            <a:pPr marL="0" indent="0" algn="just">
              <a:buNone/>
            </a:pPr>
            <a:r>
              <a:rPr lang="en-US" sz="3600" dirty="0" smtClean="0"/>
              <a:t>2. DALIL2 KONKRET -&gt; hub </a:t>
            </a:r>
            <a:r>
              <a:rPr lang="en-US" sz="3600" dirty="0" err="1" smtClean="0"/>
              <a:t>hk</a:t>
            </a:r>
            <a:r>
              <a:rPr lang="en-US" sz="3600" dirty="0" smtClean="0"/>
              <a:t>, </a:t>
            </a:r>
            <a:r>
              <a:rPr lang="en-US" sz="3600" dirty="0" err="1" smtClean="0"/>
              <a:t>merupakan</a:t>
            </a:r>
            <a:r>
              <a:rPr lang="en-US" sz="3600" dirty="0" smtClean="0"/>
              <a:t> dasar2 </a:t>
            </a:r>
            <a:r>
              <a:rPr lang="en-US" sz="3600" dirty="0" err="1" smtClean="0"/>
              <a:t>seerta</a:t>
            </a:r>
            <a:r>
              <a:rPr lang="en-US" sz="3600" dirty="0" smtClean="0"/>
              <a:t> alasan2 </a:t>
            </a:r>
            <a:r>
              <a:rPr lang="en-US" sz="3600" dirty="0" err="1" smtClean="0"/>
              <a:t>dr</a:t>
            </a:r>
            <a:r>
              <a:rPr lang="en-US" sz="3600" dirty="0" smtClean="0"/>
              <a:t> </a:t>
            </a:r>
            <a:r>
              <a:rPr lang="en-US" sz="3600" dirty="0" err="1" smtClean="0"/>
              <a:t>tuntutan</a:t>
            </a:r>
            <a:r>
              <a:rPr lang="en-US" sz="3600" dirty="0" smtClean="0"/>
              <a:t> </a:t>
            </a:r>
            <a:r>
              <a:rPr lang="en-US" sz="3600" dirty="0" err="1" smtClean="0"/>
              <a:t>yi</a:t>
            </a:r>
            <a:r>
              <a:rPr lang="en-US" sz="3600" dirty="0" smtClean="0"/>
              <a:t> </a:t>
            </a:r>
            <a:r>
              <a:rPr lang="en-US" sz="3600" i="1" dirty="0" smtClean="0"/>
              <a:t>FUNDAMENTUM PETENDI/POSITA </a:t>
            </a:r>
            <a:r>
              <a:rPr lang="en-US" sz="3600" dirty="0" smtClean="0"/>
              <a:t>(</a:t>
            </a:r>
            <a:r>
              <a:rPr lang="en-US" sz="3600" dirty="0" err="1" smtClean="0"/>
              <a:t>dsr</a:t>
            </a:r>
            <a:r>
              <a:rPr lang="en-US" sz="3600" dirty="0" smtClean="0"/>
              <a:t> </a:t>
            </a:r>
            <a:r>
              <a:rPr lang="en-US" sz="3600" dirty="0" err="1" smtClean="0"/>
              <a:t>gugatan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biasanya</a:t>
            </a:r>
            <a:r>
              <a:rPr lang="en-US" sz="3600" dirty="0" smtClean="0"/>
              <a:t> </a:t>
            </a:r>
            <a:r>
              <a:rPr lang="en-US" sz="3600" dirty="0" err="1" smtClean="0"/>
              <a:t>terdiri</a:t>
            </a:r>
            <a:r>
              <a:rPr lang="en-US" sz="3600" dirty="0" smtClean="0"/>
              <a:t> </a:t>
            </a:r>
            <a:r>
              <a:rPr lang="en-US" sz="3600" dirty="0" err="1" smtClean="0"/>
              <a:t>dr</a:t>
            </a:r>
            <a:r>
              <a:rPr lang="en-US" sz="3600" dirty="0" smtClean="0"/>
              <a:t> 2 bag:</a:t>
            </a:r>
          </a:p>
          <a:p>
            <a:pPr marL="0" indent="0" algn="just">
              <a:buNone/>
            </a:pPr>
            <a:r>
              <a:rPr lang="en-US" sz="3600" dirty="0" smtClean="0"/>
              <a:t>    1.uraian </a:t>
            </a:r>
            <a:r>
              <a:rPr lang="en-US" sz="3600" dirty="0" err="1" smtClean="0"/>
              <a:t>kej</a:t>
            </a:r>
            <a:r>
              <a:rPr lang="en-US" sz="3600" dirty="0" smtClean="0"/>
              <a:t>/</a:t>
            </a:r>
            <a:r>
              <a:rPr lang="en-US" sz="3600" dirty="0" err="1" smtClean="0"/>
              <a:t>kronologi</a:t>
            </a:r>
            <a:r>
              <a:rPr lang="en-US" sz="3600" dirty="0" smtClean="0"/>
              <a:t> </a:t>
            </a:r>
            <a:r>
              <a:rPr lang="en-US" sz="3600" dirty="0" err="1" smtClean="0"/>
              <a:t>peristiwa</a:t>
            </a:r>
            <a:r>
              <a:rPr lang="en-US" sz="3600" dirty="0" smtClean="0"/>
              <a:t>. </a:t>
            </a:r>
          </a:p>
          <a:p>
            <a:pPr marL="0" indent="0" algn="just">
              <a:buNone/>
            </a:pPr>
            <a:r>
              <a:rPr lang="en-US" sz="3600" dirty="0" smtClean="0"/>
              <a:t>    2 .</a:t>
            </a:r>
            <a:r>
              <a:rPr lang="en-US" sz="3600" dirty="0" err="1" smtClean="0"/>
              <a:t>uraian</a:t>
            </a:r>
            <a:r>
              <a:rPr lang="en-US" sz="3600" dirty="0" smtClean="0"/>
              <a:t> </a:t>
            </a:r>
            <a:r>
              <a:rPr lang="en-US" sz="3600" dirty="0" err="1" smtClean="0"/>
              <a:t>ttg</a:t>
            </a:r>
            <a:r>
              <a:rPr lang="en-US" sz="3600" dirty="0" smtClean="0"/>
              <a:t> </a:t>
            </a:r>
            <a:r>
              <a:rPr lang="en-US" sz="3600" dirty="0" err="1" smtClean="0"/>
              <a:t>hukumnya</a:t>
            </a:r>
            <a:r>
              <a:rPr lang="en-US" sz="3600" dirty="0" smtClean="0"/>
              <a:t>)</a:t>
            </a:r>
          </a:p>
          <a:p>
            <a:pPr marL="0" indent="0" algn="just">
              <a:buNone/>
            </a:pPr>
            <a:r>
              <a:rPr lang="en-US" sz="3600" dirty="0" smtClean="0"/>
              <a:t>3. </a:t>
            </a:r>
            <a:r>
              <a:rPr lang="en-US" sz="3600" i="1" dirty="0" smtClean="0"/>
              <a:t>PETITUM</a:t>
            </a:r>
            <a:r>
              <a:rPr lang="en-US" sz="3600" dirty="0" smtClean="0"/>
              <a:t>/TUNTUTAN -&gt;</a:t>
            </a:r>
            <a:r>
              <a:rPr lang="en-US" sz="3600" dirty="0" err="1" smtClean="0"/>
              <a:t>ap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diminta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P/</a:t>
            </a:r>
            <a:r>
              <a:rPr lang="en-US" sz="3600" dirty="0" err="1" smtClean="0"/>
              <a:t>diharapkan</a:t>
            </a:r>
            <a:r>
              <a:rPr lang="en-US" sz="3600" dirty="0" smtClean="0"/>
              <a:t> agar </a:t>
            </a:r>
            <a:r>
              <a:rPr lang="en-US" sz="3600" dirty="0" err="1" smtClean="0"/>
              <a:t>diputuskan</a:t>
            </a:r>
            <a:r>
              <a:rPr lang="en-US" sz="3600" dirty="0" smtClean="0"/>
              <a:t> o hakim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12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751</TotalTime>
  <Words>1201</Words>
  <Application>Microsoft Office PowerPoint</Application>
  <PresentationFormat>On-screen Show (4:3)</PresentationFormat>
  <Paragraphs>100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 </vt:lpstr>
      <vt:lpstr>PERUBAHAN UU PTUN </vt:lpstr>
      <vt:lpstr>GUGATAN PS 53 UU PTUN </vt:lpstr>
      <vt:lpstr>OBYEK SENGKETA</vt:lpstr>
      <vt:lpstr>Pasal 2 UU PTUN (PENGECUALIAN KTUN) </vt:lpstr>
      <vt:lpstr>PowerPoint Presentation</vt:lpstr>
      <vt:lpstr>PERLUASAN OBYEK SENGKETA TUN</vt:lpstr>
      <vt:lpstr>PowerPoint Presentation</vt:lpstr>
      <vt:lpstr>ISI GUGATAN </vt:lpstr>
      <vt:lpstr>PowerPoint Presentation</vt:lpstr>
      <vt:lpstr>Tuntutan Tambahan</vt:lpstr>
      <vt:lpstr>PENGAJUAN GUGATAN</vt:lpstr>
      <vt:lpstr>KOMPETENSI ABSOLUT&amp;RELATIF PTUN </vt:lpstr>
      <vt:lpstr>b. K. Relatif</vt:lpstr>
      <vt:lpstr>Penentuan K. Relatif</vt:lpstr>
      <vt:lpstr>c. PERLINDUNGAN MASY</vt:lpstr>
      <vt:lpstr>PowerPoint Presentation</vt:lpstr>
      <vt:lpstr>PowerPoint Presentation</vt:lpstr>
      <vt:lpstr>PowerPoint Presentation</vt:lpstr>
      <vt:lpstr>Perlind hukum bagi rakyat kpd Pem</vt:lpstr>
      <vt:lpstr>d. PERLINDUNGAN PEJ PUBLIK</vt:lpstr>
      <vt:lpstr>PowerPoint Presentation</vt:lpstr>
      <vt:lpstr>PowerPoint Presentation</vt:lpstr>
      <vt:lpstr>KONTEKS PMH OLEH PENGUASA</vt:lpstr>
      <vt:lpstr>Putusan non-excecutable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Adhining</dc:creator>
  <cp:lastModifiedBy>Adhining</cp:lastModifiedBy>
  <cp:revision>38</cp:revision>
  <dcterms:created xsi:type="dcterms:W3CDTF">2019-06-30T06:13:28Z</dcterms:created>
  <dcterms:modified xsi:type="dcterms:W3CDTF">2019-07-01T06:49:05Z</dcterms:modified>
</cp:coreProperties>
</file>