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24"/>
  </p:notesMasterIdLst>
  <p:handoutMasterIdLst>
    <p:handoutMasterId r:id="rId25"/>
  </p:handoutMasterIdLst>
  <p:sldIdLst>
    <p:sldId id="300" r:id="rId2"/>
    <p:sldId id="256" r:id="rId3"/>
    <p:sldId id="297" r:id="rId4"/>
    <p:sldId id="298" r:id="rId5"/>
    <p:sldId id="262" r:id="rId6"/>
    <p:sldId id="264" r:id="rId7"/>
    <p:sldId id="266" r:id="rId8"/>
    <p:sldId id="290" r:id="rId9"/>
    <p:sldId id="285" r:id="rId10"/>
    <p:sldId id="268" r:id="rId11"/>
    <p:sldId id="269" r:id="rId12"/>
    <p:sldId id="270" r:id="rId13"/>
    <p:sldId id="286" r:id="rId14"/>
    <p:sldId id="293" r:id="rId15"/>
    <p:sldId id="291" r:id="rId16"/>
    <p:sldId id="292" r:id="rId17"/>
    <p:sldId id="296" r:id="rId18"/>
    <p:sldId id="295" r:id="rId19"/>
    <p:sldId id="278" r:id="rId20"/>
    <p:sldId id="303" r:id="rId21"/>
    <p:sldId id="302" r:id="rId22"/>
    <p:sldId id="304" r:id="rId2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92" autoAdjust="0"/>
  </p:normalViewPr>
  <p:slideViewPr>
    <p:cSldViewPr>
      <p:cViewPr>
        <p:scale>
          <a:sx n="62" d="100"/>
          <a:sy n="62" d="100"/>
        </p:scale>
        <p:origin x="-3024" y="-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7.xml"/><Relationship Id="rId7" Type="http://schemas.openxmlformats.org/officeDocument/2006/relationships/slide" Target="slides/slide12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10" Type="http://schemas.openxmlformats.org/officeDocument/2006/relationships/slide" Target="slides/slide19.xml"/><Relationship Id="rId4" Type="http://schemas.openxmlformats.org/officeDocument/2006/relationships/slide" Target="slides/slide9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4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4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C60D1D04-46AC-42DE-A305-AC43E801A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90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692150"/>
            <a:ext cx="4710113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35" y="4456823"/>
            <a:ext cx="5032695" cy="41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90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B7775B33-78C7-4402-B869-B033B074B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75B33-78C7-4402-B869-B033B074BB2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>
    <p:push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Penilaian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524000"/>
            <a:ext cx="6400800" cy="2743200"/>
          </a:xfrm>
        </p:spPr>
        <p:txBody>
          <a:bodyPr/>
          <a:lstStyle/>
          <a:p>
            <a:pPr>
              <a:tabLst>
                <a:tab pos="1828800" algn="l"/>
                <a:tab pos="2293938" algn="l"/>
              </a:tabLst>
            </a:pPr>
            <a:r>
              <a:rPr lang="en-US" dirty="0" err="1" smtClean="0"/>
              <a:t>Tugas</a:t>
            </a:r>
            <a:r>
              <a:rPr lang="en-US" dirty="0" smtClean="0"/>
              <a:t>	:	15%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err="1" smtClean="0"/>
              <a:t>Quis</a:t>
            </a:r>
            <a:r>
              <a:rPr lang="en-US" dirty="0" smtClean="0"/>
              <a:t> 	:	15%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smtClean="0"/>
              <a:t>UTS	:	3</a:t>
            </a:r>
            <a:r>
              <a:rPr lang="id-ID" dirty="0" smtClean="0"/>
              <a:t>5</a:t>
            </a:r>
            <a:r>
              <a:rPr lang="en-US" dirty="0" smtClean="0"/>
              <a:t>%</a:t>
            </a:r>
          </a:p>
          <a:p>
            <a:pPr>
              <a:tabLst>
                <a:tab pos="1828800" algn="l"/>
                <a:tab pos="2293938" algn="l"/>
              </a:tabLst>
            </a:pPr>
            <a:r>
              <a:rPr lang="en-US" dirty="0" smtClean="0"/>
              <a:t>UAS	:	</a:t>
            </a:r>
            <a:r>
              <a:rPr lang="id-ID" dirty="0" smtClean="0"/>
              <a:t>35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4419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Presensi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: Minimal 75%</a:t>
            </a:r>
            <a:endParaRPr lang="en-US" sz="2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Komponen</a:t>
            </a:r>
            <a:r>
              <a:rPr lang="en-US" sz="3600" b="1" dirty="0"/>
              <a:t> </a:t>
            </a:r>
            <a:r>
              <a:rPr lang="en-US" sz="3600" b="1" dirty="0" err="1"/>
              <a:t>F</a:t>
            </a:r>
            <a:r>
              <a:rPr lang="en-US" sz="3600" b="1" dirty="0" err="1" smtClean="0"/>
              <a:t>aktor</a:t>
            </a:r>
            <a:r>
              <a:rPr lang="en-US" sz="3600" b="1" dirty="0" smtClean="0"/>
              <a:t>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roduksi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E7651097-B1D6-4D58-BD1E-27C274423BD1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76400" y="1447800"/>
            <a:ext cx="7086600" cy="3810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Tanah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Modal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keusahawanan</a:t>
            </a:r>
            <a:r>
              <a:rPr lang="en-US" dirty="0"/>
              <a:t> (</a:t>
            </a:r>
            <a:r>
              <a:rPr lang="en-US" dirty="0" err="1"/>
              <a:t>enterpreneurship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14173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Tanah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sumber</a:t>
            </a:r>
            <a:r>
              <a:rPr lang="en-US" sz="3600" b="1" dirty="0"/>
              <a:t> </a:t>
            </a: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alam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3ADD3FE-4105-4C05-8C2F-C8D621502280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600200"/>
            <a:ext cx="7239000" cy="44196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hasil-hasilnya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Tanah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tambang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irigasi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Dsb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Tenaga</a:t>
            </a:r>
            <a:r>
              <a:rPr lang="en-US" sz="4000" b="1" dirty="0"/>
              <a:t> </a:t>
            </a:r>
            <a:r>
              <a:rPr lang="en-US" sz="4000" b="1" dirty="0" err="1"/>
              <a:t>kerja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914525"/>
            <a:ext cx="72390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trampil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terdidik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ahli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bidang-bidang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Modal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13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52600" y="1905000"/>
            <a:ext cx="69342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operasional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/>
        <p:txBody>
          <a:bodyPr lIns="80010" tIns="40005" rIns="80010" bIns="40005"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73F4382B-BBCB-437E-AD4E-71E540047031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5033698" y="762000"/>
            <a:ext cx="0" cy="121890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3664479" y="151805"/>
            <a:ext cx="2760928" cy="6399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949" tIns="40474" rIns="80949" bIns="40474"/>
          <a:lstStyle/>
          <a:p>
            <a:pPr algn="ctr" defTabSz="809824">
              <a:spcBef>
                <a:spcPts val="525"/>
              </a:spcBef>
            </a:pPr>
            <a:r>
              <a:rPr lang="en-US" sz="2200" b="1" dirty="0"/>
              <a:t>ILMU EKONOMI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8479" y="837903"/>
            <a:ext cx="22860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Deskriptif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046803" y="1067098"/>
            <a:ext cx="209946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/>
            <a:r>
              <a:rPr lang="id-ID" dirty="0">
                <a:latin typeface="Comic Sans MS" pitchFamily="66" charset="0"/>
              </a:rPr>
              <a:t>Teori Ekonomi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512719" y="837903"/>
            <a:ext cx="210476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Terapan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2522802" y="456903"/>
            <a:ext cx="1141677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 flipH="1">
            <a:off x="6406886" y="456903"/>
            <a:ext cx="1144323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453886" y="2210098"/>
            <a:ext cx="2514864" cy="83790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Mikro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Harga)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77000" y="2210098"/>
            <a:ext cx="2349500" cy="83790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Makro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Pendapatan Nasional)</a:t>
            </a:r>
          </a:p>
        </p:txBody>
      </p:sp>
      <p:sp>
        <p:nvSpPr>
          <p:cNvPr id="46091" name="Freeform 11"/>
          <p:cNvSpPr>
            <a:spLocks/>
          </p:cNvSpPr>
          <p:nvPr/>
        </p:nvSpPr>
        <p:spPr bwMode="auto">
          <a:xfrm>
            <a:off x="2596886" y="1980903"/>
            <a:ext cx="5028406" cy="15329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3216" y="0"/>
              </a:cxn>
              <a:cxn ang="0">
                <a:pos x="3216" y="144"/>
              </a:cxn>
            </a:cxnLst>
            <a:rect l="0" t="0" r="r" b="b"/>
            <a:pathLst>
              <a:path w="3216" h="144">
                <a:moveTo>
                  <a:pt x="0" y="144"/>
                </a:moveTo>
                <a:lnTo>
                  <a:pt x="0" y="0"/>
                </a:lnTo>
                <a:lnTo>
                  <a:pt x="3216" y="0"/>
                </a:lnTo>
                <a:lnTo>
                  <a:pt x="3216" y="144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358886" y="3199805"/>
            <a:ext cx="4901406" cy="1015008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Bagaimana cara menggunakan faktor2 produksi yg tersedia scr efisien agar kemakmuran masyarakat dpt maksimum </a:t>
            </a:r>
          </a:p>
        </p:txBody>
      </p:sp>
      <p:sp>
        <p:nvSpPr>
          <p:cNvPr id="46093" name="Freeform 13"/>
          <p:cNvSpPr>
            <a:spLocks/>
          </p:cNvSpPr>
          <p:nvPr/>
        </p:nvSpPr>
        <p:spPr bwMode="auto">
          <a:xfrm>
            <a:off x="3053292" y="3048000"/>
            <a:ext cx="305594" cy="5328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192" y="480"/>
              </a:cxn>
            </a:cxnLst>
            <a:rect l="0" t="0" r="r" b="b"/>
            <a:pathLst>
              <a:path w="192" h="480">
                <a:moveTo>
                  <a:pt x="0" y="0"/>
                </a:moveTo>
                <a:lnTo>
                  <a:pt x="0" y="480"/>
                </a:lnTo>
                <a:lnTo>
                  <a:pt x="192" y="48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358886" y="4500563"/>
            <a:ext cx="4901406" cy="985242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ASUMSI:</a:t>
            </a:r>
          </a:p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Semua faktor produksi yang tersedia digunakan secara penuh</a:t>
            </a:r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2824428" y="3048000"/>
            <a:ext cx="53445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336" y="1200"/>
              </a:cxn>
            </a:cxnLst>
            <a:rect l="0" t="0" r="r" b="b"/>
            <a:pathLst>
              <a:path w="336" h="1200">
                <a:moveTo>
                  <a:pt x="0" y="0"/>
                </a:moveTo>
                <a:lnTo>
                  <a:pt x="0" y="1200"/>
                </a:lnTo>
                <a:lnTo>
                  <a:pt x="336" y="120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358886" y="5639098"/>
            <a:ext cx="4901406" cy="989707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marL="138906" indent="-138906"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MEMPELAJARI: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Perilaku konsumen dan produsen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Interaksi pd pasar produk/faktor Prod</a:t>
            </a:r>
          </a:p>
        </p:txBody>
      </p:sp>
      <p:sp>
        <p:nvSpPr>
          <p:cNvPr id="46097" name="Freeform 17"/>
          <p:cNvSpPr>
            <a:spLocks/>
          </p:cNvSpPr>
          <p:nvPr/>
        </p:nvSpPr>
        <p:spPr bwMode="auto">
          <a:xfrm>
            <a:off x="2676261" y="3048000"/>
            <a:ext cx="605896" cy="312390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68"/>
              </a:cxn>
              <a:cxn ang="0">
                <a:pos x="384" y="1968"/>
              </a:cxn>
            </a:cxnLst>
            <a:rect l="0" t="0" r="r" b="b"/>
            <a:pathLst>
              <a:path w="384" h="1968">
                <a:moveTo>
                  <a:pt x="0" y="0"/>
                </a:moveTo>
                <a:lnTo>
                  <a:pt x="0" y="1968"/>
                </a:lnTo>
                <a:lnTo>
                  <a:pt x="384" y="1968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 lIns="80010" tIns="40005" rIns="80010" bIns="40005"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937C92F0-0FBA-4A0A-BC77-7464246A5C76}" type="slidenum">
              <a:rPr lang="en-US"/>
              <a:pPr/>
              <a:t>15</a:t>
            </a:fld>
            <a:endParaRPr lang="en-US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424782" y="3714750"/>
            <a:ext cx="754723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375047" indent="-375047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Deskriptif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menggambarkan keadaan aktual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per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secara deskriptif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1352021" y="5072063"/>
            <a:ext cx="747447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473671" indent="-473671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Terapan</a:t>
            </a:r>
            <a:r>
              <a:rPr lang="id-ID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(Teori Kebijakan Ekonomi) mempelajari ttg kebijakan yg perlu dilaksana-kan utk memecahkan masalah2 ekonomi.  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1308366" y="428625"/>
            <a:ext cx="7522104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12565" indent="-512565" algn="just" defTabSz="809824">
              <a:lnSpc>
                <a:spcPct val="85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Ilmu Ekonomi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mempelajari segala aktivitas  manusia dlm memanfaatkan sumberdaya yg terbatas utk memenuhi kebutuhan manusia yg tdk terbatas agar tercapai kemakmuran.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635250" y="2143125"/>
            <a:ext cx="5910792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75758" tIns="37880" rIns="75758" bIns="37880" anchor="ctr"/>
          <a:lstStyle/>
          <a:p>
            <a:pPr marL="375047" indent="-375047" defTabSz="757040">
              <a:lnSpc>
                <a:spcPct val="85000"/>
              </a:lnSpc>
              <a:spcAft>
                <a:spcPct val="25000"/>
              </a:spcAft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sumberdaya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alternatif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637771" y="928687"/>
            <a:ext cx="854604" cy="135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672" y="912"/>
              </a:cxn>
            </a:cxnLst>
            <a:rect l="0" t="0" r="r" b="b"/>
            <a:pathLst>
              <a:path w="672" h="912">
                <a:moveTo>
                  <a:pt x="0" y="0"/>
                </a:moveTo>
                <a:lnTo>
                  <a:pt x="0" y="912"/>
                </a:lnTo>
                <a:lnTo>
                  <a:pt x="672" y="912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  <a:effectLst/>
        </p:spPr>
        <p:txBody>
          <a:bodyPr wrap="none" lIns="80010" tIns="40005" rIns="80010" bIns="40005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424783" y="1395412"/>
            <a:ext cx="726201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smtClean="0">
                <a:latin typeface="Calibri" pitchFamily="34" charset="0"/>
              </a:rPr>
              <a:t>M</a:t>
            </a:r>
            <a:r>
              <a:rPr lang="id-ID" sz="2600" dirty="0" smtClean="0">
                <a:latin typeface="Calibri" pitchFamily="34" charset="0"/>
              </a:rPr>
              <a:t>empelajari </a:t>
            </a:r>
            <a:r>
              <a:rPr lang="id-ID" sz="2600" dirty="0">
                <a:latin typeface="Calibri" pitchFamily="34" charset="0"/>
              </a:rPr>
              <a:t>aktivitas ekonomi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menggunakan metoda2 analisis tertentu shg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p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t </a:t>
            </a:r>
            <a:r>
              <a:rPr lang="id-ID" sz="2600" dirty="0">
                <a:latin typeface="Calibri" pitchFamily="34" charset="0"/>
              </a:rPr>
              <a:t>ditarik kesimpulan tentang hal2 </a:t>
            </a:r>
            <a:r>
              <a:rPr lang="id-ID" sz="2600" dirty="0" smtClean="0">
                <a:latin typeface="Calibri" pitchFamily="34" charset="0"/>
              </a:rPr>
              <a:t>y</a:t>
            </a:r>
            <a:r>
              <a:rPr lang="en-US" sz="2600" dirty="0" smtClean="0">
                <a:latin typeface="Calibri" pitchFamily="34" charset="0"/>
              </a:rPr>
              <a:t>an</a:t>
            </a:r>
            <a:r>
              <a:rPr lang="id-ID" sz="2600" dirty="0" smtClean="0">
                <a:latin typeface="Calibri" pitchFamily="34" charset="0"/>
              </a:rPr>
              <a:t>g </a:t>
            </a:r>
            <a:r>
              <a:rPr lang="id-ID" sz="2600" dirty="0">
                <a:latin typeface="Calibri" pitchFamily="34" charset="0"/>
              </a:rPr>
              <a:t>berhubungan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aktivitas tsb</a:t>
            </a:r>
            <a:r>
              <a:rPr lang="id-ID" sz="2600" dirty="0" smtClean="0">
                <a:latin typeface="Calibri" pitchFamily="34" charset="0"/>
              </a:rPr>
              <a:t>.</a:t>
            </a:r>
            <a:r>
              <a:rPr lang="en-US" sz="2600" dirty="0" smtClean="0">
                <a:latin typeface="Calibri" pitchFamily="34" charset="0"/>
              </a:rPr>
              <a:t> </a:t>
            </a:r>
          </a:p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err="1" smtClean="0">
                <a:latin typeface="Calibri" pitchFamily="34" charset="0"/>
              </a:rPr>
              <a:t>Pandangan-pandangan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menggambarkan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sifat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hubungan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kegiatan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ekonomi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ramalan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tentang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peristiwa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apabila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suatu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keadaan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mempengaruhinya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mengalami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perubahan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marL="848718" indent="-848718" algn="just" defTabSz="809824">
              <a:lnSpc>
                <a:spcPct val="85000"/>
              </a:lnSpc>
            </a:pP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1905000" y="1243012"/>
            <a:ext cx="640292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590800" y="5129212"/>
            <a:ext cx="2942960" cy="5048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Mikro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590800" y="6043612"/>
            <a:ext cx="2561960" cy="43338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Makro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1676400" y="1243012"/>
            <a:ext cx="898525" cy="49836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447800" y="457200"/>
            <a:ext cx="2725426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8718" indent="-848718" algn="just" defTabSz="809824">
              <a:lnSpc>
                <a:spcPct val="85000"/>
              </a:lnSpc>
            </a:pPr>
            <a:r>
              <a:rPr lang="id-ID" sz="2800" b="1" dirty="0" smtClean="0">
                <a:latin typeface="Comic Sans MS" pitchFamily="66" charset="0"/>
              </a:rPr>
              <a:t>Teori Ekonomi</a:t>
            </a:r>
            <a:r>
              <a:rPr lang="id-ID" sz="2800" dirty="0" smtClean="0">
                <a:latin typeface="Comic Sans MS" pitchFamily="66" charset="0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1435608" y="533400"/>
            <a:ext cx="7498080" cy="487362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Mikro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35608" y="1219200"/>
            <a:ext cx="7251192" cy="22860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id-ID" sz="2600" dirty="0" smtClean="0"/>
              <a:t>teori harga </a:t>
            </a:r>
            <a:r>
              <a:rPr lang="id-ID" sz="2600" i="1" dirty="0" smtClean="0"/>
              <a:t>(price theory) </a:t>
            </a:r>
            <a:r>
              <a:rPr lang="id-ID" sz="2600" dirty="0" smtClean="0"/>
              <a:t>mempelajari perilaku ekonomi, dari setiap unit pengambilan keputusan secara individu seperti konsumen, pemilik sumber daya dan perusahaan dalam suatu perekonomian bebas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1435608" y="3810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Makro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47800" y="4572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agregasi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  <p:bldP spid="6" grpId="0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1143000"/>
            <a:ext cx="7498080" cy="487362"/>
          </a:xfrm>
        </p:spPr>
        <p:txBody>
          <a:bodyPr anchor="ctr" anchorCtr="0">
            <a:noAutofit/>
          </a:bodyPr>
          <a:lstStyle/>
          <a:p>
            <a:r>
              <a:rPr lang="en-US" sz="2600" b="1" dirty="0" err="1">
                <a:latin typeface="Arial" pitchFamily="34" charset="0"/>
                <a:cs typeface="Arial" pitchFamily="34" charset="0"/>
              </a:rPr>
              <a:t>Variabel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1953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18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35608" y="1600200"/>
            <a:ext cx="7479792" cy="838200"/>
          </a:xfrm>
        </p:spPr>
        <p:txBody>
          <a:bodyPr anchor="ctr" anchorCtr="0">
            <a:noAutofit/>
          </a:bodyPr>
          <a:lstStyle/>
          <a:p>
            <a:pPr algn="just"/>
            <a:r>
              <a:rPr lang="en-US" sz="2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nilainya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/>
          <p:cNvSpPr txBox="1">
            <a:spLocks noChangeArrowheads="1"/>
          </p:cNvSpPr>
          <p:nvPr/>
        </p:nvSpPr>
        <p:spPr>
          <a:xfrm>
            <a:off x="1435608" y="2667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Model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35608" y="3276600"/>
            <a:ext cx="73273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Abstraksi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persoalan-persoalan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menunjukkan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hubungan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219200" y="304800"/>
            <a:ext cx="73152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1417320" y="4800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Asumsi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17320" y="5257800"/>
            <a:ext cx="742188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Pemisalan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menjelaskan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sifat-sifat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berbagai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teori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  <p:bldP spid="8" grpId="0" autoUpdateAnimBg="0"/>
      <p:bldP spid="9" grpId="0" build="p" autoUpdateAnimBg="0"/>
      <p:bldP spid="13" grpId="0" autoUpdateAnimBg="0"/>
      <p:bldP spid="1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19</a:t>
            </a:fld>
            <a:endParaRPr lang="en-US"/>
          </a:p>
        </p:txBody>
      </p:sp>
      <p:sp>
        <p:nvSpPr>
          <p:cNvPr id="10" name="AutoShape 2"/>
          <p:cNvSpPr txBox="1">
            <a:spLocks noChangeArrowheads="1"/>
          </p:cNvSpPr>
          <p:nvPr/>
        </p:nvSpPr>
        <p:spPr>
          <a:xfrm>
            <a:off x="1435608" y="1371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Hipotesis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5608" y="1905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Kesimpulan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sementara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371600" y="381000"/>
            <a:ext cx="70866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6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6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5" name="AutoShape 2"/>
          <p:cNvSpPr txBox="1">
            <a:spLocks noChangeArrowheads="1"/>
          </p:cNvSpPr>
          <p:nvPr/>
        </p:nvSpPr>
        <p:spPr>
          <a:xfrm>
            <a:off x="1447800" y="35052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Kemampuan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Memprediksi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47800" y="4114800"/>
            <a:ext cx="716280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Validitas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model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memprediksi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dampak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perubahan-perubahan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build="p" autoUpdateAnimBg="0"/>
      <p:bldP spid="15" grpId="0" autoUpdateAnimBg="0"/>
      <p:bldP spid="1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52600" y="17526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4800" b="1" dirty="0" smtClean="0">
                <a:latin typeface="Tahoma" pitchFamily="34" charset="0"/>
              </a:rPr>
              <a:t>EKONOMI MIKRO</a:t>
            </a:r>
            <a:endParaRPr lang="en-US" sz="4800" b="1" dirty="0">
              <a:latin typeface="Tahoma" pitchFamily="34" charset="0"/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00400"/>
            <a:ext cx="6248400" cy="2807743"/>
          </a:xfrm>
          <a:effectLst>
            <a:outerShdw dist="71842" dir="2700000" algn="ctr" rotWithShape="0">
              <a:srgbClr val="B2B2B2"/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ysClr val="windowText" lastClr="000000"/>
                </a:solidFill>
              </a:rPr>
              <a:t>Pengertian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Konsep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-Konsep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Dasar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 Teori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Ekonomi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Mikro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/>
            </a:r>
            <a:br>
              <a:rPr lang="en-US" sz="3200" b="1" dirty="0" smtClean="0">
                <a:solidFill>
                  <a:sysClr val="windowText" lastClr="000000"/>
                </a:solidFill>
              </a:rPr>
            </a:b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5521" y="3962400"/>
            <a:ext cx="2773679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600200" y="1447800"/>
            <a:ext cx="70866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Grafik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Gambaran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visual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memperlihatkan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sifat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57863" y="3807023"/>
            <a:ext cx="3157537" cy="2136577"/>
            <a:chOff x="5757863" y="3807023"/>
            <a:chExt cx="3157537" cy="2136577"/>
          </a:xfrm>
        </p:grpSpPr>
        <p:pic>
          <p:nvPicPr>
            <p:cNvPr id="7" name="Picture 6" descr="T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7863" y="3810000"/>
              <a:ext cx="2547937" cy="2133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867400" y="38070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53400" y="54102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input</a:t>
              </a:r>
              <a:endParaRPr lang="en-US" sz="1400" dirty="0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2954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determinannya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differensial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89025" lvl="3" indent="-1746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4913" lvl="3" indent="-290513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6264" y="461191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APP = 3X - 12X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3 – 24X</a:t>
            </a:r>
          </a:p>
        </p:txBody>
      </p:sp>
      <p:grpSp>
        <p:nvGrpSpPr>
          <p:cNvPr id="11" name="Group 19"/>
          <p:cNvGrpSpPr/>
          <p:nvPr/>
        </p:nvGrpSpPr>
        <p:grpSpPr>
          <a:xfrm>
            <a:off x="3069774" y="5769432"/>
            <a:ext cx="3276600" cy="732508"/>
            <a:chOff x="4876800" y="3915696"/>
            <a:chExt cx="3429000" cy="732508"/>
          </a:xfrm>
        </p:grpSpPr>
        <p:sp>
          <p:nvSpPr>
            <p:cNvPr id="12" name="TextBox 11"/>
            <p:cNvSpPr txBox="1"/>
            <p:nvPr/>
          </p:nvSpPr>
          <p:spPr>
            <a:xfrm>
              <a:off x="4876800" y="3915696"/>
              <a:ext cx="3429000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          Y / Y          Y      X</a:t>
              </a:r>
              <a:endParaRPr lang="en-US" sz="20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>
                <a:lnSpc>
                  <a:spcPct val="65000"/>
                </a:lnSpc>
              </a:pP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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Arial Narrow" pitchFamily="34" charset="0"/>
                </a:rPr>
                <a:t>p</a:t>
              </a:r>
              <a:r>
                <a:rPr lang="en-US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=                   =           .  </a:t>
              </a:r>
            </a:p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         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X / X          X      Y</a:t>
              </a:r>
              <a:endParaRPr lang="en-US" sz="2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486400" y="4222956"/>
              <a:ext cx="872836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729565" y="4222956"/>
              <a:ext cx="45720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353019" y="4222956"/>
              <a:ext cx="36576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6002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keterkaitan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Prediksi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Peramalan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lampau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794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Deskripsi</a:t>
            </a:r>
            <a:r>
              <a:rPr lang="en-US" sz="3600" b="1" dirty="0" smtClean="0"/>
              <a:t> Mata </a:t>
            </a:r>
            <a:r>
              <a:rPr lang="en-US" sz="3600" b="1" dirty="0" err="1" smtClean="0"/>
              <a:t>Kuliah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806476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buSzPct val="115000"/>
            </a:pP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Membahas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tentang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perilaku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khususnya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konsumen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produsen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individual,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pengambilan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keputusan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yang optimal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memaksimumkan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kepuasan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keuntungan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dihadapi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41120" y="15240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Garis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Kuliah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990600"/>
            <a:ext cx="7315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marR="0" indent="-46513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5000"/>
              <a:buFont typeface="Wingdings 2" pitchFamily="18" charset="2"/>
              <a:buChar char="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Pengantar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:  </a:t>
            </a: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Permasalahan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pokok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perekonomian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Pengertian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Alat-alat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analisis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marR="0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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hukum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faktor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determinan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Pergeseran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kurva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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serta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Aplikasinya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koefisien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Bentuk-bentuk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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rilaku Konsumen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Kardinal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: Utility Curve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Ordinal: Indifference Curve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Income and Substitution effects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Persoalan</a:t>
            </a:r>
            <a:r>
              <a:rPr lang="en-US" sz="4000" b="1" dirty="0"/>
              <a:t> </a:t>
            </a:r>
            <a:r>
              <a:rPr lang="en-US" sz="4000" b="1" dirty="0" err="1"/>
              <a:t>E</a:t>
            </a:r>
            <a:r>
              <a:rPr lang="en-US" sz="4000" b="1" dirty="0" err="1" smtClean="0"/>
              <a:t>konomi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A56F443-F029-4AF7-8854-124038EC6C59}" type="slidenum">
              <a:rPr lang="en-US">
                <a:solidFill>
                  <a:srgbClr val="FF0000"/>
                </a:solidFill>
              </a:rPr>
              <a:pPr/>
              <a:t>5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828800"/>
            <a:ext cx="7086600" cy="1981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4334470"/>
            <a:ext cx="7239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600" dirty="0" err="1" smtClean="0"/>
              <a:t>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seseorang</a:t>
            </a:r>
            <a:r>
              <a:rPr lang="en-US" sz="2600" dirty="0" smtClean="0"/>
              <a:t>,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memproduksi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atau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mengkonsumsi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mempertukarkannya</a:t>
            </a:r>
            <a:r>
              <a:rPr lang="en-US" sz="2600" b="1" dirty="0" smtClean="0">
                <a:solidFill>
                  <a:srgbClr val="0000FF"/>
                </a:solidFill>
              </a:rPr>
              <a:t>. </a:t>
            </a:r>
            <a:endParaRPr lang="en-US" sz="2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19200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>
                <a:solidFill>
                  <a:srgbClr val="FF0000"/>
                </a:solidFill>
              </a:rPr>
              <a:pPr/>
              <a:t>6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5446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(scarcity)</a:t>
            </a: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8575" y="3962400"/>
            <a:ext cx="7693025" cy="1577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1125" lvl="0" indent="-285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Keinginan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mendapatkan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mengkonsumsikan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komoditi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0" dirty="0" err="1"/>
              <a:t>Pembagian</a:t>
            </a:r>
            <a:r>
              <a:rPr lang="en-US" sz="4400" b="0" dirty="0"/>
              <a:t> </a:t>
            </a:r>
            <a:r>
              <a:rPr lang="en-US" sz="4400" b="0" dirty="0" err="1"/>
              <a:t>jenis</a:t>
            </a:r>
            <a:r>
              <a:rPr lang="en-US" sz="4400" b="0" dirty="0"/>
              <a:t> </a:t>
            </a:r>
            <a:r>
              <a:rPr lang="en-US" sz="4400" b="0" dirty="0" err="1"/>
              <a:t>barang</a:t>
            </a:r>
            <a:endParaRPr lang="en-US" sz="44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8E437D3E-720C-49D1-A033-400ADFD0A1E6}" type="slidenum">
              <a:rPr lang="en-US">
                <a:solidFill>
                  <a:srgbClr val="FF0000"/>
                </a:solidFill>
              </a:rPr>
              <a:pPr/>
              <a:t>7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371600"/>
            <a:ext cx="7620000" cy="1600200"/>
          </a:xfrm>
        </p:spPr>
        <p:txBody>
          <a:bodyPr/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295400" y="3362325"/>
            <a:ext cx="7159625" cy="1514475"/>
          </a:xfrm>
        </p:spPr>
        <p:txBody>
          <a:bodyPr>
            <a:normAutofit/>
          </a:bodyPr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1000780"/>
            <a:ext cx="5676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/>
              <a:t>Kebutuhan manusia timbul dari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981200"/>
            <a:ext cx="7162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207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biologis (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sandang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papan</a:t>
            </a: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yang timbul dari peradaban kebudayaan (seperti rumah yang bagus, pendidikan yang tinggi, dan sebagainya).</a:t>
            </a: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Lain-lain kebutuhan yang khas masing-masing perorangan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/>
              <a:pPr/>
              <a:t>9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2398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(scarcity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Sumberdaya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36538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800" dirty="0" smtClean="0"/>
              <a:t>Benda yang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endParaRPr lang="en-US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1680</TotalTime>
  <Words>852</Words>
  <Application>Microsoft Office PowerPoint</Application>
  <PresentationFormat>On-screen Show (4:3)</PresentationFormat>
  <Paragraphs>161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Evaluasi (Penilaian):</vt:lpstr>
      <vt:lpstr>PowerPoint Presentation</vt:lpstr>
      <vt:lpstr>Deskripsi Mata Kuliah</vt:lpstr>
      <vt:lpstr>Garis Besar Materi Kuliah:</vt:lpstr>
      <vt:lpstr>Persoalan Ekonomi</vt:lpstr>
      <vt:lpstr>Masalah pokok perekonomian</vt:lpstr>
      <vt:lpstr>Pembagian jenis barang</vt:lpstr>
      <vt:lpstr>PowerPoint Presentation</vt:lpstr>
      <vt:lpstr>Masalah pokok perekonomian</vt:lpstr>
      <vt:lpstr>Komponen Faktor Produksi</vt:lpstr>
      <vt:lpstr>Tanah dan sumber daya alam</vt:lpstr>
      <vt:lpstr>Tenaga kerja</vt:lpstr>
      <vt:lpstr>Modal</vt:lpstr>
      <vt:lpstr>PowerPoint Presentation</vt:lpstr>
      <vt:lpstr>PowerPoint Presentation</vt:lpstr>
      <vt:lpstr>PowerPoint Presentation</vt:lpstr>
      <vt:lpstr>PowerPoint Presentation</vt:lpstr>
      <vt:lpstr>Variabel</vt:lpstr>
      <vt:lpstr>PowerPoint Presentation</vt:lpstr>
      <vt:lpstr>Alat-alat analisis dalam Ilmu Ekonomi</vt:lpstr>
      <vt:lpstr>Alat-alat analisis dalam Ilmu Ekonomi</vt:lpstr>
      <vt:lpstr>Alat-alat analisis dalam Ilmu Ekonomi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Zed_A</dc:creator>
  <cp:lastModifiedBy>STAFF</cp:lastModifiedBy>
  <cp:revision>38</cp:revision>
  <dcterms:modified xsi:type="dcterms:W3CDTF">2019-03-04T11:56:02Z</dcterms:modified>
</cp:coreProperties>
</file>