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handoutMasterIdLst>
    <p:handoutMasterId r:id="rId20"/>
  </p:handoutMasterIdLst>
  <p:sldIdLst>
    <p:sldId id="262" r:id="rId2"/>
    <p:sldId id="260" r:id="rId3"/>
    <p:sldId id="265" r:id="rId4"/>
    <p:sldId id="266" r:id="rId5"/>
    <p:sldId id="267" r:id="rId6"/>
    <p:sldId id="268" r:id="rId7"/>
    <p:sldId id="269" r:id="rId8"/>
    <p:sldId id="270" r:id="rId9"/>
    <p:sldId id="271" r:id="rId10"/>
    <p:sldId id="272" r:id="rId11"/>
    <p:sldId id="273" r:id="rId12"/>
    <p:sldId id="274" r:id="rId13"/>
    <p:sldId id="275" r:id="rId14"/>
    <p:sldId id="276" r:id="rId15"/>
    <p:sldId id="277" r:id="rId16"/>
    <p:sldId id="278" r:id="rId17"/>
    <p:sldId id="26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9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Perancangan Tata Letak Fasilitas</a:t>
            </a: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US" smtClean="0"/>
              <a:t>TKT306 #1</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6623 - Taufiqur Rachman</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278E0C8-D6F1-45C4-8FA2-83D64C7E92C5}" type="slidenum">
              <a:rPr lang="en-US" smtClean="0"/>
              <a:pPr/>
              <a:t>‹#›</a:t>
            </a:fld>
            <a:endParaRPr lang="en-US"/>
          </a:p>
        </p:txBody>
      </p:sp>
    </p:spTree>
    <p:extLst>
      <p:ext uri="{BB962C8B-B14F-4D97-AF65-F5344CB8AC3E}">
        <p14:creationId xmlns:p14="http://schemas.microsoft.com/office/powerpoint/2010/main" val="3241872729"/>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Perancangan Tata Letak Fasilitas</a:t>
            </a: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US" smtClean="0"/>
              <a:t>TKT306 #1</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6623 - Taufiqur Rachman</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53BBC5-86DA-4C3E-9088-2E3D24833681}" type="slidenum">
              <a:rPr lang="en-US" smtClean="0"/>
              <a:pPr/>
              <a:t>‹#›</a:t>
            </a:fld>
            <a:endParaRPr lang="en-US"/>
          </a:p>
        </p:txBody>
      </p:sp>
    </p:spTree>
    <p:extLst>
      <p:ext uri="{BB962C8B-B14F-4D97-AF65-F5344CB8AC3E}">
        <p14:creationId xmlns:p14="http://schemas.microsoft.com/office/powerpoint/2010/main" val="69160740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2" descr="C:\Users\arsil\Desktop\Smartcreative.jpg"/>
          <p:cNvPicPr>
            <a:picLocks noChangeAspect="1" noChangeArrowheads="1"/>
          </p:cNvPicPr>
          <p:nvPr userDrawn="1"/>
        </p:nvPicPr>
        <p:blipFill>
          <a:blip r:embed="rId2">
            <a:extLst>
              <a:ext uri="{28A0092B-C50C-407E-A947-70E740481C1C}">
                <a14:useLocalDpi xmlns:a14="http://schemas.microsoft.com/office/drawing/2010/main" val="0"/>
              </a:ext>
            </a:extLst>
          </a:blip>
          <a:srcRect l="1051" r="800" b="504"/>
          <a:stretch>
            <a:fillRect/>
          </a:stretch>
        </p:blipFill>
        <p:spPr bwMode="auto">
          <a:xfrm>
            <a:off x="0" y="8731"/>
            <a:ext cx="9144000" cy="684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3048000" y="5029200"/>
            <a:ext cx="5943600" cy="1694329"/>
          </a:xfrm>
        </p:spPr>
        <p:txBody>
          <a:bodyPr anchor="b"/>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152400" y="5029200"/>
            <a:ext cx="2590800" cy="1692275"/>
          </a:xfrm>
        </p:spPr>
        <p:txBody>
          <a:bodyPr anchor="b"/>
          <a:lstStyle>
            <a:lvl1pPr algn="ctr">
              <a:defRPr sz="2000" b="1">
                <a:solidFill>
                  <a:schemeClr val="tx1"/>
                </a:solidFill>
                <a:effectLst>
                  <a:outerShdw blurRad="38100" dist="38100" dir="2700000" algn="tl">
                    <a:srgbClr val="000000">
                      <a:alpha val="43137"/>
                    </a:srgbClr>
                  </a:outerShdw>
                </a:effectLst>
              </a:defRPr>
            </a:lvl1pPr>
          </a:lstStyle>
          <a:p>
            <a:r>
              <a:rPr lang="en-US" smtClean="0"/>
              <a:t>TKT306 - Perancangan Tata Letak Fasilitas</a:t>
            </a:r>
            <a:endParaRPr lang="en-US" sz="1800" dirty="0"/>
          </a:p>
        </p:txBody>
      </p:sp>
      <p:sp>
        <p:nvSpPr>
          <p:cNvPr id="2" name="Title 1"/>
          <p:cNvSpPr>
            <a:spLocks noGrp="1"/>
          </p:cNvSpPr>
          <p:nvPr>
            <p:ph type="ctrTitle"/>
          </p:nvPr>
        </p:nvSpPr>
        <p:spPr>
          <a:xfrm>
            <a:off x="3048000" y="1219200"/>
            <a:ext cx="5943600" cy="3581400"/>
          </a:xfrm>
        </p:spPr>
        <p:txBody>
          <a:bodyPr anchor="b"/>
          <a:lstStyle>
            <a:lvl1pPr>
              <a:defRPr>
                <a:solidFill>
                  <a:schemeClr val="bg1"/>
                </a:solidFill>
              </a:defRPr>
            </a:lvl1pPr>
          </a:lstStyle>
          <a:p>
            <a:r>
              <a:rPr lang="en-US" smtClean="0"/>
              <a:t>Click to edit Master title style</a:t>
            </a:r>
            <a:endParaRPr lang="en-US"/>
          </a:p>
        </p:txBody>
      </p:sp>
    </p:spTree>
    <p:extLst>
      <p:ext uri="{BB962C8B-B14F-4D97-AF65-F5344CB8AC3E}">
        <p14:creationId xmlns:p14="http://schemas.microsoft.com/office/powerpoint/2010/main" val="819219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TKT306 - Perancangan Tata Letak Fasilitas</a:t>
            </a:r>
            <a:endParaRPr lang="en-US"/>
          </a:p>
        </p:txBody>
      </p:sp>
      <p:sp>
        <p:nvSpPr>
          <p:cNvPr id="5" name="Footer Placeholder 4"/>
          <p:cNvSpPr>
            <a:spLocks noGrp="1"/>
          </p:cNvSpPr>
          <p:nvPr>
            <p:ph type="ftr" sz="quarter" idx="11"/>
          </p:nvPr>
        </p:nvSpPr>
        <p:spPr/>
        <p:txBody>
          <a:bodyPr/>
          <a:lstStyle/>
          <a:p>
            <a:r>
              <a:rPr lang="en-US" smtClean="0"/>
              <a:t>6623 - Taufiqur Rachman</a:t>
            </a:r>
            <a:endParaRPr lang="en-US"/>
          </a:p>
        </p:txBody>
      </p:sp>
      <p:sp>
        <p:nvSpPr>
          <p:cNvPr id="6" name="Slide Number Placeholder 5"/>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392743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TKT306 - Perancangan Tata Letak Fasilitas</a:t>
            </a:r>
            <a:endParaRPr lang="en-US"/>
          </a:p>
        </p:txBody>
      </p:sp>
      <p:sp>
        <p:nvSpPr>
          <p:cNvPr id="5" name="Footer Placeholder 4"/>
          <p:cNvSpPr>
            <a:spLocks noGrp="1"/>
          </p:cNvSpPr>
          <p:nvPr>
            <p:ph type="ftr" sz="quarter" idx="11"/>
          </p:nvPr>
        </p:nvSpPr>
        <p:spPr/>
        <p:txBody>
          <a:bodyPr/>
          <a:lstStyle/>
          <a:p>
            <a:r>
              <a:rPr lang="en-US" smtClean="0"/>
              <a:t>6623 - Taufiqur Rachman</a:t>
            </a:r>
            <a:endParaRPr lang="en-US"/>
          </a:p>
        </p:txBody>
      </p:sp>
      <p:sp>
        <p:nvSpPr>
          <p:cNvPr id="6" name="Slide Number Placeholder 5"/>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4030347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TKT306 - Perancangan Tata Letak Fasilitas</a:t>
            </a:r>
            <a:endParaRPr lang="en-US"/>
          </a:p>
        </p:txBody>
      </p:sp>
      <p:sp>
        <p:nvSpPr>
          <p:cNvPr id="5" name="Footer Placeholder 4"/>
          <p:cNvSpPr>
            <a:spLocks noGrp="1"/>
          </p:cNvSpPr>
          <p:nvPr>
            <p:ph type="ftr" sz="quarter" idx="11"/>
          </p:nvPr>
        </p:nvSpPr>
        <p:spPr/>
        <p:txBody>
          <a:bodyPr/>
          <a:lstStyle/>
          <a:p>
            <a:r>
              <a:rPr lang="en-US" smtClean="0"/>
              <a:t>6623 - Taufiqur Rachman</a:t>
            </a:r>
            <a:endParaRPr lang="en-US"/>
          </a:p>
        </p:txBody>
      </p:sp>
      <p:sp>
        <p:nvSpPr>
          <p:cNvPr id="6" name="Slide Number Placeholder 5"/>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1375152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16" descr="SUB#LIST copy.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 y="1"/>
            <a:ext cx="9143999" cy="6857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124200" y="2362200"/>
            <a:ext cx="3505200" cy="7524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3657600" y="3200400"/>
            <a:ext cx="5303520" cy="3505200"/>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152400"/>
            <a:ext cx="3657600" cy="365125"/>
          </a:xfrm>
        </p:spPr>
        <p:txBody>
          <a:bodyPr/>
          <a:lstStyle/>
          <a:p>
            <a:r>
              <a:rPr lang="en-US" smtClean="0"/>
              <a:t>TKT306 - Perancangan Tata Letak Fasilitas</a:t>
            </a:r>
            <a:endParaRPr lang="en-US"/>
          </a:p>
        </p:txBody>
      </p:sp>
      <p:sp>
        <p:nvSpPr>
          <p:cNvPr id="5" name="Footer Placeholder 4"/>
          <p:cNvSpPr>
            <a:spLocks noGrp="1"/>
          </p:cNvSpPr>
          <p:nvPr>
            <p:ph type="ftr" sz="quarter" idx="11"/>
          </p:nvPr>
        </p:nvSpPr>
        <p:spPr>
          <a:xfrm>
            <a:off x="4419600" y="152400"/>
            <a:ext cx="2895600" cy="365125"/>
          </a:xfrm>
        </p:spPr>
        <p:txBody>
          <a:bodyPr/>
          <a:lstStyle/>
          <a:p>
            <a:r>
              <a:rPr lang="en-US" dirty="0" smtClean="0"/>
              <a:t>6623 - </a:t>
            </a:r>
            <a:r>
              <a:rPr lang="en-US" dirty="0" err="1" smtClean="0"/>
              <a:t>Taufiqur</a:t>
            </a:r>
            <a:r>
              <a:rPr lang="en-US" dirty="0" smtClean="0"/>
              <a:t> </a:t>
            </a:r>
            <a:r>
              <a:rPr lang="en-US" dirty="0" err="1" smtClean="0"/>
              <a:t>Rachman</a:t>
            </a:r>
            <a:endParaRPr lang="en-US" dirty="0"/>
          </a:p>
        </p:txBody>
      </p:sp>
      <p:sp>
        <p:nvSpPr>
          <p:cNvPr id="6" name="Slide Number Placeholder 5"/>
          <p:cNvSpPr>
            <a:spLocks noGrp="1"/>
          </p:cNvSpPr>
          <p:nvPr>
            <p:ph type="sldNum" sz="quarter" idx="12"/>
          </p:nvPr>
        </p:nvSpPr>
        <p:spPr>
          <a:xfrm>
            <a:off x="7696200" y="152400"/>
            <a:ext cx="990600" cy="365125"/>
          </a:xfrm>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2104389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TKT306 - Perancangan Tata Letak Fasilitas</a:t>
            </a:r>
            <a:endParaRPr lang="en-US"/>
          </a:p>
        </p:txBody>
      </p:sp>
      <p:sp>
        <p:nvSpPr>
          <p:cNvPr id="6" name="Footer Placeholder 5"/>
          <p:cNvSpPr>
            <a:spLocks noGrp="1"/>
          </p:cNvSpPr>
          <p:nvPr>
            <p:ph type="ftr" sz="quarter" idx="11"/>
          </p:nvPr>
        </p:nvSpPr>
        <p:spPr/>
        <p:txBody>
          <a:bodyPr/>
          <a:lstStyle/>
          <a:p>
            <a:r>
              <a:rPr lang="en-US" smtClean="0"/>
              <a:t>6623 - Taufiqur Rachman</a:t>
            </a:r>
            <a:endParaRPr lang="en-US"/>
          </a:p>
        </p:txBody>
      </p:sp>
      <p:sp>
        <p:nvSpPr>
          <p:cNvPr id="7" name="Slide Number Placeholder 6"/>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312831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TKT306 - Perancangan Tata Letak Fasilitas</a:t>
            </a:r>
            <a:endParaRPr lang="en-US"/>
          </a:p>
        </p:txBody>
      </p:sp>
      <p:sp>
        <p:nvSpPr>
          <p:cNvPr id="8" name="Footer Placeholder 7"/>
          <p:cNvSpPr>
            <a:spLocks noGrp="1"/>
          </p:cNvSpPr>
          <p:nvPr>
            <p:ph type="ftr" sz="quarter" idx="11"/>
          </p:nvPr>
        </p:nvSpPr>
        <p:spPr/>
        <p:txBody>
          <a:bodyPr/>
          <a:lstStyle/>
          <a:p>
            <a:r>
              <a:rPr lang="en-US" smtClean="0"/>
              <a:t>6623 - Taufiqur Rachman</a:t>
            </a:r>
            <a:endParaRPr lang="en-US"/>
          </a:p>
        </p:txBody>
      </p:sp>
      <p:sp>
        <p:nvSpPr>
          <p:cNvPr id="9" name="Slide Number Placeholder 8"/>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2616959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TKT306 - Perancangan Tata Letak Fasilitas</a:t>
            </a:r>
            <a:endParaRPr lang="en-US"/>
          </a:p>
        </p:txBody>
      </p:sp>
      <p:sp>
        <p:nvSpPr>
          <p:cNvPr id="4" name="Footer Placeholder 3"/>
          <p:cNvSpPr>
            <a:spLocks noGrp="1"/>
          </p:cNvSpPr>
          <p:nvPr>
            <p:ph type="ftr" sz="quarter" idx="11"/>
          </p:nvPr>
        </p:nvSpPr>
        <p:spPr/>
        <p:txBody>
          <a:bodyPr/>
          <a:lstStyle/>
          <a:p>
            <a:r>
              <a:rPr lang="en-US" smtClean="0"/>
              <a:t>6623 - Taufiqur Rachman</a:t>
            </a:r>
            <a:endParaRPr lang="en-US"/>
          </a:p>
        </p:txBody>
      </p:sp>
      <p:sp>
        <p:nvSpPr>
          <p:cNvPr id="5" name="Slide Number Placeholder 4"/>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93970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TKT306 - Perancangan Tata Letak Fasilitas</a:t>
            </a:r>
            <a:endParaRPr lang="en-US"/>
          </a:p>
        </p:txBody>
      </p:sp>
      <p:sp>
        <p:nvSpPr>
          <p:cNvPr id="3" name="Footer Placeholder 2"/>
          <p:cNvSpPr>
            <a:spLocks noGrp="1"/>
          </p:cNvSpPr>
          <p:nvPr>
            <p:ph type="ftr" sz="quarter" idx="11"/>
          </p:nvPr>
        </p:nvSpPr>
        <p:spPr/>
        <p:txBody>
          <a:bodyPr/>
          <a:lstStyle/>
          <a:p>
            <a:r>
              <a:rPr lang="en-US" smtClean="0"/>
              <a:t>6623 - Taufiqur Rachman</a:t>
            </a:r>
            <a:endParaRPr lang="en-US"/>
          </a:p>
        </p:txBody>
      </p:sp>
      <p:sp>
        <p:nvSpPr>
          <p:cNvPr id="4" name="Slide Number Placeholder 3"/>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186605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TKT306 - Perancangan Tata Letak Fasilitas</a:t>
            </a:r>
            <a:endParaRPr lang="en-US"/>
          </a:p>
        </p:txBody>
      </p:sp>
      <p:sp>
        <p:nvSpPr>
          <p:cNvPr id="6" name="Footer Placeholder 5"/>
          <p:cNvSpPr>
            <a:spLocks noGrp="1"/>
          </p:cNvSpPr>
          <p:nvPr>
            <p:ph type="ftr" sz="quarter" idx="11"/>
          </p:nvPr>
        </p:nvSpPr>
        <p:spPr/>
        <p:txBody>
          <a:bodyPr/>
          <a:lstStyle/>
          <a:p>
            <a:r>
              <a:rPr lang="en-US" smtClean="0"/>
              <a:t>6623 - Taufiqur Rachman</a:t>
            </a:r>
            <a:endParaRPr lang="en-US"/>
          </a:p>
        </p:txBody>
      </p:sp>
      <p:sp>
        <p:nvSpPr>
          <p:cNvPr id="7" name="Slide Number Placeholder 6"/>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3889087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TKT306 - Perancangan Tata Letak Fasilitas</a:t>
            </a:r>
            <a:endParaRPr lang="en-US"/>
          </a:p>
        </p:txBody>
      </p:sp>
      <p:sp>
        <p:nvSpPr>
          <p:cNvPr id="6" name="Footer Placeholder 5"/>
          <p:cNvSpPr>
            <a:spLocks noGrp="1"/>
          </p:cNvSpPr>
          <p:nvPr>
            <p:ph type="ftr" sz="quarter" idx="11"/>
          </p:nvPr>
        </p:nvSpPr>
        <p:spPr/>
        <p:txBody>
          <a:bodyPr/>
          <a:lstStyle/>
          <a:p>
            <a:r>
              <a:rPr lang="en-US" smtClean="0"/>
              <a:t>6623 - Taufiqur Rachman</a:t>
            </a:r>
            <a:endParaRPr lang="en-US"/>
          </a:p>
        </p:txBody>
      </p:sp>
      <p:sp>
        <p:nvSpPr>
          <p:cNvPr id="7" name="Slide Number Placeholder 6"/>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3422958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2" descr="C:\Users\arsil\Desktop\Smartcreative2.jp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457200" y="609600"/>
            <a:ext cx="8229600" cy="9144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722437"/>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3474720" cy="365125"/>
          </a:xfrm>
          <a:prstGeom prst="rect">
            <a:avLst/>
          </a:prstGeom>
        </p:spPr>
        <p:txBody>
          <a:bodyPr vert="horz" lIns="91440" tIns="45720" rIns="91440" bIns="45720" rtlCol="0" anchor="ctr"/>
          <a:lstStyle>
            <a:lvl1pPr algn="l">
              <a:defRPr sz="1200">
                <a:solidFill>
                  <a:schemeClr val="bg1"/>
                </a:solidFill>
              </a:defRPr>
            </a:lvl1pPr>
          </a:lstStyle>
          <a:p>
            <a:r>
              <a:rPr lang="en-US" smtClean="0"/>
              <a:t>TKT306 - Perancangan Tata Letak Fasilitas</a:t>
            </a:r>
            <a:endParaRPr lang="en-US" dirty="0"/>
          </a:p>
        </p:txBody>
      </p:sp>
      <p:sp>
        <p:nvSpPr>
          <p:cNvPr id="5" name="Footer Placeholder 4"/>
          <p:cNvSpPr>
            <a:spLocks noGrp="1"/>
          </p:cNvSpPr>
          <p:nvPr>
            <p:ph type="ftr" sz="quarter" idx="3"/>
          </p:nvPr>
        </p:nvSpPr>
        <p:spPr>
          <a:xfrm>
            <a:off x="43434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r>
              <a:rPr lang="en-US" dirty="0" smtClean="0"/>
              <a:t>6623 - </a:t>
            </a:r>
            <a:r>
              <a:rPr lang="en-US" dirty="0" err="1" smtClean="0"/>
              <a:t>Taufiqur</a:t>
            </a:r>
            <a:r>
              <a:rPr lang="en-US" dirty="0" smtClean="0"/>
              <a:t> </a:t>
            </a:r>
            <a:r>
              <a:rPr lang="en-US" dirty="0" err="1" smtClean="0"/>
              <a:t>Rachman</a:t>
            </a:r>
            <a:endParaRPr lang="en-US" dirty="0"/>
          </a:p>
        </p:txBody>
      </p:sp>
      <p:sp>
        <p:nvSpPr>
          <p:cNvPr id="6" name="Slide Number Placeholder 5"/>
          <p:cNvSpPr>
            <a:spLocks noGrp="1"/>
          </p:cNvSpPr>
          <p:nvPr>
            <p:ph type="sldNum" sz="quarter" idx="4"/>
          </p:nvPr>
        </p:nvSpPr>
        <p:spPr>
          <a:xfrm>
            <a:off x="7620000" y="6356350"/>
            <a:ext cx="1066800" cy="365125"/>
          </a:xfrm>
          <a:prstGeom prst="rect">
            <a:avLst/>
          </a:prstGeom>
        </p:spPr>
        <p:txBody>
          <a:bodyPr vert="horz" lIns="91440" tIns="45720" rIns="91440" bIns="45720" rtlCol="0" anchor="ctr"/>
          <a:lstStyle>
            <a:lvl1pPr algn="r">
              <a:defRPr sz="1200">
                <a:solidFill>
                  <a:schemeClr val="bg1"/>
                </a:solidFill>
              </a:defRPr>
            </a:lvl1pPr>
          </a:lstStyle>
          <a:p>
            <a:fld id="{0A156141-EE72-4F1F-A749-B7E82EFB5B5F}" type="slidenum">
              <a:rPr lang="en-US" smtClean="0"/>
              <a:pPr/>
              <a:t>‹#›</a:t>
            </a:fld>
            <a:endParaRPr lang="en-US" dirty="0"/>
          </a:p>
        </p:txBody>
      </p:sp>
    </p:spTree>
    <p:extLst>
      <p:ext uri="{BB962C8B-B14F-4D97-AF65-F5344CB8AC3E}">
        <p14:creationId xmlns:p14="http://schemas.microsoft.com/office/powerpoint/2010/main" val="4072005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0" y="1219200"/>
            <a:ext cx="5943600" cy="2133600"/>
          </a:xfrm>
        </p:spPr>
        <p:txBody>
          <a:bodyPr anchor="ctr">
            <a:noAutofit/>
          </a:bodyPr>
          <a:lstStyle/>
          <a:p>
            <a:r>
              <a:rPr lang="en-US" sz="3600" b="1" dirty="0"/>
              <a:t>ORGANISASI MULTINASIONAL</a:t>
            </a:r>
            <a:endParaRPr lang="en-US" sz="3600" b="1" dirty="0">
              <a:solidFill>
                <a:schemeClr val="bg1"/>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3048000" y="5029199"/>
            <a:ext cx="5943600" cy="1677528"/>
          </a:xfrm>
        </p:spPr>
        <p:txBody>
          <a:bodyPr>
            <a:normAutofit/>
          </a:bodyPr>
          <a:lstStyle/>
          <a:p>
            <a:r>
              <a:rPr lang="en-US" sz="1800" b="1" dirty="0" smtClean="0">
                <a:solidFill>
                  <a:schemeClr val="bg1"/>
                </a:solidFill>
                <a:effectLst>
                  <a:outerShdw blurRad="38100" dist="38100" dir="2700000" algn="tl">
                    <a:srgbClr val="000000">
                      <a:alpha val="43137"/>
                    </a:srgbClr>
                  </a:outerShdw>
                </a:effectLst>
              </a:rPr>
              <a:t>FAKULTAS EKONOMI DAN BISNIS</a:t>
            </a:r>
          </a:p>
          <a:p>
            <a:r>
              <a:rPr lang="en-US" sz="1800" b="1" dirty="0" smtClean="0">
                <a:solidFill>
                  <a:schemeClr val="bg1"/>
                </a:solidFill>
                <a:effectLst>
                  <a:outerShdw blurRad="38100" dist="38100" dir="2700000" algn="tl">
                    <a:srgbClr val="000000">
                      <a:alpha val="43137"/>
                    </a:srgbClr>
                  </a:outerShdw>
                </a:effectLst>
              </a:rPr>
              <a:t>UNIVERSITAS ESA UNGGUL</a:t>
            </a:r>
            <a:endParaRPr lang="en-US" sz="1800" b="1" dirty="0">
              <a:solidFill>
                <a:schemeClr val="bg1"/>
              </a:solidFill>
              <a:effectLst>
                <a:outerShdw blurRad="38100" dist="38100" dir="2700000" algn="tl">
                  <a:srgbClr val="000000">
                    <a:alpha val="43137"/>
                  </a:srgbClr>
                </a:outerShdw>
              </a:effectLst>
            </a:endParaRPr>
          </a:p>
        </p:txBody>
      </p:sp>
      <p:sp>
        <p:nvSpPr>
          <p:cNvPr id="7" name="Date Placeholder 3"/>
          <p:cNvSpPr txBox="1">
            <a:spLocks/>
          </p:cNvSpPr>
          <p:nvPr/>
        </p:nvSpPr>
        <p:spPr>
          <a:xfrm>
            <a:off x="152400" y="5014452"/>
            <a:ext cx="2590800" cy="1692275"/>
          </a:xfrm>
          <a:prstGeom prst="rect">
            <a:avLst/>
          </a:prstGeom>
        </p:spPr>
        <p:txBody>
          <a:bodyPr vert="horz" lIns="91440" tIns="45720" rIns="91440" bIns="45720" rtlCol="0" anchor="b"/>
          <a:lstStyle>
            <a:defPPr>
              <a:defRPr lang="en-US"/>
            </a:defPPr>
            <a:lvl1pPr marL="0" algn="ctr" defTabSz="914400" rtl="0" eaLnBrk="1" latinLnBrk="0" hangingPunct="1">
              <a:defRPr sz="2800" b="1" kern="1200">
                <a:solidFill>
                  <a:schemeClr val="tx1"/>
                </a:solidFill>
                <a:effectLst>
                  <a:outerShdw blurRad="38100" dist="38100" dir="2700000" algn="tl">
                    <a:srgbClr val="000000">
                      <a:alpha val="43137"/>
                    </a:srgbClr>
                  </a:outerShdw>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smtClean="0"/>
              <a:t>EBA 504</a:t>
            </a:r>
          </a:p>
          <a:p>
            <a:endParaRPr lang="id-ID" sz="2000" dirty="0" smtClean="0"/>
          </a:p>
          <a:p>
            <a:endParaRPr lang="id-ID" sz="2000" dirty="0"/>
          </a:p>
          <a:p>
            <a:r>
              <a:rPr lang="en-US" sz="2000" dirty="0" smtClean="0"/>
              <a:t>SPM</a:t>
            </a:r>
          </a:p>
        </p:txBody>
      </p:sp>
      <p:sp>
        <p:nvSpPr>
          <p:cNvPr id="5" name="Title 1"/>
          <p:cNvSpPr txBox="1">
            <a:spLocks/>
          </p:cNvSpPr>
          <p:nvPr/>
        </p:nvSpPr>
        <p:spPr>
          <a:xfrm>
            <a:off x="3048000" y="3429000"/>
            <a:ext cx="5943600" cy="1371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bg1"/>
                </a:solidFill>
                <a:latin typeface="+mj-lt"/>
                <a:ea typeface="+mj-ea"/>
                <a:cs typeface="+mj-cs"/>
              </a:defRPr>
            </a:lvl1pPr>
          </a:lstStyle>
          <a:p>
            <a:r>
              <a:rPr lang="en-US" b="1" dirty="0" smtClean="0">
                <a:effectLst>
                  <a:outerShdw blurRad="38100" dist="38100" dir="2700000" algn="tl">
                    <a:srgbClr val="000000">
                      <a:alpha val="43137"/>
                    </a:srgbClr>
                  </a:outerShdw>
                </a:effectLst>
              </a:rPr>
              <a:t>PERTEMUAN #13</a:t>
            </a: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3980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body" idx="1"/>
          </p:nvPr>
        </p:nvSpPr>
        <p:spPr>
          <a:xfrm>
            <a:off x="457200" y="457200"/>
            <a:ext cx="8229600" cy="5668963"/>
          </a:xfrm>
        </p:spPr>
        <p:txBody>
          <a:bodyPr/>
          <a:lstStyle/>
          <a:p>
            <a:pPr eaLnBrk="1" hangingPunct="1">
              <a:lnSpc>
                <a:spcPct val="80000"/>
              </a:lnSpc>
              <a:buFontTx/>
              <a:buNone/>
            </a:pPr>
            <a:r>
              <a:rPr lang="en-US" sz="1800" smtClean="0"/>
              <a:t>		Budaya baru Xerox adalah meningkatkan kesadaran konsumen. Unit penjualan menyadari bahwa mereka harus melayani pelanggan internalnya (unit yang membeli). Dalam waktu yang bersamaan mereka memahami bahwa sumber dari kesuksesan bisnisnya adalah memuaskan pelanggan luar. </a:t>
            </a:r>
          </a:p>
          <a:p>
            <a:pPr eaLnBrk="1" hangingPunct="1">
              <a:lnSpc>
                <a:spcPct val="80000"/>
              </a:lnSpc>
              <a:buFontTx/>
              <a:buNone/>
            </a:pPr>
            <a:r>
              <a:rPr lang="en-US" sz="1800" smtClean="0"/>
              <a:t>		Pengaruh langsung harga transfer kepada perencanaan kinerja menjadi perhatian dari manajer baik unit yang membeli maupun yang menjual. Faktor eksternal seperti perubahan dalam tingkat bea atau peraturan negara misalnya kuota, mungkin akan memiliki pengaruh buruk secara langsung pada kinerja. Namun tekanan ini agak berkurang dengan adanya penggunaan lebih banyak statistik-statistik operasional untuk melakukan evaluasi atas kinerja unit dan manajernya.</a:t>
            </a:r>
          </a:p>
          <a:p>
            <a:pPr eaLnBrk="1" hangingPunct="1">
              <a:lnSpc>
                <a:spcPct val="80000"/>
              </a:lnSpc>
              <a:buFontTx/>
              <a:buNone/>
            </a:pPr>
            <a:endParaRPr lang="en-US" sz="1800" smtClean="0"/>
          </a:p>
          <a:p>
            <a:pPr eaLnBrk="1" hangingPunct="1">
              <a:lnSpc>
                <a:spcPct val="80000"/>
              </a:lnSpc>
              <a:buFontTx/>
              <a:buNone/>
            </a:pPr>
            <a:r>
              <a:rPr lang="en-US" sz="1800" smtClean="0"/>
              <a:t>		</a:t>
            </a:r>
            <a:r>
              <a:rPr lang="en-US" sz="1800" i="1" smtClean="0"/>
              <a:t>Sach mengatakan kita mengetahui apa yang terjadi dan tidak hanya mengelola berdasarkan angka-angka keuangan. Pembahasan kontroler rutin kami mengijinkan dilakukannya sebuah diskusi terbuka tentang sejumlah masalah-masalah potensial dan menawarkan sebuah sarana untuk mencari alternatif pemecahannya. Hal ini merupakan tempat di mana manajer keuangan dapat membantu manajer bagian mengerti secara penuh sejauh mana implikasi bisnis dalam keputusan meraka. Kita juga menghindari terjadinya kejutan pada perusahaan.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idx="1"/>
          </p:nvPr>
        </p:nvSpPr>
        <p:spPr>
          <a:xfrm>
            <a:off x="457200" y="533400"/>
            <a:ext cx="8229600" cy="5592763"/>
          </a:xfrm>
        </p:spPr>
        <p:txBody>
          <a:bodyPr/>
          <a:lstStyle/>
          <a:p>
            <a:pPr eaLnBrk="1" hangingPunct="1">
              <a:lnSpc>
                <a:spcPct val="80000"/>
              </a:lnSpc>
              <a:buFontTx/>
              <a:buNone/>
            </a:pPr>
            <a:r>
              <a:rPr lang="en-US" sz="2000" smtClean="0"/>
              <a:t>		Harga pasar yang wajar menjaga independensi dari entitas hukum, tetapi dalam waktu yang bersamaan manajer diharapkan lebih berhati-hati dalam kaitannya dengan variabel-variabel ekonomi. </a:t>
            </a:r>
          </a:p>
          <a:p>
            <a:pPr eaLnBrk="1" hangingPunct="1">
              <a:lnSpc>
                <a:spcPct val="80000"/>
              </a:lnSpc>
              <a:buFontTx/>
              <a:buNone/>
            </a:pPr>
            <a:endParaRPr lang="en-US" sz="2000" smtClean="0"/>
          </a:p>
          <a:p>
            <a:pPr eaLnBrk="1" hangingPunct="1">
              <a:lnSpc>
                <a:spcPct val="80000"/>
              </a:lnSpc>
              <a:buFontTx/>
              <a:buNone/>
            </a:pPr>
            <a:r>
              <a:rPr lang="en-US" sz="2000" smtClean="0"/>
              <a:t>	</a:t>
            </a:r>
            <a:r>
              <a:rPr lang="en-US" sz="2000" i="1" smtClean="0"/>
              <a:t>Manajer unit dari AS mengatakan bahwa ukuran-ukuran finansial adalah adil. Namun kadang-kadang ada peristiwa di luar batas kendali kita, misalnya devaluasi atau inflasi lokal yang tidak terantisipasi atau lingkungan peraturan yang tidak pasti, yang dapat mengubah kinerja kita. Saya rasa tidak adil bahwa manajemen kadang-kadang tidak memasukkan ini dalam perhitungan. Kita membutuhkan ukutan keuangan yang memiliki jangka waktu yang lebih panjang (lebih dari satu tahun). </a:t>
            </a:r>
          </a:p>
          <a:p>
            <a:pPr eaLnBrk="1" hangingPunct="1">
              <a:lnSpc>
                <a:spcPct val="80000"/>
              </a:lnSpc>
              <a:buFontTx/>
              <a:buNone/>
            </a:pPr>
            <a:endParaRPr lang="en-US" sz="2000" i="1" smtClean="0"/>
          </a:p>
          <a:p>
            <a:pPr eaLnBrk="1" hangingPunct="1">
              <a:lnSpc>
                <a:spcPct val="80000"/>
              </a:lnSpc>
              <a:buFontTx/>
              <a:buNone/>
            </a:pPr>
            <a:r>
              <a:rPr lang="en-US" sz="2000" smtClean="0"/>
              <a:t>		Seperti harga transfer domestik, harga transfer multinasional dinegosiasikan jika ada perubahan dalam situasi persaingan saat itu atau perubahan variabel ekonomi seperti nilai tukar uang, pajak, bea dan kebijakan negara. Dalam kasus ini, mereka menerapkan sebuah harga transfer yang berbasis pasar sebagai titik tolak untuk melakukan negosiasi. Kontroler perusahaan menyelesaikan konflik atau perselisihan di antara kedua entitas.  </a:t>
            </a:r>
          </a:p>
          <a:p>
            <a:pPr eaLnBrk="1" hangingPunct="1">
              <a:lnSpc>
                <a:spcPct val="80000"/>
              </a:lnSpc>
              <a:buFontTx/>
              <a:buNone/>
            </a:pPr>
            <a:endParaRPr lang="en-US" sz="200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body" idx="1"/>
          </p:nvPr>
        </p:nvSpPr>
        <p:spPr>
          <a:xfrm>
            <a:off x="457200" y="838200"/>
            <a:ext cx="8229600" cy="5287963"/>
          </a:xfrm>
        </p:spPr>
        <p:txBody>
          <a:bodyPr/>
          <a:lstStyle/>
          <a:p>
            <a:pPr eaLnBrk="1" hangingPunct="1">
              <a:lnSpc>
                <a:spcPct val="80000"/>
              </a:lnSpc>
              <a:buFontTx/>
              <a:buNone/>
            </a:pPr>
            <a:r>
              <a:rPr lang="en-US" sz="2000" smtClean="0"/>
              <a:t>		Eksposur akibat nilai tukar yang dapat menimbulkan ayunan besar dalam keekonomian dari harga transfer dan merupakan hal yang penting dalam konsolidasi operasi di luar negeri.</a:t>
            </a:r>
          </a:p>
          <a:p>
            <a:pPr eaLnBrk="1" hangingPunct="1">
              <a:lnSpc>
                <a:spcPct val="80000"/>
              </a:lnSpc>
              <a:buFontTx/>
              <a:buNone/>
            </a:pPr>
            <a:endParaRPr lang="en-US" sz="2000" smtClean="0"/>
          </a:p>
          <a:p>
            <a:pPr eaLnBrk="1" hangingPunct="1">
              <a:lnSpc>
                <a:spcPct val="80000"/>
              </a:lnSpc>
              <a:buFontTx/>
              <a:buNone/>
            </a:pPr>
            <a:r>
              <a:rPr lang="en-US" sz="2000" smtClean="0"/>
              <a:t>	</a:t>
            </a:r>
            <a:r>
              <a:rPr lang="en-US" sz="2000" i="1" smtClean="0"/>
              <a:t>Sach menjelaskan bahwa semua unit bertanggungjawab pada eksposur transaksi nilai tukarnya. Tidak ada alasan seorang manajer harus mengelola. Untuk produk yang bersumber dari unit-unit manufaktur sendiri maka aturannya sederhana. Jika proses manufaktur menambahkan lebih dari sepertiga nilai produk, maka unit manufakturlah yang bertanggungjawab terhadap pengelolaan lindung nilai mata uang. Perhatikan bahwa harga transfer menggunakan mata uang dari si pembeli untuk menghitung harganya. Dalam kasus ini nilai akan dilanjutkan melalui organisasi pemasaran untuk didapatkan kembali. Pada intinya, kami menentukan mata uang dari harga transfer melalui nilai tambah yang diberikan kepada produk berdasarkan atas biaya dan harga jual finalnya.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457200" y="304800"/>
            <a:ext cx="8229600" cy="5821363"/>
          </a:xfrm>
        </p:spPr>
        <p:txBody>
          <a:bodyPr/>
          <a:lstStyle/>
          <a:p>
            <a:pPr eaLnBrk="1" hangingPunct="1">
              <a:lnSpc>
                <a:spcPct val="80000"/>
              </a:lnSpc>
              <a:buFontTx/>
              <a:buNone/>
            </a:pPr>
            <a:r>
              <a:rPr lang="en-US" sz="800" smtClean="0"/>
              <a:t>	</a:t>
            </a:r>
            <a:r>
              <a:rPr lang="en-US" sz="1800" smtClean="0"/>
              <a:t>	Manajemen Xerox menggunakan baik nilai tukar lokal dan AS untuk mengukur kinerja unit luar negerinya. Akan tetapi, Manajer luar negeri meyadari bahwa mata uang yang digunakan dalam konsolidasi adalah dolar AS, dan laporan dalam dolar menjadi dasar dari perencanaan perusahaan. Manajer unit luar negeri menetapkan komitmennya untuk menggunakan dolar AS, dan manajer perusahaan diharapkan untuk melaksanakan komitmen tersebut. Tekanan untuk mengelola perubahan nilai tukar lokal sudah jelas berada pada manajer luar negeri. </a:t>
            </a:r>
          </a:p>
          <a:p>
            <a:pPr eaLnBrk="1" hangingPunct="1">
              <a:lnSpc>
                <a:spcPct val="80000"/>
              </a:lnSpc>
              <a:buFontTx/>
              <a:buNone/>
            </a:pPr>
            <a:r>
              <a:rPr lang="en-US" sz="1800" smtClean="0"/>
              <a:t>	Sach menjelaskan perubahan kebijakan nilai tukar sbb :</a:t>
            </a:r>
          </a:p>
          <a:p>
            <a:pPr eaLnBrk="1" hangingPunct="1">
              <a:lnSpc>
                <a:spcPct val="80000"/>
              </a:lnSpc>
              <a:buFontTx/>
              <a:buNone/>
            </a:pPr>
            <a:r>
              <a:rPr lang="en-US" sz="1800" smtClean="0"/>
              <a:t>	</a:t>
            </a:r>
            <a:r>
              <a:rPr lang="en-US" sz="1800" i="1" smtClean="0"/>
              <a:t>Perubahan normal pada nilai tukar mata uang asing dari 3 – 5 persen, merupakan tanggungjawab dari manajer unit luar negerinya. Kita mengonsolidasikan dan melaporkan hasil yang dicapai perusahaan dalam dolar, dan kita mengharapkan manajer untuk menyampaikan rencananya. Terserah kepada manajer lokal untuk mengawasi eksposur translasi mata uang mereka. Jika nilai tukar bergerak nilai dolar lebih besar antara 3 – 5 persen maka eksposur translasinya menjadi masalah bagi perusahaan. Kita menetapkan standar dan ukuran dan membagi pelaksanaan dari eksposur tersebut dengan operasi luar negeri. Kita secara rutin membicarakan masalah nilai tukar selama pembicaraan mingguan kontroler secara informal. </a:t>
            </a:r>
          </a:p>
          <a:p>
            <a:pPr eaLnBrk="1" hangingPunct="1">
              <a:lnSpc>
                <a:spcPct val="80000"/>
              </a:lnSpc>
              <a:buFontTx/>
              <a:buNone/>
            </a:pPr>
            <a:r>
              <a:rPr lang="en-US" sz="1800" i="1" smtClean="0"/>
              <a:t>	S</a:t>
            </a:r>
            <a:r>
              <a:rPr lang="en-US" sz="1800" smtClean="0"/>
              <a:t>ach</a:t>
            </a:r>
            <a:r>
              <a:rPr lang="en-US" sz="1800" i="1" smtClean="0"/>
              <a:t> </a:t>
            </a:r>
            <a:r>
              <a:rPr lang="en-US" sz="1800" smtClean="0"/>
              <a:t>mengindikasikan bahwa jika nilai tukar berubah ke arah yang menguntungkan bagi operasi luar negeri, maka perusahaan memotong tambahan hasil keuangan untuk tujuan pengukuran kinerja unit tersebut. Dalam hai ini, manajemen perusahaan mungkin memberikan wewenang kepada organisasi luar negeri untuk melakukan investasi dari bagian laba yang disebabkan oleh mata uang tersebut kembali kepada unit mereka, tergantung kepada seberapa menariknya proposal yang diberikan. </a:t>
            </a:r>
            <a:endParaRPr lang="en-US" sz="1800" i="1"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1"/>
          </p:nvPr>
        </p:nvSpPr>
        <p:spPr>
          <a:xfrm>
            <a:off x="457200" y="533400"/>
            <a:ext cx="8229600" cy="5592763"/>
          </a:xfrm>
        </p:spPr>
        <p:txBody>
          <a:bodyPr/>
          <a:lstStyle/>
          <a:p>
            <a:pPr eaLnBrk="1" hangingPunct="1">
              <a:lnSpc>
                <a:spcPct val="80000"/>
              </a:lnSpc>
              <a:buFontTx/>
              <a:buNone/>
            </a:pPr>
            <a:r>
              <a:rPr lang="en-US" sz="1800" smtClean="0"/>
              <a:t>		Sach mengatakan, “kita rutin membicarakan nilai tukar dan masalah harga transfer dan melalui telepon antara kontroler yang lain. Ini adalah cara kami mencegah kejutan-kejutan di akhir tahun”. </a:t>
            </a:r>
          </a:p>
          <a:p>
            <a:pPr eaLnBrk="1" hangingPunct="1">
              <a:lnSpc>
                <a:spcPct val="80000"/>
              </a:lnSpc>
              <a:buFontTx/>
              <a:buNone/>
            </a:pPr>
            <a:endParaRPr lang="en-US" sz="1800" smtClean="0"/>
          </a:p>
          <a:p>
            <a:pPr eaLnBrk="1" hangingPunct="1">
              <a:lnSpc>
                <a:spcPct val="80000"/>
              </a:lnSpc>
              <a:buFontTx/>
              <a:buNone/>
            </a:pPr>
            <a:r>
              <a:rPr lang="en-US" sz="1800" smtClean="0"/>
              <a:t>	Manajer subunit mengatakan sbb :</a:t>
            </a:r>
          </a:p>
          <a:p>
            <a:pPr eaLnBrk="1" hangingPunct="1">
              <a:lnSpc>
                <a:spcPct val="80000"/>
              </a:lnSpc>
              <a:buFontTx/>
              <a:buNone/>
            </a:pPr>
            <a:r>
              <a:rPr lang="en-US" sz="1800" smtClean="0"/>
              <a:t>	Dalam Operasi Pelanggan Amerika (Amerika Tengah dan Amerika Selatan), dolar AS merupakan mata uang fungsional. Kami melakukan semua perdagangan dalam dolar dan ukuran kinerja kami yang berbasis pada akuntansi juga dalam dolar. Kami menggunakan </a:t>
            </a:r>
            <a:r>
              <a:rPr lang="en-US" sz="1800" i="1" smtClean="0"/>
              <a:t>plan development rate</a:t>
            </a:r>
            <a:r>
              <a:rPr lang="en-US" sz="1800" smtClean="0"/>
              <a:t> (PDR), yang merupakan titik referensi kami untuk semua translasi. Kami meninjau kembali harga transfer setiap kuartalnya. </a:t>
            </a:r>
          </a:p>
          <a:p>
            <a:pPr eaLnBrk="1" hangingPunct="1">
              <a:lnSpc>
                <a:spcPct val="80000"/>
              </a:lnSpc>
              <a:buFontTx/>
              <a:buNone/>
            </a:pPr>
            <a:r>
              <a:rPr lang="en-US" sz="1800" smtClean="0"/>
              <a:t>	</a:t>
            </a:r>
          </a:p>
          <a:p>
            <a:pPr eaLnBrk="1" hangingPunct="1">
              <a:lnSpc>
                <a:spcPct val="80000"/>
              </a:lnSpc>
              <a:buFontTx/>
              <a:buNone/>
            </a:pPr>
            <a:r>
              <a:rPr lang="en-US" sz="1800" smtClean="0"/>
              <a:t>	Sebagai contoh dari kerumitan harga transfer, translasi mata uang dan sistem pengukuran kinerja sebgai berikut.</a:t>
            </a:r>
          </a:p>
          <a:p>
            <a:pPr eaLnBrk="1" hangingPunct="1">
              <a:lnSpc>
                <a:spcPct val="80000"/>
              </a:lnSpc>
              <a:buFontTx/>
              <a:buNone/>
            </a:pPr>
            <a:r>
              <a:rPr lang="en-US" sz="1800" smtClean="0"/>
              <a:t>	Fasilitas di Venray, Belanda, menjual secara teratur  atau mentransfer mesin fotokopi kepada unit pemasaran AS. Pabrik Venray tadinya adalah bagian resmi dari rank Xerox, tetapi untuk kepentingan kinerjanya general manajer memberikan laporannya pada </a:t>
            </a:r>
            <a:r>
              <a:rPr lang="en-US" sz="1800" i="1" smtClean="0"/>
              <a:t>manufacturing suppot</a:t>
            </a:r>
            <a:r>
              <a:rPr lang="en-US" sz="1800" smtClean="0"/>
              <a:t> (MS), sebagai fungsi sentral perusahaan .  </a:t>
            </a:r>
          </a:p>
          <a:p>
            <a:pPr eaLnBrk="1" hangingPunct="1">
              <a:lnSpc>
                <a:spcPct val="80000"/>
              </a:lnSpc>
              <a:buFontTx/>
              <a:buNone/>
            </a:pPr>
            <a:r>
              <a:rPr lang="en-US" sz="1800" smtClean="0"/>
              <a:t>	</a:t>
            </a:r>
          </a:p>
          <a:p>
            <a:pPr eaLnBrk="1" hangingPunct="1">
              <a:lnSpc>
                <a:spcPct val="80000"/>
              </a:lnSpc>
              <a:buFontTx/>
              <a:buNone/>
            </a:pPr>
            <a:endParaRPr lang="en-US" sz="180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a:xfrm>
            <a:off x="457200" y="457200"/>
            <a:ext cx="8229600" cy="5668963"/>
          </a:xfrm>
        </p:spPr>
        <p:txBody>
          <a:bodyPr/>
          <a:lstStyle/>
          <a:p>
            <a:pPr eaLnBrk="1" hangingPunct="1">
              <a:lnSpc>
                <a:spcPct val="80000"/>
              </a:lnSpc>
              <a:buFontTx/>
              <a:buNone/>
            </a:pPr>
            <a:r>
              <a:rPr lang="en-US" sz="2000" smtClean="0"/>
              <a:t> 	Manajer perusahaan menjelaskan bahwa </a:t>
            </a:r>
          </a:p>
          <a:p>
            <a:pPr eaLnBrk="1" hangingPunct="1">
              <a:lnSpc>
                <a:spcPct val="80000"/>
              </a:lnSpc>
              <a:buFontTx/>
              <a:buNone/>
            </a:pPr>
            <a:r>
              <a:rPr lang="en-US" sz="2000" smtClean="0"/>
              <a:t>	Direktur lokasi Venray saat ini memberikan laporannya kepada MS melalui organisasi operasi manufaktur Rank Xerox. Kami sedang mengerjakan rekomendasi mengenai bagaimana cara menyelaraskan dan memindahkan pabrik-pabrik yang difokuskan untuk melapor kepada tim bisnis / divisi bisnis. Bagaimanapun, jajaran produk Venray mendukung lebih dari satu divisi bisnis. Masih akan terdapat area-area yang tidak dimasukkan ke dalam pabrik-pabrik fokus dan akan tetap memberikan laporannya kepada MS. </a:t>
            </a:r>
          </a:p>
          <a:p>
            <a:pPr eaLnBrk="1" hangingPunct="1">
              <a:lnSpc>
                <a:spcPct val="80000"/>
              </a:lnSpc>
              <a:buFontTx/>
              <a:buNone/>
            </a:pPr>
            <a:r>
              <a:rPr lang="en-US" sz="2000" smtClean="0"/>
              <a:t>	Pengukuran kerja akan dirorong oleh organisasi </a:t>
            </a:r>
            <a:r>
              <a:rPr lang="en-US" sz="2000" i="1" smtClean="0"/>
              <a:t>Manufacturing Support</a:t>
            </a:r>
            <a:r>
              <a:rPr lang="en-US" sz="2000" smtClean="0"/>
              <a:t> dengan peralatan dan material serta fungsi pasokan didorong oleh masing-masing organisasi yang mengelolanya seperti yang diindikasikan di dalam bagan organisasi. Tanggung jawab ini akan berpindah kepada divisi-divisi sesuai dengan struktur pelanggan yang direferentsikan di atas dengan dukungan terus-menerus dari MS, Persediaan, Rantai Pasokan Terintergrasi dan Organisasi Operasi Pelanggan. Pada intinya, organisasi dukungan pusat menyediakan pelayanan bagi divisi bisnis dan mengembangkan pengukuran kinerja secara tepat.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KESIMPULAN</a:t>
            </a:r>
          </a:p>
        </p:txBody>
      </p:sp>
      <p:sp>
        <p:nvSpPr>
          <p:cNvPr id="16387" name="Rectangle 3"/>
          <p:cNvSpPr>
            <a:spLocks noGrp="1" noChangeArrowheads="1"/>
          </p:cNvSpPr>
          <p:nvPr>
            <p:ph type="body" idx="1"/>
          </p:nvPr>
        </p:nvSpPr>
        <p:spPr/>
        <p:txBody>
          <a:bodyPr/>
          <a:lstStyle/>
          <a:p>
            <a:pPr eaLnBrk="1" hangingPunct="1">
              <a:lnSpc>
                <a:spcPct val="80000"/>
              </a:lnSpc>
              <a:buFontTx/>
              <a:buNone/>
            </a:pPr>
            <a:r>
              <a:rPr lang="en-US" sz="2000" smtClean="0"/>
              <a:t>		Dari sudut pandang pengendalian manajemen, terdapat tiga topik yang unik yang bagi perusahaan multinasional di atas yaitu perbedaan budaya, harga transfer dan nilai tukar. Dibutuhkan pertimbangan-pertimbangan penting lainnya untuk memperoleh harga transfer pada perusahaan multinasional yaitu perpajakan, peraturan pemerintah, tarif, pengendalian nilai tukar luar negeri, joint adventure. </a:t>
            </a:r>
          </a:p>
          <a:p>
            <a:pPr eaLnBrk="1" hangingPunct="1">
              <a:lnSpc>
                <a:spcPct val="80000"/>
              </a:lnSpc>
              <a:buFontTx/>
              <a:buNone/>
            </a:pPr>
            <a:r>
              <a:rPr lang="en-US" sz="2000" smtClean="0"/>
              <a:t>		Sebuah evaluasi atas kinerja ekonomi anak perusahaan sebaiknya menggabungkan konsekuensi negatif / positif dari eksposur translasi, transaksi, dan ekonomi. Akan tetapi, selagi mengevaluasi kinerja manajer yang berwenang dari anak perusahaan, efek dari eksposur translasi dan eksposur transaksi harus dihilangkan. Meskipun demikian, manajer anak perusahaan harus dapat mempertanggungjawabkan efek-efek ketergantungan dari nilai tukar yang diakibatkan oelh eksposur ekonomi.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609600"/>
            <a:ext cx="8229600" cy="5715000"/>
          </a:xfrm>
        </p:spPr>
        <p:txBody>
          <a:bodyPr>
            <a:normAutofit/>
          </a:bodyPr>
          <a:lstStyle/>
          <a:p>
            <a:pPr>
              <a:lnSpc>
                <a:spcPct val="150000"/>
              </a:lnSpc>
            </a:pPr>
            <a:r>
              <a:rPr lang="en-US" sz="6000" b="1" spc="1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SEKIAN</a:t>
            </a:r>
            <a:br>
              <a:rPr lang="en-US" sz="6000" b="1" spc="1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US" sz="6000" b="1" spc="1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DAN</a:t>
            </a:r>
            <a:br>
              <a:rPr lang="en-US" sz="6000" b="1" spc="1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US" sz="6000" b="1" spc="1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TERIMA KASIH</a:t>
            </a:r>
            <a:endParaRPr lang="en-US" sz="6000" b="1" spc="1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6" name="Slide Number Placeholder 5"/>
          <p:cNvSpPr>
            <a:spLocks noGrp="1"/>
          </p:cNvSpPr>
          <p:nvPr>
            <p:ph type="sldNum" sz="quarter" idx="12"/>
          </p:nvPr>
        </p:nvSpPr>
        <p:spPr/>
        <p:txBody>
          <a:bodyPr/>
          <a:lstStyle/>
          <a:p>
            <a:fld id="{0A156141-EE72-4F1F-A749-B7E82EFB5B5F}" type="slidenum">
              <a:rPr lang="en-US" smtClean="0"/>
              <a:pPr/>
              <a:t>17</a:t>
            </a:fld>
            <a:endParaRPr lang="en-US"/>
          </a:p>
        </p:txBody>
      </p:sp>
    </p:spTree>
    <p:extLst>
      <p:ext uri="{BB962C8B-B14F-4D97-AF65-F5344CB8AC3E}">
        <p14:creationId xmlns:p14="http://schemas.microsoft.com/office/powerpoint/2010/main" val="3858992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n-US" sz="2800" b="1" dirty="0" smtClean="0"/>
              <a:t>KEMAMPUAN AKHIR YANG DIHARAPKAN</a:t>
            </a:r>
            <a:endParaRPr lang="en-US" sz="2800" b="1" dirty="0"/>
          </a:p>
        </p:txBody>
      </p:sp>
      <p:sp>
        <p:nvSpPr>
          <p:cNvPr id="8" name="Content Placeholder 7"/>
          <p:cNvSpPr>
            <a:spLocks noGrp="1"/>
          </p:cNvSpPr>
          <p:nvPr>
            <p:ph idx="1"/>
          </p:nvPr>
        </p:nvSpPr>
        <p:spPr/>
        <p:txBody>
          <a:bodyPr/>
          <a:lstStyle/>
          <a:p>
            <a:r>
              <a:rPr lang="en-US" dirty="0" err="1"/>
              <a:t>Mahasiswa</a:t>
            </a:r>
            <a:r>
              <a:rPr lang="en-US" dirty="0"/>
              <a:t> </a:t>
            </a:r>
            <a:r>
              <a:rPr lang="en-US" dirty="0" err="1"/>
              <a:t>mampu</a:t>
            </a:r>
            <a:r>
              <a:rPr lang="en-US" dirty="0"/>
              <a:t> </a:t>
            </a:r>
            <a:r>
              <a:rPr lang="en-US" dirty="0" err="1"/>
              <a:t>memahami</a:t>
            </a:r>
            <a:r>
              <a:rPr lang="en-US" dirty="0"/>
              <a:t>, </a:t>
            </a:r>
            <a:r>
              <a:rPr lang="en-US" dirty="0" err="1"/>
              <a:t>menguraikan</a:t>
            </a:r>
            <a:r>
              <a:rPr lang="en-US" dirty="0"/>
              <a:t>, </a:t>
            </a:r>
            <a:r>
              <a:rPr lang="en-US" dirty="0" err="1"/>
              <a:t>dan</a:t>
            </a:r>
            <a:r>
              <a:rPr lang="en-US" dirty="0"/>
              <a:t> </a:t>
            </a:r>
            <a:r>
              <a:rPr lang="en-US" dirty="0" err="1"/>
              <a:t>menjelaskan</a:t>
            </a:r>
            <a:r>
              <a:rPr lang="en-US" dirty="0"/>
              <a:t> </a:t>
            </a:r>
            <a:r>
              <a:rPr lang="en-US" dirty="0" err="1"/>
              <a:t>konsep</a:t>
            </a:r>
            <a:r>
              <a:rPr lang="en-US" dirty="0"/>
              <a:t> </a:t>
            </a:r>
            <a:r>
              <a:rPr lang="en-US" dirty="0" err="1"/>
              <a:t>dan</a:t>
            </a:r>
            <a:r>
              <a:rPr lang="en-US" dirty="0"/>
              <a:t> </a:t>
            </a:r>
            <a:r>
              <a:rPr lang="en-US" dirty="0" err="1"/>
              <a:t>Kerangka</a:t>
            </a:r>
            <a:r>
              <a:rPr lang="en-US" dirty="0"/>
              <a:t> </a:t>
            </a:r>
            <a:r>
              <a:rPr lang="en-US" dirty="0" err="1"/>
              <a:t>Kerja</a:t>
            </a:r>
            <a:r>
              <a:rPr lang="en-US" dirty="0"/>
              <a:t> ERM </a:t>
            </a:r>
            <a:r>
              <a:rPr lang="en-US" dirty="0" err="1"/>
              <a:t>serta</a:t>
            </a:r>
            <a:r>
              <a:rPr lang="en-US" dirty="0"/>
              <a:t> </a:t>
            </a:r>
            <a:r>
              <a:rPr lang="en-US" dirty="0" err="1"/>
              <a:t>pentingnya</a:t>
            </a:r>
            <a:r>
              <a:rPr lang="en-US" dirty="0"/>
              <a:t> </a:t>
            </a:r>
            <a:r>
              <a:rPr lang="en-US" dirty="0" err="1"/>
              <a:t>dalam</a:t>
            </a:r>
            <a:r>
              <a:rPr lang="en-US" dirty="0"/>
              <a:t> </a:t>
            </a:r>
            <a:r>
              <a:rPr lang="en-US" dirty="0" err="1"/>
              <a:t>mengelola</a:t>
            </a:r>
            <a:r>
              <a:rPr lang="en-US" dirty="0"/>
              <a:t> </a:t>
            </a:r>
            <a:r>
              <a:rPr lang="en-US" dirty="0" err="1"/>
              <a:t>risiko</a:t>
            </a:r>
            <a:r>
              <a:rPr lang="en-US" dirty="0"/>
              <a:t> agar </a:t>
            </a:r>
            <a:r>
              <a:rPr lang="en-US" dirty="0" err="1"/>
              <a:t>tujuan</a:t>
            </a:r>
            <a:r>
              <a:rPr lang="en-US" dirty="0"/>
              <a:t> </a:t>
            </a:r>
            <a:r>
              <a:rPr lang="en-US" dirty="0" err="1"/>
              <a:t>organisasi</a:t>
            </a:r>
            <a:r>
              <a:rPr lang="en-US" dirty="0"/>
              <a:t>/ </a:t>
            </a:r>
            <a:r>
              <a:rPr lang="en-US" dirty="0" err="1"/>
              <a:t>perusahaan</a:t>
            </a:r>
            <a:r>
              <a:rPr lang="en-US" dirty="0"/>
              <a:t> </a:t>
            </a:r>
            <a:r>
              <a:rPr lang="en-US" dirty="0" err="1"/>
              <a:t>dapat</a:t>
            </a:r>
            <a:r>
              <a:rPr lang="en-US" dirty="0"/>
              <a:t> </a:t>
            </a:r>
            <a:r>
              <a:rPr lang="en-US" dirty="0" err="1"/>
              <a:t>dicapai</a:t>
            </a:r>
            <a:r>
              <a:rPr lang="en-US" dirty="0"/>
              <a:t> </a:t>
            </a:r>
            <a:r>
              <a:rPr lang="en-US" dirty="0" err="1"/>
              <a:t>dengan</a:t>
            </a:r>
            <a:r>
              <a:rPr lang="en-US" dirty="0"/>
              <a:t> </a:t>
            </a:r>
            <a:r>
              <a:rPr lang="en-US" dirty="0" err="1"/>
              <a:t>efektif</a:t>
            </a:r>
            <a:r>
              <a:rPr lang="en-US" dirty="0"/>
              <a:t> </a:t>
            </a:r>
            <a:r>
              <a:rPr lang="en-US" dirty="0" err="1"/>
              <a:t>dan</a:t>
            </a:r>
            <a:r>
              <a:rPr lang="en-US" dirty="0"/>
              <a:t> </a:t>
            </a:r>
            <a:r>
              <a:rPr lang="en-US" dirty="0" err="1"/>
              <a:t>efisien</a:t>
            </a:r>
            <a:r>
              <a:rPr lang="en-US" dirty="0"/>
              <a:t>.</a:t>
            </a:r>
          </a:p>
          <a:p>
            <a:endParaRPr lang="en-US" dirty="0"/>
          </a:p>
        </p:txBody>
      </p:sp>
      <p:sp>
        <p:nvSpPr>
          <p:cNvPr id="4" name="Date Placeholder 3"/>
          <p:cNvSpPr>
            <a:spLocks noGrp="1"/>
          </p:cNvSpPr>
          <p:nvPr>
            <p:ph type="dt" sz="half" idx="10"/>
          </p:nvPr>
        </p:nvSpPr>
        <p:spPr/>
        <p:txBody>
          <a:bodyPr/>
          <a:lstStyle/>
          <a:p>
            <a:r>
              <a:rPr lang="en-US" smtClean="0"/>
              <a:t>TKT306 - Perancangan Tata Letak Fasilitas</a:t>
            </a:r>
            <a:endParaRPr lang="en-US"/>
          </a:p>
        </p:txBody>
      </p:sp>
      <p:sp>
        <p:nvSpPr>
          <p:cNvPr id="5" name="Footer Placeholder 4"/>
          <p:cNvSpPr>
            <a:spLocks noGrp="1"/>
          </p:cNvSpPr>
          <p:nvPr>
            <p:ph type="ftr" sz="quarter" idx="11"/>
          </p:nvPr>
        </p:nvSpPr>
        <p:spPr/>
        <p:txBody>
          <a:bodyPr/>
          <a:lstStyle/>
          <a:p>
            <a:r>
              <a:rPr lang="en-US" smtClean="0"/>
              <a:t>6623 - Taufiqur Rachman</a:t>
            </a:r>
            <a:endParaRPr lang="en-US"/>
          </a:p>
        </p:txBody>
      </p:sp>
      <p:sp>
        <p:nvSpPr>
          <p:cNvPr id="6" name="Slide Number Placeholder 5"/>
          <p:cNvSpPr>
            <a:spLocks noGrp="1"/>
          </p:cNvSpPr>
          <p:nvPr>
            <p:ph type="sldNum" sz="quarter" idx="12"/>
          </p:nvPr>
        </p:nvSpPr>
        <p:spPr/>
        <p:txBody>
          <a:bodyPr/>
          <a:lstStyle/>
          <a:p>
            <a:fld id="{0A156141-EE72-4F1F-A749-B7E82EFB5B5F}" type="slidenum">
              <a:rPr lang="en-US" smtClean="0"/>
              <a:pPr/>
              <a:t>2</a:t>
            </a:fld>
            <a:endParaRPr lang="en-US"/>
          </a:p>
        </p:txBody>
      </p:sp>
    </p:spTree>
    <p:extLst>
      <p:ext uri="{BB962C8B-B14F-4D97-AF65-F5344CB8AC3E}">
        <p14:creationId xmlns:p14="http://schemas.microsoft.com/office/powerpoint/2010/main" val="3743941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smtClean="0"/>
              <a:t>Perbedaan Budaya</a:t>
            </a:r>
          </a:p>
        </p:txBody>
      </p:sp>
      <p:sp>
        <p:nvSpPr>
          <p:cNvPr id="3075" name="Rectangle 3"/>
          <p:cNvSpPr>
            <a:spLocks noGrp="1" noChangeArrowheads="1"/>
          </p:cNvSpPr>
          <p:nvPr>
            <p:ph type="body" idx="1"/>
          </p:nvPr>
        </p:nvSpPr>
        <p:spPr>
          <a:xfrm>
            <a:off x="381000" y="1600200"/>
            <a:ext cx="8229600" cy="4525963"/>
          </a:xfrm>
        </p:spPr>
        <p:txBody>
          <a:bodyPr/>
          <a:lstStyle/>
          <a:p>
            <a:pPr eaLnBrk="1" hangingPunct="1">
              <a:buFontTx/>
              <a:buNone/>
            </a:pPr>
            <a:r>
              <a:rPr lang="en-US" smtClean="0"/>
              <a:t>	</a:t>
            </a:r>
            <a:r>
              <a:rPr lang="en-US" sz="2000" smtClean="0"/>
              <a:t>Perbedaan budaya merupakan salah satu variabel yang penting yang mempengaruhi perusahaan multinasional. Sebuah organisasi multinasional akan beroperasi di banyak negara dan harus siap menghadapi perbedaan budaya tersebut. Karena budaya merajuk pada nilai-nilai, asumsi dan norma perilaku yang berkaitan dengan karakter nasional dan regional yang ada yang mempunyai hubungan yang penting dengan pengendalian manajemen.</a:t>
            </a:r>
          </a:p>
          <a:p>
            <a:pPr eaLnBrk="1" hangingPunct="1">
              <a:buFontTx/>
              <a:buNone/>
            </a:pPr>
            <a:r>
              <a:rPr lang="en-US" sz="2000" smtClean="0"/>
              <a:t>	Sistem perencanaan dan sistem pengendalian akan lebih efektif di dalam budaya berbeda.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mtClean="0"/>
              <a:t>Harga Transfer</a:t>
            </a:r>
          </a:p>
        </p:txBody>
      </p:sp>
      <p:sp>
        <p:nvSpPr>
          <p:cNvPr id="4099" name="Rectangle 3"/>
          <p:cNvSpPr>
            <a:spLocks noGrp="1" noChangeArrowheads="1"/>
          </p:cNvSpPr>
          <p:nvPr>
            <p:ph type="body" idx="1"/>
          </p:nvPr>
        </p:nvSpPr>
        <p:spPr/>
        <p:txBody>
          <a:bodyPr/>
          <a:lstStyle/>
          <a:p>
            <a:pPr eaLnBrk="1" hangingPunct="1">
              <a:buFontTx/>
              <a:buNone/>
            </a:pPr>
            <a:r>
              <a:rPr lang="en-US" smtClean="0"/>
              <a:t>	</a:t>
            </a:r>
            <a:r>
              <a:rPr lang="en-US" sz="2000" smtClean="0"/>
              <a:t>Harga transfer untuk barang, jasa, dan teknologi merupakan ssalah satu dari perbedaan besar yang terjadi antara pengendalian manajemen operasi domestik dan luar negeri. Dalam operasi luar negeri dibutuhkan beberapa pertimbangan penting lainnya yaitu perpajakan, peraturan pemerintah, tarif, pengendalian devisa, akumulasi dana dan joint adventure.</a:t>
            </a:r>
          </a:p>
          <a:p>
            <a:pPr eaLnBrk="1" hangingPunct="1">
              <a:buFontTx/>
              <a:buNone/>
            </a:pPr>
            <a:r>
              <a:rPr lang="en-US" sz="2000" smtClean="0"/>
              <a:t>	Selain itu ada juga pertimbangan hukum yang bertujuan untuk mencegah perusahaan multinasional melakukan menghindari pajak penghasilan di negara tuan rumah.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t>Nilai Tukar Mata Uang</a:t>
            </a:r>
          </a:p>
        </p:txBody>
      </p:sp>
      <p:sp>
        <p:nvSpPr>
          <p:cNvPr id="5123" name="Rectangle 3"/>
          <p:cNvSpPr>
            <a:spLocks noGrp="1" noChangeArrowheads="1"/>
          </p:cNvSpPr>
          <p:nvPr>
            <p:ph type="body" idx="1"/>
          </p:nvPr>
        </p:nvSpPr>
        <p:spPr/>
        <p:txBody>
          <a:bodyPr/>
          <a:lstStyle/>
          <a:p>
            <a:pPr eaLnBrk="1" hangingPunct="1">
              <a:lnSpc>
                <a:spcPct val="90000"/>
              </a:lnSpc>
              <a:buFontTx/>
              <a:buNone/>
            </a:pPr>
            <a:r>
              <a:rPr lang="en-US" sz="2400" smtClean="0"/>
              <a:t>	Nilai tukar adalah harga dari sebuah mata uang jika dibandingkan dengan mata uang lainnya. Arus kas perusahaan multinasional didenominasikan dalam beberapa mata uang di mana nilai setiap mata uang relatif kepada nilai dolar akan berbeda seiring dengan perbedaan waktu. Nilai tukar yang biasa ditawarkan disebut nilai tukar nominal. Variasi ini memperumit masalah pengukuran kinerja anak perusahaan dan manajernya. Lebih spesifik lagi perusahaan multinasional memiliki eksposur akibat translasi, transaksi dan ekonomi perubahan nilai tukar yang implikasinya kepada perancangan sistem pengendalian.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p:txBody>
          <a:bodyPr/>
          <a:lstStyle/>
          <a:p>
            <a:pPr eaLnBrk="1" hangingPunct="1">
              <a:buFontTx/>
              <a:buNone/>
            </a:pPr>
            <a:r>
              <a:rPr lang="en-US" smtClean="0"/>
              <a:t>	Berikut ini kami akan membahas tentang salah satu perusahaan multinasional yaitu</a:t>
            </a:r>
          </a:p>
          <a:p>
            <a:pPr eaLnBrk="1" hangingPunct="1">
              <a:buFontTx/>
              <a:buNone/>
            </a:pPr>
            <a:r>
              <a:rPr lang="en-US" smtClean="0"/>
              <a:t> </a:t>
            </a:r>
          </a:p>
          <a:p>
            <a:pPr eaLnBrk="1" hangingPunct="1">
              <a:buFontTx/>
              <a:buNone/>
            </a:pPr>
            <a:r>
              <a:rPr lang="en-US" smtClean="0"/>
              <a:t>		    “XEROX CORPORATION”</a:t>
            </a:r>
          </a:p>
          <a:p>
            <a:pPr eaLnBrk="1" hangingPunct="1">
              <a:buFontTx/>
              <a:buNone/>
            </a:pPr>
            <a:endParaRPr lang="en-US" smtClean="0"/>
          </a:p>
          <a:p>
            <a:pPr eaLnBrk="1" hangingPunct="1">
              <a:buFontTx/>
              <a:buNone/>
            </a:pPr>
            <a:r>
              <a:rPr lang="en-US" smtClean="0"/>
              <a:t>	salah satu perusahaan  manufaktur terkemuka di dunia.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body" idx="1"/>
          </p:nvPr>
        </p:nvSpPr>
        <p:spPr>
          <a:xfrm>
            <a:off x="457200" y="381000"/>
            <a:ext cx="8229600" cy="5745163"/>
          </a:xfrm>
        </p:spPr>
        <p:txBody>
          <a:bodyPr/>
          <a:lstStyle/>
          <a:p>
            <a:pPr eaLnBrk="1" hangingPunct="1">
              <a:lnSpc>
                <a:spcPct val="90000"/>
              </a:lnSpc>
              <a:buFontTx/>
              <a:buNone/>
            </a:pPr>
            <a:r>
              <a:rPr lang="en-US" smtClean="0"/>
              <a:t>	</a:t>
            </a:r>
            <a:r>
              <a:rPr lang="en-US" sz="2000" smtClean="0"/>
              <a:t>Raghunandan “Sach” Sachdev yang merupakan Kontroler perusahaan Xerox menjelaskan bahwa proses Xerox mengalami sengatan dan frustasi yang disebabkan oleh dua topik yang sangat sensitif bagi banyak perusahaan global. Harga transfer multinasional dan perdagangan valuta.</a:t>
            </a:r>
          </a:p>
          <a:p>
            <a:pPr eaLnBrk="1" hangingPunct="1">
              <a:lnSpc>
                <a:spcPct val="90000"/>
              </a:lnSpc>
              <a:buFontTx/>
              <a:buNone/>
            </a:pPr>
            <a:endParaRPr lang="en-US" sz="2000" smtClean="0"/>
          </a:p>
          <a:p>
            <a:pPr eaLnBrk="1" hangingPunct="1">
              <a:lnSpc>
                <a:spcPct val="90000"/>
              </a:lnSpc>
              <a:buFontTx/>
              <a:buNone/>
            </a:pPr>
            <a:r>
              <a:rPr lang="en-US" sz="2000" smtClean="0"/>
              <a:t>	Sach mengatakan </a:t>
            </a:r>
          </a:p>
          <a:p>
            <a:pPr eaLnBrk="1" hangingPunct="1">
              <a:lnSpc>
                <a:spcPct val="90000"/>
              </a:lnSpc>
              <a:buFontTx/>
              <a:buNone/>
            </a:pPr>
            <a:r>
              <a:rPr lang="en-US" sz="2000" smtClean="0"/>
              <a:t>	“Tidak ada perbedaan proses yang nyata antara sistem harga transfer internasional dan domestik kita. Masalah besar yang timbul, bagaimanapun adalah jauh lebih besar bagi internasional. Harga transfer dan penggunaan nilai tukar uang tidak merupakan masalah bagi kita. Saya mengelola proses dan menyelesaikan potensi-potensi konflik dengan sangat cepat seiring dengan pengoperasian yang dipandu secara jelas dan sederhana”. </a:t>
            </a:r>
          </a:p>
          <a:p>
            <a:pPr eaLnBrk="1" hangingPunct="1">
              <a:lnSpc>
                <a:spcPct val="90000"/>
              </a:lnSpc>
              <a:buFontTx/>
              <a:buNone/>
            </a:pPr>
            <a:endParaRPr lang="en-US" sz="2000" smtClean="0"/>
          </a:p>
          <a:p>
            <a:pPr eaLnBrk="1" hangingPunct="1">
              <a:lnSpc>
                <a:spcPct val="90000"/>
              </a:lnSpc>
              <a:buFontTx/>
              <a:buNone/>
            </a:pPr>
            <a:r>
              <a:rPr lang="en-US" sz="2000" smtClean="0"/>
              <a:t>    	Sach lebih lanjut mengilustrasikan hal-hal yang lebih spesifik dari masing-masing sistem.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Harga Transfer</a:t>
            </a:r>
          </a:p>
        </p:txBody>
      </p:sp>
      <p:sp>
        <p:nvSpPr>
          <p:cNvPr id="8195" name="Rectangle 3"/>
          <p:cNvSpPr>
            <a:spLocks noGrp="1" noChangeArrowheads="1"/>
          </p:cNvSpPr>
          <p:nvPr>
            <p:ph type="body" idx="1"/>
          </p:nvPr>
        </p:nvSpPr>
        <p:spPr/>
        <p:txBody>
          <a:bodyPr/>
          <a:lstStyle/>
          <a:p>
            <a:pPr eaLnBrk="1" hangingPunct="1">
              <a:lnSpc>
                <a:spcPct val="80000"/>
              </a:lnSpc>
              <a:buFontTx/>
              <a:buNone/>
            </a:pPr>
            <a:r>
              <a:rPr lang="en-US" sz="1800" smtClean="0"/>
              <a:t>		Sach mendekripsikan mengenai kebijakan harga tranfer, harga transfer domestik murni menggunakan metode biaya penuh (full cost) standar sedangkan harga transfer luar negeri menggunakan metode harga pasar yang wajar (arm’s length). Ini adalah aturan umum, tetapi sistem tersebut cukup fleksibel yang bisa dengan cepat merespon perubahan keadaan pasar. Industri pemrosesan dokumen sangatlah kompetitif dan manajemen Xerox menyadari mereka harus merespon berbagai tekanan pasar dan tantangan persaiangan global. Seorang manajer Xerox di Brasil menegaskan bahwa Sistem harga transfer didesain untuk menghadapi pasar. Kita mendorong pemakaian produk di pasaran dan Xerox mengetahui sumber dari pendapatan adalah berasal dari pelanggan. </a:t>
            </a:r>
          </a:p>
          <a:p>
            <a:pPr eaLnBrk="1" hangingPunct="1">
              <a:lnSpc>
                <a:spcPct val="80000"/>
              </a:lnSpc>
              <a:buFontTx/>
              <a:buNone/>
            </a:pPr>
            <a:r>
              <a:rPr lang="en-US" sz="1800" smtClean="0"/>
              <a:t>		Harga transfer domestik tidak sekomplek kondisi internasionalnya. Kontroler untuk AS menjelaskan bahwa biasanya harga transfer dibuat dalam basis full cost standar yang memasukkan presentase kecil untuk administrasi. Jika memerlukan respon atas adanya tantangan persaingan harga maka tidak akan dapat melakukan negosiasi ulang. Unit manufaktur tidak bisa menjual di bawah biaya yang menjadi struktur mereka, minimal menutupi biaya.  Yang menjadi perhatian utama adalah memengaruhi harga transfer untuk mencapai target kinerja unit.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a:xfrm>
            <a:off x="457200" y="533400"/>
            <a:ext cx="8229600" cy="5592763"/>
          </a:xfrm>
        </p:spPr>
        <p:txBody>
          <a:bodyPr/>
          <a:lstStyle/>
          <a:p>
            <a:pPr eaLnBrk="1" hangingPunct="1">
              <a:lnSpc>
                <a:spcPct val="80000"/>
              </a:lnSpc>
              <a:buFontTx/>
              <a:buNone/>
            </a:pPr>
            <a:r>
              <a:rPr lang="en-US" sz="2000" smtClean="0"/>
              <a:t>		Harga transfer antara unit-unit di luar negeri sedikit lebih rumit dikarenakan adanya ragam permasalahan yang lebih luas. Ada perbedaan entitas hukum, dua otoritas pengaturan yang berbeda (untuk pajak, bea, dan sebagainya), dan dua perbedaan nilai tukar uang. Dalam situasi ini Xerox menggunakan harga transfer yang berbasis pada pasar (harga pasar dikurangi diskonto). Metode ini sesuai dengan aturan pajak AS dan pada aturan yang belaku di sebagian besar otoritas pajak yang lain. Sebagai tambahan. Mata uang harga transfer akan berbeda tergantung kepada nilai tambah dari produk. Harga produk yang berbasis pasar memberikan suatu margin pada unit yang menjual dan begitu pula margin yang cukup untuk unit yang membeli. Hal ini memungkinkan unit yang membeli bersaing di pasar lokalnya. </a:t>
            </a:r>
          </a:p>
          <a:p>
            <a:pPr eaLnBrk="1" hangingPunct="1">
              <a:lnSpc>
                <a:spcPct val="80000"/>
              </a:lnSpc>
              <a:buFontTx/>
              <a:buNone/>
            </a:pPr>
            <a:r>
              <a:rPr lang="en-US" sz="2000" smtClean="0"/>
              <a:t>		Unit yang membeli bertanggung jawab pada cukai dan kepatuhan pada peraturan. Kantor penjualan wilayah melakukan kerja sama dengan pabrik dan menjaga mereka tetap terkabari tentang peraturan-peraturan di negara mereka dan melakukan komunikasi rutin terhadap setiap perubahan kebutuhan yang terjadi di pabrik. Mereka juga memastikan bahwa fasilitas produksi memahami adanya tekanan-tekanan kompetitif. Unit-unit penjualan Xerox secara konstan mendorong dilakukannya peningkatan unit yang membeli bersaing di pasar lokalnya.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TotalTime>
  <Words>74</Words>
  <Application>Microsoft Office PowerPoint</Application>
  <PresentationFormat>On-screen Show (4:3)</PresentationFormat>
  <Paragraphs>69</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ORGANISASI MULTINASIONAL</vt:lpstr>
      <vt:lpstr>KEMAMPUAN AKHIR YANG DIHARAPKAN</vt:lpstr>
      <vt:lpstr>Perbedaan Budaya</vt:lpstr>
      <vt:lpstr>Harga Transfer</vt:lpstr>
      <vt:lpstr>Nilai Tukar Mata Uang</vt:lpstr>
      <vt:lpstr>PowerPoint Presentation</vt:lpstr>
      <vt:lpstr>PowerPoint Presentation</vt:lpstr>
      <vt:lpstr>Harga Transfer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KESIMPULAN</vt:lpstr>
      <vt:lpstr>SEKIAN DAN TERIMA KASIH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root</cp:lastModifiedBy>
  <cp:revision>17</cp:revision>
  <dcterms:created xsi:type="dcterms:W3CDTF">2017-09-09T11:34:57Z</dcterms:created>
  <dcterms:modified xsi:type="dcterms:W3CDTF">2017-09-19T22:56:56Z</dcterms:modified>
</cp:coreProperties>
</file>