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93" r:id="rId4"/>
    <p:sldMasterId id="2147483817" r:id="rId5"/>
    <p:sldMasterId id="2147483829" r:id="rId6"/>
    <p:sldMasterId id="2147483853" r:id="rId7"/>
    <p:sldMasterId id="2147483878" r:id="rId8"/>
  </p:sldMasterIdLst>
  <p:notesMasterIdLst>
    <p:notesMasterId r:id="rId43"/>
  </p:notesMasterIdLst>
  <p:sldIdLst>
    <p:sldId id="258" r:id="rId9"/>
    <p:sldId id="259" r:id="rId10"/>
    <p:sldId id="260" r:id="rId11"/>
    <p:sldId id="356" r:id="rId12"/>
    <p:sldId id="364" r:id="rId13"/>
    <p:sldId id="263" r:id="rId14"/>
    <p:sldId id="262" r:id="rId15"/>
    <p:sldId id="264" r:id="rId16"/>
    <p:sldId id="265" r:id="rId17"/>
    <p:sldId id="268" r:id="rId18"/>
    <p:sldId id="269" r:id="rId19"/>
    <p:sldId id="270" r:id="rId20"/>
    <p:sldId id="353" r:id="rId21"/>
    <p:sldId id="346" r:id="rId22"/>
    <p:sldId id="347" r:id="rId23"/>
    <p:sldId id="350" r:id="rId24"/>
    <p:sldId id="351" r:id="rId25"/>
    <p:sldId id="278" r:id="rId26"/>
    <p:sldId id="280" r:id="rId27"/>
    <p:sldId id="281" r:id="rId28"/>
    <p:sldId id="313" r:id="rId29"/>
    <p:sldId id="315" r:id="rId30"/>
    <p:sldId id="317" r:id="rId31"/>
    <p:sldId id="319" r:id="rId32"/>
    <p:sldId id="320" r:id="rId33"/>
    <p:sldId id="322" r:id="rId34"/>
    <p:sldId id="323" r:id="rId35"/>
    <p:sldId id="326" r:id="rId36"/>
    <p:sldId id="328" r:id="rId37"/>
    <p:sldId id="329" r:id="rId38"/>
    <p:sldId id="330" r:id="rId39"/>
    <p:sldId id="336" r:id="rId40"/>
    <p:sldId id="341" r:id="rId41"/>
    <p:sldId id="34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9F61-38B1-4FEC-9353-AE5E7171BD45}" type="datetimeFigureOut">
              <a:rPr lang="en-US" smtClean="0"/>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B5210-AD67-4C98-83CF-9C2AA58C57C3}" type="slidenum">
              <a:rPr lang="en-US" smtClean="0"/>
              <a:t>‹#›</a:t>
            </a:fld>
            <a:endParaRPr lang="en-US"/>
          </a:p>
        </p:txBody>
      </p:sp>
    </p:spTree>
    <p:extLst>
      <p:ext uri="{BB962C8B-B14F-4D97-AF65-F5344CB8AC3E}">
        <p14:creationId xmlns:p14="http://schemas.microsoft.com/office/powerpoint/2010/main" val="3956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EEFF80-C1F4-473A-9823-D7490F3A5333}"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3E6DA-4158-4DB0-A028-5B2D2137C4A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5077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3BF25-7232-416B-AB76-D71E776C9C6A}" type="slidenum">
              <a:rPr lang="en-US" smtClean="0">
                <a:solidFill>
                  <a:prstClr val="black"/>
                </a:solidFill>
              </a:rPr>
              <a:pPr fontAlgn="base">
                <a:spcBef>
                  <a:spcPct val="0"/>
                </a:spcBef>
                <a:spcAft>
                  <a:spcPct val="0"/>
                </a:spcAft>
                <a:defRPr/>
              </a:pPr>
              <a:t>17</a:t>
            </a:fld>
            <a:endParaRPr lang="en-US" smtClean="0">
              <a:solidFill>
                <a:prstClr val="black"/>
              </a:solidFill>
            </a:endParaRPr>
          </a:p>
        </p:txBody>
      </p:sp>
    </p:spTree>
    <p:extLst>
      <p:ext uri="{BB962C8B-B14F-4D97-AF65-F5344CB8AC3E}">
        <p14:creationId xmlns:p14="http://schemas.microsoft.com/office/powerpoint/2010/main" val="15398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8F124-CAFB-4B5F-A3AF-F8516BF6E4D1}" type="slidenum">
              <a:rPr lang="en-US">
                <a:solidFill>
                  <a:prstClr val="black"/>
                </a:solidFill>
              </a:rPr>
              <a:pPr/>
              <a:t>26</a:t>
            </a:fld>
            <a:endParaRPr lang="en-US" dirty="0">
              <a:solidFill>
                <a:prstClr val="black"/>
              </a:solidFill>
            </a:endParaRPr>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7697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1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DDDB1A-5585-4728-9A9E-F36A7268660C}"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138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CE8F1-F7BF-41E9-9E5C-EADDC34AA2F5}"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962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2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2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950A8-02B5-449B-AB3C-3DB2BE447C6A}"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871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1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E32396-7D5C-4D56-87E2-44D2DA6B45A2}"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45612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66EB4-0C72-4915-81C6-6BE7A6651B36}"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9791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D3D34-10E9-41A9-A31F-9E494D9777EF}"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40997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B17268-0E1A-47DB-AEA6-6448A34CF7BC}" type="datetime1">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2563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6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554937-B140-443C-B2CE-CE8A1405DB3A}" type="datetime1">
              <a:rPr lang="en-US" smtClean="0">
                <a:solidFill>
                  <a:srgbClr val="FFFFFF">
                    <a:tint val="75000"/>
                  </a:srgbClr>
                </a:solidFill>
              </a:rPr>
              <a:pPr/>
              <a:t>2/23/2020</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331832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7C55D9-7B8B-4579-B432-CB98E63B8DF0}" type="datetime1">
              <a:rPr lang="en-US" smtClean="0">
                <a:solidFill>
                  <a:srgbClr val="FFFFFF">
                    <a:tint val="75000"/>
                  </a:srgbClr>
                </a:solidFill>
              </a:rPr>
              <a:pPr/>
              <a:t>2/23/2020</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02813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EC691-C24E-4148-B03C-1540BFCB8A35}" type="datetime1">
              <a:rPr lang="en-US" smtClean="0">
                <a:solidFill>
                  <a:srgbClr val="FFFFFF">
                    <a:tint val="75000"/>
                  </a:srgbClr>
                </a:solidFill>
              </a:rPr>
              <a:pPr/>
              <a:t>2/23/2020</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926250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ECF71-B10E-4D5E-BFC1-45A55CF5E8B5}" type="datetime1">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66493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B106E-7864-436C-A1B5-E451BB3BA608}"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063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7CF4A-61FB-48C0-B07C-3CEBA280085A}" type="datetime1">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635663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30E75-412F-464D-8EC7-3F48D5AFC5DF}"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35204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2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2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2AA644-45EB-40BD-A861-98578FBC8E14}"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79078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1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4BCFBA-6C44-4B26-9C62-7BC27A267AD8}"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260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0F2AE-1B29-4BF9-927F-002FA71AC24B}"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06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37D8D-E55F-4B48-B555-33FAB9492639}"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4563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0926E6-75C6-4455-B73D-BB422E0BF045}" type="datetime1">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687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6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C9C9E5-CD0C-4829-B41F-A84A30E114A8}" type="datetime1">
              <a:rPr lang="en-US" smtClean="0">
                <a:solidFill>
                  <a:prstClr val="black">
                    <a:tint val="75000"/>
                  </a:prstClr>
                </a:solidFill>
              </a:rPr>
              <a:pPr/>
              <a:t>2/23/2020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1756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FDCCEC-1A99-4315-92A6-F5D0B583CA8B}" type="datetime1">
              <a:rPr lang="en-US" smtClean="0">
                <a:solidFill>
                  <a:prstClr val="black">
                    <a:tint val="75000"/>
                  </a:prstClr>
                </a:solidFill>
              </a:rPr>
              <a:pPr/>
              <a:t>2/23/2020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12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4442C-8DEF-46CB-9578-8EE0F4882F67}" type="datetime1">
              <a:rPr lang="en-US" smtClean="0">
                <a:solidFill>
                  <a:prstClr val="black">
                    <a:tint val="75000"/>
                  </a:prstClr>
                </a:solidFill>
              </a:rPr>
              <a:pPr/>
              <a:t>2/23/2020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88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DCD21-0104-45ED-A9CB-44CF16203FEC}"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16962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3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5F6A5-E2C2-4DF7-B748-6B6CD8FA6AC5}" type="datetime1">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919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2C6A6-0B79-4BA8-BC55-434A3BEA6660}" type="datetime1">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079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71882-6C42-488C-8118-50EC35612961}"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827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2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2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3C35F-A6E4-4F6B-A3ED-93AED20B4EE9}"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65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628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527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94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940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709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12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BD9DB-215C-45C2-9873-9E18AB267065}"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6520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95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6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57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1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10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6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7349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302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6111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9275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40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6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FF37A-6A75-470D-B2A1-14FA4CC0AC98}" type="datetime1">
              <a:rPr lang="en-US" smtClean="0">
                <a:solidFill>
                  <a:prstClr val="white">
                    <a:tint val="75000"/>
                  </a:prstClr>
                </a:solidFill>
              </a:rPr>
              <a:pPr/>
              <a:t>2/23/2020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35747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1771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0518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2154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8996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6530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7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7544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39379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081062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311097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96819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4E0178-EBC9-4498-830B-A892675C1081}" type="datetime1">
              <a:rPr lang="en-US" smtClean="0">
                <a:solidFill>
                  <a:prstClr val="white">
                    <a:tint val="75000"/>
                  </a:prstClr>
                </a:solidFill>
              </a:rPr>
              <a:pPr/>
              <a:t>2/23/2020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0980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0362416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82954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761778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44454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770337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08045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018896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616"/>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3" y="1524215"/>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2407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903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76" y="3352809"/>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76" y="4771245"/>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12779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D3CC9-0689-4063-AB83-9B0BDFBFFDF7}" type="datetime1">
              <a:rPr lang="en-US" smtClean="0">
                <a:solidFill>
                  <a:prstClr val="white">
                    <a:tint val="75000"/>
                  </a:prstClr>
                </a:solidFill>
              </a:rPr>
              <a:pPr/>
              <a:t>2/23/2020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8627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360"/>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221"/>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0079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7"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7752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5223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7006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9028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7937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56"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56"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608"/>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654982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09369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2054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DDB1A-5585-4728-9A9E-F36A7268660C}"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401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1A26A6-855D-4F5B-AB45-19389D4B5410}"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38470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B106E-7864-436C-A1B5-E451BB3BA608}"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8991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DCD21-0104-45ED-A9CB-44CF16203FEC}"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42679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FBD9DB-215C-45C2-9873-9E18AB267065}"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26202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FF37A-6A75-470D-B2A1-14FA4CC0AC98}" type="datetime1">
              <a:rPr lang="en-US" smtClean="0">
                <a:solidFill>
                  <a:prstClr val="white">
                    <a:tint val="75000"/>
                  </a:prstClr>
                </a:solidFill>
              </a:rPr>
              <a:pPr/>
              <a:t>2/23/2020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6824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E0178-EBC9-4498-830B-A892675C1081}" type="datetime1">
              <a:rPr lang="en-US" smtClean="0">
                <a:solidFill>
                  <a:prstClr val="white">
                    <a:tint val="75000"/>
                  </a:prstClr>
                </a:solidFill>
              </a:rPr>
              <a:pPr/>
              <a:t>2/23/2020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2053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D3CC9-0689-4063-AB83-9B0BDFBFFDF7}" type="datetime1">
              <a:rPr lang="en-US" smtClean="0">
                <a:solidFill>
                  <a:prstClr val="white">
                    <a:tint val="75000"/>
                  </a:prstClr>
                </a:solidFill>
              </a:rPr>
              <a:pPr/>
              <a:t>2/23/2020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5176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A26A6-855D-4F5B-AB45-19389D4B5410}"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516779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FA478-2F42-465D-9C45-4A12DC47054F}"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1860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CE8F1-F7BF-41E9-9E5C-EADDC34AA2F5}"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8577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950A8-02B5-449B-AB3C-3DB2BE447C6A}"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2536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FA478-2F42-465D-9C45-4A12DC47054F}" type="datetime1">
              <a:rPr lang="en-US" smtClean="0">
                <a:solidFill>
                  <a:prstClr val="white">
                    <a:tint val="75000"/>
                  </a:prstClr>
                </a:solidFill>
              </a:rPr>
              <a:pPr/>
              <a:t>2/23/2020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316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828D-8383-470A-B100-A76D529E09C2}"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6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6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29481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F0BD0-1B24-45B9-B238-A3A6CEDA1F74}" type="datetime1">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3"/>
          </p:nvPr>
        </p:nvSpPr>
        <p:spPr>
          <a:xfrm>
            <a:off x="3124200" y="63566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FFFFFF">
                  <a:tint val="75000"/>
                </a:srgbClr>
              </a:solidFill>
            </a:endParaRPr>
          </a:p>
        </p:txBody>
      </p:sp>
      <p:sp>
        <p:nvSpPr>
          <p:cNvPr id="6" name="Slide Number Placeholder 5"/>
          <p:cNvSpPr>
            <a:spLocks noGrp="1"/>
          </p:cNvSpPr>
          <p:nvPr>
            <p:ph type="sldNum" sz="quarter" idx="4"/>
          </p:nvPr>
        </p:nvSpPr>
        <p:spPr>
          <a:xfrm>
            <a:off x="6553200" y="63566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16809266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D1B48-99F2-497C-A3DF-DC58C029493F}" type="datetime1">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6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6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C9FE-F913-406B-B1D6-4B374F5645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918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47000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2/23/2020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5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5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3623800"/>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27CF9-7B67-4481-8FE5-24DF4F486E5F}" type="datetimeFigureOut">
              <a:rPr lang="en-US" smtClean="0">
                <a:solidFill>
                  <a:srgbClr val="FFFFFF">
                    <a:tint val="75000"/>
                  </a:srgbClr>
                </a:solidFill>
              </a:rPr>
              <a:pPr/>
              <a:t>2/23/2020</a:t>
            </a:fld>
            <a:endParaRPr lang="en-US" dirty="0">
              <a:solidFill>
                <a:srgbClr val="FFFFFF">
                  <a:tint val="75000"/>
                </a:srgbClr>
              </a:solidFill>
            </a:endParaRPr>
          </a:p>
        </p:txBody>
      </p:sp>
      <p:sp>
        <p:nvSpPr>
          <p:cNvPr id="5" name="Footer Placeholder 4"/>
          <p:cNvSpPr>
            <a:spLocks noGrp="1"/>
          </p:cNvSpPr>
          <p:nvPr>
            <p:ph type="ftr" sz="quarter" idx="3"/>
          </p:nvPr>
        </p:nvSpPr>
        <p:spPr>
          <a:xfrm>
            <a:off x="3124200" y="63565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FFFFFF">
                  <a:tint val="75000"/>
                </a:srgbClr>
              </a:solidFill>
            </a:endParaRPr>
          </a:p>
        </p:txBody>
      </p:sp>
      <p:sp>
        <p:nvSpPr>
          <p:cNvPr id="6" name="Slide Number Placeholder 5"/>
          <p:cNvSpPr>
            <a:spLocks noGrp="1"/>
          </p:cNvSpPr>
          <p:nvPr>
            <p:ph type="sldNum" sz="quarter" idx="4"/>
          </p:nvPr>
        </p:nvSpPr>
        <p:spPr>
          <a:xfrm>
            <a:off x="6553200" y="63565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C9FE-F913-406B-B1D6-4B374F56458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92970263"/>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7"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7"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884"/>
            <a:ext cx="2133600" cy="365125"/>
          </a:xfrm>
          <a:prstGeom prst="rect">
            <a:avLst/>
          </a:prstGeom>
        </p:spPr>
        <p:txBody>
          <a:bodyPr vert="horz" lIns="91440" tIns="45720" rIns="91440" bIns="45720" rtlCol="0" anchor="ctr"/>
          <a:lstStyle>
            <a:lvl1pPr algn="r">
              <a:defRPr sz="1200">
                <a:solidFill>
                  <a:schemeClr val="bg1"/>
                </a:solidFill>
              </a:defRPr>
            </a:lvl1pPr>
          </a:lstStyle>
          <a:p>
            <a:fld id="{53927CF9-7B67-4481-8FE5-24DF4F486E5F}" type="datetimeFigureOut">
              <a:rPr lang="en-US" smtClean="0">
                <a:solidFill>
                  <a:prstClr val="white"/>
                </a:solidFill>
              </a:rPr>
              <a:pPr/>
              <a:t>2/23/2020</a:t>
            </a:fld>
            <a:endParaRPr lang="en-US" dirty="0">
              <a:solidFill>
                <a:prstClr val="white"/>
              </a:solidFill>
            </a:endParaRPr>
          </a:p>
        </p:txBody>
      </p:sp>
      <p:sp>
        <p:nvSpPr>
          <p:cNvPr id="5" name="Footer Placeholder 4"/>
          <p:cNvSpPr>
            <a:spLocks noGrp="1"/>
          </p:cNvSpPr>
          <p:nvPr>
            <p:ph type="ftr" sz="quarter" idx="3"/>
          </p:nvPr>
        </p:nvSpPr>
        <p:spPr>
          <a:xfrm>
            <a:off x="264458" y="6275884"/>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897906" y="6275884"/>
            <a:ext cx="990600" cy="365125"/>
          </a:xfrm>
          <a:prstGeom prst="rect">
            <a:avLst/>
          </a:prstGeom>
        </p:spPr>
        <p:txBody>
          <a:bodyPr vert="horz" lIns="91440" tIns="45720" rIns="91440" bIns="45720" rtlCol="0" anchor="ctr"/>
          <a:lstStyle>
            <a:lvl1pPr algn="r">
              <a:defRPr sz="3600">
                <a:solidFill>
                  <a:schemeClr val="bg1"/>
                </a:solidFill>
              </a:defRPr>
            </a:lvl1pPr>
          </a:lstStyle>
          <a:p>
            <a:fld id="{36F4C9FE-F913-406B-B1D6-4B374F5645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029601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828D-8383-470A-B100-A76D529E09C2}" type="datetime1">
              <a:rPr lang="en-US" smtClean="0">
                <a:solidFill>
                  <a:prstClr val="white">
                    <a:tint val="75000"/>
                  </a:prstClr>
                </a:solidFill>
              </a:rPr>
              <a:pPr/>
              <a:t>2/23/2020</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C9FE-F913-406B-B1D6-4B374F5645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892270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8288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ID" sz="7200" b="1" dirty="0" smtClean="0">
                <a:ln/>
              </a:rPr>
              <a:t>Presentation Skills</a:t>
            </a:r>
            <a:endParaRPr lang="en-US" sz="7200" b="1" cap="none" dirty="0">
              <a:ln/>
              <a:effectLst/>
            </a:endParaRPr>
          </a:p>
        </p:txBody>
      </p:sp>
    </p:spTree>
    <p:extLst>
      <p:ext uri="{BB962C8B-B14F-4D97-AF65-F5344CB8AC3E}">
        <p14:creationId xmlns:p14="http://schemas.microsoft.com/office/powerpoint/2010/main" val="411535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1470025"/>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Tips</a:t>
            </a:r>
          </a:p>
        </p:txBody>
      </p:sp>
      <p:sp>
        <p:nvSpPr>
          <p:cNvPr id="3" name="Subtitle 2"/>
          <p:cNvSpPr>
            <a:spLocks noGrp="1"/>
          </p:cNvSpPr>
          <p:nvPr>
            <p:ph type="subTitle" idx="1"/>
          </p:nvPr>
        </p:nvSpPr>
        <p:spPr>
          <a:xfrm>
            <a:off x="1752600" y="2362200"/>
            <a:ext cx="5715000" cy="3962400"/>
          </a:xfrm>
        </p:spPr>
        <p:txBody>
          <a:bodyPr rtlCol="0">
            <a:normAutofit/>
          </a:bodyPr>
          <a:lstStyle/>
          <a:p>
            <a:pPr eaLnBrk="1" fontAlgn="auto" hangingPunct="1">
              <a:spcAft>
                <a:spcPts val="0"/>
              </a:spcAft>
              <a:buFont typeface="Arial" pitchFamily="34" charset="0"/>
              <a:buNone/>
              <a:defRPr/>
            </a:pPr>
            <a:r>
              <a:rPr lang="en-US" sz="3200" dirty="0">
                <a:solidFill>
                  <a:schemeClr val="bg2">
                    <a:lumMod val="40000"/>
                    <a:lumOff val="60000"/>
                  </a:schemeClr>
                </a:solidFill>
              </a:rPr>
              <a:t>Try to build your own credibility in your introduction and create a safe comfortable environment for your audience.</a:t>
            </a:r>
          </a:p>
        </p:txBody>
      </p:sp>
    </p:spTree>
    <p:extLst>
      <p:ext uri="{BB962C8B-B14F-4D97-AF65-F5344CB8AC3E}">
        <p14:creationId xmlns:p14="http://schemas.microsoft.com/office/powerpoint/2010/main" val="854084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TIPS</a:t>
            </a:r>
          </a:p>
        </p:txBody>
      </p:sp>
      <p:sp>
        <p:nvSpPr>
          <p:cNvPr id="12291" name="Subtitle 2"/>
          <p:cNvSpPr>
            <a:spLocks noGrp="1"/>
          </p:cNvSpPr>
          <p:nvPr>
            <p:ph idx="1"/>
          </p:nvPr>
        </p:nvSpPr>
        <p:spPr>
          <a:xfrm>
            <a:off x="457200" y="1783560"/>
            <a:ext cx="8229600" cy="4845840"/>
          </a:xfrm>
        </p:spPr>
        <p:txBody>
          <a:bodyPr>
            <a:normAutofit/>
          </a:bodyPr>
          <a:lstStyle/>
          <a:p>
            <a:pPr algn="ctr" eaLnBrk="1" hangingPunct="1"/>
            <a:endParaRPr lang="en-US" sz="3600" dirty="0">
              <a:solidFill>
                <a:schemeClr val="bg2">
                  <a:lumMod val="40000"/>
                  <a:lumOff val="60000"/>
                </a:schemeClr>
              </a:solidFill>
            </a:endParaRPr>
          </a:p>
          <a:p>
            <a:pPr algn="ctr" eaLnBrk="1" hangingPunct="1"/>
            <a:endParaRPr lang="en-US" sz="3600" dirty="0">
              <a:solidFill>
                <a:schemeClr val="bg2">
                  <a:lumMod val="40000"/>
                  <a:lumOff val="60000"/>
                </a:schemeClr>
              </a:solidFill>
            </a:endParaRPr>
          </a:p>
          <a:p>
            <a:pPr algn="ctr" eaLnBrk="1" hangingPunct="1"/>
            <a:endParaRPr lang="en-US" sz="3600" dirty="0">
              <a:solidFill>
                <a:schemeClr val="bg2">
                  <a:lumMod val="40000"/>
                  <a:lumOff val="60000"/>
                </a:schemeClr>
              </a:solidFill>
            </a:endParaRPr>
          </a:p>
          <a:p>
            <a:pPr algn="ctr" eaLnBrk="1" hangingPunct="1"/>
            <a:endParaRPr lang="en-US" sz="3600" dirty="0">
              <a:solidFill>
                <a:schemeClr val="bg2">
                  <a:lumMod val="40000"/>
                  <a:lumOff val="60000"/>
                </a:schemeClr>
              </a:solidFill>
            </a:endParaRPr>
          </a:p>
          <a:p>
            <a:pPr algn="ctr" eaLnBrk="1" hangingPunct="1"/>
            <a:endParaRPr lang="en-US" sz="3600" dirty="0">
              <a:solidFill>
                <a:schemeClr val="bg2">
                  <a:lumMod val="40000"/>
                  <a:lumOff val="60000"/>
                </a:schemeClr>
              </a:solidFill>
            </a:endParaRPr>
          </a:p>
          <a:p>
            <a:pPr algn="ctr" eaLnBrk="1" hangingPunct="1"/>
            <a:endParaRPr lang="en-US" sz="3600" dirty="0"/>
          </a:p>
          <a:p>
            <a:pPr marL="0" indent="0" algn="ctr" eaLnBrk="1" hangingPunct="1">
              <a:buNone/>
            </a:pPr>
            <a:r>
              <a:rPr lang="en-US" sz="3600" dirty="0"/>
              <a:t>Smiling. Naturally. Eye Contact</a:t>
            </a:r>
          </a:p>
        </p:txBody>
      </p:sp>
      <p:sp>
        <p:nvSpPr>
          <p:cNvPr id="3" name="Slide Number Placeholder 2"/>
          <p:cNvSpPr>
            <a:spLocks noGrp="1"/>
          </p:cNvSpPr>
          <p:nvPr>
            <p:ph type="sldNum" sz="quarter" idx="12"/>
          </p:nvPr>
        </p:nvSpPr>
        <p:spPr/>
        <p:txBody>
          <a:bodyPr/>
          <a:lstStyle/>
          <a:p>
            <a:fld id="{36F4C9FE-F913-406B-B1D6-4B374F564580}" type="slidenum">
              <a:rPr lang="en-US" smtClean="0">
                <a:solidFill>
                  <a:prstClr val="white">
                    <a:tint val="75000"/>
                  </a:prstClr>
                </a:solidFill>
              </a:rPr>
              <a:pPr/>
              <a:t>11</a:t>
            </a:fld>
            <a:endParaRPr lang="en-US" dirty="0">
              <a:solidFill>
                <a:prstClr val="white">
                  <a:tint val="75000"/>
                </a:prstClr>
              </a:solidFill>
            </a:endParaRPr>
          </a:p>
        </p:txBody>
      </p:sp>
      <p:pic>
        <p:nvPicPr>
          <p:cNvPr id="10242" name="Picture 2"/>
          <p:cNvPicPr>
            <a:picLocks noChangeAspect="1" noChangeArrowheads="1"/>
          </p:cNvPicPr>
          <p:nvPr/>
        </p:nvPicPr>
        <p:blipFill>
          <a:blip r:embed="rId2"/>
          <a:srcRect/>
          <a:stretch>
            <a:fillRect/>
          </a:stretch>
        </p:blipFill>
        <p:spPr bwMode="auto">
          <a:xfrm>
            <a:off x="2819400" y="2046767"/>
            <a:ext cx="3429821" cy="3028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971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838200"/>
            <a:ext cx="8305800" cy="685800"/>
          </a:xfrm>
        </p:spPr>
        <p:txBody>
          <a:bodyPr>
            <a:noAutofit/>
          </a:bodyPr>
          <a:lstStyle/>
          <a:p>
            <a:r>
              <a:rPr lang="en-US" sz="3600" b="1" dirty="0"/>
              <a:t>VOICE</a:t>
            </a:r>
            <a:br>
              <a:rPr lang="en-US" sz="3600" b="1" dirty="0"/>
            </a:br>
            <a:endParaRPr lang="en-US" sz="3600" b="1" dirty="0"/>
          </a:p>
        </p:txBody>
      </p:sp>
      <p:sp>
        <p:nvSpPr>
          <p:cNvPr id="7" name="Content Placeholder 6"/>
          <p:cNvSpPr>
            <a:spLocks noGrp="1"/>
          </p:cNvSpPr>
          <p:nvPr>
            <p:ph idx="1"/>
          </p:nvPr>
        </p:nvSpPr>
        <p:spPr>
          <a:xfrm>
            <a:off x="-228600" y="1676692"/>
            <a:ext cx="9524999" cy="1856509"/>
          </a:xfrm>
          <a:blipFill dpi="0" rotWithShape="1">
            <a:blip r:embed="rId2">
              <a:alphaModFix amt="71000"/>
            </a:blip>
            <a:srcRect/>
            <a:tile tx="0" ty="0" sx="100000" sy="100000" flip="none" algn="tl"/>
          </a:blipFill>
          <a:effectLst>
            <a:softEdge rad="317500"/>
          </a:effectLst>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endParaRPr lang="en-US" sz="3200" b="1" dirty="0">
              <a:ln w="50800"/>
              <a:solidFill>
                <a:schemeClr val="bg1">
                  <a:shade val="50000"/>
                </a:schemeClr>
              </a:solidFill>
            </a:endParaRPr>
          </a:p>
          <a:p>
            <a:pPr algn="ctr">
              <a:buNone/>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Your audience will be judging you by how you talk.</a:t>
            </a:r>
            <a:r>
              <a:rPr lang="en-US" b="1" dirty="0">
                <a:ln w="50800"/>
                <a:solidFill>
                  <a:schemeClr val="bg1">
                    <a:shade val="50000"/>
                  </a:schemeClr>
                </a:solidFill>
              </a:rPr>
              <a:t> </a:t>
            </a:r>
          </a:p>
        </p:txBody>
      </p:sp>
      <p:pic>
        <p:nvPicPr>
          <p:cNvPr id="3074" name="Picture 2"/>
          <p:cNvPicPr>
            <a:picLocks noChangeAspect="1" noChangeArrowheads="1"/>
          </p:cNvPicPr>
          <p:nvPr/>
        </p:nvPicPr>
        <p:blipFill>
          <a:blip r:embed="rId3"/>
          <a:srcRect/>
          <a:stretch>
            <a:fillRect/>
          </a:stretch>
        </p:blipFill>
        <p:spPr bwMode="auto">
          <a:xfrm>
            <a:off x="2667000" y="4038600"/>
            <a:ext cx="3609973" cy="240227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36F4C9FE-F913-406B-B1D6-4B374F564580}" type="slidenum">
              <a:rPr lang="en-US" smtClean="0">
                <a:solidFill>
                  <a:srgbClr val="FFFFFF">
                    <a:tint val="75000"/>
                  </a:srgbClr>
                </a:solidFill>
              </a:rPr>
              <a:pPr/>
              <a:t>12</a:t>
            </a:fld>
            <a:endParaRPr lang="en-US" dirty="0">
              <a:solidFill>
                <a:srgbClr val="FFFFFF">
                  <a:tint val="75000"/>
                </a:srgbClr>
              </a:solidFill>
            </a:endParaRPr>
          </a:p>
        </p:txBody>
      </p:sp>
    </p:spTree>
    <p:extLst>
      <p:ext uri="{BB962C8B-B14F-4D97-AF65-F5344CB8AC3E}">
        <p14:creationId xmlns:p14="http://schemas.microsoft.com/office/powerpoint/2010/main" val="233542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45" y="2634734"/>
            <a:ext cx="184731" cy="369332"/>
          </a:xfrm>
          <a:prstGeom prst="rect">
            <a:avLst/>
          </a:prstGeom>
          <a:noFill/>
          <a:ln w="9525">
            <a:noFill/>
            <a:miter lim="800000"/>
            <a:headEnd/>
            <a:tailEnd/>
          </a:ln>
        </p:spPr>
        <p:txBody>
          <a:bodyPr wrap="none" anchor="ctr">
            <a:spAutoFit/>
          </a:bodyPr>
          <a:lstStyle/>
          <a:p>
            <a:pPr>
              <a:defRPr/>
            </a:pPr>
            <a:endParaRPr lang="en-US">
              <a:solidFill>
                <a:prstClr val="white"/>
              </a:solidFill>
              <a:latin typeface="Garamond" pitchFamily="18" charset="0"/>
            </a:endParaRPr>
          </a:p>
        </p:txBody>
      </p:sp>
      <p:sp>
        <p:nvSpPr>
          <p:cNvPr id="65539" name="Rectangle 3"/>
          <p:cNvSpPr>
            <a:spLocks noChangeArrowheads="1"/>
          </p:cNvSpPr>
          <p:nvPr/>
        </p:nvSpPr>
        <p:spPr bwMode="auto">
          <a:xfrm>
            <a:off x="4286248" y="1643053"/>
            <a:ext cx="4572032" cy="3693319"/>
          </a:xfrm>
          <a:prstGeom prst="rect">
            <a:avLst/>
          </a:prstGeom>
          <a:noFill/>
          <a:ln w="9525">
            <a:noFill/>
            <a:miter lim="800000"/>
            <a:headEnd/>
            <a:tailEnd/>
          </a:ln>
        </p:spPr>
        <p:txBody>
          <a:bodyPr wrap="square" anchor="ctr">
            <a:spAutoFit/>
          </a:bodyPr>
          <a:lstStyle/>
          <a:p>
            <a:pPr>
              <a:tabLst>
                <a:tab pos="685800" algn="l"/>
              </a:tabLst>
              <a:defRPr/>
            </a:pPr>
            <a:r>
              <a:rPr lang="en-US" sz="4000" b="1" dirty="0">
                <a:solidFill>
                  <a:srgbClr val="C0504D">
                    <a:lumMod val="75000"/>
                  </a:srgbClr>
                </a:solidFill>
                <a:latin typeface="Arial" pitchFamily="34" charset="0"/>
              </a:rPr>
              <a:t>Pausing:</a:t>
            </a:r>
            <a:r>
              <a:rPr lang="en-US" sz="2000" dirty="0">
                <a:solidFill>
                  <a:prstClr val="white"/>
                </a:solidFill>
                <a:latin typeface="Arial" pitchFamily="34" charset="0"/>
              </a:rPr>
              <a:t> </a:t>
            </a:r>
          </a:p>
          <a:p>
            <a:pPr>
              <a:tabLst>
                <a:tab pos="685800" algn="l"/>
              </a:tabLst>
              <a:defRPr/>
            </a:pPr>
            <a:endParaRPr lang="en-US" sz="2000" dirty="0">
              <a:solidFill>
                <a:prstClr val="white"/>
              </a:solidFill>
              <a:latin typeface="Arial" pitchFamily="34" charset="0"/>
            </a:endParaRPr>
          </a:p>
          <a:p>
            <a:pPr>
              <a:tabLst>
                <a:tab pos="685800" algn="l"/>
              </a:tabLst>
              <a:defRPr/>
            </a:pPr>
            <a:endParaRPr lang="en-US" sz="2000" dirty="0">
              <a:solidFill>
                <a:prstClr val="white"/>
              </a:solidFill>
              <a:latin typeface="Arial" pitchFamily="34" charset="0"/>
            </a:endParaRPr>
          </a:p>
          <a:p>
            <a:pPr>
              <a:buFontTx/>
              <a:buChar char="•"/>
              <a:tabLst>
                <a:tab pos="685800" algn="l"/>
              </a:tabLst>
              <a:defRPr/>
            </a:pPr>
            <a:r>
              <a:rPr lang="en-US" sz="2200" dirty="0">
                <a:solidFill>
                  <a:prstClr val="white"/>
                </a:solidFill>
                <a:latin typeface="Arial" pitchFamily="34" charset="0"/>
              </a:rPr>
              <a:t>  Highlights its importance</a:t>
            </a:r>
          </a:p>
          <a:p>
            <a:pPr>
              <a:buFontTx/>
              <a:buChar char="•"/>
              <a:tabLst>
                <a:tab pos="685800" algn="l"/>
              </a:tabLst>
              <a:defRPr/>
            </a:pPr>
            <a:endParaRPr lang="en-US" sz="2200" dirty="0">
              <a:solidFill>
                <a:prstClr val="white"/>
              </a:solidFill>
              <a:latin typeface="Arial" pitchFamily="34" charset="0"/>
            </a:endParaRPr>
          </a:p>
          <a:p>
            <a:pPr>
              <a:buFontTx/>
              <a:buChar char="•"/>
              <a:tabLst>
                <a:tab pos="685800" algn="l"/>
              </a:tabLst>
              <a:defRPr/>
            </a:pPr>
            <a:r>
              <a:rPr lang="en-US" sz="2200" dirty="0">
                <a:solidFill>
                  <a:prstClr val="white"/>
                </a:solidFill>
                <a:latin typeface="Arial" pitchFamily="34" charset="0"/>
              </a:rPr>
              <a:t>  Gives listeners time to catch up</a:t>
            </a:r>
          </a:p>
          <a:p>
            <a:pPr>
              <a:tabLst>
                <a:tab pos="685800" algn="l"/>
              </a:tabLst>
              <a:defRPr/>
            </a:pPr>
            <a:endParaRPr lang="en-US" sz="2200" dirty="0">
              <a:solidFill>
                <a:prstClr val="white"/>
              </a:solidFill>
              <a:latin typeface="Arial" pitchFamily="34" charset="0"/>
            </a:endParaRPr>
          </a:p>
          <a:p>
            <a:pPr>
              <a:buFontTx/>
              <a:buChar char="•"/>
              <a:tabLst>
                <a:tab pos="685800" algn="l"/>
              </a:tabLst>
              <a:defRPr/>
            </a:pPr>
            <a:r>
              <a:rPr lang="en-US" sz="2200" dirty="0">
                <a:solidFill>
                  <a:prstClr val="white"/>
                </a:solidFill>
                <a:latin typeface="Arial" pitchFamily="34" charset="0"/>
              </a:rPr>
              <a:t>  Help build suspense &amp; maintain interest. </a:t>
            </a:r>
          </a:p>
          <a:p>
            <a:pPr>
              <a:buFontTx/>
              <a:buChar char="•"/>
              <a:tabLst>
                <a:tab pos="685800" algn="l"/>
              </a:tabLst>
              <a:defRPr/>
            </a:pPr>
            <a:endParaRPr lang="en-US" sz="2200" dirty="0">
              <a:solidFill>
                <a:prstClr val="white"/>
              </a:solidFill>
              <a:latin typeface="Arial" pitchFamily="34" charset="0"/>
            </a:endParaRPr>
          </a:p>
        </p:txBody>
      </p:sp>
      <p:pic>
        <p:nvPicPr>
          <p:cNvPr id="6" name="Picture 4"/>
          <p:cNvPicPr>
            <a:picLocks noChangeAspect="1" noChangeArrowheads="1"/>
          </p:cNvPicPr>
          <p:nvPr/>
        </p:nvPicPr>
        <p:blipFill>
          <a:blip r:embed="rId2"/>
          <a:srcRect/>
          <a:stretch>
            <a:fillRect/>
          </a:stretch>
        </p:blipFill>
        <p:spPr bwMode="auto">
          <a:xfrm>
            <a:off x="1066800" y="1714488"/>
            <a:ext cx="2318250" cy="3162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36F4C9FE-F913-406B-B1D6-4B374F564580}"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962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800"/>
            <a:ext cx="8229600" cy="2895600"/>
          </a:xfrm>
          <a:noFill/>
        </p:spPr>
        <p:txBody>
          <a:bodyPr>
            <a:normAutofit/>
          </a:bodyPr>
          <a:lstStyle/>
          <a:p>
            <a:r>
              <a:rPr lang="en-US" sz="6000" b="1" dirty="0" smtClean="0">
                <a:ln w="6600">
                  <a:solidFill>
                    <a:schemeClr val="accent2"/>
                  </a:solidFill>
                  <a:prstDash val="solid"/>
                </a:ln>
                <a:solidFill>
                  <a:srgbClr val="C00000"/>
                </a:solidFill>
                <a:effectLst>
                  <a:outerShdw dist="38100" dir="2700000" algn="tl" rotWithShape="0">
                    <a:schemeClr val="accent2"/>
                  </a:outerShdw>
                </a:effectLst>
              </a:rPr>
              <a:t>How To Improve Your Communication Skill?</a:t>
            </a:r>
            <a:endParaRPr lang="en-US" sz="6000" b="1" dirty="0">
              <a:ln w="6600">
                <a:solidFill>
                  <a:schemeClr val="accent2"/>
                </a:solidFill>
                <a:prstDash val="solid"/>
              </a:ln>
              <a:solidFill>
                <a:srgbClr val="C0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06080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rPr>
              <a:t>Use direct and concise language </a:t>
            </a:r>
          </a:p>
        </p:txBody>
      </p:sp>
      <p:sp>
        <p:nvSpPr>
          <p:cNvPr id="3" name="Content Placeholder 2"/>
          <p:cNvSpPr>
            <a:spLocks noGrp="1"/>
          </p:cNvSpPr>
          <p:nvPr>
            <p:ph idx="1"/>
          </p:nvPr>
        </p:nvSpPr>
        <p:spPr>
          <a:xfrm>
            <a:off x="1143000" y="2286000"/>
            <a:ext cx="8001000" cy="4267200"/>
          </a:xfrm>
        </p:spPr>
        <p:txBody>
          <a:bodyPr>
            <a:normAutofit/>
          </a:bodyPr>
          <a:lstStyle/>
          <a:p>
            <a:endParaRPr lang="en-US" dirty="0" smtClean="0"/>
          </a:p>
          <a:p>
            <a:r>
              <a:rPr lang="en-US" dirty="0" smtClean="0"/>
              <a:t>Do not use complex terminology</a:t>
            </a:r>
          </a:p>
          <a:p>
            <a:r>
              <a:rPr lang="en-US" dirty="0" smtClean="0"/>
              <a:t>Avoid  jargon</a:t>
            </a:r>
          </a:p>
          <a:p>
            <a:r>
              <a:rPr lang="en-US" dirty="0" smtClean="0"/>
              <a:t>Avoid using "big words" to sound more educated</a:t>
            </a:r>
          </a:p>
          <a:p>
            <a:endParaRPr lang="en-US" dirty="0"/>
          </a:p>
        </p:txBody>
      </p:sp>
    </p:spTree>
    <p:extLst>
      <p:ext uri="{BB962C8B-B14F-4D97-AF65-F5344CB8AC3E}">
        <p14:creationId xmlns:p14="http://schemas.microsoft.com/office/powerpoint/2010/main" val="156800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371600"/>
          </a:xfrm>
        </p:spPr>
        <p:txBody>
          <a:bodyPr/>
          <a:lstStyle/>
          <a:p>
            <a:r>
              <a:rPr lang="en-US" dirty="0">
                <a:solidFill>
                  <a:srgbClr val="C00000"/>
                </a:solidFill>
              </a:rPr>
              <a:t>Master nonverbal communication skills</a:t>
            </a:r>
          </a:p>
        </p:txBody>
      </p:sp>
      <p:sp>
        <p:nvSpPr>
          <p:cNvPr id="3" name="Content Placeholder 2"/>
          <p:cNvSpPr>
            <a:spLocks noGrp="1"/>
          </p:cNvSpPr>
          <p:nvPr>
            <p:ph idx="1"/>
          </p:nvPr>
        </p:nvSpPr>
        <p:spPr>
          <a:xfrm>
            <a:off x="561474" y="2819400"/>
            <a:ext cx="7924800" cy="3581400"/>
          </a:xfrm>
          <a:noFill/>
          <a:ln>
            <a:noFill/>
          </a:ln>
        </p:spPr>
        <p:txBody>
          <a:bodyPr>
            <a:noAutofit/>
          </a:bodyPr>
          <a:lstStyle/>
          <a:p>
            <a:r>
              <a:rPr lang="en-US" sz="3600" dirty="0" smtClean="0">
                <a:solidFill>
                  <a:schemeClr val="tx1"/>
                </a:solidFill>
              </a:rPr>
              <a:t>Body language effect on how your verbal communication is interpreted</a:t>
            </a:r>
          </a:p>
          <a:p>
            <a:r>
              <a:rPr lang="en-US" sz="3600" dirty="0" smtClean="0">
                <a:solidFill>
                  <a:schemeClr val="tx1"/>
                </a:solidFill>
              </a:rPr>
              <a:t>Control your body language to ensure your words are assessed correctly</a:t>
            </a:r>
            <a:endParaRPr lang="en-US" sz="3600" dirty="0">
              <a:solidFill>
                <a:schemeClr val="tx1"/>
              </a:solidFill>
            </a:endParaRPr>
          </a:p>
        </p:txBody>
      </p:sp>
    </p:spTree>
    <p:extLst>
      <p:ext uri="{BB962C8B-B14F-4D97-AF65-F5344CB8AC3E}">
        <p14:creationId xmlns:p14="http://schemas.microsoft.com/office/powerpoint/2010/main" val="376336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pPr marL="274320" indent="-274320">
              <a:spcBef>
                <a:spcPts val="580"/>
              </a:spcBef>
              <a:defRPr/>
            </a:pPr>
            <a:r>
              <a:rPr lang="en-US" sz="5400" b="1" dirty="0">
                <a:ln w="6600">
                  <a:solidFill>
                    <a:schemeClr val="accent2"/>
                  </a:solidFill>
                  <a:prstDash val="solid"/>
                </a:ln>
                <a:solidFill>
                  <a:schemeClr val="bg1"/>
                </a:solidFill>
                <a:effectLst>
                  <a:outerShdw dist="38100" dir="2700000" algn="tl" rotWithShape="0">
                    <a:schemeClr val="accent2"/>
                  </a:outerShdw>
                </a:effectLst>
              </a:rPr>
              <a:t>Think Before You Speak</a:t>
            </a:r>
          </a:p>
        </p:txBody>
      </p:sp>
      <p:sp>
        <p:nvSpPr>
          <p:cNvPr id="3" name="Content Placeholder 2"/>
          <p:cNvSpPr>
            <a:spLocks noGrp="1"/>
          </p:cNvSpPr>
          <p:nvPr>
            <p:ph sz="quarter" idx="1"/>
          </p:nvPr>
        </p:nvSpPr>
        <p:spPr>
          <a:xfrm>
            <a:off x="533400" y="1447800"/>
            <a:ext cx="8001000" cy="5181600"/>
          </a:xfrm>
        </p:spPr>
        <p:txBody>
          <a:bodyPr>
            <a:normAutofit/>
          </a:bodyPr>
          <a:lstStyle/>
          <a:p>
            <a:pPr marL="274320" indent="-27432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dirty="0" smtClean="0"/>
              <a:t>The objective: our message understood by listeners</a:t>
            </a:r>
          </a:p>
          <a:p>
            <a:pPr marL="274320" indent="-274320" eaLnBrk="1" fontAlgn="auto" hangingPunct="1">
              <a:spcBef>
                <a:spcPts val="580"/>
              </a:spcBef>
              <a:spcAft>
                <a:spcPts val="0"/>
              </a:spcAft>
              <a:buFont typeface="Wingdings 2"/>
              <a:buChar char=""/>
              <a:defRPr/>
            </a:pPr>
            <a:r>
              <a:rPr lang="en-US" dirty="0" smtClean="0"/>
              <a:t>Reduce inappropriate word</a:t>
            </a:r>
          </a:p>
          <a:p>
            <a:pPr marL="548640" lvl="1" eaLnBrk="1" fontAlgn="auto" hangingPunct="1">
              <a:spcBef>
                <a:spcPts val="370"/>
              </a:spcBef>
              <a:spcAft>
                <a:spcPts val="0"/>
              </a:spcAft>
              <a:buFont typeface="Wingdings 2"/>
              <a:buChar char=""/>
              <a:defRPr/>
            </a:pPr>
            <a:r>
              <a:rPr lang="en-US" dirty="0" smtClean="0"/>
              <a:t>Awkward pauses </a:t>
            </a:r>
          </a:p>
          <a:p>
            <a:pPr marL="548640" lvl="1" eaLnBrk="1" fontAlgn="auto" hangingPunct="1">
              <a:spcBef>
                <a:spcPts val="370"/>
              </a:spcBef>
              <a:spcAft>
                <a:spcPts val="0"/>
              </a:spcAft>
              <a:buFont typeface="Wingdings 2"/>
              <a:buChar char=""/>
              <a:defRPr/>
            </a:pPr>
            <a:r>
              <a:rPr lang="en-US" dirty="0" smtClean="0"/>
              <a:t>Clarifying statements</a:t>
            </a:r>
            <a:endParaRPr lang="en-US" dirty="0"/>
          </a:p>
        </p:txBody>
      </p:sp>
    </p:spTree>
    <p:extLst>
      <p:ext uri="{BB962C8B-B14F-4D97-AF65-F5344CB8AC3E}">
        <p14:creationId xmlns:p14="http://schemas.microsoft.com/office/powerpoint/2010/main" val="19185162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Know Your Material</a:t>
            </a:r>
          </a:p>
        </p:txBody>
      </p:sp>
      <p:sp>
        <p:nvSpPr>
          <p:cNvPr id="3" name="Content Placeholder 2"/>
          <p:cNvSpPr>
            <a:spLocks noGrp="1"/>
          </p:cNvSpPr>
          <p:nvPr>
            <p:ph idx="1"/>
          </p:nvPr>
        </p:nvSpPr>
        <p:spPr>
          <a:xfrm>
            <a:off x="685800" y="3048000"/>
            <a:ext cx="7772400" cy="3078960"/>
          </a:xfrm>
        </p:spPr>
        <p:txBody>
          <a:bodyPr>
            <a:normAutofit fontScale="92500" lnSpcReduction="20000"/>
          </a:bodyPr>
          <a:lstStyle/>
          <a:p>
            <a:endParaRPr lang="en-US" dirty="0"/>
          </a:p>
          <a:p>
            <a:endParaRPr lang="en-US" dirty="0"/>
          </a:p>
          <a:p>
            <a:pPr marL="68580" indent="0" algn="just">
              <a:buNone/>
            </a:pPr>
            <a:r>
              <a:rPr lang="en-US" dirty="0">
                <a:solidFill>
                  <a:srgbClr val="000000"/>
                </a:solidFill>
              </a:rPr>
              <a:t>Pick a topic you are interested in. Know more about it than you include in your speech. Use humor, personal stories and conversational language – that way you won’t easily forget what to say.</a:t>
            </a:r>
            <a:endParaRPr lang="en-ID" dirty="0">
              <a:solidFill>
                <a:srgbClr val="000000"/>
              </a:solidFill>
            </a:endParaRPr>
          </a:p>
          <a:p>
            <a:pPr algn="just"/>
            <a:endParaRPr lang="en-US" dirty="0"/>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20299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600200"/>
            <a:ext cx="7772400" cy="914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Know the Audience</a:t>
            </a:r>
            <a:br>
              <a:rPr lang="en-US" sz="6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3" name="Content Placeholder 2"/>
          <p:cNvSpPr>
            <a:spLocks noGrp="1"/>
          </p:cNvSpPr>
          <p:nvPr>
            <p:ph idx="1"/>
          </p:nvPr>
        </p:nvSpPr>
        <p:spPr>
          <a:xfrm>
            <a:off x="533400" y="3352800"/>
            <a:ext cx="8229600" cy="4267200"/>
          </a:xfrm>
        </p:spPr>
        <p:txBody>
          <a:bodyPr/>
          <a:lstStyle/>
          <a:p>
            <a:pPr marL="0" indent="0" algn="just">
              <a:buNone/>
            </a:pPr>
            <a:r>
              <a:rPr lang="en-US" sz="3600" dirty="0"/>
              <a:t>Greet some of the audience members as they arrive. It’s easier to speak to a group of friends than to strangers.</a:t>
            </a:r>
            <a:endParaRPr lang="en-ID" sz="3600" dirty="0"/>
          </a:p>
          <a:p>
            <a:pPr marL="68580" indent="0">
              <a:buNone/>
            </a:pPr>
            <a:endParaRPr lang="en-US" dirty="0"/>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33232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1371600"/>
          </a:xfrm>
        </p:spPr>
        <p:txBody>
          <a:bodyPr>
            <a:no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F8F8F8"/>
                </a:solidFill>
                <a:effectLst>
                  <a:outerShdw blurRad="25400" algn="tl" rotWithShape="0">
                    <a:srgbClr val="000000">
                      <a:alpha val="43000"/>
                    </a:srgbClr>
                  </a:outerShdw>
                </a:effectLst>
                <a:latin typeface="Albertus" pitchFamily="2" charset="0"/>
              </a:rPr>
              <a:t>The First Presentation Expert </a:t>
            </a:r>
            <a:br>
              <a:rPr lang="en-US" sz="4000" b="1" spc="150" dirty="0">
                <a:ln w="11430"/>
                <a:solidFill>
                  <a:srgbClr val="F8F8F8"/>
                </a:solidFill>
                <a:effectLst>
                  <a:outerShdw blurRad="25400" algn="tl" rotWithShape="0">
                    <a:srgbClr val="000000">
                      <a:alpha val="43000"/>
                    </a:srgbClr>
                  </a:outerShdw>
                </a:effectLst>
                <a:latin typeface="Albertus" pitchFamily="2" charset="0"/>
              </a:rPr>
            </a:br>
            <a:r>
              <a:rPr lang="en-US" sz="4000" b="1" spc="150" dirty="0">
                <a:ln w="11430"/>
                <a:solidFill>
                  <a:srgbClr val="F8F8F8"/>
                </a:solidFill>
                <a:effectLst>
                  <a:outerShdw blurRad="25400" algn="tl" rotWithShape="0">
                    <a:srgbClr val="000000">
                      <a:alpha val="43000"/>
                    </a:srgbClr>
                  </a:outerShdw>
                </a:effectLst>
                <a:latin typeface="Albertus" pitchFamily="2" charset="0"/>
              </a:rPr>
              <a:t>in The </a:t>
            </a:r>
            <a:r>
              <a:rPr lang="en-US" sz="4000" b="1" spc="150" dirty="0" smtClean="0">
                <a:ln w="11430"/>
                <a:solidFill>
                  <a:srgbClr val="F8F8F8"/>
                </a:solidFill>
                <a:effectLst>
                  <a:outerShdw blurRad="25400" algn="tl" rotWithShape="0">
                    <a:srgbClr val="000000">
                      <a:alpha val="43000"/>
                    </a:srgbClr>
                  </a:outerShdw>
                </a:effectLst>
                <a:latin typeface="Albertus" pitchFamily="2" charset="0"/>
              </a:rPr>
              <a:t>Earth:</a:t>
            </a:r>
            <a:br>
              <a:rPr lang="en-US" sz="4000" b="1" spc="150" dirty="0" smtClean="0">
                <a:ln w="11430"/>
                <a:solidFill>
                  <a:srgbClr val="F8F8F8"/>
                </a:solidFill>
                <a:effectLst>
                  <a:outerShdw blurRad="25400" algn="tl" rotWithShape="0">
                    <a:srgbClr val="000000">
                      <a:alpha val="43000"/>
                    </a:srgbClr>
                  </a:outerShdw>
                </a:effectLst>
                <a:latin typeface="Albertus" pitchFamily="2" charset="0"/>
              </a:rPr>
            </a:br>
            <a:r>
              <a:rPr lang="en-US" sz="4000" b="1" spc="150" dirty="0" smtClean="0">
                <a:ln w="11430"/>
                <a:solidFill>
                  <a:srgbClr val="F8F8F8"/>
                </a:solidFill>
                <a:effectLst>
                  <a:outerShdw blurRad="25400" algn="tl" rotWithShape="0">
                    <a:srgbClr val="000000">
                      <a:alpha val="43000"/>
                    </a:srgbClr>
                  </a:outerShdw>
                </a:effectLst>
                <a:latin typeface="Albertus" pitchFamily="2" charset="0"/>
              </a:rPr>
              <a:t>Prophet &amp; Religious Leader</a:t>
            </a:r>
            <a:endParaRPr lang="en-US" sz="4000" b="1" spc="150" dirty="0">
              <a:ln w="11430"/>
              <a:solidFill>
                <a:srgbClr val="F8F8F8"/>
              </a:solidFill>
              <a:effectLst>
                <a:outerShdw blurRad="25400" algn="tl" rotWithShape="0">
                  <a:srgbClr val="000000">
                    <a:alpha val="43000"/>
                  </a:srgbClr>
                </a:outerShdw>
              </a:effectLst>
              <a:latin typeface="Albertus" pitchFamily="2" charset="0"/>
            </a:endParaRPr>
          </a:p>
        </p:txBody>
      </p:sp>
      <p:pic>
        <p:nvPicPr>
          <p:cNvPr id="4" name="Content Placeholder 3" descr="Nabi Nuh_PR pertama di dunia.jpg"/>
          <p:cNvPicPr>
            <a:picLocks noGrp="1" noChangeAspect="1"/>
          </p:cNvPicPr>
          <p:nvPr>
            <p:ph idx="1"/>
          </p:nvPr>
        </p:nvPicPr>
        <p:blipFill>
          <a:blip r:embed="rId2"/>
          <a:srcRect t="10148" b="10148"/>
          <a:stretch>
            <a:fillRect/>
          </a:stretch>
        </p:blipFill>
        <p:spPr>
          <a:xfrm>
            <a:off x="1984023" y="2972014"/>
            <a:ext cx="5513615" cy="303227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36F4C9FE-F913-406B-B1D6-4B374F564580}"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42817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Relax</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533400" y="2667000"/>
            <a:ext cx="8229600" cy="4572000"/>
          </a:xfrm>
        </p:spPr>
        <p:txBody>
          <a:bodyPr/>
          <a:lstStyle/>
          <a:p>
            <a:pPr marL="0" indent="0" algn="just">
              <a:buNone/>
            </a:pPr>
            <a:r>
              <a:rPr lang="en-US" dirty="0" smtClean="0"/>
              <a:t>Begin </a:t>
            </a:r>
            <a:r>
              <a:rPr lang="en-US" dirty="0"/>
              <a:t>by addressing the audience. It buys you time and calms your nerves. Pause, smile and count to three before saying anything. ("One one-thousand, two one-thousand, three one-thousand. Pause. Begin.) Transform nervous energy into enthusiasm.</a:t>
            </a:r>
            <a:r>
              <a:rPr lang="en-ID" dirty="0"/>
              <a:t> </a:t>
            </a:r>
            <a:endParaRPr lang="en-US" dirty="0"/>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01564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6600">
                  <a:solidFill>
                    <a:schemeClr val="accent2"/>
                  </a:solidFill>
                  <a:prstDash val="solid"/>
                </a:ln>
                <a:solidFill>
                  <a:srgbClr val="FFFFFF"/>
                </a:solidFill>
                <a:effectLst>
                  <a:outerShdw dist="38100" dir="2700000" algn="tl" rotWithShape="0">
                    <a:schemeClr val="accent2"/>
                  </a:outerShdw>
                </a:effectLst>
              </a:rPr>
              <a:t>Effective Body Language on Stage</a:t>
            </a:r>
          </a:p>
        </p:txBody>
      </p:sp>
    </p:spTree>
    <p:extLst>
      <p:ext uri="{BB962C8B-B14F-4D97-AF65-F5344CB8AC3E}">
        <p14:creationId xmlns:p14="http://schemas.microsoft.com/office/powerpoint/2010/main" val="412504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0" y="128"/>
            <a:ext cx="4643497" cy="685658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4643561" y="0"/>
            <a:ext cx="4500503" cy="68580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0" y="3753330"/>
            <a:ext cx="9144000" cy="3139321"/>
          </a:xfrm>
          <a:prstGeom prst="rect">
            <a:avLst/>
          </a:prstGeom>
          <a:blipFill dpi="0" rotWithShape="1">
            <a:blip r:embed="rId4">
              <a:alphaModFix amt="52000"/>
            </a:blip>
            <a:srcRect/>
            <a:tile tx="0" ty="0" sx="100000" sy="100000" flip="none" algn="tl"/>
          </a:blipFill>
        </p:spPr>
        <p:txBody>
          <a:bodyPr wrap="square" rtlCol="0">
            <a:spAutoFit/>
          </a:bodyPr>
          <a:lstStyle/>
          <a:p>
            <a:pPr algn="ctr"/>
            <a:r>
              <a:rPr lang="en-US" sz="5400" dirty="0">
                <a:ln w="0"/>
                <a:solidFill>
                  <a:prstClr val="black"/>
                </a:solidFill>
                <a:effectLst>
                  <a:outerShdw blurRad="38100" dist="19050" dir="2700000" algn="tl" rotWithShape="0">
                    <a:prstClr val="black">
                      <a:alpha val="40000"/>
                    </a:prstClr>
                  </a:outerShdw>
                </a:effectLst>
              </a:rPr>
              <a:t>Get Emotional</a:t>
            </a:r>
          </a:p>
          <a:p>
            <a:pPr algn="ctr"/>
            <a:endParaRPr lang="en-US" sz="3600" dirty="0">
              <a:ln w="0"/>
              <a:solidFill>
                <a:prstClr val="black"/>
              </a:solidFill>
              <a:effectLst>
                <a:outerShdw blurRad="38100" dist="19050" dir="2700000" algn="tl" rotWithShape="0">
                  <a:prstClr val="black">
                    <a:alpha val="40000"/>
                  </a:prstClr>
                </a:outerShdw>
              </a:effectLst>
            </a:endParaRPr>
          </a:p>
          <a:p>
            <a:pPr marL="457200" indent="-457200">
              <a:buFont typeface="Arial" panose="020B0604020202020204" pitchFamily="34" charset="0"/>
              <a:buChar char="•"/>
            </a:pPr>
            <a:r>
              <a:rPr lang="en-US" sz="3600" dirty="0">
                <a:ln w="0"/>
                <a:solidFill>
                  <a:prstClr val="black"/>
                </a:solidFill>
              </a:rPr>
              <a:t>Audience Need Emotionally Involved</a:t>
            </a:r>
          </a:p>
          <a:p>
            <a:pPr marL="457200" indent="-457200">
              <a:buFont typeface="Arial" panose="020B0604020202020204" pitchFamily="34" charset="0"/>
              <a:buChar char="•"/>
            </a:pPr>
            <a:r>
              <a:rPr lang="en-US" sz="3600" dirty="0">
                <a:solidFill>
                  <a:prstClr val="black"/>
                </a:solidFill>
              </a:rPr>
              <a:t>Before go on stage concentrate on emotions and feelings</a:t>
            </a:r>
            <a:r>
              <a:rPr lang="en-US" sz="3200" dirty="0">
                <a:solidFill>
                  <a:prstClr val="black"/>
                </a:solidFill>
              </a:rPr>
              <a:t>. </a:t>
            </a:r>
          </a:p>
        </p:txBody>
      </p:sp>
    </p:spTree>
    <p:extLst>
      <p:ext uri="{BB962C8B-B14F-4D97-AF65-F5344CB8AC3E}">
        <p14:creationId xmlns:p14="http://schemas.microsoft.com/office/powerpoint/2010/main" val="427968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Make A Confident Entrance</a:t>
            </a:r>
          </a:p>
        </p:txBody>
      </p:sp>
      <p:sp>
        <p:nvSpPr>
          <p:cNvPr id="3" name="Content Placeholder 2"/>
          <p:cNvSpPr>
            <a:spLocks noGrp="1"/>
          </p:cNvSpPr>
          <p:nvPr>
            <p:ph idx="1"/>
          </p:nvPr>
        </p:nvSpPr>
        <p:spPr>
          <a:xfrm>
            <a:off x="5638800" y="3276728"/>
            <a:ext cx="3276600" cy="4525963"/>
          </a:xfrm>
        </p:spPr>
        <p:txBody>
          <a:bodyPr>
            <a:normAutofit/>
          </a:bodyPr>
          <a:lstStyle/>
          <a:p>
            <a:pPr fontAlgn="base"/>
            <a:r>
              <a:rPr lang="en-US" sz="3600" dirty="0">
                <a:solidFill>
                  <a:schemeClr val="bg1"/>
                </a:solidFill>
              </a:rPr>
              <a:t>Stay relaxed</a:t>
            </a:r>
          </a:p>
          <a:p>
            <a:pPr fontAlgn="base"/>
            <a:r>
              <a:rPr lang="en-US" sz="3600" dirty="0">
                <a:solidFill>
                  <a:schemeClr val="bg1"/>
                </a:solidFill>
              </a:rPr>
              <a:t>Walk out on stage with good posture.</a:t>
            </a:r>
          </a:p>
          <a:p>
            <a:endParaRPr lang="en-US" sz="3600" dirty="0">
              <a:solidFill>
                <a:schemeClr val="bg1"/>
              </a:solidFill>
            </a:endParaRPr>
          </a:p>
        </p:txBody>
      </p:sp>
    </p:spTree>
    <p:extLst>
      <p:ext uri="{BB962C8B-B14F-4D97-AF65-F5344CB8AC3E}">
        <p14:creationId xmlns:p14="http://schemas.microsoft.com/office/powerpoint/2010/main" val="65666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482"/>
            <a:ext cx="8229600" cy="808038"/>
          </a:xfrm>
        </p:spPr>
        <p:txBody>
          <a:bodyPr>
            <a:normAutofit/>
          </a:bodyPr>
          <a:lstStyle/>
          <a:p>
            <a:pPr algn="r"/>
            <a:r>
              <a:rPr lang="en-US" sz="2400" dirty="0">
                <a:solidFill>
                  <a:schemeClr val="bg1"/>
                </a:solidFill>
              </a:rPr>
              <a:t>October 13</a:t>
            </a:r>
            <a:r>
              <a:rPr lang="en-US" sz="2400" baseline="30000" dirty="0">
                <a:solidFill>
                  <a:schemeClr val="bg1"/>
                </a:solidFill>
              </a:rPr>
              <a:t>th</a:t>
            </a:r>
            <a:r>
              <a:rPr lang="en-US" sz="2400" dirty="0">
                <a:solidFill>
                  <a:schemeClr val="bg1"/>
                </a:solidFill>
              </a:rPr>
              <a:t>, 2015</a:t>
            </a:r>
          </a:p>
        </p:txBody>
      </p:sp>
      <p:sp>
        <p:nvSpPr>
          <p:cNvPr id="3" name="Content Placeholder 2"/>
          <p:cNvSpPr>
            <a:spLocks noGrp="1"/>
          </p:cNvSpPr>
          <p:nvPr>
            <p:ph idx="1"/>
          </p:nvPr>
        </p:nvSpPr>
        <p:spPr>
          <a:xfrm>
            <a:off x="381000" y="3636962"/>
            <a:ext cx="8229600" cy="2362200"/>
          </a:xfrm>
        </p:spPr>
        <p:txBody>
          <a:bodyPr>
            <a:noAutofit/>
          </a:bodyPr>
          <a:lstStyle/>
          <a:p>
            <a:pPr marL="0" indent="0" algn="ctr">
              <a:buNone/>
            </a:pPr>
            <a:r>
              <a:rPr lang="en-US" sz="4400" b="1" dirty="0">
                <a:ln w="6600">
                  <a:solidFill>
                    <a:schemeClr val="accent2"/>
                  </a:solidFill>
                  <a:prstDash val="solid"/>
                </a:ln>
                <a:solidFill>
                  <a:srgbClr val="FFFFFF"/>
                </a:solidFill>
                <a:effectLst>
                  <a:outerShdw dist="38100" dir="2700000" algn="tl" rotWithShape="0">
                    <a:schemeClr val="accent2"/>
                  </a:outerShdw>
                </a:effectLst>
              </a:rPr>
              <a:t>Democratic presidential debate: </a:t>
            </a:r>
          </a:p>
          <a:p>
            <a:pPr marL="0" indent="0" algn="ctr">
              <a:buNone/>
            </a:pPr>
            <a:r>
              <a:rPr lang="en-US" sz="4400" b="1" dirty="0">
                <a:ln w="6600">
                  <a:solidFill>
                    <a:schemeClr val="accent2"/>
                  </a:solidFill>
                  <a:prstDash val="solid"/>
                </a:ln>
                <a:solidFill>
                  <a:srgbClr val="FFFFFF"/>
                </a:solidFill>
                <a:effectLst>
                  <a:outerShdw dist="38100" dir="2700000" algn="tl" rotWithShape="0">
                    <a:schemeClr val="accent2"/>
                  </a:outerShdw>
                </a:effectLst>
              </a:rPr>
              <a:t>Hillary owned the debate from the moment she walked on stage</a:t>
            </a:r>
          </a:p>
          <a:p>
            <a:pPr marL="0" indent="0" algn="ctr">
              <a:buNone/>
            </a:pPr>
            <a:r>
              <a:rPr lang="en-US" sz="4400" b="1" dirty="0">
                <a:ln w="6600">
                  <a:solidFill>
                    <a:schemeClr val="accent2"/>
                  </a:solidFill>
                  <a:prstDash val="solid"/>
                </a:ln>
                <a:solidFill>
                  <a:srgbClr val="FFFFFF"/>
                </a:solidFill>
                <a:effectLst>
                  <a:outerShdw dist="38100" dir="2700000" algn="tl" rotWithShape="0">
                    <a:schemeClr val="accent2"/>
                  </a:outerShdw>
                </a:effectLst>
              </a:rPr>
              <a:t/>
            </a:r>
            <a:br>
              <a:rPr lang="en-US" sz="4400" b="1" dirty="0">
                <a:ln w="6600">
                  <a:solidFill>
                    <a:schemeClr val="accent2"/>
                  </a:solidFill>
                  <a:prstDash val="solid"/>
                </a:ln>
                <a:solidFill>
                  <a:srgbClr val="FFFFFF"/>
                </a:solidFill>
                <a:effectLst>
                  <a:outerShdw dist="38100" dir="2700000" algn="tl" rotWithShape="0">
                    <a:schemeClr val="accent2"/>
                  </a:outerShdw>
                </a:effectLst>
              </a:rPr>
            </a:b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72554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36" y="274638"/>
            <a:ext cx="4861367" cy="3200400"/>
          </a:xfrm>
          <a:prstGeom prst="rect">
            <a:avLst/>
          </a:prstGeom>
          <a:ln>
            <a:noFill/>
          </a:ln>
          <a:effectLst>
            <a:outerShdw blurRad="190500" algn="tl" rotWithShape="0">
              <a:srgbClr val="000000">
                <a:alpha val="70000"/>
              </a:srgbClr>
            </a:outerShdw>
          </a:effectLst>
        </p:spPr>
      </p:pic>
      <p:sp>
        <p:nvSpPr>
          <p:cNvPr id="5" name="Rectangle 4"/>
          <p:cNvSpPr/>
          <p:nvPr/>
        </p:nvSpPr>
        <p:spPr>
          <a:xfrm>
            <a:off x="609601" y="3886328"/>
            <a:ext cx="8239760" cy="2554545"/>
          </a:xfrm>
          <a:prstGeom prst="rect">
            <a:avLst/>
          </a:prstGeom>
        </p:spPr>
        <p:txBody>
          <a:bodyPr wrap="square">
            <a:spAutoFit/>
          </a:bodyPr>
          <a:lstStyle/>
          <a:p>
            <a:r>
              <a:rPr lang="en-US" sz="3200" dirty="0">
                <a:solidFill>
                  <a:prstClr val="black"/>
                </a:solidFill>
              </a:rPr>
              <a:t>“Of the five candidates, she was the one who walked out with confidence. Her body language was saying, ‘I own this stage. I’ve got this nailed. Don’t worry, I’m in charge.’ And in fact, she was.”  (Dr. Nick Morgan) </a:t>
            </a:r>
          </a:p>
        </p:txBody>
      </p:sp>
      <p:pic>
        <p:nvPicPr>
          <p:cNvPr id="6" name="Picture 5"/>
          <p:cNvPicPr>
            <a:picLocks noChangeAspect="1"/>
          </p:cNvPicPr>
          <p:nvPr/>
        </p:nvPicPr>
        <p:blipFill>
          <a:blip r:embed="rId3"/>
          <a:stretch>
            <a:fillRect/>
          </a:stretch>
        </p:blipFill>
        <p:spPr>
          <a:xfrm>
            <a:off x="4305300" y="987871"/>
            <a:ext cx="4381500" cy="2466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2136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1" y="0"/>
            <a:ext cx="8229600" cy="1143000"/>
          </a:xfrm>
        </p:spPr>
        <p:txBody>
          <a:bodyPr>
            <a:noAutofit/>
          </a:bodyPr>
          <a:lstStyle/>
          <a:p>
            <a:pPr algn="l"/>
            <a:r>
              <a:rPr lang="en-US" sz="5400" b="1" dirty="0">
                <a:ln w="6600">
                  <a:solidFill>
                    <a:schemeClr val="accent2"/>
                  </a:solidFill>
                  <a:prstDash val="solid"/>
                </a:ln>
                <a:solidFill>
                  <a:srgbClr val="FFFFFF"/>
                </a:solidFill>
                <a:effectLst>
                  <a:outerShdw dist="38100" dir="2700000" algn="tl" rotWithShape="0">
                    <a:schemeClr val="accent2"/>
                  </a:outerShdw>
                </a:effectLst>
              </a:rPr>
              <a:t>POSTURE</a:t>
            </a:r>
          </a:p>
        </p:txBody>
      </p:sp>
      <p:sp>
        <p:nvSpPr>
          <p:cNvPr id="12291" name="Rectangle 3"/>
          <p:cNvSpPr>
            <a:spLocks noGrp="1" noChangeArrowheads="1"/>
          </p:cNvSpPr>
          <p:nvPr>
            <p:ph idx="1"/>
          </p:nvPr>
        </p:nvSpPr>
        <p:spPr>
          <a:xfrm>
            <a:off x="457265" y="1417638"/>
            <a:ext cx="4343399" cy="5440362"/>
          </a:xfrm>
        </p:spPr>
        <p:txBody>
          <a:bodyPr>
            <a:normAutofit/>
          </a:bodyPr>
          <a:lstStyle/>
          <a:p>
            <a:pPr>
              <a:lnSpc>
                <a:spcPct val="90000"/>
              </a:lnSpc>
            </a:pPr>
            <a:r>
              <a:rPr lang="en-US" dirty="0">
                <a:solidFill>
                  <a:schemeClr val="bg1"/>
                </a:solidFill>
              </a:rPr>
              <a:t>Relaxed – full authority</a:t>
            </a:r>
          </a:p>
          <a:p>
            <a:pPr>
              <a:lnSpc>
                <a:spcPct val="90000"/>
              </a:lnSpc>
            </a:pPr>
            <a:r>
              <a:rPr lang="en-US" dirty="0">
                <a:solidFill>
                  <a:schemeClr val="bg1"/>
                </a:solidFill>
              </a:rPr>
              <a:t>Natural Action: healthy outlet for the nervous tension. </a:t>
            </a:r>
          </a:p>
          <a:p>
            <a:pPr>
              <a:lnSpc>
                <a:spcPct val="90000"/>
              </a:lnSpc>
            </a:pPr>
            <a:r>
              <a:rPr lang="en-US" dirty="0">
                <a:solidFill>
                  <a:schemeClr val="bg1"/>
                </a:solidFill>
              </a:rPr>
              <a:t>Be aware of the posture every times.</a:t>
            </a:r>
          </a:p>
          <a:p>
            <a:pPr>
              <a:lnSpc>
                <a:spcPct val="90000"/>
              </a:lnSpc>
            </a:pPr>
            <a:r>
              <a:rPr lang="en-US" dirty="0">
                <a:solidFill>
                  <a:schemeClr val="bg1"/>
                </a:solidFill>
              </a:rPr>
              <a:t>Good posture: help reduce fatigue and exhaustion. </a:t>
            </a:r>
          </a:p>
          <a:p>
            <a:pPr>
              <a:lnSpc>
                <a:spcPct val="90000"/>
              </a:lnSpc>
            </a:pPr>
            <a:r>
              <a:rPr lang="en-US" dirty="0">
                <a:solidFill>
                  <a:schemeClr val="bg1"/>
                </a:solidFill>
              </a:rPr>
              <a:t>Full frontal</a:t>
            </a:r>
          </a:p>
        </p:txBody>
      </p:sp>
    </p:spTree>
    <p:extLst>
      <p:ext uri="{BB962C8B-B14F-4D97-AF65-F5344CB8AC3E}">
        <p14:creationId xmlns:p14="http://schemas.microsoft.com/office/powerpoint/2010/main" val="182340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762000"/>
            <a:ext cx="4267200" cy="1143000"/>
          </a:xfrm>
        </p:spPr>
        <p:txBody>
          <a:bodyPr>
            <a:noAutofit/>
          </a:bodyPr>
          <a:lstStyle/>
          <a:p>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Maintain Eye Contact</a:t>
            </a:r>
          </a:p>
        </p:txBody>
      </p:sp>
    </p:spTree>
    <p:extLst>
      <p:ext uri="{BB962C8B-B14F-4D97-AF65-F5344CB8AC3E}">
        <p14:creationId xmlns:p14="http://schemas.microsoft.com/office/powerpoint/2010/main" val="397436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9525">
                  <a:solidFill>
                    <a:schemeClr val="bg1"/>
                  </a:solidFill>
                  <a:prstDash val="solid"/>
                </a:ln>
                <a:effectLst>
                  <a:outerShdw blurRad="12700" dist="38100" dir="2700000" algn="tl" rotWithShape="0">
                    <a:schemeClr val="bg1">
                      <a:lumMod val="50000"/>
                    </a:schemeClr>
                  </a:outerShdw>
                </a:effectLst>
              </a:rPr>
              <a:t>Move</a:t>
            </a:r>
          </a:p>
        </p:txBody>
      </p:sp>
      <p:sp>
        <p:nvSpPr>
          <p:cNvPr id="3" name="Content Placeholder 2"/>
          <p:cNvSpPr>
            <a:spLocks noGrp="1"/>
          </p:cNvSpPr>
          <p:nvPr>
            <p:ph idx="1"/>
          </p:nvPr>
        </p:nvSpPr>
        <p:spPr/>
        <p:txBody>
          <a:bodyPr>
            <a:normAutofit fontScale="92500" lnSpcReduction="10000"/>
          </a:bodyPr>
          <a:lstStyle/>
          <a:p>
            <a:pPr marL="0" indent="0" fontAlgn="base">
              <a:buNone/>
            </a:pPr>
            <a:endParaRPr lang="en-US" dirty="0"/>
          </a:p>
          <a:p>
            <a:pPr fontAlgn="base"/>
            <a:r>
              <a:rPr lang="en-US" dirty="0"/>
              <a:t>Movement keeps an audience from becoming bored. </a:t>
            </a:r>
          </a:p>
          <a:p>
            <a:pPr fontAlgn="base"/>
            <a:r>
              <a:rPr lang="en-US" dirty="0"/>
              <a:t>It can be very effective to walk toward the audience before making an important point, and away when you want to signal a break or a change of subject. </a:t>
            </a:r>
          </a:p>
          <a:p>
            <a:pPr fontAlgn="base"/>
            <a:r>
              <a:rPr lang="en-US" dirty="0"/>
              <a:t>Don’t move when you are making a key point. Instead, stop, widen your stance, and deliver that important message.</a:t>
            </a:r>
          </a:p>
          <a:p>
            <a:endParaRPr lang="en-US" dirty="0"/>
          </a:p>
        </p:txBody>
      </p:sp>
    </p:spTree>
    <p:extLst>
      <p:ext uri="{BB962C8B-B14F-4D97-AF65-F5344CB8AC3E}">
        <p14:creationId xmlns:p14="http://schemas.microsoft.com/office/powerpoint/2010/main" val="45507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000" r="-2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04800" y="5181728"/>
            <a:ext cx="8382000" cy="1838299"/>
          </a:xfrm>
        </p:spPr>
        <p:txBody>
          <a:bodyPr>
            <a:noAutofit/>
          </a:bodyPr>
          <a:lstStyle/>
          <a:p>
            <a:pPr marL="0" indent="0">
              <a:buNone/>
            </a:pPr>
            <a:r>
              <a:rPr lang="en-US" sz="3200" dirty="0"/>
              <a:t>Begin in a </a:t>
            </a:r>
            <a:r>
              <a:rPr lang="en-US" sz="3200" i="1" dirty="0">
                <a:solidFill>
                  <a:srgbClr val="FF0000"/>
                </a:solidFill>
              </a:rPr>
              <a:t>neutral</a:t>
            </a:r>
            <a:r>
              <a:rPr lang="en-US" sz="3200" dirty="0"/>
              <a:t> position with hands at your sides, That keeps you </a:t>
            </a:r>
            <a:r>
              <a:rPr lang="en-US" sz="3200" i="1" dirty="0">
                <a:solidFill>
                  <a:srgbClr val="FF0000"/>
                </a:solidFill>
              </a:rPr>
              <a:t>open</a:t>
            </a:r>
            <a:r>
              <a:rPr lang="en-US" sz="3200" i="1" dirty="0"/>
              <a:t> </a:t>
            </a:r>
            <a:r>
              <a:rPr lang="en-US" sz="3200" dirty="0"/>
              <a:t>to your audience, so that influence flows freely in both directions.</a:t>
            </a:r>
          </a:p>
        </p:txBody>
      </p:sp>
      <p:pic>
        <p:nvPicPr>
          <p:cNvPr id="10" name="Picture 9"/>
          <p:cNvPicPr>
            <a:picLocks noChangeAspect="1"/>
          </p:cNvPicPr>
          <p:nvPr/>
        </p:nvPicPr>
        <p:blipFill>
          <a:blip r:embed="rId3"/>
          <a:stretch>
            <a:fillRect/>
          </a:stretch>
        </p:blipFill>
        <p:spPr>
          <a:xfrm>
            <a:off x="2971800" y="223185"/>
            <a:ext cx="3478782" cy="4743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466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PRESENTATION SKILLS </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 </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PUBLIC SPEAKING</a:t>
            </a:r>
          </a:p>
        </p:txBody>
      </p:sp>
      <p:sp>
        <p:nvSpPr>
          <p:cNvPr id="3" name="Content Placeholder 2"/>
          <p:cNvSpPr>
            <a:spLocks noGrp="1"/>
          </p:cNvSpPr>
          <p:nvPr>
            <p:ph idx="1"/>
          </p:nvPr>
        </p:nvSpPr>
        <p:spPr>
          <a:xfrm>
            <a:off x="533400" y="3657600"/>
            <a:ext cx="8153400" cy="2971800"/>
          </a:xfrm>
        </p:spPr>
        <p:txBody>
          <a:bodyPr>
            <a:normAutofit/>
          </a:bodyPr>
          <a:lstStyle/>
          <a:p>
            <a:pPr marL="68580" indent="0">
              <a:buNone/>
            </a:pPr>
            <a:r>
              <a:rPr lang="en-US" dirty="0">
                <a:solidFill>
                  <a:srgbClr val="000000"/>
                </a:solidFill>
              </a:rPr>
              <a:t>Presentation skill :</a:t>
            </a:r>
          </a:p>
          <a:p>
            <a:pPr marL="525780" indent="-457200"/>
            <a:r>
              <a:rPr lang="en-US" dirty="0">
                <a:solidFill>
                  <a:srgbClr val="000000"/>
                </a:solidFill>
              </a:rPr>
              <a:t>Continuation of public speaking</a:t>
            </a:r>
          </a:p>
          <a:p>
            <a:pPr marL="525780" indent="-457200"/>
            <a:r>
              <a:rPr lang="en-US" dirty="0">
                <a:solidFill>
                  <a:srgbClr val="000000"/>
                </a:solidFill>
              </a:rPr>
              <a:t>Speaking skills in front of the audience</a:t>
            </a:r>
          </a:p>
          <a:p>
            <a:pPr marL="525780" indent="-457200"/>
            <a:r>
              <a:rPr lang="en-US" dirty="0">
                <a:solidFill>
                  <a:srgbClr val="000000"/>
                </a:solidFill>
              </a:rPr>
              <a:t>Talking one on one in a formal atmosphere</a:t>
            </a:r>
          </a:p>
        </p:txBody>
      </p:sp>
      <p:sp>
        <p:nvSpPr>
          <p:cNvPr id="4" name="Slide Number Placeholder 3"/>
          <p:cNvSpPr>
            <a:spLocks noGrp="1"/>
          </p:cNvSpPr>
          <p:nvPr>
            <p:ph type="sldNum" sz="quarter" idx="12"/>
          </p:nvPr>
        </p:nvSpPr>
        <p:spPr/>
        <p:txBody>
          <a:bodyPr/>
          <a:lstStyle/>
          <a:p>
            <a:fld id="{36F4C9FE-F913-406B-B1D6-4B374F564580}"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721995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3000" r="-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4495928"/>
            <a:ext cx="7848600" cy="1630363"/>
          </a:xfrm>
          <a:noFill/>
        </p:spPr>
        <p:txBody>
          <a:bodyPr>
            <a:normAutofit fontScale="92500" lnSpcReduction="10000"/>
          </a:bodyPr>
          <a:lstStyle/>
          <a:p>
            <a:pPr marL="0" indent="0" algn="ctr">
              <a:buNone/>
            </a:pPr>
            <a:r>
              <a:rPr lang="en-US" sz="4000" dirty="0"/>
              <a:t>You should Gesture sparingly, using </a:t>
            </a:r>
            <a:r>
              <a:rPr lang="en-US" sz="4000" i="1" dirty="0">
                <a:solidFill>
                  <a:srgbClr val="FF0000"/>
                </a:solidFill>
              </a:rPr>
              <a:t>defined</a:t>
            </a:r>
            <a:r>
              <a:rPr lang="en-US" sz="4000" dirty="0"/>
              <a:t> or "clean" hand movements; and make them</a:t>
            </a:r>
            <a:r>
              <a:rPr lang="en-US" sz="4000" dirty="0">
                <a:solidFill>
                  <a:srgbClr val="FF0000"/>
                </a:solidFill>
              </a:rPr>
              <a:t> </a:t>
            </a:r>
            <a:r>
              <a:rPr lang="en-US" sz="4000" i="1" dirty="0">
                <a:solidFill>
                  <a:srgbClr val="FF0000"/>
                </a:solidFill>
              </a:rPr>
              <a:t>strong</a:t>
            </a:r>
            <a:endParaRPr lang="en-US" sz="4000" dirty="0">
              <a:solidFill>
                <a:srgbClr val="FF0000"/>
              </a:solidFill>
            </a:endParaRPr>
          </a:p>
        </p:txBody>
      </p:sp>
    </p:spTree>
    <p:extLst>
      <p:ext uri="{BB962C8B-B14F-4D97-AF65-F5344CB8AC3E}">
        <p14:creationId xmlns:p14="http://schemas.microsoft.com/office/powerpoint/2010/main" val="286379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rPr>
              <a:t>Using Space</a:t>
            </a:r>
          </a:p>
        </p:txBody>
      </p:sp>
      <p:sp>
        <p:nvSpPr>
          <p:cNvPr id="3" name="Content Placeholder 2"/>
          <p:cNvSpPr>
            <a:spLocks noGrp="1"/>
          </p:cNvSpPr>
          <p:nvPr>
            <p:ph idx="1"/>
          </p:nvPr>
        </p:nvSpPr>
        <p:spPr>
          <a:xfrm>
            <a:off x="457200" y="4343528"/>
            <a:ext cx="8229600" cy="1782763"/>
          </a:xfrm>
          <a:blipFill dpi="0" rotWithShape="1">
            <a:blip r:embed="rId3">
              <a:alphaModFix amt="69000"/>
            </a:blip>
            <a:srcRect/>
            <a:tile tx="0" ty="0" sx="100000" sy="100000" flip="none" algn="tl"/>
          </a:blipFill>
        </p:spPr>
        <p:txBody>
          <a:bodyPr>
            <a:normAutofit lnSpcReduction="10000"/>
          </a:bodyPr>
          <a:lstStyle/>
          <a:p>
            <a:pPr marL="0" indent="0" algn="ctr" fontAlgn="base">
              <a:buNone/>
            </a:pPr>
            <a:r>
              <a:rPr lang="en-US" sz="3600" dirty="0"/>
              <a:t>Stage is Yours!</a:t>
            </a:r>
          </a:p>
          <a:p>
            <a:pPr marL="0" indent="0" algn="ctr" fontAlgn="base">
              <a:buNone/>
            </a:pPr>
            <a:r>
              <a:rPr lang="en-US" sz="3600" dirty="0"/>
              <a:t>Occupy space in a way that proclaims you're comfortable in the spotlight</a:t>
            </a:r>
            <a:r>
              <a:rPr lang="en-US" sz="3600" dirty="0">
                <a:solidFill>
                  <a:schemeClr val="bg1"/>
                </a:solidFill>
              </a:rPr>
              <a:t>. </a:t>
            </a:r>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2056493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rgbClr val="FF0000"/>
                </a:solidFill>
                <a:effectLst>
                  <a:outerShdw dist="38100" dir="2700000" algn="bl" rotWithShape="0">
                    <a:schemeClr val="accent5"/>
                  </a:outerShdw>
                </a:effectLst>
              </a:rPr>
              <a:t>Talk with Your Hands</a:t>
            </a:r>
          </a:p>
        </p:txBody>
      </p:sp>
      <p:sp>
        <p:nvSpPr>
          <p:cNvPr id="3" name="Content Placeholder 2"/>
          <p:cNvSpPr>
            <a:spLocks noGrp="1"/>
          </p:cNvSpPr>
          <p:nvPr>
            <p:ph idx="1"/>
          </p:nvPr>
        </p:nvSpPr>
        <p:spPr>
          <a:xfrm>
            <a:off x="0" y="2819400"/>
            <a:ext cx="9144000" cy="4038600"/>
          </a:xfrm>
          <a:blipFill dpi="0" rotWithShape="1">
            <a:blip r:embed="rId3">
              <a:alphaModFix amt="71000"/>
            </a:blip>
            <a:srcRect/>
            <a:tile tx="0" ty="0" sx="100000" sy="100000" flip="none" algn="tl"/>
          </a:blipFill>
        </p:spPr>
        <p:txBody>
          <a:bodyPr>
            <a:normAutofit/>
          </a:bodyPr>
          <a:lstStyle/>
          <a:p>
            <a:pPr fontAlgn="base"/>
            <a:r>
              <a:rPr lang="en-US" dirty="0"/>
              <a:t>Speakers use hand gestures to underscore what’s important and to express feelings, needs and convictions. </a:t>
            </a:r>
          </a:p>
          <a:p>
            <a:pPr fontAlgn="base"/>
            <a:r>
              <a:rPr lang="en-US" dirty="0"/>
              <a:t>When people are passionate about what they are saying, their gestures become more animated. </a:t>
            </a:r>
          </a:p>
          <a:p>
            <a:endParaRPr lang="en-US" dirty="0"/>
          </a:p>
        </p:txBody>
      </p:sp>
    </p:spTree>
    <p:extLst>
      <p:ext uri="{BB962C8B-B14F-4D97-AF65-F5344CB8AC3E}">
        <p14:creationId xmlns:p14="http://schemas.microsoft.com/office/powerpoint/2010/main" val="206742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3462">
                  <a:solidFill>
                    <a:schemeClr val="bg1"/>
                  </a:solidFill>
                  <a:prstDash val="solid"/>
                </a:ln>
                <a:solidFill>
                  <a:srgbClr val="FF0000"/>
                </a:solidFill>
                <a:effectLst>
                  <a:outerShdw dist="38100" dir="2700000" algn="bl" rotWithShape="0">
                    <a:schemeClr val="accent5"/>
                  </a:outerShdw>
                </a:effectLst>
              </a:rPr>
              <a:t>Facial Expressiveness</a:t>
            </a:r>
          </a:p>
        </p:txBody>
      </p:sp>
      <p:sp>
        <p:nvSpPr>
          <p:cNvPr id="3" name="Content Placeholder 2"/>
          <p:cNvSpPr>
            <a:spLocks noGrp="1"/>
          </p:cNvSpPr>
          <p:nvPr>
            <p:ph idx="1"/>
          </p:nvPr>
        </p:nvSpPr>
        <p:spPr>
          <a:xfrm>
            <a:off x="431800" y="3505200"/>
            <a:ext cx="8229600" cy="3352800"/>
          </a:xfrm>
        </p:spPr>
        <p:txBody>
          <a:bodyPr>
            <a:normAutofit/>
          </a:bodyPr>
          <a:lstStyle/>
          <a:p>
            <a:pPr fontAlgn="base"/>
            <a:r>
              <a:rPr lang="en-US" dirty="0"/>
              <a:t>The human face is vital to communication, from recognizing another person to understanding the subtle clues that underlie motive. </a:t>
            </a:r>
          </a:p>
          <a:p>
            <a:pPr fontAlgn="base"/>
            <a:r>
              <a:rPr lang="en-US" dirty="0"/>
              <a:t>Audience members depend upon your facial expressions to augment meaning.</a:t>
            </a:r>
          </a:p>
          <a:p>
            <a:endParaRPr lang="en-US" dirty="0"/>
          </a:p>
        </p:txBody>
      </p:sp>
    </p:spTree>
    <p:extLst>
      <p:ext uri="{BB962C8B-B14F-4D97-AF65-F5344CB8AC3E}">
        <p14:creationId xmlns:p14="http://schemas.microsoft.com/office/powerpoint/2010/main" val="415136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6600">
                  <a:solidFill>
                    <a:schemeClr val="accent2"/>
                  </a:solidFill>
                  <a:prstDash val="solid"/>
                </a:ln>
                <a:solidFill>
                  <a:srgbClr val="FF0000"/>
                </a:solidFill>
                <a:effectLst>
                  <a:outerShdw dist="38100" dir="2700000" algn="tl" rotWithShape="0">
                    <a:schemeClr val="accent2"/>
                  </a:outerShdw>
                </a:effectLst>
              </a:rPr>
              <a:t>Voice</a:t>
            </a:r>
          </a:p>
        </p:txBody>
      </p:sp>
      <p:sp>
        <p:nvSpPr>
          <p:cNvPr id="3" name="Content Placeholder 2"/>
          <p:cNvSpPr>
            <a:spLocks noGrp="1"/>
          </p:cNvSpPr>
          <p:nvPr>
            <p:ph idx="1"/>
          </p:nvPr>
        </p:nvSpPr>
        <p:spPr>
          <a:xfrm>
            <a:off x="457200" y="3124328"/>
            <a:ext cx="8229600" cy="3001963"/>
          </a:xfrm>
        </p:spPr>
        <p:txBody>
          <a:bodyPr>
            <a:normAutofit/>
          </a:bodyPr>
          <a:lstStyle/>
          <a:p>
            <a:pPr fontAlgn="base"/>
            <a:r>
              <a:rPr lang="en-US" dirty="0"/>
              <a:t>it's obviously a component of effective body language.</a:t>
            </a:r>
          </a:p>
          <a:p>
            <a:pPr fontAlgn="base"/>
            <a:r>
              <a:rPr lang="en-US" dirty="0"/>
              <a:t>Aside from your brain your voice is the most flexible communication instrument you own.</a:t>
            </a:r>
          </a:p>
          <a:p>
            <a:pPr fontAlgn="base"/>
            <a:r>
              <a:rPr lang="en-US" dirty="0"/>
              <a:t>Use your voice to influence others. </a:t>
            </a:r>
          </a:p>
          <a:p>
            <a:endParaRPr lang="en-US" dirty="0"/>
          </a:p>
        </p:txBody>
      </p:sp>
    </p:spTree>
    <p:extLst>
      <p:ext uri="{BB962C8B-B14F-4D97-AF65-F5344CB8AC3E}">
        <p14:creationId xmlns:p14="http://schemas.microsoft.com/office/powerpoint/2010/main" val="22249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3513"/>
            <a:ext cx="8458200" cy="1143000"/>
          </a:xfrm>
        </p:spPr>
        <p:txBody>
          <a:bodyPr>
            <a:noAutofit/>
          </a:bodyPr>
          <a:lstStyle/>
          <a:p>
            <a:r>
              <a:rPr lang="en-US" b="1" dirty="0" smtClean="0">
                <a:ln w="12700">
                  <a:solidFill>
                    <a:schemeClr val="accent5"/>
                  </a:solidFill>
                  <a:prstDash val="solid"/>
                </a:ln>
                <a:solidFill>
                  <a:srgbClr val="C00000"/>
                </a:solidFill>
              </a:rPr>
              <a:t>The Simple Steps to Write a Script</a:t>
            </a:r>
            <a:endParaRPr lang="en-US" b="1" dirty="0">
              <a:ln w="12700">
                <a:solidFill>
                  <a:schemeClr val="accent5"/>
                </a:solidFill>
                <a:prstDash val="solid"/>
              </a:ln>
              <a:solidFill>
                <a:srgbClr val="C00000"/>
              </a:solidFill>
            </a:endParaRPr>
          </a:p>
        </p:txBody>
      </p:sp>
      <p:sp>
        <p:nvSpPr>
          <p:cNvPr id="3" name="Content Placeholder 2"/>
          <p:cNvSpPr>
            <a:spLocks noGrp="1"/>
          </p:cNvSpPr>
          <p:nvPr>
            <p:ph sz="half" idx="1"/>
          </p:nvPr>
        </p:nvSpPr>
        <p:spPr>
          <a:xfrm>
            <a:off x="457200" y="1600199"/>
            <a:ext cx="8077200" cy="4935545"/>
          </a:xfrm>
        </p:spPr>
        <p:txBody>
          <a:bodyPr>
            <a:normAutofit fontScale="92500" lnSpcReduction="20000"/>
          </a:bodyPr>
          <a:lstStyle/>
          <a:p>
            <a:r>
              <a:rPr lang="en-ID" sz="3200" b="1" dirty="0"/>
              <a:t>Pick Your Main </a:t>
            </a:r>
            <a:r>
              <a:rPr lang="en-ID" sz="3200" b="1" dirty="0" smtClean="0"/>
              <a:t>Ideas</a:t>
            </a:r>
          </a:p>
          <a:p>
            <a:r>
              <a:rPr lang="en-ID" sz="3200" b="1" dirty="0"/>
              <a:t>Strike the Right </a:t>
            </a:r>
            <a:r>
              <a:rPr lang="en-ID" sz="3200" b="1" dirty="0" smtClean="0"/>
              <a:t>Tone</a:t>
            </a:r>
          </a:p>
          <a:p>
            <a:r>
              <a:rPr lang="en-US" sz="3200" b="1" dirty="0"/>
              <a:t>Make Script Overview (Outline)</a:t>
            </a:r>
          </a:p>
          <a:p>
            <a:r>
              <a:rPr lang="en-ID" sz="3200" b="1" dirty="0"/>
              <a:t>Make a Simple Script Format (Only Three Parts):  </a:t>
            </a:r>
          </a:p>
          <a:p>
            <a:r>
              <a:rPr lang="en-ID" sz="3200" b="1" dirty="0">
                <a:cs typeface="Arial Black"/>
              </a:rPr>
              <a:t>Write Like You </a:t>
            </a:r>
            <a:r>
              <a:rPr lang="en-ID" sz="3200" b="1" dirty="0" smtClean="0">
                <a:cs typeface="Arial Black"/>
              </a:rPr>
              <a:t>Talk</a:t>
            </a:r>
            <a:endParaRPr lang="en-US" sz="3200" dirty="0">
              <a:cs typeface="Arial Black"/>
            </a:endParaRPr>
          </a:p>
          <a:p>
            <a:r>
              <a:rPr lang="en-ID" sz="3200" b="1" dirty="0"/>
              <a:t>Don’t Waste the </a:t>
            </a:r>
            <a:r>
              <a:rPr lang="en-ID" sz="3200" b="1" dirty="0" smtClean="0"/>
              <a:t>Opening</a:t>
            </a:r>
          </a:p>
          <a:p>
            <a:r>
              <a:rPr lang="en-ID" sz="3200" b="1" dirty="0"/>
              <a:t>Simplify</a:t>
            </a:r>
            <a:endParaRPr lang="en-ID" sz="3200" dirty="0"/>
          </a:p>
          <a:p>
            <a:pPr marL="0" indent="0">
              <a:buNone/>
            </a:pPr>
            <a:r>
              <a:rPr lang="en-ID" sz="3600" dirty="0"/>
              <a:t/>
            </a:r>
            <a:br>
              <a:rPr lang="en-ID" sz="3600" dirty="0"/>
            </a:br>
            <a:endParaRPr lang="en-US" sz="3600" dirty="0"/>
          </a:p>
        </p:txBody>
      </p:sp>
    </p:spTree>
    <p:extLst>
      <p:ext uri="{BB962C8B-B14F-4D97-AF65-F5344CB8AC3E}">
        <p14:creationId xmlns:p14="http://schemas.microsoft.com/office/powerpoint/2010/main" val="121671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4343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Tips</a:t>
            </a:r>
          </a:p>
        </p:txBody>
      </p:sp>
      <p:sp>
        <p:nvSpPr>
          <p:cNvPr id="3" name="Subtitle 2"/>
          <p:cNvSpPr>
            <a:spLocks noGrp="1"/>
          </p:cNvSpPr>
          <p:nvPr>
            <p:ph type="subTitle" idx="1"/>
          </p:nvPr>
        </p:nvSpPr>
        <p:spPr>
          <a:xfrm>
            <a:off x="0" y="4724400"/>
            <a:ext cx="9144000" cy="1981200"/>
          </a:xfrm>
        </p:spPr>
        <p:txBody>
          <a:bodyPr rtlCol="0">
            <a:noAutofit/>
          </a:bodyPr>
          <a:lstStyle/>
          <a:p>
            <a:pPr eaLnBrk="1" fontAlgn="auto" hangingPunct="1">
              <a:spcAft>
                <a:spcPts val="0"/>
              </a:spcAft>
              <a:buFont typeface="Arial" pitchFamily="34" charset="0"/>
              <a:buNone/>
              <a:defRPr/>
            </a:pPr>
            <a:r>
              <a:rPr lang="en-US" dirty="0">
                <a:solidFill>
                  <a:schemeClr val="bg2">
                    <a:lumMod val="40000"/>
                    <a:lumOff val="60000"/>
                  </a:schemeClr>
                </a:solidFill>
              </a:rPr>
              <a:t>Make a positive impact and good opening impression. </a:t>
            </a:r>
          </a:p>
          <a:p>
            <a:pPr eaLnBrk="1" fontAlgn="auto" hangingPunct="1">
              <a:spcAft>
                <a:spcPts val="0"/>
              </a:spcAft>
              <a:buFont typeface="Arial" pitchFamily="34" charset="0"/>
              <a:buNone/>
              <a:defRPr/>
            </a:pPr>
            <a:r>
              <a:rPr lang="en-US" dirty="0">
                <a:solidFill>
                  <a:schemeClr val="bg2">
                    <a:lumMod val="40000"/>
                    <a:lumOff val="60000"/>
                  </a:schemeClr>
                </a:solidFill>
              </a:rPr>
              <a:t>Make sure you have a good, strong, solid introduction.</a:t>
            </a:r>
          </a:p>
        </p:txBody>
      </p:sp>
      <p:pic>
        <p:nvPicPr>
          <p:cNvPr id="4" name="Picture 3" descr="improve-public-speaking-effectively-800X8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685800"/>
            <a:ext cx="3949700" cy="3721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083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01000" cy="1470025"/>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Presentation approach</a:t>
            </a:r>
          </a:p>
        </p:txBody>
      </p:sp>
      <p:sp>
        <p:nvSpPr>
          <p:cNvPr id="6147" name="Subtitle 2"/>
          <p:cNvSpPr>
            <a:spLocks noGrp="1"/>
          </p:cNvSpPr>
          <p:nvPr>
            <p:ph type="subTitle" idx="1"/>
          </p:nvPr>
        </p:nvSpPr>
        <p:spPr>
          <a:xfrm>
            <a:off x="381000" y="4191000"/>
            <a:ext cx="8534400" cy="1752600"/>
          </a:xfrm>
        </p:spPr>
        <p:txBody>
          <a:bodyPr>
            <a:normAutofit/>
          </a:bodyPr>
          <a:lstStyle/>
          <a:p>
            <a:pPr algn="ctr" eaLnBrk="1" hangingPunct="1"/>
            <a:r>
              <a:rPr lang="en-US" sz="3200" dirty="0">
                <a:solidFill>
                  <a:schemeClr val="bg2">
                    <a:lumMod val="40000"/>
                    <a:lumOff val="60000"/>
                  </a:schemeClr>
                </a:solidFill>
              </a:rPr>
              <a:t>Presentation tend to be much less formal.</a:t>
            </a:r>
          </a:p>
          <a:p>
            <a:pPr algn="ctr" eaLnBrk="1" hangingPunct="1"/>
            <a:r>
              <a:rPr lang="en-US" sz="3200" dirty="0">
                <a:solidFill>
                  <a:schemeClr val="bg2">
                    <a:lumMod val="40000"/>
                    <a:lumOff val="60000"/>
                  </a:schemeClr>
                </a:solidFill>
              </a:rPr>
              <a:t> Most audience prefer a relatively informal approach.</a:t>
            </a:r>
          </a:p>
        </p:txBody>
      </p:sp>
      <p:pic>
        <p:nvPicPr>
          <p:cNvPr id="4099" name="Picture 3"/>
          <p:cNvPicPr>
            <a:picLocks noChangeAspect="1" noChangeArrowheads="1"/>
          </p:cNvPicPr>
          <p:nvPr/>
        </p:nvPicPr>
        <p:blipFill>
          <a:blip r:embed="rId2"/>
          <a:srcRect/>
          <a:stretch>
            <a:fillRect/>
          </a:stretch>
        </p:blipFill>
        <p:spPr bwMode="auto">
          <a:xfrm>
            <a:off x="3124200" y="1828800"/>
            <a:ext cx="26670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210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77200" cy="1309688"/>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en-US"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Presentation skills</a:t>
            </a:r>
          </a:p>
        </p:txBody>
      </p:sp>
      <p:sp>
        <p:nvSpPr>
          <p:cNvPr id="5123" name="Subtitle 2"/>
          <p:cNvSpPr>
            <a:spLocks noGrp="1"/>
          </p:cNvSpPr>
          <p:nvPr>
            <p:ph type="subTitle" idx="1"/>
          </p:nvPr>
        </p:nvSpPr>
        <p:spPr>
          <a:xfrm>
            <a:off x="1524000" y="2209800"/>
            <a:ext cx="5943600" cy="4038600"/>
          </a:xfrm>
        </p:spPr>
        <p:txBody>
          <a:bodyPr>
            <a:normAutofit lnSpcReduction="10000"/>
          </a:bodyPr>
          <a:lstStyle/>
          <a:p>
            <a:pPr eaLnBrk="1" hangingPunct="1"/>
            <a:r>
              <a:rPr lang="en-US" sz="3200" dirty="0">
                <a:solidFill>
                  <a:schemeClr val="bg1"/>
                </a:solidFill>
              </a:rPr>
              <a:t>Knowledge</a:t>
            </a:r>
          </a:p>
          <a:p>
            <a:pPr eaLnBrk="1" hangingPunct="1"/>
            <a:r>
              <a:rPr lang="en-US" sz="3200" dirty="0">
                <a:solidFill>
                  <a:schemeClr val="bg1"/>
                </a:solidFill>
              </a:rPr>
              <a:t>Self Confidence</a:t>
            </a:r>
          </a:p>
          <a:p>
            <a:pPr eaLnBrk="1" hangingPunct="1"/>
            <a:r>
              <a:rPr lang="en-US" sz="3200" dirty="0">
                <a:solidFill>
                  <a:schemeClr val="bg1"/>
                </a:solidFill>
              </a:rPr>
              <a:t>Personal Appearance</a:t>
            </a:r>
          </a:p>
          <a:p>
            <a:pPr eaLnBrk="1" hangingPunct="1"/>
            <a:r>
              <a:rPr lang="en-US" sz="3200" dirty="0">
                <a:solidFill>
                  <a:schemeClr val="bg1"/>
                </a:solidFill>
              </a:rPr>
              <a:t>Verbal </a:t>
            </a:r>
            <a:r>
              <a:rPr lang="en-US" sz="3200" dirty="0" smtClean="0">
                <a:solidFill>
                  <a:schemeClr val="bg1"/>
                </a:solidFill>
              </a:rPr>
              <a:t>Language</a:t>
            </a:r>
            <a:endParaRPr lang="en-US" sz="3200" dirty="0">
              <a:solidFill>
                <a:schemeClr val="bg1"/>
              </a:solidFill>
            </a:endParaRPr>
          </a:p>
          <a:p>
            <a:pPr eaLnBrk="1" hangingPunct="1"/>
            <a:r>
              <a:rPr lang="en-US" sz="3200" dirty="0">
                <a:solidFill>
                  <a:schemeClr val="bg1"/>
                </a:solidFill>
              </a:rPr>
              <a:t>Non-Verbal </a:t>
            </a:r>
            <a:r>
              <a:rPr lang="en-US" sz="3200" dirty="0" smtClean="0">
                <a:solidFill>
                  <a:schemeClr val="bg1"/>
                </a:solidFill>
              </a:rPr>
              <a:t>Language</a:t>
            </a:r>
            <a:endParaRPr lang="en-US" sz="3200" dirty="0">
              <a:solidFill>
                <a:schemeClr val="bg1"/>
              </a:solidFill>
            </a:endParaRPr>
          </a:p>
          <a:p>
            <a:pPr eaLnBrk="1" hangingPunct="1"/>
            <a:r>
              <a:rPr lang="en-US" sz="3200" dirty="0" smtClean="0">
                <a:solidFill>
                  <a:schemeClr val="bg1"/>
                </a:solidFill>
              </a:rPr>
              <a:t>Vocalization </a:t>
            </a:r>
            <a:r>
              <a:rPr lang="en-US" sz="3200" dirty="0">
                <a:solidFill>
                  <a:schemeClr val="bg1"/>
                </a:solidFill>
              </a:rPr>
              <a:t>Technique</a:t>
            </a:r>
          </a:p>
          <a:p>
            <a:pPr eaLnBrk="1" hangingPunct="1"/>
            <a:r>
              <a:rPr lang="en-US" sz="3200" dirty="0">
                <a:solidFill>
                  <a:schemeClr val="bg1"/>
                </a:solidFill>
              </a:rPr>
              <a:t>Visual Aids</a:t>
            </a:r>
          </a:p>
        </p:txBody>
      </p:sp>
    </p:spTree>
    <p:extLst>
      <p:ext uri="{BB962C8B-B14F-4D97-AF65-F5344CB8AC3E}">
        <p14:creationId xmlns:p14="http://schemas.microsoft.com/office/powerpoint/2010/main" val="567979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492"/>
            <a:ext cx="8077200" cy="1470025"/>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Tips</a:t>
            </a:r>
          </a:p>
        </p:txBody>
      </p:sp>
      <p:sp>
        <p:nvSpPr>
          <p:cNvPr id="3" name="Subtitle 2"/>
          <p:cNvSpPr>
            <a:spLocks noGrp="1"/>
          </p:cNvSpPr>
          <p:nvPr>
            <p:ph type="subTitle" idx="1"/>
          </p:nvPr>
        </p:nvSpPr>
        <p:spPr>
          <a:xfrm>
            <a:off x="457202" y="2057400"/>
            <a:ext cx="4516437" cy="4114800"/>
          </a:xfrm>
        </p:spPr>
        <p:txBody>
          <a:bodyPr rtlCol="0">
            <a:noAutofit/>
          </a:bodyPr>
          <a:lstStyle/>
          <a:p>
            <a:pPr eaLnBrk="1" fontAlgn="auto" hangingPunct="1">
              <a:spcAft>
                <a:spcPts val="0"/>
              </a:spcAft>
              <a:buFont typeface="Arial" pitchFamily="34" charset="0"/>
              <a:buNone/>
              <a:defRPr/>
            </a:pPr>
            <a:r>
              <a:rPr lang="en-US" sz="3200" dirty="0">
                <a:solidFill>
                  <a:schemeClr val="tx1"/>
                </a:solidFill>
              </a:rPr>
              <a:t>Preparation and knowledge are very important for the successful presentation, but it’s not enough if you don’t have confidence and self control.</a:t>
            </a:r>
          </a:p>
        </p:txBody>
      </p:sp>
      <p:pic>
        <p:nvPicPr>
          <p:cNvPr id="5122" name="Picture 2"/>
          <p:cNvPicPr>
            <a:picLocks noChangeAspect="1" noChangeArrowheads="1"/>
          </p:cNvPicPr>
          <p:nvPr/>
        </p:nvPicPr>
        <p:blipFill>
          <a:blip r:embed="rId2"/>
          <a:srcRect/>
          <a:stretch>
            <a:fillRect/>
          </a:stretch>
        </p:blipFill>
        <p:spPr bwMode="auto">
          <a:xfrm>
            <a:off x="5807149" y="3276600"/>
            <a:ext cx="2038350" cy="2247900"/>
          </a:xfrm>
          <a:prstGeom prst="rect">
            <a:avLst/>
          </a:prstGeom>
          <a:ln>
            <a:noFill/>
          </a:ln>
          <a:effectLst>
            <a:softEdge rad="112500"/>
          </a:effectLst>
        </p:spPr>
      </p:pic>
    </p:spTree>
    <p:extLst>
      <p:ext uri="{BB962C8B-B14F-4D97-AF65-F5344CB8AC3E}">
        <p14:creationId xmlns:p14="http://schemas.microsoft.com/office/powerpoint/2010/main" val="335239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470025"/>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Tips</a:t>
            </a:r>
          </a:p>
        </p:txBody>
      </p:sp>
      <p:sp>
        <p:nvSpPr>
          <p:cNvPr id="8195" name="Subtitle 2"/>
          <p:cNvSpPr>
            <a:spLocks noGrp="1"/>
          </p:cNvSpPr>
          <p:nvPr>
            <p:ph type="subTitle" idx="1"/>
          </p:nvPr>
        </p:nvSpPr>
        <p:spPr>
          <a:xfrm>
            <a:off x="4572000" y="2590800"/>
            <a:ext cx="3886200" cy="3062288"/>
          </a:xfrm>
        </p:spPr>
        <p:txBody>
          <a:bodyPr>
            <a:normAutofit/>
          </a:bodyPr>
          <a:lstStyle/>
          <a:p>
            <a:pPr eaLnBrk="1" hangingPunct="1"/>
            <a:r>
              <a:rPr lang="en-US" sz="3600" dirty="0">
                <a:solidFill>
                  <a:schemeClr val="tx1"/>
                </a:solidFill>
              </a:rPr>
              <a:t>Good presentation is about entertaining as well as conveniying information.</a:t>
            </a:r>
          </a:p>
        </p:txBody>
      </p:sp>
      <p:pic>
        <p:nvPicPr>
          <p:cNvPr id="7170" name="Picture 2"/>
          <p:cNvPicPr>
            <a:picLocks noChangeAspect="1" noChangeArrowheads="1"/>
          </p:cNvPicPr>
          <p:nvPr/>
        </p:nvPicPr>
        <p:blipFill>
          <a:blip r:embed="rId2"/>
          <a:srcRect/>
          <a:stretch>
            <a:fillRect/>
          </a:stretch>
        </p:blipFill>
        <p:spPr bwMode="auto">
          <a:xfrm>
            <a:off x="1066800" y="2209800"/>
            <a:ext cx="2819400" cy="3759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58320112"/>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c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TotalTime>
  <Words>761</Words>
  <Application>Microsoft Office PowerPoint</Application>
  <PresentationFormat>On-screen Show (4:3)</PresentationFormat>
  <Paragraphs>131</Paragraphs>
  <Slides>34</Slides>
  <Notes>4</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1_Black</vt:lpstr>
      <vt:lpstr>Black</vt:lpstr>
      <vt:lpstr>2_Office Theme</vt:lpstr>
      <vt:lpstr>10_Office Theme</vt:lpstr>
      <vt:lpstr>4_Office Theme</vt:lpstr>
      <vt:lpstr>3_Black</vt:lpstr>
      <vt:lpstr>Breeze</vt:lpstr>
      <vt:lpstr>Office Theme</vt:lpstr>
      <vt:lpstr>Presentation Skills</vt:lpstr>
      <vt:lpstr>The First Presentation Expert  in The Earth: Prophet &amp; Religious Leader</vt:lpstr>
      <vt:lpstr>PRESENTATION SKILLS  VS  PUBLIC SPEAKING</vt:lpstr>
      <vt:lpstr>The Simple Steps to Write a Script</vt:lpstr>
      <vt:lpstr>Tips</vt:lpstr>
      <vt:lpstr>Presentation approach</vt:lpstr>
      <vt:lpstr>Presentation skills</vt:lpstr>
      <vt:lpstr>Tips</vt:lpstr>
      <vt:lpstr>Tips</vt:lpstr>
      <vt:lpstr>Tips</vt:lpstr>
      <vt:lpstr>TIPS</vt:lpstr>
      <vt:lpstr>VOICE </vt:lpstr>
      <vt:lpstr>PowerPoint Presentation</vt:lpstr>
      <vt:lpstr>How To Improve Your Communication Skill?</vt:lpstr>
      <vt:lpstr>Use direct and concise language </vt:lpstr>
      <vt:lpstr>Master nonverbal communication skills</vt:lpstr>
      <vt:lpstr>Think Before You Speak</vt:lpstr>
      <vt:lpstr>Know Your Material</vt:lpstr>
      <vt:lpstr>Know the Audience  </vt:lpstr>
      <vt:lpstr>Relax</vt:lpstr>
      <vt:lpstr>Effective Body Language on Stage</vt:lpstr>
      <vt:lpstr>PowerPoint Presentation</vt:lpstr>
      <vt:lpstr>Make A Confident Entrance</vt:lpstr>
      <vt:lpstr>October 13th, 2015</vt:lpstr>
      <vt:lpstr>PowerPoint Presentation</vt:lpstr>
      <vt:lpstr>POSTURE</vt:lpstr>
      <vt:lpstr>Maintain Eye Contact</vt:lpstr>
      <vt:lpstr>Move</vt:lpstr>
      <vt:lpstr>PowerPoint Presentation</vt:lpstr>
      <vt:lpstr>PowerPoint Presentation</vt:lpstr>
      <vt:lpstr>Using Space</vt:lpstr>
      <vt:lpstr>Talk with Your Hands</vt:lpstr>
      <vt:lpstr>Facial Expressiveness</vt:lpstr>
      <vt:lpstr>Voice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Indri</dc:creator>
  <cp:lastModifiedBy>Windows User</cp:lastModifiedBy>
  <cp:revision>53</cp:revision>
  <dcterms:created xsi:type="dcterms:W3CDTF">2006-08-16T00:00:00Z</dcterms:created>
  <dcterms:modified xsi:type="dcterms:W3CDTF">2020-02-23T03:04:31Z</dcterms:modified>
</cp:coreProperties>
</file>