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5" r:id="rId3"/>
    <p:sldId id="258" r:id="rId4"/>
    <p:sldId id="328" r:id="rId5"/>
    <p:sldId id="329" r:id="rId6"/>
    <p:sldId id="330" r:id="rId7"/>
    <p:sldId id="331" r:id="rId8"/>
    <p:sldId id="332" r:id="rId9"/>
    <p:sldId id="333" r:id="rId10"/>
    <p:sldId id="334" r:id="rId11"/>
    <p:sldId id="300" r:id="rId12"/>
    <p:sldId id="337" r:id="rId13"/>
    <p:sldId id="338" r:id="rId14"/>
    <p:sldId id="342" r:id="rId15"/>
    <p:sldId id="340" r:id="rId16"/>
    <p:sldId id="344" r:id="rId17"/>
    <p:sldId id="343" r:id="rId18"/>
    <p:sldId id="346" r:id="rId19"/>
    <p:sldId id="348" r:id="rId20"/>
    <p:sldId id="347" r:id="rId21"/>
    <p:sldId id="350" r:id="rId22"/>
    <p:sldId id="349" r:id="rId23"/>
    <p:sldId id="351" r:id="rId24"/>
    <p:sldId id="353" r:id="rId25"/>
    <p:sldId id="354" r:id="rId26"/>
    <p:sldId id="355" r:id="rId27"/>
    <p:sldId id="356" r:id="rId28"/>
    <p:sldId id="352" r:id="rId2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54D00"/>
    <a:srgbClr val="800000"/>
    <a:srgbClr val="FFFF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3" autoAdjust="0"/>
    <p:restoredTop sz="87940" autoAdjust="0"/>
  </p:normalViewPr>
  <p:slideViewPr>
    <p:cSldViewPr>
      <p:cViewPr varScale="1">
        <p:scale>
          <a:sx n="47" d="100"/>
          <a:sy n="47" d="100"/>
        </p:scale>
        <p:origin x="59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A093B-7022-4D49-85DB-C5DD188451B6}" type="datetimeFigureOut">
              <a:rPr lang="id-ID" smtClean="0"/>
              <a:pPr/>
              <a:t>23/05/2019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49A94C-0123-4F38-88B9-04739C96D75B}"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3571876"/>
            <a:ext cx="6215074" cy="969959"/>
          </a:xfrm>
        </p:spPr>
        <p:txBody>
          <a:bodyPr/>
          <a:lstStyle>
            <a:lvl1pPr>
              <a:defRPr>
                <a:latin typeface="Comic Sans MS" pitchFamily="66" charset="0"/>
              </a:defRPr>
            </a:lvl1pPr>
          </a:lstStyle>
          <a:p>
            <a:r>
              <a:rPr lang="en-US"/>
              <a:t>Click to edit Master title style</a:t>
            </a:r>
            <a:endParaRPr lang="id-ID"/>
          </a:p>
        </p:txBody>
      </p:sp>
      <p:sp>
        <p:nvSpPr>
          <p:cNvPr id="3" name="Subtitle 2"/>
          <p:cNvSpPr>
            <a:spLocks noGrp="1"/>
          </p:cNvSpPr>
          <p:nvPr>
            <p:ph type="subTitle" idx="1"/>
          </p:nvPr>
        </p:nvSpPr>
        <p:spPr>
          <a:xfrm>
            <a:off x="2928926" y="4572008"/>
            <a:ext cx="6215074" cy="571504"/>
          </a:xfrm>
        </p:spPr>
        <p:txBody>
          <a:bodyPr>
            <a:noAutofit/>
          </a:bodyPr>
          <a:lstStyle>
            <a:lvl1pPr marL="0" indent="0" algn="ctr">
              <a:buNone/>
              <a:defRPr sz="3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23/05/2019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0034" y="71422"/>
            <a:ext cx="8429684" cy="857248"/>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B2F56-3B81-46C4-83DC-F242D69E3A07}" type="datetimeFigureOut">
              <a:rPr lang="id-ID" smtClean="0"/>
              <a:pPr/>
              <a:t>23/05/2019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C9F28-B1F7-4194-B611-0E6A3AACC12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0" r:id="rId4"/>
    <p:sldLayoutId id="2147483651" r:id="rId5"/>
    <p:sldLayoutId id="2147483652" r:id="rId6"/>
    <p:sldLayoutId id="2147483653"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kern="1200" cap="none" spc="0">
          <a:ln w="3175" cmpd="sng">
            <a:solidFill>
              <a:srgbClr val="FFC000"/>
            </a:solidFill>
            <a:prstDash val="solid"/>
          </a:ln>
          <a:solidFill>
            <a:srgbClr val="FFFFFF"/>
          </a:solidFill>
          <a:effectLst>
            <a:outerShdw blurRad="63500" dir="3600000" algn="tl" rotWithShape="0">
              <a:srgbClr val="000000">
                <a:alpha val="70000"/>
              </a:srgbClr>
            </a:outerShdw>
          </a:effectLst>
          <a:latin typeface="Candar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4365104"/>
            <a:ext cx="6215074" cy="778408"/>
          </a:xfrm>
        </p:spPr>
        <p:txBody>
          <a:bodyPr>
            <a:noAutofit/>
          </a:bodyPr>
          <a:lstStyle/>
          <a:p>
            <a:r>
              <a:rPr lang="en-US" sz="5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Proposal Kegiatan </a:t>
            </a:r>
            <a:r>
              <a:rPr lang="en-US" sz="5000" dirty="0" err="1">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Kehumasan</a:t>
            </a:r>
            <a:br>
              <a:rPr lang="en-US" sz="600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br>
            <a:r>
              <a:rPr lang="en-US" sz="500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10</a:t>
            </a:r>
            <a:endParaRPr lang="id-ID" sz="5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endParaRPr>
          </a:p>
        </p:txBody>
      </p:sp>
      <p:sp>
        <p:nvSpPr>
          <p:cNvPr id="3" name="Subtitle 2"/>
          <p:cNvSpPr>
            <a:spLocks noGrp="1"/>
          </p:cNvSpPr>
          <p:nvPr>
            <p:ph type="subTitle" idx="1"/>
          </p:nvPr>
        </p:nvSpPr>
        <p:spPr>
          <a:xfrm>
            <a:off x="2928926" y="2924944"/>
            <a:ext cx="6215074" cy="1218436"/>
          </a:xfrm>
        </p:spPr>
        <p:txBody>
          <a:bodyPr>
            <a:noAutofit/>
          </a:bodyPr>
          <a:lstStyle/>
          <a:p>
            <a:r>
              <a:rPr lang="en-US" dirty="0">
                <a:ln w="12700">
                  <a:solidFill>
                    <a:srgbClr val="002060"/>
                  </a:solidFill>
                  <a:prstDash val="solid"/>
                </a:ln>
                <a:solidFill>
                  <a:schemeClr val="bg2">
                    <a:lumMod val="75000"/>
                  </a:schemeClr>
                </a:solidFill>
              </a:rPr>
              <a:t>HMS304</a:t>
            </a:r>
            <a:endParaRPr lang="id-ID" dirty="0">
              <a:ln w="12700">
                <a:solidFill>
                  <a:srgbClr val="002060"/>
                </a:solidFill>
                <a:prstDash val="solid"/>
              </a:ln>
              <a:solidFill>
                <a:schemeClr val="bg2">
                  <a:lumMod val="75000"/>
                </a:schemeClr>
              </a:solidFill>
            </a:endParaRPr>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266640" y="1052736"/>
            <a:ext cx="8663078" cy="5400600"/>
          </a:xfrm>
          <a:prstGeom prst="rect">
            <a:avLst/>
          </a:prstGeom>
          <a:noFill/>
          <a:ln w="9525">
            <a:noFill/>
            <a:miter lim="800000"/>
            <a:headEnd/>
            <a:tailEnd/>
          </a:ln>
          <a:effectLst/>
        </p:spPr>
        <p:txBody>
          <a:bodyPr lIns="92075" tIns="46038" rIns="92075" bIns="46038"/>
          <a:lstStyle/>
          <a:p>
            <a:r>
              <a:rPr lang="en-US" sz="2800" dirty="0" err="1">
                <a:latin typeface="Arial" panose="020B0604020202020204" pitchFamily="34" charset="0"/>
                <a:cs typeface="Arial" panose="020B0604020202020204" pitchFamily="34" charset="0"/>
              </a:rPr>
              <a:t>Mahasiswa</a:t>
            </a:r>
            <a:r>
              <a:rPr lang="en-US" sz="2800" dirty="0">
                <a:latin typeface="Arial" panose="020B0604020202020204" pitchFamily="34" charset="0"/>
                <a:cs typeface="Arial" panose="020B0604020202020204" pitchFamily="34" charset="0"/>
              </a:rPr>
              <a:t> juga </a:t>
            </a:r>
            <a:r>
              <a:rPr lang="en-US" sz="2800" dirty="0" err="1">
                <a:latin typeface="Arial" panose="020B0604020202020204" pitchFamily="34" charset="0"/>
                <a:cs typeface="Arial" panose="020B0604020202020204" pitchFamily="34" charset="0"/>
              </a:rPr>
              <a:t>harus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memahami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mengenai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ruang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lingkup</a:t>
            </a:r>
            <a:r>
              <a:rPr lang="en-US" sz="2800" dirty="0">
                <a:latin typeface="Arial" panose="020B0604020202020204" pitchFamily="34" charset="0"/>
                <a:cs typeface="Arial" panose="020B0604020202020204" pitchFamily="34" charset="0"/>
              </a:rPr>
              <a:t> public relations. Public    relations </a:t>
            </a:r>
            <a:r>
              <a:rPr lang="en-US" sz="2800" dirty="0" err="1">
                <a:latin typeface="Arial" panose="020B0604020202020204" pitchFamily="34" charset="0"/>
                <a:cs typeface="Arial" panose="020B0604020202020204" pitchFamily="34" charset="0"/>
              </a:rPr>
              <a:t>kerapkali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disamakan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propaganda.  </a:t>
            </a:r>
            <a:r>
              <a:rPr lang="en-US" sz="2800" dirty="0" err="1">
                <a:latin typeface="Arial" panose="020B0604020202020204" pitchFamily="34" charset="0"/>
                <a:cs typeface="Arial" panose="020B0604020202020204" pitchFamily="34" charset="0"/>
              </a:rPr>
              <a:t>Memang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tujuannya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sama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yaitu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memperoleh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dukungan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publik</a:t>
            </a:r>
            <a:r>
              <a:rPr lang="en-US" sz="2800" dirty="0">
                <a:latin typeface="Arial" panose="020B0604020202020204" pitchFamily="34" charset="0"/>
                <a:cs typeface="Arial" panose="020B0604020202020204" pitchFamily="34" charset="0"/>
              </a:rPr>
              <a:t>.  Akan  </a:t>
            </a:r>
            <a:r>
              <a:rPr lang="en-US" sz="2800" dirty="0" err="1">
                <a:latin typeface="Arial" panose="020B0604020202020204" pitchFamily="34" charset="0"/>
                <a:cs typeface="Arial" panose="020B0604020202020204" pitchFamily="34" charset="0"/>
              </a:rPr>
              <a:t>tetapi</a:t>
            </a:r>
            <a:r>
              <a:rPr lang="en-US" sz="2800" dirty="0">
                <a:latin typeface="Arial" panose="020B0604020202020204" pitchFamily="34" charset="0"/>
                <a:cs typeface="Arial" panose="020B0604020202020204" pitchFamily="34" charset="0"/>
              </a:rPr>
              <a:t>  propaganda </a:t>
            </a:r>
            <a:r>
              <a:rPr lang="en-US" sz="2800" dirty="0" err="1">
                <a:latin typeface="Arial" panose="020B0604020202020204" pitchFamily="34" charset="0"/>
                <a:cs typeface="Arial" panose="020B0604020202020204" pitchFamily="34" charset="0"/>
              </a:rPr>
              <a:t>kebanyakan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bersifat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tidak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jujur</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menyesatkan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Akibatnya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timbul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anggapan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bahwa</a:t>
            </a:r>
            <a:r>
              <a:rPr lang="en-US" sz="2800" dirty="0">
                <a:latin typeface="Arial" panose="020B0604020202020204" pitchFamily="34" charset="0"/>
                <a:cs typeface="Arial" panose="020B0604020202020204" pitchFamily="34" charset="0"/>
              </a:rPr>
              <a:t>  public  relations </a:t>
            </a:r>
            <a:r>
              <a:rPr lang="en-US" sz="2800" dirty="0" err="1">
                <a:latin typeface="Arial" panose="020B0604020202020204" pitchFamily="34" charset="0"/>
                <a:cs typeface="Arial" panose="020B0604020202020204" pitchFamily="34" charset="0"/>
              </a:rPr>
              <a:t>hanya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memberi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informasi</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baik-baik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saja</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menutupi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hal-hal</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buruk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termasuk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anggapan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tersebut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public relations </a:t>
            </a:r>
            <a:r>
              <a:rPr lang="en-US" sz="2800" dirty="0" err="1">
                <a:latin typeface="Arial" panose="020B0604020202020204" pitchFamily="34" charset="0"/>
                <a:cs typeface="Arial" panose="020B0604020202020204" pitchFamily="34" charset="0"/>
              </a:rPr>
              <a:t>sering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mengendalikan</a:t>
            </a:r>
            <a:r>
              <a:rPr lang="en-US" sz="2800" dirty="0">
                <a:latin typeface="Arial" panose="020B0604020202020204" pitchFamily="34" charset="0"/>
                <a:cs typeface="Arial" panose="020B0604020202020204" pitchFamily="34" charset="0"/>
              </a:rPr>
              <a:t>  pers.  </a:t>
            </a:r>
            <a:r>
              <a:rPr lang="en-US" sz="2800" dirty="0" err="1">
                <a:latin typeface="Arial" panose="020B0604020202020204" pitchFamily="34" charset="0"/>
                <a:cs typeface="Arial" panose="020B0604020202020204" pitchFamily="34" charset="0"/>
              </a:rPr>
              <a:t>Anggapan-anggapan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tersebut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timbul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karena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kurang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pahamnya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masyarakat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terhadap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fungsi</a:t>
            </a:r>
            <a:r>
              <a:rPr lang="en-US" sz="2800" dirty="0">
                <a:latin typeface="Arial" panose="020B0604020202020204" pitchFamily="34" charset="0"/>
                <a:cs typeface="Arial" panose="020B0604020202020204" pitchFamily="34" charset="0"/>
              </a:rPr>
              <a:t>  dan  </a:t>
            </a:r>
            <a:r>
              <a:rPr lang="en-US" sz="2800" dirty="0" err="1">
                <a:latin typeface="Arial" panose="020B0604020202020204" pitchFamily="34" charset="0"/>
                <a:cs typeface="Arial" panose="020B0604020202020204" pitchFamily="34" charset="0"/>
              </a:rPr>
              <a:t>peran</a:t>
            </a:r>
            <a:r>
              <a:rPr lang="en-US" sz="2800" dirty="0">
                <a:latin typeface="Arial" panose="020B0604020202020204" pitchFamily="34" charset="0"/>
                <a:cs typeface="Arial" panose="020B0604020202020204" pitchFamily="34" charset="0"/>
              </a:rPr>
              <a:t> Public  relations.</a:t>
            </a:r>
          </a:p>
        </p:txBody>
      </p:sp>
    </p:spTree>
    <p:extLst>
      <p:ext uri="{BB962C8B-B14F-4D97-AF65-F5344CB8AC3E}">
        <p14:creationId xmlns:p14="http://schemas.microsoft.com/office/powerpoint/2010/main" val="42742906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500034" y="1124744"/>
            <a:ext cx="8253178" cy="5112568"/>
          </a:xfrm>
          <a:prstGeom prst="rect">
            <a:avLst/>
          </a:prstGeom>
          <a:noFill/>
          <a:ln w="9525">
            <a:noFill/>
            <a:miter lim="800000"/>
            <a:headEnd/>
            <a:tailEnd/>
          </a:ln>
          <a:effectLst/>
        </p:spPr>
        <p:txBody>
          <a:bodyPr lIns="92075" tIns="46038" rIns="92075" bIns="46038"/>
          <a:lstStyle/>
          <a:p>
            <a:r>
              <a:rPr lang="en-US" sz="3600" dirty="0" err="1">
                <a:latin typeface="Arial" panose="020B0604020202020204" pitchFamily="34" charset="0"/>
                <a:cs typeface="Arial" panose="020B0604020202020204" pitchFamily="34" charset="0"/>
              </a:rPr>
              <a:t>Untuk</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ruang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lingkup</a:t>
            </a:r>
            <a:r>
              <a:rPr lang="en-US" sz="3600" dirty="0">
                <a:latin typeface="Arial" panose="020B0604020202020204" pitchFamily="34" charset="0"/>
                <a:cs typeface="Arial" panose="020B0604020202020204" pitchFamily="34" charset="0"/>
              </a:rPr>
              <a:t> public  relations  </a:t>
            </a:r>
            <a:r>
              <a:rPr lang="en-US" sz="3600" dirty="0" err="1">
                <a:latin typeface="Arial" panose="020B0604020202020204" pitchFamily="34" charset="0"/>
                <a:cs typeface="Arial" panose="020B0604020202020204" pitchFamily="34" charset="0"/>
              </a:rPr>
              <a:t>dibagi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menjadi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enam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bidang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pekerjaan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yaitu</a:t>
            </a:r>
            <a:r>
              <a:rPr lang="en-US" sz="36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pPr marL="571500" lvl="0" indent="-347663">
              <a:buFont typeface="Arial" panose="020B0604020202020204" pitchFamily="34" charset="0"/>
              <a:buChar char="•"/>
            </a:pPr>
            <a:r>
              <a:rPr lang="en-US" sz="3600" dirty="0" err="1">
                <a:latin typeface="Arial" panose="020B0604020202020204" pitchFamily="34" charset="0"/>
                <a:cs typeface="Arial" panose="020B0604020202020204" pitchFamily="34" charset="0"/>
              </a:rPr>
              <a:t>Publisitas</a:t>
            </a:r>
            <a:endParaRPr lang="en-US" sz="3600" dirty="0">
              <a:latin typeface="Arial" panose="020B0604020202020204" pitchFamily="34" charset="0"/>
              <a:cs typeface="Arial" panose="020B0604020202020204" pitchFamily="34" charset="0"/>
            </a:endParaRPr>
          </a:p>
          <a:p>
            <a:pPr marL="571500" lvl="0" indent="-347663">
              <a:buFont typeface="Arial" panose="020B0604020202020204" pitchFamily="34" charset="0"/>
              <a:buChar char="•"/>
            </a:pPr>
            <a:r>
              <a:rPr lang="en-US" sz="3600" dirty="0" err="1">
                <a:latin typeface="Arial" panose="020B0604020202020204" pitchFamily="34" charset="0"/>
                <a:cs typeface="Arial" panose="020B0604020202020204" pitchFamily="34" charset="0"/>
              </a:rPr>
              <a:t>Pemasaran</a:t>
            </a:r>
            <a:endParaRPr lang="en-US" sz="3600" dirty="0">
              <a:latin typeface="Arial" panose="020B0604020202020204" pitchFamily="34" charset="0"/>
              <a:cs typeface="Arial" panose="020B0604020202020204" pitchFamily="34" charset="0"/>
            </a:endParaRPr>
          </a:p>
          <a:p>
            <a:pPr marL="571500" lvl="0" indent="-347663">
              <a:buFont typeface="Arial" panose="020B0604020202020204" pitchFamily="34" charset="0"/>
              <a:buChar char="•"/>
            </a:pPr>
            <a:r>
              <a:rPr lang="en-US" sz="3600" dirty="0">
                <a:latin typeface="Arial" panose="020B0604020202020204" pitchFamily="34" charset="0"/>
                <a:cs typeface="Arial" panose="020B0604020202020204" pitchFamily="34" charset="0"/>
              </a:rPr>
              <a:t>Public affairs </a:t>
            </a:r>
          </a:p>
          <a:p>
            <a:pPr marL="571500" lvl="0" indent="-347663">
              <a:buFont typeface="Arial" panose="020B0604020202020204" pitchFamily="34" charset="0"/>
              <a:buChar char="•"/>
            </a:pPr>
            <a:r>
              <a:rPr lang="en-US" sz="3600" dirty="0" err="1">
                <a:latin typeface="Arial" panose="020B0604020202020204" pitchFamily="34" charset="0"/>
                <a:cs typeface="Arial" panose="020B0604020202020204" pitchFamily="34" charset="0"/>
              </a:rPr>
              <a:t>Manajemen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isu</a:t>
            </a:r>
            <a:r>
              <a:rPr lang="en-US" sz="3600" dirty="0">
                <a:latin typeface="Arial" panose="020B0604020202020204" pitchFamily="34" charset="0"/>
                <a:cs typeface="Arial" panose="020B0604020202020204" pitchFamily="34" charset="0"/>
              </a:rPr>
              <a:t> </a:t>
            </a:r>
          </a:p>
          <a:p>
            <a:pPr marL="571500" lvl="0" indent="-347663">
              <a:buFont typeface="Arial" panose="020B0604020202020204" pitchFamily="34" charset="0"/>
              <a:buChar char="•"/>
            </a:pPr>
            <a:r>
              <a:rPr lang="en-US" sz="3600" dirty="0" err="1">
                <a:latin typeface="Arial" panose="020B0604020202020204" pitchFamily="34" charset="0"/>
                <a:cs typeface="Arial" panose="020B0604020202020204" pitchFamily="34" charset="0"/>
              </a:rPr>
              <a:t>Lobi</a:t>
            </a:r>
            <a:endParaRPr lang="en-US" sz="3600" dirty="0">
              <a:latin typeface="Arial" panose="020B0604020202020204" pitchFamily="34" charset="0"/>
              <a:cs typeface="Arial" panose="020B0604020202020204" pitchFamily="34" charset="0"/>
            </a:endParaRPr>
          </a:p>
          <a:p>
            <a:pPr marL="571500" lvl="0" indent="-347663">
              <a:buFont typeface="Arial" panose="020B0604020202020204" pitchFamily="34" charset="0"/>
              <a:buChar char="•"/>
            </a:pPr>
            <a:r>
              <a:rPr lang="en-US" sz="3600" dirty="0" err="1">
                <a:latin typeface="Arial" panose="020B0604020202020204" pitchFamily="34" charset="0"/>
                <a:cs typeface="Arial" panose="020B0604020202020204" pitchFamily="34" charset="0"/>
              </a:rPr>
              <a:t>Hubungan</a:t>
            </a:r>
            <a:r>
              <a:rPr lang="en-US" sz="3600" dirty="0">
                <a:latin typeface="Arial" panose="020B0604020202020204" pitchFamily="34" charset="0"/>
                <a:cs typeface="Arial" panose="020B0604020202020204" pitchFamily="34" charset="0"/>
              </a:rPr>
              <a:t> investor</a:t>
            </a:r>
          </a:p>
          <a:p>
            <a:pPr lvl="0"/>
            <a:endParaRPr lang="en-US" dirty="0"/>
          </a:p>
        </p:txBody>
      </p:sp>
    </p:spTree>
    <p:extLst>
      <p:ext uri="{BB962C8B-B14F-4D97-AF65-F5344CB8AC3E}">
        <p14:creationId xmlns:p14="http://schemas.microsoft.com/office/powerpoint/2010/main" val="278998313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12" fill="hold" nodeType="after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 calcmode="lin" valueType="num">
                                      <p:cBhvr additive="base">
                                        <p:cTn id="32" dur="2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12" fill="hold" nodeType="after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 calcmode="lin" valueType="num">
                                      <p:cBhvr additive="base">
                                        <p:cTn id="37" dur="2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500034" y="1268760"/>
            <a:ext cx="8248430" cy="5112568"/>
          </a:xfrm>
          <a:prstGeom prst="rect">
            <a:avLst/>
          </a:prstGeom>
          <a:noFill/>
          <a:ln w="9525">
            <a:noFill/>
            <a:miter lim="800000"/>
            <a:headEnd/>
            <a:tailEnd/>
          </a:ln>
          <a:effectLst/>
        </p:spPr>
        <p:txBody>
          <a:bodyPr lIns="92075" tIns="46038" rIns="92075" bIns="46038"/>
          <a:lstStyle/>
          <a:p>
            <a:endParaRPr lang="en-US" sz="3200" dirty="0"/>
          </a:p>
          <a:p>
            <a:endParaRPr lang="en-US" sz="3200" dirty="0"/>
          </a:p>
          <a:p>
            <a:endParaRPr lang="en-US" sz="3200" dirty="0"/>
          </a:p>
          <a:p>
            <a:endParaRPr lang="en-US" sz="2000" dirty="0"/>
          </a:p>
        </p:txBody>
      </p:sp>
      <p:pic>
        <p:nvPicPr>
          <p:cNvPr id="4" name="Picture 3" descr="http://4.bp.blogspot.com/-Z7R05AK0TZ0/UwhCgwN0ywI/AAAAAAAAAis/gnr1WvHCV_c/s1600/PRcorporatechart.jpg">
            <a:extLst>
              <a:ext uri="{FF2B5EF4-FFF2-40B4-BE49-F238E27FC236}">
                <a16:creationId xmlns:a16="http://schemas.microsoft.com/office/drawing/2014/main" id="{B832C1E9-9C57-450B-A2FC-EB653556233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8780" y="1124744"/>
            <a:ext cx="8610938" cy="5400600"/>
          </a:xfrm>
          <a:prstGeom prst="rect">
            <a:avLst/>
          </a:prstGeom>
          <a:noFill/>
          <a:ln>
            <a:noFill/>
          </a:ln>
        </p:spPr>
      </p:pic>
    </p:spTree>
    <p:extLst>
      <p:ext uri="{BB962C8B-B14F-4D97-AF65-F5344CB8AC3E}">
        <p14:creationId xmlns:p14="http://schemas.microsoft.com/office/powerpoint/2010/main" val="1527793882"/>
      </p:ext>
    </p:extLst>
  </p:cSld>
  <p:clrMapOvr>
    <a:masterClrMapping/>
  </p:clrMapOvr>
  <p:transition spd="med">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22"/>
            <a:ext cx="8429684" cy="837298"/>
          </a:xfrm>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251520" y="1124744"/>
            <a:ext cx="8678198" cy="5112568"/>
          </a:xfrm>
          <a:prstGeom prst="rect">
            <a:avLst/>
          </a:prstGeom>
          <a:noFill/>
          <a:ln w="9525">
            <a:noFill/>
            <a:miter lim="800000"/>
            <a:headEnd/>
            <a:tailEnd/>
          </a:ln>
          <a:effectLst/>
        </p:spPr>
        <p:txBody>
          <a:bodyPr lIns="92075" tIns="46038" rIns="92075" bIns="46038"/>
          <a:lstStyle/>
          <a:p>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 dunia </a:t>
            </a:r>
            <a:r>
              <a:rPr lang="en-US" sz="2600" dirty="0" err="1">
                <a:latin typeface="Arial" panose="020B0604020202020204" pitchFamily="34" charset="0"/>
                <a:cs typeface="Arial" panose="020B0604020202020204" pitchFamily="34" charset="0"/>
              </a:rPr>
              <a:t>usaha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terdapat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dua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pihak</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berkepentingan</a:t>
            </a:r>
            <a:r>
              <a:rPr lang="en-US" sz="2600" dirty="0">
                <a:latin typeface="Arial" panose="020B0604020202020204" pitchFamily="34" charset="0"/>
                <a:cs typeface="Arial" panose="020B0604020202020204" pitchFamily="34" charset="0"/>
              </a:rPr>
              <a:t>  (stakeholder)    yang    </a:t>
            </a:r>
            <a:r>
              <a:rPr lang="en-US" sz="2600" dirty="0" err="1">
                <a:latin typeface="Arial" panose="020B0604020202020204" pitchFamily="34" charset="0"/>
                <a:cs typeface="Arial" panose="020B0604020202020204" pitchFamily="34" charset="0"/>
              </a:rPr>
              <a:t>berpengaruh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secara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langsung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yakni</a:t>
            </a:r>
            <a:r>
              <a:rPr lang="en-US" sz="2600" dirty="0">
                <a:latin typeface="Arial" panose="020B0604020202020204" pitchFamily="34" charset="0"/>
                <a:cs typeface="Arial" panose="020B0604020202020204" pitchFamily="34" charset="0"/>
              </a:rPr>
              <a:t>  external  stakeholder (</a:t>
            </a:r>
            <a:r>
              <a:rPr lang="en-US" sz="2600" dirty="0" err="1">
                <a:latin typeface="Arial" panose="020B0604020202020204" pitchFamily="34" charset="0"/>
                <a:cs typeface="Arial" panose="020B0604020202020204" pitchFamily="34" charset="0"/>
              </a:rPr>
              <a:t>pihak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luar</a:t>
            </a:r>
            <a:r>
              <a:rPr lang="en-US" sz="2600" dirty="0">
                <a:latin typeface="Arial" panose="020B0604020202020204" pitchFamily="34" charset="0"/>
                <a:cs typeface="Arial" panose="020B0604020202020204" pitchFamily="34" charset="0"/>
              </a:rPr>
              <a:t>) dan internal stakeholder (</a:t>
            </a:r>
            <a:r>
              <a:rPr lang="en-US" sz="2600" dirty="0" err="1">
                <a:latin typeface="Arial" panose="020B0604020202020204" pitchFamily="34" charset="0"/>
                <a:cs typeface="Arial" panose="020B0604020202020204" pitchFamily="34" charset="0"/>
              </a:rPr>
              <a:t>pihak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a:t>
            </a:r>
          </a:p>
          <a:p>
            <a:pPr marL="457200" indent="-457200">
              <a:buFont typeface="+mj-lt"/>
              <a:buAutoNum type="arabicPeriod"/>
            </a:pPr>
            <a:r>
              <a:rPr lang="en-US" sz="2600" b="1" dirty="0">
                <a:latin typeface="Arial" panose="020B0604020202020204" pitchFamily="34" charset="0"/>
                <a:cs typeface="Arial" panose="020B0604020202020204" pitchFamily="34" charset="0"/>
              </a:rPr>
              <a:t>Stakeholder Internal Perusahaan</a:t>
            </a:r>
          </a:p>
          <a:p>
            <a:pPr marL="406400" indent="-406400"/>
            <a:r>
              <a:rPr lang="en-US" sz="2600" dirty="0">
                <a:latin typeface="Arial" panose="020B0604020202020204" pitchFamily="34" charset="0"/>
                <a:cs typeface="Arial" panose="020B0604020202020204" pitchFamily="34" charset="0"/>
              </a:rPr>
              <a:t>	Public internal </a:t>
            </a:r>
            <a:r>
              <a:rPr lang="en-US" sz="2600" dirty="0" err="1">
                <a:latin typeface="Arial" panose="020B0604020202020204" pitchFamily="34" charset="0"/>
                <a:cs typeface="Arial" panose="020B0604020202020204" pitchFamily="34" charset="0"/>
              </a:rPr>
              <a:t>merupakan</a:t>
            </a:r>
            <a:r>
              <a:rPr lang="en-US" sz="2600" dirty="0">
                <a:latin typeface="Arial" panose="020B0604020202020204" pitchFamily="34" charset="0"/>
                <a:cs typeface="Arial" panose="020B0604020202020204" pitchFamily="34" charset="0"/>
              </a:rPr>
              <a:t> public yang </a:t>
            </a:r>
            <a:r>
              <a:rPr lang="en-US" sz="2600" dirty="0" err="1">
                <a:latin typeface="Arial" panose="020B0604020202020204" pitchFamily="34" charset="0"/>
                <a:cs typeface="Arial" panose="020B0604020202020204" pitchFamily="34" charset="0"/>
              </a:rPr>
              <a:t>menjadi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bagian</a:t>
            </a:r>
            <a:r>
              <a:rPr lang="en-US" sz="2600" dirty="0">
                <a:latin typeface="Arial" panose="020B0604020202020204" pitchFamily="34" charset="0"/>
                <a:cs typeface="Arial" panose="020B0604020202020204" pitchFamily="34" charset="0"/>
              </a:rPr>
              <a:t> unit </a:t>
            </a:r>
            <a:r>
              <a:rPr lang="en-US" sz="2600" dirty="0" err="1">
                <a:latin typeface="Arial" panose="020B0604020202020204" pitchFamily="34" charset="0"/>
                <a:cs typeface="Arial" panose="020B0604020202020204" pitchFamily="34" charset="0"/>
              </a:rPr>
              <a:t>usaha</a:t>
            </a:r>
            <a:r>
              <a:rPr lang="en-US" sz="2600" dirty="0">
                <a:latin typeface="Arial" panose="020B0604020202020204" pitchFamily="34" charset="0"/>
                <a:cs typeface="Arial" panose="020B0604020202020204" pitchFamily="34" charset="0"/>
              </a:rPr>
              <a:t> badan </a:t>
            </a:r>
            <a:r>
              <a:rPr lang="en-US" sz="2600" dirty="0" err="1">
                <a:latin typeface="Arial" panose="020B0604020202020204" pitchFamily="34" charset="0"/>
                <a:cs typeface="Arial" panose="020B0604020202020204" pitchFamily="34" charset="0"/>
              </a:rPr>
              <a:t>usaha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sendiri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Publik</a:t>
            </a:r>
            <a:r>
              <a:rPr lang="en-US" sz="2600" dirty="0">
                <a:latin typeface="Arial" panose="020B0604020202020204" pitchFamily="34" charset="0"/>
                <a:cs typeface="Arial" panose="020B0604020202020204" pitchFamily="34" charset="0"/>
              </a:rPr>
              <a:t> internal </a:t>
            </a:r>
            <a:r>
              <a:rPr lang="en-US" sz="2600" dirty="0" err="1">
                <a:latin typeface="Arial" panose="020B0604020202020204" pitchFamily="34" charset="0"/>
                <a:cs typeface="Arial" panose="020B0604020202020204" pitchFamily="34" charset="0"/>
              </a:rPr>
              <a:t>sebagai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sasaran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humas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terdiri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atas</a:t>
            </a:r>
            <a:r>
              <a:rPr lang="en-US" sz="2600" dirty="0">
                <a:latin typeface="Arial" panose="020B0604020202020204" pitchFamily="34" charset="0"/>
                <a:cs typeface="Arial" panose="020B0604020202020204" pitchFamily="34" charset="0"/>
              </a:rPr>
              <a:t> orang-orang yang </a:t>
            </a:r>
            <a:r>
              <a:rPr lang="en-US" sz="2600" dirty="0" err="1">
                <a:latin typeface="Arial" panose="020B0604020202020204" pitchFamily="34" charset="0"/>
                <a:cs typeface="Arial" panose="020B0604020202020204" pitchFamily="34" charset="0"/>
              </a:rPr>
              <a:t>melakukan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didalam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instansi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secara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fungsional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mempunyai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tugas</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pekerjaan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serta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hak</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kewajibannya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Publik</a:t>
            </a:r>
            <a:r>
              <a:rPr lang="en-US" sz="2600" dirty="0">
                <a:latin typeface="Arial" panose="020B0604020202020204" pitchFamily="34" charset="0"/>
                <a:cs typeface="Arial" panose="020B0604020202020204" pitchFamily="34" charset="0"/>
              </a:rPr>
              <a:t> internal </a:t>
            </a:r>
            <a:r>
              <a:rPr lang="en-US" sz="2600" dirty="0" err="1">
                <a:latin typeface="Arial" panose="020B0604020202020204" pitchFamily="34" charset="0"/>
                <a:cs typeface="Arial" panose="020B0604020202020204" pitchFamily="34" charset="0"/>
              </a:rPr>
              <a:t>humas</a:t>
            </a:r>
            <a:r>
              <a:rPr lang="en-US" sz="2600" dirty="0">
                <a:latin typeface="Arial" panose="020B0604020202020204" pitchFamily="34" charset="0"/>
                <a:cs typeface="Arial" panose="020B0604020202020204" pitchFamily="34" charset="0"/>
              </a:rPr>
              <a:t> (Public Relations) </a:t>
            </a:r>
            <a:r>
              <a:rPr lang="en-US" sz="2600" dirty="0" err="1">
                <a:latin typeface="Arial" panose="020B0604020202020204" pitchFamily="34" charset="0"/>
                <a:cs typeface="Arial" panose="020B0604020202020204" pitchFamily="34" charset="0"/>
              </a:rPr>
              <a:t>terdiri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dari</a:t>
            </a:r>
            <a:r>
              <a:rPr lang="en-US" sz="2600" dirty="0">
                <a:latin typeface="Arial" panose="020B0604020202020204" pitchFamily="34" charset="0"/>
                <a:cs typeface="Arial" panose="020B0604020202020204" pitchFamily="34" charset="0"/>
              </a:rPr>
              <a:t> 3 </a:t>
            </a:r>
            <a:r>
              <a:rPr lang="en-US" sz="2600" dirty="0" err="1">
                <a:latin typeface="Arial" panose="020B0604020202020204" pitchFamily="34" charset="0"/>
                <a:cs typeface="Arial" panose="020B0604020202020204" pitchFamily="34" charset="0"/>
              </a:rPr>
              <a:t>bagian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yaitu</a:t>
            </a:r>
            <a:r>
              <a:rPr lang="en-US" sz="2600" dirty="0">
                <a:latin typeface="Arial" panose="020B0604020202020204" pitchFamily="34" charset="0"/>
                <a:cs typeface="Arial" panose="020B0604020202020204" pitchFamily="34" charset="0"/>
              </a:rPr>
              <a:t>:</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867799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323528" y="1124744"/>
            <a:ext cx="8606190" cy="5112568"/>
          </a:xfrm>
          <a:prstGeom prst="rect">
            <a:avLst/>
          </a:prstGeom>
          <a:noFill/>
          <a:ln w="9525">
            <a:noFill/>
            <a:miter lim="800000"/>
            <a:headEnd/>
            <a:tailEnd/>
          </a:ln>
          <a:effectLst/>
        </p:spPr>
        <p:txBody>
          <a:bodyPr lIns="92075" tIns="46038" rIns="92075" bIns="46038"/>
          <a:lstStyle/>
          <a:p>
            <a:pPr marL="284163" lvl="0" indent="-284163">
              <a:buFont typeface="Arial" panose="020B0604020202020204" pitchFamily="34" charset="0"/>
              <a:buChar char="•"/>
            </a:pPr>
            <a:r>
              <a:rPr lang="en-US" sz="2600" dirty="0" err="1">
                <a:latin typeface="Arial" panose="020B0604020202020204" pitchFamily="34" charset="0"/>
                <a:cs typeface="Arial" panose="020B0604020202020204" pitchFamily="34" charset="0"/>
              </a:rPr>
              <a:t>Karyawan</a:t>
            </a:r>
            <a:r>
              <a:rPr lang="en-US" sz="2600" dirty="0">
                <a:latin typeface="Arial" panose="020B0604020202020204" pitchFamily="34" charset="0"/>
                <a:cs typeface="Arial" panose="020B0604020202020204" pitchFamily="34" charset="0"/>
              </a:rPr>
              <a:t> </a:t>
            </a:r>
          </a:p>
          <a:p>
            <a:pPr marL="284163"/>
            <a:r>
              <a:rPr lang="en-US" sz="2600" dirty="0" err="1">
                <a:latin typeface="Arial" panose="020B0604020202020204" pitchFamily="34" charset="0"/>
                <a:cs typeface="Arial" panose="020B0604020202020204" pitchFamily="34" charset="0"/>
              </a:rPr>
              <a:t>Karyawan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orang-orang </a:t>
            </a:r>
            <a:r>
              <a:rPr lang="en-US" sz="2600" dirty="0" err="1">
                <a:latin typeface="Arial" panose="020B0604020202020204" pitchFamily="34" charset="0"/>
                <a:cs typeface="Arial" panose="020B0604020202020204" pitchFamily="34" charset="0"/>
              </a:rPr>
              <a:t>ada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didalam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instansi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tidak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menduduki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memegang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jabatan</a:t>
            </a:r>
            <a:r>
              <a:rPr lang="en-US" sz="2600" dirty="0">
                <a:latin typeface="Arial" panose="020B0604020202020204" pitchFamily="34" charset="0"/>
                <a:cs typeface="Arial" panose="020B0604020202020204" pitchFamily="34" charset="0"/>
              </a:rPr>
              <a:t> structural.</a:t>
            </a:r>
          </a:p>
          <a:p>
            <a:pPr marL="284163" lvl="0" indent="-284163">
              <a:buFont typeface="Arial" panose="020B0604020202020204" pitchFamily="34" charset="0"/>
              <a:buChar char="•"/>
            </a:pPr>
            <a:r>
              <a:rPr lang="en-US" sz="2600" dirty="0">
                <a:latin typeface="Arial" panose="020B0604020202020204" pitchFamily="34" charset="0"/>
                <a:cs typeface="Arial" panose="020B0604020202020204" pitchFamily="34" charset="0"/>
              </a:rPr>
              <a:t>Top </a:t>
            </a:r>
            <a:r>
              <a:rPr lang="en-US" sz="2600" dirty="0" err="1">
                <a:latin typeface="Arial" panose="020B0604020202020204" pitchFamily="34" charset="0"/>
                <a:cs typeface="Arial" panose="020B0604020202020204" pitchFamily="34" charset="0"/>
              </a:rPr>
              <a:t>Manajemen</a:t>
            </a:r>
            <a:r>
              <a:rPr lang="en-US" sz="2600" dirty="0">
                <a:latin typeface="Arial" panose="020B0604020202020204" pitchFamily="34" charset="0"/>
                <a:cs typeface="Arial" panose="020B0604020202020204" pitchFamily="34" charset="0"/>
              </a:rPr>
              <a:t> </a:t>
            </a:r>
          </a:p>
          <a:p>
            <a:pPr marL="284163" lvl="0"/>
            <a:r>
              <a:rPr lang="en-US" sz="2600" dirty="0">
                <a:latin typeface="Arial" panose="020B0604020202020204" pitchFamily="34" charset="0"/>
                <a:cs typeface="Arial" panose="020B0604020202020204" pitchFamily="34" charset="0"/>
              </a:rPr>
              <a:t>Top </a:t>
            </a:r>
            <a:r>
              <a:rPr lang="en-US" sz="2600" dirty="0" err="1">
                <a:latin typeface="Arial" panose="020B0604020202020204" pitchFamily="34" charset="0"/>
                <a:cs typeface="Arial" panose="020B0604020202020204" pitchFamily="34" charset="0"/>
              </a:rPr>
              <a:t>Manajemen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orang-orang yang </a:t>
            </a:r>
            <a:r>
              <a:rPr lang="en-US" sz="2600" dirty="0" err="1">
                <a:latin typeface="Arial" panose="020B0604020202020204" pitchFamily="34" charset="0"/>
                <a:cs typeface="Arial" panose="020B0604020202020204" pitchFamily="34" charset="0"/>
              </a:rPr>
              <a:t>ada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didalam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instansi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memegang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jabatan</a:t>
            </a:r>
            <a:r>
              <a:rPr lang="en-US" sz="2600" dirty="0">
                <a:latin typeface="Arial" panose="020B0604020202020204" pitchFamily="34" charset="0"/>
                <a:cs typeface="Arial" panose="020B0604020202020204" pitchFamily="34" charset="0"/>
              </a:rPr>
              <a:t> structural.</a:t>
            </a:r>
          </a:p>
          <a:p>
            <a:pPr marL="284163" lvl="0" indent="-284163">
              <a:buFont typeface="Arial" panose="020B0604020202020204" pitchFamily="34" charset="0"/>
              <a:buChar char="•"/>
            </a:pPr>
            <a:r>
              <a:rPr lang="en-US" sz="2600" dirty="0" err="1">
                <a:latin typeface="Arial" panose="020B0604020202020204" pitchFamily="34" charset="0"/>
                <a:cs typeface="Arial" panose="020B0604020202020204" pitchFamily="34" charset="0"/>
              </a:rPr>
              <a:t>Pemegang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Saham</a:t>
            </a:r>
            <a:r>
              <a:rPr lang="en-US" sz="2600" dirty="0">
                <a:latin typeface="Arial" panose="020B0604020202020204" pitchFamily="34" charset="0"/>
                <a:cs typeface="Arial" panose="020B0604020202020204" pitchFamily="34" charset="0"/>
              </a:rPr>
              <a:t> (Stockholder) </a:t>
            </a:r>
          </a:p>
          <a:p>
            <a:pPr marL="284163"/>
            <a:r>
              <a:rPr lang="en-US" sz="2600" dirty="0">
                <a:latin typeface="Arial" panose="020B0604020202020204" pitchFamily="34" charset="0"/>
                <a:cs typeface="Arial" panose="020B0604020202020204" pitchFamily="34" charset="0"/>
              </a:rPr>
              <a:t>Stockholder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seseorang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badan </a:t>
            </a:r>
            <a:r>
              <a:rPr lang="en-US" sz="2600" dirty="0" err="1">
                <a:latin typeface="Arial" panose="020B0604020202020204" pitchFamily="34" charset="0"/>
                <a:cs typeface="Arial" panose="020B0604020202020204" pitchFamily="34" charset="0"/>
              </a:rPr>
              <a:t>hukum</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secara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memiliki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lebih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saham</a:t>
            </a:r>
            <a:r>
              <a:rPr lang="en-US" sz="2600" dirty="0">
                <a:latin typeface="Arial" panose="020B0604020202020204" pitchFamily="34" charset="0"/>
                <a:cs typeface="Arial" panose="020B0604020202020204" pitchFamily="34" charset="0"/>
              </a:rPr>
              <a:t> pada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Para </a:t>
            </a:r>
            <a:r>
              <a:rPr lang="en-US" sz="2600" dirty="0" err="1">
                <a:latin typeface="Arial" panose="020B0604020202020204" pitchFamily="34" charset="0"/>
                <a:cs typeface="Arial" panose="020B0604020202020204" pitchFamily="34" charset="0"/>
              </a:rPr>
              <a:t>pemegang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saham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pemilik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dari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tersebut</a:t>
            </a:r>
            <a:r>
              <a:rPr lang="en-US" sz="2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68678767"/>
      </p:ext>
    </p:extLst>
  </p:cSld>
  <p:clrMapOvr>
    <a:masterClrMapping/>
  </p:clrMapOvr>
  <p:transition spd="med">
    <p:cover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179512" y="1052736"/>
            <a:ext cx="8750206" cy="5184576"/>
          </a:xfrm>
          <a:prstGeom prst="rect">
            <a:avLst/>
          </a:prstGeom>
          <a:noFill/>
          <a:ln w="9525">
            <a:noFill/>
            <a:miter lim="800000"/>
            <a:headEnd/>
            <a:tailEnd/>
          </a:ln>
          <a:effectLst/>
        </p:spPr>
        <p:txBody>
          <a:bodyPr lIns="92075" tIns="46038" rIns="92075" bIns="46038"/>
          <a:lstStyle/>
          <a:p>
            <a:pPr lvl="0"/>
            <a:r>
              <a:rPr lang="en-US" sz="2700" dirty="0"/>
              <a:t>2</a:t>
            </a:r>
            <a:r>
              <a:rPr lang="en-US" sz="2700" b="1" dirty="0"/>
              <a:t>. Stakeholder </a:t>
            </a:r>
            <a:r>
              <a:rPr lang="en-US" sz="2700" b="1" dirty="0" err="1"/>
              <a:t>Eksternal</a:t>
            </a:r>
            <a:endParaRPr lang="en-US" sz="2700" b="1" dirty="0"/>
          </a:p>
          <a:p>
            <a:r>
              <a:rPr lang="en-US" sz="2700" dirty="0" err="1"/>
              <a:t>Publik</a:t>
            </a:r>
            <a:r>
              <a:rPr lang="en-US" sz="2700" dirty="0"/>
              <a:t> </a:t>
            </a:r>
            <a:r>
              <a:rPr lang="en-US" sz="2700" dirty="0" err="1"/>
              <a:t>Eksternal</a:t>
            </a:r>
            <a:r>
              <a:rPr lang="en-US" sz="2700" dirty="0"/>
              <a:t> </a:t>
            </a:r>
            <a:r>
              <a:rPr lang="en-US" sz="2700" dirty="0" err="1"/>
              <a:t>adalah</a:t>
            </a:r>
            <a:r>
              <a:rPr lang="en-US" sz="2700" dirty="0"/>
              <a:t> public </a:t>
            </a:r>
            <a:r>
              <a:rPr lang="en-US" sz="2700" dirty="0" err="1"/>
              <a:t>umum</a:t>
            </a:r>
            <a:r>
              <a:rPr lang="en-US" sz="2700" dirty="0"/>
              <a:t> (</a:t>
            </a:r>
            <a:r>
              <a:rPr lang="en-US" sz="2700" dirty="0" err="1"/>
              <a:t>masyarakat</a:t>
            </a:r>
            <a:r>
              <a:rPr lang="en-US" sz="2700" dirty="0"/>
              <a:t>). </a:t>
            </a:r>
            <a:r>
              <a:rPr lang="en-US" sz="2700" dirty="0" err="1"/>
              <a:t>Bagi</a:t>
            </a:r>
            <a:r>
              <a:rPr lang="en-US" sz="2700" dirty="0"/>
              <a:t> </a:t>
            </a:r>
            <a:r>
              <a:rPr lang="en-US" sz="2700" dirty="0" err="1"/>
              <a:t>suatu</a:t>
            </a:r>
            <a:r>
              <a:rPr lang="en-US" sz="2700" dirty="0"/>
              <a:t> </a:t>
            </a:r>
            <a:r>
              <a:rPr lang="en-US" sz="2700" dirty="0" err="1"/>
              <a:t>instansi</a:t>
            </a:r>
            <a:r>
              <a:rPr lang="en-US" sz="2700" dirty="0"/>
              <a:t> </a:t>
            </a:r>
            <a:r>
              <a:rPr lang="en-US" sz="2700" dirty="0" err="1"/>
              <a:t>atau</a:t>
            </a:r>
            <a:r>
              <a:rPr lang="en-US" sz="2700" dirty="0"/>
              <a:t> </a:t>
            </a:r>
            <a:r>
              <a:rPr lang="en-US" sz="2700" dirty="0" err="1"/>
              <a:t>perusahaan</a:t>
            </a:r>
            <a:r>
              <a:rPr lang="en-US" sz="2700" dirty="0"/>
              <a:t>, </a:t>
            </a:r>
            <a:r>
              <a:rPr lang="en-US" sz="2700" dirty="0" err="1"/>
              <a:t>hubungan</a:t>
            </a:r>
            <a:r>
              <a:rPr lang="en-US" sz="2700" dirty="0"/>
              <a:t> </a:t>
            </a:r>
            <a:r>
              <a:rPr lang="en-US" sz="2700" dirty="0" err="1"/>
              <a:t>dengan</a:t>
            </a:r>
            <a:r>
              <a:rPr lang="en-US" sz="2700" dirty="0"/>
              <a:t> public </a:t>
            </a:r>
            <a:r>
              <a:rPr lang="en-US" sz="2700" dirty="0" err="1"/>
              <a:t>diluar</a:t>
            </a:r>
            <a:r>
              <a:rPr lang="en-US" sz="2700" dirty="0"/>
              <a:t> </a:t>
            </a:r>
            <a:r>
              <a:rPr lang="en-US" sz="2700" dirty="0" err="1"/>
              <a:t>instansi</a:t>
            </a:r>
            <a:r>
              <a:rPr lang="en-US" sz="2700" dirty="0"/>
              <a:t> </a:t>
            </a:r>
            <a:r>
              <a:rPr lang="en-US" sz="2700" dirty="0" err="1"/>
              <a:t>atau</a:t>
            </a:r>
            <a:r>
              <a:rPr lang="en-US" sz="2700" dirty="0"/>
              <a:t> </a:t>
            </a:r>
            <a:r>
              <a:rPr lang="en-US" sz="2700" dirty="0" err="1"/>
              <a:t>perusahaan</a:t>
            </a:r>
            <a:r>
              <a:rPr lang="en-US" sz="2700" dirty="0"/>
              <a:t> </a:t>
            </a:r>
            <a:r>
              <a:rPr lang="en-US" sz="2700" dirty="0" err="1"/>
              <a:t>merupakan</a:t>
            </a:r>
            <a:r>
              <a:rPr lang="en-US" sz="2700" dirty="0"/>
              <a:t> </a:t>
            </a:r>
            <a:r>
              <a:rPr lang="en-US" sz="2700" dirty="0" err="1"/>
              <a:t>suatu</a:t>
            </a:r>
            <a:r>
              <a:rPr lang="en-US" sz="2700" dirty="0"/>
              <a:t> </a:t>
            </a:r>
            <a:r>
              <a:rPr lang="en-US" sz="2700" dirty="0" err="1"/>
              <a:t>keharusan</a:t>
            </a:r>
            <a:r>
              <a:rPr lang="en-US" sz="2700" dirty="0"/>
              <a:t> yang </a:t>
            </a:r>
            <a:r>
              <a:rPr lang="en-US" sz="2700" dirty="0" err="1"/>
              <a:t>mutlak</a:t>
            </a:r>
            <a:r>
              <a:rPr lang="en-US" sz="2700" dirty="0"/>
              <a:t>. </a:t>
            </a:r>
            <a:r>
              <a:rPr lang="en-US" sz="2700" dirty="0" err="1"/>
              <a:t>Publik</a:t>
            </a:r>
            <a:r>
              <a:rPr lang="en-US" sz="2700" dirty="0"/>
              <a:t> </a:t>
            </a:r>
            <a:r>
              <a:rPr lang="en-US" sz="2700" dirty="0" err="1"/>
              <a:t>eksternal</a:t>
            </a:r>
            <a:r>
              <a:rPr lang="en-US" sz="2700" dirty="0"/>
              <a:t> yang </a:t>
            </a:r>
            <a:r>
              <a:rPr lang="en-US" sz="2700" dirty="0" err="1"/>
              <a:t>menjadi</a:t>
            </a:r>
            <a:r>
              <a:rPr lang="en-US" sz="2700" dirty="0"/>
              <a:t> </a:t>
            </a:r>
            <a:r>
              <a:rPr lang="en-US" sz="2700" dirty="0" err="1"/>
              <a:t>sasaran</a:t>
            </a:r>
            <a:r>
              <a:rPr lang="en-US" sz="2700" dirty="0"/>
              <a:t> </a:t>
            </a:r>
            <a:r>
              <a:rPr lang="en-US" sz="2700" dirty="0" err="1"/>
              <a:t>kegiatan</a:t>
            </a:r>
            <a:r>
              <a:rPr lang="en-US" sz="2700" dirty="0"/>
              <a:t> </a:t>
            </a:r>
            <a:r>
              <a:rPr lang="en-US" sz="2700" dirty="0" err="1"/>
              <a:t>humas</a:t>
            </a:r>
            <a:r>
              <a:rPr lang="en-US" sz="2700" dirty="0"/>
              <a:t> </a:t>
            </a:r>
            <a:r>
              <a:rPr lang="en-US" sz="2700" dirty="0" err="1"/>
              <a:t>adalah</a:t>
            </a:r>
            <a:endParaRPr lang="en-US" sz="2700" dirty="0"/>
          </a:p>
          <a:p>
            <a:pPr marL="284163" lvl="0" indent="-284163">
              <a:buFont typeface="Arial" panose="020B0604020202020204" pitchFamily="34" charset="0"/>
              <a:buChar char="•"/>
            </a:pPr>
            <a:r>
              <a:rPr lang="en-US" sz="2700" dirty="0" err="1"/>
              <a:t>Pelanggan</a:t>
            </a:r>
            <a:r>
              <a:rPr lang="en-US" sz="2700" dirty="0"/>
              <a:t> (Customer) </a:t>
            </a:r>
          </a:p>
          <a:p>
            <a:pPr marL="223838"/>
            <a:r>
              <a:rPr lang="en-US" sz="2700" dirty="0"/>
              <a:t>Menurut Lew Hahn (1989:11I) (</a:t>
            </a:r>
            <a:r>
              <a:rPr lang="en-US" sz="2700" dirty="0" err="1"/>
              <a:t>Pengusaha</a:t>
            </a:r>
            <a:r>
              <a:rPr lang="en-US" sz="2700" dirty="0"/>
              <a:t> Amerika </a:t>
            </a:r>
            <a:r>
              <a:rPr lang="en-US" sz="2700" dirty="0" err="1"/>
              <a:t>Serikat</a:t>
            </a:r>
            <a:r>
              <a:rPr lang="en-US" sz="2700" dirty="0"/>
              <a:t>) “</a:t>
            </a:r>
            <a:r>
              <a:rPr lang="en-US" sz="2700" dirty="0" err="1"/>
              <a:t>Sukses</a:t>
            </a:r>
            <a:r>
              <a:rPr lang="en-US" sz="2700" dirty="0"/>
              <a:t> </a:t>
            </a:r>
            <a:r>
              <a:rPr lang="en-US" sz="2700" dirty="0" err="1"/>
              <a:t>besar</a:t>
            </a:r>
            <a:r>
              <a:rPr lang="en-US" sz="2700" dirty="0"/>
              <a:t> yang </a:t>
            </a:r>
            <a:r>
              <a:rPr lang="en-US" sz="2700" dirty="0" err="1"/>
              <a:t>diperoleh</a:t>
            </a:r>
            <a:r>
              <a:rPr lang="en-US" sz="2700" dirty="0"/>
              <a:t> </a:t>
            </a:r>
            <a:r>
              <a:rPr lang="en-US" sz="2700" dirty="0" err="1"/>
              <a:t>suatu</a:t>
            </a:r>
            <a:r>
              <a:rPr lang="en-US" sz="2700" dirty="0"/>
              <a:t> </a:t>
            </a:r>
            <a:r>
              <a:rPr lang="en-US" sz="2700" dirty="0" err="1"/>
              <a:t>perusahaan</a:t>
            </a:r>
            <a:r>
              <a:rPr lang="en-US" sz="2700" dirty="0"/>
              <a:t> </a:t>
            </a:r>
            <a:r>
              <a:rPr lang="en-US" sz="2700" dirty="0" err="1"/>
              <a:t>ialah</a:t>
            </a:r>
            <a:r>
              <a:rPr lang="en-US" sz="2700" dirty="0"/>
              <a:t> </a:t>
            </a:r>
            <a:r>
              <a:rPr lang="en-US" sz="2700" dirty="0" err="1"/>
              <a:t>mendapatkan</a:t>
            </a:r>
            <a:r>
              <a:rPr lang="en-US" sz="2700" dirty="0"/>
              <a:t> </a:t>
            </a:r>
            <a:r>
              <a:rPr lang="en-US" sz="2700" dirty="0" err="1"/>
              <a:t>pelanggan</a:t>
            </a:r>
            <a:r>
              <a:rPr lang="en-US" sz="2700" dirty="0"/>
              <a:t>, </a:t>
            </a:r>
            <a:r>
              <a:rPr lang="en-US" sz="2700" dirty="0" err="1"/>
              <a:t>bukan</a:t>
            </a:r>
            <a:r>
              <a:rPr lang="en-US" sz="2700" dirty="0"/>
              <a:t> </a:t>
            </a:r>
            <a:r>
              <a:rPr lang="en-US" sz="2700" dirty="0" err="1"/>
              <a:t>penjualannya</a:t>
            </a:r>
            <a:r>
              <a:rPr lang="en-US" sz="2700" dirty="0"/>
              <a:t> </a:t>
            </a:r>
            <a:r>
              <a:rPr lang="en-US" sz="2700" dirty="0" err="1"/>
              <a:t>itu</a:t>
            </a:r>
            <a:r>
              <a:rPr lang="en-US" sz="2700" dirty="0"/>
              <a:t> </a:t>
            </a:r>
            <a:r>
              <a:rPr lang="en-US" sz="2700" dirty="0" err="1"/>
              <a:t>sendiri</a:t>
            </a:r>
            <a:r>
              <a:rPr lang="en-US" sz="2700" dirty="0"/>
              <a:t>. </a:t>
            </a:r>
          </a:p>
          <a:p>
            <a:pPr marL="284163" indent="-284163">
              <a:buFont typeface="Arial" panose="020B0604020202020204" pitchFamily="34" charset="0"/>
              <a:buChar char="•"/>
            </a:pPr>
            <a:r>
              <a:rPr lang="en-US" sz="2700" dirty="0" err="1"/>
              <a:t>Khalayak</a:t>
            </a:r>
            <a:r>
              <a:rPr lang="en-US" sz="2700" dirty="0"/>
              <a:t> </a:t>
            </a:r>
            <a:r>
              <a:rPr lang="en-US" sz="2700" dirty="0" err="1"/>
              <a:t>sekitar</a:t>
            </a:r>
            <a:r>
              <a:rPr lang="en-US" sz="2700" dirty="0"/>
              <a:t> (</a:t>
            </a:r>
            <a:r>
              <a:rPr lang="en-US" sz="2700" i="1" dirty="0"/>
              <a:t>Community</a:t>
            </a:r>
            <a:r>
              <a:rPr lang="en-US" sz="2700" dirty="0"/>
              <a:t>) </a:t>
            </a:r>
          </a:p>
          <a:p>
            <a:pPr marL="223838"/>
            <a:r>
              <a:rPr lang="en-US" sz="2700" dirty="0" err="1"/>
              <a:t>khalayak</a:t>
            </a:r>
            <a:r>
              <a:rPr lang="en-US" sz="2700" dirty="0"/>
              <a:t> </a:t>
            </a:r>
            <a:r>
              <a:rPr lang="en-US" sz="2700" dirty="0" err="1"/>
              <a:t>sekitar</a:t>
            </a:r>
            <a:r>
              <a:rPr lang="en-US" sz="2700" dirty="0"/>
              <a:t> </a:t>
            </a:r>
            <a:r>
              <a:rPr lang="en-US" sz="2700" dirty="0" err="1"/>
              <a:t>atau</a:t>
            </a:r>
            <a:r>
              <a:rPr lang="en-US" sz="2700" dirty="0"/>
              <a:t> community </a:t>
            </a:r>
            <a:r>
              <a:rPr lang="en-US" sz="2700" dirty="0" err="1"/>
              <a:t>ialah</a:t>
            </a:r>
            <a:r>
              <a:rPr lang="en-US" sz="2700" dirty="0"/>
              <a:t> orang-orang yang </a:t>
            </a:r>
            <a:r>
              <a:rPr lang="en-US" sz="2700" dirty="0" err="1"/>
              <a:t>bertempat</a:t>
            </a:r>
            <a:r>
              <a:rPr lang="en-US" sz="2700" dirty="0"/>
              <a:t> </a:t>
            </a:r>
            <a:r>
              <a:rPr lang="en-US" sz="2700" dirty="0" err="1"/>
              <a:t>tinggal</a:t>
            </a:r>
            <a:r>
              <a:rPr lang="en-US" sz="2700" dirty="0"/>
              <a:t> </a:t>
            </a:r>
            <a:r>
              <a:rPr lang="en-US" sz="2700" dirty="0" err="1"/>
              <a:t>si</a:t>
            </a:r>
            <a:r>
              <a:rPr lang="en-US" sz="2700" dirty="0"/>
              <a:t> </a:t>
            </a:r>
            <a:r>
              <a:rPr lang="en-US" sz="2700" dirty="0" err="1"/>
              <a:t>sekitar</a:t>
            </a:r>
            <a:r>
              <a:rPr lang="en-US" sz="2700" dirty="0"/>
              <a:t> </a:t>
            </a:r>
            <a:r>
              <a:rPr lang="en-US" sz="2700" dirty="0" err="1"/>
              <a:t>kompleks</a:t>
            </a:r>
            <a:r>
              <a:rPr lang="en-US" sz="2700" dirty="0"/>
              <a:t> </a:t>
            </a:r>
            <a:r>
              <a:rPr lang="en-US" sz="2700" dirty="0" err="1"/>
              <a:t>organisasi</a:t>
            </a:r>
            <a:r>
              <a:rPr lang="en-US" sz="2700" dirty="0"/>
              <a:t> </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151995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12" fill="hold" nodeType="after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 calcmode="lin" valueType="num">
                                      <p:cBhvr additive="base">
                                        <p:cTn id="3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318780" y="1052736"/>
            <a:ext cx="8610938" cy="5544616"/>
          </a:xfrm>
          <a:prstGeom prst="rect">
            <a:avLst/>
          </a:prstGeom>
          <a:noFill/>
          <a:ln w="9525">
            <a:noFill/>
            <a:miter lim="800000"/>
            <a:headEnd/>
            <a:tailEnd/>
          </a:ln>
          <a:effectLst/>
        </p:spPr>
        <p:txBody>
          <a:bodyPr lIns="92075" tIns="46038" rIns="92075" bIns="46038"/>
          <a:lstStyle/>
          <a:p>
            <a:pPr marL="284163" indent="-284163">
              <a:buFont typeface="Arial" panose="020B0604020202020204" pitchFamily="34" charset="0"/>
              <a:buChar char="•"/>
            </a:pPr>
            <a:r>
              <a:rPr lang="en-US" sz="2800" dirty="0" err="1">
                <a:latin typeface="Arial" panose="020B0604020202020204" pitchFamily="34" charset="0"/>
                <a:cs typeface="Arial" panose="020B0604020202020204" pitchFamily="34" charset="0"/>
              </a:rPr>
              <a:t>Instansi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Government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Instansi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sebutan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kolektif</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meliputi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satuan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kerja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satuan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organisasi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kementerian</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departemen</a:t>
            </a:r>
            <a:r>
              <a:rPr lang="en-US" sz="2800" dirty="0">
                <a:latin typeface="Arial" panose="020B0604020202020204" pitchFamily="34" charset="0"/>
                <a:cs typeface="Arial" panose="020B0604020202020204" pitchFamily="34" charset="0"/>
              </a:rPr>
              <a:t>, Lembaga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Non </a:t>
            </a:r>
            <a:r>
              <a:rPr lang="en-US" sz="2800" dirty="0" err="1">
                <a:latin typeface="Arial" panose="020B0604020202020204" pitchFamily="34" charset="0"/>
                <a:cs typeface="Arial" panose="020B0604020202020204" pitchFamily="34" charset="0"/>
              </a:rPr>
              <a:t>Departemen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kesekretariatan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lembaga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tinggi</a:t>
            </a:r>
            <a:r>
              <a:rPr lang="en-US" sz="2800" dirty="0">
                <a:latin typeface="Arial" panose="020B0604020202020204" pitchFamily="34" charset="0"/>
                <a:cs typeface="Arial" panose="020B0604020202020204" pitchFamily="34" charset="0"/>
              </a:rPr>
              <a:t> negara, dan </a:t>
            </a:r>
            <a:r>
              <a:rPr lang="en-US" sz="2800" dirty="0" err="1">
                <a:latin typeface="Arial" panose="020B0604020202020204" pitchFamily="34" charset="0"/>
                <a:cs typeface="Arial" panose="020B0604020202020204" pitchFamily="34" charset="0"/>
              </a:rPr>
              <a:t>instansi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lainnya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baik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pusat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maupun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daerah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termasuk</a:t>
            </a:r>
            <a:r>
              <a:rPr lang="en-US" sz="2800" dirty="0">
                <a:latin typeface="Arial" panose="020B0604020202020204" pitchFamily="34" charset="0"/>
                <a:cs typeface="Arial" panose="020B0604020202020204" pitchFamily="34" charset="0"/>
              </a:rPr>
              <a:t> Badan Usaha </a:t>
            </a:r>
            <a:r>
              <a:rPr lang="en-US" sz="2800" dirty="0" err="1">
                <a:latin typeface="Arial" panose="020B0604020202020204" pitchFamily="34" charset="0"/>
                <a:cs typeface="Arial" panose="020B0604020202020204" pitchFamily="34" charset="0"/>
              </a:rPr>
              <a:t>Milik</a:t>
            </a:r>
            <a:r>
              <a:rPr lang="en-US" sz="2800" dirty="0">
                <a:latin typeface="Arial" panose="020B0604020202020204" pitchFamily="34" charset="0"/>
                <a:cs typeface="Arial" panose="020B0604020202020204" pitchFamily="34" charset="0"/>
              </a:rPr>
              <a:t> Negara, Badan </a:t>
            </a:r>
            <a:r>
              <a:rPr lang="en-US" sz="2800" dirty="0" err="1">
                <a:latin typeface="Arial" panose="020B0604020202020204" pitchFamily="34" charset="0"/>
                <a:cs typeface="Arial" panose="020B0604020202020204" pitchFamily="34" charset="0"/>
              </a:rPr>
              <a:t>Hukum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Milik</a:t>
            </a:r>
            <a:r>
              <a:rPr lang="en-US" sz="2800" dirty="0">
                <a:latin typeface="Arial" panose="020B0604020202020204" pitchFamily="34" charset="0"/>
                <a:cs typeface="Arial" panose="020B0604020202020204" pitchFamily="34" charset="0"/>
              </a:rPr>
              <a:t> Negara, dan Badan Usaha </a:t>
            </a:r>
            <a:r>
              <a:rPr lang="en-US" sz="2800" dirty="0" err="1">
                <a:latin typeface="Arial" panose="020B0604020202020204" pitchFamily="34" charset="0"/>
                <a:cs typeface="Arial" panose="020B0604020202020204" pitchFamily="34" charset="0"/>
              </a:rPr>
              <a:t>Milik</a:t>
            </a:r>
            <a:r>
              <a:rPr lang="en-US" sz="2800" dirty="0">
                <a:latin typeface="Arial" panose="020B0604020202020204" pitchFamily="34" charset="0"/>
                <a:cs typeface="Arial" panose="020B0604020202020204" pitchFamily="34" charset="0"/>
              </a:rPr>
              <a:t> Daerah.</a:t>
            </a:r>
          </a:p>
          <a:p>
            <a:pPr marL="284163" lvl="0" indent="-284163">
              <a:buFont typeface="Arial" panose="020B0604020202020204" pitchFamily="34" charset="0"/>
              <a:buChar char="•"/>
            </a:pPr>
            <a:r>
              <a:rPr lang="en-US" sz="2800" dirty="0">
                <a:latin typeface="Arial" panose="020B0604020202020204" pitchFamily="34" charset="0"/>
                <a:cs typeface="Arial" panose="020B0604020202020204" pitchFamily="34" charset="0"/>
              </a:rPr>
              <a:t>Pers (</a:t>
            </a:r>
            <a:r>
              <a:rPr lang="en-US" sz="2800" i="1" dirty="0">
                <a:latin typeface="Arial" panose="020B0604020202020204" pitchFamily="34" charset="0"/>
                <a:cs typeface="Arial" panose="020B0604020202020204" pitchFamily="34" charset="0"/>
              </a:rPr>
              <a:t>Press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Pengertian</a:t>
            </a:r>
            <a:r>
              <a:rPr lang="en-US" sz="2800" dirty="0">
                <a:latin typeface="Arial" panose="020B0604020202020204" pitchFamily="34" charset="0"/>
                <a:cs typeface="Arial" panose="020B0604020202020204" pitchFamily="34" charset="0"/>
              </a:rPr>
              <a:t> pers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arti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luas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semua</a:t>
            </a:r>
            <a:r>
              <a:rPr lang="en-US" sz="2800" dirty="0">
                <a:latin typeface="Arial" panose="020B0604020202020204" pitchFamily="34" charset="0"/>
                <a:cs typeface="Arial" panose="020B0604020202020204" pitchFamily="34" charset="0"/>
              </a:rPr>
              <a:t> mass media. “</a:t>
            </a:r>
            <a:r>
              <a:rPr lang="en-US" sz="2800" i="1" dirty="0">
                <a:latin typeface="Arial" panose="020B0604020202020204" pitchFamily="34" charset="0"/>
                <a:cs typeface="Arial" panose="020B0604020202020204" pitchFamily="34" charset="0"/>
              </a:rPr>
              <a:t>Profitable Public Relations and Press Relations</a:t>
            </a:r>
            <a:r>
              <a:rPr lang="en-US" sz="2800" dirty="0">
                <a:latin typeface="Arial" panose="020B0604020202020204" pitchFamily="34" charset="0"/>
                <a:cs typeface="Arial" panose="020B0604020202020204" pitchFamily="34" charset="0"/>
              </a:rPr>
              <a:t>” menurut Arthur </a:t>
            </a:r>
            <a:r>
              <a:rPr lang="en-US" sz="2800" dirty="0" err="1">
                <a:latin typeface="Arial" panose="020B0604020202020204" pitchFamily="34" charset="0"/>
                <a:cs typeface="Arial" panose="020B0604020202020204" pitchFamily="34" charset="0"/>
              </a:rPr>
              <a:t>Roalman</a:t>
            </a:r>
            <a:r>
              <a:rPr lang="en-US" sz="2800" dirty="0">
                <a:latin typeface="Arial" panose="020B0604020202020204" pitchFamily="34" charset="0"/>
                <a:cs typeface="Arial" panose="020B0604020202020204" pitchFamily="34" charset="0"/>
              </a:rPr>
              <a:t>:</a:t>
            </a:r>
          </a:p>
          <a:p>
            <a:pPr lvl="0"/>
            <a:endParaRPr lang="en-US" sz="28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107827"/>
      </p:ext>
    </p:extLst>
  </p:cSld>
  <p:clrMapOvr>
    <a:masterClrMapping/>
  </p:clrMapOvr>
  <p:transition spd="med">
    <p:cover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318780" y="928670"/>
            <a:ext cx="8610938" cy="5668682"/>
          </a:xfrm>
          <a:prstGeom prst="rect">
            <a:avLst/>
          </a:prstGeom>
          <a:noFill/>
          <a:ln w="9525">
            <a:noFill/>
            <a:miter lim="800000"/>
            <a:headEnd/>
            <a:tailEnd/>
          </a:ln>
          <a:effectLst/>
        </p:spPr>
        <p:txBody>
          <a:bodyPr lIns="92075" tIns="46038" rIns="92075" bIns="46038"/>
          <a:lstStyle/>
          <a:p>
            <a:pPr marL="284163" lvl="0" indent="-284163">
              <a:buFont typeface="+mj-lt"/>
              <a:buAutoNum type="arabicPeriod"/>
            </a:pPr>
            <a:r>
              <a:rPr lang="en-US" sz="2600" i="1" dirty="0">
                <a:latin typeface="Arial" panose="020B0604020202020204" pitchFamily="34" charset="0"/>
                <a:cs typeface="Arial" panose="020B0604020202020204" pitchFamily="34" charset="0"/>
              </a:rPr>
              <a:t>The press person involved must be convinced that the corporate personalities with whom he is working are not trying to “use” him. </a:t>
            </a:r>
            <a:endParaRPr lang="en-US" sz="2600" dirty="0">
              <a:latin typeface="Arial" panose="020B0604020202020204" pitchFamily="34" charset="0"/>
              <a:cs typeface="Arial" panose="020B0604020202020204" pitchFamily="34" charset="0"/>
            </a:endParaRPr>
          </a:p>
          <a:p>
            <a:pPr marL="284163" lvl="0" indent="-284163">
              <a:buFont typeface="+mj-lt"/>
              <a:buAutoNum type="arabicPeriod"/>
            </a:pPr>
            <a:r>
              <a:rPr lang="en-US" sz="2600" i="1" dirty="0">
                <a:latin typeface="Arial" panose="020B0604020202020204" pitchFamily="34" charset="0"/>
                <a:cs typeface="Arial" panose="020B0604020202020204" pitchFamily="34" charset="0"/>
              </a:rPr>
              <a:t>Dealings with a working press man should be handless if you fully intended to continue dealing with him for many years.</a:t>
            </a:r>
            <a:endParaRPr lang="en-US" sz="2600" dirty="0">
              <a:latin typeface="Arial" panose="020B0604020202020204" pitchFamily="34" charset="0"/>
              <a:cs typeface="Arial" panose="020B0604020202020204" pitchFamily="34" charset="0"/>
            </a:endParaRPr>
          </a:p>
          <a:p>
            <a:pPr marL="284163" lvl="0" indent="-284163">
              <a:buFont typeface="+mj-lt"/>
              <a:buAutoNum type="arabicPeriod"/>
            </a:pPr>
            <a:r>
              <a:rPr lang="en-US" sz="2600" i="1" dirty="0">
                <a:latin typeface="Arial" panose="020B0604020202020204" pitchFamily="34" charset="0"/>
                <a:cs typeface="Arial" panose="020B0604020202020204" pitchFamily="34" charset="0"/>
              </a:rPr>
              <a:t>Press people are fundamentally concerned with accuracy.</a:t>
            </a:r>
            <a:endParaRPr lang="en-US" sz="2600" dirty="0">
              <a:latin typeface="Arial" panose="020B0604020202020204" pitchFamily="34" charset="0"/>
              <a:cs typeface="Arial" panose="020B0604020202020204" pitchFamily="34" charset="0"/>
            </a:endParaRPr>
          </a:p>
          <a:p>
            <a:pPr marL="284163" lvl="0" indent="-284163">
              <a:buFont typeface="+mj-lt"/>
              <a:buAutoNum type="arabicPeriod"/>
            </a:pPr>
            <a:r>
              <a:rPr lang="en-US" sz="2600" i="1" dirty="0">
                <a:latin typeface="Arial" panose="020B0604020202020204" pitchFamily="34" charset="0"/>
                <a:cs typeface="Arial" panose="020B0604020202020204" pitchFamily="34" charset="0"/>
              </a:rPr>
              <a:t>The schedule of the story must be respected. Time is always a factor in editorial material.</a:t>
            </a:r>
            <a:endParaRPr lang="en-US" sz="2600" dirty="0">
              <a:latin typeface="Arial" panose="020B0604020202020204" pitchFamily="34" charset="0"/>
              <a:cs typeface="Arial" panose="020B0604020202020204" pitchFamily="34" charset="0"/>
            </a:endParaRPr>
          </a:p>
          <a:p>
            <a:pPr marL="284163" lvl="0" indent="-284163">
              <a:buFont typeface="+mj-lt"/>
              <a:buAutoNum type="arabicPeriod"/>
            </a:pPr>
            <a:r>
              <a:rPr lang="en-US" sz="2600" i="1" dirty="0">
                <a:latin typeface="Arial" panose="020B0604020202020204" pitchFamily="34" charset="0"/>
                <a:cs typeface="Arial" panose="020B0604020202020204" pitchFamily="34" charset="0"/>
              </a:rPr>
              <a:t>Good writing is essential. There is much to be said for uncomplicated </a:t>
            </a:r>
            <a:r>
              <a:rPr lang="en-US" sz="2600" i="1" dirty="0" err="1">
                <a:latin typeface="Arial" panose="020B0604020202020204" pitchFamily="34" charset="0"/>
                <a:cs typeface="Arial" panose="020B0604020202020204" pitchFamily="34" charset="0"/>
              </a:rPr>
              <a:t>tought</a:t>
            </a:r>
            <a:r>
              <a:rPr lang="en-US" sz="2600" i="1" dirty="0">
                <a:latin typeface="Arial" panose="020B0604020202020204" pitchFamily="34" charset="0"/>
                <a:cs typeface="Arial" panose="020B0604020202020204" pitchFamily="34" charset="0"/>
              </a:rPr>
              <a:t> simply said.</a:t>
            </a:r>
            <a:endParaRPr lang="en-US" sz="2600" dirty="0">
              <a:latin typeface="Arial" panose="020B0604020202020204" pitchFamily="34" charset="0"/>
              <a:cs typeface="Arial" panose="020B0604020202020204" pitchFamily="34" charset="0"/>
            </a:endParaRPr>
          </a:p>
          <a:p>
            <a:pPr marL="284163" lvl="0" indent="-284163">
              <a:buFont typeface="+mj-lt"/>
              <a:buAutoNum type="arabicPeriod"/>
            </a:pPr>
            <a:r>
              <a:rPr lang="en-US" sz="2600" i="1" dirty="0">
                <a:latin typeface="Arial" panose="020B0604020202020204" pitchFamily="34" charset="0"/>
                <a:cs typeface="Arial" panose="020B0604020202020204" pitchFamily="34" charset="0"/>
              </a:rPr>
              <a:t>Try for imagination and freshness. There is much to be said for providing a new approach to a subject.</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08387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12" fill="hold" nodeType="after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calcmode="lin" valueType="num">
                                      <p:cBhvr additive="base">
                                        <p:cTn id="32"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Stakeholder Public Relations</a:t>
            </a:r>
            <a:endParaRPr lang="id-ID" sz="5000" dirty="0"/>
          </a:p>
        </p:txBody>
      </p:sp>
      <p:sp>
        <p:nvSpPr>
          <p:cNvPr id="7" name="Rectangle 2"/>
          <p:cNvSpPr>
            <a:spLocks noChangeArrowheads="1"/>
          </p:cNvSpPr>
          <p:nvPr/>
        </p:nvSpPr>
        <p:spPr bwMode="auto">
          <a:xfrm>
            <a:off x="323528" y="1124744"/>
            <a:ext cx="8429684" cy="5256584"/>
          </a:xfrm>
          <a:prstGeom prst="rect">
            <a:avLst/>
          </a:prstGeom>
          <a:noFill/>
          <a:ln w="9525">
            <a:noFill/>
            <a:miter lim="800000"/>
            <a:headEnd/>
            <a:tailEnd/>
          </a:ln>
          <a:effectLst/>
        </p:spPr>
        <p:txBody>
          <a:bodyPr lIns="92075" tIns="46038" rIns="92075" bIns="46038"/>
          <a:lstStyle/>
          <a:p>
            <a:r>
              <a:rPr lang="en-US" sz="2700" dirty="0" err="1">
                <a:latin typeface="Arial" panose="020B0604020202020204" pitchFamily="34" charset="0"/>
                <a:cs typeface="Arial" panose="020B0604020202020204" pitchFamily="34" charset="0"/>
              </a:rPr>
              <a:t>Kendala</a:t>
            </a:r>
            <a:r>
              <a:rPr lang="en-US" sz="2700" dirty="0">
                <a:latin typeface="Arial" panose="020B0604020202020204" pitchFamily="34" charset="0"/>
                <a:cs typeface="Arial" panose="020B0604020202020204" pitchFamily="34" charset="0"/>
              </a:rPr>
              <a:t> pada </a:t>
            </a:r>
            <a:r>
              <a:rPr lang="en-US" sz="2700" dirty="0" err="1">
                <a:latin typeface="Arial" panose="020B0604020202020204" pitchFamily="34" charset="0"/>
                <a:cs typeface="Arial" panose="020B0604020202020204" pitchFamily="34" charset="0"/>
              </a:rPr>
              <a:t>penyusunan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laporan</a:t>
            </a:r>
            <a:r>
              <a:rPr lang="en-US" sz="2700" dirty="0">
                <a:latin typeface="Arial" panose="020B0604020202020204" pitchFamily="34" charset="0"/>
                <a:cs typeface="Arial" panose="020B0604020202020204" pitchFamily="34" charset="0"/>
              </a:rPr>
              <a:t> proposal </a:t>
            </a:r>
            <a:r>
              <a:rPr lang="en-US" sz="2700" dirty="0" err="1">
                <a:latin typeface="Arial" panose="020B0604020202020204" pitchFamily="34" charset="0"/>
                <a:cs typeface="Arial" panose="020B0604020202020204" pitchFamily="34" charset="0"/>
              </a:rPr>
              <a:t>bahwa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banyak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tidak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membaca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atau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mengetahui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panduan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penyusunan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laporan</a:t>
            </a:r>
            <a:r>
              <a:rPr lang="en-US" sz="2700" dirty="0">
                <a:latin typeface="Arial" panose="020B0604020202020204" pitchFamily="34" charset="0"/>
                <a:cs typeface="Arial" panose="020B0604020202020204" pitchFamily="34" charset="0"/>
              </a:rPr>
              <a:t> proposal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PR.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merasakan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panduan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ada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masih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kurang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untuk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membantu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menyusun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laporan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tersebut</a:t>
            </a:r>
            <a:r>
              <a:rPr lang="en-US" sz="2700" dirty="0">
                <a:latin typeface="Arial" panose="020B0604020202020204" pitchFamily="34" charset="0"/>
                <a:cs typeface="Arial" panose="020B0604020202020204" pitchFamily="34" charset="0"/>
              </a:rPr>
              <a:t>. Hal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juga </a:t>
            </a:r>
            <a:r>
              <a:rPr lang="en-US" sz="2700" dirty="0" err="1">
                <a:latin typeface="Arial" panose="020B0604020202020204" pitchFamily="34" charset="0"/>
                <a:cs typeface="Arial" panose="020B0604020202020204" pitchFamily="34" charset="0"/>
              </a:rPr>
              <a:t>diakibatkan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kurangnya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pembekalan</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pendampingan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kepada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penyusunannya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penyusunan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laporan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kurang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berkonsultasi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kepada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dosen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pembimbing</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kurang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mendapatkan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arahan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dosen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sehingga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beberapa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mahasiswa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masih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menyusun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laporan</a:t>
            </a:r>
            <a:r>
              <a:rPr lang="en-US" sz="2700" dirty="0">
                <a:latin typeface="Arial" panose="020B0604020202020204" pitchFamily="34" charset="0"/>
                <a:cs typeface="Arial" panose="020B0604020202020204" pitchFamily="34" charset="0"/>
              </a:rPr>
              <a:t> proposal </a:t>
            </a:r>
            <a:r>
              <a:rPr lang="en-US" sz="2700" dirty="0" err="1">
                <a:latin typeface="Arial" panose="020B0604020202020204" pitchFamily="34" charset="0"/>
                <a:cs typeface="Arial" panose="020B0604020202020204" pitchFamily="34" charset="0"/>
              </a:rPr>
              <a:t>sesuai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persepsi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mereka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masing-masing</a:t>
            </a:r>
            <a:r>
              <a:rPr lang="en-US" sz="27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4757674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18780" y="1124744"/>
            <a:ext cx="8610938" cy="5400600"/>
          </a:xfrm>
          <a:prstGeom prst="rect">
            <a:avLst/>
          </a:prstGeom>
          <a:noFill/>
          <a:ln w="9525">
            <a:noFill/>
            <a:miter lim="800000"/>
            <a:headEnd/>
            <a:tailEnd/>
          </a:ln>
          <a:effectLst/>
        </p:spPr>
        <p:txBody>
          <a:bodyPr lIns="92075" tIns="46038" rIns="92075" bIns="46038"/>
          <a:lstStyle/>
          <a:p>
            <a:r>
              <a:rPr lang="en-US" sz="2600" dirty="0" err="1">
                <a:latin typeface="Arial" panose="020B0604020202020204" pitchFamily="34" charset="0"/>
                <a:cs typeface="Arial" panose="020B0604020202020204" pitchFamily="34" charset="0"/>
              </a:rPr>
              <a:t>Mahasiswa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lingkup</a:t>
            </a:r>
            <a:r>
              <a:rPr lang="en-US" sz="2600" dirty="0">
                <a:latin typeface="Arial" panose="020B0604020202020204" pitchFamily="34" charset="0"/>
                <a:cs typeface="Arial" panose="020B0604020202020204" pitchFamily="34" charset="0"/>
              </a:rPr>
              <a:t> public relations juga </a:t>
            </a:r>
            <a:r>
              <a:rPr lang="en-US" sz="2600" dirty="0" err="1">
                <a:latin typeface="Arial" panose="020B0604020202020204" pitchFamily="34" charset="0"/>
                <a:cs typeface="Arial" panose="020B0604020202020204" pitchFamily="34" charset="0"/>
              </a:rPr>
              <a:t>harus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memahami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mengenai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strategi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peran</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fungsi</a:t>
            </a:r>
            <a:r>
              <a:rPr lang="en-US" sz="2600" dirty="0">
                <a:latin typeface="Arial" panose="020B0604020202020204" pitchFamily="34" charset="0"/>
                <a:cs typeface="Arial" panose="020B0604020202020204" pitchFamily="34" charset="0"/>
              </a:rPr>
              <a:t> public relations </a:t>
            </a:r>
            <a:r>
              <a:rPr lang="en-US" sz="2600" dirty="0" err="1">
                <a:latin typeface="Arial" panose="020B0604020202020204" pitchFamily="34" charset="0"/>
                <a:cs typeface="Arial" panose="020B0604020202020204" pitchFamily="34" charset="0"/>
              </a:rPr>
              <a:t>sehingga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dapat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mengimplementasikan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dalam</a:t>
            </a:r>
            <a:r>
              <a:rPr lang="en-US" sz="2600" dirty="0">
                <a:latin typeface="Arial" panose="020B0604020202020204" pitchFamily="34" charset="0"/>
                <a:cs typeface="Arial" panose="020B0604020202020204" pitchFamily="34" charset="0"/>
              </a:rPr>
              <a:t> proposal yang </a:t>
            </a:r>
            <a:r>
              <a:rPr lang="en-US" sz="2600" dirty="0" err="1">
                <a:latin typeface="Arial" panose="020B0604020202020204" pitchFamily="34" charset="0"/>
                <a:cs typeface="Arial" panose="020B0604020202020204" pitchFamily="34" charset="0"/>
              </a:rPr>
              <a:t>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disusun</a:t>
            </a:r>
            <a:r>
              <a:rPr lang="en-US" sz="2600" dirty="0">
                <a:latin typeface="Arial" panose="020B0604020202020204" pitchFamily="34" charset="0"/>
                <a:cs typeface="Arial" panose="020B0604020202020204" pitchFamily="34" charset="0"/>
              </a:rPr>
              <a:t>. Peran dan </a:t>
            </a:r>
            <a:r>
              <a:rPr lang="en-US" sz="2600" dirty="0" err="1">
                <a:latin typeface="Arial" panose="020B0604020202020204" pitchFamily="34" charset="0"/>
                <a:cs typeface="Arial" panose="020B0604020202020204" pitchFamily="34" charset="0"/>
              </a:rPr>
              <a:t>fungsi</a:t>
            </a:r>
            <a:r>
              <a:rPr lang="en-US" sz="2600" dirty="0">
                <a:latin typeface="Arial" panose="020B0604020202020204" pitchFamily="34" charset="0"/>
                <a:cs typeface="Arial" panose="020B0604020202020204" pitchFamily="34" charset="0"/>
              </a:rPr>
              <a:t> public relations salah </a:t>
            </a:r>
            <a:r>
              <a:rPr lang="en-US" sz="2600" dirty="0" err="1">
                <a:latin typeface="Arial" panose="020B0604020202020204" pitchFamily="34" charset="0"/>
                <a:cs typeface="Arial" panose="020B0604020202020204" pitchFamily="34" charset="0"/>
              </a:rPr>
              <a:t>satunya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melalui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kampanye</a:t>
            </a:r>
            <a:r>
              <a:rPr lang="en-US" sz="2600" dirty="0">
                <a:latin typeface="Arial" panose="020B0604020202020204" pitchFamily="34" charset="0"/>
                <a:cs typeface="Arial" panose="020B0604020202020204" pitchFamily="34" charset="0"/>
              </a:rPr>
              <a:t> yang pada </a:t>
            </a:r>
            <a:r>
              <a:rPr lang="en-US" sz="2600" dirty="0" err="1">
                <a:latin typeface="Arial" panose="020B0604020202020204" pitchFamily="34" charset="0"/>
                <a:cs typeface="Arial" panose="020B0604020202020204" pitchFamily="34" charset="0"/>
              </a:rPr>
              <a:t>intinya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adalah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menyelenggarakan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komunikasi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dua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arah</a:t>
            </a:r>
            <a:r>
              <a:rPr lang="en-US" sz="2600" dirty="0">
                <a:latin typeface="Arial" panose="020B0604020202020204" pitchFamily="34" charset="0"/>
                <a:cs typeface="Arial" panose="020B0604020202020204" pitchFamily="34" charset="0"/>
              </a:rPr>
              <a:t> (</a:t>
            </a:r>
            <a:r>
              <a:rPr lang="en-US" sz="2600" i="1" dirty="0">
                <a:latin typeface="Arial" panose="020B0604020202020204" pitchFamily="34" charset="0"/>
                <a:cs typeface="Arial" panose="020B0604020202020204" pitchFamily="34" charset="0"/>
              </a:rPr>
              <a:t>two way</a:t>
            </a:r>
            <a:r>
              <a:rPr lang="en-US" sz="2600" dirty="0">
                <a:latin typeface="Arial" panose="020B0604020202020204" pitchFamily="34" charset="0"/>
                <a:cs typeface="Arial" panose="020B0604020202020204" pitchFamily="34" charset="0"/>
              </a:rPr>
              <a:t> </a:t>
            </a:r>
            <a:r>
              <a:rPr lang="en-US" sz="2600" i="1" dirty="0">
                <a:latin typeface="Arial" panose="020B0604020202020204" pitchFamily="34" charset="0"/>
                <a:cs typeface="Arial" panose="020B0604020202020204" pitchFamily="34" charset="0"/>
              </a:rPr>
              <a:t>communication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baik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antara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dengan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publiknya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mencapai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tujuan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Tujuan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dari</a:t>
            </a:r>
            <a:r>
              <a:rPr lang="en-US" sz="2600" dirty="0">
                <a:latin typeface="Arial" panose="020B0604020202020204" pitchFamily="34" charset="0"/>
                <a:cs typeface="Arial" panose="020B0604020202020204" pitchFamily="34" charset="0"/>
              </a:rPr>
              <a:t> program </a:t>
            </a:r>
            <a:r>
              <a:rPr lang="en-US" sz="2600" dirty="0" err="1">
                <a:latin typeface="Arial" panose="020B0604020202020204" pitchFamily="34" charset="0"/>
                <a:cs typeface="Arial" panose="020B0604020202020204" pitchFamily="34" charset="0"/>
              </a:rPr>
              <a:t>komunikasi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tersebut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yaitu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menciptakan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saling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pengertian</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dukungan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bagi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tercapainya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suatu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tujuan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tertentu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kebijakan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produksi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barang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atau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jasa</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sebagainya</a:t>
            </a:r>
            <a:r>
              <a:rPr lang="en-US" sz="2600" dirty="0">
                <a:latin typeface="Arial" panose="020B0604020202020204" pitchFamily="34" charset="0"/>
                <a:cs typeface="Arial" panose="020B0604020202020204" pitchFamily="34" charset="0"/>
              </a:rPr>
              <a:t>, demi </a:t>
            </a:r>
            <a:r>
              <a:rPr lang="en-US" sz="2600" dirty="0" err="1">
                <a:latin typeface="Arial" panose="020B0604020202020204" pitchFamily="34" charset="0"/>
                <a:cs typeface="Arial" panose="020B0604020202020204" pitchFamily="34" charset="0"/>
              </a:rPr>
              <a:t>citra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positif</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kemajuan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5922361"/>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rPr>
              <a:t>Proposal Kegiatan </a:t>
            </a:r>
            <a:r>
              <a:rPr lang="en-US" sz="4000" b="1" dirty="0" err="1">
                <a:effectLst/>
              </a:rPr>
              <a:t>Kehumasan</a:t>
            </a:r>
            <a:endParaRPr lang="en-US" sz="4000" dirty="0"/>
          </a:p>
        </p:txBody>
      </p:sp>
      <p:sp>
        <p:nvSpPr>
          <p:cNvPr id="5" name="Rectangle 3"/>
          <p:cNvSpPr txBox="1">
            <a:spLocks noChangeArrowheads="1"/>
          </p:cNvSpPr>
          <p:nvPr/>
        </p:nvSpPr>
        <p:spPr>
          <a:xfrm>
            <a:off x="228600" y="1094682"/>
            <a:ext cx="8686800" cy="82867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800000"/>
              </a:solidFill>
              <a:effectLst/>
              <a:uLnTx/>
              <a:uFillTx/>
              <a:latin typeface="Comic Sans MS" pitchFamily="66" charset="0"/>
              <a:ea typeface="+mj-ea"/>
              <a:cs typeface="+mj-cs"/>
            </a:endParaRPr>
          </a:p>
        </p:txBody>
      </p:sp>
      <p:sp>
        <p:nvSpPr>
          <p:cNvPr id="7" name="Rectangle 5"/>
          <p:cNvSpPr>
            <a:spLocks noChangeArrowheads="1"/>
          </p:cNvSpPr>
          <p:nvPr/>
        </p:nvSpPr>
        <p:spPr bwMode="auto">
          <a:xfrm>
            <a:off x="971600" y="1556792"/>
            <a:ext cx="6984776" cy="4752527"/>
          </a:xfrm>
          <a:prstGeom prst="rect">
            <a:avLst/>
          </a:prstGeom>
          <a:noFill/>
          <a:ln w="9525">
            <a:noFill/>
            <a:miter lim="800000"/>
            <a:headEnd/>
            <a:tailEnd/>
          </a:ln>
        </p:spPr>
        <p:txBody>
          <a:bodyPr/>
          <a:lstStyle/>
          <a:p>
            <a:pPr algn="ctr"/>
            <a:r>
              <a:rPr lang="en-US" sz="7200" b="1" dirty="0"/>
              <a:t>Konsultasi &amp; </a:t>
            </a:r>
            <a:r>
              <a:rPr lang="en-US" sz="7200" b="1" dirty="0" err="1"/>
              <a:t>Laporan</a:t>
            </a:r>
            <a:r>
              <a:rPr lang="en-US" sz="7200" b="1" dirty="0"/>
              <a:t> Progress Proposal </a:t>
            </a:r>
            <a:r>
              <a:rPr lang="en-US" sz="7200" b="1" dirty="0" err="1"/>
              <a:t>Kegiatan</a:t>
            </a:r>
            <a:r>
              <a:rPr lang="en-US" sz="7200" b="1" dirty="0"/>
              <a:t> PR</a:t>
            </a:r>
            <a:endParaRPr lang="en-US" sz="7200" b="1" u="sng" dirty="0">
              <a:solidFill>
                <a:srgbClr val="00206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22" presetClass="entr" presetSubtype="4" fill="hold" grpId="0" nodeType="afterEffect">
                                  <p:stCondLst>
                                    <p:cond delay="50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down)">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18780" y="1340768"/>
            <a:ext cx="8429684" cy="4896544"/>
          </a:xfrm>
          <a:prstGeom prst="rect">
            <a:avLst/>
          </a:prstGeom>
          <a:noFill/>
          <a:ln w="9525">
            <a:noFill/>
            <a:miter lim="800000"/>
            <a:headEnd/>
            <a:tailEnd/>
          </a:ln>
          <a:effectLst/>
        </p:spPr>
        <p:txBody>
          <a:bodyPr lIns="92075" tIns="46038" rIns="92075" bIns="46038"/>
          <a:lstStyle/>
          <a:p>
            <a:r>
              <a:rPr lang="en-US" sz="3500" dirty="0" err="1">
                <a:latin typeface="Arial" panose="020B0604020202020204" pitchFamily="34" charset="0"/>
                <a:cs typeface="Arial" panose="020B0604020202020204" pitchFamily="34" charset="0"/>
              </a:rPr>
              <a:t>Bentuk</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dalam</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melakukan</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kampanye</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dapat</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dibagi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menjadi</a:t>
            </a:r>
            <a:r>
              <a:rPr lang="en-US" sz="3500" dirty="0">
                <a:latin typeface="Arial" panose="020B0604020202020204" pitchFamily="34" charset="0"/>
                <a:cs typeface="Arial" panose="020B0604020202020204" pitchFamily="34" charset="0"/>
              </a:rPr>
              <a:t>:</a:t>
            </a:r>
          </a:p>
          <a:p>
            <a:pPr marL="346075" lvl="0" indent="-346075">
              <a:buFont typeface="Arial" panose="020B0604020202020204" pitchFamily="34" charset="0"/>
              <a:buChar char="•"/>
            </a:pP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interpersonal</a:t>
            </a:r>
          </a:p>
          <a:p>
            <a:pPr marL="346075" lvl="0" indent="-346075">
              <a:buFont typeface="Arial" panose="020B0604020202020204" pitchFamily="34" charset="0"/>
              <a:buChar char="•"/>
            </a:pP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antarpersona</a:t>
            </a:r>
            <a:r>
              <a:rPr lang="en-US" sz="3500" dirty="0">
                <a:latin typeface="Arial" panose="020B0604020202020204" pitchFamily="34" charset="0"/>
                <a:cs typeface="Arial" panose="020B0604020202020204" pitchFamily="34" charset="0"/>
              </a:rPr>
              <a:t> </a:t>
            </a:r>
            <a:r>
              <a:rPr lang="en-US" sz="3500" i="1" dirty="0">
                <a:latin typeface="Arial" panose="020B0604020202020204" pitchFamily="34" charset="0"/>
                <a:cs typeface="Arial" panose="020B0604020202020204" pitchFamily="34" charset="0"/>
              </a:rPr>
              <a:t>(face to face)</a:t>
            </a:r>
            <a:endParaRPr lang="en-US" sz="35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kelompok</a:t>
            </a:r>
            <a:r>
              <a:rPr lang="en-US" sz="3500" dirty="0">
                <a:latin typeface="Arial" panose="020B0604020202020204" pitchFamily="34" charset="0"/>
                <a:cs typeface="Arial" panose="020B0604020202020204" pitchFamily="34" charset="0"/>
              </a:rPr>
              <a:t> </a:t>
            </a:r>
            <a:r>
              <a:rPr lang="en-US" sz="3500" i="1" dirty="0">
                <a:latin typeface="Arial" panose="020B0604020202020204" pitchFamily="34" charset="0"/>
                <a:cs typeface="Arial" panose="020B0604020202020204" pitchFamily="34" charset="0"/>
              </a:rPr>
              <a:t>(group communication)</a:t>
            </a:r>
            <a:endParaRPr lang="en-US" sz="3500" dirty="0">
              <a:latin typeface="Arial" panose="020B0604020202020204" pitchFamily="34" charset="0"/>
              <a:cs typeface="Arial" panose="020B0604020202020204" pitchFamily="34" charset="0"/>
            </a:endParaRPr>
          </a:p>
          <a:p>
            <a:pPr marL="346075" lvl="0" indent="-346075">
              <a:buFont typeface="Arial" panose="020B0604020202020204" pitchFamily="34" charset="0"/>
              <a:buChar char="•"/>
            </a:pP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massa</a:t>
            </a:r>
            <a:r>
              <a:rPr lang="en-US" sz="3500" dirty="0">
                <a:latin typeface="Arial" panose="020B0604020202020204" pitchFamily="34" charset="0"/>
                <a:cs typeface="Arial" panose="020B0604020202020204" pitchFamily="34" charset="0"/>
              </a:rPr>
              <a:t> </a:t>
            </a:r>
            <a:r>
              <a:rPr lang="en-US" sz="3500" i="1" dirty="0">
                <a:latin typeface="Arial" panose="020B0604020202020204" pitchFamily="34" charset="0"/>
                <a:cs typeface="Arial" panose="020B0604020202020204" pitchFamily="34" charset="0"/>
              </a:rPr>
              <a:t>(mass communication)</a:t>
            </a:r>
            <a:r>
              <a:rPr lang="en-US" sz="3500" dirty="0">
                <a:latin typeface="Arial" panose="020B0604020202020204" pitchFamily="34" charset="0"/>
                <a:cs typeface="Arial" panose="020B0604020202020204" pitchFamily="34" charset="0"/>
              </a:rPr>
              <a:t> </a:t>
            </a:r>
          </a:p>
          <a:p>
            <a:pPr marL="346075" lvl="0" indent="-346075">
              <a:buFont typeface="Arial" panose="020B0604020202020204" pitchFamily="34" charset="0"/>
              <a:buChar char="•"/>
            </a:pPr>
            <a:r>
              <a:rPr lang="en-US" sz="3500" dirty="0" err="1">
                <a:latin typeface="Arial" panose="020B0604020202020204" pitchFamily="34" charset="0"/>
                <a:cs typeface="Arial" panose="020B0604020202020204" pitchFamily="34" charset="0"/>
              </a:rPr>
              <a:t>Komunikasi</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melalui</a:t>
            </a:r>
            <a:r>
              <a:rPr lang="en-US" sz="3500" dirty="0">
                <a:latin typeface="Arial" panose="020B0604020202020204" pitchFamily="34" charset="0"/>
                <a:cs typeface="Arial" panose="020B0604020202020204" pitchFamily="34" charset="0"/>
              </a:rPr>
              <a:t> media </a:t>
            </a:r>
            <a:r>
              <a:rPr lang="en-US" sz="3500" dirty="0" err="1">
                <a:latin typeface="Arial" panose="020B0604020202020204" pitchFamily="34" charset="0"/>
                <a:cs typeface="Arial" panose="020B0604020202020204" pitchFamily="34" charset="0"/>
              </a:rPr>
              <a:t>massa</a:t>
            </a:r>
            <a:r>
              <a:rPr lang="en-US" sz="3500" dirty="0">
                <a:latin typeface="Arial" panose="020B0604020202020204" pitchFamily="34" charset="0"/>
                <a:cs typeface="Arial" panose="020B0604020202020204" pitchFamily="34" charset="0"/>
              </a:rPr>
              <a:t>.</a:t>
            </a:r>
          </a:p>
          <a:p>
            <a:endParaRPr lang="en-US" sz="26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527730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12" fill="hold" nodeType="after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calcmode="lin" valueType="num">
                                      <p:cBhvr additive="base">
                                        <p:cTn id="32"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900" dirty="0" err="1">
                <a:latin typeface="Arial" panose="020B0604020202020204" pitchFamily="34" charset="0"/>
                <a:cs typeface="Arial" panose="020B0604020202020204" pitchFamily="34" charset="0"/>
              </a:rPr>
              <a:t>Pelaksanaan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kampanye</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Public Relations </a:t>
            </a:r>
            <a:r>
              <a:rPr lang="en-US" sz="2900" dirty="0" err="1">
                <a:latin typeface="Arial" panose="020B0604020202020204" pitchFamily="34" charset="0"/>
                <a:cs typeface="Arial" panose="020B0604020202020204" pitchFamily="34" charset="0"/>
              </a:rPr>
              <a:t>tentunya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didasarkan</a:t>
            </a:r>
            <a:r>
              <a:rPr lang="en-US" sz="2900" dirty="0">
                <a:latin typeface="Arial" panose="020B0604020202020204" pitchFamily="34" charset="0"/>
                <a:cs typeface="Arial" panose="020B0604020202020204" pitchFamily="34" charset="0"/>
              </a:rPr>
              <a:t> pada </a:t>
            </a:r>
            <a:r>
              <a:rPr lang="en-US" sz="2900" dirty="0" err="1">
                <a:latin typeface="Arial" panose="020B0604020202020204" pitchFamily="34" charset="0"/>
                <a:cs typeface="Arial" panose="020B0604020202020204" pitchFamily="34" charset="0"/>
              </a:rPr>
              <a:t>suatu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kampaye</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tersebut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dapat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ditetapkan</a:t>
            </a:r>
            <a:r>
              <a:rPr lang="en-US" sz="2900" dirty="0">
                <a:latin typeface="Arial" panose="020B0604020202020204" pitchFamily="34" charset="0"/>
                <a:cs typeface="Arial" panose="020B0604020202020204" pitchFamily="34" charset="0"/>
              </a:rPr>
              <a:t> di salah </a:t>
            </a:r>
            <a:r>
              <a:rPr lang="en-US" sz="2900" dirty="0" err="1">
                <a:latin typeface="Arial" panose="020B0604020202020204" pitchFamily="34" charset="0"/>
                <a:cs typeface="Arial" panose="020B0604020202020204" pitchFamily="34" charset="0"/>
              </a:rPr>
              <a:t>satu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dari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tiga</a:t>
            </a:r>
            <a:r>
              <a:rPr lang="en-US" sz="2900" dirty="0">
                <a:latin typeface="Arial" panose="020B0604020202020204" pitchFamily="34" charset="0"/>
                <a:cs typeface="Arial" panose="020B0604020202020204" pitchFamily="34" charset="0"/>
              </a:rPr>
              <a:t> level </a:t>
            </a:r>
            <a:r>
              <a:rPr lang="en-US" sz="2900" dirty="0" err="1">
                <a:latin typeface="Arial" panose="020B0604020202020204" pitchFamily="34" charset="0"/>
                <a:cs typeface="Arial" panose="020B0604020202020204" pitchFamily="34" charset="0"/>
              </a:rPr>
              <a:t>berikut</a:t>
            </a:r>
            <a:r>
              <a:rPr lang="en-US" sz="2900" dirty="0">
                <a:latin typeface="Arial" panose="020B0604020202020204" pitchFamily="34" charset="0"/>
                <a:cs typeface="Arial" panose="020B0604020202020204" pitchFamily="34" charset="0"/>
              </a:rPr>
              <a:t>: </a:t>
            </a: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Kesadaran</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(awareness)</a:t>
            </a: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Sikap</a:t>
            </a:r>
            <a:r>
              <a:rPr lang="en-US" sz="2900" dirty="0">
                <a:latin typeface="Arial" panose="020B0604020202020204" pitchFamily="34" charset="0"/>
                <a:cs typeface="Arial" panose="020B0604020202020204" pitchFamily="34" charset="0"/>
              </a:rPr>
              <a:t> dan </a:t>
            </a:r>
            <a:r>
              <a:rPr lang="en-US" sz="2900" dirty="0" err="1">
                <a:latin typeface="Arial" panose="020B0604020202020204" pitchFamily="34" charset="0"/>
                <a:cs typeface="Arial" panose="020B0604020202020204" pitchFamily="34" charset="0"/>
              </a:rPr>
              <a:t>opini</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(attitude and opinion)</a:t>
            </a:r>
            <a:endParaRPr lang="en-US" sz="2900" dirty="0">
              <a:latin typeface="Arial" panose="020B0604020202020204" pitchFamily="34" charset="0"/>
              <a:cs typeface="Arial" panose="020B0604020202020204" pitchFamily="34" charset="0"/>
            </a:endParaRPr>
          </a:p>
          <a:p>
            <a:pPr marL="284163" indent="-284163">
              <a:buFont typeface="Arial" panose="020B0604020202020204" pitchFamily="34" charset="0"/>
              <a:buChar char="•"/>
            </a:pPr>
            <a:r>
              <a:rPr lang="en-US" sz="2900" dirty="0" err="1">
                <a:latin typeface="Arial" panose="020B0604020202020204" pitchFamily="34" charset="0"/>
                <a:cs typeface="Arial" panose="020B0604020202020204" pitchFamily="34" charset="0"/>
              </a:rPr>
              <a:t>Perilaku</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(behavior)</a:t>
            </a:r>
            <a:endParaRPr lang="en-US" sz="29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Menurut Newsom, Scott, dan Turk, </a:t>
            </a:r>
            <a:r>
              <a:rPr lang="en-US" sz="2900" dirty="0" err="1">
                <a:latin typeface="Arial" panose="020B0604020202020204" pitchFamily="34" charset="0"/>
                <a:cs typeface="Arial" panose="020B0604020202020204" pitchFamily="34" charset="0"/>
              </a:rPr>
              <a:t>kampanye</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dirancang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untuk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menyampaikan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isu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menyelesaikan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masalah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serta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menciptakan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perubahan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atau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perbaikan</a:t>
            </a:r>
            <a:r>
              <a:rPr lang="en-US" sz="29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2546140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18780" y="1052736"/>
            <a:ext cx="8429684" cy="5472608"/>
          </a:xfrm>
          <a:prstGeom prst="rect">
            <a:avLst/>
          </a:prstGeom>
          <a:noFill/>
          <a:ln w="9525">
            <a:noFill/>
            <a:miter lim="800000"/>
            <a:headEnd/>
            <a:tailEnd/>
          </a:ln>
          <a:effectLst/>
        </p:spPr>
        <p:txBody>
          <a:bodyPr lIns="92075" tIns="46038" rIns="92075" bIns="46038"/>
          <a:lstStyle/>
          <a:p>
            <a:r>
              <a:rPr lang="en-US" sz="4000" dirty="0" err="1">
                <a:latin typeface="Arial" panose="020B0604020202020204" pitchFamily="34" charset="0"/>
                <a:cs typeface="Arial" panose="020B0604020202020204" pitchFamily="34" charset="0"/>
              </a:rPr>
              <a:t>Kegiatan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atau</a:t>
            </a:r>
            <a:r>
              <a:rPr lang="en-US" sz="4000" dirty="0">
                <a:latin typeface="Arial" panose="020B0604020202020204" pitchFamily="34" charset="0"/>
                <a:cs typeface="Arial" panose="020B0604020202020204" pitchFamily="34" charset="0"/>
              </a:rPr>
              <a:t> program </a:t>
            </a:r>
            <a:r>
              <a:rPr lang="en-US" sz="4000" i="1" dirty="0">
                <a:latin typeface="Arial" panose="020B0604020202020204" pitchFamily="34" charset="0"/>
                <a:cs typeface="Arial" panose="020B0604020202020204" pitchFamily="34" charset="0"/>
              </a:rPr>
              <a:t>Public Relations </a:t>
            </a:r>
            <a:r>
              <a:rPr lang="en-US" sz="4000" dirty="0" err="1">
                <a:latin typeface="Arial" panose="020B0604020202020204" pitchFamily="34" charset="0"/>
                <a:cs typeface="Arial" panose="020B0604020202020204" pitchFamily="34" charset="0"/>
              </a:rPr>
              <a:t>memiliki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beberapa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tahap</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Secara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umum</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dapat</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digambarkan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sebagai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berikut</a:t>
            </a:r>
            <a:r>
              <a:rPr lang="en-US" sz="4000" dirty="0">
                <a:latin typeface="Arial" panose="020B0604020202020204" pitchFamily="34" charset="0"/>
                <a:cs typeface="Arial" panose="020B0604020202020204" pitchFamily="34" charset="0"/>
              </a:rPr>
              <a:t>:</a:t>
            </a:r>
          </a:p>
          <a:p>
            <a:endParaRPr lang="en-US" dirty="0"/>
          </a:p>
          <a:p>
            <a:endParaRPr lang="en-US" dirty="0"/>
          </a:p>
        </p:txBody>
      </p:sp>
      <p:pic>
        <p:nvPicPr>
          <p:cNvPr id="4" name="Picture 3">
            <a:extLst>
              <a:ext uri="{FF2B5EF4-FFF2-40B4-BE49-F238E27FC236}">
                <a16:creationId xmlns:a16="http://schemas.microsoft.com/office/drawing/2014/main" id="{7CAF60B6-BB4A-47CE-940D-327543FFA76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4256" y="4077072"/>
            <a:ext cx="8615462" cy="1944216"/>
          </a:xfrm>
          <a:prstGeom prst="rect">
            <a:avLst/>
          </a:prstGeom>
          <a:noFill/>
          <a:ln>
            <a:noFill/>
          </a:ln>
        </p:spPr>
      </p:pic>
    </p:spTree>
    <p:extLst>
      <p:ext uri="{BB962C8B-B14F-4D97-AF65-F5344CB8AC3E}">
        <p14:creationId xmlns:p14="http://schemas.microsoft.com/office/powerpoint/2010/main" val="3521922044"/>
      </p:ext>
    </p:extLst>
  </p:cSld>
  <p:clrMapOvr>
    <a:masterClrMapping/>
  </p:clrMapOvr>
  <p:transition spd="med">
    <p:cover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57158" y="1196752"/>
            <a:ext cx="8429684" cy="5040560"/>
          </a:xfrm>
          <a:prstGeom prst="rect">
            <a:avLst/>
          </a:prstGeom>
          <a:noFill/>
          <a:ln w="9525">
            <a:noFill/>
            <a:miter lim="800000"/>
            <a:headEnd/>
            <a:tailEnd/>
          </a:ln>
          <a:effectLst/>
        </p:spPr>
        <p:txBody>
          <a:bodyPr lIns="92075" tIns="46038" rIns="92075" bIns="46038"/>
          <a:lstStyle/>
          <a:p>
            <a:r>
              <a:rPr lang="en-US" sz="2900" i="1" dirty="0">
                <a:latin typeface="Arial" panose="020B0604020202020204" pitchFamily="34" charset="0"/>
                <a:cs typeface="Arial" panose="020B0604020202020204" pitchFamily="34" charset="0"/>
              </a:rPr>
              <a:t>Event</a:t>
            </a:r>
            <a:r>
              <a:rPr lang="en-US" sz="2900" dirty="0">
                <a:latin typeface="Arial" panose="020B0604020202020204" pitchFamily="34" charset="0"/>
                <a:cs typeface="Arial" panose="020B0604020202020204" pitchFamily="34" charset="0"/>
              </a:rPr>
              <a:t> (acara) </a:t>
            </a:r>
            <a:r>
              <a:rPr lang="en-US" sz="2900" dirty="0" err="1">
                <a:latin typeface="Arial" panose="020B0604020202020204" pitchFamily="34" charset="0"/>
                <a:cs typeface="Arial" panose="020B0604020202020204" pitchFamily="34" charset="0"/>
              </a:rPr>
              <a:t>adalah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setiap</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bentuk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dilakukan</a:t>
            </a:r>
            <a:r>
              <a:rPr lang="en-US" sz="2900" dirty="0">
                <a:latin typeface="Arial" panose="020B0604020202020204" pitchFamily="34" charset="0"/>
                <a:cs typeface="Arial" panose="020B0604020202020204" pitchFamily="34" charset="0"/>
              </a:rPr>
              <a:t> oleh PR </a:t>
            </a:r>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proses </a:t>
            </a:r>
            <a:r>
              <a:rPr lang="en-US" sz="2900" dirty="0" err="1">
                <a:latin typeface="Arial" panose="020B0604020202020204" pitchFamily="34" charset="0"/>
                <a:cs typeface="Arial" panose="020B0604020202020204" pitchFamily="34" charset="0"/>
              </a:rPr>
              <a:t>penyebaran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informasi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kepada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khalayak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contoh</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kampanye</a:t>
            </a:r>
            <a:r>
              <a:rPr lang="en-US" sz="2900" dirty="0">
                <a:latin typeface="Arial" panose="020B0604020202020204" pitchFamily="34" charset="0"/>
                <a:cs typeface="Arial" panose="020B0604020202020204" pitchFamily="34" charset="0"/>
              </a:rPr>
              <a:t> PR, seminar, </a:t>
            </a:r>
            <a:r>
              <a:rPr lang="en-US" sz="2900" dirty="0" err="1">
                <a:latin typeface="Arial" panose="020B0604020202020204" pitchFamily="34" charset="0"/>
                <a:cs typeface="Arial" panose="020B0604020202020204" pitchFamily="34" charset="0"/>
              </a:rPr>
              <a:t>pameran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pertunjukan</a:t>
            </a:r>
            <a:r>
              <a:rPr lang="en-US" sz="2900" dirty="0">
                <a:latin typeface="Arial" panose="020B0604020202020204" pitchFamily="34" charset="0"/>
                <a:cs typeface="Arial" panose="020B0604020202020204" pitchFamily="34" charset="0"/>
              </a:rPr>
              <a:t>, dan lain-lain. Hal </a:t>
            </a:r>
            <a:r>
              <a:rPr lang="en-US" sz="2900" dirty="0" err="1">
                <a:latin typeface="Arial" panose="020B0604020202020204" pitchFamily="34" charset="0"/>
                <a:cs typeface="Arial" panose="020B0604020202020204" pitchFamily="34" charset="0"/>
              </a:rPr>
              <a:t>ini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berkaitan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dengan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penyusunan</a:t>
            </a:r>
            <a:r>
              <a:rPr lang="en-US" sz="2900" dirty="0">
                <a:latin typeface="Arial" panose="020B0604020202020204" pitchFamily="34" charset="0"/>
                <a:cs typeface="Arial" panose="020B0604020202020204" pitchFamily="34" charset="0"/>
              </a:rPr>
              <a:t> program acara yang </a:t>
            </a:r>
            <a:r>
              <a:rPr lang="en-US" sz="2900" dirty="0" err="1">
                <a:latin typeface="Arial" panose="020B0604020202020204" pitchFamily="34" charset="0"/>
                <a:cs typeface="Arial" panose="020B0604020202020204" pitchFamily="34" charset="0"/>
              </a:rPr>
              <a:t>dibedakan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menjadi</a:t>
            </a:r>
            <a:r>
              <a:rPr lang="en-US" sz="2900" dirty="0">
                <a:latin typeface="Arial" panose="020B0604020202020204" pitchFamily="34" charset="0"/>
                <a:cs typeface="Arial" panose="020B0604020202020204" pitchFamily="34" charset="0"/>
              </a:rPr>
              <a:t>:</a:t>
            </a:r>
          </a:p>
          <a:p>
            <a:pPr marL="284163" lvl="0" indent="-284163">
              <a:buFont typeface="Arial" panose="020B0604020202020204" pitchFamily="34" charset="0"/>
              <a:buChar char="•"/>
            </a:pPr>
            <a:r>
              <a:rPr lang="en-US" sz="2900" i="1" dirty="0" err="1">
                <a:latin typeface="Arial" panose="020B0604020202020204" pitchFamily="34" charset="0"/>
                <a:cs typeface="Arial" panose="020B0604020202020204" pitchFamily="34" charset="0"/>
              </a:rPr>
              <a:t>Calender</a:t>
            </a:r>
            <a:r>
              <a:rPr lang="en-US" sz="2900" i="1" dirty="0">
                <a:latin typeface="Arial" panose="020B0604020202020204" pitchFamily="34" charset="0"/>
                <a:cs typeface="Arial" panose="020B0604020202020204" pitchFamily="34" charset="0"/>
              </a:rPr>
              <a:t> event – </a:t>
            </a:r>
            <a:r>
              <a:rPr lang="en-US" sz="2900" i="1" dirty="0" err="1">
                <a:latin typeface="Arial" panose="020B0604020202020204" pitchFamily="34" charset="0"/>
                <a:cs typeface="Arial" panose="020B0604020202020204" pitchFamily="34" charset="0"/>
              </a:rPr>
              <a:t>Reguler</a:t>
            </a:r>
            <a:r>
              <a:rPr lang="en-US" sz="2900" i="1" dirty="0">
                <a:latin typeface="Arial" panose="020B0604020202020204" pitchFamily="34" charset="0"/>
                <a:cs typeface="Arial" panose="020B0604020202020204" pitchFamily="34" charset="0"/>
              </a:rPr>
              <a:t> event </a:t>
            </a:r>
            <a:r>
              <a:rPr lang="en-US" sz="2900" dirty="0">
                <a:latin typeface="Arial" panose="020B0604020202020204" pitchFamily="34" charset="0"/>
                <a:cs typeface="Arial" panose="020B0604020202020204" pitchFamily="34" charset="0"/>
              </a:rPr>
              <a:t>(</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rutin</a:t>
            </a:r>
            <a:r>
              <a:rPr lang="en-US" sz="2900" dirty="0">
                <a:latin typeface="Arial" panose="020B0604020202020204" pitchFamily="34" charset="0"/>
                <a:cs typeface="Arial" panose="020B0604020202020204" pitchFamily="34" charset="0"/>
              </a:rPr>
              <a:t>)</a:t>
            </a:r>
          </a:p>
          <a:p>
            <a:pPr marL="284163" lvl="0" indent="-284163">
              <a:buFont typeface="Arial" panose="020B0604020202020204" pitchFamily="34" charset="0"/>
              <a:buChar char="•"/>
            </a:pPr>
            <a:r>
              <a:rPr lang="en-US" sz="2900" i="1" dirty="0">
                <a:latin typeface="Arial" panose="020B0604020202020204" pitchFamily="34" charset="0"/>
                <a:cs typeface="Arial" panose="020B0604020202020204" pitchFamily="34" charset="0"/>
              </a:rPr>
              <a:t>Special event –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khusus</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dilakukan</a:t>
            </a:r>
            <a:r>
              <a:rPr lang="en-US" sz="2900" dirty="0">
                <a:latin typeface="Arial" panose="020B0604020202020204" pitchFamily="34" charset="0"/>
                <a:cs typeface="Arial" panose="020B0604020202020204" pitchFamily="34" charset="0"/>
              </a:rPr>
              <a:t> pada moment </a:t>
            </a:r>
            <a:r>
              <a:rPr lang="en-US" sz="2900" dirty="0" err="1">
                <a:latin typeface="Arial" panose="020B0604020202020204" pitchFamily="34" charset="0"/>
                <a:cs typeface="Arial" panose="020B0604020202020204" pitchFamily="34" charset="0"/>
              </a:rPr>
              <a:t>tertentu</a:t>
            </a:r>
            <a:endParaRPr lang="en-US" sz="2900" dirty="0">
              <a:latin typeface="Arial" panose="020B0604020202020204" pitchFamily="34" charset="0"/>
              <a:cs typeface="Arial" panose="020B0604020202020204" pitchFamily="34" charset="0"/>
            </a:endParaRPr>
          </a:p>
          <a:p>
            <a:pPr marL="284163" lvl="0" indent="-284163">
              <a:buFont typeface="Arial" panose="020B0604020202020204" pitchFamily="34" charset="0"/>
              <a:buChar char="•"/>
            </a:pPr>
            <a:r>
              <a:rPr lang="en-US" sz="2900" i="1" dirty="0">
                <a:latin typeface="Arial" panose="020B0604020202020204" pitchFamily="34" charset="0"/>
                <a:cs typeface="Arial" panose="020B0604020202020204" pitchFamily="34" charset="0"/>
              </a:rPr>
              <a:t>Moment event </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bersifat</a:t>
            </a:r>
            <a:r>
              <a:rPr lang="en-US" sz="2900" dirty="0">
                <a:latin typeface="Arial" panose="020B0604020202020204" pitchFamily="34" charset="0"/>
                <a:cs typeface="Arial" panose="020B0604020202020204" pitchFamily="34" charset="0"/>
              </a:rPr>
              <a:t> momentum.</a:t>
            </a:r>
          </a:p>
        </p:txBody>
      </p:sp>
    </p:spTree>
    <p:extLst>
      <p:ext uri="{BB962C8B-B14F-4D97-AF65-F5344CB8AC3E}">
        <p14:creationId xmlns:p14="http://schemas.microsoft.com/office/powerpoint/2010/main" val="30046215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Strategi Public Relations</a:t>
            </a:r>
            <a:endParaRPr lang="id-ID" sz="5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700" i="1" dirty="0">
                <a:latin typeface="Arial" panose="020B0604020202020204" pitchFamily="34" charset="0"/>
                <a:cs typeface="Arial" panose="020B0604020202020204" pitchFamily="34" charset="0"/>
              </a:rPr>
              <a:t>Gathering </a:t>
            </a:r>
            <a:r>
              <a:rPr lang="en-US" sz="2700" dirty="0" err="1">
                <a:latin typeface="Arial" panose="020B0604020202020204" pitchFamily="34" charset="0"/>
                <a:cs typeface="Arial" panose="020B0604020202020204" pitchFamily="34" charset="0"/>
              </a:rPr>
              <a:t>merupakan</a:t>
            </a:r>
            <a:r>
              <a:rPr lang="en-US" sz="2700" dirty="0">
                <a:latin typeface="Arial" panose="020B0604020202020204" pitchFamily="34" charset="0"/>
                <a:cs typeface="Arial" panose="020B0604020202020204" pitchFamily="34" charset="0"/>
              </a:rPr>
              <a:t> salah </a:t>
            </a:r>
            <a:r>
              <a:rPr lang="en-US" sz="2700" dirty="0" err="1">
                <a:latin typeface="Arial" panose="020B0604020202020204" pitchFamily="34" charset="0"/>
                <a:cs typeface="Arial" panose="020B0604020202020204" pitchFamily="34" charset="0"/>
              </a:rPr>
              <a:t>satu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a:t>
            </a:r>
            <a:r>
              <a:rPr lang="en-US" sz="2700" i="1" dirty="0">
                <a:latin typeface="Arial" panose="020B0604020202020204" pitchFamily="34" charset="0"/>
                <a:cs typeface="Arial" panose="020B0604020202020204" pitchFamily="34" charset="0"/>
              </a:rPr>
              <a:t>Employee Relations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merupakan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untuk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menjalin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hubungan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antara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pimpinan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karyawan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Tujuannya</a:t>
            </a:r>
            <a:r>
              <a:rPr lang="en-US" sz="2700" dirty="0">
                <a:latin typeface="Arial" panose="020B0604020202020204" pitchFamily="34" charset="0"/>
                <a:cs typeface="Arial" panose="020B0604020202020204" pitchFamily="34" charset="0"/>
              </a:rPr>
              <a:t> agar </a:t>
            </a:r>
            <a:r>
              <a:rPr lang="en-US" sz="2700" dirty="0" err="1">
                <a:latin typeface="Arial" panose="020B0604020202020204" pitchFamily="34" charset="0"/>
                <a:cs typeface="Arial" panose="020B0604020202020204" pitchFamily="34" charset="0"/>
              </a:rPr>
              <a:t>karyawan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termotivasi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sehingga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berdampak</a:t>
            </a:r>
            <a:r>
              <a:rPr lang="en-US" sz="2700" dirty="0">
                <a:latin typeface="Arial" panose="020B0604020202020204" pitchFamily="34" charset="0"/>
                <a:cs typeface="Arial" panose="020B0604020202020204" pitchFamily="34" charset="0"/>
              </a:rPr>
              <a:t> pada </a:t>
            </a:r>
            <a:r>
              <a:rPr lang="en-US" sz="2700" dirty="0" err="1">
                <a:latin typeface="Arial" panose="020B0604020202020204" pitchFamily="34" charset="0"/>
                <a:cs typeface="Arial" panose="020B0604020202020204" pitchFamily="34" charset="0"/>
              </a:rPr>
              <a:t>kinerja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Hasibuan</a:t>
            </a:r>
            <a:r>
              <a:rPr lang="en-US" sz="2700" dirty="0">
                <a:latin typeface="Arial" panose="020B0604020202020204" pitchFamily="34" charset="0"/>
                <a:cs typeface="Arial" panose="020B0604020202020204" pitchFamily="34" charset="0"/>
              </a:rPr>
              <a:t> (2013) </a:t>
            </a:r>
            <a:r>
              <a:rPr lang="en-US" sz="2700" dirty="0" err="1">
                <a:latin typeface="Arial" panose="020B0604020202020204" pitchFamily="34" charset="0"/>
                <a:cs typeface="Arial" panose="020B0604020202020204" pitchFamily="34" charset="0"/>
              </a:rPr>
              <a:t>mendefinisikan</a:t>
            </a:r>
            <a:r>
              <a:rPr lang="en-US" sz="2700" dirty="0">
                <a:latin typeface="Arial" panose="020B0604020202020204" pitchFamily="34" charset="0"/>
                <a:cs typeface="Arial" panose="020B0604020202020204" pitchFamily="34" charset="0"/>
              </a:rPr>
              <a:t> </a:t>
            </a:r>
            <a:r>
              <a:rPr lang="en-US" sz="2700" i="1" dirty="0">
                <a:latin typeface="Arial" panose="020B0604020202020204" pitchFamily="34" charset="0"/>
                <a:cs typeface="Arial" panose="020B0604020202020204" pitchFamily="34" charset="0"/>
              </a:rPr>
              <a:t>Gathering </a:t>
            </a:r>
            <a:r>
              <a:rPr lang="en-US" sz="2700" dirty="0" err="1">
                <a:latin typeface="Arial" panose="020B0604020202020204" pitchFamily="34" charset="0"/>
                <a:cs typeface="Arial" panose="020B0604020202020204" pitchFamily="34" charset="0"/>
              </a:rPr>
              <a:t>sebagai</a:t>
            </a:r>
            <a:r>
              <a:rPr lang="en-US" sz="2700" dirty="0">
                <a:latin typeface="Arial" panose="020B0604020202020204" pitchFamily="34" charset="0"/>
                <a:cs typeface="Arial" panose="020B0604020202020204" pitchFamily="34" charset="0"/>
              </a:rPr>
              <a:t> salah </a:t>
            </a:r>
            <a:r>
              <a:rPr lang="en-US" sz="2700" dirty="0" err="1">
                <a:latin typeface="Arial" panose="020B0604020202020204" pitchFamily="34" charset="0"/>
                <a:cs typeface="Arial" panose="020B0604020202020204" pitchFamily="34" charset="0"/>
              </a:rPr>
              <a:t>satu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kegiatan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dirancang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untuk</a:t>
            </a:r>
            <a:r>
              <a:rPr lang="en-US" sz="2700" dirty="0">
                <a:latin typeface="Arial" panose="020B0604020202020204" pitchFamily="34" charset="0"/>
                <a:cs typeface="Arial" panose="020B0604020202020204" pitchFamily="34" charset="0"/>
              </a:rPr>
              <a:t> </a:t>
            </a:r>
            <a:r>
              <a:rPr lang="en-US" sz="2700" i="1" dirty="0">
                <a:latin typeface="Arial" panose="020B0604020202020204" pitchFamily="34" charset="0"/>
                <a:cs typeface="Arial" panose="020B0604020202020204" pitchFamily="34" charset="0"/>
              </a:rPr>
              <a:t>refreshing </a:t>
            </a:r>
            <a:r>
              <a:rPr lang="en-US" sz="2700" dirty="0" err="1">
                <a:latin typeface="Arial" panose="020B0604020202020204" pitchFamily="34" charset="0"/>
                <a:cs typeface="Arial" panose="020B0604020202020204" pitchFamily="34" charset="0"/>
              </a:rPr>
              <a:t>bersama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guna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menjalin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suatu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relasi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serta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menjaga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hubungan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antara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sesama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karyawan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atau</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organisasi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mempererat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kerja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sama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antara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sesama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karyawan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organisasi</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menghilangkan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beban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pekerjaan</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selama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ini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dilakukan</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609668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PR Activities and Tools</a:t>
            </a:r>
            <a:endParaRPr lang="id-ID" sz="5000" dirty="0"/>
          </a:p>
        </p:txBody>
      </p:sp>
      <p:sp>
        <p:nvSpPr>
          <p:cNvPr id="7" name="Rectangle 2"/>
          <p:cNvSpPr>
            <a:spLocks noChangeArrowheads="1"/>
          </p:cNvSpPr>
          <p:nvPr/>
        </p:nvSpPr>
        <p:spPr bwMode="auto">
          <a:xfrm>
            <a:off x="500034" y="1268760"/>
            <a:ext cx="8104414" cy="4968552"/>
          </a:xfrm>
          <a:prstGeom prst="rect">
            <a:avLst/>
          </a:prstGeom>
          <a:noFill/>
          <a:ln w="9525">
            <a:noFill/>
            <a:miter lim="800000"/>
            <a:headEnd/>
            <a:tailEnd/>
          </a:ln>
          <a:effectLst/>
        </p:spPr>
        <p:txBody>
          <a:bodyPr lIns="92075" tIns="46038" rIns="92075" bIns="46038"/>
          <a:lstStyle/>
          <a:p>
            <a:pPr algn="ctr"/>
            <a:r>
              <a:rPr lang="en-US" sz="3200" b="1" cap="all" dirty="0">
                <a:latin typeface="Arial" panose="020B0604020202020204" pitchFamily="34" charset="0"/>
                <a:cs typeface="Arial" panose="020B0604020202020204" pitchFamily="34" charset="0"/>
              </a:rPr>
              <a:t>LEARNING OBJECTIVES</a:t>
            </a:r>
            <a:endParaRPr lang="en-US" sz="32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a:t>
            </a:r>
          </a:p>
          <a:p>
            <a:pPr marL="514350" lvl="0" indent="-514350">
              <a:buFont typeface="+mj-lt"/>
              <a:buAutoNum type="arabicPeriod"/>
            </a:pPr>
            <a:r>
              <a:rPr lang="en-US" sz="3200" dirty="0">
                <a:latin typeface="Arial" panose="020B0604020202020204" pitchFamily="34" charset="0"/>
                <a:cs typeface="Arial" panose="020B0604020202020204" pitchFamily="34" charset="0"/>
              </a:rPr>
              <a:t>Understand the concept of public relations and why organizations allocate part of their promotional budgets to it.</a:t>
            </a:r>
          </a:p>
          <a:p>
            <a:pPr marL="514350" lvl="0" indent="-514350">
              <a:buFont typeface="+mj-lt"/>
              <a:buAutoNum type="arabicPeriod"/>
            </a:pPr>
            <a:r>
              <a:rPr lang="en-US" sz="3200" dirty="0">
                <a:latin typeface="Arial" panose="020B0604020202020204" pitchFamily="34" charset="0"/>
                <a:cs typeface="Arial" panose="020B0604020202020204" pitchFamily="34" charset="0"/>
              </a:rPr>
              <a:t>Understand what the different types of public relations tools are.</a:t>
            </a:r>
          </a:p>
          <a:p>
            <a:pPr marL="514350" lvl="0" indent="-514350">
              <a:buFont typeface="+mj-lt"/>
              <a:buAutoNum type="arabicPeriod"/>
            </a:pPr>
            <a:r>
              <a:rPr lang="en-US" sz="3200" dirty="0">
                <a:latin typeface="Arial" panose="020B0604020202020204" pitchFamily="34" charset="0"/>
                <a:cs typeface="Arial" panose="020B0604020202020204" pitchFamily="34" charset="0"/>
              </a:rPr>
              <a:t>Explain how companies use different public relations tools to their advantage.</a:t>
            </a:r>
          </a:p>
          <a:p>
            <a:pPr lvl="0"/>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7797517"/>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PR Activities and Tools</a:t>
            </a:r>
            <a:endParaRPr lang="id-ID" sz="50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pPr lvl="0"/>
            <a:r>
              <a:rPr lang="en-US" sz="2800" dirty="0">
                <a:latin typeface="Arial" panose="020B0604020202020204" pitchFamily="34" charset="0"/>
                <a:cs typeface="Arial" panose="020B0604020202020204" pitchFamily="34" charset="0"/>
              </a:rPr>
              <a:t>Good public relations efforts can help a firm create rapport with its customers, promote what it has to offer, and supplement its sales efforts. PR puts a positive spin on news stories and is often perceived as more neutral and objective than other forms of promotion because much of the information is tailored to sound as if it has been created by an organization independent of the seller. Public relations materials include press releases, publicity, and news conferences. Companies also use PR to promote products and to supplement their sales efforts.</a:t>
            </a:r>
          </a:p>
        </p:txBody>
      </p:sp>
    </p:spTree>
    <p:extLst>
      <p:ext uri="{BB962C8B-B14F-4D97-AF65-F5344CB8AC3E}">
        <p14:creationId xmlns:p14="http://schemas.microsoft.com/office/powerpoint/2010/main" val="4113763608"/>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0" b="1" dirty="0">
                <a:effectLst/>
              </a:rPr>
              <a:t>PR Activities and Tools</a:t>
            </a:r>
            <a:endParaRPr lang="id-ID" sz="50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r>
              <a:rPr lang="en-US" sz="3200" dirty="0">
                <a:latin typeface="Arial" panose="020B0604020202020204" pitchFamily="34" charset="0"/>
                <a:cs typeface="Arial" panose="020B0604020202020204" pitchFamily="34" charset="0"/>
              </a:rPr>
              <a:t>Companies use a variety of tools for their public relations purposes, including annual reports, brochures and magazines for both employees and the public, Web sites to show good things they’re doing, speeches, blogs, and podcasts. Some of the most commonly used PR tools include press releases, news conferences, and publicity. Sponsorships, product placements, and social media also generate a lot of positive PR.</a:t>
            </a:r>
          </a:p>
        </p:txBody>
      </p:sp>
    </p:spTree>
    <p:extLst>
      <p:ext uri="{BB962C8B-B14F-4D97-AF65-F5344CB8AC3E}">
        <p14:creationId xmlns:p14="http://schemas.microsoft.com/office/powerpoint/2010/main" val="152412597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PR Proposal</a:t>
            </a:r>
            <a:endParaRPr lang="id-ID" sz="6000" dirty="0"/>
          </a:p>
        </p:txBody>
      </p:sp>
      <p:sp>
        <p:nvSpPr>
          <p:cNvPr id="7" name="Rectangle 2"/>
          <p:cNvSpPr>
            <a:spLocks noChangeArrowheads="1"/>
          </p:cNvSpPr>
          <p:nvPr/>
        </p:nvSpPr>
        <p:spPr bwMode="auto">
          <a:xfrm>
            <a:off x="318780" y="2564904"/>
            <a:ext cx="8429684" cy="3672408"/>
          </a:xfrm>
          <a:prstGeom prst="rect">
            <a:avLst/>
          </a:prstGeom>
          <a:noFill/>
          <a:ln w="9525">
            <a:noFill/>
            <a:miter lim="800000"/>
            <a:headEnd/>
            <a:tailEnd/>
          </a:ln>
          <a:effectLst/>
        </p:spPr>
        <p:txBody>
          <a:bodyPr lIns="92075" tIns="46038" rIns="92075" bIns="46038"/>
          <a:lstStyle/>
          <a:p>
            <a:pPr algn="ctr"/>
            <a:r>
              <a:rPr lang="en-US" sz="9600" b="1" dirty="0"/>
              <a:t>Thank you</a:t>
            </a:r>
            <a:endParaRPr lang="en-US" sz="9600" dirty="0"/>
          </a:p>
          <a:p>
            <a:endParaRPr lang="en-US" dirty="0"/>
          </a:p>
        </p:txBody>
      </p:sp>
    </p:spTree>
    <p:extLst>
      <p:ext uri="{BB962C8B-B14F-4D97-AF65-F5344CB8AC3E}">
        <p14:creationId xmlns:p14="http://schemas.microsoft.com/office/powerpoint/2010/main" val="356329174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effectLst/>
              </a:rPr>
              <a:t>Konsultasi &amp; </a:t>
            </a:r>
            <a:r>
              <a:rPr lang="en-US" sz="2800" b="1" dirty="0" err="1">
                <a:effectLst/>
              </a:rPr>
              <a:t>Laporan</a:t>
            </a:r>
            <a:r>
              <a:rPr lang="en-US" sz="2800" b="1" dirty="0">
                <a:effectLst/>
              </a:rPr>
              <a:t> Progress Proposal </a:t>
            </a:r>
            <a:r>
              <a:rPr lang="en-US" sz="2800" b="1" dirty="0" err="1">
                <a:effectLst/>
              </a:rPr>
              <a:t>Kegiatan</a:t>
            </a:r>
            <a:r>
              <a:rPr lang="en-US" sz="2800" b="1" dirty="0">
                <a:effectLst/>
              </a:rPr>
              <a:t> PR</a:t>
            </a:r>
            <a:endParaRPr lang="id-ID" sz="2800"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pPr>
              <a:lnSpc>
                <a:spcPct val="90000"/>
              </a:lnSpc>
              <a:spcBef>
                <a:spcPct val="20000"/>
              </a:spcBef>
              <a:spcAft>
                <a:spcPts val="600"/>
              </a:spcAft>
              <a:defRPr/>
            </a:pPr>
            <a:r>
              <a:rPr lang="en-US" sz="3600" dirty="0">
                <a:latin typeface="Arial" panose="020B0604020202020204" pitchFamily="34" charset="0"/>
                <a:cs typeface="Arial" panose="020B0604020202020204" pitchFamily="34" charset="0"/>
              </a:rPr>
              <a:t>Pada </a:t>
            </a:r>
            <a:r>
              <a:rPr lang="en-US" sz="3600" dirty="0" err="1">
                <a:latin typeface="Arial" panose="020B0604020202020204" pitchFamily="34" charset="0"/>
                <a:cs typeface="Arial" panose="020B0604020202020204" pitchFamily="34" charset="0"/>
              </a:rPr>
              <a:t>pelaksanaan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kegiatan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konsultasi</a:t>
            </a:r>
            <a:r>
              <a:rPr lang="en-US" sz="3600" dirty="0">
                <a:latin typeface="Arial" panose="020B0604020202020204" pitchFamily="34" charset="0"/>
                <a:cs typeface="Arial" panose="020B0604020202020204" pitchFamily="34" charset="0"/>
              </a:rPr>
              <a:t> dan </a:t>
            </a:r>
            <a:r>
              <a:rPr lang="en-US" sz="3600" dirty="0" err="1">
                <a:latin typeface="Arial" panose="020B0604020202020204" pitchFamily="34" charset="0"/>
                <a:cs typeface="Arial" panose="020B0604020202020204" pitchFamily="34" charset="0"/>
              </a:rPr>
              <a:t>laporan</a:t>
            </a:r>
            <a:r>
              <a:rPr lang="en-US" sz="3600" dirty="0">
                <a:latin typeface="Arial" panose="020B0604020202020204" pitchFamily="34" charset="0"/>
                <a:cs typeface="Arial" panose="020B0604020202020204" pitchFamily="34" charset="0"/>
              </a:rPr>
              <a:t> progress pada </a:t>
            </a:r>
            <a:r>
              <a:rPr lang="en-US" sz="3600" dirty="0" err="1">
                <a:latin typeface="Arial" panose="020B0604020202020204" pitchFamily="34" charset="0"/>
                <a:cs typeface="Arial" panose="020B0604020202020204" pitchFamily="34" charset="0"/>
              </a:rPr>
              <a:t>bidang</a:t>
            </a:r>
            <a:r>
              <a:rPr lang="en-US" sz="3600" dirty="0">
                <a:latin typeface="Arial" panose="020B0604020202020204" pitchFamily="34" charset="0"/>
                <a:cs typeface="Arial" panose="020B0604020202020204" pitchFamily="34" charset="0"/>
              </a:rPr>
              <a:t> Public Relations, </a:t>
            </a:r>
            <a:r>
              <a:rPr lang="en-US" sz="3600" dirty="0" err="1">
                <a:latin typeface="Arial" panose="020B0604020202020204" pitchFamily="34" charset="0"/>
                <a:cs typeface="Arial" panose="020B0604020202020204" pitchFamily="34" charset="0"/>
              </a:rPr>
              <a:t>mahasiswa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akan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memahami</a:t>
            </a:r>
            <a:r>
              <a:rPr lang="en-US" sz="3600" dirty="0">
                <a:latin typeface="Arial" panose="020B0604020202020204" pitchFamily="34" charset="0"/>
                <a:cs typeface="Arial" panose="020B0604020202020204" pitchFamily="34" charset="0"/>
              </a:rPr>
              <a:t> dan </a:t>
            </a:r>
            <a:r>
              <a:rPr lang="en-US" sz="3600" dirty="0" err="1">
                <a:latin typeface="Arial" panose="020B0604020202020204" pitchFamily="34" charset="0"/>
                <a:cs typeface="Arial" panose="020B0604020202020204" pitchFamily="34" charset="0"/>
              </a:rPr>
              <a:t>melakukan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konsultasi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mengenai</a:t>
            </a:r>
            <a:r>
              <a:rPr lang="en-US" sz="3600" dirty="0">
                <a:latin typeface="Arial" panose="020B0604020202020204" pitchFamily="34" charset="0"/>
                <a:cs typeface="Arial" panose="020B0604020202020204" pitchFamily="34" charset="0"/>
              </a:rPr>
              <a:t> progress </a:t>
            </a:r>
            <a:r>
              <a:rPr lang="en-US" sz="3600" dirty="0" err="1">
                <a:latin typeface="Arial" panose="020B0604020202020204" pitchFamily="34" charset="0"/>
                <a:cs typeface="Arial" panose="020B0604020202020204" pitchFamily="34" charset="0"/>
              </a:rPr>
              <a:t>berbagai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kegiatan</a:t>
            </a:r>
            <a:r>
              <a:rPr lang="en-US" sz="3600" dirty="0">
                <a:latin typeface="Arial" panose="020B0604020202020204" pitchFamily="34" charset="0"/>
                <a:cs typeface="Arial" panose="020B0604020202020204" pitchFamily="34" charset="0"/>
              </a:rPr>
              <a:t> yang </a:t>
            </a:r>
            <a:r>
              <a:rPr lang="en-US" sz="3600" dirty="0" err="1">
                <a:latin typeface="Arial" panose="020B0604020202020204" pitchFamily="34" charset="0"/>
                <a:cs typeface="Arial" panose="020B0604020202020204" pitchFamily="34" charset="0"/>
              </a:rPr>
              <a:t>berhubungan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dengan</a:t>
            </a:r>
            <a:r>
              <a:rPr lang="en-US" sz="3600" dirty="0">
                <a:latin typeface="Arial" panose="020B0604020202020204" pitchFamily="34" charset="0"/>
                <a:cs typeface="Arial" panose="020B0604020202020204" pitchFamily="34" charset="0"/>
              </a:rPr>
              <a:t> public relations yang </a:t>
            </a:r>
            <a:r>
              <a:rPr lang="en-US" sz="3600" dirty="0" err="1">
                <a:latin typeface="Arial" panose="020B0604020202020204" pitchFamily="34" charset="0"/>
                <a:cs typeface="Arial" panose="020B0604020202020204" pitchFamily="34" charset="0"/>
              </a:rPr>
              <a:t>dilakukan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ketika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kuliah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praktek</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tersebut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berkaitan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dengan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publik</a:t>
            </a:r>
            <a:r>
              <a:rPr lang="en-US" sz="3600" dirty="0">
                <a:latin typeface="Arial" panose="020B0604020202020204" pitchFamily="34" charset="0"/>
                <a:cs typeface="Arial" panose="020B0604020202020204" pitchFamily="34" charset="0"/>
              </a:rPr>
              <a:t> internal </a:t>
            </a:r>
            <a:r>
              <a:rPr lang="en-US" sz="3600" dirty="0" err="1">
                <a:latin typeface="Arial" panose="020B0604020202020204" pitchFamily="34" charset="0"/>
                <a:cs typeface="Arial" panose="020B0604020202020204" pitchFamily="34" charset="0"/>
              </a:rPr>
              <a:t>maupun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eksternalnya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antara</a:t>
            </a:r>
            <a:r>
              <a:rPr lang="en-US" sz="3600" dirty="0">
                <a:latin typeface="Arial" panose="020B0604020202020204" pitchFamily="34" charset="0"/>
                <a:cs typeface="Arial" panose="020B0604020202020204" pitchFamily="34" charset="0"/>
              </a:rPr>
              <a:t> lain:</a:t>
            </a:r>
            <a:endParaRPr kumimoji="0" lang="en-US" altLang="zh-TW" sz="3600" b="1" dirty="0">
              <a:solidFill>
                <a:srgbClr val="800000"/>
              </a:solidFill>
              <a:effectLst>
                <a:outerShdw blurRad="38100" dist="38100" dir="2700000" algn="tl">
                  <a:srgbClr val="000000"/>
                </a:outerShdw>
              </a:effectLst>
              <a:latin typeface="Arial" panose="020B0604020202020204" pitchFamily="34" charset="0"/>
              <a:ea typeface="新細明體" pitchFamily="18" charset="-120"/>
              <a:cs typeface="Arial" panose="020B060402020202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rPr>
              <a:t>Konsultasi &amp; </a:t>
            </a:r>
            <a:r>
              <a:rPr lang="en-US" sz="2800" b="1" dirty="0" err="1">
                <a:effectLst/>
              </a:rPr>
              <a:t>Laporan</a:t>
            </a:r>
            <a:r>
              <a:rPr lang="en-US" sz="2800" b="1" dirty="0">
                <a:effectLst/>
              </a:rPr>
              <a:t> Progress Proposal </a:t>
            </a:r>
            <a:r>
              <a:rPr lang="en-US" sz="2800" b="1" dirty="0" err="1">
                <a:effectLst/>
              </a:rPr>
              <a:t>Kegiatan</a:t>
            </a:r>
            <a:r>
              <a:rPr lang="en-US" sz="2800" b="1" dirty="0">
                <a:effectLst/>
              </a:rPr>
              <a:t> PR</a:t>
            </a:r>
            <a:endParaRPr lang="id-ID" sz="2800" dirty="0"/>
          </a:p>
        </p:txBody>
      </p:sp>
      <p:sp>
        <p:nvSpPr>
          <p:cNvPr id="7" name="Rectangle 2"/>
          <p:cNvSpPr>
            <a:spLocks noChangeArrowheads="1"/>
          </p:cNvSpPr>
          <p:nvPr/>
        </p:nvSpPr>
        <p:spPr bwMode="auto">
          <a:xfrm>
            <a:off x="500034" y="1268760"/>
            <a:ext cx="8196290" cy="5256584"/>
          </a:xfrm>
          <a:prstGeom prst="rect">
            <a:avLst/>
          </a:prstGeom>
          <a:noFill/>
          <a:ln w="9525">
            <a:noFill/>
            <a:miter lim="800000"/>
            <a:headEnd/>
            <a:tailEnd/>
          </a:ln>
          <a:effectLst/>
        </p:spPr>
        <p:txBody>
          <a:bodyPr lIns="92075" tIns="46038" rIns="92075" bIns="46038"/>
          <a:lstStyle/>
          <a:p>
            <a:pPr marL="514350" indent="-514350">
              <a:buFont typeface="+mj-lt"/>
              <a:buAutoNum type="arabicPeriod"/>
            </a:pPr>
            <a:r>
              <a:rPr lang="en-US" sz="2600" b="1" dirty="0">
                <a:latin typeface="Arial" panose="020B0604020202020204" pitchFamily="34" charset="0"/>
                <a:cs typeface="Arial" panose="020B0604020202020204" pitchFamily="34" charset="0"/>
              </a:rPr>
              <a:t>Internal Public Relations</a:t>
            </a:r>
          </a:p>
          <a:p>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Internal Public Relations </a:t>
            </a:r>
            <a:r>
              <a:rPr lang="en-US" sz="2600" dirty="0" err="1">
                <a:latin typeface="Arial" panose="020B0604020202020204" pitchFamily="34" charset="0"/>
                <a:cs typeface="Arial" panose="020B0604020202020204" pitchFamily="34" charset="0"/>
              </a:rPr>
              <a:t>merupakan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kegiatan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ditujukan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untuk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publik</a:t>
            </a:r>
            <a:r>
              <a:rPr lang="en-US" sz="2600" dirty="0">
                <a:latin typeface="Arial" panose="020B0604020202020204" pitchFamily="34" charset="0"/>
                <a:cs typeface="Arial" panose="020B0604020202020204" pitchFamily="34" charset="0"/>
              </a:rPr>
              <a:t> internal </a:t>
            </a:r>
            <a:r>
              <a:rPr lang="en-US" sz="2600" dirty="0" err="1">
                <a:latin typeface="Arial" panose="020B0604020202020204" pitchFamily="34" charset="0"/>
                <a:cs typeface="Arial" panose="020B0604020202020204" pitchFamily="34" charset="0"/>
              </a:rPr>
              <a:t>organisasi</a:t>
            </a:r>
            <a:r>
              <a:rPr lang="en-US" sz="2600" dirty="0">
                <a:latin typeface="Arial" panose="020B0604020202020204" pitchFamily="34" charset="0"/>
                <a:cs typeface="Arial" panose="020B0604020202020204" pitchFamily="34" charset="0"/>
              </a:rPr>
              <a:t>/</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seperti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karyawan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manajer</a:t>
            </a:r>
            <a:r>
              <a:rPr lang="en-US" sz="2600" dirty="0">
                <a:latin typeface="Arial" panose="020B0604020202020204" pitchFamily="34" charset="0"/>
                <a:cs typeface="Arial" panose="020B0604020202020204" pitchFamily="34" charset="0"/>
              </a:rPr>
              <a:t>, supervisor, </a:t>
            </a:r>
            <a:r>
              <a:rPr lang="en-US" sz="2600" dirty="0" err="1">
                <a:latin typeface="Arial" panose="020B0604020202020204" pitchFamily="34" charset="0"/>
                <a:cs typeface="Arial" panose="020B0604020202020204" pitchFamily="34" charset="0"/>
              </a:rPr>
              <a:t>pemegang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saham</a:t>
            </a:r>
            <a:r>
              <a:rPr lang="en-US" sz="2600" dirty="0">
                <a:latin typeface="Arial" panose="020B0604020202020204" pitchFamily="34" charset="0"/>
                <a:cs typeface="Arial" panose="020B0604020202020204" pitchFamily="34" charset="0"/>
              </a:rPr>
              <a:t>, dewan </a:t>
            </a:r>
            <a:r>
              <a:rPr lang="en-US" sz="2600" dirty="0" err="1">
                <a:latin typeface="Arial" panose="020B0604020202020204" pitchFamily="34" charset="0"/>
                <a:cs typeface="Arial" panose="020B0604020202020204" pitchFamily="34" charset="0"/>
              </a:rPr>
              <a:t>direksi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dan </a:t>
            </a:r>
            <a:r>
              <a:rPr lang="en-US" sz="2600" dirty="0" err="1">
                <a:latin typeface="Arial" panose="020B0604020202020204" pitchFamily="34" charset="0"/>
                <a:cs typeface="Arial" panose="020B0604020202020204" pitchFamily="34" charset="0"/>
              </a:rPr>
              <a:t>sebagainya</a:t>
            </a:r>
            <a:r>
              <a:rPr lang="en-US" sz="26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pPr marL="466725" indent="-466725"/>
            <a:r>
              <a:rPr lang="en-US" sz="2600" b="1" dirty="0">
                <a:latin typeface="Arial" panose="020B0604020202020204" pitchFamily="34" charset="0"/>
                <a:cs typeface="Arial" panose="020B0604020202020204" pitchFamily="34" charset="0"/>
              </a:rPr>
              <a:t>2.	</a:t>
            </a:r>
            <a:r>
              <a:rPr lang="en-US" sz="2600" b="1" dirty="0" err="1">
                <a:latin typeface="Arial" panose="020B0604020202020204" pitchFamily="34" charset="0"/>
                <a:cs typeface="Arial" panose="020B0604020202020204" pitchFamily="34" charset="0"/>
              </a:rPr>
              <a:t>Eksternal</a:t>
            </a:r>
            <a:r>
              <a:rPr lang="en-US" sz="2600" b="1" dirty="0">
                <a:latin typeface="Arial" panose="020B0604020202020204" pitchFamily="34" charset="0"/>
                <a:cs typeface="Arial" panose="020B0604020202020204" pitchFamily="34" charset="0"/>
              </a:rPr>
              <a:t> Public Relations </a:t>
            </a:r>
          </a:p>
          <a:p>
            <a:r>
              <a:rPr lang="en-US" sz="2600" dirty="0" err="1">
                <a:latin typeface="Arial" panose="020B0604020202020204" pitchFamily="34" charset="0"/>
                <a:cs typeface="Arial" panose="020B0604020202020204" pitchFamily="34" charset="0"/>
              </a:rPr>
              <a:t>Organisasi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yaitu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keseluruhan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elemen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berada</a:t>
            </a:r>
            <a:r>
              <a:rPr lang="en-US" sz="2600" dirty="0">
                <a:latin typeface="Arial" panose="020B0604020202020204" pitchFamily="34" charset="0"/>
                <a:cs typeface="Arial" panose="020B0604020202020204" pitchFamily="34" charset="0"/>
              </a:rPr>
              <a:t> di </a:t>
            </a:r>
            <a:r>
              <a:rPr lang="en-US" sz="2600" dirty="0" err="1">
                <a:latin typeface="Arial" panose="020B0604020202020204" pitchFamily="34" charset="0"/>
                <a:cs typeface="Arial" panose="020B0604020202020204" pitchFamily="34" charset="0"/>
              </a:rPr>
              <a:t>luar</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yang </a:t>
            </a:r>
            <a:r>
              <a:rPr lang="en-US" sz="2600" dirty="0" err="1">
                <a:latin typeface="Arial" panose="020B0604020202020204" pitchFamily="34" charset="0"/>
                <a:cs typeface="Arial" panose="020B0604020202020204" pitchFamily="34" charset="0"/>
              </a:rPr>
              <a:t>tidak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berkaitan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secara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langsung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dengan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seperti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masyarakat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sekitar</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perusahaan</a:t>
            </a:r>
            <a:r>
              <a:rPr lang="en-US" sz="2600" dirty="0">
                <a:latin typeface="Arial" panose="020B0604020202020204" pitchFamily="34" charset="0"/>
                <a:cs typeface="Arial" panose="020B0604020202020204" pitchFamily="34" charset="0"/>
              </a:rPr>
              <a:t>, pers, </a:t>
            </a:r>
            <a:r>
              <a:rPr lang="en-US" sz="2600" dirty="0" err="1">
                <a:latin typeface="Arial" panose="020B0604020202020204" pitchFamily="34" charset="0"/>
                <a:cs typeface="Arial" panose="020B0604020202020204" pitchFamily="34" charset="0"/>
              </a:rPr>
              <a:t>pemerintah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konsumen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pesaing</a:t>
            </a:r>
            <a:r>
              <a:rPr lang="en-US" sz="2600" dirty="0">
                <a:latin typeface="Arial" panose="020B0604020202020204" pitchFamily="34" charset="0"/>
                <a:cs typeface="Arial" panose="020B0604020202020204" pitchFamily="34" charset="0"/>
              </a:rPr>
              <a:t>, dan lain </a:t>
            </a:r>
            <a:r>
              <a:rPr lang="en-US" sz="2600" dirty="0" err="1">
                <a:latin typeface="Arial" panose="020B0604020202020204" pitchFamily="34" charset="0"/>
                <a:cs typeface="Arial" panose="020B0604020202020204" pitchFamily="34" charset="0"/>
              </a:rPr>
              <a:t>sebagainya</a:t>
            </a:r>
            <a:r>
              <a:rPr lang="en-US" sz="2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922141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cs typeface="Arial" panose="020B0604020202020204" pitchFamily="34" charset="0"/>
            </a:endParaRPr>
          </a:p>
        </p:txBody>
      </p:sp>
      <p:sp>
        <p:nvSpPr>
          <p:cNvPr id="7" name="Rectangle 2"/>
          <p:cNvSpPr>
            <a:spLocks noChangeArrowheads="1"/>
          </p:cNvSpPr>
          <p:nvPr/>
        </p:nvSpPr>
        <p:spPr bwMode="auto">
          <a:xfrm>
            <a:off x="500034" y="1196752"/>
            <a:ext cx="8248430" cy="5400600"/>
          </a:xfrm>
          <a:prstGeom prst="rect">
            <a:avLst/>
          </a:prstGeom>
          <a:noFill/>
          <a:ln w="9525">
            <a:noFill/>
            <a:miter lim="800000"/>
            <a:headEnd/>
            <a:tailEnd/>
          </a:ln>
          <a:effectLst/>
        </p:spPr>
        <p:txBody>
          <a:bodyPr lIns="92075" tIns="46038" rIns="92075" bIns="46038"/>
          <a:lstStyle/>
          <a:p>
            <a:endParaRPr lang="en-US" sz="3900" b="1" i="1" dirty="0">
              <a:latin typeface="Arial" panose="020B0604020202020204" pitchFamily="34" charset="0"/>
              <a:cs typeface="Arial" panose="020B0604020202020204" pitchFamily="34" charset="0"/>
            </a:endParaRPr>
          </a:p>
        </p:txBody>
      </p:sp>
      <p:pic>
        <p:nvPicPr>
          <p:cNvPr id="4" name="Picture 3" descr="Image result for internal and external public relations pdf">
            <a:extLst>
              <a:ext uri="{FF2B5EF4-FFF2-40B4-BE49-F238E27FC236}">
                <a16:creationId xmlns:a16="http://schemas.microsoft.com/office/drawing/2014/main" id="{4106EC61-7A0B-4A71-8B03-3DED75F84B0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9512" y="928670"/>
            <a:ext cx="8750206" cy="5668681"/>
          </a:xfrm>
          <a:prstGeom prst="rect">
            <a:avLst/>
          </a:prstGeom>
          <a:noFill/>
          <a:ln>
            <a:noFill/>
          </a:ln>
        </p:spPr>
      </p:pic>
    </p:spTree>
    <p:extLst>
      <p:ext uri="{BB962C8B-B14F-4D97-AF65-F5344CB8AC3E}">
        <p14:creationId xmlns:p14="http://schemas.microsoft.com/office/powerpoint/2010/main" val="400100651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500034" y="1196752"/>
            <a:ext cx="8196290" cy="5040560"/>
          </a:xfrm>
          <a:prstGeom prst="rect">
            <a:avLst/>
          </a:prstGeom>
          <a:noFill/>
          <a:ln w="9525">
            <a:noFill/>
            <a:miter lim="800000"/>
            <a:headEnd/>
            <a:tailEnd/>
          </a:ln>
          <a:effectLst/>
        </p:spPr>
        <p:txBody>
          <a:bodyPr lIns="92075" tIns="46038" rIns="92075" bIns="46038"/>
          <a:lstStyle/>
          <a:p>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laporan</a:t>
            </a:r>
            <a:r>
              <a:rPr lang="en-US" sz="2900" dirty="0">
                <a:latin typeface="Arial" panose="020B0604020202020204" pitchFamily="34" charset="0"/>
                <a:cs typeface="Arial" panose="020B0604020202020204" pitchFamily="34" charset="0"/>
              </a:rPr>
              <a:t> progress </a:t>
            </a:r>
            <a:r>
              <a:rPr lang="en-US" sz="2900" dirty="0" err="1">
                <a:latin typeface="Arial" panose="020B0604020202020204" pitchFamily="34" charset="0"/>
                <a:cs typeface="Arial" panose="020B0604020202020204" pitchFamily="34" charset="0"/>
              </a:rPr>
              <a:t>kegiatan</a:t>
            </a:r>
            <a:r>
              <a:rPr lang="en-US" sz="2900" dirty="0">
                <a:latin typeface="Arial" panose="020B0604020202020204" pitchFamily="34" charset="0"/>
                <a:cs typeface="Arial" panose="020B0604020202020204" pitchFamily="34" charset="0"/>
              </a:rPr>
              <a:t> public relations, </a:t>
            </a:r>
            <a:r>
              <a:rPr lang="en-US" sz="2900" dirty="0" err="1">
                <a:latin typeface="Arial" panose="020B0604020202020204" pitchFamily="34" charset="0"/>
                <a:cs typeface="Arial" panose="020B0604020202020204" pitchFamily="34" charset="0"/>
              </a:rPr>
              <a:t>mahasiswa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harus</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memahami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mengenai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peran</a:t>
            </a:r>
            <a:r>
              <a:rPr lang="en-US" sz="2900" dirty="0">
                <a:latin typeface="Arial" panose="020B0604020202020204" pitchFamily="34" charset="0"/>
                <a:cs typeface="Arial" panose="020B0604020202020204" pitchFamily="34" charset="0"/>
              </a:rPr>
              <a:t> dan </a:t>
            </a:r>
            <a:r>
              <a:rPr lang="en-US" sz="2900" dirty="0" err="1">
                <a:latin typeface="Arial" panose="020B0604020202020204" pitchFamily="34" charset="0"/>
                <a:cs typeface="Arial" panose="020B0604020202020204" pitchFamily="34" charset="0"/>
              </a:rPr>
              <a:t>tujuan</a:t>
            </a:r>
            <a:r>
              <a:rPr lang="en-US" sz="2900" dirty="0">
                <a:latin typeface="Arial" panose="020B0604020202020204" pitchFamily="34" charset="0"/>
                <a:cs typeface="Arial" panose="020B0604020202020204" pitchFamily="34" charset="0"/>
              </a:rPr>
              <a:t> public relations di  </a:t>
            </a:r>
            <a:r>
              <a:rPr lang="en-US" sz="2900" dirty="0" err="1">
                <a:latin typeface="Arial" panose="020B0604020202020204" pitchFamily="34" charset="0"/>
                <a:cs typeface="Arial" panose="020B0604020202020204" pitchFamily="34" charset="0"/>
              </a:rPr>
              <a:t>lapangan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yaitu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sejauh</a:t>
            </a:r>
            <a:r>
              <a:rPr lang="en-US" sz="2900" dirty="0">
                <a:latin typeface="Arial" panose="020B0604020202020204" pitchFamily="34" charset="0"/>
                <a:cs typeface="Arial" panose="020B0604020202020204" pitchFamily="34" charset="0"/>
              </a:rPr>
              <a:t> mana </a:t>
            </a:r>
            <a:r>
              <a:rPr lang="en-US" sz="2900" dirty="0" err="1">
                <a:latin typeface="Arial" panose="020B0604020202020204" pitchFamily="34" charset="0"/>
                <a:cs typeface="Arial" panose="020B0604020202020204" pitchFamily="34" charset="0"/>
              </a:rPr>
              <a:t>kemampuannya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untuk</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berperan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sebagai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pendengar</a:t>
            </a:r>
            <a:r>
              <a:rPr lang="en-US" sz="2900" dirty="0">
                <a:latin typeface="Arial" panose="020B0604020202020204" pitchFamily="34" charset="0"/>
                <a:cs typeface="Arial" panose="020B0604020202020204" pitchFamily="34" charset="0"/>
              </a:rPr>
              <a:t> (listener), </a:t>
            </a:r>
            <a:r>
              <a:rPr lang="en-US" sz="2900" dirty="0" err="1">
                <a:latin typeface="Arial" panose="020B0604020202020204" pitchFamily="34" charset="0"/>
                <a:cs typeface="Arial" panose="020B0604020202020204" pitchFamily="34" charset="0"/>
              </a:rPr>
              <a:t>penasihat</a:t>
            </a:r>
            <a:r>
              <a:rPr lang="en-US" sz="2900" dirty="0">
                <a:latin typeface="Arial" panose="020B0604020202020204" pitchFamily="34" charset="0"/>
                <a:cs typeface="Arial" panose="020B0604020202020204" pitchFamily="34" charset="0"/>
              </a:rPr>
              <a:t> (counselor), </a:t>
            </a:r>
            <a:r>
              <a:rPr lang="en-US" sz="2900" dirty="0" err="1">
                <a:latin typeface="Arial" panose="020B0604020202020204" pitchFamily="34" charset="0"/>
                <a:cs typeface="Arial" panose="020B0604020202020204" pitchFamily="34" charset="0"/>
              </a:rPr>
              <a:t>komunikator</a:t>
            </a:r>
            <a:r>
              <a:rPr lang="en-US" sz="2900" dirty="0">
                <a:latin typeface="Arial" panose="020B0604020202020204" pitchFamily="34" charset="0"/>
                <a:cs typeface="Arial" panose="020B0604020202020204" pitchFamily="34" charset="0"/>
              </a:rPr>
              <a:t> (communicator), dan  </a:t>
            </a:r>
            <a:r>
              <a:rPr lang="en-US" sz="2900" dirty="0" err="1">
                <a:latin typeface="Arial" panose="020B0604020202020204" pitchFamily="34" charset="0"/>
                <a:cs typeface="Arial" panose="020B0604020202020204" pitchFamily="34" charset="0"/>
              </a:rPr>
              <a:t>penilai</a:t>
            </a:r>
            <a:r>
              <a:rPr lang="en-US" sz="2900" dirty="0">
                <a:latin typeface="Arial" panose="020B0604020202020204" pitchFamily="34" charset="0"/>
                <a:cs typeface="Arial" panose="020B0604020202020204" pitchFamily="34" charset="0"/>
              </a:rPr>
              <a:t> (evaluator) yang  </a:t>
            </a:r>
            <a:r>
              <a:rPr lang="en-US" sz="2900" dirty="0" err="1">
                <a:latin typeface="Arial" panose="020B0604020202020204" pitchFamily="34" charset="0"/>
                <a:cs typeface="Arial" panose="020B0604020202020204" pitchFamily="34" charset="0"/>
              </a:rPr>
              <a:t>handal</a:t>
            </a:r>
            <a:r>
              <a:rPr lang="en-US" sz="2900" dirty="0">
                <a:latin typeface="Arial" panose="020B0604020202020204" pitchFamily="34" charset="0"/>
                <a:cs typeface="Arial" panose="020B0604020202020204" pitchFamily="34" charset="0"/>
              </a:rPr>
              <a:t>. Oleh </a:t>
            </a:r>
            <a:r>
              <a:rPr lang="en-US" sz="2900" dirty="0" err="1">
                <a:latin typeface="Arial" panose="020B0604020202020204" pitchFamily="34" charset="0"/>
                <a:cs typeface="Arial" panose="020B0604020202020204" pitchFamily="34" charset="0"/>
              </a:rPr>
              <a:t>karena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itu</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menjadi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sangat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penting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apabila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pejabat</a:t>
            </a:r>
            <a:r>
              <a:rPr lang="en-US" sz="2900" dirty="0">
                <a:latin typeface="Arial" panose="020B0604020202020204" pitchFamily="34" charset="0"/>
                <a:cs typeface="Arial" panose="020B0604020202020204" pitchFamily="34" charset="0"/>
              </a:rPr>
              <a:t> public  relations </a:t>
            </a:r>
            <a:r>
              <a:rPr lang="en-US" sz="2900" dirty="0" err="1">
                <a:latin typeface="Arial" panose="020B0604020202020204" pitchFamily="34" charset="0"/>
                <a:cs typeface="Arial" panose="020B0604020202020204" pitchFamily="34" charset="0"/>
              </a:rPr>
              <a:t>melihat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kemampuannya</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dalam</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memecahkan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berbagai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macam</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persoalan-persoalan</a:t>
            </a:r>
            <a:r>
              <a:rPr lang="en-US" sz="2900" dirty="0">
                <a:latin typeface="Arial" panose="020B0604020202020204" pitchFamily="34" charset="0"/>
                <a:cs typeface="Arial" panose="020B0604020202020204" pitchFamily="34" charset="0"/>
              </a:rPr>
              <a:t> yang </a:t>
            </a:r>
            <a:r>
              <a:rPr lang="en-US" sz="2900" dirty="0" err="1">
                <a:latin typeface="Arial" panose="020B0604020202020204" pitchFamily="34" charset="0"/>
                <a:cs typeface="Arial" panose="020B0604020202020204" pitchFamily="34" charset="0"/>
              </a:rPr>
              <a:t>dihadapi</a:t>
            </a:r>
            <a:r>
              <a:rPr lang="en-US" sz="29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6129619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266640" y="1124744"/>
            <a:ext cx="8663078" cy="5112568"/>
          </a:xfrm>
          <a:prstGeom prst="rect">
            <a:avLst/>
          </a:prstGeom>
          <a:noFill/>
          <a:ln w="9525">
            <a:noFill/>
            <a:miter lim="800000"/>
            <a:headEnd/>
            <a:tailEnd/>
          </a:ln>
          <a:effectLst/>
        </p:spPr>
        <p:txBody>
          <a:bodyPr lIns="92075" tIns="46038" rIns="92075" bIns="46038"/>
          <a:lstStyle/>
          <a:p>
            <a:pPr fontAlgn="base"/>
            <a:r>
              <a:rPr lang="en-US" sz="2500" dirty="0">
                <a:latin typeface="Arial" panose="020B0604020202020204" pitchFamily="34" charset="0"/>
                <a:cs typeface="Arial" panose="020B0604020202020204" pitchFamily="34" charset="0"/>
              </a:rPr>
              <a:t>Masyarakat </a:t>
            </a:r>
            <a:r>
              <a:rPr lang="en-US" sz="2500" dirty="0" err="1">
                <a:latin typeface="Arial" panose="020B0604020202020204" pitchFamily="34" charset="0"/>
                <a:cs typeface="Arial" panose="020B0604020202020204" pitchFamily="34" charset="0"/>
              </a:rPr>
              <a:t>menjadi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bagian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terpenting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dari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perusahaan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karena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eksistensi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perusahaan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banyak</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sekali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dipengaruhi</a:t>
            </a:r>
            <a:r>
              <a:rPr lang="en-US" sz="2500" dirty="0">
                <a:latin typeface="Arial" panose="020B0604020202020204" pitchFamily="34" charset="0"/>
                <a:cs typeface="Arial" panose="020B0604020202020204" pitchFamily="34" charset="0"/>
              </a:rPr>
              <a:t>  oleh  </a:t>
            </a:r>
            <a:r>
              <a:rPr lang="en-US" sz="2500" dirty="0" err="1">
                <a:latin typeface="Arial" panose="020B0604020202020204" pitchFamily="34" charset="0"/>
                <a:cs typeface="Arial" panose="020B0604020202020204" pitchFamily="34" charset="0"/>
              </a:rPr>
              <a:t>kelanggengan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hubungan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antara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perusahaan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dengan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masyarakat</a:t>
            </a:r>
            <a:r>
              <a:rPr lang="en-US" sz="2500" dirty="0">
                <a:latin typeface="Arial" panose="020B0604020202020204" pitchFamily="34" charset="0"/>
                <a:cs typeface="Arial" panose="020B0604020202020204" pitchFamily="34" charset="0"/>
              </a:rPr>
              <a:t>.   Hal   yang   </a:t>
            </a:r>
            <a:r>
              <a:rPr lang="en-US" sz="2500" dirty="0" err="1">
                <a:latin typeface="Arial" panose="020B0604020202020204" pitchFamily="34" charset="0"/>
                <a:cs typeface="Arial" panose="020B0604020202020204" pitchFamily="34" charset="0"/>
              </a:rPr>
              <a:t>sama</a:t>
            </a:r>
            <a:r>
              <a:rPr lang="en-US" sz="2500" dirty="0">
                <a:latin typeface="Arial" panose="020B0604020202020204" pitchFamily="34" charset="0"/>
                <a:cs typeface="Arial" panose="020B0604020202020204" pitchFamily="34" charset="0"/>
              </a:rPr>
              <a:t>   juga  </a:t>
            </a:r>
            <a:r>
              <a:rPr lang="en-US" sz="2500" dirty="0" err="1">
                <a:latin typeface="Arial" panose="020B0604020202020204" pitchFamily="34" charset="0"/>
                <a:cs typeface="Arial" panose="020B0604020202020204" pitchFamily="34" charset="0"/>
              </a:rPr>
              <a:t>diutarakan</a:t>
            </a:r>
            <a:r>
              <a:rPr lang="en-US" sz="2500" dirty="0">
                <a:latin typeface="Arial" panose="020B0604020202020204" pitchFamily="34" charset="0"/>
                <a:cs typeface="Arial" panose="020B0604020202020204" pitchFamily="34" charset="0"/>
              </a:rPr>
              <a:t>  oleh </a:t>
            </a:r>
            <a:r>
              <a:rPr lang="en-US" sz="2500" dirty="0" err="1">
                <a:latin typeface="Arial" panose="020B0604020202020204" pitchFamily="34" charset="0"/>
                <a:cs typeface="Arial" panose="020B0604020202020204" pitchFamily="34" charset="0"/>
              </a:rPr>
              <a:t>Rhenald</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Kasali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dalam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bukunya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Manajemen</a:t>
            </a:r>
            <a:r>
              <a:rPr lang="en-US" sz="2500" dirty="0">
                <a:latin typeface="Arial" panose="020B0604020202020204" pitchFamily="34" charset="0"/>
                <a:cs typeface="Arial" panose="020B0604020202020204" pitchFamily="34" charset="0"/>
              </a:rPr>
              <a:t> Public  Relations" </a:t>
            </a:r>
            <a:r>
              <a:rPr lang="en-US" sz="2500" dirty="0" err="1">
                <a:latin typeface="Arial" panose="020B0604020202020204" pitchFamily="34" charset="0"/>
                <a:cs typeface="Arial" panose="020B0604020202020204" pitchFamily="34" charset="0"/>
              </a:rPr>
              <a:t>bahwa</a:t>
            </a:r>
            <a:r>
              <a:rPr lang="en-US" sz="2500" dirty="0">
                <a:latin typeface="Arial" panose="020B0604020202020204" pitchFamily="34" charset="0"/>
                <a:cs typeface="Arial" panose="020B0604020202020204" pitchFamily="34" charset="0"/>
              </a:rPr>
              <a:t>  : "</a:t>
            </a:r>
            <a:r>
              <a:rPr lang="en-US" sz="2500" dirty="0" err="1">
                <a:latin typeface="Arial" panose="020B0604020202020204" pitchFamily="34" charset="0"/>
                <a:cs typeface="Arial" panose="020B0604020202020204" pitchFamily="34" charset="0"/>
              </a:rPr>
              <a:t>Untuk</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menjalankan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perannya</a:t>
            </a:r>
            <a:r>
              <a:rPr lang="en-US" sz="2500" dirty="0">
                <a:latin typeface="Arial" panose="020B0604020202020204" pitchFamily="34" charset="0"/>
                <a:cs typeface="Arial" panose="020B0604020202020204" pitchFamily="34" charset="0"/>
              </a:rPr>
              <a:t>, public relations </a:t>
            </a:r>
            <a:r>
              <a:rPr lang="en-US" sz="2500" dirty="0" err="1">
                <a:latin typeface="Arial" panose="020B0604020202020204" pitchFamily="34" charset="0"/>
                <a:cs typeface="Arial" panose="020B0604020202020204" pitchFamily="34" charset="0"/>
              </a:rPr>
              <a:t>perlu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memahami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sikap</a:t>
            </a:r>
            <a:r>
              <a:rPr lang="en-US" sz="2500" dirty="0">
                <a:latin typeface="Arial" panose="020B0604020202020204" pitchFamily="34" charset="0"/>
                <a:cs typeface="Arial" panose="020B0604020202020204" pitchFamily="34" charset="0"/>
              </a:rPr>
              <a:t> dan </a:t>
            </a:r>
            <a:r>
              <a:rPr lang="en-US" sz="2500" dirty="0" err="1">
                <a:latin typeface="Arial" panose="020B0604020202020204" pitchFamily="34" charset="0"/>
                <a:cs typeface="Arial" panose="020B0604020202020204" pitchFamily="34" charset="0"/>
              </a:rPr>
              <a:t>perilaku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masyarakatnya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dengan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memahami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sungguh-sungguh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latar</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belakang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dari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sikap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tersebut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Mengidentifikasi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siapa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publiknya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apa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bentuk</a:t>
            </a:r>
            <a:r>
              <a:rPr lang="en-US" sz="2500" dirty="0">
                <a:latin typeface="Arial" panose="020B0604020202020204" pitchFamily="34" charset="0"/>
                <a:cs typeface="Arial" panose="020B0604020202020204" pitchFamily="34" charset="0"/>
              </a:rPr>
              <a:t> dan   </a:t>
            </a:r>
            <a:r>
              <a:rPr lang="en-US" sz="2500" dirty="0" err="1">
                <a:latin typeface="Arial" panose="020B0604020202020204" pitchFamily="34" charset="0"/>
                <a:cs typeface="Arial" panose="020B0604020202020204" pitchFamily="34" charset="0"/>
              </a:rPr>
              <a:t>segmentasi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publik</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akan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mengefektifkan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peran</a:t>
            </a:r>
            <a:r>
              <a:rPr lang="en-US" sz="2500" dirty="0">
                <a:latin typeface="Arial" panose="020B0604020202020204" pitchFamily="34" charset="0"/>
                <a:cs typeface="Arial" panose="020B0604020202020204" pitchFamily="34" charset="0"/>
              </a:rPr>
              <a:t> public relations. </a:t>
            </a:r>
            <a:r>
              <a:rPr lang="en-US" sz="2500" dirty="0" err="1">
                <a:latin typeface="Arial" panose="020B0604020202020204" pitchFamily="34" charset="0"/>
                <a:cs typeface="Arial" panose="020B0604020202020204" pitchFamily="34" charset="0"/>
              </a:rPr>
              <a:t>Identifikasi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ini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memberi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petunjuk</a:t>
            </a:r>
            <a:r>
              <a:rPr lang="en-US" sz="2500" dirty="0">
                <a:latin typeface="Arial" panose="020B0604020202020204" pitchFamily="34" charset="0"/>
                <a:cs typeface="Arial" panose="020B0604020202020204" pitchFamily="34" charset="0"/>
              </a:rPr>
              <a:t>  : </a:t>
            </a:r>
            <a:r>
              <a:rPr lang="en-US" sz="2500" dirty="0" err="1">
                <a:latin typeface="Arial" panose="020B0604020202020204" pitchFamily="34" charset="0"/>
                <a:cs typeface="Arial" panose="020B0604020202020204" pitchFamily="34" charset="0"/>
              </a:rPr>
              <a:t>siapa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publik</a:t>
            </a:r>
            <a:r>
              <a:rPr lang="en-US" sz="2500" dirty="0">
                <a:latin typeface="Arial" panose="020B0604020202020204" pitchFamily="34" charset="0"/>
                <a:cs typeface="Arial" panose="020B0604020202020204" pitchFamily="34" charset="0"/>
              </a:rPr>
              <a:t>  yang  </a:t>
            </a:r>
            <a:r>
              <a:rPr lang="en-US" sz="2500" dirty="0" err="1">
                <a:latin typeface="Arial" panose="020B0604020202020204" pitchFamily="34" charset="0"/>
                <a:cs typeface="Arial" panose="020B0604020202020204" pitchFamily="34" charset="0"/>
              </a:rPr>
              <a:t>aktif</a:t>
            </a:r>
            <a:r>
              <a:rPr lang="en-US" sz="2500" dirty="0">
                <a:latin typeface="Arial" panose="020B0604020202020204" pitchFamily="34" charset="0"/>
                <a:cs typeface="Arial" panose="020B0604020202020204" pitchFamily="34" charset="0"/>
              </a:rPr>
              <a:t>  dan  </a:t>
            </a:r>
            <a:r>
              <a:rPr lang="en-US" sz="2500" dirty="0" err="1">
                <a:latin typeface="Arial" panose="020B0604020202020204" pitchFamily="34" charset="0"/>
                <a:cs typeface="Arial" panose="020B0604020202020204" pitchFamily="34" charset="0"/>
              </a:rPr>
              <a:t>siapa</a:t>
            </a:r>
            <a:r>
              <a:rPr lang="en-US" sz="2500" dirty="0">
                <a:latin typeface="Arial" panose="020B0604020202020204" pitchFamily="34" charset="0"/>
                <a:cs typeface="Arial" panose="020B0604020202020204" pitchFamily="34" charset="0"/>
              </a:rPr>
              <a:t>  yang </a:t>
            </a:r>
            <a:r>
              <a:rPr lang="en-US" sz="2500" dirty="0" err="1">
                <a:latin typeface="Arial" panose="020B0604020202020204" pitchFamily="34" charset="0"/>
                <a:cs typeface="Arial" panose="020B0604020202020204" pitchFamily="34" charset="0"/>
              </a:rPr>
              <a:t>pasif</a:t>
            </a:r>
            <a:r>
              <a:rPr lang="en-US" sz="2500" dirty="0">
                <a:latin typeface="Arial" panose="020B0604020202020204" pitchFamily="34" charset="0"/>
                <a:cs typeface="Arial" panose="020B0604020202020204" pitchFamily="34" charset="0"/>
              </a:rPr>
              <a:t>.  Dari  situ public relations </a:t>
            </a:r>
            <a:r>
              <a:rPr lang="en-US" sz="2500" dirty="0" err="1">
                <a:latin typeface="Arial" panose="020B0604020202020204" pitchFamily="34" charset="0"/>
                <a:cs typeface="Arial" panose="020B0604020202020204" pitchFamily="34" charset="0"/>
              </a:rPr>
              <a:t>dapat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mengarahkan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kegiatan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komunikasinya</a:t>
            </a:r>
            <a:r>
              <a:rPr lang="en-US" sz="25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8460969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266640" y="1268760"/>
            <a:ext cx="8663078" cy="4968552"/>
          </a:xfrm>
          <a:prstGeom prst="rect">
            <a:avLst/>
          </a:prstGeom>
          <a:noFill/>
          <a:ln w="9525">
            <a:noFill/>
            <a:miter lim="800000"/>
            <a:headEnd/>
            <a:tailEnd/>
          </a:ln>
          <a:effectLst/>
        </p:spPr>
        <p:txBody>
          <a:bodyPr lIns="92075" tIns="46038" rIns="92075" bIns="46038"/>
          <a:lstStyle/>
          <a:p>
            <a:pPr fontAlgn="base"/>
            <a:r>
              <a:rPr lang="en-US" sz="3000" dirty="0" err="1">
                <a:latin typeface="Arial" panose="020B0604020202020204" pitchFamily="34" charset="0"/>
                <a:cs typeface="Arial" panose="020B0604020202020204" pitchFamily="34" charset="0"/>
              </a:rPr>
              <a:t>Dalam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publik</a:t>
            </a:r>
            <a:r>
              <a:rPr lang="en-US" sz="3000" dirty="0">
                <a:latin typeface="Arial" panose="020B0604020202020204" pitchFamily="34" charset="0"/>
                <a:cs typeface="Arial" panose="020B0604020202020204" pitchFamily="34" charset="0"/>
              </a:rPr>
              <a:t>  internal  </a:t>
            </a:r>
            <a:r>
              <a:rPr lang="en-US" sz="3000" dirty="0" err="1">
                <a:latin typeface="Arial" panose="020B0604020202020204" pitchFamily="34" charset="0"/>
                <a:cs typeface="Arial" panose="020B0604020202020204" pitchFamily="34" charset="0"/>
              </a:rPr>
              <a:t>citra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perusahaan</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baik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dapat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menciptakan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iklim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kegiatan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bekerja</a:t>
            </a:r>
            <a:r>
              <a:rPr lang="en-US" sz="3000" dirty="0">
                <a:latin typeface="Arial" panose="020B0604020202020204" pitchFamily="34" charset="0"/>
                <a:cs typeface="Arial" panose="020B0604020202020204" pitchFamily="34" charset="0"/>
              </a:rPr>
              <a:t>  yang  </a:t>
            </a:r>
            <a:r>
              <a:rPr lang="en-US" sz="3000" dirty="0" err="1">
                <a:latin typeface="Arial" panose="020B0604020202020204" pitchFamily="34" charset="0"/>
                <a:cs typeface="Arial" panose="020B0604020202020204" pitchFamily="34" charset="0"/>
              </a:rPr>
              <a:t>baik</a:t>
            </a:r>
            <a:r>
              <a:rPr lang="en-US" sz="3000" dirty="0">
                <a:latin typeface="Arial" panose="020B0604020202020204" pitchFamily="34" charset="0"/>
                <a:cs typeface="Arial" panose="020B0604020202020204" pitchFamily="34" charset="0"/>
              </a:rPr>
              <a:t>  dan  pada </a:t>
            </a:r>
            <a:r>
              <a:rPr lang="en-US" sz="3000" dirty="0" err="1">
                <a:latin typeface="Arial" panose="020B0604020202020204" pitchFamily="34" charset="0"/>
                <a:cs typeface="Arial" panose="020B0604020202020204" pitchFamily="34" charset="0"/>
              </a:rPr>
              <a:t>hakekatnya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tujuan</a:t>
            </a:r>
            <a:r>
              <a:rPr lang="en-US" sz="3000" dirty="0">
                <a:latin typeface="Arial" panose="020B0604020202020204" pitchFamily="34" charset="0"/>
                <a:cs typeface="Arial" panose="020B0604020202020204" pitchFamily="34" charset="0"/>
              </a:rPr>
              <a:t> public   relations </a:t>
            </a:r>
            <a:r>
              <a:rPr lang="en-US" sz="3000" dirty="0" err="1">
                <a:latin typeface="Arial" panose="020B0604020202020204" pitchFamily="34" charset="0"/>
                <a:cs typeface="Arial" panose="020B0604020202020204" pitchFamily="34" charset="0"/>
              </a:rPr>
              <a:t>ke</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dalam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adalah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memotivasi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kegairahan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bekerja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perusahaan</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menjaga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serta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meningkatkan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loyalitas</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karyawan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kepada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perusahaannya</a:t>
            </a:r>
            <a:r>
              <a:rPr lang="en-US" sz="3000" dirty="0">
                <a:latin typeface="Arial" panose="020B0604020202020204" pitchFamily="34" charset="0"/>
                <a:cs typeface="Arial" panose="020B0604020202020204" pitchFamily="34" charset="0"/>
              </a:rPr>
              <a:t>. Hal    </a:t>
            </a:r>
            <a:r>
              <a:rPr lang="en-US" sz="3000" dirty="0" err="1">
                <a:latin typeface="Arial" panose="020B0604020202020204" pitchFamily="34" charset="0"/>
                <a:cs typeface="Arial" panose="020B0604020202020204" pitchFamily="34" charset="0"/>
              </a:rPr>
              <a:t>ini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dapat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diwujudkan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dengan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memperhatikan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kepentingan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karyawannya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itu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seorang</a:t>
            </a:r>
            <a:r>
              <a:rPr lang="en-US" sz="3000" dirty="0">
                <a:latin typeface="Arial" panose="020B0604020202020204" pitchFamily="34" charset="0"/>
                <a:cs typeface="Arial" panose="020B0604020202020204" pitchFamily="34" charset="0"/>
              </a:rPr>
              <a:t> public relations </a:t>
            </a:r>
            <a:r>
              <a:rPr lang="en-US" sz="3000" dirty="0" err="1">
                <a:latin typeface="Arial" panose="020B0604020202020204" pitchFamily="34" charset="0"/>
                <a:cs typeface="Arial" panose="020B0604020202020204" pitchFamily="34" charset="0"/>
              </a:rPr>
              <a:t>dituntut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untuk</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peka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terhadap</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keadaan</a:t>
            </a:r>
            <a:r>
              <a:rPr lang="en-US" sz="3000" dirty="0">
                <a:latin typeface="Arial" panose="020B0604020202020204" pitchFamily="34" charset="0"/>
                <a:cs typeface="Arial" panose="020B0604020202020204" pitchFamily="34" charset="0"/>
              </a:rPr>
              <a:t>  dan  </a:t>
            </a:r>
            <a:r>
              <a:rPr lang="en-US" sz="3000" dirty="0" err="1">
                <a:latin typeface="Arial" panose="020B0604020202020204" pitchFamily="34" charset="0"/>
                <a:cs typeface="Arial" panose="020B0604020202020204" pitchFamily="34" charset="0"/>
              </a:rPr>
              <a:t>sikap</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dari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karyawan</a:t>
            </a:r>
            <a:r>
              <a:rPr lang="en-US" sz="3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2043462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cs typeface="Arial" panose="020B0604020202020204" pitchFamily="34" charset="0"/>
              </a:rPr>
              <a:t>Konsultasi &amp; </a:t>
            </a:r>
            <a:r>
              <a:rPr lang="en-US" sz="2800" b="1" dirty="0" err="1">
                <a:effectLst/>
                <a:cs typeface="Arial" panose="020B0604020202020204" pitchFamily="34" charset="0"/>
              </a:rPr>
              <a:t>Laporan</a:t>
            </a:r>
            <a:r>
              <a:rPr lang="en-US" sz="2800" b="1" dirty="0">
                <a:effectLst/>
                <a:cs typeface="Arial" panose="020B0604020202020204" pitchFamily="34" charset="0"/>
              </a:rPr>
              <a:t> Progress Proposal </a:t>
            </a:r>
            <a:r>
              <a:rPr lang="en-US" sz="2800" b="1" dirty="0" err="1">
                <a:effectLst/>
                <a:cs typeface="Arial" panose="020B0604020202020204" pitchFamily="34" charset="0"/>
              </a:rPr>
              <a:t>Kegiatan</a:t>
            </a:r>
            <a:r>
              <a:rPr lang="en-US" sz="2800" b="1" dirty="0">
                <a:effectLst/>
                <a:cs typeface="Arial" panose="020B0604020202020204" pitchFamily="34" charset="0"/>
              </a:rPr>
              <a:t> PR</a:t>
            </a:r>
            <a:endParaRPr lang="id-ID" sz="2800" dirty="0"/>
          </a:p>
        </p:txBody>
      </p:sp>
      <p:sp>
        <p:nvSpPr>
          <p:cNvPr id="7" name="Rectangle 2"/>
          <p:cNvSpPr>
            <a:spLocks noChangeArrowheads="1"/>
          </p:cNvSpPr>
          <p:nvPr/>
        </p:nvSpPr>
        <p:spPr bwMode="auto">
          <a:xfrm>
            <a:off x="318780" y="1124744"/>
            <a:ext cx="8610938" cy="5400600"/>
          </a:xfrm>
          <a:prstGeom prst="rect">
            <a:avLst/>
          </a:prstGeom>
          <a:noFill/>
          <a:ln w="9525">
            <a:noFill/>
            <a:miter lim="800000"/>
            <a:headEnd/>
            <a:tailEnd/>
          </a:ln>
          <a:effectLst/>
        </p:spPr>
        <p:txBody>
          <a:bodyPr lIns="92075" tIns="46038" rIns="92075" bIns="46038"/>
          <a:lstStyle/>
          <a:p>
            <a:r>
              <a:rPr lang="en-US" sz="2700" dirty="0" err="1">
                <a:latin typeface="Arial" panose="020B0604020202020204" pitchFamily="34" charset="0"/>
                <a:cs typeface="Arial" panose="020B0604020202020204" pitchFamily="34" charset="0"/>
              </a:rPr>
              <a:t>Tujuan</a:t>
            </a:r>
            <a:r>
              <a:rPr lang="en-US" sz="2700" dirty="0">
                <a:latin typeface="Arial" panose="020B0604020202020204" pitchFamily="34" charset="0"/>
                <a:cs typeface="Arial" panose="020B0604020202020204" pitchFamily="34" charset="0"/>
              </a:rPr>
              <a:t> public relations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mengelola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eksternal</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adalah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untuk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membentuk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citra</a:t>
            </a:r>
            <a:r>
              <a:rPr lang="en-US" sz="2700" dirty="0">
                <a:latin typeface="Arial" panose="020B0604020202020204" pitchFamily="34" charset="0"/>
                <a:cs typeface="Arial" panose="020B0604020202020204" pitchFamily="34" charset="0"/>
              </a:rPr>
              <a:t> yang </a:t>
            </a:r>
            <a:r>
              <a:rPr lang="en-US" sz="2700" dirty="0" err="1">
                <a:latin typeface="Arial" panose="020B0604020202020204" pitchFamily="34" charset="0"/>
                <a:cs typeface="Arial" panose="020B0604020202020204" pitchFamily="34" charset="0"/>
              </a:rPr>
              <a:t>baik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eksternal</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sehingga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mendapatkan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kepercayaan</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dikenal</a:t>
            </a:r>
            <a:r>
              <a:rPr lang="en-US" sz="2700" dirty="0">
                <a:latin typeface="Arial" panose="020B0604020202020204" pitchFamily="34" charset="0"/>
                <a:cs typeface="Arial" panose="020B0604020202020204" pitchFamily="34" charset="0"/>
              </a:rPr>
              <a:t> oleh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eksternal</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demikian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eksternal</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dapat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mengetahui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jasa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dan  juga  </a:t>
            </a:r>
            <a:r>
              <a:rPr lang="en-US" sz="2700" dirty="0" err="1">
                <a:latin typeface="Arial" panose="020B0604020202020204" pitchFamily="34" charset="0"/>
                <a:cs typeface="Arial" panose="020B0604020202020204" pitchFamily="34" charset="0"/>
              </a:rPr>
              <a:t>memberikan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kesetiaan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dalam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menggunakan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jasa</a:t>
            </a:r>
            <a:r>
              <a:rPr lang="en-US" sz="2700" dirty="0">
                <a:latin typeface="Arial" panose="020B0604020202020204" pitchFamily="34" charset="0"/>
                <a:cs typeface="Arial" panose="020B0604020202020204" pitchFamily="34" charset="0"/>
              </a:rPr>
              <a:t>  dan </a:t>
            </a:r>
            <a:r>
              <a:rPr lang="en-US" sz="2700" dirty="0" err="1">
                <a:latin typeface="Arial" panose="020B0604020202020204" pitchFamily="34" charset="0"/>
                <a:cs typeface="Arial" panose="020B0604020202020204" pitchFamily="34" charset="0"/>
              </a:rPr>
              <a:t>produk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Jika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menyinggung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maka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kita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tidak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bisa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terlepas</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kehadiran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eksternal</a:t>
            </a:r>
            <a:r>
              <a:rPr lang="en-US" sz="2700" dirty="0">
                <a:latin typeface="Arial" panose="020B0604020202020204" pitchFamily="34" charset="0"/>
                <a:cs typeface="Arial" panose="020B0604020202020204" pitchFamily="34" charset="0"/>
              </a:rPr>
              <a:t> dan Internal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Dari </a:t>
            </a:r>
            <a:r>
              <a:rPr lang="en-US" sz="2700" dirty="0" err="1">
                <a:latin typeface="Arial" panose="020B0604020202020204" pitchFamily="34" charset="0"/>
                <a:cs typeface="Arial" panose="020B0604020202020204" pitchFamily="34" charset="0"/>
              </a:rPr>
              <a:t>kedua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tujuan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dari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peranan</a:t>
            </a:r>
            <a:r>
              <a:rPr lang="en-US" sz="2700" dirty="0">
                <a:latin typeface="Arial" panose="020B0604020202020204" pitchFamily="34" charset="0"/>
                <a:cs typeface="Arial" panose="020B0604020202020204" pitchFamily="34" charset="0"/>
              </a:rPr>
              <a:t> public relations </a:t>
            </a:r>
            <a:r>
              <a:rPr lang="en-US" sz="2700" dirty="0" err="1">
                <a:latin typeface="Arial" panose="020B0604020202020204" pitchFamily="34" charset="0"/>
                <a:cs typeface="Arial" panose="020B0604020202020204" pitchFamily="34" charset="0"/>
              </a:rPr>
              <a:t>adalah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untuk</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mempertemukan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kepentingan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perusahaan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dengan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kepentingan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publiknya</a:t>
            </a:r>
            <a:r>
              <a:rPr lang="en-US" sz="27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4211255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1019</TotalTime>
  <Words>1611</Words>
  <Application>Microsoft Office PowerPoint</Application>
  <PresentationFormat>On-screen Show (4:3)</PresentationFormat>
  <Paragraphs>102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Candara</vt:lpstr>
      <vt:lpstr>Comic Sans MS</vt:lpstr>
      <vt:lpstr>Office Theme</vt:lpstr>
      <vt:lpstr>Proposal Kegiatan Kehumasan 10</vt:lpstr>
      <vt:lpstr>Proposal Kegiatan Kehumasan</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Konsultasi &amp; Laporan Progress Proposal Kegiatan PR</vt:lpstr>
      <vt:lpstr>Stakeholder Public Relations</vt:lpstr>
      <vt:lpstr>Stakeholder Public Relations</vt:lpstr>
      <vt:lpstr>Stakeholder Public Relations</vt:lpstr>
      <vt:lpstr>Stakeholder Public Relations</vt:lpstr>
      <vt:lpstr>Stakeholder Public Relations</vt:lpstr>
      <vt:lpstr>Stakeholder Public Relations</vt:lpstr>
      <vt:lpstr>Stakeholder Public Relations</vt:lpstr>
      <vt:lpstr>Strategi Public Relations</vt:lpstr>
      <vt:lpstr>Strategi Public Relations</vt:lpstr>
      <vt:lpstr>Strategi Public Relations</vt:lpstr>
      <vt:lpstr>Strategi Public Relations</vt:lpstr>
      <vt:lpstr>Strategi Public Relations</vt:lpstr>
      <vt:lpstr>Strategi Public Relations</vt:lpstr>
      <vt:lpstr>PR Activities and Tools</vt:lpstr>
      <vt:lpstr>PR Activities and Tools</vt:lpstr>
      <vt:lpstr>PR Activities and Tools</vt:lpstr>
      <vt:lpstr>PR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ESA153 – STATISTIK 1</dc:title>
  <dc:creator>owner</dc:creator>
  <cp:lastModifiedBy>Samsung</cp:lastModifiedBy>
  <cp:revision>197</cp:revision>
  <dcterms:created xsi:type="dcterms:W3CDTF">2017-09-11T10:26:06Z</dcterms:created>
  <dcterms:modified xsi:type="dcterms:W3CDTF">2019-05-23T17:45:45Z</dcterms:modified>
</cp:coreProperties>
</file>