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86" r:id="rId3"/>
    <p:sldId id="287" r:id="rId4"/>
    <p:sldId id="290" r:id="rId5"/>
    <p:sldId id="293" r:id="rId6"/>
    <p:sldId id="291" r:id="rId7"/>
    <p:sldId id="288" r:id="rId8"/>
    <p:sldId id="294" r:id="rId9"/>
    <p:sldId id="295" r:id="rId10"/>
    <p:sldId id="296" r:id="rId11"/>
    <p:sldId id="297" r:id="rId12"/>
    <p:sldId id="298" r:id="rId13"/>
    <p:sldId id="299" r:id="rId14"/>
    <p:sldId id="300" r:id="rId15"/>
    <p:sldId id="301" r:id="rId16"/>
    <p:sldId id="29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autoAdjust="0"/>
    <p:restoredTop sz="94659" autoAdjust="0"/>
  </p:normalViewPr>
  <p:slideViewPr>
    <p:cSldViewPr>
      <p:cViewPr varScale="1">
        <p:scale>
          <a:sx n="106" d="100"/>
          <a:sy n="106" d="100"/>
        </p:scale>
        <p:origin x="1704" y="176"/>
      </p:cViewPr>
      <p:guideLst>
        <p:guide orient="horz" pos="2160"/>
        <p:guide pos="2880"/>
      </p:guideLst>
    </p:cSldViewPr>
  </p:slideViewPr>
  <p:outlineViewPr>
    <p:cViewPr>
      <p:scale>
        <a:sx n="33" d="100"/>
        <a:sy n="33" d="100"/>
      </p:scale>
      <p:origin x="30" y="834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F017F3-8AF4-498E-9DED-D1DC514B3CF4}" type="datetimeFigureOut">
              <a:rPr lang="en-US" smtClean="0"/>
              <a:pPr/>
              <a:t>1/23/19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65322D-FD58-4E07-A83B-E0E3939BF6CA}" type="slidenum">
              <a:rPr lang="en-US" smtClean="0"/>
              <a:pPr/>
              <a:t>‹#›</a:t>
            </a:fld>
            <a:endParaRPr lang="en-US"/>
          </a:p>
        </p:txBody>
      </p:sp>
    </p:spTree>
    <p:extLst>
      <p:ext uri="{BB962C8B-B14F-4D97-AF65-F5344CB8AC3E}">
        <p14:creationId xmlns:p14="http://schemas.microsoft.com/office/powerpoint/2010/main" val="24108748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AE527DF5-6449-4C69-9F9C-98122F839ACF}" type="slidenum">
              <a:rPr lang="en-US" smtClean="0"/>
              <a:pPr/>
              <a:t>5</a:t>
            </a:fld>
            <a:endParaRPr lang="en-US"/>
          </a:p>
        </p:txBody>
      </p:sp>
      <p:sp>
        <p:nvSpPr>
          <p:cNvPr id="25603" name="Rectangle 2"/>
          <p:cNvSpPr>
            <a:spLocks noGrp="1" noRot="1" noChangeAspect="1" noChangeArrowheads="1" noTextEdit="1"/>
          </p:cNvSpPr>
          <p:nvPr>
            <p:ph type="sldImg"/>
          </p:nvPr>
        </p:nvSpPr>
        <p:spPr>
          <a:xfrm>
            <a:off x="1014414" y="685350"/>
            <a:ext cx="4829175" cy="3429751"/>
          </a:xfrm>
          <a:ln/>
        </p:spPr>
      </p:sp>
      <p:sp>
        <p:nvSpPr>
          <p:cNvPr id="25604" name="Rectangle 3"/>
          <p:cNvSpPr>
            <a:spLocks noGrp="1" noChangeArrowheads="1"/>
          </p:cNvSpPr>
          <p:nvPr>
            <p:ph type="body" idx="1"/>
          </p:nvPr>
        </p:nvSpPr>
        <p:spPr>
          <a:xfrm>
            <a:off x="914400" y="4343551"/>
            <a:ext cx="5029200" cy="4115101"/>
          </a:xfrm>
          <a:noFill/>
          <a:ln/>
        </p:spPr>
        <p:txBody>
          <a:bodyPr/>
          <a:lstStyle/>
          <a:p>
            <a:pPr algn="just"/>
            <a:r>
              <a:rPr lang="en-US" sz="1600"/>
              <a:t>Sebetulnya bila kita katakan bahwa makrofag atau fagosit bereaksi dengan antigen secara non-spesifik, tidaklah seratus persen benar. Pada kenyataannya dipermukaan sel tersebut ada reseptor yang disebut sebagai PRR atau pattern recognition receptor, yang akan berikatan secara spesifik dengan molekul yang ada dipermukaan mikroba yang disebut sebagai PAMP atau pathogen-associated molecular pattern. Sesuai dengan namanya, molekul ini hanya ada pada pathogen dan tidak pada sel host. Dengan demikian makrofag hanya akan menyerang pathogen dan tidak menyerang self tissue atau sel. Perhatikan bahwa satu makrofag dapat bereaksi terhadap berbagai antigen, karena PAMP biasanya tidak spesifik untuk mikroorganisme tertentu.</a:t>
            </a:r>
          </a:p>
        </p:txBody>
      </p:sp>
    </p:spTree>
    <p:extLst>
      <p:ext uri="{BB962C8B-B14F-4D97-AF65-F5344CB8AC3E}">
        <p14:creationId xmlns:p14="http://schemas.microsoft.com/office/powerpoint/2010/main" val="31967602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9CA17C7-9CB2-4249-8736-51307037DB30}" type="datetimeFigureOut">
              <a:rPr lang="en-US" smtClean="0"/>
              <a:pPr/>
              <a:t>1/23/19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252B4D-52A0-4C80-87B3-150DDD1A7A9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9CA17C7-9CB2-4249-8736-51307037DB30}" type="datetimeFigureOut">
              <a:rPr lang="en-US" smtClean="0"/>
              <a:pPr/>
              <a:t>1/23/19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252B4D-52A0-4C80-87B3-150DDD1A7A9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9CA17C7-9CB2-4249-8736-51307037DB30}" type="datetimeFigureOut">
              <a:rPr lang="en-US" smtClean="0"/>
              <a:pPr/>
              <a:t>1/23/19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252B4D-52A0-4C80-87B3-150DDD1A7A9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9CA17C7-9CB2-4249-8736-51307037DB30}" type="datetimeFigureOut">
              <a:rPr lang="en-US" smtClean="0"/>
              <a:pPr/>
              <a:t>1/23/19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252B4D-52A0-4C80-87B3-150DDD1A7A9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9CA17C7-9CB2-4249-8736-51307037DB30}" type="datetimeFigureOut">
              <a:rPr lang="en-US" smtClean="0"/>
              <a:pPr/>
              <a:t>1/23/19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252B4D-52A0-4C80-87B3-150DDD1A7A9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9CA17C7-9CB2-4249-8736-51307037DB30}" type="datetimeFigureOut">
              <a:rPr lang="en-US" smtClean="0"/>
              <a:pPr/>
              <a:t>1/23/19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252B4D-52A0-4C80-87B3-150DDD1A7A9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9CA17C7-9CB2-4249-8736-51307037DB30}" type="datetimeFigureOut">
              <a:rPr lang="en-US" smtClean="0"/>
              <a:pPr/>
              <a:t>1/23/19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252B4D-52A0-4C80-87B3-150DDD1A7A9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9CA17C7-9CB2-4249-8736-51307037DB30}" type="datetimeFigureOut">
              <a:rPr lang="en-US" smtClean="0"/>
              <a:pPr/>
              <a:t>1/23/19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252B4D-52A0-4C80-87B3-150DDD1A7A9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CA17C7-9CB2-4249-8736-51307037DB30}" type="datetimeFigureOut">
              <a:rPr lang="en-US" smtClean="0"/>
              <a:pPr/>
              <a:t>1/23/19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252B4D-52A0-4C80-87B3-150DDD1A7A9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9CA17C7-9CB2-4249-8736-51307037DB30}" type="datetimeFigureOut">
              <a:rPr lang="en-US" smtClean="0"/>
              <a:pPr/>
              <a:t>1/23/19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252B4D-52A0-4C80-87B3-150DDD1A7A9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9CA17C7-9CB2-4249-8736-51307037DB30}" type="datetimeFigureOut">
              <a:rPr lang="en-US" smtClean="0"/>
              <a:pPr/>
              <a:t>1/23/19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252B4D-52A0-4C80-87B3-150DDD1A7A9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CA17C7-9CB2-4249-8736-51307037DB30}" type="datetimeFigureOut">
              <a:rPr lang="en-US" smtClean="0"/>
              <a:pPr/>
              <a:t>1/23/19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252B4D-52A0-4C80-87B3-150DDD1A7A9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err="1"/>
              <a:t>Patofisiologi</a:t>
            </a:r>
            <a:br>
              <a:rPr lang="en-US" dirty="0"/>
            </a:br>
            <a:r>
              <a:rPr lang="en-US" dirty="0"/>
              <a:t>(</a:t>
            </a:r>
            <a:r>
              <a:rPr lang="en-US" dirty="0" err="1"/>
              <a:t>Penyakit</a:t>
            </a:r>
            <a:r>
              <a:rPr lang="en-US" dirty="0"/>
              <a:t> </a:t>
            </a:r>
            <a:r>
              <a:rPr lang="en-US" dirty="0" err="1"/>
              <a:t>infeksi</a:t>
            </a:r>
            <a:r>
              <a:rPr lang="en-US" dirty="0"/>
              <a:t> </a:t>
            </a:r>
            <a:br>
              <a:rPr lang="en-US" dirty="0"/>
            </a:br>
            <a:r>
              <a:rPr lang="en-US" dirty="0" err="1"/>
              <a:t>dan</a:t>
            </a:r>
            <a:r>
              <a:rPr lang="en-US" dirty="0"/>
              <a:t> </a:t>
            </a:r>
            <a:r>
              <a:rPr lang="en-US" dirty="0" err="1"/>
              <a:t>gangguan</a:t>
            </a:r>
            <a:r>
              <a:rPr lang="en-US" dirty="0"/>
              <a:t> system </a:t>
            </a:r>
            <a:r>
              <a:rPr lang="en-US" dirty="0" err="1"/>
              <a:t>imun</a:t>
            </a:r>
            <a:r>
              <a:rPr lang="en-US" dirty="0"/>
              <a:t>)</a:t>
            </a:r>
          </a:p>
        </p:txBody>
      </p:sp>
      <p:sp>
        <p:nvSpPr>
          <p:cNvPr id="3" name="Subtitle 2"/>
          <p:cNvSpPr>
            <a:spLocks noGrp="1"/>
          </p:cNvSpPr>
          <p:nvPr>
            <p:ph type="subTitle" idx="1"/>
          </p:nvPr>
        </p:nvSpPr>
        <p:spPr/>
        <p:txBody>
          <a:bodyPr/>
          <a:lstStyle/>
          <a:p>
            <a:r>
              <a:rPr lang="en-US" dirty="0" err="1"/>
              <a:t>Tyas</a:t>
            </a:r>
            <a:r>
              <a:rPr lang="en-US" dirty="0"/>
              <a:t> </a:t>
            </a:r>
            <a:r>
              <a:rPr lang="en-US" dirty="0" err="1"/>
              <a:t>Putri</a:t>
            </a:r>
            <a:r>
              <a:rPr lang="en-US" dirty="0"/>
              <a:t> </a:t>
            </a:r>
            <a:r>
              <a:rPr lang="en-US" dirty="0" err="1"/>
              <a:t>Utami</a:t>
            </a:r>
            <a:r>
              <a:rPr lang="en-US" dirty="0"/>
              <a:t>, </a:t>
            </a:r>
            <a:r>
              <a:rPr lang="en-US" dirty="0" err="1"/>
              <a:t>M.Biomed</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a:t>	</a:t>
            </a:r>
            <a:r>
              <a:rPr lang="en-US" dirty="0" err="1"/>
              <a:t>Hasil</a:t>
            </a:r>
            <a:r>
              <a:rPr lang="en-US" dirty="0"/>
              <a:t> </a:t>
            </a:r>
            <a:r>
              <a:rPr lang="en-US" dirty="0" err="1"/>
              <a:t>akhir</a:t>
            </a:r>
            <a:r>
              <a:rPr lang="en-US" dirty="0"/>
              <a:t> </a:t>
            </a:r>
            <a:r>
              <a:rPr lang="en-US" dirty="0" err="1"/>
              <a:t>suatu</a:t>
            </a:r>
            <a:r>
              <a:rPr lang="en-US" dirty="0"/>
              <a:t> </a:t>
            </a:r>
            <a:r>
              <a:rPr lang="en-US" dirty="0" err="1"/>
              <a:t>infeksi</a:t>
            </a:r>
            <a:r>
              <a:rPr lang="en-US" dirty="0"/>
              <a:t> </a:t>
            </a:r>
            <a:r>
              <a:rPr lang="en-US" dirty="0" err="1"/>
              <a:t>ditentukan</a:t>
            </a:r>
            <a:r>
              <a:rPr lang="en-US" dirty="0"/>
              <a:t> </a:t>
            </a:r>
            <a:r>
              <a:rPr lang="en-US" dirty="0" err="1"/>
              <a:t>oleh</a:t>
            </a:r>
            <a:r>
              <a:rPr lang="en-US" dirty="0"/>
              <a:t> 2 </a:t>
            </a:r>
            <a:r>
              <a:rPr lang="en-US" dirty="0" err="1"/>
              <a:t>faktor</a:t>
            </a:r>
            <a:r>
              <a:rPr lang="en-US" dirty="0"/>
              <a:t>:</a:t>
            </a:r>
          </a:p>
          <a:p>
            <a:pPr marL="514350" indent="-514350">
              <a:buFont typeface="+mj-lt"/>
              <a:buAutoNum type="arabicPeriod"/>
            </a:pPr>
            <a:r>
              <a:rPr lang="en-US" dirty="0" err="1"/>
              <a:t>Kemampuan</a:t>
            </a:r>
            <a:r>
              <a:rPr lang="en-US" dirty="0"/>
              <a:t> </a:t>
            </a:r>
            <a:r>
              <a:rPr lang="en-US" dirty="0" err="1"/>
              <a:t>agen</a:t>
            </a:r>
            <a:r>
              <a:rPr lang="en-US" dirty="0"/>
              <a:t> </a:t>
            </a:r>
            <a:r>
              <a:rPr lang="en-US" dirty="0" err="1"/>
              <a:t>mengatasi</a:t>
            </a:r>
            <a:r>
              <a:rPr lang="en-US" dirty="0"/>
              <a:t> </a:t>
            </a:r>
            <a:r>
              <a:rPr lang="en-US" dirty="0" err="1"/>
              <a:t>pertahanan</a:t>
            </a:r>
            <a:r>
              <a:rPr lang="en-US" dirty="0"/>
              <a:t> host</a:t>
            </a:r>
          </a:p>
          <a:p>
            <a:pPr marL="514350" indent="-514350">
              <a:buFont typeface="+mj-lt"/>
              <a:buAutoNum type="arabicPeriod"/>
            </a:pPr>
            <a:r>
              <a:rPr lang="en-US" dirty="0" err="1"/>
              <a:t>Kemampuan</a:t>
            </a:r>
            <a:r>
              <a:rPr lang="en-US" dirty="0"/>
              <a:t> host </a:t>
            </a:r>
            <a:r>
              <a:rPr lang="en-US" dirty="0" err="1"/>
              <a:t>melawan</a:t>
            </a:r>
            <a:r>
              <a:rPr lang="en-US" dirty="0"/>
              <a:t> </a:t>
            </a:r>
            <a:r>
              <a:rPr lang="en-US" dirty="0" err="1"/>
              <a:t>agen</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Faktor</a:t>
            </a:r>
            <a:r>
              <a:rPr lang="en-US" dirty="0"/>
              <a:t> </a:t>
            </a:r>
            <a:r>
              <a:rPr lang="en-US" dirty="0" err="1"/>
              <a:t>Agen</a:t>
            </a:r>
            <a:endParaRPr lang="en-US" dirty="0"/>
          </a:p>
        </p:txBody>
      </p:sp>
      <p:sp>
        <p:nvSpPr>
          <p:cNvPr id="3" name="Content Placeholder 2"/>
          <p:cNvSpPr>
            <a:spLocks noGrp="1"/>
          </p:cNvSpPr>
          <p:nvPr>
            <p:ph idx="1"/>
          </p:nvPr>
        </p:nvSpPr>
        <p:spPr/>
        <p:txBody>
          <a:bodyPr>
            <a:normAutofit lnSpcReduction="10000"/>
          </a:bodyPr>
          <a:lstStyle/>
          <a:p>
            <a:pPr>
              <a:buFont typeface="Wingdings" pitchFamily="2" charset="2"/>
              <a:buChar char="§"/>
            </a:pPr>
            <a:r>
              <a:rPr lang="en-US" dirty="0" err="1"/>
              <a:t>Signifikansi</a:t>
            </a:r>
            <a:r>
              <a:rPr lang="en-US" dirty="0"/>
              <a:t> </a:t>
            </a:r>
            <a:r>
              <a:rPr lang="en-US" dirty="0">
                <a:sym typeface="Wingdings" pitchFamily="2" charset="2"/>
              </a:rPr>
              <a:t> </a:t>
            </a:r>
            <a:r>
              <a:rPr lang="en-US" dirty="0" err="1">
                <a:sym typeface="Wingdings" pitchFamily="2" charset="2"/>
              </a:rPr>
              <a:t>mikroorganisme</a:t>
            </a:r>
            <a:r>
              <a:rPr lang="en-US" dirty="0">
                <a:sym typeface="Wingdings" pitchFamily="2" charset="2"/>
              </a:rPr>
              <a:t> </a:t>
            </a:r>
            <a:r>
              <a:rPr lang="en-US" dirty="0" err="1">
                <a:sym typeface="Wingdings" pitchFamily="2" charset="2"/>
              </a:rPr>
              <a:t>berbeda</a:t>
            </a:r>
            <a:r>
              <a:rPr lang="en-US" dirty="0">
                <a:sym typeface="Wingdings" pitchFamily="2" charset="2"/>
              </a:rPr>
              <a:t> – </a:t>
            </a:r>
            <a:r>
              <a:rPr lang="en-US" dirty="0" err="1">
                <a:sym typeface="Wingdings" pitchFamily="2" charset="2"/>
              </a:rPr>
              <a:t>mekanisme</a:t>
            </a:r>
            <a:r>
              <a:rPr lang="en-US" dirty="0">
                <a:sym typeface="Wingdings" pitchFamily="2" charset="2"/>
              </a:rPr>
              <a:t> </a:t>
            </a:r>
            <a:r>
              <a:rPr lang="en-US" dirty="0" err="1">
                <a:sym typeface="Wingdings" pitchFamily="2" charset="2"/>
              </a:rPr>
              <a:t>berbeda</a:t>
            </a:r>
            <a:r>
              <a:rPr lang="en-US" dirty="0">
                <a:sym typeface="Wingdings" pitchFamily="2" charset="2"/>
              </a:rPr>
              <a:t> – </a:t>
            </a:r>
            <a:r>
              <a:rPr lang="en-US" dirty="0" err="1">
                <a:sym typeface="Wingdings" pitchFamily="2" charset="2"/>
              </a:rPr>
              <a:t>penyakit</a:t>
            </a:r>
            <a:r>
              <a:rPr lang="en-US" dirty="0">
                <a:sym typeface="Wingdings" pitchFamily="2" charset="2"/>
              </a:rPr>
              <a:t> </a:t>
            </a:r>
            <a:r>
              <a:rPr lang="en-US" dirty="0" err="1">
                <a:sym typeface="Wingdings" pitchFamily="2" charset="2"/>
              </a:rPr>
              <a:t>berbeda</a:t>
            </a:r>
            <a:endParaRPr lang="en-US" dirty="0">
              <a:sym typeface="Wingdings" pitchFamily="2" charset="2"/>
            </a:endParaRPr>
          </a:p>
          <a:p>
            <a:pPr>
              <a:buFont typeface="Wingdings" pitchFamily="2" charset="2"/>
              <a:buChar char="§"/>
            </a:pPr>
            <a:r>
              <a:rPr lang="en-US" dirty="0" err="1">
                <a:sym typeface="Wingdings" pitchFamily="2" charset="2"/>
              </a:rPr>
              <a:t>Organisme</a:t>
            </a:r>
            <a:r>
              <a:rPr lang="en-US" dirty="0">
                <a:sym typeface="Wingdings" pitchFamily="2" charset="2"/>
              </a:rPr>
              <a:t> non-</a:t>
            </a:r>
            <a:r>
              <a:rPr lang="en-US" dirty="0" err="1">
                <a:sym typeface="Wingdings" pitchFamily="2" charset="2"/>
              </a:rPr>
              <a:t>toksik</a:t>
            </a:r>
            <a:r>
              <a:rPr lang="en-US" dirty="0">
                <a:sym typeface="Wingdings" pitchFamily="2" charset="2"/>
              </a:rPr>
              <a:t>  </a:t>
            </a:r>
            <a:r>
              <a:rPr lang="en-US" dirty="0" err="1">
                <a:sym typeface="Wingdings" pitchFamily="2" charset="2"/>
              </a:rPr>
              <a:t>kerusakan</a:t>
            </a:r>
            <a:r>
              <a:rPr lang="en-US" dirty="0">
                <a:sym typeface="Wingdings" pitchFamily="2" charset="2"/>
              </a:rPr>
              <a:t> </a:t>
            </a:r>
            <a:r>
              <a:rPr lang="en-US" dirty="0" err="1">
                <a:sym typeface="Wingdings" pitchFamily="2" charset="2"/>
              </a:rPr>
              <a:t>jaringan</a:t>
            </a:r>
            <a:r>
              <a:rPr lang="en-US" dirty="0">
                <a:sym typeface="Wingdings" pitchFamily="2" charset="2"/>
              </a:rPr>
              <a:t> </a:t>
            </a:r>
            <a:r>
              <a:rPr lang="en-US" dirty="0" err="1">
                <a:sym typeface="Wingdings" pitchFamily="2" charset="2"/>
              </a:rPr>
              <a:t>diakibatkan</a:t>
            </a:r>
            <a:r>
              <a:rPr lang="en-US" dirty="0">
                <a:sym typeface="Wingdings" pitchFamily="2" charset="2"/>
              </a:rPr>
              <a:t> </a:t>
            </a:r>
            <a:r>
              <a:rPr lang="en-US" dirty="0" err="1">
                <a:sym typeface="Wingdings" pitchFamily="2" charset="2"/>
              </a:rPr>
              <a:t>oleh</a:t>
            </a:r>
            <a:r>
              <a:rPr lang="en-US" dirty="0">
                <a:sym typeface="Wingdings" pitchFamily="2" charset="2"/>
              </a:rPr>
              <a:t> </a:t>
            </a:r>
            <a:r>
              <a:rPr lang="en-US" dirty="0" err="1">
                <a:sym typeface="Wingdings" pitchFamily="2" charset="2"/>
              </a:rPr>
              <a:t>aktifnya</a:t>
            </a:r>
            <a:r>
              <a:rPr lang="en-US" dirty="0">
                <a:sym typeface="Wingdings" pitchFamily="2" charset="2"/>
              </a:rPr>
              <a:t> </a:t>
            </a:r>
            <a:r>
              <a:rPr lang="en-US" dirty="0" err="1">
                <a:sym typeface="Wingdings" pitchFamily="2" charset="2"/>
              </a:rPr>
              <a:t>sel-sel</a:t>
            </a:r>
            <a:r>
              <a:rPr lang="en-US" dirty="0">
                <a:sym typeface="Wingdings" pitchFamily="2" charset="2"/>
              </a:rPr>
              <a:t> </a:t>
            </a:r>
            <a:r>
              <a:rPr lang="en-US" dirty="0" err="1">
                <a:sym typeface="Wingdings" pitchFamily="2" charset="2"/>
              </a:rPr>
              <a:t>dalam</a:t>
            </a:r>
            <a:r>
              <a:rPr lang="en-US" dirty="0">
                <a:sym typeface="Wingdings" pitchFamily="2" charset="2"/>
              </a:rPr>
              <a:t> </a:t>
            </a:r>
            <a:r>
              <a:rPr lang="en-US" dirty="0" err="1">
                <a:sym typeface="Wingdings" pitchFamily="2" charset="2"/>
              </a:rPr>
              <a:t>reaksi</a:t>
            </a:r>
            <a:r>
              <a:rPr lang="en-US" dirty="0">
                <a:sym typeface="Wingdings" pitchFamily="2" charset="2"/>
              </a:rPr>
              <a:t> </a:t>
            </a:r>
            <a:r>
              <a:rPr lang="en-US" dirty="0" err="1">
                <a:sym typeface="Wingdings" pitchFamily="2" charset="2"/>
              </a:rPr>
              <a:t>inflamasi</a:t>
            </a:r>
            <a:r>
              <a:rPr lang="en-US" dirty="0">
                <a:sym typeface="Wingdings" pitchFamily="2" charset="2"/>
              </a:rPr>
              <a:t> </a:t>
            </a:r>
          </a:p>
          <a:p>
            <a:pPr>
              <a:buFont typeface="Wingdings" pitchFamily="2" charset="2"/>
              <a:buChar char="§"/>
            </a:pPr>
            <a:r>
              <a:rPr lang="en-US" dirty="0" err="1">
                <a:sym typeface="Wingdings" pitchFamily="2" charset="2"/>
              </a:rPr>
              <a:t>Endotoksin</a:t>
            </a:r>
            <a:r>
              <a:rPr lang="en-US" dirty="0">
                <a:sym typeface="Wingdings" pitchFamily="2" charset="2"/>
              </a:rPr>
              <a:t>  </a:t>
            </a:r>
            <a:r>
              <a:rPr lang="en-US" dirty="0" err="1">
                <a:sym typeface="Wingdings" pitchFamily="2" charset="2"/>
              </a:rPr>
              <a:t>umumnya</a:t>
            </a:r>
            <a:r>
              <a:rPr lang="en-US" dirty="0">
                <a:sym typeface="Wingdings" pitchFamily="2" charset="2"/>
              </a:rPr>
              <a:t> </a:t>
            </a:r>
            <a:r>
              <a:rPr lang="en-US" dirty="0" err="1">
                <a:sym typeface="Wingdings" pitchFamily="2" charset="2"/>
              </a:rPr>
              <a:t>menginfeksi</a:t>
            </a:r>
            <a:r>
              <a:rPr lang="en-US" dirty="0">
                <a:sym typeface="Wingdings" pitchFamily="2" charset="2"/>
              </a:rPr>
              <a:t> </a:t>
            </a:r>
            <a:r>
              <a:rPr lang="en-US" dirty="0" err="1">
                <a:sym typeface="Wingdings" pitchFamily="2" charset="2"/>
              </a:rPr>
              <a:t>sel</a:t>
            </a:r>
            <a:r>
              <a:rPr lang="en-US" dirty="0">
                <a:sym typeface="Wingdings" pitchFamily="2" charset="2"/>
              </a:rPr>
              <a:t> </a:t>
            </a:r>
            <a:r>
              <a:rPr lang="en-US" dirty="0" err="1">
                <a:sym typeface="Wingdings" pitchFamily="2" charset="2"/>
              </a:rPr>
              <a:t>epitel</a:t>
            </a:r>
            <a:r>
              <a:rPr lang="en-US" dirty="0">
                <a:sym typeface="Wingdings" pitchFamily="2" charset="2"/>
              </a:rPr>
              <a:t> – enteritis  (</a:t>
            </a:r>
            <a:r>
              <a:rPr lang="en-US" dirty="0" err="1">
                <a:sym typeface="Wingdings" pitchFamily="2" charset="2"/>
              </a:rPr>
              <a:t>Enterobacteriaceae</a:t>
            </a:r>
            <a:r>
              <a:rPr lang="en-US" dirty="0">
                <a:sym typeface="Wingdings" pitchFamily="2" charset="2"/>
              </a:rPr>
              <a:t>)</a:t>
            </a:r>
          </a:p>
          <a:p>
            <a:pPr>
              <a:buFont typeface="Wingdings" pitchFamily="2" charset="2"/>
              <a:buChar char="§"/>
            </a:pPr>
            <a:r>
              <a:rPr lang="en-US" dirty="0" err="1">
                <a:sym typeface="Wingdings" pitchFamily="2" charset="2"/>
              </a:rPr>
              <a:t>Endotoksin</a:t>
            </a:r>
            <a:r>
              <a:rPr lang="en-US" dirty="0">
                <a:sym typeface="Wingdings" pitchFamily="2" charset="2"/>
              </a:rPr>
              <a:t> </a:t>
            </a:r>
            <a:r>
              <a:rPr lang="en-US" dirty="0" err="1">
                <a:sym typeface="Wingdings" pitchFamily="2" charset="2"/>
              </a:rPr>
              <a:t>dan</a:t>
            </a:r>
            <a:r>
              <a:rPr lang="en-US" dirty="0">
                <a:sym typeface="Wingdings" pitchFamily="2" charset="2"/>
              </a:rPr>
              <a:t> </a:t>
            </a:r>
            <a:r>
              <a:rPr lang="en-US" dirty="0" err="1">
                <a:sym typeface="Wingdings" pitchFamily="2" charset="2"/>
              </a:rPr>
              <a:t>sifat</a:t>
            </a:r>
            <a:r>
              <a:rPr lang="en-US" dirty="0">
                <a:sym typeface="Wingdings" pitchFamily="2" charset="2"/>
              </a:rPr>
              <a:t> lain  </a:t>
            </a:r>
            <a:r>
              <a:rPr lang="en-US" dirty="0" err="1">
                <a:sym typeface="Wingdings" pitchFamily="2" charset="2"/>
              </a:rPr>
              <a:t>umumnya</a:t>
            </a:r>
            <a:r>
              <a:rPr lang="en-US" dirty="0">
                <a:sym typeface="Wingdings" pitchFamily="2" charset="2"/>
              </a:rPr>
              <a:t> </a:t>
            </a:r>
            <a:r>
              <a:rPr lang="en-US" dirty="0" err="1">
                <a:sym typeface="Wingdings" pitchFamily="2" charset="2"/>
              </a:rPr>
              <a:t>ada</a:t>
            </a:r>
            <a:r>
              <a:rPr lang="en-US" dirty="0">
                <a:sym typeface="Wingdings" pitchFamily="2" charset="2"/>
              </a:rPr>
              <a:t> </a:t>
            </a:r>
            <a:r>
              <a:rPr lang="en-US" dirty="0" err="1">
                <a:sym typeface="Wingdings" pitchFamily="2" charset="2"/>
              </a:rPr>
              <a:t>faktor</a:t>
            </a:r>
            <a:r>
              <a:rPr lang="en-US" dirty="0">
                <a:sym typeface="Wingdings" pitchFamily="2" charset="2"/>
              </a:rPr>
              <a:t> </a:t>
            </a:r>
            <a:r>
              <a:rPr lang="en-US" dirty="0" err="1">
                <a:sym typeface="Wingdings" pitchFamily="2" charset="2"/>
              </a:rPr>
              <a:t>tambahan</a:t>
            </a:r>
            <a:r>
              <a:rPr lang="en-US" dirty="0">
                <a:sym typeface="Wingdings" pitchFamily="2" charset="2"/>
              </a:rPr>
              <a:t> (</a:t>
            </a:r>
            <a:r>
              <a:rPr lang="en-US" dirty="0" err="1">
                <a:sym typeface="Wingdings" pitchFamily="2" charset="2"/>
              </a:rPr>
              <a:t>Neisseria</a:t>
            </a:r>
            <a:r>
              <a:rPr lang="en-US" dirty="0">
                <a:sym typeface="Wingdings" pitchFamily="2" charset="2"/>
              </a:rPr>
              <a:t>, </a:t>
            </a:r>
            <a:r>
              <a:rPr lang="en-US" dirty="0" err="1">
                <a:sym typeface="Wingdings" pitchFamily="2" charset="2"/>
              </a:rPr>
              <a:t>Yersinia</a:t>
            </a:r>
            <a:r>
              <a:rPr lang="en-US" dirty="0">
                <a:sym typeface="Wingdings" pitchFamily="2" charset="2"/>
              </a:rPr>
              <a: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Faktor</a:t>
            </a:r>
            <a:r>
              <a:rPr lang="en-US" dirty="0"/>
              <a:t> </a:t>
            </a:r>
            <a:r>
              <a:rPr lang="en-US" dirty="0" err="1"/>
              <a:t>Agen</a:t>
            </a:r>
            <a:endParaRPr lang="en-US" dirty="0"/>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
            </a:pPr>
            <a:r>
              <a:rPr lang="en-US" dirty="0" err="1"/>
              <a:t>Endotoksin</a:t>
            </a:r>
            <a:r>
              <a:rPr lang="en-US" dirty="0"/>
              <a:t> </a:t>
            </a:r>
            <a:r>
              <a:rPr lang="en-US" dirty="0" err="1"/>
              <a:t>dan</a:t>
            </a:r>
            <a:r>
              <a:rPr lang="en-US" dirty="0"/>
              <a:t> </a:t>
            </a:r>
            <a:r>
              <a:rPr lang="en-US" dirty="0" err="1"/>
              <a:t>eksotoksin</a:t>
            </a:r>
            <a:r>
              <a:rPr lang="en-US" dirty="0"/>
              <a:t> (</a:t>
            </a:r>
            <a:r>
              <a:rPr lang="en-US" i="1" dirty="0"/>
              <a:t>Pseudomonas </a:t>
            </a:r>
            <a:r>
              <a:rPr lang="en-US" i="1" dirty="0" err="1"/>
              <a:t>aeruginosa</a:t>
            </a:r>
            <a:r>
              <a:rPr lang="en-US" dirty="0"/>
              <a:t>)</a:t>
            </a:r>
          </a:p>
          <a:p>
            <a:pPr>
              <a:buFont typeface="Wingdings" pitchFamily="2" charset="2"/>
              <a:buChar char="§"/>
            </a:pPr>
            <a:r>
              <a:rPr lang="en-US" dirty="0" err="1"/>
              <a:t>Eksotoksin</a:t>
            </a:r>
            <a:r>
              <a:rPr lang="en-US" dirty="0"/>
              <a:t> </a:t>
            </a:r>
            <a:r>
              <a:rPr lang="en-US" dirty="0" err="1"/>
              <a:t>dan</a:t>
            </a:r>
            <a:r>
              <a:rPr lang="en-US" dirty="0"/>
              <a:t> </a:t>
            </a:r>
            <a:r>
              <a:rPr lang="en-US" dirty="0" err="1"/>
              <a:t>sifat</a:t>
            </a:r>
            <a:r>
              <a:rPr lang="en-US" dirty="0"/>
              <a:t> lain (</a:t>
            </a:r>
            <a:r>
              <a:rPr lang="en-US" i="1" dirty="0"/>
              <a:t>Staphylococcus</a:t>
            </a:r>
            <a:r>
              <a:rPr lang="en-US" dirty="0"/>
              <a:t> – </a:t>
            </a:r>
            <a:r>
              <a:rPr lang="en-US" dirty="0" err="1"/>
              <a:t>komponen</a:t>
            </a:r>
            <a:r>
              <a:rPr lang="en-US" dirty="0"/>
              <a:t> </a:t>
            </a:r>
            <a:r>
              <a:rPr lang="en-US" dirty="0" err="1"/>
              <a:t>permukaan</a:t>
            </a:r>
            <a:r>
              <a:rPr lang="en-US" dirty="0"/>
              <a:t> </a:t>
            </a:r>
            <a:r>
              <a:rPr lang="en-US" dirty="0" err="1"/>
              <a:t>antifagosistik</a:t>
            </a:r>
            <a:r>
              <a:rPr lang="en-US" dirty="0"/>
              <a:t>)</a:t>
            </a:r>
          </a:p>
          <a:p>
            <a:pPr>
              <a:buFont typeface="Wingdings" pitchFamily="2" charset="2"/>
              <a:buChar char="§"/>
            </a:pPr>
            <a:r>
              <a:rPr lang="en-US" dirty="0" err="1"/>
              <a:t>Eksotoksin</a:t>
            </a:r>
            <a:r>
              <a:rPr lang="en-US" dirty="0"/>
              <a:t> </a:t>
            </a:r>
            <a:r>
              <a:rPr lang="en-US" dirty="0" err="1"/>
              <a:t>dan</a:t>
            </a:r>
            <a:r>
              <a:rPr lang="en-US" dirty="0"/>
              <a:t> </a:t>
            </a:r>
            <a:r>
              <a:rPr lang="en-US" dirty="0" err="1"/>
              <a:t>kapsul</a:t>
            </a:r>
            <a:r>
              <a:rPr lang="en-US" dirty="0"/>
              <a:t> ( </a:t>
            </a:r>
            <a:r>
              <a:rPr lang="en-US" i="1" dirty="0"/>
              <a:t>Bacillus </a:t>
            </a:r>
            <a:r>
              <a:rPr lang="en-US" i="1" dirty="0" err="1"/>
              <a:t>anthracis</a:t>
            </a:r>
            <a:r>
              <a:rPr lang="en-US" dirty="0"/>
              <a:t>)</a:t>
            </a:r>
          </a:p>
          <a:p>
            <a:pPr>
              <a:buFont typeface="Wingdings" pitchFamily="2" charset="2"/>
              <a:buChar char="§"/>
            </a:pPr>
            <a:r>
              <a:rPr lang="en-US" dirty="0" err="1"/>
              <a:t>Eksotoksin</a:t>
            </a:r>
            <a:r>
              <a:rPr lang="en-US" dirty="0"/>
              <a:t> </a:t>
            </a:r>
            <a:r>
              <a:rPr lang="en-US" dirty="0" err="1"/>
              <a:t>lokal</a:t>
            </a:r>
            <a:r>
              <a:rPr lang="en-US" dirty="0"/>
              <a:t> </a:t>
            </a:r>
            <a:r>
              <a:rPr lang="en-US" dirty="0">
                <a:sym typeface="Wingdings" pitchFamily="2" charset="2"/>
              </a:rPr>
              <a:t> </a:t>
            </a:r>
            <a:r>
              <a:rPr lang="en-US" i="1" dirty="0" err="1">
                <a:sym typeface="Wingdings" pitchFamily="2" charset="2"/>
              </a:rPr>
              <a:t>Vibrio</a:t>
            </a:r>
            <a:r>
              <a:rPr lang="en-US" i="1" dirty="0">
                <a:sym typeface="Wingdings" pitchFamily="2" charset="2"/>
              </a:rPr>
              <a:t> </a:t>
            </a:r>
            <a:r>
              <a:rPr lang="en-US" i="1" dirty="0" err="1">
                <a:sym typeface="Wingdings" pitchFamily="2" charset="2"/>
              </a:rPr>
              <a:t>cholerae</a:t>
            </a:r>
            <a:r>
              <a:rPr lang="en-US" dirty="0">
                <a:sym typeface="Wingdings" pitchFamily="2" charset="2"/>
              </a:rPr>
              <a:t> – enteritis</a:t>
            </a:r>
          </a:p>
          <a:p>
            <a:pPr>
              <a:buFont typeface="Wingdings" pitchFamily="2" charset="2"/>
              <a:buChar char="§"/>
            </a:pPr>
            <a:r>
              <a:rPr lang="en-US" dirty="0" err="1">
                <a:sym typeface="Wingdings" pitchFamily="2" charset="2"/>
              </a:rPr>
              <a:t>Eksotoksin</a:t>
            </a:r>
            <a:r>
              <a:rPr lang="en-US" dirty="0">
                <a:sym typeface="Wingdings" pitchFamily="2" charset="2"/>
              </a:rPr>
              <a:t> </a:t>
            </a:r>
            <a:r>
              <a:rPr lang="en-US" dirty="0" err="1">
                <a:sym typeface="Wingdings" pitchFamily="2" charset="2"/>
              </a:rPr>
              <a:t>lokal</a:t>
            </a:r>
            <a:r>
              <a:rPr lang="en-US" dirty="0">
                <a:sym typeface="Wingdings" pitchFamily="2" charset="2"/>
              </a:rPr>
              <a:t> </a:t>
            </a:r>
            <a:r>
              <a:rPr lang="en-US" dirty="0" err="1">
                <a:sym typeface="Wingdings" pitchFamily="2" charset="2"/>
              </a:rPr>
              <a:t>dan</a:t>
            </a:r>
            <a:r>
              <a:rPr lang="en-US" dirty="0">
                <a:sym typeface="Wingdings" pitchFamily="2" charset="2"/>
              </a:rPr>
              <a:t> </a:t>
            </a:r>
            <a:r>
              <a:rPr lang="en-US" dirty="0" err="1">
                <a:sym typeface="Wingdings" pitchFamily="2" charset="2"/>
              </a:rPr>
              <a:t>sistemik</a:t>
            </a:r>
            <a:r>
              <a:rPr lang="en-US" dirty="0">
                <a:sym typeface="Wingdings" pitchFamily="2" charset="2"/>
              </a:rPr>
              <a:t>  </a:t>
            </a:r>
            <a:r>
              <a:rPr lang="en-US" i="1" dirty="0" err="1">
                <a:sym typeface="Wingdings" pitchFamily="2" charset="2"/>
              </a:rPr>
              <a:t>Corynebacterium</a:t>
            </a:r>
            <a:r>
              <a:rPr lang="en-US" i="1" dirty="0">
                <a:sym typeface="Wingdings" pitchFamily="2" charset="2"/>
              </a:rPr>
              <a:t> </a:t>
            </a:r>
            <a:r>
              <a:rPr lang="en-US" i="1" dirty="0" err="1">
                <a:sym typeface="Wingdings" pitchFamily="2" charset="2"/>
              </a:rPr>
              <a:t>diphtheriae</a:t>
            </a:r>
            <a:endParaRPr lang="en-US" i="1" dirty="0">
              <a:sym typeface="Wingdings" pitchFamily="2" charset="2"/>
            </a:endParaRPr>
          </a:p>
          <a:p>
            <a:pPr>
              <a:buFont typeface="Wingdings" pitchFamily="2" charset="2"/>
              <a:buChar char="§"/>
            </a:pPr>
            <a:r>
              <a:rPr lang="en-US" dirty="0" err="1">
                <a:sym typeface="Wingdings" pitchFamily="2" charset="2"/>
              </a:rPr>
              <a:t>Eksotoksin</a:t>
            </a:r>
            <a:r>
              <a:rPr lang="en-US" dirty="0">
                <a:sym typeface="Wingdings" pitchFamily="2" charset="2"/>
              </a:rPr>
              <a:t> </a:t>
            </a:r>
            <a:r>
              <a:rPr lang="en-US" dirty="0" err="1">
                <a:sym typeface="Wingdings" pitchFamily="2" charset="2"/>
              </a:rPr>
              <a:t>sistemik</a:t>
            </a:r>
            <a:r>
              <a:rPr lang="en-US" dirty="0">
                <a:sym typeface="Wingdings" pitchFamily="2" charset="2"/>
              </a:rPr>
              <a:t> </a:t>
            </a:r>
            <a:r>
              <a:rPr lang="en-US" dirty="0" err="1">
                <a:sym typeface="Wingdings" pitchFamily="2" charset="2"/>
              </a:rPr>
              <a:t>saja</a:t>
            </a:r>
            <a:r>
              <a:rPr lang="en-US" dirty="0">
                <a:sym typeface="Wingdings" pitchFamily="2" charset="2"/>
              </a:rPr>
              <a:t>  </a:t>
            </a:r>
            <a:r>
              <a:rPr lang="en-US" i="1" dirty="0">
                <a:sym typeface="Wingdings" pitchFamily="2" charset="2"/>
              </a:rPr>
              <a:t>Clostridium </a:t>
            </a:r>
            <a:r>
              <a:rPr lang="en-US" i="1" dirty="0" err="1">
                <a:sym typeface="Wingdings" pitchFamily="2" charset="2"/>
              </a:rPr>
              <a:t>tetani</a:t>
            </a:r>
            <a:endParaRPr lang="en-US" i="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Faktor</a:t>
            </a:r>
            <a:r>
              <a:rPr lang="en-US" dirty="0"/>
              <a:t> host</a:t>
            </a:r>
          </a:p>
        </p:txBody>
      </p:sp>
      <p:sp>
        <p:nvSpPr>
          <p:cNvPr id="3" name="Content Placeholder 2"/>
          <p:cNvSpPr>
            <a:spLocks noGrp="1"/>
          </p:cNvSpPr>
          <p:nvPr>
            <p:ph idx="1"/>
          </p:nvPr>
        </p:nvSpPr>
        <p:spPr/>
        <p:txBody>
          <a:bodyPr>
            <a:normAutofit fontScale="85000" lnSpcReduction="20000"/>
          </a:bodyPr>
          <a:lstStyle/>
          <a:p>
            <a:pPr>
              <a:buFont typeface="Wingdings" pitchFamily="2" charset="2"/>
              <a:buChar char="§"/>
            </a:pPr>
            <a:r>
              <a:rPr lang="en-US" dirty="0" err="1"/>
              <a:t>Resistensi</a:t>
            </a:r>
            <a:r>
              <a:rPr lang="en-US" dirty="0"/>
              <a:t> </a:t>
            </a:r>
          </a:p>
          <a:p>
            <a:pPr>
              <a:buFont typeface="Wingdings" pitchFamily="2" charset="2"/>
              <a:buChar char="§"/>
            </a:pPr>
            <a:r>
              <a:rPr lang="en-US" dirty="0"/>
              <a:t>Barrier:</a:t>
            </a:r>
          </a:p>
          <a:p>
            <a:pPr marL="971550" lvl="1" indent="-514350">
              <a:buFont typeface="+mj-lt"/>
              <a:buAutoNum type="arabicPeriod"/>
            </a:pPr>
            <a:r>
              <a:rPr lang="en-US" dirty="0" err="1"/>
              <a:t>Mekanik</a:t>
            </a:r>
            <a:r>
              <a:rPr lang="en-US" dirty="0"/>
              <a:t> </a:t>
            </a:r>
            <a:r>
              <a:rPr lang="en-US" dirty="0">
                <a:sym typeface="Wingdings" pitchFamily="2" charset="2"/>
              </a:rPr>
              <a:t> </a:t>
            </a:r>
            <a:r>
              <a:rPr lang="en-US" dirty="0" err="1">
                <a:sym typeface="Wingdings" pitchFamily="2" charset="2"/>
              </a:rPr>
              <a:t>membran</a:t>
            </a:r>
            <a:r>
              <a:rPr lang="en-US" dirty="0">
                <a:sym typeface="Wingdings" pitchFamily="2" charset="2"/>
              </a:rPr>
              <a:t> </a:t>
            </a:r>
            <a:r>
              <a:rPr lang="en-US" dirty="0" err="1">
                <a:sym typeface="Wingdings" pitchFamily="2" charset="2"/>
              </a:rPr>
              <a:t>mukosa</a:t>
            </a:r>
            <a:r>
              <a:rPr lang="en-US" dirty="0">
                <a:sym typeface="Wingdings" pitchFamily="2" charset="2"/>
              </a:rPr>
              <a:t> </a:t>
            </a:r>
            <a:r>
              <a:rPr lang="en-US" dirty="0" err="1">
                <a:sym typeface="Wingdings" pitchFamily="2" charset="2"/>
              </a:rPr>
              <a:t>utuh</a:t>
            </a:r>
            <a:r>
              <a:rPr lang="en-US" dirty="0">
                <a:sym typeface="Wingdings" pitchFamily="2" charset="2"/>
              </a:rPr>
              <a:t> </a:t>
            </a:r>
            <a:r>
              <a:rPr lang="en-US" dirty="0" err="1">
                <a:sym typeface="Wingdings" pitchFamily="2" charset="2"/>
              </a:rPr>
              <a:t>dan</a:t>
            </a:r>
            <a:r>
              <a:rPr lang="en-US" dirty="0">
                <a:sym typeface="Wingdings" pitchFamily="2" charset="2"/>
              </a:rPr>
              <a:t> </a:t>
            </a:r>
            <a:r>
              <a:rPr lang="en-US" dirty="0" err="1">
                <a:sym typeface="Wingdings" pitchFamily="2" charset="2"/>
              </a:rPr>
              <a:t>kulit</a:t>
            </a:r>
            <a:endParaRPr lang="en-US" dirty="0"/>
          </a:p>
          <a:p>
            <a:pPr marL="971550" lvl="1" indent="-514350">
              <a:buFont typeface="+mj-lt"/>
              <a:buAutoNum type="arabicPeriod"/>
            </a:pPr>
            <a:r>
              <a:rPr lang="en-US" dirty="0" err="1"/>
              <a:t>Epitel</a:t>
            </a:r>
            <a:r>
              <a:rPr lang="en-US" dirty="0"/>
              <a:t> </a:t>
            </a:r>
            <a:r>
              <a:rPr lang="en-US" dirty="0">
                <a:sym typeface="Wingdings" pitchFamily="2" charset="2"/>
              </a:rPr>
              <a:t> </a:t>
            </a:r>
            <a:r>
              <a:rPr lang="en-US" dirty="0" err="1">
                <a:sym typeface="Wingdings" pitchFamily="2" charset="2"/>
              </a:rPr>
              <a:t>silia</a:t>
            </a:r>
            <a:r>
              <a:rPr lang="en-US" dirty="0">
                <a:sym typeface="Wingdings" pitchFamily="2" charset="2"/>
              </a:rPr>
              <a:t>, </a:t>
            </a:r>
            <a:r>
              <a:rPr lang="en-US" dirty="0" err="1">
                <a:sym typeface="Wingdings" pitchFamily="2" charset="2"/>
              </a:rPr>
              <a:t>sekresi</a:t>
            </a:r>
            <a:r>
              <a:rPr lang="en-US" dirty="0">
                <a:sym typeface="Wingdings" pitchFamily="2" charset="2"/>
              </a:rPr>
              <a:t> (air </a:t>
            </a:r>
            <a:r>
              <a:rPr lang="en-US" dirty="0" err="1">
                <a:sym typeface="Wingdings" pitchFamily="2" charset="2"/>
              </a:rPr>
              <a:t>mata</a:t>
            </a:r>
            <a:r>
              <a:rPr lang="en-US" dirty="0">
                <a:sym typeface="Wingdings" pitchFamily="2" charset="2"/>
              </a:rPr>
              <a:t>, </a:t>
            </a:r>
            <a:r>
              <a:rPr lang="en-US" dirty="0" err="1">
                <a:sym typeface="Wingdings" pitchFamily="2" charset="2"/>
              </a:rPr>
              <a:t>liur</a:t>
            </a:r>
            <a:r>
              <a:rPr lang="en-US" dirty="0">
                <a:sym typeface="Wingdings" pitchFamily="2" charset="2"/>
              </a:rPr>
              <a:t>)</a:t>
            </a:r>
            <a:endParaRPr lang="en-US" dirty="0"/>
          </a:p>
          <a:p>
            <a:pPr marL="971550" lvl="1" indent="-514350">
              <a:buFont typeface="+mj-lt"/>
              <a:buAutoNum type="arabicPeriod"/>
            </a:pPr>
            <a:r>
              <a:rPr lang="en-US" dirty="0"/>
              <a:t>Kimia </a:t>
            </a:r>
            <a:r>
              <a:rPr lang="en-US" dirty="0">
                <a:sym typeface="Wingdings" pitchFamily="2" charset="2"/>
              </a:rPr>
              <a:t> pH, </a:t>
            </a:r>
            <a:r>
              <a:rPr lang="en-US" dirty="0" err="1">
                <a:sym typeface="Wingdings" pitchFamily="2" charset="2"/>
              </a:rPr>
              <a:t>asam</a:t>
            </a:r>
            <a:r>
              <a:rPr lang="en-US" dirty="0">
                <a:sym typeface="Wingdings" pitchFamily="2" charset="2"/>
              </a:rPr>
              <a:t> </a:t>
            </a:r>
            <a:r>
              <a:rPr lang="en-US" dirty="0" err="1">
                <a:sym typeface="Wingdings" pitchFamily="2" charset="2"/>
              </a:rPr>
              <a:t>lemak</a:t>
            </a:r>
            <a:r>
              <a:rPr lang="en-US" dirty="0">
                <a:sym typeface="Wingdings" pitchFamily="2" charset="2"/>
              </a:rPr>
              <a:t> </a:t>
            </a:r>
            <a:r>
              <a:rPr lang="en-US" dirty="0" err="1">
                <a:sym typeface="Wingdings" pitchFamily="2" charset="2"/>
              </a:rPr>
              <a:t>tak</a:t>
            </a:r>
            <a:r>
              <a:rPr lang="en-US" dirty="0">
                <a:sym typeface="Wingdings" pitchFamily="2" charset="2"/>
              </a:rPr>
              <a:t> </a:t>
            </a:r>
            <a:r>
              <a:rPr lang="en-US" dirty="0" err="1">
                <a:sym typeface="Wingdings" pitchFamily="2" charset="2"/>
              </a:rPr>
              <a:t>jenuh</a:t>
            </a:r>
            <a:endParaRPr lang="en-US" dirty="0"/>
          </a:p>
          <a:p>
            <a:pPr marL="971550" lvl="1" indent="-514350">
              <a:buFont typeface="+mj-lt"/>
              <a:buAutoNum type="arabicPeriod"/>
            </a:pPr>
            <a:r>
              <a:rPr lang="en-US" dirty="0" err="1"/>
              <a:t>Mikroba</a:t>
            </a:r>
            <a:r>
              <a:rPr lang="en-US" dirty="0"/>
              <a:t> </a:t>
            </a:r>
            <a:r>
              <a:rPr lang="en-US" dirty="0">
                <a:sym typeface="Wingdings" pitchFamily="2" charset="2"/>
              </a:rPr>
              <a:t> flora normal</a:t>
            </a:r>
            <a:endParaRPr lang="en-US" dirty="0"/>
          </a:p>
          <a:p>
            <a:pPr>
              <a:buFont typeface="Wingdings" pitchFamily="2" charset="2"/>
              <a:buChar char="§"/>
            </a:pPr>
            <a:r>
              <a:rPr lang="en-US" dirty="0" err="1"/>
              <a:t>Seluler</a:t>
            </a:r>
            <a:endParaRPr lang="en-US" dirty="0"/>
          </a:p>
          <a:p>
            <a:pPr>
              <a:buFont typeface="Wingdings" pitchFamily="2" charset="2"/>
              <a:buChar char="§"/>
            </a:pPr>
            <a:r>
              <a:rPr lang="en-US" dirty="0" err="1"/>
              <a:t>Imunologis</a:t>
            </a:r>
            <a:endParaRPr lang="en-US" dirty="0"/>
          </a:p>
          <a:p>
            <a:pPr marL="971550" lvl="1" indent="-514350">
              <a:buFont typeface="+mj-lt"/>
              <a:buAutoNum type="arabicPeriod"/>
            </a:pPr>
            <a:r>
              <a:rPr lang="en-US" dirty="0" err="1"/>
              <a:t>Antibodi</a:t>
            </a:r>
            <a:endParaRPr lang="en-US" dirty="0"/>
          </a:p>
          <a:p>
            <a:pPr marL="971550" lvl="1" indent="-514350">
              <a:buFont typeface="+mj-lt"/>
              <a:buAutoNum type="arabicPeriod"/>
            </a:pPr>
            <a:r>
              <a:rPr lang="en-US" dirty="0" err="1"/>
              <a:t>Imunitas</a:t>
            </a:r>
            <a:r>
              <a:rPr lang="en-US" dirty="0"/>
              <a:t> yang </a:t>
            </a:r>
            <a:r>
              <a:rPr lang="en-US" dirty="0" err="1"/>
              <a:t>dimediasi</a:t>
            </a:r>
            <a:r>
              <a:rPr lang="en-US" dirty="0"/>
              <a:t> </a:t>
            </a:r>
            <a:r>
              <a:rPr lang="en-US" dirty="0" err="1"/>
              <a:t>sel</a:t>
            </a:r>
            <a:endParaRPr lang="en-US" dirty="0"/>
          </a:p>
          <a:p>
            <a:pPr marL="971550" lvl="1" indent="-514350">
              <a:buFont typeface="+mj-lt"/>
              <a:buAutoNum type="arabicPeriod"/>
            </a:pPr>
            <a:r>
              <a:rPr lang="en-US" dirty="0" err="1"/>
              <a:t>Variasi</a:t>
            </a:r>
            <a:r>
              <a:rPr lang="en-US" dirty="0"/>
              <a:t> </a:t>
            </a:r>
            <a:r>
              <a:rPr lang="en-US" dirty="0" err="1"/>
              <a:t>pertahanan</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Klasifikasi</a:t>
            </a:r>
            <a:r>
              <a:rPr lang="en-US" dirty="0"/>
              <a:t> </a:t>
            </a:r>
            <a:r>
              <a:rPr lang="en-US" dirty="0" err="1"/>
              <a:t>agen</a:t>
            </a:r>
            <a:r>
              <a:rPr lang="en-US" dirty="0"/>
              <a:t> </a:t>
            </a:r>
            <a:r>
              <a:rPr lang="en-US" dirty="0" err="1"/>
              <a:t>infeksi</a:t>
            </a:r>
            <a:endParaRPr lang="en-US" dirty="0"/>
          </a:p>
        </p:txBody>
      </p:sp>
      <p:sp>
        <p:nvSpPr>
          <p:cNvPr id="3" name="Content Placeholder 2"/>
          <p:cNvSpPr>
            <a:spLocks noGrp="1"/>
          </p:cNvSpPr>
          <p:nvPr>
            <p:ph idx="1"/>
          </p:nvPr>
        </p:nvSpPr>
        <p:spPr/>
        <p:txBody>
          <a:bodyPr>
            <a:normAutofit fontScale="85000" lnSpcReduction="20000"/>
          </a:bodyPr>
          <a:lstStyle/>
          <a:p>
            <a:pPr>
              <a:buFont typeface="Wingdings" pitchFamily="2" charset="2"/>
              <a:buChar char="§"/>
            </a:pPr>
            <a:r>
              <a:rPr lang="en-US" dirty="0" err="1"/>
              <a:t>Struktur</a:t>
            </a:r>
            <a:r>
              <a:rPr lang="en-US" dirty="0"/>
              <a:t>:</a:t>
            </a:r>
          </a:p>
          <a:p>
            <a:pPr lvl="1">
              <a:buFont typeface="Wingdings" pitchFamily="2" charset="2"/>
              <a:buChar char="ü"/>
            </a:pPr>
            <a:r>
              <a:rPr lang="en-US" dirty="0"/>
              <a:t> virus </a:t>
            </a:r>
            <a:r>
              <a:rPr lang="en-US" dirty="0">
                <a:sym typeface="Wingdings" pitchFamily="2" charset="2"/>
              </a:rPr>
              <a:t> virus DNA, virus RNA</a:t>
            </a:r>
            <a:endParaRPr lang="en-US" dirty="0"/>
          </a:p>
          <a:p>
            <a:pPr lvl="1">
              <a:buFont typeface="Wingdings" pitchFamily="2" charset="2"/>
              <a:buChar char="ü"/>
            </a:pPr>
            <a:r>
              <a:rPr lang="en-US" dirty="0"/>
              <a:t> </a:t>
            </a:r>
            <a:r>
              <a:rPr lang="en-US" dirty="0" err="1"/>
              <a:t>bakteri</a:t>
            </a:r>
            <a:r>
              <a:rPr lang="en-US" dirty="0"/>
              <a:t> </a:t>
            </a:r>
            <a:r>
              <a:rPr lang="en-US" dirty="0">
                <a:sym typeface="Wingdings" pitchFamily="2" charset="2"/>
              </a:rPr>
              <a:t> </a:t>
            </a:r>
            <a:r>
              <a:rPr lang="en-US" dirty="0" err="1">
                <a:sym typeface="Wingdings" pitchFamily="2" charset="2"/>
              </a:rPr>
              <a:t>bentuk</a:t>
            </a:r>
            <a:r>
              <a:rPr lang="en-US" dirty="0">
                <a:sym typeface="Wingdings" pitchFamily="2" charset="2"/>
              </a:rPr>
              <a:t>, gram</a:t>
            </a:r>
            <a:endParaRPr lang="en-US" dirty="0"/>
          </a:p>
          <a:p>
            <a:pPr lvl="1">
              <a:buFont typeface="Wingdings" pitchFamily="2" charset="2"/>
              <a:buChar char="ü"/>
            </a:pPr>
            <a:r>
              <a:rPr lang="en-US" dirty="0"/>
              <a:t> protozoa </a:t>
            </a:r>
            <a:r>
              <a:rPr lang="en-US" dirty="0">
                <a:sym typeface="Wingdings" pitchFamily="2" charset="2"/>
              </a:rPr>
              <a:t> </a:t>
            </a:r>
            <a:r>
              <a:rPr lang="en-US" dirty="0" err="1">
                <a:sym typeface="Wingdings" pitchFamily="2" charset="2"/>
              </a:rPr>
              <a:t>alat</a:t>
            </a:r>
            <a:r>
              <a:rPr lang="en-US" dirty="0">
                <a:sym typeface="Wingdings" pitchFamily="2" charset="2"/>
              </a:rPr>
              <a:t> </a:t>
            </a:r>
            <a:r>
              <a:rPr lang="en-US" dirty="0" err="1">
                <a:sym typeface="Wingdings" pitchFamily="2" charset="2"/>
              </a:rPr>
              <a:t>gerak</a:t>
            </a:r>
            <a:endParaRPr lang="en-US" dirty="0">
              <a:sym typeface="Wingdings" pitchFamily="2" charset="2"/>
            </a:endParaRPr>
          </a:p>
          <a:p>
            <a:pPr lvl="1">
              <a:buFont typeface="Wingdings" pitchFamily="2" charset="2"/>
              <a:buChar char="ü"/>
            </a:pPr>
            <a:r>
              <a:rPr lang="en-US" dirty="0">
                <a:sym typeface="Wingdings" pitchFamily="2" charset="2"/>
              </a:rPr>
              <a:t> </a:t>
            </a:r>
            <a:r>
              <a:rPr lang="en-US" dirty="0" err="1">
                <a:sym typeface="Wingdings" pitchFamily="2" charset="2"/>
              </a:rPr>
              <a:t>helminth</a:t>
            </a:r>
            <a:r>
              <a:rPr lang="en-US" dirty="0">
                <a:sym typeface="Wingdings" pitchFamily="2" charset="2"/>
              </a:rPr>
              <a:t>  </a:t>
            </a:r>
            <a:r>
              <a:rPr lang="en-US" dirty="0" err="1">
                <a:sym typeface="Wingdings" pitchFamily="2" charset="2"/>
              </a:rPr>
              <a:t>fase</a:t>
            </a:r>
            <a:endParaRPr lang="en-US" dirty="0"/>
          </a:p>
          <a:p>
            <a:pPr>
              <a:buFont typeface="Wingdings" pitchFamily="2" charset="2"/>
              <a:buChar char="§"/>
            </a:pPr>
            <a:r>
              <a:rPr lang="en-US" dirty="0" err="1"/>
              <a:t>Patogenesitas</a:t>
            </a:r>
            <a:r>
              <a:rPr lang="en-US" dirty="0"/>
              <a:t>: </a:t>
            </a:r>
            <a:r>
              <a:rPr lang="en-US" dirty="0" err="1"/>
              <a:t>kemampuan</a:t>
            </a:r>
            <a:r>
              <a:rPr lang="en-US" dirty="0"/>
              <a:t> </a:t>
            </a:r>
            <a:r>
              <a:rPr lang="en-US" dirty="0" err="1"/>
              <a:t>agen</a:t>
            </a:r>
            <a:r>
              <a:rPr lang="en-US" dirty="0"/>
              <a:t> </a:t>
            </a:r>
            <a:r>
              <a:rPr lang="en-US" dirty="0" err="1"/>
              <a:t>menyebabkan</a:t>
            </a:r>
            <a:r>
              <a:rPr lang="en-US" dirty="0"/>
              <a:t> </a:t>
            </a:r>
            <a:r>
              <a:rPr lang="en-US" dirty="0" err="1"/>
              <a:t>penyakit</a:t>
            </a:r>
            <a:endParaRPr lang="en-US" dirty="0"/>
          </a:p>
          <a:p>
            <a:pPr>
              <a:buFont typeface="Wingdings" pitchFamily="2" charset="2"/>
              <a:buChar char="§"/>
            </a:pPr>
            <a:r>
              <a:rPr lang="en-US" dirty="0" err="1"/>
              <a:t>Letak</a:t>
            </a:r>
            <a:r>
              <a:rPr lang="en-US" dirty="0"/>
              <a:t> </a:t>
            </a:r>
            <a:r>
              <a:rPr lang="en-US" dirty="0" err="1"/>
              <a:t>penggandaan</a:t>
            </a:r>
            <a:r>
              <a:rPr lang="en-US" dirty="0"/>
              <a:t>:</a:t>
            </a:r>
          </a:p>
          <a:p>
            <a:pPr lvl="1">
              <a:buFont typeface="Wingdings" pitchFamily="2" charset="2"/>
              <a:buChar char="ü"/>
            </a:pPr>
            <a:r>
              <a:rPr lang="en-US" dirty="0" err="1"/>
              <a:t>intraseluler</a:t>
            </a:r>
            <a:r>
              <a:rPr lang="en-US" dirty="0"/>
              <a:t> </a:t>
            </a:r>
            <a:r>
              <a:rPr lang="en-US" dirty="0" err="1"/>
              <a:t>obligat</a:t>
            </a:r>
            <a:r>
              <a:rPr lang="en-US" dirty="0"/>
              <a:t> : virus</a:t>
            </a:r>
          </a:p>
          <a:p>
            <a:pPr lvl="1">
              <a:buFont typeface="Wingdings" pitchFamily="2" charset="2"/>
              <a:buChar char="ü"/>
            </a:pPr>
            <a:r>
              <a:rPr lang="en-US" dirty="0" err="1"/>
              <a:t>intraseluler</a:t>
            </a:r>
            <a:r>
              <a:rPr lang="en-US" dirty="0"/>
              <a:t> </a:t>
            </a:r>
            <a:r>
              <a:rPr lang="en-US" dirty="0" err="1"/>
              <a:t>fakultatif</a:t>
            </a:r>
            <a:r>
              <a:rPr lang="en-US" dirty="0"/>
              <a:t> : mycobacterium </a:t>
            </a:r>
            <a:r>
              <a:rPr lang="en-US" dirty="0" err="1"/>
              <a:t>dan</a:t>
            </a:r>
            <a:r>
              <a:rPr lang="en-US" dirty="0"/>
              <a:t> fungi</a:t>
            </a:r>
          </a:p>
          <a:p>
            <a:pPr lvl="1">
              <a:buFont typeface="Wingdings" pitchFamily="2" charset="2"/>
              <a:buChar char="ü"/>
            </a:pPr>
            <a:r>
              <a:rPr lang="en-US" dirty="0" err="1"/>
              <a:t>ekstrasel</a:t>
            </a:r>
            <a:r>
              <a:rPr lang="en-US" dirty="0"/>
              <a:t> : </a:t>
            </a:r>
            <a:r>
              <a:rPr lang="en-US" dirty="0" err="1"/>
              <a:t>bakteri</a:t>
            </a:r>
            <a:r>
              <a:rPr lang="en-US" dirty="0"/>
              <a:t>, </a:t>
            </a:r>
            <a:r>
              <a:rPr lang="en-US" dirty="0" err="1"/>
              <a:t>parasit</a:t>
            </a:r>
            <a:endParaRPr lang="en-US" dirty="0"/>
          </a:p>
          <a:p>
            <a:pPr>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r>
              <a:rPr lang="en-US" dirty="0"/>
              <a:t>	</a:t>
            </a:r>
            <a:r>
              <a:rPr lang="en-US" dirty="0" err="1"/>
              <a:t>Perubahan</a:t>
            </a:r>
            <a:r>
              <a:rPr lang="en-US" dirty="0"/>
              <a:t> yang </a:t>
            </a:r>
            <a:r>
              <a:rPr lang="en-US" dirty="0" err="1"/>
              <a:t>terjadi</a:t>
            </a:r>
            <a:r>
              <a:rPr lang="en-US" dirty="0"/>
              <a:t> </a:t>
            </a:r>
            <a:r>
              <a:rPr lang="en-US" dirty="0" err="1"/>
              <a:t>pada</a:t>
            </a:r>
            <a:r>
              <a:rPr lang="en-US" dirty="0"/>
              <a:t> </a:t>
            </a:r>
            <a:r>
              <a:rPr lang="en-US" dirty="0" err="1"/>
              <a:t>infeksi</a:t>
            </a:r>
            <a:r>
              <a:rPr lang="en-US" dirty="0"/>
              <a:t> </a:t>
            </a:r>
            <a:r>
              <a:rPr lang="en-US" dirty="0" err="1"/>
              <a:t>dapat</a:t>
            </a:r>
            <a:r>
              <a:rPr lang="en-US" dirty="0"/>
              <a:t> </a:t>
            </a:r>
            <a:r>
              <a:rPr lang="en-US" dirty="0" err="1"/>
              <a:t>disebabkan</a:t>
            </a:r>
            <a:r>
              <a:rPr lang="en-US" dirty="0"/>
              <a:t> </a:t>
            </a:r>
            <a:r>
              <a:rPr lang="en-US" dirty="0" err="1"/>
              <a:t>oleh</a:t>
            </a:r>
            <a:r>
              <a:rPr lang="en-US" dirty="0"/>
              <a:t> 3 </a:t>
            </a:r>
            <a:r>
              <a:rPr lang="en-US" dirty="0" err="1"/>
              <a:t>hal</a:t>
            </a:r>
            <a:r>
              <a:rPr lang="en-US" dirty="0"/>
              <a:t>:</a:t>
            </a:r>
          </a:p>
          <a:p>
            <a:pPr>
              <a:buFont typeface="Wingdings" pitchFamily="2" charset="2"/>
              <a:buChar char="§"/>
            </a:pPr>
            <a:r>
              <a:rPr lang="en-US" dirty="0" err="1"/>
              <a:t>Kerusakan</a:t>
            </a:r>
            <a:r>
              <a:rPr lang="en-US" dirty="0"/>
              <a:t> yang </a:t>
            </a:r>
            <a:r>
              <a:rPr lang="en-US" dirty="0" err="1"/>
              <a:t>diinduksi</a:t>
            </a:r>
            <a:r>
              <a:rPr lang="en-US" dirty="0"/>
              <a:t> </a:t>
            </a:r>
            <a:r>
              <a:rPr lang="en-US" dirty="0" err="1"/>
              <a:t>oleh</a:t>
            </a:r>
            <a:r>
              <a:rPr lang="en-US" dirty="0"/>
              <a:t> </a:t>
            </a:r>
            <a:r>
              <a:rPr lang="en-US" dirty="0" err="1"/>
              <a:t>agen</a:t>
            </a:r>
            <a:endParaRPr lang="en-US" dirty="0"/>
          </a:p>
          <a:p>
            <a:pPr>
              <a:buFont typeface="Wingdings" pitchFamily="2" charset="2"/>
              <a:buChar char="§"/>
            </a:pPr>
            <a:r>
              <a:rPr lang="en-US" dirty="0" err="1"/>
              <a:t>Reaksi</a:t>
            </a:r>
            <a:r>
              <a:rPr lang="en-US" dirty="0"/>
              <a:t> </a:t>
            </a:r>
            <a:r>
              <a:rPr lang="en-US" dirty="0" err="1"/>
              <a:t>radang</a:t>
            </a:r>
            <a:r>
              <a:rPr lang="en-US" dirty="0"/>
              <a:t> </a:t>
            </a:r>
            <a:r>
              <a:rPr lang="en-US" dirty="0" err="1"/>
              <a:t>dari</a:t>
            </a:r>
            <a:r>
              <a:rPr lang="en-US" dirty="0"/>
              <a:t> host</a:t>
            </a:r>
          </a:p>
          <a:p>
            <a:pPr>
              <a:buFont typeface="Wingdings" pitchFamily="2" charset="2"/>
              <a:buChar char="§"/>
            </a:pPr>
            <a:r>
              <a:rPr lang="en-US" dirty="0" err="1"/>
              <a:t>Reaksi</a:t>
            </a:r>
            <a:r>
              <a:rPr lang="en-US" dirty="0"/>
              <a:t> </a:t>
            </a:r>
            <a:r>
              <a:rPr lang="en-US" dirty="0" err="1"/>
              <a:t>imun</a:t>
            </a:r>
            <a:r>
              <a:rPr lang="en-US" dirty="0"/>
              <a:t> </a:t>
            </a:r>
            <a:r>
              <a:rPr lang="en-US" dirty="0" err="1"/>
              <a:t>dari</a:t>
            </a:r>
            <a:r>
              <a:rPr lang="en-US" dirty="0"/>
              <a:t> host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2"/>
          </p:nvPr>
        </p:nvSpPr>
        <p:spPr>
          <a:noFill/>
        </p:spPr>
        <p:txBody>
          <a:bodyPr/>
          <a:lstStyle/>
          <a:p>
            <a:fld id="{E5C080D6-3720-4078-A9C4-CAC74B3EA3C4}" type="slidenum">
              <a:rPr lang="en-GB" smtClean="0"/>
              <a:pPr/>
              <a:t>16</a:t>
            </a:fld>
            <a:endParaRPr lang="en-GB"/>
          </a:p>
        </p:txBody>
      </p:sp>
      <p:grpSp>
        <p:nvGrpSpPr>
          <p:cNvPr id="2" name="Group 16"/>
          <p:cNvGrpSpPr>
            <a:grpSpLocks/>
          </p:cNvGrpSpPr>
          <p:nvPr/>
        </p:nvGrpSpPr>
        <p:grpSpPr bwMode="auto">
          <a:xfrm>
            <a:off x="762000" y="1371600"/>
            <a:ext cx="3352800" cy="3657600"/>
            <a:chOff x="384" y="816"/>
            <a:chExt cx="2112" cy="2304"/>
          </a:xfrm>
        </p:grpSpPr>
        <p:sp>
          <p:nvSpPr>
            <p:cNvPr id="4109" name="Rectangle 15" descr="Canvas"/>
            <p:cNvSpPr>
              <a:spLocks noChangeArrowheads="1"/>
            </p:cNvSpPr>
            <p:nvPr/>
          </p:nvSpPr>
          <p:spPr bwMode="auto">
            <a:xfrm>
              <a:off x="384" y="816"/>
              <a:ext cx="2112" cy="2304"/>
            </a:xfrm>
            <a:prstGeom prst="rect">
              <a:avLst/>
            </a:prstGeom>
            <a:blipFill dpi="0" rotWithShape="1">
              <a:blip r:embed="rId2"/>
              <a:srcRect/>
              <a:tile tx="0" ty="0" sx="100000" sy="100000" flip="none" algn="tl"/>
            </a:blipFill>
            <a:ln w="19050">
              <a:solidFill>
                <a:srgbClr val="008080"/>
              </a:solidFill>
              <a:miter lim="800000"/>
              <a:headEnd/>
              <a:tailEnd/>
            </a:ln>
          </p:spPr>
          <p:txBody>
            <a:bodyPr wrap="none" anchor="ctr"/>
            <a:lstStyle/>
            <a:p>
              <a:endParaRPr lang="en-US"/>
            </a:p>
          </p:txBody>
        </p:sp>
        <p:sp>
          <p:nvSpPr>
            <p:cNvPr id="4110" name="Text Box 4"/>
            <p:cNvSpPr txBox="1">
              <a:spLocks noChangeArrowheads="1"/>
            </p:cNvSpPr>
            <p:nvPr/>
          </p:nvSpPr>
          <p:spPr bwMode="auto">
            <a:xfrm>
              <a:off x="683" y="922"/>
              <a:ext cx="1511" cy="672"/>
            </a:xfrm>
            <a:prstGeom prst="rect">
              <a:avLst/>
            </a:prstGeom>
            <a:noFill/>
            <a:ln w="9525">
              <a:noFill/>
              <a:miter lim="800000"/>
              <a:headEnd/>
              <a:tailEnd/>
            </a:ln>
          </p:spPr>
          <p:txBody>
            <a:bodyPr wrap="none">
              <a:spAutoFit/>
            </a:bodyPr>
            <a:lstStyle/>
            <a:p>
              <a:r>
                <a:rPr lang="en-US" sz="3200" b="1">
                  <a:solidFill>
                    <a:srgbClr val="008080"/>
                  </a:solidFill>
                </a:rPr>
                <a:t>VAKSINASI</a:t>
              </a:r>
            </a:p>
            <a:p>
              <a:r>
                <a:rPr lang="en-US" sz="3200" b="1">
                  <a:solidFill>
                    <a:srgbClr val="008080"/>
                  </a:solidFill>
                </a:rPr>
                <a:t>(imunisasi)</a:t>
              </a:r>
            </a:p>
          </p:txBody>
        </p:sp>
        <p:sp>
          <p:nvSpPr>
            <p:cNvPr id="4111" name="Line 5"/>
            <p:cNvSpPr>
              <a:spLocks noChangeShapeType="1"/>
            </p:cNvSpPr>
            <p:nvPr/>
          </p:nvSpPr>
          <p:spPr bwMode="auto">
            <a:xfrm>
              <a:off x="1434" y="1632"/>
              <a:ext cx="0" cy="480"/>
            </a:xfrm>
            <a:prstGeom prst="line">
              <a:avLst/>
            </a:prstGeom>
            <a:noFill/>
            <a:ln w="76200">
              <a:solidFill>
                <a:srgbClr val="008080"/>
              </a:solidFill>
              <a:round/>
              <a:headEnd/>
              <a:tailEnd type="triangle" w="med" len="med"/>
            </a:ln>
          </p:spPr>
          <p:txBody>
            <a:bodyPr/>
            <a:lstStyle/>
            <a:p>
              <a:endParaRPr lang="en-US"/>
            </a:p>
          </p:txBody>
        </p:sp>
        <p:sp>
          <p:nvSpPr>
            <p:cNvPr id="4112" name="Text Box 6"/>
            <p:cNvSpPr txBox="1">
              <a:spLocks noChangeArrowheads="1"/>
            </p:cNvSpPr>
            <p:nvPr/>
          </p:nvSpPr>
          <p:spPr bwMode="auto">
            <a:xfrm>
              <a:off x="576" y="2266"/>
              <a:ext cx="1724" cy="672"/>
            </a:xfrm>
            <a:prstGeom prst="rect">
              <a:avLst/>
            </a:prstGeom>
            <a:noFill/>
            <a:ln w="9525">
              <a:noFill/>
              <a:miter lim="800000"/>
              <a:headEnd/>
              <a:tailEnd/>
            </a:ln>
          </p:spPr>
          <p:txBody>
            <a:bodyPr wrap="none">
              <a:spAutoFit/>
            </a:bodyPr>
            <a:lstStyle/>
            <a:p>
              <a:r>
                <a:rPr lang="en-US" sz="3200" b="1">
                  <a:solidFill>
                    <a:srgbClr val="008080"/>
                  </a:solidFill>
                </a:rPr>
                <a:t>KEKEBALAN</a:t>
              </a:r>
            </a:p>
            <a:p>
              <a:r>
                <a:rPr lang="en-US" sz="3200" b="1">
                  <a:solidFill>
                    <a:srgbClr val="008080"/>
                  </a:solidFill>
                </a:rPr>
                <a:t>(imunitas)</a:t>
              </a:r>
            </a:p>
          </p:txBody>
        </p:sp>
      </p:grpSp>
      <p:grpSp>
        <p:nvGrpSpPr>
          <p:cNvPr id="3" name="Group 17"/>
          <p:cNvGrpSpPr>
            <a:grpSpLocks/>
          </p:cNvGrpSpPr>
          <p:nvPr/>
        </p:nvGrpSpPr>
        <p:grpSpPr bwMode="auto">
          <a:xfrm>
            <a:off x="5715000" y="990600"/>
            <a:ext cx="2819400" cy="4572000"/>
            <a:chOff x="3480" y="864"/>
            <a:chExt cx="1776" cy="2880"/>
          </a:xfrm>
        </p:grpSpPr>
        <p:sp>
          <p:nvSpPr>
            <p:cNvPr id="4102" name="AutoShape 12" descr="Canvas"/>
            <p:cNvSpPr>
              <a:spLocks noChangeArrowheads="1"/>
            </p:cNvSpPr>
            <p:nvPr/>
          </p:nvSpPr>
          <p:spPr bwMode="auto">
            <a:xfrm rot="5400000">
              <a:off x="3336" y="1008"/>
              <a:ext cx="2064" cy="1776"/>
            </a:xfrm>
            <a:prstGeom prst="homePlate">
              <a:avLst>
                <a:gd name="adj" fmla="val 29054"/>
              </a:avLst>
            </a:prstGeom>
            <a:blipFill dpi="0" rotWithShape="1">
              <a:blip r:embed="rId2"/>
              <a:srcRect/>
              <a:tile tx="0" ty="0" sx="100000" sy="100000" flip="none" algn="tl"/>
            </a:blipFill>
            <a:ln w="9525">
              <a:solidFill>
                <a:srgbClr val="008080"/>
              </a:solidFill>
              <a:miter lim="800000"/>
              <a:headEnd/>
              <a:tailEnd/>
            </a:ln>
          </p:spPr>
          <p:txBody>
            <a:bodyPr wrap="none" anchor="ctr"/>
            <a:lstStyle/>
            <a:p>
              <a:endParaRPr lang="en-US"/>
            </a:p>
          </p:txBody>
        </p:sp>
        <p:sp>
          <p:nvSpPr>
            <p:cNvPr id="4103" name="Text Box 7"/>
            <p:cNvSpPr txBox="1">
              <a:spLocks noChangeArrowheads="1"/>
            </p:cNvSpPr>
            <p:nvPr/>
          </p:nvSpPr>
          <p:spPr bwMode="auto">
            <a:xfrm>
              <a:off x="3744" y="921"/>
              <a:ext cx="1200" cy="327"/>
            </a:xfrm>
            <a:prstGeom prst="rect">
              <a:avLst/>
            </a:prstGeom>
            <a:noFill/>
            <a:ln w="9525">
              <a:noFill/>
              <a:miter lim="800000"/>
              <a:headEnd/>
              <a:tailEnd/>
            </a:ln>
          </p:spPr>
          <p:txBody>
            <a:bodyPr wrap="none">
              <a:spAutoFit/>
            </a:bodyPr>
            <a:lstStyle/>
            <a:p>
              <a:r>
                <a:rPr lang="en-US" sz="2800">
                  <a:solidFill>
                    <a:srgbClr val="006666"/>
                  </a:solidFill>
                </a:rPr>
                <a:t>Hepatitis B</a:t>
              </a:r>
            </a:p>
          </p:txBody>
        </p:sp>
        <p:sp>
          <p:nvSpPr>
            <p:cNvPr id="4104" name="Text Box 8"/>
            <p:cNvSpPr txBox="1">
              <a:spLocks noChangeArrowheads="1"/>
            </p:cNvSpPr>
            <p:nvPr/>
          </p:nvSpPr>
          <p:spPr bwMode="auto">
            <a:xfrm>
              <a:off x="3744" y="1257"/>
              <a:ext cx="1200" cy="327"/>
            </a:xfrm>
            <a:prstGeom prst="rect">
              <a:avLst/>
            </a:prstGeom>
            <a:noFill/>
            <a:ln w="9525">
              <a:noFill/>
              <a:miter lim="800000"/>
              <a:headEnd/>
              <a:tailEnd/>
            </a:ln>
          </p:spPr>
          <p:txBody>
            <a:bodyPr>
              <a:spAutoFit/>
            </a:bodyPr>
            <a:lstStyle/>
            <a:p>
              <a:r>
                <a:rPr lang="en-US" sz="2800">
                  <a:solidFill>
                    <a:srgbClr val="006666"/>
                  </a:solidFill>
                </a:rPr>
                <a:t>Hepatitis A</a:t>
              </a:r>
            </a:p>
          </p:txBody>
        </p:sp>
        <p:sp>
          <p:nvSpPr>
            <p:cNvPr id="4105" name="Text Box 9"/>
            <p:cNvSpPr txBox="1">
              <a:spLocks noChangeArrowheads="1"/>
            </p:cNvSpPr>
            <p:nvPr/>
          </p:nvSpPr>
          <p:spPr bwMode="auto">
            <a:xfrm>
              <a:off x="4041" y="1929"/>
              <a:ext cx="615" cy="327"/>
            </a:xfrm>
            <a:prstGeom prst="rect">
              <a:avLst/>
            </a:prstGeom>
            <a:noFill/>
            <a:ln w="9525">
              <a:noFill/>
              <a:miter lim="800000"/>
              <a:headEnd/>
              <a:tailEnd/>
            </a:ln>
          </p:spPr>
          <p:txBody>
            <a:bodyPr wrap="none">
              <a:spAutoFit/>
            </a:bodyPr>
            <a:lstStyle/>
            <a:p>
              <a:r>
                <a:rPr lang="en-US" sz="2800">
                  <a:solidFill>
                    <a:srgbClr val="006666"/>
                  </a:solidFill>
                </a:rPr>
                <a:t>Polio</a:t>
              </a:r>
            </a:p>
          </p:txBody>
        </p:sp>
        <p:sp>
          <p:nvSpPr>
            <p:cNvPr id="4106" name="Text Box 10"/>
            <p:cNvSpPr txBox="1">
              <a:spLocks noChangeArrowheads="1"/>
            </p:cNvSpPr>
            <p:nvPr/>
          </p:nvSpPr>
          <p:spPr bwMode="auto">
            <a:xfrm>
              <a:off x="3873" y="2217"/>
              <a:ext cx="927" cy="327"/>
            </a:xfrm>
            <a:prstGeom prst="rect">
              <a:avLst/>
            </a:prstGeom>
            <a:noFill/>
            <a:ln w="9525">
              <a:noFill/>
              <a:miter lim="800000"/>
              <a:headEnd/>
              <a:tailEnd/>
            </a:ln>
          </p:spPr>
          <p:txBody>
            <a:bodyPr wrap="none">
              <a:spAutoFit/>
            </a:bodyPr>
            <a:lstStyle/>
            <a:p>
              <a:r>
                <a:rPr lang="en-US" sz="2800">
                  <a:solidFill>
                    <a:srgbClr val="006666"/>
                  </a:solidFill>
                </a:rPr>
                <a:t>Tetanus</a:t>
              </a:r>
            </a:p>
          </p:txBody>
        </p:sp>
        <p:sp>
          <p:nvSpPr>
            <p:cNvPr id="4107" name="Text Box 11"/>
            <p:cNvSpPr txBox="1">
              <a:spLocks noChangeArrowheads="1"/>
            </p:cNvSpPr>
            <p:nvPr/>
          </p:nvSpPr>
          <p:spPr bwMode="auto">
            <a:xfrm>
              <a:off x="4002" y="1593"/>
              <a:ext cx="702" cy="327"/>
            </a:xfrm>
            <a:prstGeom prst="rect">
              <a:avLst/>
            </a:prstGeom>
            <a:noFill/>
            <a:ln w="9525">
              <a:noFill/>
              <a:miter lim="800000"/>
              <a:headEnd/>
              <a:tailEnd/>
            </a:ln>
          </p:spPr>
          <p:txBody>
            <a:bodyPr wrap="none">
              <a:spAutoFit/>
            </a:bodyPr>
            <a:lstStyle/>
            <a:p>
              <a:r>
                <a:rPr lang="en-US" sz="2800">
                  <a:solidFill>
                    <a:srgbClr val="006666"/>
                  </a:solidFill>
                </a:rPr>
                <a:t>Difteri</a:t>
              </a:r>
            </a:p>
          </p:txBody>
        </p:sp>
        <p:sp>
          <p:nvSpPr>
            <p:cNvPr id="62477" name="Text Box 13"/>
            <p:cNvSpPr txBox="1">
              <a:spLocks noChangeArrowheads="1"/>
            </p:cNvSpPr>
            <p:nvPr/>
          </p:nvSpPr>
          <p:spPr bwMode="auto">
            <a:xfrm>
              <a:off x="3798" y="3072"/>
              <a:ext cx="1125" cy="672"/>
            </a:xfrm>
            <a:prstGeom prst="rect">
              <a:avLst/>
            </a:prstGeom>
            <a:noFill/>
            <a:ln w="9525">
              <a:noFill/>
              <a:miter lim="800000"/>
              <a:headEnd/>
              <a:tailEnd/>
            </a:ln>
            <a:effectLst/>
          </p:spPr>
          <p:txBody>
            <a:bodyPr wrap="none">
              <a:spAutoFit/>
            </a:bodyPr>
            <a:lstStyle/>
            <a:p>
              <a:pPr>
                <a:defRPr/>
              </a:pPr>
              <a:r>
                <a:rPr lang="en-US" sz="3200" b="1">
                  <a:solidFill>
                    <a:srgbClr val="006666"/>
                  </a:solidFill>
                </a:rPr>
                <a:t>Proteksi</a:t>
              </a:r>
            </a:p>
            <a:p>
              <a:pPr>
                <a:defRPr/>
              </a:pPr>
              <a:r>
                <a:rPr lang="en-US" sz="3200" b="1">
                  <a:solidFill>
                    <a:srgbClr val="FF0000"/>
                  </a:solidFill>
                  <a:effectLst>
                    <a:outerShdw blurRad="38100" dist="38100" dir="2700000" algn="tl">
                      <a:srgbClr val="C0C0C0"/>
                    </a:outerShdw>
                  </a:effectLst>
                </a:rPr>
                <a:t>spesifik</a:t>
              </a:r>
            </a:p>
          </p:txBody>
        </p:sp>
      </p:grpSp>
      <p:sp>
        <p:nvSpPr>
          <p:cNvPr id="4101" name="Text Box 14"/>
          <p:cNvSpPr txBox="1">
            <a:spLocks noChangeArrowheads="1"/>
          </p:cNvSpPr>
          <p:nvPr/>
        </p:nvSpPr>
        <p:spPr bwMode="auto">
          <a:xfrm>
            <a:off x="381000" y="563563"/>
            <a:ext cx="3956050" cy="579437"/>
          </a:xfrm>
          <a:prstGeom prst="rect">
            <a:avLst/>
          </a:prstGeom>
          <a:solidFill>
            <a:srgbClr val="009999"/>
          </a:solidFill>
          <a:ln w="9525">
            <a:noFill/>
            <a:miter lim="800000"/>
            <a:headEnd/>
            <a:tailEnd/>
          </a:ln>
        </p:spPr>
        <p:txBody>
          <a:bodyPr wrap="none">
            <a:spAutoFit/>
          </a:bodyPr>
          <a:lstStyle/>
          <a:p>
            <a:r>
              <a:rPr lang="en-US" sz="3200" b="1">
                <a:solidFill>
                  <a:srgbClr val="FFCC00"/>
                </a:solidFill>
              </a:rPr>
              <a:t>PENYAKIT INFEKSI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PENYAKIT INFEKSI</a:t>
            </a:r>
          </a:p>
        </p:txBody>
      </p:sp>
      <p:sp>
        <p:nvSpPr>
          <p:cNvPr id="5" name="Subtitle 4"/>
          <p:cNvSpPr>
            <a:spLocks noGrp="1"/>
          </p:cNvSpPr>
          <p:nvPr>
            <p:ph type="subTitle" idx="1"/>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Penyakit</a:t>
            </a:r>
            <a:r>
              <a:rPr lang="en-US" dirty="0"/>
              <a:t> </a:t>
            </a:r>
            <a:r>
              <a:rPr lang="en-US" dirty="0" err="1"/>
              <a:t>Infeksi</a:t>
            </a:r>
            <a:endParaRPr lang="en-US" dirty="0"/>
          </a:p>
        </p:txBody>
      </p:sp>
      <p:sp>
        <p:nvSpPr>
          <p:cNvPr id="3" name="Content Placeholder 2"/>
          <p:cNvSpPr>
            <a:spLocks noGrp="1"/>
          </p:cNvSpPr>
          <p:nvPr>
            <p:ph idx="1"/>
          </p:nvPr>
        </p:nvSpPr>
        <p:spPr>
          <a:xfrm>
            <a:off x="228600" y="1874837"/>
            <a:ext cx="8229600" cy="4525963"/>
          </a:xfrm>
        </p:spPr>
        <p:txBody>
          <a:bodyPr>
            <a:normAutofit/>
          </a:bodyPr>
          <a:lstStyle/>
          <a:p>
            <a:pPr>
              <a:spcBef>
                <a:spcPts val="1200"/>
              </a:spcBef>
              <a:buFont typeface="Wingdings" pitchFamily="2" charset="2"/>
              <a:buChar char="Ø"/>
            </a:pPr>
            <a:r>
              <a:rPr lang="en-US" sz="2800" dirty="0" err="1"/>
              <a:t>Infeksi</a:t>
            </a:r>
            <a:r>
              <a:rPr lang="en-US" sz="2800" dirty="0"/>
              <a:t> </a:t>
            </a:r>
            <a:r>
              <a:rPr lang="en-US" sz="2800" dirty="0">
                <a:sym typeface="Wingdings" pitchFamily="2" charset="2"/>
              </a:rPr>
              <a:t> </a:t>
            </a:r>
            <a:r>
              <a:rPr lang="en-US" sz="2800" dirty="0" err="1">
                <a:sym typeface="Wingdings" pitchFamily="2" charset="2"/>
              </a:rPr>
              <a:t>peristiwa</a:t>
            </a:r>
            <a:r>
              <a:rPr lang="en-US" sz="2800" dirty="0">
                <a:sym typeface="Wingdings" pitchFamily="2" charset="2"/>
              </a:rPr>
              <a:t> </a:t>
            </a:r>
            <a:r>
              <a:rPr lang="en-US" sz="2800" dirty="0" err="1">
                <a:sym typeface="Wingdings" pitchFamily="2" charset="2"/>
              </a:rPr>
              <a:t>masuk</a:t>
            </a:r>
            <a:r>
              <a:rPr lang="en-US" sz="2800" dirty="0">
                <a:sym typeface="Wingdings" pitchFamily="2" charset="2"/>
              </a:rPr>
              <a:t> </a:t>
            </a:r>
            <a:r>
              <a:rPr lang="en-US" sz="2800" dirty="0" err="1">
                <a:sym typeface="Wingdings" pitchFamily="2" charset="2"/>
              </a:rPr>
              <a:t>dan</a:t>
            </a:r>
            <a:r>
              <a:rPr lang="en-US" sz="2800" dirty="0">
                <a:sym typeface="Wingdings" pitchFamily="2" charset="2"/>
              </a:rPr>
              <a:t> </a:t>
            </a:r>
            <a:r>
              <a:rPr lang="en-US" sz="2800" dirty="0" err="1">
                <a:sym typeface="Wingdings" pitchFamily="2" charset="2"/>
              </a:rPr>
              <a:t>penggandaan</a:t>
            </a:r>
            <a:r>
              <a:rPr lang="en-US" sz="2800" dirty="0">
                <a:sym typeface="Wingdings" pitchFamily="2" charset="2"/>
              </a:rPr>
              <a:t> </a:t>
            </a:r>
            <a:r>
              <a:rPr lang="en-US" sz="2800" dirty="0" err="1">
                <a:sym typeface="Wingdings" pitchFamily="2" charset="2"/>
              </a:rPr>
              <a:t>mikroorganisme</a:t>
            </a:r>
            <a:r>
              <a:rPr lang="en-US" sz="2800" dirty="0">
                <a:sym typeface="Wingdings" pitchFamily="2" charset="2"/>
              </a:rPr>
              <a:t> (</a:t>
            </a:r>
            <a:r>
              <a:rPr lang="en-US" sz="2800" dirty="0" err="1">
                <a:sym typeface="Wingdings" pitchFamily="2" charset="2"/>
              </a:rPr>
              <a:t>agen</a:t>
            </a:r>
            <a:r>
              <a:rPr lang="en-US" sz="2800" dirty="0">
                <a:sym typeface="Wingdings" pitchFamily="2" charset="2"/>
              </a:rPr>
              <a:t>) </a:t>
            </a:r>
            <a:r>
              <a:rPr lang="en-US" sz="2800" dirty="0" err="1">
                <a:sym typeface="Wingdings" pitchFamily="2" charset="2"/>
              </a:rPr>
              <a:t>di</a:t>
            </a:r>
            <a:r>
              <a:rPr lang="en-US" sz="2800" dirty="0">
                <a:sym typeface="Wingdings" pitchFamily="2" charset="2"/>
              </a:rPr>
              <a:t> </a:t>
            </a:r>
            <a:r>
              <a:rPr lang="en-US" sz="2800" dirty="0" err="1">
                <a:sym typeface="Wingdings" pitchFamily="2" charset="2"/>
              </a:rPr>
              <a:t>dalam</a:t>
            </a:r>
            <a:r>
              <a:rPr lang="en-US" sz="2800" dirty="0">
                <a:sym typeface="Wingdings" pitchFamily="2" charset="2"/>
              </a:rPr>
              <a:t> </a:t>
            </a:r>
            <a:r>
              <a:rPr lang="en-US" sz="2800" dirty="0" err="1">
                <a:sym typeface="Wingdings" pitchFamily="2" charset="2"/>
              </a:rPr>
              <a:t>tubuh</a:t>
            </a:r>
            <a:r>
              <a:rPr lang="en-US" sz="2800" dirty="0">
                <a:sym typeface="Wingdings" pitchFamily="2" charset="2"/>
              </a:rPr>
              <a:t> </a:t>
            </a:r>
            <a:r>
              <a:rPr lang="en-US" sz="2800" dirty="0" err="1">
                <a:sym typeface="Wingdings" pitchFamily="2" charset="2"/>
              </a:rPr>
              <a:t>pejamu</a:t>
            </a:r>
            <a:r>
              <a:rPr lang="en-US" sz="2800" dirty="0">
                <a:sym typeface="Wingdings" pitchFamily="2" charset="2"/>
              </a:rPr>
              <a:t> (host)</a:t>
            </a:r>
          </a:p>
          <a:p>
            <a:pPr lvl="1">
              <a:spcBef>
                <a:spcPts val="1200"/>
              </a:spcBef>
              <a:buFont typeface="Wingdings" pitchFamily="2" charset="2"/>
              <a:buChar char="§"/>
            </a:pPr>
            <a:r>
              <a:rPr lang="en-US" sz="2400" dirty="0" err="1"/>
              <a:t>Mikroorganime</a:t>
            </a:r>
            <a:r>
              <a:rPr lang="en-US" sz="2400" dirty="0"/>
              <a:t> </a:t>
            </a:r>
            <a:r>
              <a:rPr lang="en-US" sz="2400" dirty="0" err="1"/>
              <a:t>penyebab</a:t>
            </a:r>
            <a:r>
              <a:rPr lang="en-US" sz="2400" dirty="0"/>
              <a:t> </a:t>
            </a:r>
            <a:r>
              <a:rPr lang="en-US" sz="2400" dirty="0" err="1"/>
              <a:t>penyakit</a:t>
            </a:r>
            <a:r>
              <a:rPr lang="en-US" sz="2400" dirty="0"/>
              <a:t> </a:t>
            </a:r>
            <a:r>
              <a:rPr lang="en-US" sz="2400" dirty="0">
                <a:sym typeface="Wingdings" pitchFamily="2" charset="2"/>
              </a:rPr>
              <a:t> </a:t>
            </a:r>
            <a:r>
              <a:rPr lang="en-US" sz="2400" dirty="0" err="1">
                <a:sym typeface="Wingdings" pitchFamily="2" charset="2"/>
              </a:rPr>
              <a:t>patogen</a:t>
            </a:r>
            <a:endParaRPr lang="en-US" sz="2400" dirty="0">
              <a:sym typeface="Wingdings" pitchFamily="2" charset="2"/>
            </a:endParaRPr>
          </a:p>
          <a:p>
            <a:pPr lvl="1">
              <a:spcBef>
                <a:spcPts val="1200"/>
              </a:spcBef>
              <a:buFont typeface="Wingdings" pitchFamily="2" charset="2"/>
              <a:buChar char="§"/>
            </a:pPr>
            <a:r>
              <a:rPr lang="en-US" sz="2400" dirty="0" err="1">
                <a:sym typeface="Wingdings" pitchFamily="2" charset="2"/>
              </a:rPr>
              <a:t>Mikroorganisme</a:t>
            </a:r>
            <a:r>
              <a:rPr lang="en-US" sz="2400" dirty="0">
                <a:sym typeface="Wingdings" pitchFamily="2" charset="2"/>
              </a:rPr>
              <a:t> normal </a:t>
            </a:r>
            <a:r>
              <a:rPr lang="en-US" sz="2400" dirty="0" err="1">
                <a:sym typeface="Wingdings" pitchFamily="2" charset="2"/>
              </a:rPr>
              <a:t>dalam</a:t>
            </a:r>
            <a:r>
              <a:rPr lang="en-US" sz="2400" dirty="0">
                <a:sym typeface="Wingdings" pitchFamily="2" charset="2"/>
              </a:rPr>
              <a:t> </a:t>
            </a:r>
            <a:r>
              <a:rPr lang="en-US" sz="2400" dirty="0" err="1">
                <a:sym typeface="Wingdings" pitchFamily="2" charset="2"/>
              </a:rPr>
              <a:t>tubuh</a:t>
            </a:r>
            <a:r>
              <a:rPr lang="en-US" sz="2400" dirty="0">
                <a:sym typeface="Wingdings" pitchFamily="2" charset="2"/>
              </a:rPr>
              <a:t>  flora normal</a:t>
            </a:r>
          </a:p>
          <a:p>
            <a:pPr lvl="1">
              <a:spcBef>
                <a:spcPts val="1200"/>
              </a:spcBef>
              <a:buNone/>
            </a:pPr>
            <a:endParaRPr lang="en-US" sz="2400" dirty="0">
              <a:sym typeface="Wingdings" pitchFamily="2" charset="2"/>
            </a:endParaRPr>
          </a:p>
          <a:p>
            <a:pPr>
              <a:spcBef>
                <a:spcPts val="1200"/>
              </a:spcBef>
              <a:buFont typeface="Wingdings" pitchFamily="2" charset="2"/>
              <a:buChar char="Ø"/>
            </a:pPr>
            <a:r>
              <a:rPr lang="en-US" sz="2800" dirty="0" err="1">
                <a:sym typeface="Wingdings" pitchFamily="2" charset="2"/>
              </a:rPr>
              <a:t>Penyakit</a:t>
            </a:r>
            <a:r>
              <a:rPr lang="en-US" sz="2800" dirty="0">
                <a:sym typeface="Wingdings" pitchFamily="2" charset="2"/>
              </a:rPr>
              <a:t> </a:t>
            </a:r>
            <a:r>
              <a:rPr lang="en-US" sz="2800" dirty="0" err="1">
                <a:sym typeface="Wingdings" pitchFamily="2" charset="2"/>
              </a:rPr>
              <a:t>infeksi</a:t>
            </a:r>
            <a:r>
              <a:rPr lang="en-US" sz="2800" dirty="0">
                <a:sym typeface="Wingdings" pitchFamily="2" charset="2"/>
              </a:rPr>
              <a:t>  </a:t>
            </a:r>
            <a:r>
              <a:rPr lang="en-US" sz="2800" dirty="0" err="1">
                <a:sym typeface="Wingdings" pitchFamily="2" charset="2"/>
              </a:rPr>
              <a:t>penyakit</a:t>
            </a:r>
            <a:r>
              <a:rPr lang="en-US" sz="2800" dirty="0">
                <a:sym typeface="Wingdings" pitchFamily="2" charset="2"/>
              </a:rPr>
              <a:t> / </a:t>
            </a:r>
            <a:r>
              <a:rPr lang="en-US" sz="2800" dirty="0" err="1">
                <a:sym typeface="Wingdings" pitchFamily="2" charset="2"/>
              </a:rPr>
              <a:t>manifestasi</a:t>
            </a:r>
            <a:r>
              <a:rPr lang="en-US" sz="2800" dirty="0">
                <a:sym typeface="Wingdings" pitchFamily="2" charset="2"/>
              </a:rPr>
              <a:t> </a:t>
            </a:r>
            <a:r>
              <a:rPr lang="en-US" sz="2800" dirty="0" err="1">
                <a:sym typeface="Wingdings" pitchFamily="2" charset="2"/>
              </a:rPr>
              <a:t>klinik</a:t>
            </a:r>
            <a:r>
              <a:rPr lang="en-US" sz="2800" dirty="0">
                <a:sym typeface="Wingdings" pitchFamily="2" charset="2"/>
              </a:rPr>
              <a:t> </a:t>
            </a:r>
            <a:r>
              <a:rPr lang="en-US" sz="2800" dirty="0" err="1">
                <a:sym typeface="Wingdings" pitchFamily="2" charset="2"/>
              </a:rPr>
              <a:t>bila</a:t>
            </a:r>
            <a:r>
              <a:rPr lang="en-US" sz="2800" dirty="0">
                <a:sym typeface="Wingdings" pitchFamily="2" charset="2"/>
              </a:rPr>
              <a:t> </a:t>
            </a:r>
            <a:r>
              <a:rPr lang="en-US" sz="2800" dirty="0" err="1">
                <a:sym typeface="Wingdings" pitchFamily="2" charset="2"/>
              </a:rPr>
              <a:t>agen</a:t>
            </a:r>
            <a:r>
              <a:rPr lang="en-US" sz="2800" dirty="0">
                <a:sym typeface="Wingdings" pitchFamily="2" charset="2"/>
              </a:rPr>
              <a:t> </a:t>
            </a:r>
            <a:r>
              <a:rPr lang="en-US" sz="2800" dirty="0" err="1">
                <a:sym typeface="Wingdings" pitchFamily="2" charset="2"/>
              </a:rPr>
              <a:t>sampai</a:t>
            </a:r>
            <a:r>
              <a:rPr lang="en-US" sz="2800" dirty="0">
                <a:sym typeface="Wingdings" pitchFamily="2" charset="2"/>
              </a:rPr>
              <a:t> </a:t>
            </a:r>
            <a:r>
              <a:rPr lang="en-US" sz="2800" dirty="0" err="1">
                <a:sym typeface="Wingdings" pitchFamily="2" charset="2"/>
              </a:rPr>
              <a:t>menyebabkan</a:t>
            </a:r>
            <a:r>
              <a:rPr lang="en-US" sz="2800" dirty="0">
                <a:sym typeface="Wingdings" pitchFamily="2" charset="2"/>
              </a:rPr>
              <a:t> </a:t>
            </a:r>
            <a:r>
              <a:rPr lang="en-US" sz="2800" dirty="0" err="1">
                <a:sym typeface="Wingdings" pitchFamily="2" charset="2"/>
              </a:rPr>
              <a:t>kerusakan</a:t>
            </a:r>
            <a:r>
              <a:rPr lang="en-US" sz="2800" dirty="0">
                <a:sym typeface="Wingdings" pitchFamily="2" charset="2"/>
              </a:rPr>
              <a:t> </a:t>
            </a:r>
            <a:r>
              <a:rPr lang="en-US" sz="2800" dirty="0" err="1">
                <a:sym typeface="Wingdings" pitchFamily="2" charset="2"/>
              </a:rPr>
              <a:t>jaringan</a:t>
            </a:r>
            <a:r>
              <a:rPr lang="en-US" sz="2800" dirty="0">
                <a:sym typeface="Wingdings" pitchFamily="2" charset="2"/>
              </a:rPr>
              <a:t> </a:t>
            </a:r>
            <a:r>
              <a:rPr lang="en-US" sz="2800" dirty="0" err="1">
                <a:sym typeface="Wingdings" pitchFamily="2" charset="2"/>
              </a:rPr>
              <a:t>atau</a:t>
            </a:r>
            <a:r>
              <a:rPr lang="en-US" sz="2800" dirty="0">
                <a:sym typeface="Wingdings" pitchFamily="2" charset="2"/>
              </a:rPr>
              <a:t> </a:t>
            </a:r>
            <a:r>
              <a:rPr lang="en-US" sz="2800" dirty="0" err="1">
                <a:sym typeface="Wingdings" pitchFamily="2" charset="2"/>
              </a:rPr>
              <a:t>mengaktifkan</a:t>
            </a:r>
            <a:r>
              <a:rPr lang="en-US" sz="2800" dirty="0">
                <a:sym typeface="Wingdings" pitchFamily="2" charset="2"/>
              </a:rPr>
              <a:t> </a:t>
            </a:r>
            <a:r>
              <a:rPr lang="en-US" sz="2800" dirty="0" err="1">
                <a:sym typeface="Wingdings" pitchFamily="2" charset="2"/>
              </a:rPr>
              <a:t>reaksi</a:t>
            </a:r>
            <a:r>
              <a:rPr lang="en-US" sz="2800" dirty="0">
                <a:sym typeface="Wingdings" pitchFamily="2" charset="2"/>
              </a:rPr>
              <a:t> </a:t>
            </a:r>
            <a:r>
              <a:rPr lang="en-US" sz="2800" dirty="0" err="1">
                <a:sym typeface="Wingdings" pitchFamily="2" charset="2"/>
              </a:rPr>
              <a:t>radang</a:t>
            </a:r>
            <a:endParaRPr 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a:spLocks noGrp="1"/>
          </p:cNvSpPr>
          <p:nvPr>
            <p:ph type="sldNum" sz="quarter" idx="12"/>
          </p:nvPr>
        </p:nvSpPr>
        <p:spPr>
          <a:noFill/>
        </p:spPr>
        <p:txBody>
          <a:bodyPr/>
          <a:lstStyle/>
          <a:p>
            <a:fld id="{A555F82E-664F-4B48-8E1F-B794938D5E84}" type="slidenum">
              <a:rPr lang="en-GB" smtClean="0"/>
              <a:pPr/>
              <a:t>4</a:t>
            </a:fld>
            <a:endParaRPr lang="en-GB"/>
          </a:p>
        </p:txBody>
      </p:sp>
      <p:sp>
        <p:nvSpPr>
          <p:cNvPr id="11267" name="Oval 2"/>
          <p:cNvSpPr>
            <a:spLocks noChangeArrowheads="1"/>
          </p:cNvSpPr>
          <p:nvPr/>
        </p:nvSpPr>
        <p:spPr bwMode="auto">
          <a:xfrm>
            <a:off x="5257800" y="1447800"/>
            <a:ext cx="3200400" cy="3429000"/>
          </a:xfrm>
          <a:prstGeom prst="ellipse">
            <a:avLst/>
          </a:prstGeom>
          <a:solidFill>
            <a:srgbClr val="FF9933"/>
          </a:solidFill>
          <a:ln w="9525">
            <a:noFill/>
            <a:round/>
            <a:headEnd/>
            <a:tailEnd/>
          </a:ln>
        </p:spPr>
        <p:txBody>
          <a:bodyPr wrap="none" anchor="ctr"/>
          <a:lstStyle/>
          <a:p>
            <a:endParaRPr lang="en-US"/>
          </a:p>
        </p:txBody>
      </p:sp>
      <p:sp>
        <p:nvSpPr>
          <p:cNvPr id="11268" name="Oval 3"/>
          <p:cNvSpPr>
            <a:spLocks noChangeArrowheads="1"/>
          </p:cNvSpPr>
          <p:nvPr/>
        </p:nvSpPr>
        <p:spPr bwMode="auto">
          <a:xfrm>
            <a:off x="6021388" y="76200"/>
            <a:ext cx="1676400" cy="1447800"/>
          </a:xfrm>
          <a:prstGeom prst="ellipse">
            <a:avLst/>
          </a:prstGeom>
          <a:solidFill>
            <a:srgbClr val="FF9933"/>
          </a:solidFill>
          <a:ln w="9525">
            <a:noFill/>
            <a:round/>
            <a:headEnd/>
            <a:tailEnd/>
          </a:ln>
        </p:spPr>
        <p:txBody>
          <a:bodyPr wrap="none" anchor="ctr"/>
          <a:lstStyle/>
          <a:p>
            <a:pPr eaLnBrk="0" hangingPunct="0"/>
            <a:endParaRPr lang="en-US" sz="2400">
              <a:latin typeface="Times New Roman" pitchFamily="18" charset="0"/>
            </a:endParaRPr>
          </a:p>
        </p:txBody>
      </p:sp>
      <p:sp>
        <p:nvSpPr>
          <p:cNvPr id="11269" name="Text Box 4"/>
          <p:cNvSpPr txBox="1">
            <a:spLocks noChangeArrowheads="1"/>
          </p:cNvSpPr>
          <p:nvPr/>
        </p:nvSpPr>
        <p:spPr bwMode="auto">
          <a:xfrm>
            <a:off x="6402388" y="381000"/>
            <a:ext cx="488950" cy="457200"/>
          </a:xfrm>
          <a:prstGeom prst="rect">
            <a:avLst/>
          </a:prstGeom>
          <a:noFill/>
          <a:ln w="9525">
            <a:noFill/>
            <a:miter lim="800000"/>
            <a:headEnd/>
            <a:tailEnd/>
          </a:ln>
        </p:spPr>
        <p:txBody>
          <a:bodyPr wrap="none">
            <a:spAutoFit/>
          </a:bodyPr>
          <a:lstStyle/>
          <a:p>
            <a:pPr algn="l" eaLnBrk="0" hangingPunct="0"/>
            <a:r>
              <a:rPr lang="en-US" sz="2400">
                <a:latin typeface="Times New Roman" pitchFamily="18" charset="0"/>
                <a:sym typeface="Marlett" pitchFamily="2" charset="2"/>
              </a:rPr>
              <a:t></a:t>
            </a:r>
            <a:endParaRPr lang="en-US" sz="2400">
              <a:latin typeface="Times New Roman" pitchFamily="18" charset="0"/>
            </a:endParaRPr>
          </a:p>
        </p:txBody>
      </p:sp>
      <p:sp>
        <p:nvSpPr>
          <p:cNvPr id="11270" name="Text Box 5"/>
          <p:cNvSpPr txBox="1">
            <a:spLocks noChangeArrowheads="1"/>
          </p:cNvSpPr>
          <p:nvPr/>
        </p:nvSpPr>
        <p:spPr bwMode="auto">
          <a:xfrm>
            <a:off x="7072313" y="346075"/>
            <a:ext cx="169862" cy="457200"/>
          </a:xfrm>
          <a:prstGeom prst="rect">
            <a:avLst/>
          </a:prstGeom>
          <a:noFill/>
          <a:ln w="9525">
            <a:noFill/>
            <a:miter lim="800000"/>
            <a:headEnd/>
            <a:tailEnd/>
          </a:ln>
        </p:spPr>
        <p:txBody>
          <a:bodyPr wrap="none">
            <a:spAutoFit/>
          </a:bodyPr>
          <a:lstStyle/>
          <a:p>
            <a:pPr algn="l" eaLnBrk="0" hangingPunct="0"/>
            <a:endParaRPr lang="en-US" sz="2400">
              <a:latin typeface="Times New Roman" pitchFamily="18" charset="0"/>
            </a:endParaRPr>
          </a:p>
        </p:txBody>
      </p:sp>
      <p:sp>
        <p:nvSpPr>
          <p:cNvPr id="11271" name="Text Box 6"/>
          <p:cNvSpPr txBox="1">
            <a:spLocks noChangeArrowheads="1"/>
          </p:cNvSpPr>
          <p:nvPr/>
        </p:nvSpPr>
        <p:spPr bwMode="auto">
          <a:xfrm>
            <a:off x="6902450" y="381000"/>
            <a:ext cx="488950" cy="457200"/>
          </a:xfrm>
          <a:prstGeom prst="rect">
            <a:avLst/>
          </a:prstGeom>
          <a:noFill/>
          <a:ln w="9525">
            <a:noFill/>
            <a:miter lim="800000"/>
            <a:headEnd/>
            <a:tailEnd/>
          </a:ln>
        </p:spPr>
        <p:txBody>
          <a:bodyPr wrap="none">
            <a:spAutoFit/>
          </a:bodyPr>
          <a:lstStyle/>
          <a:p>
            <a:pPr algn="l" eaLnBrk="0" hangingPunct="0"/>
            <a:r>
              <a:rPr lang="en-US" sz="2400">
                <a:latin typeface="Times New Roman" pitchFamily="18" charset="0"/>
                <a:sym typeface="Marlett" pitchFamily="2" charset="2"/>
              </a:rPr>
              <a:t></a:t>
            </a:r>
            <a:endParaRPr lang="en-US" sz="2400">
              <a:latin typeface="Times New Roman" pitchFamily="18" charset="0"/>
            </a:endParaRPr>
          </a:p>
        </p:txBody>
      </p:sp>
      <p:sp>
        <p:nvSpPr>
          <p:cNvPr id="11272" name="AutoShape 7"/>
          <p:cNvSpPr>
            <a:spLocks noChangeArrowheads="1"/>
          </p:cNvSpPr>
          <p:nvPr/>
        </p:nvSpPr>
        <p:spPr bwMode="auto">
          <a:xfrm rot="-5251907">
            <a:off x="6745288" y="800100"/>
            <a:ext cx="152400" cy="381000"/>
          </a:xfrm>
          <a:prstGeom prst="moon">
            <a:avLst>
              <a:gd name="adj" fmla="val 50000"/>
            </a:avLst>
          </a:prstGeom>
          <a:solidFill>
            <a:srgbClr val="FF0000"/>
          </a:solidFill>
          <a:ln w="9525">
            <a:noFill/>
            <a:miter lim="800000"/>
            <a:headEnd/>
            <a:tailEnd/>
          </a:ln>
        </p:spPr>
        <p:txBody>
          <a:bodyPr vert="eaVert" wrap="none" anchor="ctr"/>
          <a:lstStyle/>
          <a:p>
            <a:pPr eaLnBrk="0" hangingPunct="0"/>
            <a:endParaRPr lang="en-US" sz="2400">
              <a:solidFill>
                <a:srgbClr val="FF0000"/>
              </a:solidFill>
              <a:latin typeface="Times New Roman" pitchFamily="18" charset="0"/>
            </a:endParaRPr>
          </a:p>
        </p:txBody>
      </p:sp>
      <p:sp>
        <p:nvSpPr>
          <p:cNvPr id="11273" name="Oval 8"/>
          <p:cNvSpPr>
            <a:spLocks noChangeArrowheads="1"/>
          </p:cNvSpPr>
          <p:nvPr/>
        </p:nvSpPr>
        <p:spPr bwMode="auto">
          <a:xfrm>
            <a:off x="5791200" y="2057400"/>
            <a:ext cx="2135188" cy="1295400"/>
          </a:xfrm>
          <a:prstGeom prst="ellipse">
            <a:avLst/>
          </a:prstGeom>
          <a:solidFill>
            <a:schemeClr val="accent2"/>
          </a:solidFill>
          <a:ln w="9525">
            <a:noFill/>
            <a:round/>
            <a:headEnd/>
            <a:tailEnd/>
          </a:ln>
        </p:spPr>
        <p:txBody>
          <a:bodyPr wrap="none" anchor="ctr"/>
          <a:lstStyle/>
          <a:p>
            <a:pPr eaLnBrk="0" hangingPunct="0">
              <a:lnSpc>
                <a:spcPct val="60000"/>
              </a:lnSpc>
              <a:spcAft>
                <a:spcPct val="20000"/>
              </a:spcAft>
            </a:pPr>
            <a:r>
              <a:rPr lang="en-US" sz="3200" b="1" dirty="0" err="1">
                <a:solidFill>
                  <a:schemeClr val="bg1"/>
                </a:solidFill>
                <a:latin typeface="Comic Sans MS" pitchFamily="66" charset="0"/>
              </a:rPr>
              <a:t>sistem</a:t>
            </a:r>
            <a:endParaRPr lang="en-US" sz="3200" b="1" dirty="0">
              <a:solidFill>
                <a:schemeClr val="bg1"/>
              </a:solidFill>
              <a:latin typeface="Comic Sans MS" pitchFamily="66" charset="0"/>
            </a:endParaRPr>
          </a:p>
          <a:p>
            <a:pPr eaLnBrk="0" hangingPunct="0">
              <a:lnSpc>
                <a:spcPct val="60000"/>
              </a:lnSpc>
              <a:spcAft>
                <a:spcPct val="20000"/>
              </a:spcAft>
            </a:pPr>
            <a:r>
              <a:rPr lang="en-US" sz="3200" b="1" dirty="0" err="1">
                <a:solidFill>
                  <a:schemeClr val="bg1"/>
                </a:solidFill>
                <a:latin typeface="Comic Sans MS" pitchFamily="66" charset="0"/>
              </a:rPr>
              <a:t>imun</a:t>
            </a:r>
            <a:endParaRPr lang="en-US" sz="2800" b="1" dirty="0">
              <a:solidFill>
                <a:schemeClr val="bg1"/>
              </a:solidFill>
              <a:latin typeface="Comic Sans MS" pitchFamily="66" charset="0"/>
            </a:endParaRPr>
          </a:p>
        </p:txBody>
      </p:sp>
      <p:sp>
        <p:nvSpPr>
          <p:cNvPr id="11274" name="Text Box 9"/>
          <p:cNvSpPr txBox="1">
            <a:spLocks noChangeArrowheads="1"/>
          </p:cNvSpPr>
          <p:nvPr/>
        </p:nvSpPr>
        <p:spPr bwMode="auto">
          <a:xfrm>
            <a:off x="2257425" y="457200"/>
            <a:ext cx="2184400" cy="746125"/>
          </a:xfrm>
          <a:prstGeom prst="rect">
            <a:avLst/>
          </a:prstGeom>
          <a:solidFill>
            <a:srgbClr val="CCCCFF"/>
          </a:solidFill>
          <a:ln w="57150">
            <a:solidFill>
              <a:srgbClr val="FF0000"/>
            </a:solidFill>
            <a:miter lim="800000"/>
            <a:headEnd/>
            <a:tailEnd/>
          </a:ln>
        </p:spPr>
        <p:txBody>
          <a:bodyPr wrap="none">
            <a:spAutoFit/>
          </a:bodyPr>
          <a:lstStyle/>
          <a:p>
            <a:pPr eaLnBrk="0" hangingPunct="0">
              <a:lnSpc>
                <a:spcPct val="70000"/>
              </a:lnSpc>
            </a:pPr>
            <a:r>
              <a:rPr lang="en-US" sz="2800">
                <a:solidFill>
                  <a:srgbClr val="0033CC"/>
                </a:solidFill>
              </a:rPr>
              <a:t>benda asing</a:t>
            </a:r>
          </a:p>
          <a:p>
            <a:pPr eaLnBrk="0" hangingPunct="0">
              <a:lnSpc>
                <a:spcPct val="70000"/>
              </a:lnSpc>
            </a:pPr>
            <a:r>
              <a:rPr lang="en-US" sz="2800">
                <a:solidFill>
                  <a:srgbClr val="0033CC"/>
                </a:solidFill>
              </a:rPr>
              <a:t>= antigen</a:t>
            </a:r>
            <a:endParaRPr lang="en-US" sz="2400"/>
          </a:p>
        </p:txBody>
      </p:sp>
      <p:sp>
        <p:nvSpPr>
          <p:cNvPr id="11275" name="Line 10"/>
          <p:cNvSpPr>
            <a:spLocks noChangeShapeType="1"/>
          </p:cNvSpPr>
          <p:nvPr/>
        </p:nvSpPr>
        <p:spPr bwMode="auto">
          <a:xfrm>
            <a:off x="4483100" y="1295400"/>
            <a:ext cx="1676400" cy="762000"/>
          </a:xfrm>
          <a:prstGeom prst="line">
            <a:avLst/>
          </a:prstGeom>
          <a:noFill/>
          <a:ln w="57150">
            <a:solidFill>
              <a:schemeClr val="accent2"/>
            </a:solidFill>
            <a:round/>
            <a:headEnd/>
            <a:tailEnd type="triangle" w="med" len="med"/>
          </a:ln>
        </p:spPr>
        <p:txBody>
          <a:bodyPr wrap="none" anchor="ctr"/>
          <a:lstStyle/>
          <a:p>
            <a:endParaRPr lang="en-US"/>
          </a:p>
        </p:txBody>
      </p:sp>
      <p:sp>
        <p:nvSpPr>
          <p:cNvPr id="11276" name="Text Box 11"/>
          <p:cNvSpPr txBox="1">
            <a:spLocks noChangeArrowheads="1"/>
          </p:cNvSpPr>
          <p:nvPr/>
        </p:nvSpPr>
        <p:spPr bwMode="auto">
          <a:xfrm>
            <a:off x="749300" y="2819400"/>
            <a:ext cx="2743200" cy="523220"/>
          </a:xfrm>
          <a:prstGeom prst="rect">
            <a:avLst/>
          </a:prstGeom>
          <a:solidFill>
            <a:schemeClr val="accent2"/>
          </a:solidFill>
          <a:ln w="57150">
            <a:solidFill>
              <a:srgbClr val="FF0000"/>
            </a:solidFill>
            <a:miter lim="800000"/>
            <a:headEnd/>
            <a:tailEnd/>
          </a:ln>
        </p:spPr>
        <p:txBody>
          <a:bodyPr>
            <a:spAutoFit/>
          </a:bodyPr>
          <a:lstStyle/>
          <a:p>
            <a:pPr algn="l" eaLnBrk="0" hangingPunct="0"/>
            <a:r>
              <a:rPr lang="en-US" sz="2800" b="1" dirty="0" err="1">
                <a:solidFill>
                  <a:schemeClr val="bg1"/>
                </a:solidFill>
              </a:rPr>
              <a:t>Respons</a:t>
            </a:r>
            <a:r>
              <a:rPr lang="en-US" sz="2800" b="1" dirty="0">
                <a:solidFill>
                  <a:schemeClr val="bg1"/>
                </a:solidFill>
              </a:rPr>
              <a:t> </a:t>
            </a:r>
            <a:r>
              <a:rPr lang="en-US" sz="2800" b="1" dirty="0" err="1">
                <a:solidFill>
                  <a:schemeClr val="bg1"/>
                </a:solidFill>
              </a:rPr>
              <a:t>imun</a:t>
            </a:r>
            <a:endParaRPr lang="en-US" sz="2400" b="1" dirty="0">
              <a:solidFill>
                <a:schemeClr val="bg1"/>
              </a:solidFill>
              <a:latin typeface="Times New Roman" pitchFamily="18" charset="0"/>
            </a:endParaRPr>
          </a:p>
        </p:txBody>
      </p:sp>
      <p:sp>
        <p:nvSpPr>
          <p:cNvPr id="11277" name="Text Box 12"/>
          <p:cNvSpPr txBox="1">
            <a:spLocks noChangeArrowheads="1"/>
          </p:cNvSpPr>
          <p:nvPr/>
        </p:nvSpPr>
        <p:spPr bwMode="auto">
          <a:xfrm>
            <a:off x="1663700" y="1295400"/>
            <a:ext cx="666750" cy="1555750"/>
          </a:xfrm>
          <a:prstGeom prst="rect">
            <a:avLst/>
          </a:prstGeom>
          <a:noFill/>
          <a:ln w="9525">
            <a:noFill/>
            <a:miter lim="800000"/>
            <a:headEnd/>
            <a:tailEnd/>
          </a:ln>
        </p:spPr>
        <p:txBody>
          <a:bodyPr>
            <a:spAutoFit/>
          </a:bodyPr>
          <a:lstStyle/>
          <a:p>
            <a:pPr algn="l" eaLnBrk="0" hangingPunct="0"/>
            <a:r>
              <a:rPr lang="en-US" sz="9600">
                <a:solidFill>
                  <a:schemeClr val="accent2"/>
                </a:solidFill>
                <a:latin typeface="Times New Roman" pitchFamily="18" charset="0"/>
                <a:sym typeface="Symbol" pitchFamily="18" charset="2"/>
              </a:rPr>
              <a:t></a:t>
            </a:r>
            <a:endParaRPr lang="en-US" sz="2400">
              <a:solidFill>
                <a:schemeClr val="accent2"/>
              </a:solidFill>
              <a:latin typeface="Times New Roman" pitchFamily="18" charset="0"/>
            </a:endParaRPr>
          </a:p>
        </p:txBody>
      </p:sp>
      <p:sp>
        <p:nvSpPr>
          <p:cNvPr id="11278" name="Line 13"/>
          <p:cNvSpPr>
            <a:spLocks noChangeShapeType="1"/>
          </p:cNvSpPr>
          <p:nvPr/>
        </p:nvSpPr>
        <p:spPr bwMode="auto">
          <a:xfrm rot="233967" flipV="1">
            <a:off x="2120900" y="1295400"/>
            <a:ext cx="228600" cy="228600"/>
          </a:xfrm>
          <a:prstGeom prst="line">
            <a:avLst/>
          </a:prstGeom>
          <a:noFill/>
          <a:ln w="38100">
            <a:solidFill>
              <a:schemeClr val="accent2"/>
            </a:solidFill>
            <a:round/>
            <a:headEnd/>
            <a:tailEnd type="triangle" w="med" len="med"/>
          </a:ln>
        </p:spPr>
        <p:txBody>
          <a:bodyPr wrap="none" anchor="ctr"/>
          <a:lstStyle/>
          <a:p>
            <a:endParaRPr lang="en-US"/>
          </a:p>
        </p:txBody>
      </p:sp>
      <p:sp>
        <p:nvSpPr>
          <p:cNvPr id="11279" name="Line 14"/>
          <p:cNvSpPr>
            <a:spLocks noChangeShapeType="1"/>
          </p:cNvSpPr>
          <p:nvPr/>
        </p:nvSpPr>
        <p:spPr bwMode="auto">
          <a:xfrm rot="20834583" flipH="1">
            <a:off x="3873500" y="2895600"/>
            <a:ext cx="1676400" cy="1588"/>
          </a:xfrm>
          <a:prstGeom prst="line">
            <a:avLst/>
          </a:prstGeom>
          <a:noFill/>
          <a:ln w="57150">
            <a:solidFill>
              <a:schemeClr val="accent2"/>
            </a:solidFill>
            <a:round/>
            <a:headEnd/>
            <a:tailEnd type="triangle" w="med" len="med"/>
          </a:ln>
        </p:spPr>
        <p:txBody>
          <a:bodyPr wrap="none" anchor="ctr"/>
          <a:lstStyle/>
          <a:p>
            <a:endParaRPr lang="en-US"/>
          </a:p>
        </p:txBody>
      </p:sp>
      <p:sp>
        <p:nvSpPr>
          <p:cNvPr id="11280" name="Text Box 15"/>
          <p:cNvSpPr txBox="1">
            <a:spLocks noChangeArrowheads="1"/>
          </p:cNvSpPr>
          <p:nvPr/>
        </p:nvSpPr>
        <p:spPr bwMode="auto">
          <a:xfrm>
            <a:off x="2574925" y="3581400"/>
            <a:ext cx="2593975" cy="1857375"/>
          </a:xfrm>
          <a:prstGeom prst="rect">
            <a:avLst/>
          </a:prstGeom>
          <a:noFill/>
          <a:ln w="57150">
            <a:solidFill>
              <a:schemeClr val="accent2"/>
            </a:solidFill>
            <a:miter lim="800000"/>
            <a:headEnd/>
            <a:tailEnd/>
          </a:ln>
        </p:spPr>
        <p:txBody>
          <a:bodyPr>
            <a:spAutoFit/>
          </a:bodyPr>
          <a:lstStyle/>
          <a:p>
            <a:pPr algn="r" eaLnBrk="0" hangingPunct="0">
              <a:buFont typeface="Wingdings" pitchFamily="2" charset="2"/>
              <a:buChar char="§"/>
            </a:pPr>
            <a:r>
              <a:rPr lang="en-US" sz="2800" b="1">
                <a:solidFill>
                  <a:schemeClr val="accent2"/>
                </a:solidFill>
              </a:rPr>
              <a:t> nonspesifik (</a:t>
            </a:r>
            <a:r>
              <a:rPr lang="en-US" sz="2800" b="1" i="1">
                <a:solidFill>
                  <a:schemeClr val="accent2"/>
                </a:solidFill>
              </a:rPr>
              <a:t>innate</a:t>
            </a:r>
            <a:r>
              <a:rPr lang="en-US" sz="2800" b="1">
                <a:solidFill>
                  <a:schemeClr val="accent2"/>
                </a:solidFill>
              </a:rPr>
              <a:t>)</a:t>
            </a:r>
          </a:p>
          <a:p>
            <a:pPr algn="r" eaLnBrk="0" hangingPunct="0">
              <a:buFont typeface="Wingdings" pitchFamily="2" charset="2"/>
              <a:buChar char="§"/>
            </a:pPr>
            <a:r>
              <a:rPr lang="en-US" sz="2800" b="1">
                <a:solidFill>
                  <a:schemeClr val="accent2"/>
                </a:solidFill>
              </a:rPr>
              <a:t> spesifik (</a:t>
            </a:r>
            <a:r>
              <a:rPr lang="en-US" sz="2800" b="1" i="1">
                <a:solidFill>
                  <a:schemeClr val="accent2"/>
                </a:solidFill>
              </a:rPr>
              <a:t>adaptive</a:t>
            </a:r>
            <a:r>
              <a:rPr lang="en-US" sz="2800" b="1">
                <a:solidFill>
                  <a:schemeClr val="accent2"/>
                </a:solidFill>
              </a:rPr>
              <a:t>)</a:t>
            </a:r>
            <a:endParaRPr lang="en-US" sz="2800">
              <a:solidFill>
                <a:schemeClr val="accent2"/>
              </a:solidFill>
            </a:endParaRPr>
          </a:p>
        </p:txBody>
      </p:sp>
      <p:sp>
        <p:nvSpPr>
          <p:cNvPr id="11281" name="Text Box 16"/>
          <p:cNvSpPr txBox="1">
            <a:spLocks noChangeArrowheads="1"/>
          </p:cNvSpPr>
          <p:nvPr/>
        </p:nvSpPr>
        <p:spPr bwMode="auto">
          <a:xfrm>
            <a:off x="1168400" y="6038850"/>
            <a:ext cx="1485900" cy="528638"/>
          </a:xfrm>
          <a:prstGeom prst="rect">
            <a:avLst/>
          </a:prstGeom>
          <a:noFill/>
          <a:ln w="9525">
            <a:solidFill>
              <a:schemeClr val="accent2"/>
            </a:solidFill>
            <a:miter lim="800000"/>
            <a:headEnd/>
            <a:tailEnd/>
          </a:ln>
        </p:spPr>
        <p:txBody>
          <a:bodyPr>
            <a:spAutoFit/>
          </a:bodyPr>
          <a:lstStyle/>
          <a:p>
            <a:pPr algn="l" eaLnBrk="0" hangingPunct="0"/>
            <a:r>
              <a:rPr lang="en-US" sz="2800">
                <a:solidFill>
                  <a:schemeClr val="accent2"/>
                </a:solidFill>
              </a:rPr>
              <a:t> </a:t>
            </a:r>
            <a:r>
              <a:rPr lang="en-US" sz="2800" b="1">
                <a:solidFill>
                  <a:schemeClr val="accent2"/>
                </a:solidFill>
              </a:rPr>
              <a:t>selular</a:t>
            </a:r>
            <a:r>
              <a:rPr lang="en-US" sz="2800">
                <a:solidFill>
                  <a:schemeClr val="accent2"/>
                </a:solidFill>
              </a:rPr>
              <a:t> </a:t>
            </a:r>
            <a:endParaRPr lang="en-US" sz="2400">
              <a:solidFill>
                <a:schemeClr val="accent2"/>
              </a:solidFill>
              <a:latin typeface="Times New Roman" pitchFamily="18" charset="0"/>
            </a:endParaRPr>
          </a:p>
        </p:txBody>
      </p:sp>
      <p:sp>
        <p:nvSpPr>
          <p:cNvPr id="11282" name="Line 17"/>
          <p:cNvSpPr>
            <a:spLocks noChangeShapeType="1"/>
          </p:cNvSpPr>
          <p:nvPr/>
        </p:nvSpPr>
        <p:spPr bwMode="auto">
          <a:xfrm rot="20865047" flipH="1">
            <a:off x="1876425" y="5713413"/>
            <a:ext cx="1271588" cy="76200"/>
          </a:xfrm>
          <a:prstGeom prst="line">
            <a:avLst/>
          </a:prstGeom>
          <a:noFill/>
          <a:ln w="57150">
            <a:solidFill>
              <a:srgbClr val="333399"/>
            </a:solidFill>
            <a:round/>
            <a:headEnd/>
            <a:tailEnd type="triangle" w="med" len="med"/>
          </a:ln>
        </p:spPr>
        <p:txBody>
          <a:bodyPr wrap="none" anchor="ctr"/>
          <a:lstStyle/>
          <a:p>
            <a:endParaRPr lang="en-US"/>
          </a:p>
        </p:txBody>
      </p:sp>
      <p:sp>
        <p:nvSpPr>
          <p:cNvPr id="11283" name="Text Box 19"/>
          <p:cNvSpPr txBox="1">
            <a:spLocks noChangeArrowheads="1"/>
          </p:cNvSpPr>
          <p:nvPr/>
        </p:nvSpPr>
        <p:spPr bwMode="auto">
          <a:xfrm>
            <a:off x="3543300" y="6100763"/>
            <a:ext cx="1439946" cy="523220"/>
          </a:xfrm>
          <a:prstGeom prst="rect">
            <a:avLst/>
          </a:prstGeom>
          <a:noFill/>
          <a:ln w="9525">
            <a:solidFill>
              <a:schemeClr val="accent2"/>
            </a:solidFill>
            <a:miter lim="800000"/>
            <a:headEnd/>
            <a:tailEnd/>
          </a:ln>
        </p:spPr>
        <p:txBody>
          <a:bodyPr wrap="none">
            <a:spAutoFit/>
          </a:bodyPr>
          <a:lstStyle/>
          <a:p>
            <a:pPr algn="l" eaLnBrk="0" hangingPunct="0"/>
            <a:r>
              <a:rPr lang="en-US" sz="2800" b="1" dirty="0" err="1">
                <a:solidFill>
                  <a:schemeClr val="accent2"/>
                </a:solidFill>
              </a:rPr>
              <a:t>humoral</a:t>
            </a:r>
            <a:endParaRPr lang="en-US" sz="2400" dirty="0">
              <a:solidFill>
                <a:schemeClr val="accent2"/>
              </a:solidFill>
              <a:latin typeface="Times New Roman" pitchFamily="18" charset="0"/>
            </a:endParaRPr>
          </a:p>
        </p:txBody>
      </p:sp>
      <p:sp>
        <p:nvSpPr>
          <p:cNvPr id="11284" name="Line 20"/>
          <p:cNvSpPr>
            <a:spLocks noChangeShapeType="1"/>
          </p:cNvSpPr>
          <p:nvPr/>
        </p:nvSpPr>
        <p:spPr bwMode="auto">
          <a:xfrm>
            <a:off x="3733800" y="5562600"/>
            <a:ext cx="609600" cy="381000"/>
          </a:xfrm>
          <a:prstGeom prst="line">
            <a:avLst/>
          </a:prstGeom>
          <a:noFill/>
          <a:ln w="57150">
            <a:solidFill>
              <a:srgbClr val="333399"/>
            </a:solidFill>
            <a:round/>
            <a:headEnd/>
            <a:tailEnd type="triangle" w="med" len="med"/>
          </a:ln>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reeform 2" descr="Bouquet"/>
          <p:cNvSpPr>
            <a:spLocks/>
          </p:cNvSpPr>
          <p:nvPr/>
        </p:nvSpPr>
        <p:spPr bwMode="auto">
          <a:xfrm>
            <a:off x="5057775" y="1466850"/>
            <a:ext cx="1990725" cy="2057400"/>
          </a:xfrm>
          <a:custGeom>
            <a:avLst/>
            <a:gdLst>
              <a:gd name="T0" fmla="*/ 449891 w 1208"/>
              <a:gd name="T1" fmla="*/ 397764 h 1200"/>
              <a:gd name="T2" fmla="*/ 491089 w 1208"/>
              <a:gd name="T3" fmla="*/ 526351 h 1200"/>
              <a:gd name="T4" fmla="*/ 464722 w 1208"/>
              <a:gd name="T5" fmla="*/ 682371 h 1200"/>
              <a:gd name="T6" fmla="*/ 232361 w 1208"/>
              <a:gd name="T7" fmla="*/ 838390 h 1200"/>
              <a:gd name="T8" fmla="*/ 95581 w 1208"/>
              <a:gd name="T9" fmla="*/ 951548 h 1200"/>
              <a:gd name="T10" fmla="*/ 0 w 1208"/>
              <a:gd name="T11" fmla="*/ 1121283 h 1200"/>
              <a:gd name="T12" fmla="*/ 191162 w 1208"/>
              <a:gd name="T13" fmla="*/ 1433322 h 1200"/>
              <a:gd name="T14" fmla="*/ 314759 w 1208"/>
              <a:gd name="T15" fmla="*/ 1532763 h 1200"/>
              <a:gd name="T16" fmla="*/ 436707 w 1208"/>
              <a:gd name="T17" fmla="*/ 1645920 h 1200"/>
              <a:gd name="T18" fmla="*/ 614686 w 1208"/>
              <a:gd name="T19" fmla="*/ 1930527 h 1200"/>
              <a:gd name="T20" fmla="*/ 710267 w 1208"/>
              <a:gd name="T21" fmla="*/ 1957959 h 1200"/>
              <a:gd name="T22" fmla="*/ 968995 w 1208"/>
              <a:gd name="T23" fmla="*/ 2014538 h 1200"/>
              <a:gd name="T24" fmla="*/ 1132142 w 1208"/>
              <a:gd name="T25" fmla="*/ 2057400 h 1200"/>
              <a:gd name="T26" fmla="*/ 1240907 w 1208"/>
              <a:gd name="T27" fmla="*/ 2043684 h 1200"/>
              <a:gd name="T28" fmla="*/ 1310121 w 1208"/>
              <a:gd name="T29" fmla="*/ 1957959 h 1200"/>
              <a:gd name="T30" fmla="*/ 1405702 w 1208"/>
              <a:gd name="T31" fmla="*/ 1831086 h 1200"/>
              <a:gd name="T32" fmla="*/ 1677614 w 1208"/>
              <a:gd name="T33" fmla="*/ 1503616 h 1200"/>
              <a:gd name="T34" fmla="*/ 1990725 w 1208"/>
              <a:gd name="T35" fmla="*/ 1150429 h 1200"/>
              <a:gd name="T36" fmla="*/ 1964358 w 1208"/>
              <a:gd name="T37" fmla="*/ 908685 h 1200"/>
              <a:gd name="T38" fmla="*/ 1745180 w 1208"/>
              <a:gd name="T39" fmla="*/ 738949 h 1200"/>
              <a:gd name="T40" fmla="*/ 1582033 w 1208"/>
              <a:gd name="T41" fmla="*/ 639508 h 1200"/>
              <a:gd name="T42" fmla="*/ 1460085 w 1208"/>
              <a:gd name="T43" fmla="*/ 567499 h 1200"/>
              <a:gd name="T44" fmla="*/ 1023378 w 1208"/>
              <a:gd name="T45" fmla="*/ 171450 h 1200"/>
              <a:gd name="T46" fmla="*/ 723450 w 1208"/>
              <a:gd name="T47" fmla="*/ 99441 h 1200"/>
              <a:gd name="T48" fmla="*/ 449891 w 1208"/>
              <a:gd name="T49" fmla="*/ 0 h 1200"/>
              <a:gd name="T50" fmla="*/ 314759 w 1208"/>
              <a:gd name="T51" fmla="*/ 42862 h 1200"/>
              <a:gd name="T52" fmla="*/ 354309 w 1208"/>
              <a:gd name="T53" fmla="*/ 298323 h 1200"/>
              <a:gd name="T54" fmla="*/ 410340 w 1208"/>
              <a:gd name="T55" fmla="*/ 384048 h 1200"/>
              <a:gd name="T56" fmla="*/ 449891 w 1208"/>
              <a:gd name="T57" fmla="*/ 397764 h 120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208"/>
              <a:gd name="T88" fmla="*/ 0 h 1200"/>
              <a:gd name="T89" fmla="*/ 1208 w 1208"/>
              <a:gd name="T90" fmla="*/ 1200 h 120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208" h="1200">
                <a:moveTo>
                  <a:pt x="273" y="232"/>
                </a:moveTo>
                <a:cubicBezTo>
                  <a:pt x="288" y="260"/>
                  <a:pt x="298" y="273"/>
                  <a:pt x="298" y="307"/>
                </a:cubicBezTo>
                <a:cubicBezTo>
                  <a:pt x="298" y="338"/>
                  <a:pt x="299" y="372"/>
                  <a:pt x="282" y="398"/>
                </a:cubicBezTo>
                <a:cubicBezTo>
                  <a:pt x="249" y="446"/>
                  <a:pt x="185" y="457"/>
                  <a:pt x="141" y="489"/>
                </a:cubicBezTo>
                <a:cubicBezTo>
                  <a:pt x="112" y="510"/>
                  <a:pt x="88" y="535"/>
                  <a:pt x="58" y="555"/>
                </a:cubicBezTo>
                <a:cubicBezTo>
                  <a:pt x="36" y="588"/>
                  <a:pt x="13" y="617"/>
                  <a:pt x="0" y="654"/>
                </a:cubicBezTo>
                <a:cubicBezTo>
                  <a:pt x="14" y="767"/>
                  <a:pt x="19" y="774"/>
                  <a:pt x="116" y="836"/>
                </a:cubicBezTo>
                <a:cubicBezTo>
                  <a:pt x="235" y="912"/>
                  <a:pt x="120" y="871"/>
                  <a:pt x="191" y="894"/>
                </a:cubicBezTo>
                <a:cubicBezTo>
                  <a:pt x="214" y="918"/>
                  <a:pt x="244" y="933"/>
                  <a:pt x="265" y="960"/>
                </a:cubicBezTo>
                <a:cubicBezTo>
                  <a:pt x="305" y="1011"/>
                  <a:pt x="337" y="1072"/>
                  <a:pt x="373" y="1126"/>
                </a:cubicBezTo>
                <a:cubicBezTo>
                  <a:pt x="384" y="1143"/>
                  <a:pt x="412" y="1136"/>
                  <a:pt x="431" y="1142"/>
                </a:cubicBezTo>
                <a:cubicBezTo>
                  <a:pt x="483" y="1157"/>
                  <a:pt x="535" y="1165"/>
                  <a:pt x="588" y="1175"/>
                </a:cubicBezTo>
                <a:cubicBezTo>
                  <a:pt x="621" y="1181"/>
                  <a:pt x="687" y="1200"/>
                  <a:pt x="687" y="1200"/>
                </a:cubicBezTo>
                <a:cubicBezTo>
                  <a:pt x="709" y="1197"/>
                  <a:pt x="732" y="1200"/>
                  <a:pt x="753" y="1192"/>
                </a:cubicBezTo>
                <a:cubicBezTo>
                  <a:pt x="768" y="1187"/>
                  <a:pt x="786" y="1154"/>
                  <a:pt x="795" y="1142"/>
                </a:cubicBezTo>
                <a:cubicBezTo>
                  <a:pt x="814" y="1117"/>
                  <a:pt x="837" y="1095"/>
                  <a:pt x="853" y="1068"/>
                </a:cubicBezTo>
                <a:cubicBezTo>
                  <a:pt x="896" y="992"/>
                  <a:pt x="949" y="930"/>
                  <a:pt x="1018" y="877"/>
                </a:cubicBezTo>
                <a:cubicBezTo>
                  <a:pt x="1097" y="816"/>
                  <a:pt x="1182" y="778"/>
                  <a:pt x="1208" y="671"/>
                </a:cubicBezTo>
                <a:cubicBezTo>
                  <a:pt x="1208" y="666"/>
                  <a:pt x="1206" y="562"/>
                  <a:pt x="1192" y="530"/>
                </a:cubicBezTo>
                <a:cubicBezTo>
                  <a:pt x="1169" y="476"/>
                  <a:pt x="1110" y="447"/>
                  <a:pt x="1059" y="431"/>
                </a:cubicBezTo>
                <a:cubicBezTo>
                  <a:pt x="1019" y="418"/>
                  <a:pt x="996" y="391"/>
                  <a:pt x="960" y="373"/>
                </a:cubicBezTo>
                <a:cubicBezTo>
                  <a:pt x="920" y="353"/>
                  <a:pt x="935" y="379"/>
                  <a:pt x="886" y="331"/>
                </a:cubicBezTo>
                <a:cubicBezTo>
                  <a:pt x="801" y="247"/>
                  <a:pt x="741" y="138"/>
                  <a:pt x="621" y="100"/>
                </a:cubicBezTo>
                <a:cubicBezTo>
                  <a:pt x="569" y="65"/>
                  <a:pt x="500" y="69"/>
                  <a:pt x="439" y="58"/>
                </a:cubicBezTo>
                <a:cubicBezTo>
                  <a:pt x="380" y="47"/>
                  <a:pt x="330" y="15"/>
                  <a:pt x="273" y="0"/>
                </a:cubicBezTo>
                <a:cubicBezTo>
                  <a:pt x="246" y="4"/>
                  <a:pt x="194" y="7"/>
                  <a:pt x="191" y="25"/>
                </a:cubicBezTo>
                <a:cubicBezTo>
                  <a:pt x="182" y="87"/>
                  <a:pt x="198" y="121"/>
                  <a:pt x="215" y="174"/>
                </a:cubicBezTo>
                <a:cubicBezTo>
                  <a:pt x="221" y="193"/>
                  <a:pt x="238" y="207"/>
                  <a:pt x="249" y="224"/>
                </a:cubicBezTo>
                <a:cubicBezTo>
                  <a:pt x="269" y="254"/>
                  <a:pt x="261" y="258"/>
                  <a:pt x="273" y="232"/>
                </a:cubicBezTo>
                <a:close/>
              </a:path>
            </a:pathLst>
          </a:custGeom>
          <a:blipFill dpi="0" rotWithShape="0">
            <a:blip r:embed="rId3"/>
            <a:srcRect/>
            <a:tile tx="0" ty="0" sx="100000" sy="100000" flip="none" algn="tl"/>
          </a:blipFill>
          <a:ln w="28575">
            <a:solidFill>
              <a:srgbClr val="CCCCFF"/>
            </a:solidFill>
            <a:round/>
            <a:headEnd/>
            <a:tailEnd/>
          </a:ln>
        </p:spPr>
        <p:txBody>
          <a:bodyPr wrap="none" anchor="ctr"/>
          <a:lstStyle/>
          <a:p>
            <a:endParaRPr lang="en-US"/>
          </a:p>
        </p:txBody>
      </p:sp>
      <p:sp>
        <p:nvSpPr>
          <p:cNvPr id="9219" name="Oval 3" descr="Small checker board"/>
          <p:cNvSpPr>
            <a:spLocks noChangeArrowheads="1"/>
          </p:cNvSpPr>
          <p:nvPr/>
        </p:nvSpPr>
        <p:spPr bwMode="auto">
          <a:xfrm>
            <a:off x="5819775" y="2305050"/>
            <a:ext cx="685800" cy="762000"/>
          </a:xfrm>
          <a:prstGeom prst="ellipse">
            <a:avLst/>
          </a:prstGeom>
          <a:pattFill prst="smCheck">
            <a:fgClr>
              <a:srgbClr val="CC66FF"/>
            </a:fgClr>
            <a:bgClr>
              <a:srgbClr val="CCCCFF"/>
            </a:bgClr>
          </a:pattFill>
          <a:ln w="9525">
            <a:solidFill>
              <a:srgbClr val="CCCCFF"/>
            </a:solidFill>
            <a:round/>
            <a:headEnd/>
            <a:tailEnd/>
          </a:ln>
        </p:spPr>
        <p:txBody>
          <a:bodyPr wrap="none" anchor="ctr"/>
          <a:lstStyle/>
          <a:p>
            <a:endParaRPr lang="en-US"/>
          </a:p>
        </p:txBody>
      </p:sp>
      <p:sp>
        <p:nvSpPr>
          <p:cNvPr id="9220" name="AutoShape 4"/>
          <p:cNvSpPr>
            <a:spLocks noChangeArrowheads="1"/>
          </p:cNvSpPr>
          <p:nvPr/>
        </p:nvSpPr>
        <p:spPr bwMode="auto">
          <a:xfrm rot="-9734431">
            <a:off x="5438775" y="1162050"/>
            <a:ext cx="533400" cy="381000"/>
          </a:xfrm>
          <a:custGeom>
            <a:avLst/>
            <a:gdLst>
              <a:gd name="T0" fmla="*/ 6586009 w 21600"/>
              <a:gd name="T1" fmla="*/ 0 h 21600"/>
              <a:gd name="T2" fmla="*/ 1646502 w 21600"/>
              <a:gd name="T3" fmla="*/ 3360208 h 21600"/>
              <a:gd name="T4" fmla="*/ 6586009 w 21600"/>
              <a:gd name="T5" fmla="*/ 1680104 h 21600"/>
              <a:gd name="T6" fmla="*/ 11525514 w 21600"/>
              <a:gd name="T7" fmla="*/ 3360208 h 21600"/>
              <a:gd name="T8" fmla="*/ 0 60000 65536"/>
              <a:gd name="T9" fmla="*/ 0 60000 65536"/>
              <a:gd name="T10" fmla="*/ 0 60000 65536"/>
              <a:gd name="T11" fmla="*/ 0 60000 65536"/>
              <a:gd name="T12" fmla="*/ 0 w 21600"/>
              <a:gd name="T13" fmla="*/ 0 h 21600"/>
              <a:gd name="T14" fmla="*/ 21600 w 21600"/>
              <a:gd name="T15" fmla="*/ 7713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CC66FF"/>
          </a:solidFill>
          <a:ln w="9525">
            <a:noFill/>
            <a:miter lim="800000"/>
            <a:headEnd/>
            <a:tailEnd/>
          </a:ln>
        </p:spPr>
        <p:txBody>
          <a:bodyPr wrap="none" anchor="ctr"/>
          <a:lstStyle/>
          <a:p>
            <a:endParaRPr lang="en-US"/>
          </a:p>
        </p:txBody>
      </p:sp>
      <p:sp>
        <p:nvSpPr>
          <p:cNvPr id="9221" name="AutoShape 5"/>
          <p:cNvSpPr>
            <a:spLocks noChangeArrowheads="1"/>
          </p:cNvSpPr>
          <p:nvPr/>
        </p:nvSpPr>
        <p:spPr bwMode="auto">
          <a:xfrm rot="-9131253">
            <a:off x="6429375" y="1771650"/>
            <a:ext cx="533400" cy="381000"/>
          </a:xfrm>
          <a:custGeom>
            <a:avLst/>
            <a:gdLst>
              <a:gd name="T0" fmla="*/ 6586009 w 21600"/>
              <a:gd name="T1" fmla="*/ 0 h 21600"/>
              <a:gd name="T2" fmla="*/ 1646502 w 21600"/>
              <a:gd name="T3" fmla="*/ 3360208 h 21600"/>
              <a:gd name="T4" fmla="*/ 6586009 w 21600"/>
              <a:gd name="T5" fmla="*/ 1680104 h 21600"/>
              <a:gd name="T6" fmla="*/ 11525514 w 21600"/>
              <a:gd name="T7" fmla="*/ 3360208 h 21600"/>
              <a:gd name="T8" fmla="*/ 0 60000 65536"/>
              <a:gd name="T9" fmla="*/ 0 60000 65536"/>
              <a:gd name="T10" fmla="*/ 0 60000 65536"/>
              <a:gd name="T11" fmla="*/ 0 60000 65536"/>
              <a:gd name="T12" fmla="*/ 0 w 21600"/>
              <a:gd name="T13" fmla="*/ 0 h 21600"/>
              <a:gd name="T14" fmla="*/ 21600 w 21600"/>
              <a:gd name="T15" fmla="*/ 7713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CC66FF"/>
          </a:solidFill>
          <a:ln w="9525">
            <a:noFill/>
            <a:miter lim="800000"/>
            <a:headEnd/>
            <a:tailEnd/>
          </a:ln>
        </p:spPr>
        <p:txBody>
          <a:bodyPr wrap="none" anchor="ctr"/>
          <a:lstStyle/>
          <a:p>
            <a:endParaRPr lang="en-US"/>
          </a:p>
        </p:txBody>
      </p:sp>
      <p:sp>
        <p:nvSpPr>
          <p:cNvPr id="9222" name="AutoShape 6"/>
          <p:cNvSpPr>
            <a:spLocks noChangeArrowheads="1"/>
          </p:cNvSpPr>
          <p:nvPr/>
        </p:nvSpPr>
        <p:spPr bwMode="auto">
          <a:xfrm rot="470559">
            <a:off x="5591175" y="3448050"/>
            <a:ext cx="533400" cy="381000"/>
          </a:xfrm>
          <a:custGeom>
            <a:avLst/>
            <a:gdLst>
              <a:gd name="T0" fmla="*/ 6586009 w 21600"/>
              <a:gd name="T1" fmla="*/ 0 h 21600"/>
              <a:gd name="T2" fmla="*/ 1646502 w 21600"/>
              <a:gd name="T3" fmla="*/ 3360208 h 21600"/>
              <a:gd name="T4" fmla="*/ 6586009 w 21600"/>
              <a:gd name="T5" fmla="*/ 1680104 h 21600"/>
              <a:gd name="T6" fmla="*/ 11525514 w 21600"/>
              <a:gd name="T7" fmla="*/ 3360208 h 21600"/>
              <a:gd name="T8" fmla="*/ 0 60000 65536"/>
              <a:gd name="T9" fmla="*/ 0 60000 65536"/>
              <a:gd name="T10" fmla="*/ 0 60000 65536"/>
              <a:gd name="T11" fmla="*/ 0 60000 65536"/>
              <a:gd name="T12" fmla="*/ 0 w 21600"/>
              <a:gd name="T13" fmla="*/ 0 h 21600"/>
              <a:gd name="T14" fmla="*/ 21600 w 21600"/>
              <a:gd name="T15" fmla="*/ 7713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CC66FF"/>
          </a:solidFill>
          <a:ln w="9525">
            <a:noFill/>
            <a:miter lim="800000"/>
            <a:headEnd/>
            <a:tailEnd/>
          </a:ln>
        </p:spPr>
        <p:txBody>
          <a:bodyPr wrap="none" anchor="ctr"/>
          <a:lstStyle/>
          <a:p>
            <a:endParaRPr lang="en-US"/>
          </a:p>
        </p:txBody>
      </p:sp>
      <p:sp>
        <p:nvSpPr>
          <p:cNvPr id="9223" name="AutoShape 7"/>
          <p:cNvSpPr>
            <a:spLocks noChangeArrowheads="1"/>
          </p:cNvSpPr>
          <p:nvPr/>
        </p:nvSpPr>
        <p:spPr bwMode="auto">
          <a:xfrm rot="2998762">
            <a:off x="4752975" y="2762250"/>
            <a:ext cx="533400" cy="381000"/>
          </a:xfrm>
          <a:custGeom>
            <a:avLst/>
            <a:gdLst>
              <a:gd name="T0" fmla="*/ 6586009 w 21600"/>
              <a:gd name="T1" fmla="*/ 0 h 21600"/>
              <a:gd name="T2" fmla="*/ 1646502 w 21600"/>
              <a:gd name="T3" fmla="*/ 3360208 h 21600"/>
              <a:gd name="T4" fmla="*/ 6586009 w 21600"/>
              <a:gd name="T5" fmla="*/ 1680104 h 21600"/>
              <a:gd name="T6" fmla="*/ 11525514 w 21600"/>
              <a:gd name="T7" fmla="*/ 3360208 h 21600"/>
              <a:gd name="T8" fmla="*/ 0 60000 65536"/>
              <a:gd name="T9" fmla="*/ 0 60000 65536"/>
              <a:gd name="T10" fmla="*/ 0 60000 65536"/>
              <a:gd name="T11" fmla="*/ 0 60000 65536"/>
              <a:gd name="T12" fmla="*/ 0 w 21600"/>
              <a:gd name="T13" fmla="*/ 0 h 21600"/>
              <a:gd name="T14" fmla="*/ 21600 w 21600"/>
              <a:gd name="T15" fmla="*/ 7713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CC66FF"/>
          </a:solidFill>
          <a:ln w="9525">
            <a:noFill/>
            <a:miter lim="800000"/>
            <a:headEnd/>
            <a:tailEnd/>
          </a:ln>
        </p:spPr>
        <p:txBody>
          <a:bodyPr wrap="none" anchor="ctr"/>
          <a:lstStyle/>
          <a:p>
            <a:endParaRPr lang="en-US"/>
          </a:p>
        </p:txBody>
      </p:sp>
      <p:sp>
        <p:nvSpPr>
          <p:cNvPr id="9224" name="Freeform 8" descr="Water droplets"/>
          <p:cNvSpPr>
            <a:spLocks/>
          </p:cNvSpPr>
          <p:nvPr/>
        </p:nvSpPr>
        <p:spPr bwMode="auto">
          <a:xfrm rot="-3560700">
            <a:off x="6438900" y="1085851"/>
            <a:ext cx="407987" cy="1249362"/>
          </a:xfrm>
          <a:custGeom>
            <a:avLst/>
            <a:gdLst>
              <a:gd name="T0" fmla="*/ 225425 w 257"/>
              <a:gd name="T1" fmla="*/ 65087 h 787"/>
              <a:gd name="T2" fmla="*/ 173037 w 257"/>
              <a:gd name="T3" fmla="*/ 249237 h 787"/>
              <a:gd name="T4" fmla="*/ 133350 w 257"/>
              <a:gd name="T5" fmla="*/ 407987 h 787"/>
              <a:gd name="T6" fmla="*/ 120650 w 257"/>
              <a:gd name="T7" fmla="*/ 512762 h 787"/>
              <a:gd name="T8" fmla="*/ 93662 w 257"/>
              <a:gd name="T9" fmla="*/ 590550 h 787"/>
              <a:gd name="T10" fmla="*/ 53975 w 257"/>
              <a:gd name="T11" fmla="*/ 866775 h 787"/>
              <a:gd name="T12" fmla="*/ 133350 w 257"/>
              <a:gd name="T13" fmla="*/ 1247775 h 787"/>
              <a:gd name="T14" fmla="*/ 252412 w 257"/>
              <a:gd name="T15" fmla="*/ 1195387 h 787"/>
              <a:gd name="T16" fmla="*/ 277812 w 257"/>
              <a:gd name="T17" fmla="*/ 1116012 h 787"/>
              <a:gd name="T18" fmla="*/ 369887 w 257"/>
              <a:gd name="T19" fmla="*/ 315912 h 787"/>
              <a:gd name="T20" fmla="*/ 357187 w 257"/>
              <a:gd name="T21" fmla="*/ 26987 h 787"/>
              <a:gd name="T22" fmla="*/ 277812 w 257"/>
              <a:gd name="T23" fmla="*/ 0 h 787"/>
              <a:gd name="T24" fmla="*/ 225425 w 257"/>
              <a:gd name="T25" fmla="*/ 65087 h 78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57"/>
              <a:gd name="T40" fmla="*/ 0 h 787"/>
              <a:gd name="T41" fmla="*/ 257 w 257"/>
              <a:gd name="T42" fmla="*/ 787 h 78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57" h="787">
                <a:moveTo>
                  <a:pt x="142" y="41"/>
                </a:moveTo>
                <a:cubicBezTo>
                  <a:pt x="133" y="80"/>
                  <a:pt x="119" y="118"/>
                  <a:pt x="109" y="157"/>
                </a:cubicBezTo>
                <a:cubicBezTo>
                  <a:pt x="101" y="190"/>
                  <a:pt x="84" y="257"/>
                  <a:pt x="84" y="257"/>
                </a:cubicBezTo>
                <a:cubicBezTo>
                  <a:pt x="81" y="279"/>
                  <a:pt x="81" y="301"/>
                  <a:pt x="76" y="323"/>
                </a:cubicBezTo>
                <a:cubicBezTo>
                  <a:pt x="72" y="340"/>
                  <a:pt x="59" y="372"/>
                  <a:pt x="59" y="372"/>
                </a:cubicBezTo>
                <a:cubicBezTo>
                  <a:pt x="52" y="431"/>
                  <a:pt x="41" y="487"/>
                  <a:pt x="34" y="546"/>
                </a:cubicBezTo>
                <a:cubicBezTo>
                  <a:pt x="39" y="662"/>
                  <a:pt x="0" y="732"/>
                  <a:pt x="84" y="786"/>
                </a:cubicBezTo>
                <a:cubicBezTo>
                  <a:pt x="119" y="780"/>
                  <a:pt x="140" y="787"/>
                  <a:pt x="159" y="753"/>
                </a:cubicBezTo>
                <a:cubicBezTo>
                  <a:pt x="167" y="738"/>
                  <a:pt x="175" y="703"/>
                  <a:pt x="175" y="703"/>
                </a:cubicBezTo>
                <a:cubicBezTo>
                  <a:pt x="182" y="528"/>
                  <a:pt x="200" y="368"/>
                  <a:pt x="233" y="199"/>
                </a:cubicBezTo>
                <a:cubicBezTo>
                  <a:pt x="235" y="179"/>
                  <a:pt x="257" y="49"/>
                  <a:pt x="225" y="17"/>
                </a:cubicBezTo>
                <a:cubicBezTo>
                  <a:pt x="223" y="15"/>
                  <a:pt x="178" y="1"/>
                  <a:pt x="175" y="0"/>
                </a:cubicBezTo>
                <a:cubicBezTo>
                  <a:pt x="148" y="9"/>
                  <a:pt x="142" y="11"/>
                  <a:pt x="142" y="41"/>
                </a:cubicBezTo>
                <a:close/>
              </a:path>
            </a:pathLst>
          </a:custGeom>
          <a:blipFill dpi="0" rotWithShape="0">
            <a:blip r:embed="rId4"/>
            <a:srcRect/>
            <a:tile tx="0" ty="0" sx="100000" sy="100000" flip="none" algn="tl"/>
          </a:blipFill>
          <a:ln w="9525">
            <a:solidFill>
              <a:srgbClr val="66CCFF"/>
            </a:solidFill>
            <a:round/>
            <a:headEnd/>
            <a:tailEnd/>
          </a:ln>
        </p:spPr>
        <p:txBody>
          <a:bodyPr wrap="none" anchor="ctr"/>
          <a:lstStyle/>
          <a:p>
            <a:endParaRPr lang="en-US"/>
          </a:p>
        </p:txBody>
      </p:sp>
      <p:sp>
        <p:nvSpPr>
          <p:cNvPr id="9225" name="AutoShape 9"/>
          <p:cNvSpPr>
            <a:spLocks noChangeArrowheads="1"/>
          </p:cNvSpPr>
          <p:nvPr/>
        </p:nvSpPr>
        <p:spPr bwMode="auto">
          <a:xfrm rot="-3452396">
            <a:off x="6627813" y="1771650"/>
            <a:ext cx="152400" cy="304800"/>
          </a:xfrm>
          <a:prstGeom prst="moon">
            <a:avLst>
              <a:gd name="adj" fmla="val 50000"/>
            </a:avLst>
          </a:prstGeom>
          <a:solidFill>
            <a:srgbClr val="FF3300"/>
          </a:solidFill>
          <a:ln w="9525">
            <a:solidFill>
              <a:srgbClr val="FF3300"/>
            </a:solidFill>
            <a:miter lim="800000"/>
            <a:headEnd/>
            <a:tailEnd/>
          </a:ln>
        </p:spPr>
        <p:txBody>
          <a:bodyPr wrap="none" anchor="ctr"/>
          <a:lstStyle/>
          <a:p>
            <a:endParaRPr lang="en-US"/>
          </a:p>
        </p:txBody>
      </p:sp>
      <p:sp>
        <p:nvSpPr>
          <p:cNvPr id="9226" name="Oval 10"/>
          <p:cNvSpPr>
            <a:spLocks noChangeArrowheads="1"/>
          </p:cNvSpPr>
          <p:nvPr/>
        </p:nvSpPr>
        <p:spPr bwMode="auto">
          <a:xfrm rot="502796">
            <a:off x="4997450" y="3600450"/>
            <a:ext cx="1524000" cy="228600"/>
          </a:xfrm>
          <a:prstGeom prst="ellipse">
            <a:avLst/>
          </a:prstGeom>
          <a:gradFill rotWithShape="0">
            <a:gsLst>
              <a:gs pos="0">
                <a:srgbClr val="9999FF"/>
              </a:gs>
              <a:gs pos="100000">
                <a:srgbClr val="474776"/>
              </a:gs>
            </a:gsLst>
            <a:lin ang="5400000" scaled="1"/>
          </a:gradFill>
          <a:ln w="9525">
            <a:solidFill>
              <a:srgbClr val="9999FF"/>
            </a:solidFill>
            <a:round/>
            <a:headEnd/>
            <a:tailEnd/>
          </a:ln>
        </p:spPr>
        <p:txBody>
          <a:bodyPr wrap="none" anchor="ctr"/>
          <a:lstStyle/>
          <a:p>
            <a:endParaRPr lang="en-US"/>
          </a:p>
        </p:txBody>
      </p:sp>
      <p:sp>
        <p:nvSpPr>
          <p:cNvPr id="9227" name="AutoShape 11"/>
          <p:cNvSpPr>
            <a:spLocks noChangeArrowheads="1"/>
          </p:cNvSpPr>
          <p:nvPr/>
        </p:nvSpPr>
        <p:spPr bwMode="auto">
          <a:xfrm rot="6173217">
            <a:off x="5743575" y="3448050"/>
            <a:ext cx="152400" cy="304800"/>
          </a:xfrm>
          <a:prstGeom prst="moon">
            <a:avLst>
              <a:gd name="adj" fmla="val 50000"/>
            </a:avLst>
          </a:prstGeom>
          <a:solidFill>
            <a:srgbClr val="FF3300"/>
          </a:solidFill>
          <a:ln w="9525">
            <a:solidFill>
              <a:srgbClr val="FF3300"/>
            </a:solidFill>
            <a:miter lim="800000"/>
            <a:headEnd/>
            <a:tailEnd/>
          </a:ln>
        </p:spPr>
        <p:txBody>
          <a:bodyPr wrap="none" anchor="ctr"/>
          <a:lstStyle/>
          <a:p>
            <a:endParaRPr lang="en-US"/>
          </a:p>
        </p:txBody>
      </p:sp>
      <p:sp>
        <p:nvSpPr>
          <p:cNvPr id="9228" name="Text Box 12"/>
          <p:cNvSpPr txBox="1">
            <a:spLocks noChangeArrowheads="1"/>
          </p:cNvSpPr>
          <p:nvPr/>
        </p:nvSpPr>
        <p:spPr bwMode="auto">
          <a:xfrm>
            <a:off x="1644650" y="1371600"/>
            <a:ext cx="3057525" cy="660400"/>
          </a:xfrm>
          <a:prstGeom prst="rect">
            <a:avLst/>
          </a:prstGeom>
          <a:solidFill>
            <a:srgbClr val="CCFFCC"/>
          </a:solidFill>
          <a:ln w="57150">
            <a:solidFill>
              <a:srgbClr val="CC66FF"/>
            </a:solidFill>
            <a:miter lim="800000"/>
            <a:headEnd/>
            <a:tailEnd/>
          </a:ln>
        </p:spPr>
        <p:txBody>
          <a:bodyPr wrap="none">
            <a:spAutoFit/>
          </a:bodyPr>
          <a:lstStyle/>
          <a:p>
            <a:pPr algn="ctr">
              <a:lnSpc>
                <a:spcPct val="70000"/>
              </a:lnSpc>
            </a:pPr>
            <a:r>
              <a:rPr lang="en-US" b="1">
                <a:solidFill>
                  <a:srgbClr val="CC66FF"/>
                </a:solidFill>
                <a:latin typeface="Comic Sans MS" pitchFamily="66" charset="0"/>
              </a:rPr>
              <a:t>Pattern recognition</a:t>
            </a:r>
          </a:p>
          <a:p>
            <a:pPr algn="ctr">
              <a:lnSpc>
                <a:spcPct val="70000"/>
              </a:lnSpc>
            </a:pPr>
            <a:r>
              <a:rPr lang="en-US" b="1">
                <a:solidFill>
                  <a:srgbClr val="CC66FF"/>
                </a:solidFill>
                <a:latin typeface="Comic Sans MS" pitchFamily="66" charset="0"/>
              </a:rPr>
              <a:t>receptor = PRR</a:t>
            </a:r>
            <a:endParaRPr lang="en-US" sz="2800">
              <a:solidFill>
                <a:srgbClr val="CC66FF"/>
              </a:solidFill>
              <a:latin typeface="Comic Sans MS" pitchFamily="66" charset="0"/>
            </a:endParaRPr>
          </a:p>
        </p:txBody>
      </p:sp>
      <p:sp>
        <p:nvSpPr>
          <p:cNvPr id="9229" name="AutoShape 13"/>
          <p:cNvSpPr>
            <a:spLocks noChangeArrowheads="1"/>
          </p:cNvSpPr>
          <p:nvPr/>
        </p:nvSpPr>
        <p:spPr bwMode="auto">
          <a:xfrm rot="-4399241">
            <a:off x="5181600" y="3581400"/>
            <a:ext cx="152400" cy="304800"/>
          </a:xfrm>
          <a:prstGeom prst="moon">
            <a:avLst>
              <a:gd name="adj" fmla="val 50000"/>
            </a:avLst>
          </a:prstGeom>
          <a:solidFill>
            <a:srgbClr val="FF3300"/>
          </a:solidFill>
          <a:ln w="9525">
            <a:solidFill>
              <a:srgbClr val="FF3300"/>
            </a:solidFill>
            <a:miter lim="800000"/>
            <a:headEnd/>
            <a:tailEnd/>
          </a:ln>
        </p:spPr>
        <p:txBody>
          <a:bodyPr wrap="none" anchor="ctr"/>
          <a:lstStyle/>
          <a:p>
            <a:endParaRPr lang="en-US"/>
          </a:p>
        </p:txBody>
      </p:sp>
      <p:sp>
        <p:nvSpPr>
          <p:cNvPr id="9230" name="Text Box 14"/>
          <p:cNvSpPr txBox="1">
            <a:spLocks noChangeArrowheads="1"/>
          </p:cNvSpPr>
          <p:nvPr/>
        </p:nvSpPr>
        <p:spPr bwMode="auto">
          <a:xfrm>
            <a:off x="1701800" y="4445000"/>
            <a:ext cx="4232275" cy="660400"/>
          </a:xfrm>
          <a:prstGeom prst="rect">
            <a:avLst/>
          </a:prstGeom>
          <a:gradFill rotWithShape="0">
            <a:gsLst>
              <a:gs pos="0">
                <a:srgbClr val="CCFF99"/>
              </a:gs>
              <a:gs pos="100000">
                <a:srgbClr val="9EC677"/>
              </a:gs>
            </a:gsLst>
            <a:lin ang="5400000" scaled="1"/>
          </a:gradFill>
          <a:ln w="57150">
            <a:solidFill>
              <a:srgbClr val="FF3300"/>
            </a:solidFill>
            <a:miter lim="800000"/>
            <a:headEnd/>
            <a:tailEnd/>
          </a:ln>
        </p:spPr>
        <p:txBody>
          <a:bodyPr wrap="none">
            <a:spAutoFit/>
          </a:bodyPr>
          <a:lstStyle/>
          <a:p>
            <a:pPr algn="ctr">
              <a:lnSpc>
                <a:spcPct val="70000"/>
              </a:lnSpc>
            </a:pPr>
            <a:r>
              <a:rPr lang="en-US" b="1">
                <a:solidFill>
                  <a:srgbClr val="FF3300"/>
                </a:solidFill>
                <a:latin typeface="Comic Sans MS" pitchFamily="66" charset="0"/>
              </a:rPr>
              <a:t>Pathogen-associated</a:t>
            </a:r>
          </a:p>
          <a:p>
            <a:pPr algn="ctr">
              <a:lnSpc>
                <a:spcPct val="70000"/>
              </a:lnSpc>
            </a:pPr>
            <a:r>
              <a:rPr lang="en-US" b="1">
                <a:solidFill>
                  <a:srgbClr val="FF3300"/>
                </a:solidFill>
                <a:latin typeface="Comic Sans MS" pitchFamily="66" charset="0"/>
              </a:rPr>
              <a:t> molecular pattern = PAMP</a:t>
            </a:r>
            <a:endParaRPr lang="en-US"/>
          </a:p>
        </p:txBody>
      </p:sp>
      <p:sp>
        <p:nvSpPr>
          <p:cNvPr id="9231" name="Line 15"/>
          <p:cNvSpPr>
            <a:spLocks noChangeShapeType="1"/>
          </p:cNvSpPr>
          <p:nvPr/>
        </p:nvSpPr>
        <p:spPr bwMode="auto">
          <a:xfrm flipV="1">
            <a:off x="3914775" y="3752850"/>
            <a:ext cx="1066800" cy="685800"/>
          </a:xfrm>
          <a:prstGeom prst="line">
            <a:avLst/>
          </a:prstGeom>
          <a:noFill/>
          <a:ln w="57150">
            <a:solidFill>
              <a:srgbClr val="FF3300"/>
            </a:solidFill>
            <a:round/>
            <a:headEnd/>
            <a:tailEnd type="triangle" w="med" len="med"/>
          </a:ln>
        </p:spPr>
        <p:txBody>
          <a:bodyPr wrap="none" anchor="ctr"/>
          <a:lstStyle/>
          <a:p>
            <a:endParaRPr lang="en-US"/>
          </a:p>
        </p:txBody>
      </p:sp>
      <p:sp>
        <p:nvSpPr>
          <p:cNvPr id="9232" name="Line 16"/>
          <p:cNvSpPr>
            <a:spLocks noChangeShapeType="1"/>
          </p:cNvSpPr>
          <p:nvPr/>
        </p:nvSpPr>
        <p:spPr bwMode="auto">
          <a:xfrm rot="646763">
            <a:off x="3657600" y="2133600"/>
            <a:ext cx="1171575" cy="457200"/>
          </a:xfrm>
          <a:prstGeom prst="line">
            <a:avLst/>
          </a:prstGeom>
          <a:noFill/>
          <a:ln w="57150">
            <a:solidFill>
              <a:srgbClr val="CC66FF"/>
            </a:solidFill>
            <a:round/>
            <a:headEnd/>
            <a:tailEnd type="triangle" w="med" len="med"/>
          </a:ln>
        </p:spPr>
        <p:txBody>
          <a:bodyPr wrap="none" anchor="ct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3"/>
          <p:cNvSpPr>
            <a:spLocks noGrp="1"/>
          </p:cNvSpPr>
          <p:nvPr>
            <p:ph type="sldNum" sz="quarter" idx="12"/>
          </p:nvPr>
        </p:nvSpPr>
        <p:spPr>
          <a:noFill/>
        </p:spPr>
        <p:txBody>
          <a:bodyPr/>
          <a:lstStyle/>
          <a:p>
            <a:fld id="{2404C1C7-2574-44C1-9722-875623E70D99}" type="slidenum">
              <a:rPr lang="en-GB" smtClean="0"/>
              <a:pPr/>
              <a:t>6</a:t>
            </a:fld>
            <a:endParaRPr lang="en-GB"/>
          </a:p>
        </p:txBody>
      </p:sp>
      <p:graphicFrame>
        <p:nvGraphicFramePr>
          <p:cNvPr id="26756" name="Group 132"/>
          <p:cNvGraphicFramePr>
            <a:graphicFrameLocks noGrp="1"/>
          </p:cNvGraphicFramePr>
          <p:nvPr/>
        </p:nvGraphicFramePr>
        <p:xfrm>
          <a:off x="266700" y="957263"/>
          <a:ext cx="8648700" cy="5683504"/>
        </p:xfrm>
        <a:graphic>
          <a:graphicData uri="http://schemas.openxmlformats.org/drawingml/2006/table">
            <a:tbl>
              <a:tblPr/>
              <a:tblGrid>
                <a:gridCol w="20955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gridCol w="3124200">
                  <a:extLst>
                    <a:ext uri="{9D8B030D-6E8A-4147-A177-3AD203B41FA5}">
                      <a16:colId xmlns:a16="http://schemas.microsoft.com/office/drawing/2014/main" val="20002"/>
                    </a:ext>
                  </a:extLst>
                </a:gridCol>
              </a:tblGrid>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charset="0"/>
                      </a:endParaRPr>
                    </a:p>
                  </a:txBody>
                  <a:tcP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1" u="none" strike="noStrike" cap="none" normalizeH="0" baseline="0">
                          <a:ln>
                            <a:noFill/>
                          </a:ln>
                          <a:solidFill>
                            <a:srgbClr val="FF3300"/>
                          </a:solidFill>
                          <a:effectLst>
                            <a:outerShdw blurRad="38100" dist="38100" dir="2700000" algn="tl">
                              <a:srgbClr val="000000"/>
                            </a:outerShdw>
                          </a:effectLst>
                          <a:latin typeface="Arial" charset="0"/>
                        </a:rPr>
                        <a:t>INNATE</a:t>
                      </a:r>
                      <a:endParaRPr kumimoji="0" lang="en-GB" sz="2400" b="1" i="1" u="none" strike="noStrike" cap="none" normalizeH="0" baseline="0">
                        <a:ln>
                          <a:noFill/>
                        </a:ln>
                        <a:solidFill>
                          <a:srgbClr val="FF3300"/>
                        </a:solidFill>
                        <a:effectLst>
                          <a:outerShdw blurRad="38100" dist="38100" dir="2700000" algn="tl">
                            <a:srgbClr val="000000"/>
                          </a:outerShdw>
                        </a:effectLst>
                        <a:latin typeface="Arial" charset="0"/>
                      </a:endParaRP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1" u="none" strike="noStrike" cap="none" normalizeH="0" baseline="0">
                          <a:ln>
                            <a:noFill/>
                          </a:ln>
                          <a:solidFill>
                            <a:srgbClr val="FF3300"/>
                          </a:solidFill>
                          <a:effectLst>
                            <a:outerShdw blurRad="38100" dist="38100" dir="2700000" algn="tl">
                              <a:srgbClr val="000000"/>
                            </a:outerShdw>
                          </a:effectLst>
                          <a:latin typeface="Arial" charset="0"/>
                        </a:rPr>
                        <a:t>ADAPTIVE</a:t>
                      </a:r>
                      <a:endParaRPr kumimoji="0" lang="en-GB" sz="2400" b="1" i="1" u="none" strike="noStrike" cap="none" normalizeH="0" baseline="0">
                        <a:ln>
                          <a:noFill/>
                        </a:ln>
                        <a:solidFill>
                          <a:srgbClr val="FF3300"/>
                        </a:solidFill>
                        <a:effectLst>
                          <a:outerShdw blurRad="38100" dist="38100" dir="2700000" algn="tl">
                            <a:srgbClr val="000000"/>
                          </a:outerShdw>
                        </a:effectLst>
                        <a:latin typeface="Arial" charset="0"/>
                      </a:endParaRPr>
                    </a:p>
                  </a:txBody>
                  <a:tcP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10000"/>
                  </a:ext>
                </a:extLst>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rgbClr val="0000FF"/>
                          </a:solidFill>
                          <a:effectLst/>
                          <a:latin typeface="Arial" charset="0"/>
                        </a:rPr>
                        <a:t>Sinonim</a:t>
                      </a:r>
                      <a:endParaRPr kumimoji="0" lang="en-GB" sz="2400" b="0" i="0" u="none" strike="noStrike" cap="none" normalizeH="0" baseline="0">
                        <a:ln>
                          <a:noFill/>
                        </a:ln>
                        <a:solidFill>
                          <a:srgbClr val="0000FF"/>
                        </a:solidFill>
                        <a:effectLst/>
                        <a:latin typeface="Arial" charset="0"/>
                      </a:endParaRPr>
                    </a:p>
                  </a:txBody>
                  <a:tcPr horzOverflow="overflow">
                    <a:lnL cap="flat">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rgbClr val="EAEAEA"/>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rgbClr val="0000FF"/>
                          </a:solidFill>
                          <a:effectLst/>
                          <a:latin typeface="Arial" charset="0"/>
                        </a:rPr>
                        <a:t>Natural</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rgbClr val="0000FF"/>
                          </a:solidFill>
                          <a:effectLst/>
                          <a:latin typeface="Arial" charset="0"/>
                        </a:rPr>
                        <a:t>Nonspesifik</a:t>
                      </a:r>
                      <a:endParaRPr kumimoji="0" lang="en-GB" sz="2400" b="0" i="0" u="none" strike="noStrike" cap="none" normalizeH="0" baseline="0">
                        <a:ln>
                          <a:noFill/>
                        </a:ln>
                        <a:solidFill>
                          <a:srgbClr val="0000FF"/>
                        </a:solidFill>
                        <a:effectLst/>
                        <a:latin typeface="Arial" charset="0"/>
                      </a:endParaRP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rgbClr val="EAEAEA"/>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a:ln>
                            <a:noFill/>
                          </a:ln>
                          <a:solidFill>
                            <a:srgbClr val="0000FF"/>
                          </a:solidFill>
                          <a:effectLst/>
                          <a:latin typeface="Arial" charset="0"/>
                        </a:rPr>
                        <a:t>Acquired</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rgbClr val="0000FF"/>
                          </a:solidFill>
                          <a:effectLst/>
                          <a:latin typeface="Arial" charset="0"/>
                        </a:rPr>
                        <a:t>Spesifik</a:t>
                      </a:r>
                      <a:endParaRPr kumimoji="0" lang="en-GB" sz="2400" b="0" i="0" u="none" strike="noStrike" cap="none" normalizeH="0" baseline="0">
                        <a:ln>
                          <a:noFill/>
                        </a:ln>
                        <a:solidFill>
                          <a:srgbClr val="0000FF"/>
                        </a:solidFill>
                        <a:effectLst/>
                        <a:latin typeface="Arial" charset="0"/>
                      </a:endParaRPr>
                    </a:p>
                  </a:txBody>
                  <a:tcPr horzOverflow="overflow">
                    <a:lnL>
                      <a:noFill/>
                    </a:lnL>
                    <a:lnR cap="flat">
                      <a:noFill/>
                    </a:lnR>
                    <a:lnT w="12700" cap="flat" cmpd="sng" algn="ctr">
                      <a:solidFill>
                        <a:schemeClr val="tx1"/>
                      </a:solidFill>
                      <a:prstDash val="solid"/>
                      <a:round/>
                      <a:headEnd type="none" w="med" len="med"/>
                      <a:tailEnd type="none" w="med" len="med"/>
                    </a:lnT>
                    <a:lnB>
                      <a:noFill/>
                    </a:lnB>
                    <a:lnTlToBr>
                      <a:noFill/>
                    </a:lnTlToBr>
                    <a:lnBlToTr>
                      <a:noFill/>
                    </a:lnBlToTr>
                    <a:solidFill>
                      <a:srgbClr val="EAEAEA"/>
                    </a:solidFill>
                  </a:tcPr>
                </a:tc>
                <a:extLst>
                  <a:ext uri="{0D108BD9-81ED-4DB2-BD59-A6C34878D82A}">
                    <a16:rowId xmlns:a16="http://schemas.microsoft.com/office/drawing/2014/main" val="10001"/>
                  </a:ext>
                </a:extLst>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rgbClr val="336600"/>
                          </a:solidFill>
                          <a:effectLst/>
                          <a:latin typeface="Arial" charset="0"/>
                        </a:rPr>
                        <a:t>Sifat</a:t>
                      </a:r>
                      <a:endParaRPr kumimoji="0" lang="en-GB" sz="2400" b="0" i="0" u="none" strike="noStrike" cap="none" normalizeH="0" baseline="0">
                        <a:ln>
                          <a:noFill/>
                        </a:ln>
                        <a:solidFill>
                          <a:srgbClr val="336600"/>
                        </a:solidFill>
                        <a:effectLst/>
                        <a:latin typeface="Arial" charset="0"/>
                      </a:endParaRPr>
                    </a:p>
                  </a:txBody>
                  <a:tcPr horzOverflow="overflow">
                    <a:lnL cap="flat">
                      <a:noFill/>
                    </a:lnL>
                    <a:lnR>
                      <a:noFill/>
                    </a:lnR>
                    <a:lnT>
                      <a:noFill/>
                    </a:lnT>
                    <a:lnB>
                      <a:noFill/>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rgbClr val="336600"/>
                          </a:solidFill>
                          <a:effectLst/>
                          <a:latin typeface="Arial" charset="0"/>
                        </a:rPr>
                        <a:t>Antigen nonspesifik</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rgbClr val="336600"/>
                          </a:solidFill>
                          <a:effectLst/>
                          <a:latin typeface="Arial" charset="0"/>
                        </a:rPr>
                        <a:t>Respons cepat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rgbClr val="336600"/>
                          </a:solidFill>
                          <a:effectLst/>
                          <a:latin typeface="Arial" charset="0"/>
                        </a:rPr>
                        <a:t>Tidak ada memori</a:t>
                      </a:r>
                      <a:endParaRPr kumimoji="0" lang="en-GB" sz="2400" b="0" i="0" u="none" strike="noStrike" cap="none" normalizeH="0" baseline="0">
                        <a:ln>
                          <a:noFill/>
                        </a:ln>
                        <a:solidFill>
                          <a:srgbClr val="336600"/>
                        </a:solidFill>
                        <a:effectLst/>
                        <a:latin typeface="Arial" charset="0"/>
                      </a:endParaRPr>
                    </a:p>
                  </a:txBody>
                  <a:tcPr horzOverflow="overflow">
                    <a:lnL>
                      <a:noFill/>
                    </a:lnL>
                    <a:lnR>
                      <a:noFill/>
                    </a:lnR>
                    <a:lnT>
                      <a:noFill/>
                    </a:lnT>
                    <a:lnB>
                      <a:noFill/>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rgbClr val="336600"/>
                          </a:solidFill>
                          <a:effectLst/>
                          <a:latin typeface="Arial" charset="0"/>
                        </a:rPr>
                        <a:t>Antigen spesifik</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rgbClr val="336600"/>
                          </a:solidFill>
                          <a:effectLst/>
                          <a:latin typeface="Arial" charset="0"/>
                        </a:rPr>
                        <a:t>Respons lambat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rgbClr val="336600"/>
                          </a:solidFill>
                          <a:effectLst/>
                          <a:latin typeface="Arial" charset="0"/>
                        </a:rPr>
                        <a:t>Ada memori</a:t>
                      </a:r>
                      <a:endParaRPr kumimoji="0" lang="en-GB" sz="2400" b="0" i="0" u="none" strike="noStrike" cap="none" normalizeH="0" baseline="0">
                        <a:ln>
                          <a:noFill/>
                        </a:ln>
                        <a:solidFill>
                          <a:srgbClr val="336600"/>
                        </a:solidFill>
                        <a:effectLst/>
                        <a:latin typeface="Arial" charset="0"/>
                      </a:endParaRPr>
                    </a:p>
                  </a:txBody>
                  <a:tcPr horzOverflow="overflow">
                    <a:lnL>
                      <a:noFill/>
                    </a:lnL>
                    <a:lnR cap="flat">
                      <a:noFill/>
                    </a:lnR>
                    <a:lnT>
                      <a:noFill/>
                    </a:lnT>
                    <a:lnB>
                      <a:noFill/>
                    </a:lnB>
                    <a:lnTlToBr>
                      <a:noFill/>
                    </a:lnTlToBr>
                    <a:lnBlToTr>
                      <a:noFill/>
                    </a:lnBlToTr>
                    <a:solidFill>
                      <a:srgbClr val="DDDDDD"/>
                    </a:solidFill>
                  </a:tcPr>
                </a:tc>
                <a:extLst>
                  <a:ext uri="{0D108BD9-81ED-4DB2-BD59-A6C34878D82A}">
                    <a16:rowId xmlns:a16="http://schemas.microsoft.com/office/drawing/2014/main" val="10002"/>
                  </a:ext>
                </a:extLst>
              </a:tr>
              <a:tr h="2405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rgbClr val="0000FF"/>
                          </a:solidFill>
                          <a:effectLst/>
                          <a:latin typeface="Arial" charset="0"/>
                        </a:rPr>
                        <a:t>Komponen</a:t>
                      </a:r>
                      <a:endParaRPr kumimoji="0" lang="en-GB" sz="2400" b="0" i="0" u="none" strike="noStrike" cap="none" normalizeH="0" baseline="0">
                        <a:ln>
                          <a:noFill/>
                        </a:ln>
                        <a:solidFill>
                          <a:srgbClr val="0000FF"/>
                        </a:solidFill>
                        <a:effectLst/>
                        <a:latin typeface="Arial" charset="0"/>
                      </a:endParaRPr>
                    </a:p>
                  </a:txBody>
                  <a:tcPr horzOverflow="overflow">
                    <a:lnL cap="flat">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804863" marR="0" lvl="0" indent="-804863"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rgbClr val="0000FF"/>
                          </a:solidFill>
                          <a:effectLst/>
                          <a:latin typeface="Arial" charset="0"/>
                        </a:rPr>
                        <a:t>Barrier alami </a:t>
                      </a:r>
                    </a:p>
                    <a:p>
                      <a:pPr marL="804863" marR="0" lvl="0" indent="-804863"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rgbClr val="0000FF"/>
                          </a:solidFill>
                          <a:effectLst/>
                          <a:latin typeface="Arial" charset="0"/>
                        </a:rPr>
                        <a:t>         (kulit, mukosa)</a:t>
                      </a:r>
                    </a:p>
                    <a:p>
                      <a:pPr marL="804863" marR="0" lvl="0" indent="-804863"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rgbClr val="0000FF"/>
                          </a:solidFill>
                          <a:effectLst/>
                          <a:latin typeface="Arial" charset="0"/>
                        </a:rPr>
                        <a:t>Fagosit</a:t>
                      </a:r>
                    </a:p>
                    <a:p>
                      <a:pPr marL="804863" marR="0" lvl="0" indent="-804863"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rgbClr val="0000FF"/>
                          </a:solidFill>
                          <a:effectLst/>
                          <a:latin typeface="Arial" charset="0"/>
                        </a:rPr>
                        <a:t>Mediator solubel: mis.:komplemen</a:t>
                      </a:r>
                    </a:p>
                    <a:p>
                      <a:pPr marL="804863" marR="0" lvl="0" indent="-804863"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rgbClr val="0000FF"/>
                          </a:solidFill>
                          <a:effectLst/>
                          <a:latin typeface="Arial" charset="0"/>
                        </a:rPr>
                        <a:t>Pattern-recognition molecules</a:t>
                      </a:r>
                      <a:endParaRPr kumimoji="0" lang="en-GB" sz="2400" b="0" i="0" u="none" strike="noStrike" cap="none" normalizeH="0" baseline="0">
                        <a:ln>
                          <a:noFill/>
                        </a:ln>
                        <a:solidFill>
                          <a:srgbClr val="0000FF"/>
                        </a:solidFill>
                        <a:effectLst/>
                        <a:latin typeface="Arial" charset="0"/>
                      </a:endParaRP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511175" marR="0" lvl="0" indent="-511175"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rgbClr val="0000FF"/>
                          </a:solidFill>
                          <a:effectLst/>
                          <a:latin typeface="Arial" charset="0"/>
                        </a:rPr>
                        <a:t>Limfosit</a:t>
                      </a:r>
                    </a:p>
                    <a:p>
                      <a:pPr marL="511175" marR="0" lvl="0" indent="-511175"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rgbClr val="0000FF"/>
                          </a:solidFill>
                          <a:effectLst/>
                          <a:latin typeface="Arial" charset="0"/>
                        </a:rPr>
                        <a:t>Ag-recognition mol: </a:t>
                      </a:r>
                    </a:p>
                    <a:p>
                      <a:pPr marL="511175" marR="0" lvl="0" indent="-511175"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rgbClr val="0000FF"/>
                          </a:solidFill>
                          <a:effectLst/>
                          <a:latin typeface="Arial" charset="0"/>
                        </a:rPr>
                        <a:t>      B cell dan T cell</a:t>
                      </a:r>
                    </a:p>
                    <a:p>
                      <a:pPr marL="511175" marR="0" lvl="0" indent="-511175"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rgbClr val="0000FF"/>
                          </a:solidFill>
                          <a:effectLst/>
                          <a:latin typeface="Arial" charset="0"/>
                        </a:rPr>
                        <a:t>      receptors</a:t>
                      </a:r>
                    </a:p>
                    <a:p>
                      <a:pPr marL="511175" marR="0" lvl="0" indent="-511175"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rgbClr val="0000FF"/>
                          </a:solidFill>
                          <a:effectLst/>
                          <a:latin typeface="Arial" charset="0"/>
                        </a:rPr>
                        <a:t>Molekul yg disekresi:  mis.:antibodi</a:t>
                      </a:r>
                      <a:endParaRPr kumimoji="0" lang="en-GB" sz="2400" b="0" i="0" u="none" strike="noStrike" cap="none" normalizeH="0" baseline="0">
                        <a:ln>
                          <a:noFill/>
                        </a:ln>
                        <a:solidFill>
                          <a:srgbClr val="0000FF"/>
                        </a:solidFill>
                        <a:effectLst/>
                        <a:latin typeface="Arial" charset="0"/>
                      </a:endParaRPr>
                    </a:p>
                  </a:txBody>
                  <a:tcPr horzOverflow="overflow">
                    <a:lnL>
                      <a:noFill/>
                    </a:lnL>
                    <a:lnR cap="flat">
                      <a:noFill/>
                    </a:lnR>
                    <a:lnT>
                      <a:noFill/>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10003"/>
                  </a:ext>
                </a:extLst>
              </a:tr>
            </a:tbl>
          </a:graphicData>
        </a:graphic>
      </p:graphicFrame>
      <p:sp>
        <p:nvSpPr>
          <p:cNvPr id="26757" name="Text Box 133"/>
          <p:cNvSpPr txBox="1">
            <a:spLocks noChangeArrowheads="1"/>
          </p:cNvSpPr>
          <p:nvPr/>
        </p:nvSpPr>
        <p:spPr bwMode="auto">
          <a:xfrm>
            <a:off x="3352800" y="76200"/>
            <a:ext cx="2393950" cy="641350"/>
          </a:xfrm>
          <a:prstGeom prst="rect">
            <a:avLst/>
          </a:prstGeom>
          <a:noFill/>
          <a:ln w="9525">
            <a:noFill/>
            <a:miter lim="800000"/>
            <a:headEnd/>
            <a:tailEnd/>
          </a:ln>
          <a:effectLst/>
        </p:spPr>
        <p:txBody>
          <a:bodyPr wrap="none">
            <a:spAutoFit/>
          </a:bodyPr>
          <a:lstStyle/>
          <a:p>
            <a:pPr algn="l">
              <a:defRPr/>
            </a:pPr>
            <a:r>
              <a:rPr lang="en-US" sz="3600" b="1">
                <a:solidFill>
                  <a:srgbClr val="FF3300"/>
                </a:solidFill>
                <a:effectLst>
                  <a:outerShdw blurRad="38100" dist="38100" dir="2700000" algn="tl">
                    <a:srgbClr val="C0C0C0"/>
                  </a:outerShdw>
                </a:effectLst>
              </a:rPr>
              <a:t>IMUNITAS</a:t>
            </a:r>
            <a:endParaRPr lang="en-GB" sz="3600" b="1">
              <a:solidFill>
                <a:srgbClr val="FF3300"/>
              </a:solidFill>
              <a:effectLst>
                <a:outerShdw blurRad="38100" dist="38100" dir="2700000" algn="tl">
                  <a:srgbClr val="C0C0C0"/>
                </a:outerShdw>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a:t> host </a:t>
            </a:r>
            <a:r>
              <a:rPr lang="en-US" dirty="0" err="1"/>
              <a:t>memiliki</a:t>
            </a:r>
            <a:r>
              <a:rPr lang="en-US" dirty="0"/>
              <a:t> </a:t>
            </a:r>
            <a:r>
              <a:rPr lang="en-US" dirty="0" err="1"/>
              <a:t>pertahanan</a:t>
            </a:r>
            <a:r>
              <a:rPr lang="en-US" dirty="0"/>
              <a:t> </a:t>
            </a:r>
            <a:r>
              <a:rPr lang="en-US" dirty="0" err="1"/>
              <a:t>untuk</a:t>
            </a:r>
            <a:r>
              <a:rPr lang="en-US" dirty="0"/>
              <a:t> </a:t>
            </a:r>
            <a:r>
              <a:rPr lang="en-US" dirty="0" err="1"/>
              <a:t>mencegah</a:t>
            </a:r>
            <a:r>
              <a:rPr lang="en-US" dirty="0"/>
              <a:t> </a:t>
            </a:r>
            <a:r>
              <a:rPr lang="en-US" dirty="0" err="1"/>
              <a:t>agen</a:t>
            </a:r>
            <a:r>
              <a:rPr lang="en-US" dirty="0"/>
              <a:t> </a:t>
            </a:r>
            <a:r>
              <a:rPr lang="en-US" dirty="0" err="1"/>
              <a:t>masuk</a:t>
            </a:r>
            <a:r>
              <a:rPr lang="en-US" dirty="0"/>
              <a:t> </a:t>
            </a:r>
            <a:r>
              <a:rPr lang="en-US" dirty="0" err="1"/>
              <a:t>ke</a:t>
            </a:r>
            <a:r>
              <a:rPr lang="en-US" dirty="0"/>
              <a:t> </a:t>
            </a:r>
            <a:r>
              <a:rPr lang="en-US" dirty="0" err="1"/>
              <a:t>dalam</a:t>
            </a:r>
            <a:r>
              <a:rPr lang="en-US" dirty="0"/>
              <a:t> </a:t>
            </a:r>
            <a:r>
              <a:rPr lang="en-US" dirty="0" err="1"/>
              <a:t>tubuh</a:t>
            </a:r>
            <a:endParaRPr lang="en-US" dirty="0"/>
          </a:p>
          <a:p>
            <a:pPr marL="971550" lvl="1" indent="-514350">
              <a:buFont typeface="+mj-lt"/>
              <a:buAutoNum type="arabicPeriod"/>
            </a:pPr>
            <a:r>
              <a:rPr lang="en-US" dirty="0"/>
              <a:t>Barrier </a:t>
            </a:r>
            <a:r>
              <a:rPr lang="en-US" dirty="0" err="1"/>
              <a:t>kulit</a:t>
            </a:r>
            <a:r>
              <a:rPr lang="en-US" dirty="0"/>
              <a:t>, </a:t>
            </a:r>
            <a:r>
              <a:rPr lang="en-US" dirty="0" err="1"/>
              <a:t>mukosa</a:t>
            </a:r>
            <a:r>
              <a:rPr lang="en-US" dirty="0"/>
              <a:t>, </a:t>
            </a:r>
            <a:r>
              <a:rPr lang="en-US" dirty="0" err="1"/>
              <a:t>sekret</a:t>
            </a:r>
            <a:endParaRPr lang="en-US" dirty="0"/>
          </a:p>
          <a:p>
            <a:pPr marL="971550" lvl="1" indent="-514350">
              <a:buFont typeface="+mj-lt"/>
              <a:buAutoNum type="arabicPeriod"/>
            </a:pPr>
            <a:r>
              <a:rPr lang="en-US" dirty="0" err="1"/>
              <a:t>Neutrofil</a:t>
            </a:r>
            <a:endParaRPr lang="en-US" dirty="0"/>
          </a:p>
          <a:p>
            <a:pPr marL="971550" lvl="1" indent="-514350">
              <a:buFont typeface="+mj-lt"/>
              <a:buAutoNum type="arabicPeriod"/>
            </a:pPr>
            <a:r>
              <a:rPr lang="en-US" dirty="0" err="1"/>
              <a:t>Makrofag</a:t>
            </a:r>
            <a:r>
              <a:rPr lang="en-US" dirty="0"/>
              <a:t> </a:t>
            </a:r>
            <a:r>
              <a:rPr lang="en-US" dirty="0" err="1"/>
              <a:t>sirkulasi</a:t>
            </a:r>
            <a:r>
              <a:rPr lang="en-US" dirty="0"/>
              <a:t> </a:t>
            </a:r>
            <a:r>
              <a:rPr lang="en-US" dirty="0" err="1"/>
              <a:t>dan</a:t>
            </a:r>
            <a:r>
              <a:rPr lang="en-US" dirty="0"/>
              <a:t> </a:t>
            </a:r>
            <a:r>
              <a:rPr lang="en-US" dirty="0" err="1"/>
              <a:t>jaringan</a:t>
            </a:r>
            <a:endParaRPr lang="en-US" dirty="0"/>
          </a:p>
          <a:p>
            <a:pPr marL="971550" lvl="1" indent="-514350">
              <a:buFont typeface="+mj-lt"/>
              <a:buAutoNum type="arabicPeriod"/>
            </a:pPr>
            <a:r>
              <a:rPr lang="en-US" dirty="0" err="1"/>
              <a:t>Koordinasi</a:t>
            </a:r>
            <a:r>
              <a:rPr lang="en-US" dirty="0"/>
              <a:t> </a:t>
            </a:r>
            <a:r>
              <a:rPr lang="en-US" dirty="0" err="1"/>
              <a:t>sel</a:t>
            </a:r>
            <a:r>
              <a:rPr lang="en-US" dirty="0"/>
              <a:t> </a:t>
            </a:r>
            <a:r>
              <a:rPr lang="en-US" dirty="0" err="1"/>
              <a:t>leukosit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dirty="0" err="1"/>
              <a:t>Masuknya</a:t>
            </a:r>
            <a:r>
              <a:rPr lang="en-US" dirty="0"/>
              <a:t> </a:t>
            </a:r>
            <a:r>
              <a:rPr lang="en-US" dirty="0" err="1"/>
              <a:t>agen</a:t>
            </a:r>
            <a:r>
              <a:rPr lang="en-US" dirty="0"/>
              <a:t> </a:t>
            </a:r>
            <a:r>
              <a:rPr lang="en-US" dirty="0" err="1"/>
              <a:t>infeksi</a:t>
            </a:r>
            <a:r>
              <a:rPr lang="en-US" dirty="0"/>
              <a:t> </a:t>
            </a:r>
            <a:r>
              <a:rPr lang="en-US" dirty="0" err="1"/>
              <a:t>melalui</a:t>
            </a:r>
            <a:r>
              <a:rPr lang="en-US" dirty="0"/>
              <a:t>:</a:t>
            </a:r>
          </a:p>
          <a:p>
            <a:pPr lvl="1">
              <a:buFont typeface="Wingdings" pitchFamily="2" charset="2"/>
              <a:buChar char="ü"/>
            </a:pPr>
            <a:r>
              <a:rPr lang="en-US" dirty="0" err="1"/>
              <a:t>Kontak</a:t>
            </a:r>
            <a:r>
              <a:rPr lang="en-US" dirty="0"/>
              <a:t> </a:t>
            </a:r>
            <a:r>
              <a:rPr lang="en-US" dirty="0" err="1"/>
              <a:t>langsung</a:t>
            </a:r>
            <a:endParaRPr lang="en-US" dirty="0"/>
          </a:p>
          <a:p>
            <a:pPr lvl="1">
              <a:buFont typeface="Wingdings" pitchFamily="2" charset="2"/>
              <a:buChar char="ü"/>
            </a:pPr>
            <a:r>
              <a:rPr lang="en-US" dirty="0" err="1"/>
              <a:t>Kontaminasi</a:t>
            </a:r>
            <a:r>
              <a:rPr lang="en-US" dirty="0"/>
              <a:t> </a:t>
            </a:r>
            <a:r>
              <a:rPr lang="en-US" dirty="0" err="1"/>
              <a:t>dan</a:t>
            </a:r>
            <a:r>
              <a:rPr lang="en-US" dirty="0"/>
              <a:t> </a:t>
            </a:r>
            <a:r>
              <a:rPr lang="en-US" dirty="0" err="1"/>
              <a:t>luka</a:t>
            </a:r>
            <a:endParaRPr lang="en-US" dirty="0"/>
          </a:p>
          <a:p>
            <a:pPr lvl="1">
              <a:buFont typeface="Wingdings" pitchFamily="2" charset="2"/>
              <a:buChar char="ü"/>
            </a:pPr>
            <a:r>
              <a:rPr lang="en-US" dirty="0" err="1"/>
              <a:t>Inokulasi</a:t>
            </a:r>
            <a:endParaRPr lang="en-US" dirty="0"/>
          </a:p>
          <a:p>
            <a:pPr lvl="1">
              <a:buFont typeface="Wingdings" pitchFamily="2" charset="2"/>
              <a:buChar char="ü"/>
            </a:pPr>
            <a:r>
              <a:rPr lang="en-US" dirty="0" err="1"/>
              <a:t>Makanan</a:t>
            </a:r>
            <a:r>
              <a:rPr lang="en-US" dirty="0"/>
              <a:t> </a:t>
            </a:r>
            <a:r>
              <a:rPr lang="en-US" dirty="0" err="1"/>
              <a:t>atau</a:t>
            </a:r>
            <a:r>
              <a:rPr lang="en-US" dirty="0"/>
              <a:t> </a:t>
            </a:r>
            <a:r>
              <a:rPr lang="en-US" dirty="0" err="1"/>
              <a:t>minuman</a:t>
            </a:r>
            <a:r>
              <a:rPr lang="en-US" dirty="0"/>
              <a:t> yang </a:t>
            </a:r>
            <a:r>
              <a:rPr lang="en-US" dirty="0" err="1"/>
              <a:t>terkontaminasi</a:t>
            </a:r>
            <a:endParaRPr lang="en-US" dirty="0"/>
          </a:p>
          <a:p>
            <a:pPr lvl="1">
              <a:buFont typeface="Wingdings" pitchFamily="2" charset="2"/>
              <a:buChar char="ü"/>
            </a:pPr>
            <a:r>
              <a:rPr lang="en-US" dirty="0" err="1"/>
              <a:t>Menghirup</a:t>
            </a:r>
            <a:r>
              <a:rPr lang="en-US" dirty="0"/>
              <a:t> </a:t>
            </a:r>
            <a:r>
              <a:rPr lang="en-US" dirty="0" err="1"/>
              <a:t>debu</a:t>
            </a:r>
            <a:r>
              <a:rPr lang="en-US" dirty="0"/>
              <a:t> </a:t>
            </a:r>
            <a:r>
              <a:rPr lang="en-US" dirty="0" err="1"/>
              <a:t>atau</a:t>
            </a:r>
            <a:r>
              <a:rPr lang="en-US" dirty="0"/>
              <a:t> droplet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Postulat</a:t>
            </a:r>
            <a:r>
              <a:rPr lang="en-US" dirty="0"/>
              <a:t> Koch</a:t>
            </a:r>
          </a:p>
        </p:txBody>
      </p:sp>
      <p:sp>
        <p:nvSpPr>
          <p:cNvPr id="3" name="Content Placeholder 2"/>
          <p:cNvSpPr>
            <a:spLocks noGrp="1"/>
          </p:cNvSpPr>
          <p:nvPr>
            <p:ph idx="1"/>
          </p:nvPr>
        </p:nvSpPr>
        <p:spPr/>
        <p:txBody>
          <a:bodyPr>
            <a:normAutofit fontScale="85000" lnSpcReduction="10000"/>
          </a:bodyPr>
          <a:lstStyle/>
          <a:p>
            <a:pPr>
              <a:lnSpc>
                <a:spcPct val="120000"/>
              </a:lnSpc>
              <a:buNone/>
            </a:pPr>
            <a:r>
              <a:rPr lang="en-US" dirty="0">
                <a:sym typeface="Wingdings" pitchFamily="2" charset="2"/>
              </a:rPr>
              <a:t>	</a:t>
            </a:r>
            <a:r>
              <a:rPr lang="en-US" dirty="0" err="1">
                <a:sym typeface="Wingdings" pitchFamily="2" charset="2"/>
              </a:rPr>
              <a:t>Keterkaitan</a:t>
            </a:r>
            <a:r>
              <a:rPr lang="en-US" dirty="0">
                <a:sym typeface="Wingdings" pitchFamily="2" charset="2"/>
              </a:rPr>
              <a:t> </a:t>
            </a:r>
            <a:r>
              <a:rPr lang="en-US" dirty="0" err="1">
                <a:sym typeface="Wingdings" pitchFamily="2" charset="2"/>
              </a:rPr>
              <a:t>antara</a:t>
            </a:r>
            <a:r>
              <a:rPr lang="en-US" dirty="0">
                <a:sym typeface="Wingdings" pitchFamily="2" charset="2"/>
              </a:rPr>
              <a:t> </a:t>
            </a:r>
            <a:r>
              <a:rPr lang="en-US" dirty="0" err="1">
                <a:sym typeface="Wingdings" pitchFamily="2" charset="2"/>
              </a:rPr>
              <a:t>mikroorganisme</a:t>
            </a:r>
            <a:r>
              <a:rPr lang="en-US" dirty="0">
                <a:sym typeface="Wingdings" pitchFamily="2" charset="2"/>
              </a:rPr>
              <a:t> </a:t>
            </a:r>
            <a:r>
              <a:rPr lang="en-US" dirty="0" err="1">
                <a:sym typeface="Wingdings" pitchFamily="2" charset="2"/>
              </a:rPr>
              <a:t>dengan</a:t>
            </a:r>
            <a:r>
              <a:rPr lang="en-US" dirty="0">
                <a:sym typeface="Wingdings" pitchFamily="2" charset="2"/>
              </a:rPr>
              <a:t> </a:t>
            </a:r>
            <a:r>
              <a:rPr lang="en-US" dirty="0" err="1">
                <a:sym typeface="Wingdings" pitchFamily="2" charset="2"/>
              </a:rPr>
              <a:t>timbulnya</a:t>
            </a:r>
            <a:r>
              <a:rPr lang="en-US" dirty="0">
                <a:sym typeface="Wingdings" pitchFamily="2" charset="2"/>
              </a:rPr>
              <a:t> </a:t>
            </a:r>
            <a:r>
              <a:rPr lang="en-US" dirty="0" err="1">
                <a:sym typeface="Wingdings" pitchFamily="2" charset="2"/>
              </a:rPr>
              <a:t>penyakit</a:t>
            </a:r>
            <a:r>
              <a:rPr lang="en-US" dirty="0">
                <a:sym typeface="Wingdings" pitchFamily="2" charset="2"/>
              </a:rPr>
              <a:t>:</a:t>
            </a:r>
          </a:p>
          <a:p>
            <a:pPr marL="514350" indent="-514350">
              <a:lnSpc>
                <a:spcPct val="120000"/>
              </a:lnSpc>
              <a:buFont typeface="+mj-lt"/>
              <a:buAutoNum type="arabicPeriod"/>
            </a:pPr>
            <a:r>
              <a:rPr lang="en-US" dirty="0" err="1">
                <a:sym typeface="Wingdings" pitchFamily="2" charset="2"/>
              </a:rPr>
              <a:t>Organisme</a:t>
            </a:r>
            <a:r>
              <a:rPr lang="en-US" dirty="0">
                <a:sym typeface="Wingdings" pitchFamily="2" charset="2"/>
              </a:rPr>
              <a:t> </a:t>
            </a:r>
            <a:r>
              <a:rPr lang="en-US" dirty="0" err="1">
                <a:sym typeface="Wingdings" pitchFamily="2" charset="2"/>
              </a:rPr>
              <a:t>biasanya</a:t>
            </a:r>
            <a:r>
              <a:rPr lang="en-US" dirty="0">
                <a:sym typeface="Wingdings" pitchFamily="2" charset="2"/>
              </a:rPr>
              <a:t> </a:t>
            </a:r>
            <a:r>
              <a:rPr lang="en-US" dirty="0" err="1">
                <a:sym typeface="Wingdings" pitchFamily="2" charset="2"/>
              </a:rPr>
              <a:t>ditemukan</a:t>
            </a:r>
            <a:r>
              <a:rPr lang="en-US" dirty="0">
                <a:sym typeface="Wingdings" pitchFamily="2" charset="2"/>
              </a:rPr>
              <a:t> </a:t>
            </a:r>
            <a:r>
              <a:rPr lang="en-US" dirty="0" err="1">
                <a:sym typeface="Wingdings" pitchFamily="2" charset="2"/>
              </a:rPr>
              <a:t>pada</a:t>
            </a:r>
            <a:r>
              <a:rPr lang="en-US" dirty="0">
                <a:sym typeface="Wingdings" pitchFamily="2" charset="2"/>
              </a:rPr>
              <a:t> </a:t>
            </a:r>
            <a:r>
              <a:rPr lang="en-US" dirty="0" err="1">
                <a:sym typeface="Wingdings" pitchFamily="2" charset="2"/>
              </a:rPr>
              <a:t>lesi</a:t>
            </a:r>
            <a:r>
              <a:rPr lang="en-US" dirty="0">
                <a:sym typeface="Wingdings" pitchFamily="2" charset="2"/>
              </a:rPr>
              <a:t> </a:t>
            </a:r>
            <a:r>
              <a:rPr lang="en-US" dirty="0" err="1">
                <a:sym typeface="Wingdings" pitchFamily="2" charset="2"/>
              </a:rPr>
              <a:t>penyakit</a:t>
            </a:r>
            <a:endParaRPr lang="en-US" dirty="0">
              <a:sym typeface="Wingdings" pitchFamily="2" charset="2"/>
            </a:endParaRPr>
          </a:p>
          <a:p>
            <a:pPr marL="514350" indent="-514350">
              <a:lnSpc>
                <a:spcPct val="120000"/>
              </a:lnSpc>
              <a:buFont typeface="+mj-lt"/>
              <a:buAutoNum type="arabicPeriod"/>
            </a:pPr>
            <a:r>
              <a:rPr lang="en-US" dirty="0" err="1">
                <a:sym typeface="Wingdings" pitchFamily="2" charset="2"/>
              </a:rPr>
              <a:t>Organisme</a:t>
            </a:r>
            <a:r>
              <a:rPr lang="en-US" dirty="0">
                <a:sym typeface="Wingdings" pitchFamily="2" charset="2"/>
              </a:rPr>
              <a:t> </a:t>
            </a:r>
            <a:r>
              <a:rPr lang="en-US" dirty="0" err="1">
                <a:sym typeface="Wingdings" pitchFamily="2" charset="2"/>
              </a:rPr>
              <a:t>dapat</a:t>
            </a:r>
            <a:r>
              <a:rPr lang="en-US" dirty="0">
                <a:sym typeface="Wingdings" pitchFamily="2" charset="2"/>
              </a:rPr>
              <a:t> </a:t>
            </a:r>
            <a:r>
              <a:rPr lang="en-US" dirty="0" err="1">
                <a:sym typeface="Wingdings" pitchFamily="2" charset="2"/>
              </a:rPr>
              <a:t>diisolasi</a:t>
            </a:r>
            <a:r>
              <a:rPr lang="en-US" dirty="0">
                <a:sym typeface="Wingdings" pitchFamily="2" charset="2"/>
              </a:rPr>
              <a:t> </a:t>
            </a:r>
            <a:r>
              <a:rPr lang="en-US" dirty="0" err="1">
                <a:sym typeface="Wingdings" pitchFamily="2" charset="2"/>
              </a:rPr>
              <a:t>sebagai</a:t>
            </a:r>
            <a:r>
              <a:rPr lang="en-US" dirty="0">
                <a:sym typeface="Wingdings" pitchFamily="2" charset="2"/>
              </a:rPr>
              <a:t> </a:t>
            </a:r>
            <a:r>
              <a:rPr lang="en-US" dirty="0" err="1">
                <a:sym typeface="Wingdings" pitchFamily="2" charset="2"/>
              </a:rPr>
              <a:t>koloni</a:t>
            </a:r>
            <a:r>
              <a:rPr lang="en-US" dirty="0">
                <a:sym typeface="Wingdings" pitchFamily="2" charset="2"/>
              </a:rPr>
              <a:t> </a:t>
            </a:r>
            <a:r>
              <a:rPr lang="en-US" dirty="0" err="1">
                <a:sym typeface="Wingdings" pitchFamily="2" charset="2"/>
              </a:rPr>
              <a:t>tunggal</a:t>
            </a:r>
            <a:endParaRPr lang="en-US" dirty="0">
              <a:sym typeface="Wingdings" pitchFamily="2" charset="2"/>
            </a:endParaRPr>
          </a:p>
          <a:p>
            <a:pPr marL="514350" indent="-514350">
              <a:lnSpc>
                <a:spcPct val="120000"/>
              </a:lnSpc>
              <a:buFont typeface="+mj-lt"/>
              <a:buAutoNum type="arabicPeriod"/>
            </a:pPr>
            <a:r>
              <a:rPr lang="en-US" dirty="0" err="1">
                <a:sym typeface="Wingdings" pitchFamily="2" charset="2"/>
              </a:rPr>
              <a:t>Inokulasi</a:t>
            </a:r>
            <a:r>
              <a:rPr lang="en-US" dirty="0">
                <a:sym typeface="Wingdings" pitchFamily="2" charset="2"/>
              </a:rPr>
              <a:t> </a:t>
            </a:r>
            <a:r>
              <a:rPr lang="en-US" dirty="0" err="1">
                <a:sym typeface="Wingdings" pitchFamily="2" charset="2"/>
              </a:rPr>
              <a:t>koloni</a:t>
            </a:r>
            <a:r>
              <a:rPr lang="en-US" dirty="0">
                <a:sym typeface="Wingdings" pitchFamily="2" charset="2"/>
              </a:rPr>
              <a:t> </a:t>
            </a:r>
            <a:r>
              <a:rPr lang="en-US" dirty="0" err="1">
                <a:sym typeface="Wingdings" pitchFamily="2" charset="2"/>
              </a:rPr>
              <a:t>kultur</a:t>
            </a:r>
            <a:r>
              <a:rPr lang="en-US" dirty="0">
                <a:sym typeface="Wingdings" pitchFamily="2" charset="2"/>
              </a:rPr>
              <a:t> </a:t>
            </a:r>
            <a:r>
              <a:rPr lang="en-US" dirty="0" err="1">
                <a:sym typeface="Wingdings" pitchFamily="2" charset="2"/>
              </a:rPr>
              <a:t>organisme</a:t>
            </a:r>
            <a:r>
              <a:rPr lang="en-US" dirty="0">
                <a:sym typeface="Wingdings" pitchFamily="2" charset="2"/>
              </a:rPr>
              <a:t> </a:t>
            </a:r>
            <a:r>
              <a:rPr lang="en-US" dirty="0" err="1">
                <a:sym typeface="Wingdings" pitchFamily="2" charset="2"/>
              </a:rPr>
              <a:t>menimbulkan</a:t>
            </a:r>
            <a:r>
              <a:rPr lang="en-US" dirty="0">
                <a:sym typeface="Wingdings" pitchFamily="2" charset="2"/>
              </a:rPr>
              <a:t> </a:t>
            </a:r>
            <a:r>
              <a:rPr lang="en-US" dirty="0" err="1">
                <a:sym typeface="Wingdings" pitchFamily="2" charset="2"/>
              </a:rPr>
              <a:t>penyakit</a:t>
            </a:r>
            <a:r>
              <a:rPr lang="en-US" dirty="0">
                <a:sym typeface="Wingdings" pitchFamily="2" charset="2"/>
              </a:rPr>
              <a:t> </a:t>
            </a:r>
            <a:r>
              <a:rPr lang="en-US" dirty="0" err="1">
                <a:sym typeface="Wingdings" pitchFamily="2" charset="2"/>
              </a:rPr>
              <a:t>pada</a:t>
            </a:r>
            <a:r>
              <a:rPr lang="en-US" dirty="0">
                <a:sym typeface="Wingdings" pitchFamily="2" charset="2"/>
              </a:rPr>
              <a:t> </a:t>
            </a:r>
            <a:r>
              <a:rPr lang="en-US" dirty="0" err="1">
                <a:sym typeface="Wingdings" pitchFamily="2" charset="2"/>
              </a:rPr>
              <a:t>binatang</a:t>
            </a:r>
            <a:r>
              <a:rPr lang="en-US" dirty="0">
                <a:sym typeface="Wingdings" pitchFamily="2" charset="2"/>
              </a:rPr>
              <a:t> </a:t>
            </a:r>
            <a:r>
              <a:rPr lang="en-US" dirty="0" err="1">
                <a:sym typeface="Wingdings" pitchFamily="2" charset="2"/>
              </a:rPr>
              <a:t>percobaan</a:t>
            </a:r>
            <a:endParaRPr lang="en-US" dirty="0">
              <a:sym typeface="Wingdings" pitchFamily="2" charset="2"/>
            </a:endParaRPr>
          </a:p>
          <a:p>
            <a:pPr marL="514350" indent="-514350">
              <a:lnSpc>
                <a:spcPct val="120000"/>
              </a:lnSpc>
              <a:buFont typeface="+mj-lt"/>
              <a:buAutoNum type="arabicPeriod"/>
            </a:pPr>
            <a:r>
              <a:rPr lang="en-US" dirty="0" err="1">
                <a:sym typeface="Wingdings" pitchFamily="2" charset="2"/>
              </a:rPr>
              <a:t>Organisme</a:t>
            </a:r>
            <a:r>
              <a:rPr lang="en-US" dirty="0">
                <a:sym typeface="Wingdings" pitchFamily="2" charset="2"/>
              </a:rPr>
              <a:t> </a:t>
            </a:r>
            <a:r>
              <a:rPr lang="en-US" dirty="0" err="1">
                <a:sym typeface="Wingdings" pitchFamily="2" charset="2"/>
              </a:rPr>
              <a:t>dapat</a:t>
            </a:r>
            <a:r>
              <a:rPr lang="en-US" dirty="0">
                <a:sym typeface="Wingdings" pitchFamily="2" charset="2"/>
              </a:rPr>
              <a:t> </a:t>
            </a:r>
            <a:r>
              <a:rPr lang="en-US" dirty="0" err="1">
                <a:sym typeface="Wingdings" pitchFamily="2" charset="2"/>
              </a:rPr>
              <a:t>ditemukan</a:t>
            </a:r>
            <a:r>
              <a:rPr lang="en-US" dirty="0">
                <a:sym typeface="Wingdings" pitchFamily="2" charset="2"/>
              </a:rPr>
              <a:t> </a:t>
            </a:r>
            <a:r>
              <a:rPr lang="en-US" dirty="0" err="1">
                <a:sym typeface="Wingdings" pitchFamily="2" charset="2"/>
              </a:rPr>
              <a:t>dari</a:t>
            </a:r>
            <a:r>
              <a:rPr lang="en-US" dirty="0">
                <a:sym typeface="Wingdings" pitchFamily="2" charset="2"/>
              </a:rPr>
              <a:t> </a:t>
            </a:r>
            <a:r>
              <a:rPr lang="en-US" dirty="0" err="1">
                <a:sym typeface="Wingdings" pitchFamily="2" charset="2"/>
              </a:rPr>
              <a:t>lesi</a:t>
            </a:r>
            <a:r>
              <a:rPr lang="en-US" dirty="0">
                <a:sym typeface="Wingdings" pitchFamily="2" charset="2"/>
              </a:rPr>
              <a:t> </a:t>
            </a:r>
            <a:r>
              <a:rPr lang="en-US" dirty="0" err="1">
                <a:sym typeface="Wingdings" pitchFamily="2" charset="2"/>
              </a:rPr>
              <a:t>penyakit</a:t>
            </a:r>
            <a:r>
              <a:rPr lang="en-US" dirty="0">
                <a:sym typeface="Wingdings" pitchFamily="2" charset="2"/>
              </a:rPr>
              <a:t> </a:t>
            </a:r>
            <a:r>
              <a:rPr lang="en-US" dirty="0" err="1">
                <a:sym typeface="Wingdings" pitchFamily="2" charset="2"/>
              </a:rPr>
              <a:t>pada</a:t>
            </a:r>
            <a:r>
              <a:rPr lang="en-US" dirty="0">
                <a:sym typeface="Wingdings" pitchFamily="2" charset="2"/>
              </a:rPr>
              <a:t> </a:t>
            </a:r>
            <a:r>
              <a:rPr lang="en-US" dirty="0" err="1">
                <a:sym typeface="Wingdings" pitchFamily="2" charset="2"/>
              </a:rPr>
              <a:t>binatang</a:t>
            </a:r>
            <a:r>
              <a:rPr lang="en-US" dirty="0">
                <a:sym typeface="Wingdings" pitchFamily="2" charset="2"/>
              </a:rPr>
              <a:t> </a:t>
            </a:r>
            <a:r>
              <a:rPr lang="en-US" dirty="0" err="1">
                <a:sym typeface="Wingdings" pitchFamily="2" charset="2"/>
              </a:rPr>
              <a:t>percobaan</a:t>
            </a:r>
            <a:endParaRPr lang="en-US" dirty="0">
              <a:sym typeface="Wingdings" pitchFamily="2" charset="2"/>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863</TotalTime>
  <Words>519</Words>
  <Application>Microsoft Macintosh PowerPoint</Application>
  <PresentationFormat>On-screen Show (4:3)</PresentationFormat>
  <Paragraphs>127</Paragraphs>
  <Slides>16</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Comic Sans MS</vt:lpstr>
      <vt:lpstr>Marlett</vt:lpstr>
      <vt:lpstr>Symbol</vt:lpstr>
      <vt:lpstr>Times New Roman</vt:lpstr>
      <vt:lpstr>Wingdings</vt:lpstr>
      <vt:lpstr>Office Theme</vt:lpstr>
      <vt:lpstr>Patofisiologi (Penyakit infeksi  dan gangguan system imun)</vt:lpstr>
      <vt:lpstr>PENYAKIT INFEKSI</vt:lpstr>
      <vt:lpstr>Penyakit Infeksi</vt:lpstr>
      <vt:lpstr>PowerPoint Presentation</vt:lpstr>
      <vt:lpstr>PowerPoint Presentation</vt:lpstr>
      <vt:lpstr>PowerPoint Presentation</vt:lpstr>
      <vt:lpstr>PowerPoint Presentation</vt:lpstr>
      <vt:lpstr>PowerPoint Presentation</vt:lpstr>
      <vt:lpstr>Postulat Koch</vt:lpstr>
      <vt:lpstr>PowerPoint Presentation</vt:lpstr>
      <vt:lpstr>Faktor Agen</vt:lpstr>
      <vt:lpstr>Faktor Agen</vt:lpstr>
      <vt:lpstr>Faktor host</vt:lpstr>
      <vt:lpstr>Klasifikasi agen infeksi</vt:lpstr>
      <vt:lpstr>PowerPoint Presentation</vt:lpstr>
      <vt:lpstr>PowerPoint Presentation</vt:lpstr>
    </vt:vector>
  </TitlesOfParts>
  <Company>021.7000.5358</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Patologi Umum</dc:title>
  <dc:creator>BATAVIA COMPUTER</dc:creator>
  <cp:lastModifiedBy>afre raya</cp:lastModifiedBy>
  <cp:revision>62</cp:revision>
  <dcterms:created xsi:type="dcterms:W3CDTF">2015-09-15T16:25:26Z</dcterms:created>
  <dcterms:modified xsi:type="dcterms:W3CDTF">2019-01-23T14:48:00Z</dcterms:modified>
</cp:coreProperties>
</file>