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14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C1E39F3-3FEF-4B2A-9250-B10D82987C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D83ABB-2835-41C3-A041-A3CD9E2BE6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EF8D7EA-2B3A-4A8F-B2CD-AC762657D1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E7E780-38DD-4F83-9077-ACD8CA4361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BE58B47-5227-449E-92F7-56B852976F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0344012-CE82-4869-ADA0-C2D2E5A3C1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C1A25D-973A-401C-A79A-9ABA811710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3CE0C31-DB19-4E17-B7D4-0FFD4976F3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D4ECEF8-CB2C-42F1-85D1-230BD3286E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5AD545-DC9B-4286-B665-47A6384569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31F92F7-1765-4EBC-95D7-FF083E5189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6C3975E-B404-4965-8EB0-AC9326BC51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286256"/>
            <a:ext cx="7772400" cy="1809744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Pertemuan</a:t>
            </a:r>
            <a:r>
              <a:rPr lang="en-US" dirty="0" smtClean="0"/>
              <a:t> 12</a:t>
            </a:r>
          </a:p>
          <a:p>
            <a:pPr>
              <a:buNone/>
            </a:pP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 </a:t>
            </a:r>
            <a:r>
              <a:rPr lang="en-US" dirty="0" err="1" smtClean="0"/>
              <a:t>Monopolistik</a:t>
            </a:r>
            <a:endParaRPr lang="en-US" dirty="0" smtClean="0"/>
          </a:p>
          <a:p>
            <a:pPr algn="r">
              <a:buNone/>
            </a:pPr>
            <a:r>
              <a:rPr lang="en-US" dirty="0" err="1" smtClean="0"/>
              <a:t>Wahyu</a:t>
            </a:r>
            <a:r>
              <a:rPr lang="en-US" dirty="0" smtClean="0"/>
              <a:t> </a:t>
            </a:r>
            <a:r>
              <a:rPr lang="en-US" dirty="0" err="1" smtClean="0"/>
              <a:t>Widodo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96214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Pengantar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Mikro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420938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b="1" dirty="0" err="1" smtClean="0">
                <a:solidFill>
                  <a:srgbClr val="FFFF00"/>
                </a:solidFill>
              </a:rPr>
              <a:t>Pasar</a:t>
            </a:r>
            <a:r>
              <a:rPr lang="en-US" sz="4800" b="1" dirty="0" smtClean="0">
                <a:solidFill>
                  <a:srgbClr val="FFFF00"/>
                </a:solidFill>
              </a:rPr>
              <a:t> </a:t>
            </a:r>
            <a:r>
              <a:rPr lang="en-US" sz="4800" b="1" dirty="0" err="1" smtClean="0">
                <a:solidFill>
                  <a:srgbClr val="FFFF00"/>
                </a:solidFill>
              </a:rPr>
              <a:t>Persaingan</a:t>
            </a:r>
            <a:r>
              <a:rPr lang="en-US" sz="4800" b="1" dirty="0" smtClean="0">
                <a:solidFill>
                  <a:srgbClr val="FFFF00"/>
                </a:solidFill>
              </a:rPr>
              <a:t> </a:t>
            </a:r>
            <a:r>
              <a:rPr lang="en-US" sz="4800" b="1" dirty="0" err="1" smtClean="0">
                <a:solidFill>
                  <a:srgbClr val="FFFF00"/>
                </a:solidFill>
              </a:rPr>
              <a:t>Monopolistik</a:t>
            </a:r>
            <a:endParaRPr lang="en-US" sz="48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981075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FFFF00"/>
                </a:solidFill>
              </a:rPr>
              <a:t>Apa </a:t>
            </a:r>
            <a:r>
              <a:rPr lang="en-US" sz="3200" b="1" i="1" smtClean="0">
                <a:solidFill>
                  <a:srgbClr val="FFFF00"/>
                </a:solidFill>
              </a:rPr>
              <a:t>sich</a:t>
            </a:r>
            <a:r>
              <a:rPr lang="en-US" sz="3200" b="1" smtClean="0">
                <a:solidFill>
                  <a:srgbClr val="FFFF00"/>
                </a:solidFill>
              </a:rPr>
              <a:t> yang dimaksud dengan pasar persaingan monopolistik ?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827088" y="2924175"/>
            <a:ext cx="770413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FF00"/>
                </a:solidFill>
              </a:rPr>
              <a:t>Pasar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persaingan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monopolistik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adalah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suatu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pasar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dengan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beberapa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penjual</a:t>
            </a:r>
            <a:r>
              <a:rPr lang="en-US" sz="2800" dirty="0">
                <a:solidFill>
                  <a:srgbClr val="FFFF00"/>
                </a:solidFill>
              </a:rPr>
              <a:t> yang </a:t>
            </a:r>
            <a:r>
              <a:rPr lang="en-US" sz="2800" dirty="0" err="1">
                <a:solidFill>
                  <a:srgbClr val="FFFF00"/>
                </a:solidFill>
              </a:rPr>
              <a:t>menawarkan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produk</a:t>
            </a:r>
            <a:r>
              <a:rPr lang="en-US" sz="2800" dirty="0">
                <a:solidFill>
                  <a:srgbClr val="FFFF00"/>
                </a:solidFill>
              </a:rPr>
              <a:t> (</a:t>
            </a:r>
            <a:r>
              <a:rPr lang="en-US" sz="2800" dirty="0" err="1">
                <a:solidFill>
                  <a:srgbClr val="FFFF00"/>
                </a:solidFill>
              </a:rPr>
              <a:t>barang</a:t>
            </a:r>
            <a:r>
              <a:rPr lang="en-US" sz="2800" dirty="0">
                <a:solidFill>
                  <a:srgbClr val="FFFF00"/>
                </a:solidFill>
              </a:rPr>
              <a:t>) yang </a:t>
            </a:r>
            <a:r>
              <a:rPr lang="en-US" sz="2800" dirty="0" err="1">
                <a:solidFill>
                  <a:srgbClr val="FFFF00"/>
                </a:solidFill>
              </a:rPr>
              <a:t>serupa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namun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berbeda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di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beberapa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aspeknya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0"/>
            <a:ext cx="8675687" cy="1470025"/>
          </a:xfrm>
        </p:spPr>
        <p:txBody>
          <a:bodyPr/>
          <a:lstStyle/>
          <a:p>
            <a:pPr algn="l" eaLnBrk="1" hangingPunct="1"/>
            <a:r>
              <a:rPr lang="en-US" sz="3600" b="1" dirty="0" err="1" smtClean="0">
                <a:solidFill>
                  <a:srgbClr val="FFFF00"/>
                </a:solidFill>
              </a:rPr>
              <a:t>Ciri-ciri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Pasar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Persaingan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Monopolistik</a:t>
            </a:r>
            <a:r>
              <a:rPr lang="en-US" sz="3600" dirty="0" smtClean="0">
                <a:solidFill>
                  <a:srgbClr val="FFFF00"/>
                </a:solidFill>
              </a:rPr>
              <a:t> :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11188" y="1484313"/>
            <a:ext cx="3744912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b="1">
                <a:solidFill>
                  <a:schemeClr val="bg1"/>
                </a:solidFill>
              </a:rPr>
              <a:t> Terdapat banyak produsen atau penjual</a:t>
            </a:r>
            <a:r>
              <a:rPr lang="en-US">
                <a:solidFill>
                  <a:schemeClr val="bg1"/>
                </a:solidFill>
              </a:rPr>
              <a:t>. Namun jumlah produsen di sini tidak sebanyak pada pasar persaingan sempurna.</a:t>
            </a:r>
          </a:p>
          <a:p>
            <a:pPr>
              <a:spcBef>
                <a:spcPct val="50000"/>
              </a:spcBef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787900" y="1484313"/>
            <a:ext cx="3168650" cy="385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b="1">
                <a:solidFill>
                  <a:schemeClr val="bg1"/>
                </a:solidFill>
              </a:rPr>
              <a:t> Jenis barang yang dipasarkan berbeda</a:t>
            </a:r>
            <a:r>
              <a:rPr lang="en-US">
                <a:solidFill>
                  <a:schemeClr val="bg1"/>
                </a:solidFill>
              </a:rPr>
              <a:t>. Barang yang dihasilkan oleh tiap produsen berbeda satu dengan yang lainnya.  Bisa dibedakan dari kemasan, cara pembayaran, dan layanan purna jual yang diberikan.</a:t>
            </a:r>
          </a:p>
          <a:p>
            <a:pPr>
              <a:spcBef>
                <a:spcPct val="50000"/>
              </a:spcBef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11188" y="3429000"/>
            <a:ext cx="3529012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b="1">
                <a:solidFill>
                  <a:schemeClr val="bg1"/>
                </a:solidFill>
              </a:rPr>
              <a:t> Adanya kemampuan produsen untuk mem -pengaruhi harga</a:t>
            </a:r>
            <a:r>
              <a:rPr lang="en-US">
                <a:solidFill>
                  <a:schemeClr val="bg1"/>
                </a:solidFill>
              </a:rPr>
              <a:t>. Hal ini disebabkan karena keunggulan masing-masing barang yang diproduksi. Dengan demikian, konsumen tidak akan berpindah ke merek lain.</a:t>
            </a:r>
          </a:p>
          <a:p>
            <a:pPr>
              <a:spcBef>
                <a:spcPct val="50000"/>
              </a:spcBef>
            </a:pP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8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8" grpId="0"/>
      <p:bldP spid="11269" grpId="0"/>
      <p:bldP spid="112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268413"/>
            <a:ext cx="3273425" cy="2566987"/>
          </a:xfrm>
        </p:spPr>
        <p:txBody>
          <a:bodyPr>
            <a:normAutofit fontScale="92500"/>
          </a:bodyPr>
          <a:lstStyle/>
          <a:p>
            <a:pPr algn="l" eaLnBrk="1" hangingPunct="1">
              <a:buFontTx/>
              <a:buBlip>
                <a:blip r:embed="rId3"/>
              </a:buBlip>
            </a:pPr>
            <a:r>
              <a:rPr lang="en-US" sz="2400" b="1" smtClean="0">
                <a:solidFill>
                  <a:schemeClr val="bg1"/>
                </a:solidFill>
              </a:rPr>
              <a:t> Produsen lain mudah masuk ke dalam pasar</a:t>
            </a:r>
            <a:r>
              <a:rPr lang="en-US" sz="2400" smtClean="0">
                <a:solidFill>
                  <a:schemeClr val="bg1"/>
                </a:solidFill>
              </a:rPr>
              <a:t>. Produsen harus bisa menawarkan produk yang lebih menarik dari produk yang sudah </a:t>
            </a:r>
            <a:r>
              <a:rPr lang="en-US" sz="2400" i="1" smtClean="0">
                <a:solidFill>
                  <a:schemeClr val="bg1"/>
                </a:solidFill>
              </a:rPr>
              <a:t>consist</a:t>
            </a:r>
            <a:r>
              <a:rPr lang="en-US" sz="240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572000" y="765175"/>
            <a:ext cx="3708400" cy="392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  <a:p>
            <a:pPr>
              <a:buFontTx/>
              <a:buBlip>
                <a:blip r:embed="rId3"/>
              </a:buBlip>
            </a:pPr>
            <a:r>
              <a:rPr lang="en-US" b="1">
                <a:solidFill>
                  <a:schemeClr val="bg1"/>
                </a:solidFill>
              </a:rPr>
              <a:t> Promosi penjualan harus   aktif</a:t>
            </a:r>
            <a:r>
              <a:rPr lang="en-US">
                <a:solidFill>
                  <a:schemeClr val="bg1"/>
                </a:solidFill>
              </a:rPr>
              <a:t>. Kemampuan perusahaan menciptakan citra yang baik di benak masyarakat, akan membuat konsumen mau membeli produk tersebut meskipun dengan harga yang mahal.</a:t>
            </a:r>
          </a:p>
          <a:p>
            <a:pPr>
              <a:spcBef>
                <a:spcPct val="50000"/>
              </a:spcBef>
            </a:pP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122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1258888" y="981075"/>
          <a:ext cx="6719887" cy="460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hart" r:id="rId4" imgW="6096000" imgH="4057710" progId="MSGraph.Chart.8">
                  <p:embed followColorScheme="full"/>
                </p:oleObj>
              </mc:Choice>
              <mc:Fallback>
                <p:oleObj name="Chart" r:id="rId4" imgW="6096000" imgH="4057710" progId="MSGraph.Chart.8">
                  <p:embed followColorScheme="full"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981075"/>
                        <a:ext cx="6719887" cy="46085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0" name="AutoShape 10"/>
          <p:cNvSpPr>
            <a:spLocks noChangeArrowheads="1"/>
          </p:cNvSpPr>
          <p:nvPr/>
        </p:nvSpPr>
        <p:spPr bwMode="auto">
          <a:xfrm>
            <a:off x="4211638" y="1844675"/>
            <a:ext cx="720725" cy="1582738"/>
          </a:xfrm>
          <a:prstGeom prst="downArrow">
            <a:avLst>
              <a:gd name="adj1" fmla="val 50000"/>
              <a:gd name="adj2" fmla="val 5490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en-US" sz="1400">
                <a:solidFill>
                  <a:schemeClr val="bg1"/>
                </a:solidFill>
              </a:rPr>
              <a:t>Keuntungan Maks.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971550" y="5805488"/>
            <a:ext cx="626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FFFF00"/>
                </a:solidFill>
              </a:rPr>
              <a:t>Keuntungan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Maksimum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dicapai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saat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b="1" dirty="0">
                <a:solidFill>
                  <a:srgbClr val="FFFF00"/>
                </a:solidFill>
              </a:rPr>
              <a:t>MC = MR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4140200" y="5300663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Quantity (Q)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 rot="-5400000">
            <a:off x="332581" y="2917032"/>
            <a:ext cx="1439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bg1"/>
                </a:solidFill>
              </a:rPr>
              <a:t>ATC, MR,MC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1258888" y="404813"/>
            <a:ext cx="662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FFFF00"/>
                </a:solidFill>
              </a:rPr>
              <a:t>Kurva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Keuntungan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Maksimum</a:t>
            </a:r>
            <a:r>
              <a:rPr lang="en-US" b="1" dirty="0">
                <a:solidFill>
                  <a:srgbClr val="FFFF00"/>
                </a:solidFill>
              </a:rPr>
              <a:t> Perusahaan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5369" grpId="0"/>
      <p:bldP spid="15370" grpId="0" animBg="1"/>
      <p:bldP spid="15372" grpId="0"/>
      <p:bldP spid="15373" grpId="0"/>
      <p:bldP spid="15374" grpId="0"/>
      <p:bldP spid="153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9750" y="260350"/>
            <a:ext cx="7843838" cy="9366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err="1" smtClean="0">
                <a:solidFill>
                  <a:srgbClr val="FFFF00"/>
                </a:solidFill>
              </a:rPr>
              <a:t>Perbedaan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antara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Pasar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Monopolistik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dengan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Beberapa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Pasar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Lainnya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graphicFrame>
        <p:nvGraphicFramePr>
          <p:cNvPr id="18762" name="Group 330"/>
          <p:cNvGraphicFramePr>
            <a:graphicFrameLocks noGrp="1"/>
          </p:cNvGraphicFramePr>
          <p:nvPr/>
        </p:nvGraphicFramePr>
        <p:xfrm>
          <a:off x="395288" y="1916113"/>
          <a:ext cx="8353425" cy="2665413"/>
        </p:xfrm>
        <a:graphic>
          <a:graphicData uri="http://schemas.openxmlformats.org/drawingml/2006/table">
            <a:tbl>
              <a:tblPr/>
              <a:tblGrid>
                <a:gridCol w="1079500"/>
                <a:gridCol w="1373187"/>
                <a:gridCol w="1538288"/>
                <a:gridCol w="1627187"/>
                <a:gridCol w="1627188"/>
                <a:gridCol w="1108075"/>
              </a:tblGrid>
              <a:tr h="592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Struktur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Pasar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Jumlah Penjual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Hambatan Untuk Masuk dan Keluar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Kemampuan untuk Menentukan Harga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Perbedaan Produk yang Dihasilkan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Contoh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Persaingan Sempurna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Banyak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Tidak ada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Tidak ada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Tidak ada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Produk pertanian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Persaingan Monopolistik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Beberapa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Tidak ada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Sedikit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Sedikit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Barang-barang eceran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Oligopoli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Sedikit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Sedikit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Sedikit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Jarang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Industri mobil, baja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Monopoli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Satu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Produknya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unik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Perusahaan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listrik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Rectangle 7"/>
          <p:cNvSpPr>
            <a:spLocks noGrp="1" noChangeArrowheads="1"/>
          </p:cNvSpPr>
          <p:nvPr>
            <p:ph sz="half" idx="1"/>
          </p:nvPr>
        </p:nvSpPr>
        <p:spPr>
          <a:xfrm>
            <a:off x="684213" y="1628775"/>
            <a:ext cx="3810000" cy="41148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Perusahaan </a:t>
            </a:r>
            <a:r>
              <a:rPr lang="en-US" sz="2400" dirty="0" err="1" smtClean="0">
                <a:solidFill>
                  <a:srgbClr val="FFFF00"/>
                </a:solidFill>
              </a:rPr>
              <a:t>terdorong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untuk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selalu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melakukan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inovasi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terhadap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produknya</a:t>
            </a:r>
            <a:r>
              <a:rPr lang="en-US" sz="2400" dirty="0" smtClean="0">
                <a:solidFill>
                  <a:srgbClr val="FFFF00"/>
                </a:solidFill>
              </a:rPr>
              <a:t>. </a:t>
            </a:r>
            <a:r>
              <a:rPr lang="en-US" sz="2400" dirty="0" err="1" smtClean="0">
                <a:solidFill>
                  <a:srgbClr val="FFFF00"/>
                </a:solidFill>
              </a:rPr>
              <a:t>Ini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menguntungkan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karena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mutunya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akan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semakin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baik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FFFF00"/>
                </a:solidFill>
              </a:rPr>
              <a:t>Pelayanan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terhadap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masyarakat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akan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semakin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baik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untuk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meningkatkan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</a:rPr>
              <a:t>image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perusahaan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di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mata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masyarakat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20488" name="Rectangle 8"/>
          <p:cNvSpPr>
            <a:spLocks noGrp="1" noChangeArrowheads="1"/>
          </p:cNvSpPr>
          <p:nvPr>
            <p:ph sz="half" idx="2"/>
          </p:nvPr>
        </p:nvSpPr>
        <p:spPr>
          <a:xfrm>
            <a:off x="4643438" y="1628775"/>
            <a:ext cx="3810000" cy="41148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FFFF00"/>
                </a:solidFill>
              </a:rPr>
              <a:t>Biaya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promosi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mahal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sehingga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perusahaan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harus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merogoh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koceknya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lebih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dalam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FFFF00"/>
                </a:solidFill>
              </a:rPr>
              <a:t>Harga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pada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pasar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persa-ingan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monopolistik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berada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di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tingkat</a:t>
            </a:r>
            <a:r>
              <a:rPr lang="en-US" sz="2400" dirty="0" smtClean="0">
                <a:solidFill>
                  <a:srgbClr val="FFFF00"/>
                </a:solidFill>
              </a:rPr>
              <a:t> yang </a:t>
            </a:r>
            <a:r>
              <a:rPr lang="en-US" sz="2400" dirty="0" err="1" smtClean="0">
                <a:solidFill>
                  <a:srgbClr val="FFFF00"/>
                </a:solidFill>
              </a:rPr>
              <a:t>tinggi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pPr eaLnBrk="1" hangingPunct="1"/>
            <a:r>
              <a:rPr lang="en-US" sz="2800" dirty="0" err="1" smtClean="0">
                <a:solidFill>
                  <a:srgbClr val="FFFF00"/>
                </a:solidFill>
              </a:rPr>
              <a:t>Pasar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Persaingan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Monopolistik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195513" y="1125538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(+)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6372225" y="1125538"/>
            <a:ext cx="576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(-)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20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91" grpId="0"/>
      <p:bldP spid="2049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195</TotalTime>
  <Words>327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Concourse</vt:lpstr>
      <vt:lpstr>Chart</vt:lpstr>
      <vt:lpstr>Pengantar Ilmu Ekonomi Mikro  </vt:lpstr>
      <vt:lpstr>Pasar Persaingan Monopolistik</vt:lpstr>
      <vt:lpstr>Apa sich yang dimaksud dengan pasar persaingan monopolistik ?</vt:lpstr>
      <vt:lpstr>Ciri-ciri Pasar Persaingan Monopolistik :</vt:lpstr>
      <vt:lpstr>PowerPoint Presentation</vt:lpstr>
      <vt:lpstr>PowerPoint Presentation</vt:lpstr>
      <vt:lpstr>Perbedaan antara Pasar Monopolistik dengan Beberapa Pasar Lainnya</vt:lpstr>
      <vt:lpstr>Pasar Persaingan Monopolistik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SAPTO</dc:creator>
  <cp:lastModifiedBy>STAFF</cp:lastModifiedBy>
  <cp:revision>6</cp:revision>
  <dcterms:created xsi:type="dcterms:W3CDTF">1601-01-01T00:00:00Z</dcterms:created>
  <dcterms:modified xsi:type="dcterms:W3CDTF">2018-12-10T05:12:39Z</dcterms:modified>
</cp:coreProperties>
</file>