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30" r:id="rId4"/>
    <p:sldId id="331" r:id="rId5"/>
    <p:sldId id="333" r:id="rId6"/>
    <p:sldId id="321" r:id="rId7"/>
    <p:sldId id="334" r:id="rId8"/>
    <p:sldId id="335" r:id="rId9"/>
    <p:sldId id="336" r:id="rId10"/>
    <p:sldId id="337" r:id="rId11"/>
    <p:sldId id="338" r:id="rId12"/>
    <p:sldId id="339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743" autoAdjust="0"/>
  </p:normalViewPr>
  <p:slideViewPr>
    <p:cSldViewPr>
      <p:cViewPr varScale="1">
        <p:scale>
          <a:sx n="52" d="100"/>
          <a:sy n="52" d="100"/>
        </p:scale>
        <p:origin x="4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676400"/>
            <a:ext cx="5482592" cy="19945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5800" dirty="0"/>
              <a:t>Mekanisme </a:t>
            </a:r>
            <a:r>
              <a:rPr lang="en-US" sz="5800" dirty="0" err="1"/>
              <a:t>Kegiatan</a:t>
            </a:r>
            <a:r>
              <a:rPr lang="en-US" sz="5800" dirty="0"/>
              <a:t> </a:t>
            </a:r>
            <a:r>
              <a:rPr lang="en-US" sz="5800" dirty="0" err="1"/>
              <a:t>Kehumasan</a:t>
            </a:r>
            <a:endParaRPr lang="en-US" sz="5800" dirty="0"/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066800"/>
            <a:ext cx="8458200" cy="4724400"/>
          </a:xfrm>
          <a:prstGeom prst="rect">
            <a:avLst/>
          </a:prstGeom>
        </p:spPr>
        <p:txBody>
          <a:bodyPr/>
          <a:lstStyle/>
          <a:p>
            <a:pPr marL="344488" indent="-344488">
              <a:buAutoNum type="arabicPeriod" startAt="2"/>
            </a:pPr>
            <a:r>
              <a:rPr lang="en-US" sz="2400" b="1" i="1" dirty="0"/>
              <a:t>Planning</a:t>
            </a:r>
            <a:r>
              <a:rPr lang="en-US" sz="2400" b="1" dirty="0"/>
              <a:t> (</a:t>
            </a:r>
            <a:r>
              <a:rPr lang="en-US" sz="2400" b="1" dirty="0" err="1"/>
              <a:t>perencanaan</a:t>
            </a:r>
            <a:r>
              <a:rPr lang="en-US" sz="2400" b="1" dirty="0"/>
              <a:t>)</a:t>
            </a:r>
          </a:p>
          <a:p>
            <a:pPr marL="336550"/>
            <a:r>
              <a:rPr lang="en-US" sz="2400" dirty="0"/>
              <a:t>Setelah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dan </a:t>
            </a:r>
            <a:r>
              <a:rPr lang="en-US" sz="2400" dirty="0" err="1"/>
              <a:t>pencarian</a:t>
            </a:r>
            <a:r>
              <a:rPr lang="en-US" sz="2400" dirty="0"/>
              <a:t> data, </a:t>
            </a:r>
            <a:r>
              <a:rPr lang="en-US" sz="2400" dirty="0" err="1"/>
              <a:t>praktisi</a:t>
            </a:r>
            <a:r>
              <a:rPr lang="en-US" sz="2400" dirty="0"/>
              <a:t> PR </a:t>
            </a:r>
            <a:r>
              <a:rPr lang="en-US" sz="2400" dirty="0" err="1"/>
              <a:t>melanjutkan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praktisi</a:t>
            </a:r>
            <a:r>
              <a:rPr lang="en-US" sz="2400" dirty="0"/>
              <a:t> PR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dan </a:t>
            </a:r>
            <a:r>
              <a:rPr lang="en-US" sz="2400" dirty="0" err="1"/>
              <a:t>menentukan</a:t>
            </a:r>
            <a:r>
              <a:rPr lang="en-US" sz="2400" dirty="0"/>
              <a:t> orang-orang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menggarap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nantinya</a:t>
            </a:r>
            <a:r>
              <a:rPr lang="en-US" sz="2400" dirty="0"/>
              <a:t>.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diabaikan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dipikirkan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matang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turut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suksesnya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PR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.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data dan </a:t>
            </a:r>
            <a:r>
              <a:rPr lang="en-US" sz="2400" dirty="0" err="1"/>
              <a:t>fakta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PR. </a:t>
            </a:r>
            <a:r>
              <a:rPr lang="en-US" sz="2400" dirty="0" err="1"/>
              <a:t>Berdasarkan</a:t>
            </a:r>
            <a:r>
              <a:rPr lang="en-US" sz="2400" dirty="0"/>
              <a:t> pada </a:t>
            </a:r>
            <a:r>
              <a:rPr lang="en-US" sz="2400" dirty="0" err="1"/>
              <a:t>rumusan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dan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program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yang juga </a:t>
            </a:r>
            <a:r>
              <a:rPr lang="en-US" sz="2400" dirty="0" err="1"/>
              <a:t>disesuaikan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. Kata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, “</a:t>
            </a:r>
            <a:r>
              <a:rPr lang="en-US" sz="2400" i="1" dirty="0"/>
              <a:t>What should we do and why</a:t>
            </a:r>
            <a:r>
              <a:rPr lang="en-US" sz="2400" dirty="0"/>
              <a:t>?”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8790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066800"/>
            <a:ext cx="8458200" cy="4724400"/>
          </a:xfrm>
          <a:prstGeom prst="rect">
            <a:avLst/>
          </a:prstGeom>
        </p:spPr>
        <p:txBody>
          <a:bodyPr/>
          <a:lstStyle/>
          <a:p>
            <a:pPr marL="336550" indent="-336550"/>
            <a:r>
              <a:rPr lang="en-US" sz="2300" dirty="0"/>
              <a:t>3.	</a:t>
            </a:r>
            <a:r>
              <a:rPr lang="en-US" sz="2300" b="1" i="1" dirty="0"/>
              <a:t>Action and Communication </a:t>
            </a:r>
            <a:r>
              <a:rPr lang="en-US" sz="2300" b="1" dirty="0"/>
              <a:t>(</a:t>
            </a:r>
            <a:r>
              <a:rPr lang="en-US" sz="2300" b="1" dirty="0" err="1"/>
              <a:t>aksi</a:t>
            </a:r>
            <a:r>
              <a:rPr lang="en-US" sz="2300" b="1" dirty="0"/>
              <a:t> dan </a:t>
            </a:r>
            <a:r>
              <a:rPr lang="en-US" sz="2300" b="1" dirty="0" err="1"/>
              <a:t>komunikasi</a:t>
            </a:r>
            <a:r>
              <a:rPr lang="en-US" sz="2300" b="1" dirty="0"/>
              <a:t>)</a:t>
            </a:r>
          </a:p>
          <a:p>
            <a:pPr marL="336550"/>
            <a:r>
              <a:rPr lang="en-US" sz="2300" dirty="0" err="1"/>
              <a:t>Komunikasi</a:t>
            </a:r>
            <a:r>
              <a:rPr lang="en-US" sz="2300" dirty="0"/>
              <a:t> </a:t>
            </a:r>
            <a:r>
              <a:rPr lang="en-US" sz="2300" dirty="0" err="1"/>
              <a:t>sering</a:t>
            </a:r>
            <a:r>
              <a:rPr lang="en-US" sz="2300" dirty="0"/>
              <a:t> kali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berdasarkan</a:t>
            </a:r>
            <a:r>
              <a:rPr lang="en-US" sz="2300" dirty="0"/>
              <a:t> </a:t>
            </a:r>
            <a:r>
              <a:rPr lang="en-US" sz="2300" dirty="0" err="1"/>
              <a:t>asumsi</a:t>
            </a:r>
            <a:r>
              <a:rPr lang="en-US" sz="2300" dirty="0"/>
              <a:t> </a:t>
            </a:r>
            <a:r>
              <a:rPr lang="en-US" sz="2300" dirty="0" err="1"/>
              <a:t>pribadi</a:t>
            </a:r>
            <a:r>
              <a:rPr lang="en-US" sz="2300" dirty="0"/>
              <a:t> oleh </a:t>
            </a:r>
            <a:r>
              <a:rPr lang="en-US" sz="2300" dirty="0" err="1"/>
              <a:t>seorang</a:t>
            </a:r>
            <a:r>
              <a:rPr lang="en-US" sz="2300" dirty="0"/>
              <a:t> </a:t>
            </a:r>
            <a:r>
              <a:rPr lang="en-US" sz="2300" dirty="0" err="1"/>
              <a:t>praktisi</a:t>
            </a:r>
            <a:r>
              <a:rPr lang="en-US" sz="2300" dirty="0"/>
              <a:t> PR. </a:t>
            </a:r>
            <a:r>
              <a:rPr lang="en-US" sz="2300" dirty="0" err="1"/>
              <a:t>Akibatnya</a:t>
            </a:r>
            <a:r>
              <a:rPr lang="en-US" sz="2300" dirty="0"/>
              <a:t>, </a:t>
            </a:r>
            <a:r>
              <a:rPr lang="en-US" sz="2300" dirty="0" err="1"/>
              <a:t>tindakan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terkadang</a:t>
            </a:r>
            <a:r>
              <a:rPr lang="en-US" sz="2300" dirty="0"/>
              <a:t> </a:t>
            </a:r>
            <a:r>
              <a:rPr lang="en-US" sz="2300" dirty="0" err="1"/>
              <a:t>membawa</a:t>
            </a:r>
            <a:r>
              <a:rPr lang="en-US" sz="2300" dirty="0"/>
              <a:t> </a:t>
            </a:r>
            <a:r>
              <a:rPr lang="en-US" sz="2300" dirty="0" err="1"/>
              <a:t>hasil</a:t>
            </a:r>
            <a:r>
              <a:rPr lang="en-US" sz="2300" dirty="0"/>
              <a:t> yang </a:t>
            </a:r>
            <a:r>
              <a:rPr lang="en-US" sz="2300" dirty="0" err="1"/>
              <a:t>buruk</a:t>
            </a:r>
            <a:r>
              <a:rPr lang="en-US" sz="2300" dirty="0"/>
              <a:t> dan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disarankan</a:t>
            </a:r>
            <a:r>
              <a:rPr lang="en-US" sz="2300" dirty="0"/>
              <a:t> </a:t>
            </a:r>
            <a:r>
              <a:rPr lang="en-US" sz="2300" dirty="0" err="1"/>
              <a:t>karena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berisiko</a:t>
            </a:r>
            <a:r>
              <a:rPr lang="en-US" sz="2300" dirty="0"/>
              <a:t> pada </a:t>
            </a:r>
            <a:r>
              <a:rPr lang="en-US" sz="2300" dirty="0" err="1"/>
              <a:t>citra</a:t>
            </a:r>
            <a:r>
              <a:rPr lang="en-US" sz="2300" dirty="0"/>
              <a:t> </a:t>
            </a:r>
            <a:r>
              <a:rPr lang="en-US" sz="2300" dirty="0" err="1"/>
              <a:t>perusahaan</a:t>
            </a:r>
            <a:r>
              <a:rPr lang="en-US" sz="2300" dirty="0"/>
              <a:t>. 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dilewati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mendapatkan</a:t>
            </a:r>
            <a:r>
              <a:rPr lang="en-US" sz="2300" dirty="0"/>
              <a:t> </a:t>
            </a:r>
            <a:r>
              <a:rPr lang="en-US" sz="2300" dirty="0" err="1"/>
              <a:t>jawaban</a:t>
            </a:r>
            <a:r>
              <a:rPr lang="en-US" sz="2300" dirty="0"/>
              <a:t> </a:t>
            </a:r>
            <a:r>
              <a:rPr lang="en-US" sz="2300" dirty="0" err="1"/>
              <a:t>pertanyaan</a:t>
            </a:r>
            <a:r>
              <a:rPr lang="en-US" sz="2300" dirty="0"/>
              <a:t>, “</a:t>
            </a:r>
            <a:r>
              <a:rPr lang="en-US" sz="2300" i="1" dirty="0"/>
              <a:t>How do we do it and say it</a:t>
            </a:r>
            <a:r>
              <a:rPr lang="en-US" sz="2300" dirty="0"/>
              <a:t>”. </a:t>
            </a:r>
            <a:r>
              <a:rPr lang="en-US" sz="2300" dirty="0" err="1"/>
              <a:t>Tujuan</a:t>
            </a:r>
            <a:r>
              <a:rPr lang="en-US" sz="2300" dirty="0"/>
              <a:t> dan </a:t>
            </a:r>
            <a:r>
              <a:rPr lang="en-US" sz="2300" dirty="0" err="1"/>
              <a:t>objektivitas</a:t>
            </a:r>
            <a:r>
              <a:rPr lang="en-US" sz="2300" dirty="0"/>
              <a:t> yang </a:t>
            </a:r>
            <a:r>
              <a:rPr lang="en-US" sz="2300" dirty="0" err="1"/>
              <a:t>spesifik</a:t>
            </a:r>
            <a:r>
              <a:rPr lang="en-US" sz="2300" dirty="0"/>
              <a:t>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dikaitkan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mencapai</a:t>
            </a:r>
            <a:r>
              <a:rPr lang="en-US" sz="2300" dirty="0"/>
              <a:t> </a:t>
            </a:r>
            <a:r>
              <a:rPr lang="en-US" sz="2300" dirty="0" err="1"/>
              <a:t>aksi</a:t>
            </a:r>
            <a:r>
              <a:rPr lang="en-US" sz="2300" dirty="0"/>
              <a:t> dan </a:t>
            </a:r>
            <a:r>
              <a:rPr lang="en-US" sz="2300" dirty="0" err="1"/>
              <a:t>komunikasi</a:t>
            </a:r>
            <a:r>
              <a:rPr lang="en-US" sz="2300" dirty="0"/>
              <a:t> yang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oleh </a:t>
            </a:r>
            <a:r>
              <a:rPr lang="en-US" sz="2300" dirty="0" err="1"/>
              <a:t>praktisi</a:t>
            </a:r>
            <a:r>
              <a:rPr lang="en-US" sz="2300" dirty="0"/>
              <a:t> PR. </a:t>
            </a:r>
            <a:r>
              <a:rPr lang="en-US" sz="2300" dirty="0" err="1"/>
              <a:t>Ia</a:t>
            </a:r>
            <a:r>
              <a:rPr lang="en-US" sz="2300" dirty="0"/>
              <a:t>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mampu</a:t>
            </a:r>
            <a:r>
              <a:rPr lang="en-US" sz="2300" dirty="0"/>
              <a:t> </a:t>
            </a:r>
            <a:r>
              <a:rPr lang="en-US" sz="2300" dirty="0" err="1"/>
              <a:t>mengkomunikasikan</a:t>
            </a:r>
            <a:r>
              <a:rPr lang="en-US" sz="2300" dirty="0"/>
              <a:t> </a:t>
            </a:r>
            <a:r>
              <a:rPr lang="en-US" sz="2300" dirty="0" err="1"/>
              <a:t>pelak</a:t>
            </a:r>
            <a:r>
              <a:rPr lang="en-US" sz="2300" dirty="0"/>
              <a:t> </a:t>
            </a:r>
            <a:r>
              <a:rPr lang="en-US" sz="2300" dirty="0" err="1"/>
              <a:t>pelaksanaan</a:t>
            </a:r>
            <a:r>
              <a:rPr lang="en-US" sz="2300" dirty="0"/>
              <a:t> program </a:t>
            </a:r>
            <a:r>
              <a:rPr lang="en-US" sz="2300" dirty="0" err="1"/>
              <a:t>sehingga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mempengaruhi</a:t>
            </a:r>
            <a:r>
              <a:rPr lang="en-US" sz="2300" dirty="0"/>
              <a:t> </a:t>
            </a:r>
            <a:r>
              <a:rPr lang="en-US" sz="2300" dirty="0" err="1"/>
              <a:t>sikap</a:t>
            </a:r>
            <a:r>
              <a:rPr lang="en-US" sz="2300" dirty="0"/>
              <a:t> </a:t>
            </a:r>
            <a:r>
              <a:rPr lang="en-US" sz="2300" dirty="0" err="1"/>
              <a:t>publiknya</a:t>
            </a:r>
            <a:r>
              <a:rPr lang="en-US" sz="2300" dirty="0"/>
              <a:t> yang </a:t>
            </a:r>
            <a:r>
              <a:rPr lang="en-US" sz="2300" dirty="0" err="1"/>
              <a:t>kemudian</a:t>
            </a:r>
            <a:r>
              <a:rPr lang="en-US" sz="2300" dirty="0"/>
              <a:t> </a:t>
            </a:r>
            <a:r>
              <a:rPr lang="en-US" sz="2300" dirty="0" err="1"/>
              <a:t>mendorong</a:t>
            </a:r>
            <a:r>
              <a:rPr lang="en-US" sz="2300" dirty="0"/>
              <a:t> </a:t>
            </a:r>
            <a:r>
              <a:rPr lang="en-US" sz="2300" dirty="0" err="1"/>
              <a:t>mereka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mendukung</a:t>
            </a:r>
            <a:r>
              <a:rPr lang="en-US" sz="2300" dirty="0"/>
              <a:t> </a:t>
            </a:r>
            <a:r>
              <a:rPr lang="en-US" sz="2300" dirty="0" err="1"/>
              <a:t>pelaksanaan</a:t>
            </a:r>
            <a:r>
              <a:rPr lang="en-US" sz="2300" dirty="0"/>
              <a:t> program </a:t>
            </a:r>
            <a:r>
              <a:rPr lang="en-US" sz="2300" dirty="0" err="1"/>
              <a:t>tersebut</a:t>
            </a:r>
            <a:r>
              <a:rPr lang="en-US" sz="2300" dirty="0"/>
              <a:t>. </a:t>
            </a:r>
            <a:r>
              <a:rPr lang="en-US" sz="2300" dirty="0" err="1"/>
              <a:t>Selain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, </a:t>
            </a:r>
            <a:r>
              <a:rPr lang="en-US" sz="2300" dirty="0" err="1"/>
              <a:t>ia</a:t>
            </a:r>
            <a:r>
              <a:rPr lang="en-US" sz="2300" dirty="0"/>
              <a:t> juga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melakukan</a:t>
            </a:r>
            <a:r>
              <a:rPr lang="en-US" sz="2300" dirty="0"/>
              <a:t> </a:t>
            </a:r>
            <a:r>
              <a:rPr lang="en-US" sz="2300" dirty="0" err="1"/>
              <a:t>aksi</a:t>
            </a:r>
            <a:r>
              <a:rPr lang="en-US" sz="2300" dirty="0"/>
              <a:t> dan </a:t>
            </a:r>
            <a:r>
              <a:rPr lang="en-US" sz="2300" dirty="0" err="1"/>
              <a:t>melakukan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PR </a:t>
            </a:r>
            <a:r>
              <a:rPr lang="en-US" sz="2300" dirty="0" err="1"/>
              <a:t>sebaik-baiknya</a:t>
            </a:r>
            <a:r>
              <a:rPr lang="en-US" sz="2300" dirty="0"/>
              <a:t>.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aksi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komunikasi</a:t>
            </a:r>
            <a:r>
              <a:rPr lang="en-US" sz="2300" dirty="0"/>
              <a:t>, </a:t>
            </a:r>
            <a:r>
              <a:rPr lang="en-US" sz="2300" dirty="0" err="1"/>
              <a:t>selayaknya</a:t>
            </a:r>
            <a:r>
              <a:rPr lang="en-US" sz="2300" dirty="0"/>
              <a:t> </a:t>
            </a:r>
            <a:r>
              <a:rPr lang="en-US" sz="2300" dirty="0" err="1"/>
              <a:t>komunikasi</a:t>
            </a:r>
            <a:r>
              <a:rPr lang="en-US" sz="2300" dirty="0"/>
              <a:t> </a:t>
            </a:r>
            <a:r>
              <a:rPr lang="en-US" sz="2300" dirty="0" err="1"/>
              <a:t>kelompok</a:t>
            </a:r>
            <a:r>
              <a:rPr lang="en-US" sz="2300" dirty="0"/>
              <a:t>, </a:t>
            </a:r>
            <a:r>
              <a:rPr lang="en-US" sz="2300" dirty="0" err="1"/>
              <a:t>komunikasi</a:t>
            </a:r>
            <a:r>
              <a:rPr lang="en-US" sz="2300" dirty="0"/>
              <a:t> </a:t>
            </a:r>
            <a:r>
              <a:rPr lang="en-US" sz="2300" dirty="0" err="1"/>
              <a:t>massa</a:t>
            </a:r>
            <a:r>
              <a:rPr lang="en-US" sz="2300" dirty="0"/>
              <a:t>, dan </a:t>
            </a:r>
            <a:r>
              <a:rPr lang="en-US" sz="2300" dirty="0" err="1"/>
              <a:t>komunikasi</a:t>
            </a:r>
            <a:r>
              <a:rPr lang="en-US" sz="2300" dirty="0"/>
              <a:t> </a:t>
            </a:r>
            <a:r>
              <a:rPr lang="en-US" sz="2300" dirty="0" err="1"/>
              <a:t>organisasional</a:t>
            </a:r>
            <a:r>
              <a:rPr lang="en-US" sz="2300" dirty="0"/>
              <a:t>. </a:t>
            </a:r>
          </a:p>
          <a:p>
            <a:br>
              <a:rPr lang="en-US" sz="28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285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066800"/>
            <a:ext cx="8458200" cy="4724400"/>
          </a:xfrm>
          <a:prstGeom prst="rect">
            <a:avLst/>
          </a:prstGeom>
        </p:spPr>
        <p:txBody>
          <a:bodyPr/>
          <a:lstStyle/>
          <a:p>
            <a:pPr marL="336550" indent="-336550"/>
            <a:r>
              <a:rPr lang="en-US" sz="2600" b="1" i="1" dirty="0"/>
              <a:t>4. Evaluation</a:t>
            </a:r>
            <a:r>
              <a:rPr lang="en-US" sz="2600" b="1" dirty="0"/>
              <a:t> (</a:t>
            </a:r>
            <a:r>
              <a:rPr lang="en-US" sz="2600" b="1" dirty="0" err="1"/>
              <a:t>evaluasi</a:t>
            </a:r>
            <a:r>
              <a:rPr lang="en-US" sz="2600" b="1" dirty="0"/>
              <a:t>)</a:t>
            </a:r>
          </a:p>
          <a:p>
            <a:pPr marL="279400"/>
            <a:r>
              <a:rPr lang="en-US" sz="2600" dirty="0"/>
              <a:t>Cara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mengetahui</a:t>
            </a:r>
            <a:r>
              <a:rPr lang="en-US" sz="2600" dirty="0"/>
              <a:t> </a:t>
            </a:r>
            <a:r>
              <a:rPr lang="en-US" sz="2600" dirty="0" err="1"/>
              <a:t>apakah</a:t>
            </a:r>
            <a:r>
              <a:rPr lang="en-US" sz="2600" dirty="0"/>
              <a:t> </a:t>
            </a:r>
            <a:r>
              <a:rPr lang="en-US" sz="2600" dirty="0" err="1"/>
              <a:t>prosesnya</a:t>
            </a:r>
            <a:r>
              <a:rPr lang="en-US" sz="2600" dirty="0"/>
              <a:t>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selesai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belum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mengadakan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langkah-langkah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diambil</a:t>
            </a:r>
            <a:r>
              <a:rPr lang="en-US" sz="2600" dirty="0"/>
              <a:t>. </a:t>
            </a: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utama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mengukur</a:t>
            </a:r>
            <a:r>
              <a:rPr lang="en-US" sz="2600" dirty="0"/>
              <a:t> </a:t>
            </a:r>
            <a:r>
              <a:rPr lang="en-US" sz="2600" dirty="0" err="1"/>
              <a:t>keefektifitasan</a:t>
            </a:r>
            <a:r>
              <a:rPr lang="en-US" sz="2600" dirty="0"/>
              <a:t> proses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keseluruhan</a:t>
            </a:r>
            <a:r>
              <a:rPr lang="en-US" sz="2600" dirty="0"/>
              <a:t>. Pada </a:t>
            </a:r>
            <a:r>
              <a:rPr lang="en-US" sz="2600" dirty="0" err="1"/>
              <a:t>tahap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, </a:t>
            </a:r>
            <a:r>
              <a:rPr lang="en-US" sz="2600" dirty="0" err="1"/>
              <a:t>ia</a:t>
            </a:r>
            <a:r>
              <a:rPr lang="en-US" sz="2600" dirty="0"/>
              <a:t> pun </a:t>
            </a:r>
            <a:r>
              <a:rPr lang="en-US" sz="2600" dirty="0" err="1"/>
              <a:t>dituntut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teliti</a:t>
            </a:r>
            <a:r>
              <a:rPr lang="en-US" sz="2600" dirty="0"/>
              <a:t> dan </a:t>
            </a:r>
            <a:r>
              <a:rPr lang="en-US" sz="2600" dirty="0" err="1"/>
              <a:t>seksama</a:t>
            </a:r>
            <a:r>
              <a:rPr lang="en-US" sz="2600" dirty="0"/>
              <a:t> demi </a:t>
            </a:r>
            <a:r>
              <a:rPr lang="en-US" sz="2600" dirty="0" err="1"/>
              <a:t>keakuratan</a:t>
            </a:r>
            <a:r>
              <a:rPr lang="en-US" sz="2600" dirty="0"/>
              <a:t> data dan </a:t>
            </a:r>
            <a:r>
              <a:rPr lang="en-US" sz="2600" dirty="0" err="1"/>
              <a:t>fakta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. Akan </a:t>
            </a:r>
            <a:r>
              <a:rPr lang="en-US" sz="2600" dirty="0" err="1"/>
              <a:t>tetapi</a:t>
            </a:r>
            <a:r>
              <a:rPr lang="en-US" sz="2600" dirty="0"/>
              <a:t>, perlu </a:t>
            </a:r>
            <a:r>
              <a:rPr lang="en-US" sz="2600" dirty="0" err="1"/>
              <a:t>diingat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nama</a:t>
            </a:r>
            <a:r>
              <a:rPr lang="en-US" sz="2600" dirty="0"/>
              <a:t> </a:t>
            </a:r>
            <a:r>
              <a:rPr lang="en-US" sz="2600" dirty="0" err="1"/>
              <a:t>tengah</a:t>
            </a:r>
            <a:r>
              <a:rPr lang="en-US" sz="2600" dirty="0"/>
              <a:t> </a:t>
            </a:r>
            <a:r>
              <a:rPr lang="en-US" sz="2600" dirty="0" err="1"/>
              <a:t>seorang</a:t>
            </a:r>
            <a:r>
              <a:rPr lang="en-US" sz="2600" dirty="0"/>
              <a:t> </a:t>
            </a:r>
            <a:r>
              <a:rPr lang="en-US" sz="2600" dirty="0" err="1"/>
              <a:t>praktisi</a:t>
            </a:r>
            <a:r>
              <a:rPr lang="en-US" sz="2600" dirty="0"/>
              <a:t> PR </a:t>
            </a:r>
            <a:r>
              <a:rPr lang="en-US" sz="2600" dirty="0" err="1"/>
              <a:t>adalah</a:t>
            </a:r>
            <a:r>
              <a:rPr lang="en-US" sz="2600" dirty="0"/>
              <a:t> ‘</a:t>
            </a:r>
            <a:r>
              <a:rPr lang="en-US" sz="2600" dirty="0" err="1"/>
              <a:t>krisis</a:t>
            </a:r>
            <a:r>
              <a:rPr lang="en-US" sz="2600" dirty="0"/>
              <a:t>’. Oleh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itu</a:t>
            </a:r>
            <a:r>
              <a:rPr lang="en-US" sz="2600" dirty="0"/>
              <a:t>, </a:t>
            </a:r>
            <a:r>
              <a:rPr lang="en-US" sz="2600" dirty="0" err="1"/>
              <a:t>setelah</a:t>
            </a:r>
            <a:r>
              <a:rPr lang="en-US" sz="2600" dirty="0"/>
              <a:t> </a:t>
            </a:r>
            <a:r>
              <a:rPr lang="en-US" sz="2600" dirty="0" err="1"/>
              <a:t>selesai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permasalahan</a:t>
            </a:r>
            <a:r>
              <a:rPr lang="en-US" sz="2600" dirty="0"/>
              <a:t>,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menutup</a:t>
            </a:r>
            <a:r>
              <a:rPr lang="en-US" sz="2600" dirty="0"/>
              <a:t> </a:t>
            </a:r>
            <a:r>
              <a:rPr lang="en-US" sz="2600" dirty="0" err="1"/>
              <a:t>kemungkinan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mendapatkan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r>
              <a:rPr lang="en-US" sz="2600" dirty="0"/>
              <a:t> </a:t>
            </a:r>
            <a:r>
              <a:rPr lang="en-US" sz="2600" dirty="0" err="1"/>
              <a:t>baru</a:t>
            </a:r>
            <a:r>
              <a:rPr lang="en-US" sz="2600" dirty="0"/>
              <a:t> </a:t>
            </a:r>
            <a:r>
              <a:rPr lang="en-US" sz="2600" dirty="0" err="1"/>
              <a:t>lagi</a:t>
            </a:r>
            <a:r>
              <a:rPr lang="en-US" sz="2600" dirty="0"/>
              <a:t>.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demikian</a:t>
            </a:r>
            <a:r>
              <a:rPr lang="en-US" sz="2600" dirty="0"/>
              <a:t>, </a:t>
            </a:r>
            <a:r>
              <a:rPr lang="en-US" sz="2600" dirty="0" err="1"/>
              <a:t>tahap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juga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acuan</a:t>
            </a:r>
            <a:r>
              <a:rPr lang="en-US" sz="2600" dirty="0"/>
              <a:t> </a:t>
            </a:r>
            <a:r>
              <a:rPr lang="en-US" sz="2600" dirty="0" err="1"/>
              <a:t>perencanaan</a:t>
            </a:r>
            <a:r>
              <a:rPr lang="en-US" sz="2600" dirty="0"/>
              <a:t> di masa </a:t>
            </a:r>
            <a:r>
              <a:rPr lang="en-US" sz="2600" dirty="0" err="1"/>
              <a:t>mendatang</a:t>
            </a:r>
            <a:r>
              <a:rPr lang="en-US" sz="2600" dirty="0"/>
              <a:t>. </a:t>
            </a:r>
            <a:r>
              <a:rPr lang="en-US" sz="2600" dirty="0" err="1"/>
              <a:t>Singkat</a:t>
            </a:r>
            <a:r>
              <a:rPr lang="en-US" sz="2600" dirty="0"/>
              <a:t> kata, “</a:t>
            </a:r>
            <a:r>
              <a:rPr lang="en-US" sz="2600" i="1" dirty="0"/>
              <a:t>How did we do</a:t>
            </a:r>
            <a:r>
              <a:rPr lang="en-US" sz="2600" dirty="0"/>
              <a:t>?”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acuan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tahap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.</a:t>
            </a:r>
          </a:p>
          <a:p>
            <a:pPr marL="336550"/>
            <a:br>
              <a:rPr lang="en-US" sz="28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75518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447800"/>
            <a:ext cx="7391400" cy="4343400"/>
          </a:xfrm>
          <a:prstGeom prst="rect">
            <a:avLst/>
          </a:prstGeom>
        </p:spPr>
        <p:txBody>
          <a:bodyPr/>
          <a:lstStyle/>
          <a:p>
            <a:r>
              <a:rPr lang="en-US" sz="3100" dirty="0" err="1"/>
              <a:t>Kegiatan</a:t>
            </a:r>
            <a:r>
              <a:rPr lang="en-US" sz="3100" dirty="0"/>
              <a:t> PR </a:t>
            </a:r>
            <a:r>
              <a:rPr lang="en-US" sz="3100" dirty="0" err="1"/>
              <a:t>membutuhkan</a:t>
            </a:r>
            <a:r>
              <a:rPr lang="en-US" sz="3100" dirty="0"/>
              <a:t> </a:t>
            </a:r>
            <a:r>
              <a:rPr lang="en-US" sz="3100" dirty="0" err="1"/>
              <a:t>perencanaan</a:t>
            </a:r>
            <a:r>
              <a:rPr lang="en-US" sz="3100" dirty="0"/>
              <a:t> yang </a:t>
            </a:r>
            <a:r>
              <a:rPr lang="en-US" sz="3100" dirty="0" err="1"/>
              <a:t>berkelanjutan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menguntungkan</a:t>
            </a:r>
            <a:r>
              <a:rPr lang="en-US" sz="3100" dirty="0"/>
              <a:t> </a:t>
            </a:r>
            <a:r>
              <a:rPr lang="en-US" sz="3100" dirty="0" err="1"/>
              <a:t>pertumbuhan</a:t>
            </a:r>
            <a:r>
              <a:rPr lang="en-US" sz="3100" dirty="0"/>
              <a:t> </a:t>
            </a:r>
            <a:r>
              <a:rPr lang="en-US" sz="3100" dirty="0" err="1"/>
              <a:t>perusahaan</a:t>
            </a:r>
            <a:r>
              <a:rPr lang="en-US" sz="3100" dirty="0"/>
              <a:t>. Hal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didasari</a:t>
            </a:r>
            <a:r>
              <a:rPr lang="en-US" sz="3100" dirty="0"/>
              <a:t> oleh </a:t>
            </a:r>
            <a:r>
              <a:rPr lang="en-US" sz="3100" dirty="0" err="1"/>
              <a:t>keyakinan</a:t>
            </a:r>
            <a:r>
              <a:rPr lang="en-US" sz="3100" dirty="0"/>
              <a:t> </a:t>
            </a:r>
            <a:r>
              <a:rPr lang="en-US" sz="3100" dirty="0" err="1"/>
              <a:t>bahwa</a:t>
            </a:r>
            <a:r>
              <a:rPr lang="en-US" sz="3100" dirty="0"/>
              <a:t> </a:t>
            </a:r>
            <a:r>
              <a:rPr lang="en-US" sz="3100" dirty="0" err="1"/>
              <a:t>kehidupan</a:t>
            </a:r>
            <a:r>
              <a:rPr lang="en-US" sz="3100" dirty="0"/>
              <a:t> </a:t>
            </a:r>
            <a:r>
              <a:rPr lang="en-US" sz="3100" dirty="0" err="1"/>
              <a:t>perusahaan</a:t>
            </a:r>
            <a:r>
              <a:rPr lang="en-US" sz="3100" dirty="0"/>
              <a:t> </a:t>
            </a:r>
            <a:r>
              <a:rPr lang="en-US" sz="3100" dirty="0" err="1"/>
              <a:t>akan</a:t>
            </a:r>
            <a:r>
              <a:rPr lang="en-US" sz="3100" dirty="0"/>
              <a:t> </a:t>
            </a:r>
            <a:r>
              <a:rPr lang="en-US" sz="3100" dirty="0" err="1"/>
              <a:t>bergantung</a:t>
            </a:r>
            <a:r>
              <a:rPr lang="en-US" sz="3100" dirty="0"/>
              <a:t> pada </a:t>
            </a:r>
            <a:r>
              <a:rPr lang="en-US" sz="3100" dirty="0" err="1"/>
              <a:t>opini</a:t>
            </a:r>
            <a:r>
              <a:rPr lang="en-US" sz="3100" dirty="0"/>
              <a:t> </a:t>
            </a:r>
            <a:r>
              <a:rPr lang="en-US" sz="3100" dirty="0" err="1"/>
              <a:t>publik</a:t>
            </a:r>
            <a:r>
              <a:rPr lang="en-US" sz="3100" dirty="0"/>
              <a:t>. Oleh </a:t>
            </a:r>
            <a:r>
              <a:rPr lang="en-US" sz="3100" dirty="0" err="1"/>
              <a:t>karena</a:t>
            </a:r>
            <a:r>
              <a:rPr lang="en-US" sz="3100" dirty="0"/>
              <a:t> </a:t>
            </a:r>
            <a:r>
              <a:rPr lang="en-US" sz="3100" dirty="0" err="1"/>
              <a:t>itu</a:t>
            </a:r>
            <a:r>
              <a:rPr lang="en-US" sz="3100" dirty="0"/>
              <a:t>, </a:t>
            </a:r>
            <a:r>
              <a:rPr lang="en-US" sz="3100" dirty="0" err="1"/>
              <a:t>kegiatan</a:t>
            </a:r>
            <a:r>
              <a:rPr lang="en-US" sz="3100" dirty="0"/>
              <a:t> PR </a:t>
            </a:r>
            <a:r>
              <a:rPr lang="en-US" sz="3100" dirty="0" err="1"/>
              <a:t>harus</a:t>
            </a:r>
            <a:r>
              <a:rPr lang="en-US" sz="3100" dirty="0"/>
              <a:t> </a:t>
            </a:r>
            <a:r>
              <a:rPr lang="en-US" sz="3100" dirty="0" err="1"/>
              <a:t>dilakukan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membentuk</a:t>
            </a:r>
            <a:r>
              <a:rPr lang="en-US" sz="3100" dirty="0"/>
              <a:t> </a:t>
            </a:r>
            <a:r>
              <a:rPr lang="en-US" sz="3100" dirty="0" err="1"/>
              <a:t>respon</a:t>
            </a:r>
            <a:r>
              <a:rPr lang="en-US" sz="3100" dirty="0"/>
              <a:t> </a:t>
            </a:r>
            <a:r>
              <a:rPr lang="en-US" sz="3100" dirty="0" err="1"/>
              <a:t>positif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opini</a:t>
            </a:r>
            <a:r>
              <a:rPr lang="en-US" sz="3100" dirty="0"/>
              <a:t> </a:t>
            </a:r>
            <a:r>
              <a:rPr lang="en-US" sz="3100" dirty="0" err="1"/>
              <a:t>publik</a:t>
            </a:r>
            <a:r>
              <a:rPr lang="en-US" sz="3100" dirty="0"/>
              <a:t> </a:t>
            </a:r>
            <a:r>
              <a:rPr lang="en-US" sz="3100" dirty="0" err="1"/>
              <a:t>tersebut</a:t>
            </a:r>
            <a:r>
              <a:rPr lang="en-US" sz="3100" dirty="0"/>
              <a:t>.</a:t>
            </a:r>
          </a:p>
          <a:p>
            <a:endParaRPr lang="en-US" sz="3000" i="1" dirty="0"/>
          </a:p>
          <a:p>
            <a:endParaRPr lang="en-US" i="1" dirty="0"/>
          </a:p>
          <a:p>
            <a:endParaRPr lang="en-US" sz="25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371600"/>
            <a:ext cx="7543800" cy="4191000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PR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seni</a:t>
            </a:r>
            <a:r>
              <a:rPr lang="en-US" sz="3600" dirty="0"/>
              <a:t> dan </a:t>
            </a:r>
            <a:r>
              <a:rPr lang="en-US" sz="3600" dirty="0" err="1"/>
              <a:t>ilmu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menganalisis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isu</a:t>
            </a:r>
            <a:r>
              <a:rPr lang="en-US" sz="3600" dirty="0"/>
              <a:t>, </a:t>
            </a:r>
            <a:r>
              <a:rPr lang="en-US" sz="3600" dirty="0" err="1"/>
              <a:t>memprediksi</a:t>
            </a:r>
            <a:r>
              <a:rPr lang="en-US" sz="3600" dirty="0"/>
              <a:t> </a:t>
            </a:r>
            <a:r>
              <a:rPr lang="en-US" sz="3600" dirty="0" err="1"/>
              <a:t>konsekuensi</a:t>
            </a:r>
            <a:r>
              <a:rPr lang="en-US" sz="3600" dirty="0"/>
              <a:t>, </a:t>
            </a:r>
            <a:r>
              <a:rPr lang="en-US" sz="3600" dirty="0" err="1"/>
              <a:t>mengorganisasi</a:t>
            </a:r>
            <a:r>
              <a:rPr lang="en-US" sz="3600" dirty="0"/>
              <a:t> </a:t>
            </a:r>
            <a:r>
              <a:rPr lang="en-US" sz="3600" dirty="0" err="1"/>
              <a:t>permasalahan</a:t>
            </a:r>
            <a:r>
              <a:rPr lang="en-US" sz="3600" dirty="0"/>
              <a:t>, dan </a:t>
            </a:r>
            <a:r>
              <a:rPr lang="en-US" sz="3600" dirty="0" err="1"/>
              <a:t>mengimplementasikan</a:t>
            </a:r>
            <a:r>
              <a:rPr lang="en-US" sz="3600" dirty="0"/>
              <a:t> program </a:t>
            </a:r>
            <a:r>
              <a:rPr lang="en-US" sz="3600" dirty="0" err="1"/>
              <a:t>rencana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melayani</a:t>
            </a:r>
            <a:r>
              <a:rPr lang="en-US" sz="3600" dirty="0"/>
              <a:t> </a:t>
            </a:r>
            <a:r>
              <a:rPr lang="en-US" sz="3600" dirty="0" err="1"/>
              <a:t>organisasi</a:t>
            </a:r>
            <a:r>
              <a:rPr lang="en-US" sz="3600" dirty="0"/>
              <a:t> dan </a:t>
            </a:r>
            <a:r>
              <a:rPr lang="en-US" sz="3600" dirty="0" err="1"/>
              <a:t>publik</a:t>
            </a:r>
            <a:r>
              <a:rPr lang="en-US" sz="3600" dirty="0"/>
              <a:t>.</a:t>
            </a:r>
          </a:p>
          <a:p>
            <a:endParaRPr lang="en-US" sz="1400" dirty="0"/>
          </a:p>
          <a:p>
            <a:endParaRPr lang="en-US" sz="3000" i="1" dirty="0"/>
          </a:p>
          <a:p>
            <a:endParaRPr lang="en-US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931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371600"/>
            <a:ext cx="7543800" cy="4419600"/>
          </a:xfrm>
          <a:prstGeom prst="rect">
            <a:avLst/>
          </a:prstGeom>
        </p:spPr>
        <p:txBody>
          <a:bodyPr/>
          <a:lstStyle/>
          <a:p>
            <a:endParaRPr lang="en-US" sz="1400" dirty="0"/>
          </a:p>
          <a:p>
            <a:pPr algn="just"/>
            <a:r>
              <a:rPr lang="en-US" sz="3500" dirty="0" err="1"/>
              <a:t>Hubungan</a:t>
            </a:r>
            <a:r>
              <a:rPr lang="en-US" sz="3500" dirty="0"/>
              <a:t> PR </a:t>
            </a:r>
            <a:r>
              <a:rPr lang="en-US" sz="3500" dirty="0" err="1"/>
              <a:t>merupakan</a:t>
            </a:r>
            <a:r>
              <a:rPr lang="en-US" sz="3500" dirty="0"/>
              <a:t> </a:t>
            </a:r>
            <a:r>
              <a:rPr lang="en-US" sz="3500" dirty="0" err="1"/>
              <a:t>hubungan</a:t>
            </a:r>
            <a:r>
              <a:rPr lang="en-US" sz="3500" dirty="0"/>
              <a:t> </a:t>
            </a:r>
            <a:r>
              <a:rPr lang="en-US" sz="3500" dirty="0" err="1"/>
              <a:t>dua</a:t>
            </a:r>
            <a:r>
              <a:rPr lang="en-US" sz="3500" dirty="0"/>
              <a:t> </a:t>
            </a:r>
            <a:r>
              <a:rPr lang="en-US" sz="3500" dirty="0" err="1"/>
              <a:t>arah</a:t>
            </a:r>
            <a:r>
              <a:rPr lang="en-US" sz="3500" dirty="0"/>
              <a:t>. Di </a:t>
            </a:r>
            <a:r>
              <a:rPr lang="en-US" sz="3500" dirty="0" err="1"/>
              <a:t>satu</a:t>
            </a:r>
            <a:r>
              <a:rPr lang="en-US" sz="3500" dirty="0"/>
              <a:t> </a:t>
            </a:r>
            <a:r>
              <a:rPr lang="en-US" sz="3500" dirty="0" err="1"/>
              <a:t>sisi</a:t>
            </a:r>
            <a:r>
              <a:rPr lang="en-US" sz="3500" dirty="0"/>
              <a:t>, </a:t>
            </a:r>
            <a:r>
              <a:rPr lang="en-US" sz="3500" dirty="0" err="1"/>
              <a:t>fungsinya</a:t>
            </a:r>
            <a:r>
              <a:rPr lang="en-US" sz="3500" dirty="0"/>
              <a:t> </a:t>
            </a:r>
            <a:r>
              <a:rPr lang="en-US" sz="3500" dirty="0" err="1"/>
              <a:t>adalah</a:t>
            </a:r>
            <a:r>
              <a:rPr lang="en-US" sz="3500" dirty="0"/>
              <a:t> </a:t>
            </a:r>
            <a:r>
              <a:rPr lang="en-US" sz="3500" dirty="0" err="1"/>
              <a:t>untuk</a:t>
            </a:r>
            <a:r>
              <a:rPr lang="en-US" sz="3500" dirty="0"/>
              <a:t> </a:t>
            </a:r>
            <a:r>
              <a:rPr lang="en-US" sz="3500" dirty="0" err="1"/>
              <a:t>menafsirkan</a:t>
            </a:r>
            <a:r>
              <a:rPr lang="en-US" sz="3500" dirty="0"/>
              <a:t> </a:t>
            </a:r>
            <a:r>
              <a:rPr lang="en-US" sz="3500" dirty="0" err="1"/>
              <a:t>sebuah</a:t>
            </a:r>
            <a:r>
              <a:rPr lang="en-US" sz="3500" dirty="0"/>
              <a:t> </a:t>
            </a:r>
            <a:r>
              <a:rPr lang="en-US" sz="3500" dirty="0" err="1"/>
              <a:t>organisasi</a:t>
            </a:r>
            <a:r>
              <a:rPr lang="en-US" sz="3500" dirty="0"/>
              <a:t> </a:t>
            </a:r>
            <a:r>
              <a:rPr lang="en-US" sz="3500" dirty="0" err="1"/>
              <a:t>untuk</a:t>
            </a:r>
            <a:r>
              <a:rPr lang="en-US" sz="3500" dirty="0"/>
              <a:t> </a:t>
            </a:r>
            <a:r>
              <a:rPr lang="en-US" sz="3500" dirty="0" err="1"/>
              <a:t>masyarakat</a:t>
            </a:r>
            <a:r>
              <a:rPr lang="en-US" sz="3500" dirty="0"/>
              <a:t>. </a:t>
            </a:r>
            <a:r>
              <a:rPr lang="en-US" sz="3500" dirty="0" err="1"/>
              <a:t>Sementara</a:t>
            </a:r>
            <a:r>
              <a:rPr lang="en-US" sz="3500" dirty="0"/>
              <a:t> di </a:t>
            </a:r>
            <a:r>
              <a:rPr lang="en-US" sz="3500" dirty="0" err="1"/>
              <a:t>sisi</a:t>
            </a:r>
            <a:r>
              <a:rPr lang="en-US" sz="3500" dirty="0"/>
              <a:t> </a:t>
            </a:r>
            <a:r>
              <a:rPr lang="en-US" sz="3500" dirty="0" err="1"/>
              <a:t>lainnya</a:t>
            </a:r>
            <a:r>
              <a:rPr lang="en-US" sz="3500" dirty="0"/>
              <a:t>, </a:t>
            </a:r>
            <a:r>
              <a:rPr lang="en-US" sz="3500" dirty="0" err="1"/>
              <a:t>kegiatan</a:t>
            </a:r>
            <a:r>
              <a:rPr lang="en-US" sz="3500" dirty="0"/>
              <a:t> PR </a:t>
            </a:r>
            <a:r>
              <a:rPr lang="en-US" sz="3500" dirty="0" err="1"/>
              <a:t>mampu</a:t>
            </a:r>
            <a:r>
              <a:rPr lang="en-US" sz="3500" dirty="0"/>
              <a:t> </a:t>
            </a:r>
            <a:r>
              <a:rPr lang="en-US" sz="3500" dirty="0" err="1"/>
              <a:t>melahirkan</a:t>
            </a:r>
            <a:r>
              <a:rPr lang="en-US" sz="3500" dirty="0"/>
              <a:t> </a:t>
            </a:r>
            <a:r>
              <a:rPr lang="en-US" sz="3500" dirty="0" err="1"/>
              <a:t>informasi</a:t>
            </a:r>
            <a:r>
              <a:rPr lang="en-US" sz="3500" dirty="0"/>
              <a:t> </a:t>
            </a:r>
            <a:r>
              <a:rPr lang="en-US" sz="3500" dirty="0" err="1"/>
              <a:t>mengenai</a:t>
            </a:r>
            <a:r>
              <a:rPr lang="en-US" sz="3500" dirty="0"/>
              <a:t> </a:t>
            </a:r>
            <a:r>
              <a:rPr lang="en-US" sz="3500" dirty="0" err="1"/>
              <a:t>apa</a:t>
            </a:r>
            <a:r>
              <a:rPr lang="en-US" sz="3500" dirty="0"/>
              <a:t> yang </a:t>
            </a:r>
            <a:r>
              <a:rPr lang="en-US" sz="3500" dirty="0" err="1"/>
              <a:t>diharapkan</a:t>
            </a:r>
            <a:r>
              <a:rPr lang="en-US" sz="3500" dirty="0"/>
              <a:t> oleh </a:t>
            </a:r>
            <a:r>
              <a:rPr lang="en-US" sz="3500" dirty="0" err="1"/>
              <a:t>publik</a:t>
            </a:r>
            <a:r>
              <a:rPr lang="en-US" sz="3500" dirty="0"/>
              <a:t>.</a:t>
            </a:r>
          </a:p>
          <a:p>
            <a:endParaRPr lang="en-US" sz="3000" i="1" dirty="0"/>
          </a:p>
          <a:p>
            <a:endParaRPr lang="en-US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22811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371600"/>
            <a:ext cx="7543800" cy="4419600"/>
          </a:xfrm>
          <a:prstGeom prst="rect">
            <a:avLst/>
          </a:prstGeom>
        </p:spPr>
        <p:txBody>
          <a:bodyPr/>
          <a:lstStyle/>
          <a:p>
            <a:endParaRPr lang="en-US" sz="1400" dirty="0"/>
          </a:p>
          <a:p>
            <a:endParaRPr lang="en-US" i="1" dirty="0"/>
          </a:p>
          <a:p>
            <a:endParaRPr lang="en-US" sz="255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950BD6-5D42-44E9-A752-24971FC73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6400"/>
            <a:ext cx="7315200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7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676400"/>
            <a:ext cx="7391400" cy="4114800"/>
          </a:xfrm>
          <a:prstGeom prst="rect">
            <a:avLst/>
          </a:prstGeom>
        </p:spPr>
        <p:txBody>
          <a:bodyPr/>
          <a:lstStyle/>
          <a:p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melaksanakan</a:t>
            </a:r>
            <a:r>
              <a:rPr lang="en-US" sz="3600" dirty="0"/>
              <a:t> </a:t>
            </a:r>
            <a:r>
              <a:rPr lang="en-US" sz="3600" dirty="0" err="1"/>
              <a:t>kegiatan</a:t>
            </a:r>
            <a:r>
              <a:rPr lang="en-US" sz="3600" dirty="0"/>
              <a:t> PR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,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diperlukan</a:t>
            </a:r>
            <a:r>
              <a:rPr lang="en-US" sz="3600" dirty="0"/>
              <a:t> proses. </a:t>
            </a:r>
            <a:r>
              <a:rPr lang="en-US" sz="3600" dirty="0" err="1"/>
              <a:t>Mengingat</a:t>
            </a:r>
            <a:r>
              <a:rPr lang="en-US" sz="3600" dirty="0"/>
              <a:t>, </a:t>
            </a:r>
            <a:r>
              <a:rPr lang="en-US" sz="3600" dirty="0" err="1"/>
              <a:t>kegiatan</a:t>
            </a:r>
            <a:r>
              <a:rPr lang="en-US" sz="3600" dirty="0"/>
              <a:t> PR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mementingkan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akhir</a:t>
            </a:r>
            <a:r>
              <a:rPr lang="en-US" sz="3600" dirty="0"/>
              <a:t>, </a:t>
            </a:r>
            <a:r>
              <a:rPr lang="en-US" sz="3600" dirty="0" err="1"/>
              <a:t>namun</a:t>
            </a:r>
            <a:r>
              <a:rPr lang="en-US" sz="3600" dirty="0"/>
              <a:t> juga </a:t>
            </a:r>
            <a:r>
              <a:rPr lang="en-US" sz="3600" dirty="0" err="1"/>
              <a:t>cara</a:t>
            </a:r>
            <a:r>
              <a:rPr lang="en-US" sz="3600" dirty="0"/>
              <a:t> yang </a:t>
            </a:r>
            <a:r>
              <a:rPr lang="en-US" sz="3600" dirty="0" err="1"/>
              <a:t>ditempuh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memperoleh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akhir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.</a:t>
            </a:r>
            <a:endParaRPr lang="en-US" sz="3600" i="1" dirty="0"/>
          </a:p>
          <a:p>
            <a:endParaRPr lang="en-US" sz="3600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27168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295400"/>
            <a:ext cx="7391400" cy="4495800"/>
          </a:xfrm>
          <a:prstGeom prst="rect">
            <a:avLst/>
          </a:prstGeom>
        </p:spPr>
        <p:txBody>
          <a:bodyPr/>
          <a:lstStyle/>
          <a:p>
            <a:r>
              <a:rPr lang="en-US" sz="3300" dirty="0" err="1"/>
              <a:t>Dalam</a:t>
            </a:r>
            <a:r>
              <a:rPr lang="en-US" sz="3300" dirty="0"/>
              <a:t> </a:t>
            </a:r>
            <a:r>
              <a:rPr lang="en-US" sz="3300" dirty="0" err="1"/>
              <a:t>memahami</a:t>
            </a:r>
            <a:r>
              <a:rPr lang="en-US" sz="3300" dirty="0"/>
              <a:t> dan </a:t>
            </a:r>
            <a:r>
              <a:rPr lang="en-US" sz="3300" dirty="0" err="1"/>
              <a:t>menyelesaikan</a:t>
            </a:r>
            <a:r>
              <a:rPr lang="en-US" sz="3300" dirty="0"/>
              <a:t> </a:t>
            </a:r>
            <a:r>
              <a:rPr lang="en-US" sz="3300" dirty="0" err="1"/>
              <a:t>permasalahan</a:t>
            </a:r>
            <a:r>
              <a:rPr lang="en-US" sz="3300" dirty="0"/>
              <a:t> yang </a:t>
            </a:r>
            <a:r>
              <a:rPr lang="en-US" sz="3300" dirty="0" err="1"/>
              <a:t>ada</a:t>
            </a:r>
            <a:r>
              <a:rPr lang="en-US" sz="3300" dirty="0"/>
              <a:t> </a:t>
            </a:r>
            <a:r>
              <a:rPr lang="en-US" sz="3300" dirty="0" err="1"/>
              <a:t>dalam</a:t>
            </a:r>
            <a:r>
              <a:rPr lang="en-US" sz="3300" dirty="0"/>
              <a:t> </a:t>
            </a:r>
            <a:r>
              <a:rPr lang="en-US" sz="3300" dirty="0" err="1"/>
              <a:t>lingkungan</a:t>
            </a:r>
            <a:r>
              <a:rPr lang="en-US" sz="3300" dirty="0"/>
              <a:t>, </a:t>
            </a:r>
            <a:r>
              <a:rPr lang="en-US" sz="3300" dirty="0" err="1"/>
              <a:t>seorang</a:t>
            </a:r>
            <a:r>
              <a:rPr lang="en-US" sz="3300" dirty="0"/>
              <a:t> </a:t>
            </a:r>
            <a:r>
              <a:rPr lang="en-US" sz="3300" dirty="0" err="1"/>
              <a:t>praktisi</a:t>
            </a:r>
            <a:r>
              <a:rPr lang="en-US" sz="3300" dirty="0"/>
              <a:t> PR </a:t>
            </a:r>
            <a:r>
              <a:rPr lang="en-US" sz="3300" dirty="0" err="1"/>
              <a:t>harus</a:t>
            </a:r>
            <a:r>
              <a:rPr lang="en-US" sz="3300" dirty="0"/>
              <a:t> </a:t>
            </a:r>
            <a:r>
              <a:rPr lang="en-US" sz="3300" dirty="0" err="1"/>
              <a:t>memiliki</a:t>
            </a:r>
            <a:r>
              <a:rPr lang="en-US" sz="3300" dirty="0"/>
              <a:t> </a:t>
            </a:r>
            <a:r>
              <a:rPr lang="en-US" sz="3300" dirty="0" err="1"/>
              <a:t>tahap-tahap</a:t>
            </a:r>
            <a:r>
              <a:rPr lang="en-US" sz="3300" dirty="0"/>
              <a:t> </a:t>
            </a:r>
            <a:r>
              <a:rPr lang="en-US" sz="3300" dirty="0" err="1"/>
              <a:t>dalam</a:t>
            </a:r>
            <a:r>
              <a:rPr lang="en-US" sz="3300" dirty="0"/>
              <a:t> </a:t>
            </a:r>
            <a:r>
              <a:rPr lang="en-US" sz="3300" dirty="0" err="1"/>
              <a:t>melakukan</a:t>
            </a:r>
            <a:r>
              <a:rPr lang="en-US" sz="3300" dirty="0"/>
              <a:t> </a:t>
            </a:r>
            <a:r>
              <a:rPr lang="en-US" sz="3300" dirty="0" err="1"/>
              <a:t>kegiatannya</a:t>
            </a:r>
            <a:r>
              <a:rPr lang="en-US" sz="3300" dirty="0"/>
              <a:t>. </a:t>
            </a:r>
            <a:r>
              <a:rPr lang="en-US" sz="3300" dirty="0" err="1"/>
              <a:t>Menurut</a:t>
            </a:r>
            <a:r>
              <a:rPr lang="en-US" sz="3300" dirty="0"/>
              <a:t> </a:t>
            </a:r>
            <a:r>
              <a:rPr lang="en-US" sz="3300" dirty="0" err="1"/>
              <a:t>Cutlip</a:t>
            </a:r>
            <a:r>
              <a:rPr lang="en-US" sz="3300" dirty="0"/>
              <a:t> dan Center, </a:t>
            </a:r>
            <a:r>
              <a:rPr lang="en-US" sz="3300" dirty="0" err="1"/>
              <a:t>ada</a:t>
            </a:r>
            <a:r>
              <a:rPr lang="en-US" sz="3300" dirty="0"/>
              <a:t> </a:t>
            </a:r>
            <a:r>
              <a:rPr lang="en-US" sz="3300" dirty="0" err="1"/>
              <a:t>empat</a:t>
            </a:r>
            <a:r>
              <a:rPr lang="en-US" sz="3300" dirty="0"/>
              <a:t> proses public relations. Proses </a:t>
            </a:r>
            <a:r>
              <a:rPr lang="en-US" sz="3300" dirty="0" err="1"/>
              <a:t>tersebut</a:t>
            </a:r>
            <a:r>
              <a:rPr lang="en-US" sz="3300" dirty="0"/>
              <a:t> </a:t>
            </a:r>
            <a:r>
              <a:rPr lang="en-US" sz="3300" dirty="0" err="1"/>
              <a:t>bersifat</a:t>
            </a:r>
            <a:r>
              <a:rPr lang="en-US" sz="3300" dirty="0"/>
              <a:t> </a:t>
            </a:r>
            <a:r>
              <a:rPr lang="en-US" sz="3300" dirty="0" err="1"/>
              <a:t>dinamis</a:t>
            </a:r>
            <a:r>
              <a:rPr lang="en-US" sz="3300" dirty="0"/>
              <a:t>, </a:t>
            </a:r>
            <a:r>
              <a:rPr lang="en-US" sz="3300" dirty="0" err="1"/>
              <a:t>sehingga</a:t>
            </a:r>
            <a:r>
              <a:rPr lang="en-US" sz="3300" dirty="0"/>
              <a:t> </a:t>
            </a:r>
            <a:r>
              <a:rPr lang="en-US" sz="3300" dirty="0" err="1"/>
              <a:t>setiap</a:t>
            </a:r>
            <a:r>
              <a:rPr lang="en-US" sz="3300" dirty="0"/>
              <a:t> </a:t>
            </a:r>
            <a:r>
              <a:rPr lang="en-US" sz="3300" dirty="0" err="1"/>
              <a:t>unsur</a:t>
            </a:r>
            <a:r>
              <a:rPr lang="en-US" sz="3300" dirty="0"/>
              <a:t> yang </a:t>
            </a:r>
            <a:r>
              <a:rPr lang="en-US" sz="3300" dirty="0" err="1"/>
              <a:t>ada</a:t>
            </a:r>
            <a:r>
              <a:rPr lang="en-US" sz="3300" dirty="0"/>
              <a:t> pun </a:t>
            </a:r>
            <a:r>
              <a:rPr lang="en-US" sz="3300" dirty="0" err="1"/>
              <a:t>berkesinambungan</a:t>
            </a:r>
            <a:r>
              <a:rPr lang="en-US" sz="3300" dirty="0"/>
              <a:t>. </a:t>
            </a:r>
            <a:r>
              <a:rPr lang="en-US" sz="3300" dirty="0" err="1"/>
              <a:t>Keempat</a:t>
            </a:r>
            <a:r>
              <a:rPr lang="en-US" sz="3300" dirty="0"/>
              <a:t> proses </a:t>
            </a:r>
            <a:r>
              <a:rPr lang="en-US" sz="3300" dirty="0" err="1"/>
              <a:t>tersebut</a:t>
            </a:r>
            <a:r>
              <a:rPr lang="en-US" sz="3300" dirty="0"/>
              <a:t> </a:t>
            </a:r>
            <a:r>
              <a:rPr lang="en-US" sz="3300" dirty="0" err="1"/>
              <a:t>adalah</a:t>
            </a:r>
            <a:r>
              <a:rPr lang="en-US" sz="3300" dirty="0"/>
              <a:t>: </a:t>
            </a:r>
            <a:endParaRPr lang="en-US" sz="3300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87108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066800"/>
            <a:ext cx="8305800" cy="4724400"/>
          </a:xfrm>
          <a:prstGeom prst="rect">
            <a:avLst/>
          </a:prstGeom>
        </p:spPr>
        <p:txBody>
          <a:bodyPr/>
          <a:lstStyle/>
          <a:p>
            <a:pPr marL="346075" indent="-346075">
              <a:buFont typeface="+mj-lt"/>
              <a:buAutoNum type="arabicPeriod"/>
            </a:pPr>
            <a:r>
              <a:rPr lang="en-US" sz="2700" b="1" i="1" dirty="0"/>
              <a:t>Research</a:t>
            </a:r>
            <a:r>
              <a:rPr lang="en-US" sz="2700" b="1" dirty="0"/>
              <a:t> (</a:t>
            </a:r>
            <a:r>
              <a:rPr lang="en-US" sz="2700" b="1" dirty="0" err="1"/>
              <a:t>penelitian</a:t>
            </a:r>
            <a:r>
              <a:rPr lang="en-US" sz="2700" b="1" dirty="0"/>
              <a:t>)</a:t>
            </a:r>
          </a:p>
          <a:p>
            <a:r>
              <a:rPr lang="en-US" sz="2700" dirty="0" err="1"/>
              <a:t>Seorang</a:t>
            </a:r>
            <a:r>
              <a:rPr lang="en-US" sz="2700" dirty="0"/>
              <a:t> </a:t>
            </a:r>
            <a:r>
              <a:rPr lang="en-US" sz="2700" dirty="0" err="1"/>
              <a:t>praktisi</a:t>
            </a:r>
            <a:r>
              <a:rPr lang="en-US" sz="2700" dirty="0"/>
              <a:t> PR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mengenal</a:t>
            </a:r>
            <a:r>
              <a:rPr lang="en-US" sz="2700" dirty="0"/>
              <a:t> </a:t>
            </a:r>
            <a:r>
              <a:rPr lang="en-US" sz="2700" dirty="0" err="1"/>
              <a:t>gejala</a:t>
            </a:r>
            <a:r>
              <a:rPr lang="en-US" sz="2700" dirty="0"/>
              <a:t> dan </a:t>
            </a:r>
            <a:r>
              <a:rPr lang="en-US" sz="2700" dirty="0" err="1"/>
              <a:t>penyebab</a:t>
            </a:r>
            <a:r>
              <a:rPr lang="en-US" sz="2700" dirty="0"/>
              <a:t> </a:t>
            </a:r>
            <a:r>
              <a:rPr lang="en-US" sz="2700" dirty="0" err="1"/>
              <a:t>permasalahan</a:t>
            </a:r>
            <a:r>
              <a:rPr lang="en-US" sz="2700" dirty="0"/>
              <a:t>. Oleh </a:t>
            </a:r>
            <a:r>
              <a:rPr lang="en-US" sz="2700" dirty="0" err="1"/>
              <a:t>sebab</a:t>
            </a:r>
            <a:r>
              <a:rPr lang="en-US" sz="2700" dirty="0"/>
              <a:t> </a:t>
            </a:r>
            <a:r>
              <a:rPr lang="en-US" sz="2700" dirty="0" err="1"/>
              <a:t>itu</a:t>
            </a:r>
            <a:r>
              <a:rPr lang="en-US" sz="2700" dirty="0"/>
              <a:t>, </a:t>
            </a:r>
            <a:r>
              <a:rPr lang="en-US" sz="2700" dirty="0" err="1"/>
              <a:t>praktisi</a:t>
            </a:r>
            <a:r>
              <a:rPr lang="en-US" sz="2700" dirty="0"/>
              <a:t> PR perlu </a:t>
            </a:r>
            <a:r>
              <a:rPr lang="en-US" sz="2700" dirty="0" err="1"/>
              <a:t>melibatkan</a:t>
            </a:r>
            <a:r>
              <a:rPr lang="en-US" sz="2700" dirty="0"/>
              <a:t> </a:t>
            </a:r>
            <a:r>
              <a:rPr lang="en-US" sz="2700" dirty="0" err="1"/>
              <a:t>dirinya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penelitian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pe-</a:t>
            </a:r>
            <a:r>
              <a:rPr lang="en-US" sz="2700" dirty="0" err="1"/>
              <a:t>ngumpulan</a:t>
            </a:r>
            <a:r>
              <a:rPr lang="en-US" sz="2700" dirty="0"/>
              <a:t> </a:t>
            </a:r>
            <a:r>
              <a:rPr lang="en-US" sz="2700" dirty="0" err="1"/>
              <a:t>fakta</a:t>
            </a:r>
            <a:r>
              <a:rPr lang="en-US" sz="2700" dirty="0"/>
              <a:t>. </a:t>
            </a:r>
            <a:r>
              <a:rPr lang="en-US" sz="2700" dirty="0" err="1"/>
              <a:t>Ia</a:t>
            </a:r>
            <a:r>
              <a:rPr lang="en-US" sz="2700" dirty="0"/>
              <a:t> perlu </a:t>
            </a:r>
            <a:r>
              <a:rPr lang="en-US" sz="2700" dirty="0" err="1"/>
              <a:t>memantau</a:t>
            </a:r>
            <a:r>
              <a:rPr lang="en-US" sz="2700" dirty="0"/>
              <a:t> dan </a:t>
            </a:r>
            <a:r>
              <a:rPr lang="en-US" sz="2700" dirty="0" err="1"/>
              <a:t>membaca</a:t>
            </a:r>
            <a:r>
              <a:rPr lang="en-US" sz="2700" dirty="0"/>
              <a:t> </a:t>
            </a:r>
            <a:r>
              <a:rPr lang="en-US" sz="2700" dirty="0" err="1"/>
              <a:t>tentang</a:t>
            </a:r>
            <a:r>
              <a:rPr lang="en-US" sz="2700" dirty="0"/>
              <a:t> </a:t>
            </a:r>
            <a:r>
              <a:rPr lang="en-US" sz="2700" dirty="0" err="1"/>
              <a:t>pengertian</a:t>
            </a:r>
            <a:r>
              <a:rPr lang="en-US" sz="2700" dirty="0"/>
              <a:t>, </a:t>
            </a:r>
            <a:r>
              <a:rPr lang="en-US" sz="2700" dirty="0" err="1"/>
              <a:t>opini</a:t>
            </a:r>
            <a:r>
              <a:rPr lang="en-US" sz="2700" dirty="0"/>
              <a:t>, </a:t>
            </a:r>
            <a:r>
              <a:rPr lang="en-US" sz="2700" dirty="0" err="1"/>
              <a:t>sikap</a:t>
            </a:r>
            <a:r>
              <a:rPr lang="en-US" sz="2700" dirty="0"/>
              <a:t>, dan </a:t>
            </a:r>
            <a:r>
              <a:rPr lang="en-US" sz="2700" dirty="0" err="1"/>
              <a:t>perilaku</a:t>
            </a:r>
            <a:r>
              <a:rPr lang="en-US" sz="2700" dirty="0"/>
              <a:t> orang-orang yang </a:t>
            </a:r>
            <a:r>
              <a:rPr lang="en-US" sz="2700" dirty="0" err="1"/>
              <a:t>berkepentingan</a:t>
            </a:r>
            <a:r>
              <a:rPr lang="en-US" sz="2700" dirty="0"/>
              <a:t> dan </a:t>
            </a:r>
            <a:r>
              <a:rPr lang="en-US" sz="2700" dirty="0" err="1"/>
              <a:t>terpengaruhi</a:t>
            </a:r>
            <a:r>
              <a:rPr lang="en-US" sz="2700" dirty="0"/>
              <a:t> oleh </a:t>
            </a:r>
            <a:r>
              <a:rPr lang="en-US" sz="2700" dirty="0" err="1"/>
              <a:t>tindakan</a:t>
            </a:r>
            <a:r>
              <a:rPr lang="en-US" sz="2700" dirty="0"/>
              <a:t> </a:t>
            </a:r>
            <a:r>
              <a:rPr lang="en-US" sz="2700" dirty="0" err="1"/>
              <a:t>perusahaan</a:t>
            </a:r>
            <a:r>
              <a:rPr lang="en-US" sz="2700" dirty="0"/>
              <a:t>. “</a:t>
            </a:r>
            <a:r>
              <a:rPr lang="en-US" sz="2700" i="1" dirty="0"/>
              <a:t>What’s happening now</a:t>
            </a:r>
            <a:r>
              <a:rPr lang="en-US" sz="2700" dirty="0"/>
              <a:t>?” </a:t>
            </a:r>
            <a:r>
              <a:rPr lang="en-US" sz="2700" dirty="0" err="1"/>
              <a:t>merupakan</a:t>
            </a:r>
            <a:r>
              <a:rPr lang="en-US" sz="2700" dirty="0"/>
              <a:t> kata-kata yang </a:t>
            </a:r>
            <a:r>
              <a:rPr lang="en-US" sz="2700" dirty="0" err="1"/>
              <a:t>menjelaskan</a:t>
            </a:r>
            <a:r>
              <a:rPr lang="en-US" sz="2700" dirty="0"/>
              <a:t> </a:t>
            </a:r>
            <a:r>
              <a:rPr lang="en-US" sz="2700" dirty="0" err="1"/>
              <a:t>tahap</a:t>
            </a:r>
            <a:r>
              <a:rPr lang="en-US" sz="2700" dirty="0"/>
              <a:t> </a:t>
            </a:r>
            <a:r>
              <a:rPr lang="en-US" sz="2700" dirty="0" err="1"/>
              <a:t>ini</a:t>
            </a:r>
            <a:r>
              <a:rPr lang="en-US" sz="2700" dirty="0"/>
              <a:t>. </a:t>
            </a:r>
            <a:r>
              <a:rPr lang="en-US" sz="2700" dirty="0" err="1"/>
              <a:t>Seorang</a:t>
            </a:r>
            <a:r>
              <a:rPr lang="en-US" sz="2700" dirty="0"/>
              <a:t> </a:t>
            </a:r>
            <a:r>
              <a:rPr lang="en-US" sz="2700" dirty="0" err="1"/>
              <a:t>praktisi</a:t>
            </a:r>
            <a:r>
              <a:rPr lang="en-US" sz="2700" dirty="0"/>
              <a:t> PR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jeli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melihat</a:t>
            </a:r>
            <a:r>
              <a:rPr lang="en-US" sz="2700" dirty="0"/>
              <a:t> data dan </a:t>
            </a:r>
            <a:r>
              <a:rPr lang="en-US" sz="2700" dirty="0" err="1"/>
              <a:t>fakta</a:t>
            </a:r>
            <a:r>
              <a:rPr lang="en-US" sz="2700" dirty="0"/>
              <a:t> yang </a:t>
            </a:r>
            <a:r>
              <a:rPr lang="en-US" sz="2700" dirty="0" err="1"/>
              <a:t>erat</a:t>
            </a:r>
            <a:r>
              <a:rPr lang="en-US" sz="2700" dirty="0"/>
              <a:t> </a:t>
            </a:r>
            <a:r>
              <a:rPr lang="en-US" sz="2700" dirty="0" err="1"/>
              <a:t>sangkut</a:t>
            </a:r>
            <a:r>
              <a:rPr lang="en-US" sz="2700" dirty="0"/>
              <a:t> </a:t>
            </a:r>
            <a:r>
              <a:rPr lang="en-US" sz="2700" dirty="0" err="1"/>
              <a:t>pautnya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pekerjaan</a:t>
            </a:r>
            <a:r>
              <a:rPr lang="en-US" sz="2700" dirty="0"/>
              <a:t> yang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digarap</a:t>
            </a:r>
            <a:r>
              <a:rPr lang="en-US" sz="2700" dirty="0"/>
              <a:t>. </a:t>
            </a:r>
            <a:r>
              <a:rPr lang="en-US" sz="2700" dirty="0" err="1"/>
              <a:t>Segala</a:t>
            </a:r>
            <a:r>
              <a:rPr lang="en-US" sz="2700" dirty="0"/>
              <a:t> </a:t>
            </a:r>
            <a:r>
              <a:rPr lang="en-US" sz="2700" dirty="0" err="1"/>
              <a:t>keterangan</a:t>
            </a:r>
            <a:r>
              <a:rPr lang="en-US" sz="2700" dirty="0"/>
              <a:t>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diperoleh</a:t>
            </a:r>
            <a:r>
              <a:rPr lang="en-US" sz="2700" dirty="0"/>
              <a:t> </a:t>
            </a:r>
            <a:r>
              <a:rPr lang="en-US" sz="2700" dirty="0" err="1"/>
              <a:t>selengkap</a:t>
            </a:r>
            <a:r>
              <a:rPr lang="en-US" sz="2700" dirty="0"/>
              <a:t> </a:t>
            </a:r>
            <a:r>
              <a:rPr lang="en-US" sz="2700" dirty="0" err="1"/>
              <a:t>mungkin</a:t>
            </a:r>
            <a:r>
              <a:rPr lang="en-US" sz="2700" dirty="0"/>
              <a:t>. </a:t>
            </a:r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4889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Mekanisme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066800"/>
            <a:ext cx="8458200" cy="4724400"/>
          </a:xfrm>
          <a:prstGeom prst="rect">
            <a:avLst/>
          </a:prstGeom>
        </p:spPr>
        <p:txBody>
          <a:bodyPr/>
          <a:lstStyle/>
          <a:p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tahap</a:t>
            </a:r>
            <a:r>
              <a:rPr lang="en-US" sz="2700" dirty="0"/>
              <a:t> </a:t>
            </a:r>
            <a:r>
              <a:rPr lang="en-US" sz="2700" dirty="0" err="1"/>
              <a:t>mendefinisikan</a:t>
            </a:r>
            <a:r>
              <a:rPr lang="en-US" sz="2700" dirty="0"/>
              <a:t> </a:t>
            </a:r>
            <a:r>
              <a:rPr lang="en-US" sz="2700" dirty="0" err="1"/>
              <a:t>penilitian</a:t>
            </a:r>
            <a:r>
              <a:rPr lang="en-US" sz="2700" dirty="0"/>
              <a:t>, </a:t>
            </a:r>
            <a:r>
              <a:rPr lang="en-US" sz="2700" dirty="0" err="1"/>
              <a:t>seorang</a:t>
            </a:r>
            <a:r>
              <a:rPr lang="en-US" sz="2700" dirty="0"/>
              <a:t> </a:t>
            </a:r>
            <a:r>
              <a:rPr lang="en-US" sz="2700" dirty="0" err="1"/>
              <a:t>praktisi</a:t>
            </a:r>
            <a:r>
              <a:rPr lang="en-US" sz="2700" dirty="0"/>
              <a:t> PR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meng-olah</a:t>
            </a:r>
            <a:r>
              <a:rPr lang="en-US" sz="2700" dirty="0"/>
              <a:t> data </a:t>
            </a:r>
            <a:r>
              <a:rPr lang="en-US" sz="2700" dirty="0" err="1"/>
              <a:t>faktual</a:t>
            </a:r>
            <a:r>
              <a:rPr lang="en-US" sz="2700" dirty="0"/>
              <a:t> yang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/>
              <a:t>ada</a:t>
            </a:r>
            <a:r>
              <a:rPr lang="en-US" sz="2700" dirty="0"/>
              <a:t>, </a:t>
            </a:r>
            <a:r>
              <a:rPr lang="en-US" sz="2700" dirty="0" err="1"/>
              <a:t>mengadakan</a:t>
            </a:r>
            <a:r>
              <a:rPr lang="en-US" sz="2700" dirty="0"/>
              <a:t> </a:t>
            </a:r>
            <a:r>
              <a:rPr lang="en-US" sz="2700" dirty="0" err="1"/>
              <a:t>perbandingan</a:t>
            </a:r>
            <a:r>
              <a:rPr lang="en-US" sz="2700" dirty="0"/>
              <a:t>, </a:t>
            </a:r>
            <a:r>
              <a:rPr lang="en-US" sz="2700" dirty="0" err="1"/>
              <a:t>melakukan</a:t>
            </a:r>
            <a:r>
              <a:rPr lang="en-US" sz="2700" dirty="0"/>
              <a:t> </a:t>
            </a:r>
            <a:r>
              <a:rPr lang="en-US" sz="2700" dirty="0" err="1"/>
              <a:t>pertimbangan</a:t>
            </a:r>
            <a:r>
              <a:rPr lang="en-US" sz="2700" dirty="0"/>
              <a:t>, dan </a:t>
            </a:r>
            <a:r>
              <a:rPr lang="en-US" sz="2700" dirty="0" err="1"/>
              <a:t>menghasilkan</a:t>
            </a:r>
            <a:r>
              <a:rPr lang="en-US" sz="2700" dirty="0"/>
              <a:t> </a:t>
            </a:r>
            <a:r>
              <a:rPr lang="en-US" sz="2700" dirty="0" err="1"/>
              <a:t>penilaian</a:t>
            </a:r>
            <a:r>
              <a:rPr lang="en-US" sz="2700" dirty="0"/>
              <a:t>, </a:t>
            </a:r>
            <a:r>
              <a:rPr lang="en-US" sz="2700" dirty="0" err="1"/>
              <a:t>sehingga</a:t>
            </a:r>
            <a:r>
              <a:rPr lang="en-US" sz="2700" dirty="0"/>
              <a:t>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diperoleh</a:t>
            </a:r>
            <a:r>
              <a:rPr lang="en-US" sz="2700" dirty="0"/>
              <a:t> </a:t>
            </a:r>
            <a:r>
              <a:rPr lang="en-US" sz="2700" dirty="0" err="1"/>
              <a:t>kesimpulan</a:t>
            </a:r>
            <a:r>
              <a:rPr lang="en-US" sz="2700" dirty="0"/>
              <a:t> dan </a:t>
            </a:r>
            <a:r>
              <a:rPr lang="en-US" sz="2700" dirty="0" err="1"/>
              <a:t>ketelitian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data </a:t>
            </a:r>
            <a:r>
              <a:rPr lang="en-US" sz="2700" dirty="0" err="1"/>
              <a:t>faktual</a:t>
            </a:r>
            <a:r>
              <a:rPr lang="en-US" sz="2700" dirty="0"/>
              <a:t> yang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/>
              <a:t>didapat</a:t>
            </a:r>
            <a:r>
              <a:rPr lang="en-US" sz="2700" dirty="0"/>
              <a:t>. Proses PR </a:t>
            </a:r>
            <a:r>
              <a:rPr lang="en-US" sz="2700" dirty="0" err="1"/>
              <a:t>tidak</a:t>
            </a:r>
            <a:r>
              <a:rPr lang="en-US" sz="2700" dirty="0"/>
              <a:t> </a:t>
            </a:r>
            <a:r>
              <a:rPr lang="en-US" sz="2700" dirty="0" err="1"/>
              <a:t>sesederhana</a:t>
            </a:r>
            <a:r>
              <a:rPr lang="en-US" sz="2700" dirty="0"/>
              <a:t> </a:t>
            </a:r>
            <a:r>
              <a:rPr lang="en-US" sz="2700" dirty="0" err="1"/>
              <a:t>pengumpulan</a:t>
            </a:r>
            <a:r>
              <a:rPr lang="en-US" sz="2700" dirty="0"/>
              <a:t> data dan </a:t>
            </a:r>
            <a:r>
              <a:rPr lang="en-US" sz="2700" dirty="0" err="1"/>
              <a:t>fakta</a:t>
            </a:r>
            <a:r>
              <a:rPr lang="en-US" sz="2700" dirty="0"/>
              <a:t>, </a:t>
            </a:r>
            <a:r>
              <a:rPr lang="en-US" sz="2700" dirty="0" err="1"/>
              <a:t>namun</a:t>
            </a:r>
            <a:r>
              <a:rPr lang="en-US" sz="2700" dirty="0"/>
              <a:t> juga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mengedepankan</a:t>
            </a:r>
            <a:r>
              <a:rPr lang="en-US" sz="2700" dirty="0"/>
              <a:t> </a:t>
            </a:r>
            <a:r>
              <a:rPr lang="en-US" sz="2700" dirty="0" err="1"/>
              <a:t>pengolahan</a:t>
            </a:r>
            <a:r>
              <a:rPr lang="en-US" sz="2700" dirty="0"/>
              <a:t>, </a:t>
            </a:r>
            <a:r>
              <a:rPr lang="en-US" sz="2700" dirty="0" err="1"/>
              <a:t>penelitian</a:t>
            </a:r>
            <a:r>
              <a:rPr lang="en-US" sz="2700" dirty="0"/>
              <a:t>, </a:t>
            </a:r>
            <a:r>
              <a:rPr lang="en-US" sz="2700" dirty="0" err="1"/>
              <a:t>pengklasifikasian</a:t>
            </a:r>
            <a:r>
              <a:rPr lang="en-US" sz="2700" dirty="0"/>
              <a:t>, dan </a:t>
            </a:r>
            <a:r>
              <a:rPr lang="en-US" sz="2700" dirty="0" err="1"/>
              <a:t>penyusun</a:t>
            </a:r>
            <a:r>
              <a:rPr lang="en-US" sz="2700" dirty="0"/>
              <a:t>-an data </a:t>
            </a:r>
            <a:r>
              <a:rPr lang="en-US" sz="2700" dirty="0" err="1"/>
              <a:t>sedemikian</a:t>
            </a:r>
            <a:r>
              <a:rPr lang="en-US" sz="2700" dirty="0"/>
              <a:t> </a:t>
            </a:r>
            <a:r>
              <a:rPr lang="en-US" sz="2700" dirty="0" err="1"/>
              <a:t>rupa</a:t>
            </a:r>
            <a:r>
              <a:rPr lang="en-US" sz="2700" dirty="0"/>
              <a:t> </a:t>
            </a:r>
            <a:r>
              <a:rPr lang="en-US" sz="2700" dirty="0" err="1"/>
              <a:t>sehingga</a:t>
            </a:r>
            <a:r>
              <a:rPr lang="en-US" sz="2700" dirty="0"/>
              <a:t> </a:t>
            </a:r>
            <a:r>
              <a:rPr lang="en-US" sz="2700" dirty="0" err="1"/>
              <a:t>memudahkan</a:t>
            </a:r>
            <a:r>
              <a:rPr lang="en-US" sz="2700" dirty="0"/>
              <a:t> </a:t>
            </a:r>
            <a:r>
              <a:rPr lang="en-US" sz="2700" dirty="0" err="1"/>
              <a:t>pemecahan</a:t>
            </a:r>
            <a:r>
              <a:rPr lang="en-US" sz="2700" dirty="0"/>
              <a:t> </a:t>
            </a:r>
            <a:r>
              <a:rPr lang="en-US" sz="2700" dirty="0" err="1"/>
              <a:t>masalah</a:t>
            </a:r>
            <a:r>
              <a:rPr lang="en-US" sz="2700" dirty="0"/>
              <a:t> </a:t>
            </a:r>
            <a:r>
              <a:rPr lang="en-US" sz="2700" dirty="0" err="1"/>
              <a:t>nantinya</a:t>
            </a:r>
            <a:r>
              <a:rPr lang="en-US" sz="2700" dirty="0"/>
              <a:t>. </a:t>
            </a:r>
            <a:r>
              <a:rPr lang="en-US" sz="2700" dirty="0" err="1"/>
              <a:t>Penelitian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pencarian</a:t>
            </a:r>
            <a:r>
              <a:rPr lang="en-US" sz="2700" dirty="0"/>
              <a:t> data </a:t>
            </a:r>
            <a:r>
              <a:rPr lang="en-US" sz="2700" dirty="0" err="1"/>
              <a:t>ini</a:t>
            </a:r>
            <a:r>
              <a:rPr lang="en-US" sz="2700" dirty="0"/>
              <a:t>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cara-cara</a:t>
            </a:r>
            <a:r>
              <a:rPr lang="en-US" sz="2700" dirty="0"/>
              <a:t>: </a:t>
            </a:r>
            <a:r>
              <a:rPr lang="en-US" sz="2700" dirty="0" err="1"/>
              <a:t>survei</a:t>
            </a:r>
            <a:r>
              <a:rPr lang="en-US" sz="2700" dirty="0"/>
              <a:t> dan poling, </a:t>
            </a:r>
            <a:r>
              <a:rPr lang="en-US" sz="2700" dirty="0" err="1"/>
              <a:t>wawancara</a:t>
            </a:r>
            <a:r>
              <a:rPr lang="en-US" sz="2700" dirty="0"/>
              <a:t>, </a:t>
            </a:r>
            <a:r>
              <a:rPr lang="en-US" sz="2700" i="1" dirty="0"/>
              <a:t>focus group discussion</a:t>
            </a:r>
            <a:r>
              <a:rPr lang="en-US" sz="2700" dirty="0"/>
              <a:t>, </a:t>
            </a:r>
            <a:r>
              <a:rPr lang="en-US" sz="2700" dirty="0" err="1"/>
              <a:t>wawancara</a:t>
            </a:r>
            <a:r>
              <a:rPr lang="en-US" sz="2700" dirty="0"/>
              <a:t> </a:t>
            </a:r>
            <a:r>
              <a:rPr lang="en-US" sz="2700" dirty="0" err="1"/>
              <a:t>mendalam</a:t>
            </a:r>
            <a:r>
              <a:rPr lang="en-US" sz="2700" dirty="0"/>
              <a:t>, dan </a:t>
            </a:r>
            <a:r>
              <a:rPr lang="en-US" sz="2700" i="1" dirty="0"/>
              <a:t>walking around research</a:t>
            </a:r>
            <a:r>
              <a:rPr lang="en-US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436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598</Words>
  <Application>Microsoft Office PowerPoint</Application>
  <PresentationFormat>On-screen Show (4:3)</PresentationFormat>
  <Paragraphs>38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Lucida Handwriting</vt:lpstr>
      <vt:lpstr>Wingdings</vt:lpstr>
      <vt:lpstr>Office Theme</vt:lpstr>
      <vt:lpstr>  Mekanisme Kegiatan Kehumasan</vt:lpstr>
      <vt:lpstr>Mekanisme Kegiatan PR</vt:lpstr>
      <vt:lpstr>Mekanisme Kegiatan PR</vt:lpstr>
      <vt:lpstr>Mekanisme Kegiatan PR</vt:lpstr>
      <vt:lpstr>Mekanisme Kegiatan PR</vt:lpstr>
      <vt:lpstr>Mekanisme Kegiatan PR</vt:lpstr>
      <vt:lpstr>Mekanisme Kegiatan PR</vt:lpstr>
      <vt:lpstr>Mekanisme Kegiatan PR</vt:lpstr>
      <vt:lpstr>Mekanisme Kegiatan PR</vt:lpstr>
      <vt:lpstr>Mekanisme Kegiatan PR</vt:lpstr>
      <vt:lpstr>Mekanisme Kegiatan PR</vt:lpstr>
      <vt:lpstr>Mekanisme Kegiatan PR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151</cp:revision>
  <dcterms:created xsi:type="dcterms:W3CDTF">2016-01-12T13:10:19Z</dcterms:created>
  <dcterms:modified xsi:type="dcterms:W3CDTF">2018-05-18T01:31:09Z</dcterms:modified>
</cp:coreProperties>
</file>