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81" r:id="rId4"/>
    <p:sldId id="383" r:id="rId5"/>
    <p:sldId id="384" r:id="rId6"/>
    <p:sldId id="385" r:id="rId7"/>
    <p:sldId id="386" r:id="rId8"/>
    <p:sldId id="387" r:id="rId9"/>
    <p:sldId id="389" r:id="rId10"/>
    <p:sldId id="390" r:id="rId11"/>
    <p:sldId id="391" r:id="rId12"/>
    <p:sldId id="39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07/11/2018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 dirty="0" smtClean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chemeClr val="bg1"/>
                </a:solidFill>
              </a:rPr>
              <a:t>EDIA V</a:t>
            </a:r>
            <a:r>
              <a:rPr lang="id-ID" b="1" dirty="0" smtClean="0">
                <a:solidFill>
                  <a:schemeClr val="bg1"/>
                </a:solidFill>
              </a:rPr>
              <a:t>ISUAL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8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914400"/>
            <a:ext cx="8229600" cy="762000"/>
          </a:xfrm>
        </p:spPr>
        <p:txBody>
          <a:bodyPr/>
          <a:lstStyle/>
          <a:p>
            <a:r>
              <a:rPr lang="id-ID" sz="4800" dirty="0"/>
              <a:t>Jenis-jenis 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447800"/>
            <a:ext cx="8229600" cy="4191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0" indent="0">
              <a:buNone/>
            </a:pPr>
            <a:endParaRPr lang="id-ID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id-ID" sz="2400" dirty="0"/>
              <a:t>Media visual </a:t>
            </a:r>
            <a:r>
              <a:rPr lang="id-ID" sz="2400" dirty="0" smtClean="0"/>
              <a:t>proyeksi</a:t>
            </a:r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id-ID" sz="2400" dirty="0" smtClean="0"/>
              <a:t>Film </a:t>
            </a:r>
            <a:r>
              <a:rPr lang="id-ID" sz="2400" dirty="0"/>
              <a:t>Bingkai. Film bingkai adalah suatu film positif baik hitam putih ataupun berwarna  yang  berukuran  35  mm,  dan  umumnya  dibingkai dengan ukuran 2 x 2 inchi. Untuk melihatnya perlu ditayangkan dengan proyektor slide. </a:t>
            </a:r>
            <a:endParaRPr lang="en-US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id-ID" sz="2400" dirty="0" smtClean="0"/>
              <a:t>Film </a:t>
            </a:r>
            <a:r>
              <a:rPr lang="id-ID" sz="2400" dirty="0"/>
              <a:t>Rangkai. Film rangkai hampir sama dengan film bingkai, bedanya pada film  rangkai frame atau gambar tidak memerlukan bingkai dan merupakan  rangkaian berurutan dari sebuah gambar. </a:t>
            </a:r>
          </a:p>
        </p:txBody>
      </p:sp>
    </p:spTree>
    <p:extLst>
      <p:ext uri="{BB962C8B-B14F-4D97-AF65-F5344CB8AC3E}">
        <p14:creationId xmlns:p14="http://schemas.microsoft.com/office/powerpoint/2010/main" val="297380598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762000"/>
            <a:ext cx="8229600" cy="762000"/>
          </a:xfrm>
        </p:spPr>
        <p:txBody>
          <a:bodyPr/>
          <a:lstStyle/>
          <a:p>
            <a:r>
              <a:rPr lang="id-ID" sz="4800" dirty="0"/>
              <a:t>Jenis-jenis 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914400"/>
            <a:ext cx="8229600" cy="46482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0" indent="0">
              <a:buNone/>
            </a:pPr>
            <a:endParaRPr lang="id-ID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id-ID" sz="2400" dirty="0"/>
              <a:t>Media visual </a:t>
            </a:r>
            <a:r>
              <a:rPr lang="id-ID" sz="2400" dirty="0" smtClean="0"/>
              <a:t>proyeks</a:t>
            </a:r>
            <a:r>
              <a:rPr lang="en-US" sz="2400" dirty="0" smtClean="0"/>
              <a:t>i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id-ID" sz="2400" dirty="0" smtClean="0"/>
              <a:t>OHT</a:t>
            </a:r>
            <a:r>
              <a:rPr lang="id-ID" sz="2400" dirty="0"/>
              <a:t>. Over Head Transparancy (OHT) adalah media visual proyeksi, dibuat di atas bahan transparan,  biasanya film acetate atau plastik  berukuran  8,5 x 11  </a:t>
            </a:r>
            <a:r>
              <a:rPr lang="id-ID" sz="2400" dirty="0" smtClean="0"/>
              <a:t>inchi</a:t>
            </a:r>
            <a:endParaRPr lang="en-US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id-ID" sz="2400" dirty="0" smtClean="0"/>
              <a:t>Opaque </a:t>
            </a:r>
            <a:r>
              <a:rPr lang="id-ID" sz="2400" dirty="0"/>
              <a:t>Projektor. Projektor yang tak tembus pandang, karena yang diproyeksikan bukan bahan transparan tetapi bahan-bahan yang tidak tembus pandang (opaque) </a:t>
            </a:r>
            <a:endParaRPr lang="en-US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id-ID" sz="2400" dirty="0" smtClean="0"/>
              <a:t>Mikrofis</a:t>
            </a:r>
            <a:r>
              <a:rPr lang="id-ID" sz="2400" dirty="0"/>
              <a:t>. Mikrofis  adalah  lembaran  film  transparan  yang  terdiri  atas lambang-lambang visual yang diperkecil sedemikian sehingga tidak  dapat  dibaca  dengan  mata  telanjang.</a:t>
            </a:r>
            <a:r>
              <a:rPr lang="id-ID" sz="2400" dirty="0"/>
              <a:t/>
            </a:r>
            <a:br>
              <a:rPr lang="id-ID" sz="2400" dirty="0"/>
            </a:br>
            <a:endParaRPr lang="id-ID" sz="2400" dirty="0" smtClean="0"/>
          </a:p>
          <a:p>
            <a:pPr marL="0" indent="0">
              <a:buNone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9127792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762000"/>
            <a:ext cx="8229600" cy="762000"/>
          </a:xfrm>
        </p:spPr>
        <p:txBody>
          <a:bodyPr/>
          <a:lstStyle/>
          <a:p>
            <a:r>
              <a:rPr lang="en-US" sz="4800" dirty="0" err="1" smtClean="0"/>
              <a:t>Contoh</a:t>
            </a:r>
            <a:r>
              <a:rPr lang="id-ID" sz="4800" dirty="0" smtClean="0"/>
              <a:t> </a:t>
            </a:r>
            <a:r>
              <a:rPr lang="id-ID" sz="4800" dirty="0"/>
              <a:t>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676400"/>
            <a:ext cx="8229600" cy="4191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>
              <a:buFontTx/>
              <a:buChar char="-"/>
            </a:pPr>
            <a:r>
              <a:rPr lang="en-US" sz="2400" dirty="0" err="1" smtClean="0"/>
              <a:t>Gambar</a:t>
            </a:r>
            <a:r>
              <a:rPr lang="en-US" sz="2400" dirty="0" smtClean="0"/>
              <a:t>/</a:t>
            </a:r>
            <a:r>
              <a:rPr lang="en-US" sz="2400" dirty="0" err="1" smtClean="0"/>
              <a:t>Foto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Sketsa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Diagram</a:t>
            </a:r>
          </a:p>
          <a:p>
            <a:pPr>
              <a:buFontTx/>
              <a:buChar char="-"/>
            </a:pPr>
            <a:r>
              <a:rPr lang="en-US" sz="2400" dirty="0" err="1" smtClean="0"/>
              <a:t>Bagan</a:t>
            </a:r>
            <a:r>
              <a:rPr lang="en-US" sz="2400" dirty="0" smtClean="0"/>
              <a:t>/Chart</a:t>
            </a:r>
          </a:p>
          <a:p>
            <a:pPr>
              <a:buFontTx/>
              <a:buChar char="-"/>
            </a:pPr>
            <a:r>
              <a:rPr lang="en-US" sz="2400" dirty="0" err="1" smtClean="0"/>
              <a:t>Grafik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Kartun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Poster</a:t>
            </a:r>
          </a:p>
          <a:p>
            <a:pPr>
              <a:buFontTx/>
              <a:buChar char="-"/>
            </a:pP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Globe</a:t>
            </a:r>
          </a:p>
          <a:p>
            <a:pPr>
              <a:buFontTx/>
              <a:buChar char="-"/>
            </a:pPr>
            <a:r>
              <a:rPr lang="en-US" sz="2400" dirty="0" err="1" smtClean="0"/>
              <a:t>Papan</a:t>
            </a:r>
            <a:r>
              <a:rPr lang="en-US" sz="2400" dirty="0" smtClean="0"/>
              <a:t> </a:t>
            </a:r>
            <a:r>
              <a:rPr lang="en-US" sz="2400" dirty="0" err="1" smtClean="0"/>
              <a:t>Flanel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Papan</a:t>
            </a:r>
            <a:r>
              <a:rPr lang="en-US" sz="2400" dirty="0" smtClean="0"/>
              <a:t> </a:t>
            </a:r>
            <a:r>
              <a:rPr lang="en-US" sz="2400" dirty="0" err="1" smtClean="0"/>
              <a:t>Buletin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6451197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pengertian dan contoh m</a:t>
            </a:r>
            <a:r>
              <a:rPr lang="en-US" sz="2400" dirty="0" err="1"/>
              <a:t>edia</a:t>
            </a:r>
            <a:r>
              <a:rPr lang="en-US" sz="2400"/>
              <a:t> visual</a:t>
            </a:r>
            <a:endParaRPr lang="id-ID" sz="2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Media </a:t>
            </a:r>
            <a:r>
              <a:rPr lang="id-ID" sz="4800" dirty="0" smtClean="0"/>
              <a:t>Lihat </a:t>
            </a:r>
            <a:r>
              <a:rPr lang="id-ID" sz="4800" dirty="0"/>
              <a:t>(Media </a:t>
            </a:r>
            <a:r>
              <a:rPr lang="id-ID" sz="4800" dirty="0" smtClean="0"/>
              <a:t>Visual)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676400"/>
            <a:ext cx="8229600" cy="4191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Dalam kamus la Rousse Elementaire( 1956 : 852 ) “ visual, elle est qui appartient a la vue”. Maksudnya visual adalah semua yang Nampak atau terlihat. Dalam pembelajaran, visual adalah alat bantu pandang</a:t>
            </a:r>
            <a:r>
              <a:rPr lang="id-ID" sz="2400" dirty="0" smtClean="0"/>
              <a:t>.</a:t>
            </a:r>
          </a:p>
          <a:p>
            <a:r>
              <a:rPr lang="id-ID" sz="2400" dirty="0" smtClean="0"/>
              <a:t>Fathurrohman </a:t>
            </a:r>
            <a:r>
              <a:rPr lang="id-ID" sz="2400" dirty="0"/>
              <a:t>(2007 : 67) mengungkapkan bahwa </a:t>
            </a:r>
            <a:r>
              <a:rPr lang="id-ID" sz="2400" dirty="0" smtClean="0"/>
              <a:t>media </a:t>
            </a:r>
            <a:r>
              <a:rPr lang="id-ID" sz="2400" dirty="0"/>
              <a:t>visual adalah media yang hanya mengandalkan indra penglihatan. Media visual ini ada yang menampilkan gambar diam seperti film strip, slide foto, gambar atau lukisan dan cetakan</a:t>
            </a:r>
            <a:r>
              <a:rPr lang="id-ID" sz="2400" dirty="0" smtClean="0"/>
              <a:t>. Ada </a:t>
            </a:r>
            <a:r>
              <a:rPr lang="id-ID" sz="2400" dirty="0"/>
              <a:t>pula media visual yang menampilkan gambir atau symbol yang bergerak seperti film bisu dan film </a:t>
            </a:r>
            <a:r>
              <a:rPr lang="id-ID" sz="2400" dirty="0" smtClean="0"/>
              <a:t>kartun.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8790183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Fungsi media </a:t>
            </a:r>
            <a:r>
              <a:rPr lang="id-ID" dirty="0" smtClean="0"/>
              <a:t>visual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58175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Fungsi </a:t>
            </a:r>
            <a:r>
              <a:rPr lang="id-ID" sz="2400" dirty="0"/>
              <a:t>media visual dalam proses belajar </a:t>
            </a:r>
            <a:r>
              <a:rPr lang="id-ID" sz="2400" dirty="0" smtClean="0"/>
              <a:t>mengajar, Wibawa </a:t>
            </a:r>
            <a:r>
              <a:rPr lang="id-ID" sz="2400" dirty="0"/>
              <a:t>dan Mukti (</a:t>
            </a:r>
            <a:r>
              <a:rPr lang="id-ID" sz="2400" dirty="0" smtClean="0"/>
              <a:t>1992 </a:t>
            </a:r>
            <a:r>
              <a:rPr lang="id-ID" sz="2400" dirty="0"/>
              <a:t>: 28) </a:t>
            </a:r>
            <a:r>
              <a:rPr lang="id-ID" sz="2400" dirty="0" smtClean="0"/>
              <a:t>yaitu</a:t>
            </a:r>
            <a:r>
              <a:rPr lang="id-ID" sz="2400" dirty="0"/>
              <a:t> </a:t>
            </a:r>
            <a:r>
              <a:rPr lang="id-ID" sz="2400" dirty="0" smtClean="0"/>
              <a:t>:</a:t>
            </a:r>
            <a:endParaRPr lang="id-ID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Mengembangkan </a:t>
            </a:r>
            <a:r>
              <a:rPr lang="id-ID" sz="2400" dirty="0"/>
              <a:t>kemampuan visual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 Mengembangkan daya imajinasi anak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Membantu </a:t>
            </a:r>
            <a:r>
              <a:rPr lang="id-ID" sz="2400" dirty="0"/>
              <a:t>meningkatkan penguasaan anak terhadap hal-hal yang abstrak, atau peristiwa yang tidak mungkin dihadirkan didalam kelas.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Mengembangkan </a:t>
            </a:r>
            <a:r>
              <a:rPr lang="id-ID" sz="2400" dirty="0"/>
              <a:t>kreatifitas siswa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Memperjelas </a:t>
            </a:r>
            <a:r>
              <a:rPr lang="id-ID" sz="2400" dirty="0"/>
              <a:t>pengertian atau konsep yang abstrak kepada siswa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Membantu </a:t>
            </a:r>
            <a:r>
              <a:rPr lang="id-ID" sz="2400" dirty="0"/>
              <a:t>siswa lenih mudah memahami makna pesan yang dibicarakan dalam proses </a:t>
            </a:r>
            <a:r>
              <a:rPr lang="id-ID" sz="2400" dirty="0" smtClean="0"/>
              <a:t>pembelajaran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3168491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Fungsi </a:t>
            </a:r>
            <a:r>
              <a:rPr lang="id-ID"/>
              <a:t>media </a:t>
            </a:r>
            <a:r>
              <a:rPr lang="id-ID" smtClean="0"/>
              <a:t>visual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58175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id-ID" sz="2400" dirty="0"/>
              <a:t> Menggambarkan </a:t>
            </a:r>
            <a:r>
              <a:rPr lang="id-ID" sz="2400" dirty="0" smtClean="0"/>
              <a:t>suatu </a:t>
            </a:r>
            <a:r>
              <a:rPr lang="id-ID" sz="2400" dirty="0"/>
              <a:t>hakikat suatu pesandalam bentuk yang menyerupai keadaan yang sebenarnya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Memvisualisasikan </a:t>
            </a:r>
            <a:r>
              <a:rPr lang="id-ID" sz="2400" dirty="0"/>
              <a:t>pesan verbal dan makna isi pesan dan menyederhanakn makna dalam bentuk visualisasi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Merangsang </a:t>
            </a:r>
            <a:r>
              <a:rPr lang="id-ID" sz="2400" dirty="0"/>
              <a:t>anak untuk mempelajari lebih jauh dan atau ingin lebih tahu hakikat dari pesan yang disampaikan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Pembuka </a:t>
            </a:r>
            <a:r>
              <a:rPr lang="id-ID" sz="2400" dirty="0"/>
              <a:t>diskusi yang efektif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Menumbuhkan </a:t>
            </a:r>
            <a:r>
              <a:rPr lang="id-ID" sz="2400" dirty="0"/>
              <a:t>minat baca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Memvangkitkan </a:t>
            </a:r>
            <a:r>
              <a:rPr lang="id-ID" sz="2400" dirty="0"/>
              <a:t>motivasi, minat, ingatan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id-ID" sz="2400" dirty="0" smtClean="0"/>
              <a:t>Mengembangkan </a:t>
            </a:r>
            <a:r>
              <a:rPr lang="id-ID" sz="2400" dirty="0"/>
              <a:t>perbendaharaan kata dan keterampilan membaca.</a:t>
            </a:r>
          </a:p>
        </p:txBody>
      </p:sp>
    </p:spTree>
    <p:extLst>
      <p:ext uri="{BB962C8B-B14F-4D97-AF65-F5344CB8AC3E}">
        <p14:creationId xmlns:p14="http://schemas.microsoft.com/office/powerpoint/2010/main" val="404958069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Kelebihan 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 smtClean="0"/>
              <a:t>Umumnya </a:t>
            </a:r>
            <a:r>
              <a:rPr lang="id-ID" sz="2400" dirty="0"/>
              <a:t>murah harganya</a:t>
            </a:r>
          </a:p>
          <a:p>
            <a:r>
              <a:rPr lang="id-ID" sz="2400" dirty="0" smtClean="0"/>
              <a:t>Mudah </a:t>
            </a:r>
            <a:r>
              <a:rPr lang="id-ID" sz="2400" dirty="0"/>
              <a:t>didapat</a:t>
            </a:r>
          </a:p>
          <a:p>
            <a:r>
              <a:rPr lang="id-ID" sz="2400" dirty="0" smtClean="0"/>
              <a:t>Mudah </a:t>
            </a:r>
            <a:r>
              <a:rPr lang="id-ID" sz="2400" dirty="0"/>
              <a:t>digunakan</a:t>
            </a:r>
          </a:p>
          <a:p>
            <a:r>
              <a:rPr lang="id-ID" sz="2400" dirty="0" smtClean="0"/>
              <a:t>Dapat </a:t>
            </a:r>
            <a:r>
              <a:rPr lang="id-ID" sz="2400" dirty="0"/>
              <a:t>memperjelas suatu masalah</a:t>
            </a:r>
          </a:p>
          <a:p>
            <a:r>
              <a:rPr lang="id-ID" sz="2400" dirty="0" smtClean="0"/>
              <a:t>Lebih </a:t>
            </a:r>
            <a:r>
              <a:rPr lang="id-ID" sz="2400" dirty="0"/>
              <a:t>realistis</a:t>
            </a:r>
          </a:p>
          <a:p>
            <a:r>
              <a:rPr lang="id-ID" sz="2400" dirty="0" smtClean="0"/>
              <a:t>Repeatable</a:t>
            </a:r>
            <a:r>
              <a:rPr lang="id-ID" sz="2400" dirty="0"/>
              <a:t>, dapat dibaca berkali-kali dengan menyimpannya atau mengelipingnya.</a:t>
            </a:r>
          </a:p>
          <a:p>
            <a:r>
              <a:rPr lang="id-ID" sz="2400" dirty="0" smtClean="0"/>
              <a:t>Analisa </a:t>
            </a:r>
            <a:r>
              <a:rPr lang="id-ID" sz="2400" dirty="0"/>
              <a:t>lebih tajam, dapat membuat orang benar-benar mengerti isi berita dengan analisa yang lebih mendalam dan dapat membuat orang berfikir lebih spesifik tentang isi tulisan</a:t>
            </a:r>
            <a:r>
              <a:rPr lang="id-ID" sz="2400" dirty="0" smtClean="0"/>
              <a:t>.</a:t>
            </a:r>
            <a:r>
              <a:rPr lang="id-ID" sz="2400" dirty="0"/>
              <a:t/>
            </a:r>
            <a:br>
              <a:rPr lang="id-ID" sz="2400" dirty="0"/>
            </a:b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38605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Kelebihan 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endParaRPr lang="id-ID" sz="2400" dirty="0"/>
          </a:p>
          <a:p>
            <a:r>
              <a:rPr lang="id-ID" sz="2400" dirty="0" smtClean="0"/>
              <a:t>Pembelajaran </a:t>
            </a:r>
            <a:r>
              <a:rPr lang="id-ID" sz="2400" dirty="0"/>
              <a:t>yang menggunakan media visual akan lebih menarik, efektif, dan efisien</a:t>
            </a:r>
          </a:p>
          <a:p>
            <a:r>
              <a:rPr lang="id-ID" sz="2400" dirty="0" smtClean="0"/>
              <a:t>Proses </a:t>
            </a:r>
            <a:r>
              <a:rPr lang="id-ID" sz="2400" dirty="0"/>
              <a:t>pembelajarannya akan lebih menyenangkan dan tidak menjenuhkan, karena disertai dengan kombinasi gambar yang menarik.</a:t>
            </a:r>
          </a:p>
          <a:p>
            <a:r>
              <a:rPr lang="id-ID" sz="2400" dirty="0" smtClean="0"/>
              <a:t>Dapat </a:t>
            </a:r>
            <a:r>
              <a:rPr lang="id-ID" sz="2400" dirty="0"/>
              <a:t>membantu mengatasi keterbatasan pengamatan</a:t>
            </a:r>
          </a:p>
          <a:p>
            <a:r>
              <a:rPr lang="id-ID" sz="2400" dirty="0" smtClean="0"/>
              <a:t>Dapat </a:t>
            </a:r>
            <a:r>
              <a:rPr lang="id-ID" sz="2400" dirty="0"/>
              <a:t>mengatasi keterbatasan ruang dan waktu</a:t>
            </a:r>
          </a:p>
        </p:txBody>
      </p:sp>
    </p:spTree>
    <p:extLst>
      <p:ext uri="{BB962C8B-B14F-4D97-AF65-F5344CB8AC3E}">
        <p14:creationId xmlns:p14="http://schemas.microsoft.com/office/powerpoint/2010/main" val="15145586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 smtClean="0"/>
              <a:t>K</a:t>
            </a:r>
            <a:r>
              <a:rPr lang="id-ID" sz="4800" dirty="0"/>
              <a:t>ekurangan</a:t>
            </a:r>
            <a:r>
              <a:rPr lang="id-ID" sz="4800" dirty="0" smtClean="0"/>
              <a:t> </a:t>
            </a:r>
            <a:r>
              <a:rPr lang="id-ID" sz="4800" dirty="0"/>
              <a:t>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447800"/>
            <a:ext cx="8229600" cy="47244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200" dirty="0"/>
              <a:t>Ukuran gambar sering kali kurang tepat dalam pengajaran kelompok besar</a:t>
            </a:r>
          </a:p>
          <a:p>
            <a:r>
              <a:rPr lang="id-ID" sz="2200" dirty="0" smtClean="0"/>
              <a:t>Memerlukan </a:t>
            </a:r>
            <a:r>
              <a:rPr lang="id-ID" sz="2200" dirty="0"/>
              <a:t>ketersediaan sumber dan keterampilan, dan kejelian guru dapat memanfaatkannya</a:t>
            </a:r>
          </a:p>
          <a:p>
            <a:r>
              <a:rPr lang="id-ID" sz="2200" dirty="0" smtClean="0"/>
              <a:t>Lambat </a:t>
            </a:r>
            <a:r>
              <a:rPr lang="id-ID" sz="2200" dirty="0"/>
              <a:t>dan kurang praktis</a:t>
            </a:r>
          </a:p>
          <a:p>
            <a:r>
              <a:rPr lang="id-ID" sz="2200" dirty="0" smtClean="0"/>
              <a:t>Tidak </a:t>
            </a:r>
            <a:r>
              <a:rPr lang="id-ID" sz="2200" dirty="0"/>
              <a:t>adanya audio, media visual hanya berbentuk tulisan tentu tidak dapat didengar, sehingga kurang mendetail materi yang disampaikan.</a:t>
            </a:r>
          </a:p>
          <a:p>
            <a:r>
              <a:rPr lang="id-ID" sz="2200" dirty="0" smtClean="0"/>
              <a:t>Visual </a:t>
            </a:r>
            <a:r>
              <a:rPr lang="id-ID" sz="2200" dirty="0"/>
              <a:t>yang terbatas, media ini hanya dapat memberikan visual berupa gambar yang mewakili isi berita.</a:t>
            </a:r>
          </a:p>
          <a:p>
            <a:r>
              <a:rPr lang="id-ID" sz="2200" dirty="0" smtClean="0"/>
              <a:t>Bahan </a:t>
            </a:r>
            <a:r>
              <a:rPr lang="id-ID" sz="2200" dirty="0"/>
              <a:t>visual dipandang sebagai “alat bantu” semata bagi guru dalam melakukan kegiatan mengajarnya sehingga keterpaduan antara bahan pelajaran dan alat bantu tersebut diabaikan.</a:t>
            </a:r>
          </a:p>
        </p:txBody>
      </p:sp>
    </p:spTree>
    <p:extLst>
      <p:ext uri="{BB962C8B-B14F-4D97-AF65-F5344CB8AC3E}">
        <p14:creationId xmlns:p14="http://schemas.microsoft.com/office/powerpoint/2010/main" val="56175948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914400"/>
            <a:ext cx="8229600" cy="762000"/>
          </a:xfrm>
        </p:spPr>
        <p:txBody>
          <a:bodyPr/>
          <a:lstStyle/>
          <a:p>
            <a:r>
              <a:rPr lang="id-ID" sz="4800" dirty="0"/>
              <a:t>Jenis-jenis Media </a:t>
            </a:r>
            <a:r>
              <a:rPr lang="id-ID" sz="4800" dirty="0" smtClean="0"/>
              <a:t>Visual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dirty="0"/>
              <a:t>Media visual </a:t>
            </a:r>
            <a:r>
              <a:rPr lang="id-ID" sz="2400" dirty="0" smtClean="0"/>
              <a:t>non-proyeksi</a:t>
            </a:r>
          </a:p>
          <a:p>
            <a:pPr marL="803275" indent="-457200"/>
            <a:r>
              <a:rPr lang="id-ID" sz="2400" dirty="0"/>
              <a:t>Benda Realita (benda nyata)</a:t>
            </a:r>
          </a:p>
          <a:p>
            <a:pPr marL="803275" indent="-457200"/>
            <a:r>
              <a:rPr lang="id-ID" sz="2400" dirty="0"/>
              <a:t>Model dan prototype</a:t>
            </a:r>
          </a:p>
          <a:p>
            <a:pPr marL="803275" indent="-457200"/>
            <a:r>
              <a:rPr lang="id-ID" sz="2400" dirty="0"/>
              <a:t>Media cetak</a:t>
            </a:r>
          </a:p>
          <a:p>
            <a:pPr marL="803275" indent="-457200"/>
            <a:r>
              <a:rPr lang="id-ID" sz="2400" dirty="0"/>
              <a:t>Media grafis</a:t>
            </a:r>
          </a:p>
          <a:p>
            <a:pPr marL="0" indent="0">
              <a:buNone/>
            </a:pPr>
            <a:endParaRPr lang="id-ID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id-ID" sz="2400" dirty="0"/>
              <a:t>Media visual </a:t>
            </a:r>
            <a:r>
              <a:rPr lang="id-ID" sz="2400" dirty="0" smtClean="0"/>
              <a:t>proyeksi</a:t>
            </a:r>
          </a:p>
          <a:p>
            <a:pPr marL="0" indent="0">
              <a:buNone/>
            </a:pPr>
            <a:r>
              <a:rPr lang="id-ID" sz="2400" dirty="0"/>
              <a:t/>
            </a:r>
            <a:br>
              <a:rPr lang="id-ID" sz="2400" dirty="0"/>
            </a:br>
            <a:endParaRPr lang="id-ID" sz="2400" dirty="0" smtClean="0"/>
          </a:p>
          <a:p>
            <a:pPr marL="0" indent="0">
              <a:buNone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9379880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558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KEMAMPUAN AKHIR YANG DIHARAPKAN</vt:lpstr>
      <vt:lpstr>Media Lihat (Media Visual)</vt:lpstr>
      <vt:lpstr>Fungsi media visual</vt:lpstr>
      <vt:lpstr>Fungsi media visual</vt:lpstr>
      <vt:lpstr>Kelebihan Media Visual</vt:lpstr>
      <vt:lpstr>Kelebihan Media Visual</vt:lpstr>
      <vt:lpstr>Kekurangan Media Visual</vt:lpstr>
      <vt:lpstr>Jenis-jenis Media Visual</vt:lpstr>
      <vt:lpstr>Jenis-jenis Media Visual</vt:lpstr>
      <vt:lpstr>Jenis-jenis Media Visual</vt:lpstr>
      <vt:lpstr>Contoh Media Visual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222</cp:revision>
  <dcterms:created xsi:type="dcterms:W3CDTF">2010-08-24T06:47:44Z</dcterms:created>
  <dcterms:modified xsi:type="dcterms:W3CDTF">2018-11-07T09:03:45Z</dcterms:modified>
</cp:coreProperties>
</file>