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/>
              <a:t>ANALISIS LAPORAN KINERJA KEUANGAN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DN BISNIS</a:t>
            </a: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EBA 504</a:t>
            </a:r>
            <a:endParaRPr lang="en-US" sz="2000" dirty="0" smtClean="0"/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SPM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kompensasi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pemotivasi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738187"/>
          </a:xfrm>
        </p:spPr>
        <p:txBody>
          <a:bodyPr/>
          <a:lstStyle/>
          <a:p>
            <a:pPr algn="ctr" eaLnBrk="1" hangingPunct="1"/>
            <a:r>
              <a:rPr lang="en-US" sz="2800" smtClean="0">
                <a:solidFill>
                  <a:schemeClr val="tx1"/>
                </a:solidFill>
              </a:rPr>
              <a:t>Perhitungan Varian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43000"/>
            <a:ext cx="8064500" cy="523875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Kerangka analisis yang digunakan dalam analisis varian :</a:t>
            </a:r>
          </a:p>
          <a:p>
            <a:pPr>
              <a:buFontTx/>
              <a:buChar char="-"/>
            </a:pPr>
            <a:r>
              <a:rPr lang="en-US" sz="1800" smtClean="0"/>
              <a:t>Mengidentifikasi faktor kunci yang mempengaruhi keuntungan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Menggunakan faktor kunci tersebut untuk mengklasifikasi seluruh varian keuantungan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Fokus pada keuntungan yang didapat dari setiap faktor </a:t>
            </a:r>
          </a:p>
          <a:p>
            <a:pPr>
              <a:buFontTx/>
              <a:buChar char="-"/>
            </a:pPr>
            <a:r>
              <a:rPr lang="en-US" sz="1800" smtClean="0"/>
              <a:t>Menggunakan satu faktor dalam setiap pemecahan masalah dengan mengasumsikan faktor lain konstan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Pecahkan masalah secara bertahap mulai dari yang paling mendasar 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Menghentikan proses bila faktor yang ditambahkan tidak sesuai dengan tujuan awal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7772400" cy="769938"/>
          </a:xfrm>
        </p:spPr>
        <p:txBody>
          <a:bodyPr/>
          <a:lstStyle/>
          <a:p>
            <a:pPr marL="838200" indent="-838200" eaLnBrk="1" hangingPunct="1"/>
            <a:r>
              <a:rPr lang="en-US" sz="2800" b="1" smtClean="0">
                <a:solidFill>
                  <a:schemeClr val="tx1"/>
                </a:solidFill>
              </a:rPr>
              <a:t>Analisis Varian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7625" y="1214438"/>
            <a:ext cx="1643063" cy="338137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Total Varian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6688" y="3000375"/>
            <a:ext cx="1000125" cy="276225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 err="1"/>
              <a:t>Hrg</a:t>
            </a:r>
            <a:r>
              <a:rPr lang="en-US" sz="1200" dirty="0"/>
              <a:t> </a:t>
            </a:r>
            <a:r>
              <a:rPr lang="en-US" sz="1200" dirty="0" err="1"/>
              <a:t>Penj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500813" y="2000250"/>
            <a:ext cx="1643062" cy="338138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err="1"/>
              <a:t>Penjualan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000500" y="1928813"/>
            <a:ext cx="1643063" cy="58420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err="1"/>
              <a:t>Biaya</a:t>
            </a:r>
            <a:r>
              <a:rPr lang="en-US" sz="1600" dirty="0"/>
              <a:t> </a:t>
            </a:r>
            <a:r>
              <a:rPr lang="en-US" sz="1600" dirty="0" err="1"/>
              <a:t>manufaktur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2000250"/>
            <a:ext cx="1643063" cy="58420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err="1"/>
              <a:t>Biaya</a:t>
            </a:r>
            <a:r>
              <a:rPr lang="en-US" sz="1600" dirty="0"/>
              <a:t> Non </a:t>
            </a:r>
            <a:r>
              <a:rPr lang="en-US" sz="1600" dirty="0" err="1"/>
              <a:t>Manufaktur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143500" y="2928938"/>
            <a:ext cx="714375" cy="46196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 err="1"/>
              <a:t>Biaya</a:t>
            </a:r>
            <a:r>
              <a:rPr lang="en-US" sz="1200" dirty="0"/>
              <a:t> </a:t>
            </a:r>
          </a:p>
          <a:p>
            <a:pPr>
              <a:defRPr/>
            </a:pPr>
            <a:r>
              <a:rPr lang="en-US" sz="1200" dirty="0" err="1"/>
              <a:t>Tetap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643313" y="2928938"/>
            <a:ext cx="1285875" cy="46196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Biaya</a:t>
            </a:r>
            <a:r>
              <a:rPr lang="en-US" sz="1200" dirty="0"/>
              <a:t> </a:t>
            </a:r>
          </a:p>
          <a:p>
            <a:pPr algn="ctr">
              <a:defRPr/>
            </a:pP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Tetap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75" y="3000375"/>
            <a:ext cx="1071563" cy="338138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/>
              <a:t>Litbang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357313" y="3000375"/>
            <a:ext cx="928687" cy="338138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/>
              <a:t>Pemas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14313" y="3000375"/>
            <a:ext cx="928687" cy="338138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/>
              <a:t>Adm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13" y="2928938"/>
            <a:ext cx="1000125" cy="276225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Jumlah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928813" y="3929063"/>
            <a:ext cx="1285875" cy="276225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Barang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357563" y="3929063"/>
            <a:ext cx="1285875" cy="46196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Tenaga</a:t>
            </a:r>
            <a:r>
              <a:rPr lang="en-US" sz="1200" dirty="0"/>
              <a:t> </a:t>
            </a:r>
            <a:r>
              <a:rPr lang="en-US" sz="1200" dirty="0" err="1"/>
              <a:t>kerja</a:t>
            </a:r>
            <a:r>
              <a:rPr lang="en-US" sz="1200" dirty="0"/>
              <a:t> </a:t>
            </a:r>
            <a:r>
              <a:rPr lang="en-US" sz="1200" dirty="0" err="1"/>
              <a:t>langsung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75" y="3929063"/>
            <a:ext cx="1285875" cy="46196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Biaya</a:t>
            </a:r>
            <a:r>
              <a:rPr lang="en-US" sz="1200" dirty="0"/>
              <a:t> </a:t>
            </a:r>
          </a:p>
          <a:p>
            <a:pPr algn="ctr">
              <a:defRPr/>
            </a:pPr>
            <a:r>
              <a:rPr lang="en-US" sz="1200" dirty="0" err="1"/>
              <a:t>Tak</a:t>
            </a:r>
            <a:r>
              <a:rPr lang="en-US" sz="1200" dirty="0"/>
              <a:t> </a:t>
            </a:r>
            <a:r>
              <a:rPr lang="en-US" sz="1200" dirty="0" err="1"/>
              <a:t>terduga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7938" y="4000500"/>
            <a:ext cx="928687" cy="46196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Pangsa</a:t>
            </a:r>
            <a:r>
              <a:rPr lang="en-US" sz="1200" dirty="0"/>
              <a:t> </a:t>
            </a:r>
            <a:r>
              <a:rPr lang="en-US" sz="1200" dirty="0" err="1"/>
              <a:t>pasar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7572375" y="4000500"/>
            <a:ext cx="1000125" cy="46196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Jml</a:t>
            </a:r>
            <a:r>
              <a:rPr lang="en-US" sz="1200" dirty="0"/>
              <a:t> </a:t>
            </a:r>
            <a:r>
              <a:rPr lang="en-US" sz="1200" dirty="0" err="1"/>
              <a:t>hsl</a:t>
            </a:r>
            <a:r>
              <a:rPr lang="en-US" sz="1200" dirty="0"/>
              <a:t> </a:t>
            </a:r>
            <a:r>
              <a:rPr lang="en-US" sz="1200" dirty="0" err="1"/>
              <a:t>Industri</a:t>
            </a:r>
            <a:endParaRPr lang="en-US" sz="1200" dirty="0"/>
          </a:p>
        </p:txBody>
      </p:sp>
      <p:cxnSp>
        <p:nvCxnSpPr>
          <p:cNvPr id="5139" name="Straight Arrow Connector 20"/>
          <p:cNvCxnSpPr>
            <a:cxnSpLocks noChangeShapeType="1"/>
            <a:stCxn id="4" idx="2"/>
          </p:cNvCxnSpPr>
          <p:nvPr/>
        </p:nvCxnSpPr>
        <p:spPr bwMode="auto">
          <a:xfrm rot="16200000" flipH="1">
            <a:off x="4544219" y="1686719"/>
            <a:ext cx="304800" cy="36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0" name="Straight Connector 22"/>
          <p:cNvCxnSpPr>
            <a:cxnSpLocks noChangeShapeType="1"/>
          </p:cNvCxnSpPr>
          <p:nvPr/>
        </p:nvCxnSpPr>
        <p:spPr bwMode="auto">
          <a:xfrm>
            <a:off x="1928813" y="1714500"/>
            <a:ext cx="55721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41" name="Straight Arrow Connector 25"/>
          <p:cNvCxnSpPr>
            <a:cxnSpLocks noChangeShapeType="1"/>
          </p:cNvCxnSpPr>
          <p:nvPr/>
        </p:nvCxnSpPr>
        <p:spPr bwMode="auto">
          <a:xfrm rot="5400000">
            <a:off x="1820862" y="1820863"/>
            <a:ext cx="2143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2" name="Straight Arrow Connector 27"/>
          <p:cNvCxnSpPr>
            <a:cxnSpLocks noChangeShapeType="1"/>
          </p:cNvCxnSpPr>
          <p:nvPr/>
        </p:nvCxnSpPr>
        <p:spPr bwMode="auto">
          <a:xfrm rot="5400000">
            <a:off x="7394575" y="1820863"/>
            <a:ext cx="21431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3" name="Straight Connector 29"/>
          <p:cNvCxnSpPr>
            <a:cxnSpLocks noChangeShapeType="1"/>
          </p:cNvCxnSpPr>
          <p:nvPr/>
        </p:nvCxnSpPr>
        <p:spPr bwMode="auto">
          <a:xfrm>
            <a:off x="857250" y="2786063"/>
            <a:ext cx="207168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44" name="Straight Arrow Connector 32"/>
          <p:cNvCxnSpPr>
            <a:cxnSpLocks noChangeShapeType="1"/>
          </p:cNvCxnSpPr>
          <p:nvPr/>
        </p:nvCxnSpPr>
        <p:spPr bwMode="auto">
          <a:xfrm rot="5400000">
            <a:off x="749301" y="2892425"/>
            <a:ext cx="2143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5" name="Straight Arrow Connector 34"/>
          <p:cNvCxnSpPr>
            <a:cxnSpLocks noChangeShapeType="1"/>
            <a:endCxn id="11" idx="0"/>
          </p:cNvCxnSpPr>
          <p:nvPr/>
        </p:nvCxnSpPr>
        <p:spPr bwMode="auto">
          <a:xfrm rot="16200000" flipH="1">
            <a:off x="2839245" y="2875756"/>
            <a:ext cx="214312" cy="34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6" name="Straight Arrow Connector 37"/>
          <p:cNvCxnSpPr>
            <a:cxnSpLocks noChangeShapeType="1"/>
            <a:stCxn id="8" idx="2"/>
          </p:cNvCxnSpPr>
          <p:nvPr/>
        </p:nvCxnSpPr>
        <p:spPr bwMode="auto">
          <a:xfrm rot="5400000">
            <a:off x="1774032" y="2739231"/>
            <a:ext cx="344488" cy="34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7" name="Straight Connector 39"/>
          <p:cNvCxnSpPr>
            <a:cxnSpLocks noChangeShapeType="1"/>
          </p:cNvCxnSpPr>
          <p:nvPr/>
        </p:nvCxnSpPr>
        <p:spPr bwMode="auto">
          <a:xfrm>
            <a:off x="4214813" y="2714625"/>
            <a:ext cx="1143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48" name="Straight Arrow Connector 41"/>
          <p:cNvCxnSpPr>
            <a:cxnSpLocks noChangeShapeType="1"/>
          </p:cNvCxnSpPr>
          <p:nvPr/>
        </p:nvCxnSpPr>
        <p:spPr bwMode="auto">
          <a:xfrm rot="5400000">
            <a:off x="5287169" y="2785269"/>
            <a:ext cx="1428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49" name="Straight Arrow Connector 43"/>
          <p:cNvCxnSpPr>
            <a:cxnSpLocks noChangeShapeType="1"/>
          </p:cNvCxnSpPr>
          <p:nvPr/>
        </p:nvCxnSpPr>
        <p:spPr bwMode="auto">
          <a:xfrm rot="5400000">
            <a:off x="4107656" y="2750344"/>
            <a:ext cx="14287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0" name="Straight Connector 45"/>
          <p:cNvCxnSpPr>
            <a:cxnSpLocks noChangeShapeType="1"/>
            <a:stCxn id="7" idx="2"/>
          </p:cNvCxnSpPr>
          <p:nvPr/>
        </p:nvCxnSpPr>
        <p:spPr bwMode="auto">
          <a:xfrm rot="5400000">
            <a:off x="4703763" y="2595563"/>
            <a:ext cx="201612" cy="365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1" name="Straight Connector 47"/>
          <p:cNvCxnSpPr>
            <a:cxnSpLocks noChangeShapeType="1"/>
          </p:cNvCxnSpPr>
          <p:nvPr/>
        </p:nvCxnSpPr>
        <p:spPr bwMode="auto">
          <a:xfrm>
            <a:off x="6572250" y="2714625"/>
            <a:ext cx="15716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2" name="Straight Arrow Connector 49"/>
          <p:cNvCxnSpPr>
            <a:cxnSpLocks noChangeShapeType="1"/>
          </p:cNvCxnSpPr>
          <p:nvPr/>
        </p:nvCxnSpPr>
        <p:spPr bwMode="auto">
          <a:xfrm rot="5400000">
            <a:off x="6501606" y="2785269"/>
            <a:ext cx="1428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3" name="Straight Arrow Connector 51"/>
          <p:cNvCxnSpPr>
            <a:cxnSpLocks noChangeShapeType="1"/>
          </p:cNvCxnSpPr>
          <p:nvPr/>
        </p:nvCxnSpPr>
        <p:spPr bwMode="auto">
          <a:xfrm rot="5400000">
            <a:off x="8037512" y="2820988"/>
            <a:ext cx="2143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4" name="Straight Connector 55"/>
          <p:cNvCxnSpPr>
            <a:cxnSpLocks noChangeShapeType="1"/>
            <a:stCxn id="6" idx="2"/>
          </p:cNvCxnSpPr>
          <p:nvPr/>
        </p:nvCxnSpPr>
        <p:spPr bwMode="auto">
          <a:xfrm rot="5400000">
            <a:off x="7116763" y="2508250"/>
            <a:ext cx="376237" cy="36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5" name="Straight Connector 57"/>
          <p:cNvCxnSpPr>
            <a:cxnSpLocks noChangeShapeType="1"/>
          </p:cNvCxnSpPr>
          <p:nvPr/>
        </p:nvCxnSpPr>
        <p:spPr bwMode="auto">
          <a:xfrm>
            <a:off x="2571750" y="3643313"/>
            <a:ext cx="278606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6" name="Straight Arrow Connector 59"/>
          <p:cNvCxnSpPr>
            <a:cxnSpLocks noChangeShapeType="1"/>
          </p:cNvCxnSpPr>
          <p:nvPr/>
        </p:nvCxnSpPr>
        <p:spPr bwMode="auto">
          <a:xfrm rot="5400000">
            <a:off x="5251450" y="3751263"/>
            <a:ext cx="21431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7" name="Straight Arrow Connector 61"/>
          <p:cNvCxnSpPr>
            <a:cxnSpLocks noChangeShapeType="1"/>
            <a:stCxn id="10" idx="2"/>
          </p:cNvCxnSpPr>
          <p:nvPr/>
        </p:nvCxnSpPr>
        <p:spPr bwMode="auto">
          <a:xfrm rot="5400000">
            <a:off x="3945731" y="3517107"/>
            <a:ext cx="466725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8" name="Straight Arrow Connector 63"/>
          <p:cNvCxnSpPr>
            <a:cxnSpLocks noChangeShapeType="1"/>
            <a:endCxn id="15" idx="0"/>
          </p:cNvCxnSpPr>
          <p:nvPr/>
        </p:nvCxnSpPr>
        <p:spPr bwMode="auto">
          <a:xfrm rot="5400000">
            <a:off x="2428082" y="3786981"/>
            <a:ext cx="28575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9" name="Straight Connector 65"/>
          <p:cNvCxnSpPr>
            <a:cxnSpLocks noChangeShapeType="1"/>
          </p:cNvCxnSpPr>
          <p:nvPr/>
        </p:nvCxnSpPr>
        <p:spPr bwMode="auto">
          <a:xfrm>
            <a:off x="6929438" y="3714750"/>
            <a:ext cx="128587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60" name="Straight Arrow Connector 67"/>
          <p:cNvCxnSpPr>
            <a:cxnSpLocks noChangeShapeType="1"/>
            <a:endCxn id="18" idx="0"/>
          </p:cNvCxnSpPr>
          <p:nvPr/>
        </p:nvCxnSpPr>
        <p:spPr bwMode="auto">
          <a:xfrm rot="5400000">
            <a:off x="6733382" y="3804443"/>
            <a:ext cx="285750" cy="1063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61" name="Straight Arrow Connector 69"/>
          <p:cNvCxnSpPr>
            <a:cxnSpLocks noChangeShapeType="1"/>
          </p:cNvCxnSpPr>
          <p:nvPr/>
        </p:nvCxnSpPr>
        <p:spPr bwMode="auto">
          <a:xfrm rot="16200000" flipH="1">
            <a:off x="8143875" y="3786188"/>
            <a:ext cx="214313" cy="71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62" name="Straight Connector 71"/>
          <p:cNvCxnSpPr>
            <a:cxnSpLocks noChangeShapeType="1"/>
            <a:stCxn id="14" idx="2"/>
          </p:cNvCxnSpPr>
          <p:nvPr/>
        </p:nvCxnSpPr>
        <p:spPr bwMode="auto">
          <a:xfrm rot="16200000" flipH="1">
            <a:off x="6888956" y="3317082"/>
            <a:ext cx="509587" cy="285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2400" b="1" smtClean="0">
                <a:solidFill>
                  <a:schemeClr val="tx1"/>
                </a:solidFill>
              </a:rPr>
              <a:t>Analisis Varian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351837" cy="4881562"/>
          </a:xfrm>
        </p:spPr>
        <p:txBody>
          <a:bodyPr/>
          <a:lstStyle/>
          <a:p>
            <a:r>
              <a:rPr lang="en-US" sz="1600" smtClean="0"/>
              <a:t>Varian bauran dan volume</a:t>
            </a:r>
            <a:endParaRPr lang="en-US" sz="1600" b="1" smtClean="0"/>
          </a:p>
          <a:p>
            <a:pPr>
              <a:buFontTx/>
              <a:buNone/>
            </a:pPr>
            <a:r>
              <a:rPr lang="en-US" sz="1600" b="1" smtClean="0"/>
              <a:t>			= (jumlah aktual – jumlah anggaran) * kontribusi unit 		    anggaran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None/>
            </a:pPr>
            <a:r>
              <a:rPr lang="en-US" sz="1600" b="1" smtClean="0"/>
              <a:t> Varian gabungan</a:t>
            </a:r>
          </a:p>
          <a:p>
            <a:pPr>
              <a:buFontTx/>
              <a:buNone/>
            </a:pPr>
            <a:r>
              <a:rPr lang="en-US" sz="1600" b="1" smtClean="0"/>
              <a:t>			= (total jumlah penjualan aktual*proporsi dalam 			   anggaran) – (jumlah penjualan aktual) * kontribusi </a:t>
            </a:r>
          </a:p>
          <a:p>
            <a:pPr>
              <a:buFontTx/>
              <a:buNone/>
            </a:pPr>
            <a:r>
              <a:rPr lang="en-US" sz="1600" b="1" smtClean="0"/>
              <a:t>			   unit dalam anggaran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None/>
            </a:pPr>
            <a:r>
              <a:rPr lang="en-US" sz="1600" b="1" smtClean="0"/>
              <a:t>Varian Volume</a:t>
            </a:r>
          </a:p>
          <a:p>
            <a:pPr>
              <a:buFontTx/>
              <a:buNone/>
            </a:pPr>
            <a:r>
              <a:rPr lang="en-US" sz="1600" b="1" smtClean="0"/>
              <a:t>			= (total jumlah penjualan aktual * prosentase dalam 		   anggaran – penjualan dalam anggaran * kontribusi </a:t>
            </a:r>
          </a:p>
          <a:p>
            <a:pPr>
              <a:buFontTx/>
              <a:buNone/>
            </a:pPr>
            <a:r>
              <a:rPr lang="en-US" sz="1600" b="1" smtClean="0"/>
              <a:t>			   unit dalam anggaran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None/>
            </a:pPr>
            <a:r>
              <a:rPr lang="en-US" sz="1600" b="1" smtClean="0"/>
              <a:t>Varian pangsa pasar</a:t>
            </a:r>
          </a:p>
          <a:p>
            <a:pPr>
              <a:buFontTx/>
              <a:buNone/>
            </a:pPr>
            <a:r>
              <a:rPr lang="en-US" sz="1600" b="1" smtClean="0"/>
              <a:t>			=  penjualan aktual – jumlah industri * penetrasi pasar 		    dalam anggaran * unit kontribusi dalam anggaran</a:t>
            </a:r>
            <a:endParaRPr lang="en-US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627063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rgbClr val="FFC000"/>
                </a:solidFill>
              </a:rPr>
              <a:t>Sejumlah variasi dalam praktik</a:t>
            </a:r>
            <a:endParaRPr lang="en-US" sz="3200" b="1" smtClean="0">
              <a:solidFill>
                <a:srgbClr val="FFC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071563"/>
            <a:ext cx="7772400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n-US" sz="1400" smtClean="0"/>
              <a:t>Perbandingan dalam periode waktu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perbandingan dari anggaran tahunan dengan ekspektasi dari kinerja aktual sepanjang tahun menunjukkan seberapa dekat manajer bisnis bertujuan untuk memenuhi target keuntungan tahunan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1400" smtClean="0"/>
              <a:t>Fokus pada margin kotor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keuntungan kotor adalah perbedaan penjualan kotor dengan biaya produksi standar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Tx/>
              <a:buAutoNum type="arabicPeriod" startAt="3"/>
            </a:pPr>
            <a:r>
              <a:rPr lang="en-US" sz="1400" smtClean="0"/>
              <a:t>Standar evaluasi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a. anggaran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b. standar historis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c. standar eksternal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Tx/>
              <a:buAutoNum type="arabicPeriod" startAt="4"/>
            </a:pPr>
            <a:r>
              <a:rPr lang="en-US" sz="1400" smtClean="0"/>
              <a:t>Full cost system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varian produksi seharusnya dihubungkan dengan jumlah produksi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Tx/>
              <a:buAutoNum type="arabicPeriod" startAt="5"/>
            </a:pPr>
            <a:r>
              <a:rPr lang="en-US" sz="1400" smtClean="0"/>
              <a:t>Rincian jumlah tertentu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-  secara keseluruhan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- menurut jumlah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- gabungan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- harga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6.	Biaya teknik dan biaya kebijakan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450850"/>
          </a:xfrm>
        </p:spPr>
        <p:txBody>
          <a:bodyPr/>
          <a:lstStyle/>
          <a:p>
            <a:pPr marL="838200" indent="-838200" algn="ctr" eaLnBrk="1" hangingPunct="1"/>
            <a:r>
              <a:rPr lang="en-US" sz="2000" b="1" smtClean="0">
                <a:solidFill>
                  <a:srgbClr val="FFC000"/>
                </a:solidFill>
              </a:rPr>
              <a:t>Keterbatasan dalam Analisis Varian</a:t>
            </a:r>
            <a:endParaRPr lang="en-US" sz="2000" smtClean="0">
              <a:solidFill>
                <a:srgbClr val="FFC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951412"/>
          </a:xfrm>
        </p:spPr>
        <p:txBody>
          <a:bodyPr/>
          <a:lstStyle/>
          <a:p>
            <a:pPr>
              <a:buFontTx/>
              <a:buChar char="-"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Walaupun analisis ini mengidentifikasi adanya variantetapi tidak menyebutkan mengapa varian ini muncul atau apa yang dilakukan untuk mengatasinya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Bagaimana menentukan  apakah varian tersebut cukup signifikan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Laporan kinerja menjadi lebih kompleks varian kesetimbangan bisa membuat orang yang membaca memiliki persepsi yang salah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Manajer tergantung pada peramalan dan penjelasan-penjelasan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Laporan tidak menunjukkan efek yang akan terjadi dari tindakan yang telah diambil manajer</a:t>
            </a:r>
            <a:endParaRPr lang="sv-SE" sz="1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642938"/>
            <a:ext cx="7772400" cy="966787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Manajemen Tindakan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r>
              <a:rPr lang="en-US" sz="1800" smtClean="0"/>
              <a:t>Laporan keuntungan bulanan tidak boleh menunjukkan hal-hal yang tidak terduga</a:t>
            </a:r>
          </a:p>
          <a:p>
            <a:pPr>
              <a:buFontTx/>
              <a:buNone/>
            </a:pPr>
            <a:endParaRPr lang="en-US" sz="1800" smtClean="0"/>
          </a:p>
          <a:p>
            <a:r>
              <a:rPr lang="en-US" sz="1800" smtClean="0"/>
              <a:t>Satu keuntungan utama adalah laporan dapat memberikan tekanan yang diinginkan pada manajer tingkat rendah untuk mengambil tindakan perbaikan atas inisiatif sendiri</a:t>
            </a:r>
          </a:p>
          <a:p>
            <a:endParaRPr lang="en-US" sz="1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257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ANALISIS LAPORAN KINERJA KEUANGAN</vt:lpstr>
      <vt:lpstr>KEMAMPUAN AKHIR YANG DIHARAPKAN</vt:lpstr>
      <vt:lpstr>Perhitungan Varian</vt:lpstr>
      <vt:lpstr>Analisis Varian</vt:lpstr>
      <vt:lpstr>Analisis Varian</vt:lpstr>
      <vt:lpstr>Sejumlah variasi dalam praktik</vt:lpstr>
      <vt:lpstr>Keterbatasan dalam Analisis Varian</vt:lpstr>
      <vt:lpstr>Manajemen Tindakan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root</cp:lastModifiedBy>
  <cp:revision>18</cp:revision>
  <dcterms:created xsi:type="dcterms:W3CDTF">2017-09-09T11:34:57Z</dcterms:created>
  <dcterms:modified xsi:type="dcterms:W3CDTF">2017-09-19T22:45:12Z</dcterms:modified>
</cp:coreProperties>
</file>