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90" r:id="rId4"/>
    <p:sldId id="276" r:id="rId5"/>
    <p:sldId id="277" r:id="rId6"/>
    <p:sldId id="278" r:id="rId7"/>
    <p:sldId id="279" r:id="rId8"/>
    <p:sldId id="291" r:id="rId9"/>
    <p:sldId id="282" r:id="rId10"/>
    <p:sldId id="283" r:id="rId11"/>
    <p:sldId id="284" r:id="rId12"/>
    <p:sldId id="285" r:id="rId13"/>
    <p:sldId id="286" r:id="rId14"/>
    <p:sldId id="287" r:id="rId15"/>
    <p:sldId id="288" r:id="rId16"/>
  </p:sldIdLst>
  <p:sldSz cx="9144000" cy="6858000" type="screen4x3"/>
  <p:notesSz cx="9144000" cy="6858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112" y="0"/>
            <a:ext cx="9132887" cy="68532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00107"/>
            <a:ext cx="9144000" cy="63578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2136" y="647192"/>
            <a:ext cx="7459726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79106" y="3161705"/>
            <a:ext cx="6985787" cy="2766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79366" y="3752786"/>
            <a:ext cx="3785870" cy="11464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b="1" spc="-5" dirty="0" err="1" smtClean="0">
                <a:solidFill>
                  <a:srgbClr val="FFFFFF"/>
                </a:solidFill>
                <a:latin typeface="Arial"/>
                <a:cs typeface="Arial"/>
              </a:rPr>
              <a:t>Serangan</a:t>
            </a:r>
            <a:r>
              <a:rPr lang="en-US" b="1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b="1" spc="-5" dirty="0" err="1" smtClean="0">
                <a:solidFill>
                  <a:srgbClr val="FFFFFF"/>
                </a:solidFill>
                <a:latin typeface="Arial"/>
                <a:cs typeface="Arial"/>
              </a:rPr>
              <a:t>Keamanan</a:t>
            </a:r>
            <a:r>
              <a:rPr lang="en-US" b="1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b="1" spc="-5" dirty="0" err="1" smtClean="0">
                <a:solidFill>
                  <a:srgbClr val="FFFFFF"/>
                </a:solidFill>
                <a:latin typeface="Arial"/>
                <a:cs typeface="Arial"/>
              </a:rPr>
              <a:t>Sistem</a:t>
            </a:r>
            <a:r>
              <a:rPr lang="en-US" b="1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b="1" spc="-5" dirty="0" err="1" smtClean="0">
                <a:solidFill>
                  <a:srgbClr val="FFFFFF"/>
                </a:solidFill>
                <a:latin typeface="Arial"/>
                <a:cs typeface="Arial"/>
              </a:rPr>
              <a:t>Informasi</a:t>
            </a:r>
            <a:endParaRPr lang="en-US" b="1" spc="-5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b="1" spc="-5" dirty="0" err="1" smtClean="0">
                <a:solidFill>
                  <a:srgbClr val="FFFFFF"/>
                </a:solidFill>
                <a:latin typeface="Arial"/>
                <a:cs typeface="Arial"/>
              </a:rPr>
              <a:t>Pertemuan</a:t>
            </a:r>
            <a:r>
              <a:rPr lang="en-US" b="1" spc="-5" smtClean="0">
                <a:solidFill>
                  <a:srgbClr val="FFFFFF"/>
                </a:solidFill>
                <a:latin typeface="Arial"/>
                <a:cs typeface="Arial"/>
              </a:rPr>
              <a:t> 9 </a:t>
            </a:r>
            <a:endParaRPr lang="en-US" b="1" spc="-5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b="1" spc="-5" dirty="0" smtClean="0">
                <a:solidFill>
                  <a:srgbClr val="FFFFFF"/>
                </a:solidFill>
                <a:latin typeface="Arial"/>
                <a:cs typeface="Arial"/>
              </a:rPr>
              <a:t>SYEFIRA </a:t>
            </a:r>
            <a:r>
              <a:rPr lang="en-US" b="1" spc="-5" dirty="0" smtClean="0">
                <a:solidFill>
                  <a:srgbClr val="FFFFFF"/>
                </a:solidFill>
                <a:latin typeface="Arial"/>
                <a:cs typeface="Arial"/>
              </a:rPr>
              <a:t>SALSABILA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136" y="647192"/>
            <a:ext cx="7459726" cy="492443"/>
          </a:xfrm>
        </p:spPr>
        <p:txBody>
          <a:bodyPr/>
          <a:lstStyle/>
          <a:p>
            <a:r>
              <a:rPr lang="id-ID" dirty="0"/>
              <a:t>Authentication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24000"/>
            <a:ext cx="6985787" cy="2215991"/>
          </a:xfrm>
        </p:spPr>
        <p:txBody>
          <a:bodyPr/>
          <a:lstStyle/>
          <a:p>
            <a:pPr algn="just"/>
            <a:r>
              <a:rPr lang="id-ID" b="0" dirty="0" smtClean="0">
                <a:solidFill>
                  <a:schemeClr val="tx1"/>
                </a:solidFill>
              </a:rPr>
              <a:t>Aspek </a:t>
            </a:r>
            <a:r>
              <a:rPr lang="id-ID" b="0" dirty="0">
                <a:solidFill>
                  <a:schemeClr val="tx1"/>
                </a:solidFill>
              </a:rPr>
              <a:t>ini berhubungan dengan metoda untuk menyatakan bahwa </a:t>
            </a:r>
            <a:r>
              <a:rPr lang="id-ID" b="0" dirty="0" smtClean="0">
                <a:solidFill>
                  <a:schemeClr val="tx1"/>
                </a:solidFill>
              </a:rPr>
              <a:t>informasi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betul-betul </a:t>
            </a:r>
            <a:r>
              <a:rPr lang="id-ID" b="0" dirty="0">
                <a:solidFill>
                  <a:schemeClr val="tx1"/>
                </a:solidFill>
              </a:rPr>
              <a:t>asli, orang yang mengakses atau memberikan informasi </a:t>
            </a:r>
            <a:r>
              <a:rPr lang="id-ID" b="0" dirty="0" smtClean="0">
                <a:solidFill>
                  <a:schemeClr val="tx1"/>
                </a:solidFill>
              </a:rPr>
              <a:t>adalah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betul-betul </a:t>
            </a:r>
            <a:r>
              <a:rPr lang="id-ID" b="0" dirty="0">
                <a:solidFill>
                  <a:schemeClr val="tx1"/>
                </a:solidFill>
              </a:rPr>
              <a:t>orang yang dimaksud, atau server yang kita hubungi </a:t>
            </a:r>
            <a:r>
              <a:rPr lang="id-ID" b="0" dirty="0" smtClean="0">
                <a:solidFill>
                  <a:schemeClr val="tx1"/>
                </a:solidFill>
              </a:rPr>
              <a:t>adalah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betul-betul </a:t>
            </a:r>
            <a:r>
              <a:rPr lang="id-ID" b="0" dirty="0">
                <a:solidFill>
                  <a:schemeClr val="tx1"/>
                </a:solidFill>
              </a:rPr>
              <a:t>server yang asli</a:t>
            </a:r>
            <a:r>
              <a:rPr lang="id-ID" b="0" dirty="0" smtClean="0">
                <a:solidFill>
                  <a:schemeClr val="tx1"/>
                </a:solidFill>
              </a:rPr>
              <a:t>.</a:t>
            </a:r>
            <a:endParaRPr lang="en-US" b="0" dirty="0" smtClean="0">
              <a:solidFill>
                <a:schemeClr val="tx1"/>
              </a:solidFill>
            </a:endParaRPr>
          </a:p>
          <a:p>
            <a:pPr algn="just"/>
            <a:endParaRPr lang="id-ID" b="0" dirty="0">
              <a:solidFill>
                <a:schemeClr val="tx1"/>
              </a:solidFill>
            </a:endParaRPr>
          </a:p>
          <a:p>
            <a:pPr algn="just"/>
            <a:r>
              <a:rPr lang="id-ID" b="0" dirty="0">
                <a:solidFill>
                  <a:schemeClr val="tx1"/>
                </a:solidFill>
              </a:rPr>
              <a:t>Masalah pertama, membuktikan keaslian dokumen, dapat dilakukan </a:t>
            </a:r>
            <a:r>
              <a:rPr lang="id-ID" b="0" dirty="0" smtClean="0">
                <a:solidFill>
                  <a:schemeClr val="tx1"/>
                </a:solidFill>
              </a:rPr>
              <a:t>dengan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teknologi </a:t>
            </a:r>
            <a:r>
              <a:rPr lang="id-ID" b="0" i="1" dirty="0">
                <a:solidFill>
                  <a:schemeClr val="tx1"/>
                </a:solidFill>
              </a:rPr>
              <a:t>watermarking </a:t>
            </a:r>
            <a:r>
              <a:rPr lang="id-ID" b="0" dirty="0">
                <a:solidFill>
                  <a:schemeClr val="tx1"/>
                </a:solidFill>
              </a:rPr>
              <a:t>dan digital signature. Watermarking juga </a:t>
            </a:r>
            <a:r>
              <a:rPr lang="id-ID" b="0" dirty="0" smtClean="0">
                <a:solidFill>
                  <a:schemeClr val="tx1"/>
                </a:solidFill>
              </a:rPr>
              <a:t>dapat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digunakan </a:t>
            </a:r>
            <a:r>
              <a:rPr lang="id-ID" b="0" dirty="0">
                <a:solidFill>
                  <a:schemeClr val="tx1"/>
                </a:solidFill>
              </a:rPr>
              <a:t>untuk menjaga “</a:t>
            </a:r>
            <a:r>
              <a:rPr lang="id-ID" b="0" i="1" dirty="0">
                <a:solidFill>
                  <a:schemeClr val="tx1"/>
                </a:solidFill>
              </a:rPr>
              <a:t>intelectual property</a:t>
            </a:r>
            <a:r>
              <a:rPr lang="id-ID" b="0" dirty="0">
                <a:solidFill>
                  <a:schemeClr val="tx1"/>
                </a:solidFill>
              </a:rPr>
              <a:t>”, yaitu dengan </a:t>
            </a:r>
            <a:r>
              <a:rPr lang="id-ID" b="0" dirty="0" smtClean="0">
                <a:solidFill>
                  <a:schemeClr val="tx1"/>
                </a:solidFill>
              </a:rPr>
              <a:t>menandai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dokumen </a:t>
            </a:r>
            <a:r>
              <a:rPr lang="id-ID" b="0" dirty="0">
                <a:solidFill>
                  <a:schemeClr val="tx1"/>
                </a:solidFill>
              </a:rPr>
              <a:t>atau hasil karya dengan “tanda tangan” pembuat.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511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8077200" cy="1969770"/>
          </a:xfrm>
        </p:spPr>
        <p:txBody>
          <a:bodyPr/>
          <a:lstStyle/>
          <a:p>
            <a:pPr algn="just"/>
            <a:r>
              <a:rPr lang="id-ID" b="0" dirty="0">
                <a:solidFill>
                  <a:schemeClr val="tx1"/>
                </a:solidFill>
              </a:rPr>
              <a:t>Masalah kedua biasanya berhubungan dengan access control, </a:t>
            </a:r>
            <a:r>
              <a:rPr lang="id-ID" b="0" dirty="0" smtClean="0">
                <a:solidFill>
                  <a:schemeClr val="tx1"/>
                </a:solidFill>
              </a:rPr>
              <a:t>yaitu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berkaitan </a:t>
            </a:r>
            <a:r>
              <a:rPr lang="id-ID" b="0" dirty="0">
                <a:solidFill>
                  <a:schemeClr val="tx1"/>
                </a:solidFill>
              </a:rPr>
              <a:t>dengan pembatasan orang yang dapat mengakses </a:t>
            </a:r>
            <a:r>
              <a:rPr lang="id-ID" b="0" dirty="0" smtClean="0">
                <a:solidFill>
                  <a:schemeClr val="tx1"/>
                </a:solidFill>
              </a:rPr>
              <a:t>informasi.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Dalam </a:t>
            </a:r>
            <a:r>
              <a:rPr lang="id-ID" b="0" dirty="0">
                <a:solidFill>
                  <a:schemeClr val="tx1"/>
                </a:solidFill>
              </a:rPr>
              <a:t>hal ini pengguna harus menunjukkan bukti bahwa memang </a:t>
            </a:r>
            <a:r>
              <a:rPr lang="id-ID" b="0" dirty="0" smtClean="0">
                <a:solidFill>
                  <a:schemeClr val="tx1"/>
                </a:solidFill>
              </a:rPr>
              <a:t>dia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adalah </a:t>
            </a:r>
            <a:r>
              <a:rPr lang="id-ID" b="0" dirty="0">
                <a:solidFill>
                  <a:schemeClr val="tx1"/>
                </a:solidFill>
              </a:rPr>
              <a:t>pengguna yang sah, misalnya dengan menggunakan </a:t>
            </a:r>
            <a:r>
              <a:rPr lang="id-ID" b="0" dirty="0" smtClean="0">
                <a:solidFill>
                  <a:schemeClr val="tx1"/>
                </a:solidFill>
              </a:rPr>
              <a:t>password,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biometric </a:t>
            </a:r>
            <a:r>
              <a:rPr lang="id-ID" b="0" dirty="0">
                <a:solidFill>
                  <a:schemeClr val="tx1"/>
                </a:solidFill>
              </a:rPr>
              <a:t>(ciri-ciri khas orang), dan sejenisnya. Ada tiga hal yang </a:t>
            </a:r>
            <a:r>
              <a:rPr lang="id-ID" b="0" dirty="0" smtClean="0">
                <a:solidFill>
                  <a:schemeClr val="tx1"/>
                </a:solidFill>
              </a:rPr>
              <a:t>dapat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ditanyakan </a:t>
            </a:r>
            <a:r>
              <a:rPr lang="id-ID" b="0" dirty="0">
                <a:solidFill>
                  <a:schemeClr val="tx1"/>
                </a:solidFill>
              </a:rPr>
              <a:t>kepada orang untuk menguji siapa dia: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• </a:t>
            </a:r>
            <a:r>
              <a:rPr lang="en-US" b="0" dirty="0">
                <a:solidFill>
                  <a:schemeClr val="tx1"/>
                </a:solidFill>
              </a:rPr>
              <a:t>What you have (</a:t>
            </a:r>
            <a:r>
              <a:rPr lang="en-US" b="0" dirty="0" err="1">
                <a:solidFill>
                  <a:schemeClr val="tx1"/>
                </a:solidFill>
              </a:rPr>
              <a:t>misalnya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</a:rPr>
              <a:t>kartu</a:t>
            </a:r>
            <a:r>
              <a:rPr lang="en-US" b="0" dirty="0">
                <a:solidFill>
                  <a:schemeClr val="tx1"/>
                </a:solidFill>
              </a:rPr>
              <a:t> ATM)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• </a:t>
            </a:r>
            <a:r>
              <a:rPr lang="en-US" b="0" dirty="0">
                <a:solidFill>
                  <a:schemeClr val="tx1"/>
                </a:solidFill>
              </a:rPr>
              <a:t>What you know (</a:t>
            </a:r>
            <a:r>
              <a:rPr lang="en-US" b="0" dirty="0" err="1">
                <a:solidFill>
                  <a:schemeClr val="tx1"/>
                </a:solidFill>
              </a:rPr>
              <a:t>misalnya</a:t>
            </a:r>
            <a:r>
              <a:rPr lang="en-US" b="0" dirty="0">
                <a:solidFill>
                  <a:schemeClr val="tx1"/>
                </a:solidFill>
              </a:rPr>
              <a:t> PIN </a:t>
            </a:r>
            <a:r>
              <a:rPr lang="en-US" b="0" dirty="0" err="1">
                <a:solidFill>
                  <a:schemeClr val="tx1"/>
                </a:solidFill>
              </a:rPr>
              <a:t>atau</a:t>
            </a:r>
            <a:r>
              <a:rPr lang="en-US" b="0" dirty="0">
                <a:solidFill>
                  <a:schemeClr val="tx1"/>
                </a:solidFill>
              </a:rPr>
              <a:t> password)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• </a:t>
            </a:r>
            <a:r>
              <a:rPr lang="en-US" b="0" dirty="0">
                <a:solidFill>
                  <a:schemeClr val="tx1"/>
                </a:solidFill>
              </a:rPr>
              <a:t>What you are (</a:t>
            </a:r>
            <a:r>
              <a:rPr lang="en-US" b="0" dirty="0" err="1">
                <a:solidFill>
                  <a:schemeClr val="tx1"/>
                </a:solidFill>
              </a:rPr>
              <a:t>misalnya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</a:rPr>
              <a:t>sidik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</a:rPr>
              <a:t>jari</a:t>
            </a:r>
            <a:r>
              <a:rPr lang="en-US" b="0" dirty="0">
                <a:solidFill>
                  <a:schemeClr val="tx1"/>
                </a:solidFill>
              </a:rPr>
              <a:t>, biometric</a:t>
            </a:r>
            <a:r>
              <a:rPr lang="en-US" b="0" dirty="0" smtClean="0">
                <a:solidFill>
                  <a:schemeClr val="tx1"/>
                </a:solidFill>
              </a:rPr>
              <a:t>)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259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136" y="647192"/>
            <a:ext cx="7459726" cy="984885"/>
          </a:xfrm>
        </p:spPr>
        <p:txBody>
          <a:bodyPr/>
          <a:lstStyle/>
          <a:p>
            <a:r>
              <a:rPr lang="id-ID" dirty="0"/>
              <a:t>Availability</a:t>
            </a:r>
            <a:br>
              <a:rPr lang="id-ID" dirty="0"/>
            </a:b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00200"/>
            <a:ext cx="6985787" cy="3939540"/>
          </a:xfrm>
        </p:spPr>
        <p:txBody>
          <a:bodyPr/>
          <a:lstStyle/>
          <a:p>
            <a:pPr algn="just"/>
            <a:r>
              <a:rPr lang="id-ID" b="0" dirty="0" smtClean="0">
                <a:solidFill>
                  <a:schemeClr val="tx1"/>
                </a:solidFill>
              </a:rPr>
              <a:t>Aspek </a:t>
            </a:r>
            <a:r>
              <a:rPr lang="id-ID" b="0" dirty="0">
                <a:solidFill>
                  <a:schemeClr val="tx1"/>
                </a:solidFill>
              </a:rPr>
              <a:t>availability atau ketersediaan berhubungan dengan </a:t>
            </a:r>
            <a:r>
              <a:rPr lang="id-ID" b="0" dirty="0" smtClean="0">
                <a:solidFill>
                  <a:schemeClr val="tx1"/>
                </a:solidFill>
              </a:rPr>
              <a:t>ketersediaan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informasi </a:t>
            </a:r>
            <a:r>
              <a:rPr lang="id-ID" b="0" dirty="0">
                <a:solidFill>
                  <a:schemeClr val="tx1"/>
                </a:solidFill>
              </a:rPr>
              <a:t>ketika dibutuhkan. Sistem informasi yang diserang atau </a:t>
            </a:r>
            <a:r>
              <a:rPr lang="id-ID" b="0" dirty="0" smtClean="0">
                <a:solidFill>
                  <a:schemeClr val="tx1"/>
                </a:solidFill>
              </a:rPr>
              <a:t>dijebol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dapat </a:t>
            </a:r>
            <a:r>
              <a:rPr lang="id-ID" b="0" dirty="0">
                <a:solidFill>
                  <a:schemeClr val="tx1"/>
                </a:solidFill>
              </a:rPr>
              <a:t>menghambat atau meniadakan akses ke informasi. Contoh </a:t>
            </a:r>
            <a:r>
              <a:rPr lang="id-ID" b="0" dirty="0" smtClean="0">
                <a:solidFill>
                  <a:schemeClr val="tx1"/>
                </a:solidFill>
              </a:rPr>
              <a:t>hambatan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adalah </a:t>
            </a:r>
            <a:r>
              <a:rPr lang="id-ID" b="0" dirty="0">
                <a:solidFill>
                  <a:schemeClr val="tx1"/>
                </a:solidFill>
              </a:rPr>
              <a:t>serangan yang sering disebut dengan “</a:t>
            </a:r>
            <a:r>
              <a:rPr lang="id-ID" b="0" i="1" dirty="0">
                <a:solidFill>
                  <a:schemeClr val="tx1"/>
                </a:solidFill>
              </a:rPr>
              <a:t>denial of service attack</a:t>
            </a:r>
            <a:r>
              <a:rPr lang="id-ID" b="0" dirty="0">
                <a:solidFill>
                  <a:schemeClr val="tx1"/>
                </a:solidFill>
              </a:rPr>
              <a:t>” (</a:t>
            </a:r>
            <a:r>
              <a:rPr lang="id-ID" b="0" dirty="0" smtClean="0">
                <a:solidFill>
                  <a:schemeClr val="tx1"/>
                </a:solidFill>
              </a:rPr>
              <a:t>DoS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attack</a:t>
            </a:r>
            <a:r>
              <a:rPr lang="id-ID" b="0" dirty="0">
                <a:solidFill>
                  <a:schemeClr val="tx1"/>
                </a:solidFill>
              </a:rPr>
              <a:t>), dimana server dikirimi permintaan (biasanya palsu) yang </a:t>
            </a:r>
            <a:r>
              <a:rPr lang="id-ID" b="0" dirty="0" smtClean="0">
                <a:solidFill>
                  <a:schemeClr val="tx1"/>
                </a:solidFill>
              </a:rPr>
              <a:t>bertubitubi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atau </a:t>
            </a:r>
            <a:r>
              <a:rPr lang="id-ID" b="0" dirty="0">
                <a:solidFill>
                  <a:schemeClr val="tx1"/>
                </a:solidFill>
              </a:rPr>
              <a:t>permintaan yang diluar perkiraan sehingga tidak dapat </a:t>
            </a:r>
            <a:r>
              <a:rPr lang="id-ID" b="0" dirty="0" smtClean="0">
                <a:solidFill>
                  <a:schemeClr val="tx1"/>
                </a:solidFill>
              </a:rPr>
              <a:t>melayani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permintaan </a:t>
            </a:r>
            <a:r>
              <a:rPr lang="id-ID" b="0" dirty="0">
                <a:solidFill>
                  <a:schemeClr val="tx1"/>
                </a:solidFill>
              </a:rPr>
              <a:t>lain atau bahkan sampai </a:t>
            </a:r>
            <a:r>
              <a:rPr lang="id-ID" b="0" i="1" dirty="0">
                <a:solidFill>
                  <a:schemeClr val="tx1"/>
                </a:solidFill>
              </a:rPr>
              <a:t>down</a:t>
            </a:r>
            <a:r>
              <a:rPr lang="id-ID" b="0" dirty="0">
                <a:solidFill>
                  <a:schemeClr val="tx1"/>
                </a:solidFill>
              </a:rPr>
              <a:t>, </a:t>
            </a:r>
            <a:r>
              <a:rPr lang="id-ID" b="0" i="1" dirty="0">
                <a:solidFill>
                  <a:schemeClr val="tx1"/>
                </a:solidFill>
              </a:rPr>
              <a:t>hang</a:t>
            </a:r>
            <a:r>
              <a:rPr lang="id-ID" b="0" dirty="0">
                <a:solidFill>
                  <a:schemeClr val="tx1"/>
                </a:solidFill>
              </a:rPr>
              <a:t>, </a:t>
            </a:r>
            <a:r>
              <a:rPr lang="id-ID" b="0" i="1" dirty="0">
                <a:solidFill>
                  <a:schemeClr val="tx1"/>
                </a:solidFill>
              </a:rPr>
              <a:t>crash</a:t>
            </a:r>
            <a:r>
              <a:rPr lang="id-ID" b="0" dirty="0">
                <a:solidFill>
                  <a:schemeClr val="tx1"/>
                </a:solidFill>
              </a:rPr>
              <a:t>. </a:t>
            </a:r>
            <a:endParaRPr lang="en-US" b="0" dirty="0" smtClean="0">
              <a:solidFill>
                <a:schemeClr val="tx1"/>
              </a:solidFill>
            </a:endParaRPr>
          </a:p>
          <a:p>
            <a:pPr algn="just"/>
            <a:endParaRPr lang="en-US" b="0" dirty="0">
              <a:solidFill>
                <a:schemeClr val="tx1"/>
              </a:solidFill>
            </a:endParaRPr>
          </a:p>
          <a:p>
            <a:pPr algn="just"/>
            <a:r>
              <a:rPr lang="id-ID" b="0" dirty="0" smtClean="0">
                <a:solidFill>
                  <a:schemeClr val="tx1"/>
                </a:solidFill>
              </a:rPr>
              <a:t>Contoh </a:t>
            </a:r>
            <a:r>
              <a:rPr lang="id-ID" b="0" dirty="0">
                <a:solidFill>
                  <a:schemeClr val="tx1"/>
                </a:solidFill>
              </a:rPr>
              <a:t>lain </a:t>
            </a:r>
            <a:r>
              <a:rPr lang="id-ID" b="0" dirty="0" smtClean="0">
                <a:solidFill>
                  <a:schemeClr val="tx1"/>
                </a:solidFill>
              </a:rPr>
              <a:t>adalah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adanya </a:t>
            </a:r>
            <a:r>
              <a:rPr lang="id-ID" b="0" i="1" dirty="0">
                <a:solidFill>
                  <a:schemeClr val="tx1"/>
                </a:solidFill>
              </a:rPr>
              <a:t>mailbomb</a:t>
            </a:r>
            <a:r>
              <a:rPr lang="id-ID" b="0" dirty="0">
                <a:solidFill>
                  <a:schemeClr val="tx1"/>
                </a:solidFill>
              </a:rPr>
              <a:t>, dimana seorang pemakai dikirimi e-mail </a:t>
            </a:r>
            <a:r>
              <a:rPr lang="id-ID" b="0" dirty="0" smtClean="0">
                <a:solidFill>
                  <a:schemeClr val="tx1"/>
                </a:solidFill>
              </a:rPr>
              <a:t>bertubi-tubi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(katakan </a:t>
            </a:r>
            <a:r>
              <a:rPr lang="id-ID" b="0" dirty="0">
                <a:solidFill>
                  <a:schemeClr val="tx1"/>
                </a:solidFill>
              </a:rPr>
              <a:t>ribuan e-mail) dengan ukuran yang besar sehingga sang </a:t>
            </a:r>
            <a:r>
              <a:rPr lang="id-ID" b="0" dirty="0" smtClean="0">
                <a:solidFill>
                  <a:schemeClr val="tx1"/>
                </a:solidFill>
              </a:rPr>
              <a:t>pemakai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tidak </a:t>
            </a:r>
            <a:r>
              <a:rPr lang="id-ID" b="0" dirty="0">
                <a:solidFill>
                  <a:schemeClr val="tx1"/>
                </a:solidFill>
              </a:rPr>
              <a:t>dapat membuka e-mailnya atau kesulitan mengakses </a:t>
            </a:r>
            <a:r>
              <a:rPr lang="id-ID" b="0" dirty="0" smtClean="0">
                <a:solidFill>
                  <a:schemeClr val="tx1"/>
                </a:solidFill>
              </a:rPr>
              <a:t>e-mailnya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(apalagi </a:t>
            </a:r>
            <a:r>
              <a:rPr lang="id-ID" b="0" dirty="0">
                <a:solidFill>
                  <a:schemeClr val="tx1"/>
                </a:solidFill>
              </a:rPr>
              <a:t>jika akses dilakukan melalui saluran telepon). Bayangkan </a:t>
            </a:r>
            <a:r>
              <a:rPr lang="id-ID" b="0" dirty="0" smtClean="0">
                <a:solidFill>
                  <a:schemeClr val="tx1"/>
                </a:solidFill>
              </a:rPr>
              <a:t>apabila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anda </a:t>
            </a:r>
            <a:r>
              <a:rPr lang="id-ID" b="0" dirty="0">
                <a:solidFill>
                  <a:schemeClr val="tx1"/>
                </a:solidFill>
              </a:rPr>
              <a:t>dikirimi 5000 email dan anda harus mengambil (download) </a:t>
            </a:r>
            <a:r>
              <a:rPr lang="id-ID" b="0" dirty="0" smtClean="0">
                <a:solidFill>
                  <a:schemeClr val="tx1"/>
                </a:solidFill>
              </a:rPr>
              <a:t>email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tersebut </a:t>
            </a:r>
            <a:r>
              <a:rPr lang="id-ID" b="0" dirty="0">
                <a:solidFill>
                  <a:schemeClr val="tx1"/>
                </a:solidFill>
              </a:rPr>
              <a:t>melalui telepon dari rumah</a:t>
            </a:r>
            <a:r>
              <a:rPr lang="id-ID" b="0" dirty="0" smtClean="0">
                <a:solidFill>
                  <a:schemeClr val="tx1"/>
                </a:solidFill>
              </a:rPr>
              <a:t>.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>
                <a:solidFill>
                  <a:schemeClr val="tx1"/>
                </a:solidFill>
              </a:rPr>
              <a:t>Serangan terhadap availability dalam bentuk DoS attack merupakan </a:t>
            </a:r>
            <a:r>
              <a:rPr lang="id-ID" b="0" dirty="0" smtClean="0">
                <a:solidFill>
                  <a:schemeClr val="tx1"/>
                </a:solidFill>
              </a:rPr>
              <a:t>yang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terpopuler </a:t>
            </a:r>
            <a:r>
              <a:rPr lang="id-ID" b="0" dirty="0">
                <a:solidFill>
                  <a:schemeClr val="tx1"/>
                </a:solidFill>
              </a:rPr>
              <a:t>pada saat naskah ini ditulis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549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136" y="647192"/>
            <a:ext cx="7459726" cy="984885"/>
          </a:xfrm>
        </p:spPr>
        <p:txBody>
          <a:bodyPr/>
          <a:lstStyle/>
          <a:p>
            <a:r>
              <a:rPr lang="id-ID" dirty="0"/>
              <a:t>Access Control</a:t>
            </a:r>
            <a:br>
              <a:rPr lang="id-ID" dirty="0"/>
            </a:b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76400"/>
            <a:ext cx="6985787" cy="1477328"/>
          </a:xfrm>
        </p:spPr>
        <p:txBody>
          <a:bodyPr/>
          <a:lstStyle/>
          <a:p>
            <a:pPr algn="just"/>
            <a:r>
              <a:rPr lang="id-ID" b="0" dirty="0" smtClean="0">
                <a:solidFill>
                  <a:schemeClr val="tx1"/>
                </a:solidFill>
              </a:rPr>
              <a:t>Aspek </a:t>
            </a:r>
            <a:r>
              <a:rPr lang="id-ID" b="0" dirty="0">
                <a:solidFill>
                  <a:schemeClr val="tx1"/>
                </a:solidFill>
              </a:rPr>
              <a:t>ini berhubungan dengan cara pengaturan akses kepada </a:t>
            </a:r>
            <a:r>
              <a:rPr lang="id-ID" b="0" dirty="0" smtClean="0">
                <a:solidFill>
                  <a:schemeClr val="tx1"/>
                </a:solidFill>
              </a:rPr>
              <a:t>informasi.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nn-NO" b="0" dirty="0" smtClean="0">
                <a:solidFill>
                  <a:schemeClr val="tx1"/>
                </a:solidFill>
              </a:rPr>
              <a:t>Hal </a:t>
            </a:r>
            <a:r>
              <a:rPr lang="nn-NO" b="0" dirty="0">
                <a:solidFill>
                  <a:schemeClr val="tx1"/>
                </a:solidFill>
              </a:rPr>
              <a:t>ini biasanya berhubungan dengan klasifikasi data (public, </a:t>
            </a:r>
            <a:r>
              <a:rPr lang="nn-NO" b="0" dirty="0" smtClean="0">
                <a:solidFill>
                  <a:schemeClr val="tx1"/>
                </a:solidFill>
              </a:rPr>
              <a:t>private, </a:t>
            </a:r>
            <a:r>
              <a:rPr lang="en-US" b="0" dirty="0" smtClean="0">
                <a:solidFill>
                  <a:schemeClr val="tx1"/>
                </a:solidFill>
              </a:rPr>
              <a:t>confidential</a:t>
            </a:r>
            <a:r>
              <a:rPr lang="en-US" b="0" dirty="0">
                <a:solidFill>
                  <a:schemeClr val="tx1"/>
                </a:solidFill>
              </a:rPr>
              <a:t>, top secret) &amp; user (guest, admin, top manager, </a:t>
            </a:r>
            <a:r>
              <a:rPr lang="en-US" b="0" dirty="0" err="1">
                <a:solidFill>
                  <a:schemeClr val="tx1"/>
                </a:solidFill>
              </a:rPr>
              <a:t>dsb</a:t>
            </a:r>
            <a:r>
              <a:rPr lang="en-US" b="0" dirty="0" smtClean="0">
                <a:solidFill>
                  <a:schemeClr val="tx1"/>
                </a:solidFill>
              </a:rPr>
              <a:t>.), m</a:t>
            </a:r>
            <a:r>
              <a:rPr lang="id-ID" b="0" dirty="0" smtClean="0">
                <a:solidFill>
                  <a:schemeClr val="tx1"/>
                </a:solidFill>
              </a:rPr>
              <a:t>ekanisme </a:t>
            </a:r>
            <a:r>
              <a:rPr lang="id-ID" b="0" dirty="0">
                <a:solidFill>
                  <a:schemeClr val="tx1"/>
                </a:solidFill>
              </a:rPr>
              <a:t>authentication dan juga privacy. Access control </a:t>
            </a:r>
            <a:r>
              <a:rPr lang="id-ID" b="0" dirty="0" smtClean="0">
                <a:solidFill>
                  <a:schemeClr val="tx1"/>
                </a:solidFill>
              </a:rPr>
              <a:t>seringkali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dilakukan </a:t>
            </a:r>
            <a:r>
              <a:rPr lang="id-ID" b="0" dirty="0">
                <a:solidFill>
                  <a:schemeClr val="tx1"/>
                </a:solidFill>
              </a:rPr>
              <a:t>dengan menggunakan kombinasi userid/password atau </a:t>
            </a:r>
            <a:r>
              <a:rPr lang="id-ID" b="0" dirty="0" smtClean="0">
                <a:solidFill>
                  <a:schemeClr val="tx1"/>
                </a:solidFill>
              </a:rPr>
              <a:t>dengan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fi-FI" b="0" dirty="0" smtClean="0">
                <a:solidFill>
                  <a:schemeClr val="tx1"/>
                </a:solidFill>
              </a:rPr>
              <a:t>menggunakan </a:t>
            </a:r>
            <a:r>
              <a:rPr lang="fi-FI" b="0" dirty="0">
                <a:solidFill>
                  <a:schemeClr val="tx1"/>
                </a:solidFill>
              </a:rPr>
              <a:t>mekanisme lain (seperti kartu, biometrics).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721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136" y="647192"/>
            <a:ext cx="7459726" cy="984885"/>
          </a:xfrm>
        </p:spPr>
        <p:txBody>
          <a:bodyPr/>
          <a:lstStyle/>
          <a:p>
            <a:r>
              <a:rPr lang="id-ID" dirty="0"/>
              <a:t>Non-repudiation</a:t>
            </a:r>
            <a:br>
              <a:rPr lang="id-ID" dirty="0"/>
            </a:b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6985787" cy="1969770"/>
          </a:xfrm>
        </p:spPr>
        <p:txBody>
          <a:bodyPr/>
          <a:lstStyle/>
          <a:p>
            <a:pPr algn="just"/>
            <a:r>
              <a:rPr lang="id-ID" b="0" dirty="0" smtClean="0">
                <a:solidFill>
                  <a:schemeClr val="tx1"/>
                </a:solidFill>
              </a:rPr>
              <a:t>Aspek </a:t>
            </a:r>
            <a:r>
              <a:rPr lang="id-ID" b="0" dirty="0">
                <a:solidFill>
                  <a:schemeClr val="tx1"/>
                </a:solidFill>
              </a:rPr>
              <a:t>ini menjaga agar seseorang tidak dapat menyangkal telah </a:t>
            </a:r>
            <a:r>
              <a:rPr lang="id-ID" b="0" dirty="0" smtClean="0">
                <a:solidFill>
                  <a:schemeClr val="tx1"/>
                </a:solidFill>
              </a:rPr>
              <a:t>melakukan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sebuah </a:t>
            </a:r>
            <a:r>
              <a:rPr lang="id-ID" b="0" dirty="0">
                <a:solidFill>
                  <a:schemeClr val="tx1"/>
                </a:solidFill>
              </a:rPr>
              <a:t>transaksi. Sebagai contoh, seseorang yang mengirimkan email </a:t>
            </a:r>
            <a:r>
              <a:rPr lang="id-ID" b="0" dirty="0" smtClean="0">
                <a:solidFill>
                  <a:schemeClr val="tx1"/>
                </a:solidFill>
              </a:rPr>
              <a:t>untuk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memesan </a:t>
            </a:r>
            <a:r>
              <a:rPr lang="id-ID" b="0" dirty="0">
                <a:solidFill>
                  <a:schemeClr val="tx1"/>
                </a:solidFill>
              </a:rPr>
              <a:t>barang tidak dapat menyangkal bahwa dia telah </a:t>
            </a:r>
            <a:r>
              <a:rPr lang="id-ID" b="0" dirty="0" smtClean="0">
                <a:solidFill>
                  <a:schemeClr val="tx1"/>
                </a:solidFill>
              </a:rPr>
              <a:t>mengirimkan</a:t>
            </a:r>
            <a:r>
              <a:rPr lang="en-US" b="0" dirty="0" smtClean="0">
                <a:solidFill>
                  <a:schemeClr val="tx1"/>
                </a:solidFill>
              </a:rPr>
              <a:t> email </a:t>
            </a:r>
            <a:r>
              <a:rPr lang="en-US" b="0" dirty="0" err="1">
                <a:solidFill>
                  <a:schemeClr val="tx1"/>
                </a:solidFill>
              </a:rPr>
              <a:t>tersebut</a:t>
            </a:r>
            <a:r>
              <a:rPr lang="en-US" b="0" dirty="0">
                <a:solidFill>
                  <a:schemeClr val="tx1"/>
                </a:solidFill>
              </a:rPr>
              <a:t>. </a:t>
            </a:r>
            <a:r>
              <a:rPr lang="en-US" b="0" dirty="0" err="1">
                <a:solidFill>
                  <a:schemeClr val="tx1"/>
                </a:solidFill>
              </a:rPr>
              <a:t>Aspek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</a:rPr>
              <a:t>ini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</a:rPr>
              <a:t>sangat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</a:rPr>
              <a:t>penting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</a:rPr>
              <a:t>dalam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</a:rPr>
              <a:t>hal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i="1" dirty="0">
                <a:solidFill>
                  <a:schemeClr val="tx1"/>
                </a:solidFill>
              </a:rPr>
              <a:t>electronic </a:t>
            </a:r>
            <a:r>
              <a:rPr lang="en-US" b="0" i="1" dirty="0" smtClean="0">
                <a:solidFill>
                  <a:schemeClr val="tx1"/>
                </a:solidFill>
              </a:rPr>
              <a:t>commerce</a:t>
            </a:r>
            <a:r>
              <a:rPr lang="en-US" b="0" dirty="0" smtClean="0">
                <a:solidFill>
                  <a:schemeClr val="tx1"/>
                </a:solidFill>
              </a:rPr>
              <a:t>. </a:t>
            </a:r>
            <a:r>
              <a:rPr lang="id-ID" b="0" dirty="0" smtClean="0">
                <a:solidFill>
                  <a:schemeClr val="tx1"/>
                </a:solidFill>
              </a:rPr>
              <a:t>Penggunaan </a:t>
            </a:r>
            <a:r>
              <a:rPr lang="id-ID" b="0" i="1" dirty="0">
                <a:solidFill>
                  <a:schemeClr val="tx1"/>
                </a:solidFill>
              </a:rPr>
              <a:t>digital signature</a:t>
            </a:r>
            <a:r>
              <a:rPr lang="id-ID" b="0" dirty="0">
                <a:solidFill>
                  <a:schemeClr val="tx1"/>
                </a:solidFill>
              </a:rPr>
              <a:t>, </a:t>
            </a:r>
            <a:r>
              <a:rPr lang="id-ID" b="0" i="1" dirty="0">
                <a:solidFill>
                  <a:schemeClr val="tx1"/>
                </a:solidFill>
              </a:rPr>
              <a:t>certifiates</a:t>
            </a:r>
            <a:r>
              <a:rPr lang="id-ID" b="0" dirty="0">
                <a:solidFill>
                  <a:schemeClr val="tx1"/>
                </a:solidFill>
              </a:rPr>
              <a:t>, dan teknologi kriptografi </a:t>
            </a:r>
            <a:r>
              <a:rPr lang="id-ID" b="0" dirty="0" smtClean="0">
                <a:solidFill>
                  <a:schemeClr val="tx1"/>
                </a:solidFill>
              </a:rPr>
              <a:t>secara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umum </a:t>
            </a:r>
            <a:r>
              <a:rPr lang="id-ID" b="0" dirty="0">
                <a:solidFill>
                  <a:schemeClr val="tx1"/>
                </a:solidFill>
              </a:rPr>
              <a:t>dapat menjaga aspek ini. Akan tetapi hal ini masih harus </a:t>
            </a:r>
            <a:r>
              <a:rPr lang="id-ID" b="0" dirty="0" smtClean="0">
                <a:solidFill>
                  <a:schemeClr val="tx1"/>
                </a:solidFill>
              </a:rPr>
              <a:t>didukung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oleh </a:t>
            </a:r>
            <a:r>
              <a:rPr lang="id-ID" b="0" dirty="0">
                <a:solidFill>
                  <a:schemeClr val="tx1"/>
                </a:solidFill>
              </a:rPr>
              <a:t>hukum sehingga status dari </a:t>
            </a:r>
            <a:r>
              <a:rPr lang="id-ID" b="0" i="1" dirty="0">
                <a:solidFill>
                  <a:schemeClr val="tx1"/>
                </a:solidFill>
              </a:rPr>
              <a:t>digital signature </a:t>
            </a:r>
            <a:r>
              <a:rPr lang="id-ID" b="0" dirty="0">
                <a:solidFill>
                  <a:schemeClr val="tx1"/>
                </a:solidFill>
              </a:rPr>
              <a:t>itu jelas legal. Hal </a:t>
            </a:r>
            <a:r>
              <a:rPr lang="id-ID" b="0" dirty="0" smtClean="0">
                <a:solidFill>
                  <a:schemeClr val="tx1"/>
                </a:solidFill>
              </a:rPr>
              <a:t>ini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akan </a:t>
            </a:r>
            <a:r>
              <a:rPr lang="id-ID" b="0" dirty="0">
                <a:solidFill>
                  <a:schemeClr val="tx1"/>
                </a:solidFill>
              </a:rPr>
              <a:t>dibahas lebih rinci pada bagian tersendiri.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151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136" y="647192"/>
            <a:ext cx="7459726" cy="984885"/>
          </a:xfrm>
        </p:spPr>
        <p:txBody>
          <a:bodyPr/>
          <a:lstStyle/>
          <a:p>
            <a:pPr algn="ctr"/>
            <a:r>
              <a:rPr lang="id-ID" b="1" dirty="0"/>
              <a:t>Serangan Terhadap Keamanan Sistem</a:t>
            </a:r>
            <a:br>
              <a:rPr lang="id-ID" b="1" dirty="0"/>
            </a:br>
            <a:r>
              <a:rPr lang="id-ID" b="1" dirty="0"/>
              <a:t>Informasi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76400"/>
            <a:ext cx="6985787" cy="4431983"/>
          </a:xfrm>
        </p:spPr>
        <p:txBody>
          <a:bodyPr/>
          <a:lstStyle/>
          <a:p>
            <a:pPr algn="just"/>
            <a:r>
              <a:rPr lang="id-ID" b="0" dirty="0">
                <a:solidFill>
                  <a:schemeClr val="tx1"/>
                </a:solidFill>
              </a:rPr>
              <a:t>Security attack, atau serangan terhadap keamanan sistem informasi, </a:t>
            </a:r>
            <a:r>
              <a:rPr lang="id-ID" b="0" dirty="0" smtClean="0">
                <a:solidFill>
                  <a:schemeClr val="tx1"/>
                </a:solidFill>
              </a:rPr>
              <a:t>dapat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dilihat </a:t>
            </a:r>
            <a:r>
              <a:rPr lang="id-ID" b="0" dirty="0">
                <a:solidFill>
                  <a:schemeClr val="tx1"/>
                </a:solidFill>
              </a:rPr>
              <a:t>dari sudut peranan komputer atau jaringan komputer yang </a:t>
            </a:r>
            <a:r>
              <a:rPr lang="id-ID" b="0" dirty="0" smtClean="0">
                <a:solidFill>
                  <a:schemeClr val="tx1"/>
                </a:solidFill>
              </a:rPr>
              <a:t>fungsinya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adalah </a:t>
            </a:r>
            <a:r>
              <a:rPr lang="id-ID" b="0" dirty="0">
                <a:solidFill>
                  <a:schemeClr val="tx1"/>
                </a:solidFill>
              </a:rPr>
              <a:t>sebagai penyedia informasi. Menurut W. Stallings [40] ada </a:t>
            </a:r>
            <a:r>
              <a:rPr lang="id-ID" b="0" dirty="0" smtClean="0">
                <a:solidFill>
                  <a:schemeClr val="tx1"/>
                </a:solidFill>
              </a:rPr>
              <a:t>beberapa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kemungkinan </a:t>
            </a:r>
            <a:r>
              <a:rPr lang="id-ID" b="0" dirty="0">
                <a:solidFill>
                  <a:schemeClr val="tx1"/>
                </a:solidFill>
              </a:rPr>
              <a:t>serangan (</a:t>
            </a:r>
            <a:r>
              <a:rPr lang="id-ID" b="0" i="1" dirty="0">
                <a:solidFill>
                  <a:schemeClr val="tx1"/>
                </a:solidFill>
              </a:rPr>
              <a:t>attack</a:t>
            </a:r>
            <a:r>
              <a:rPr lang="id-ID" b="0" dirty="0" smtClean="0">
                <a:solidFill>
                  <a:schemeClr val="tx1"/>
                </a:solidFill>
              </a:rPr>
              <a:t>):</a:t>
            </a:r>
            <a:endParaRPr lang="en-US" b="0" dirty="0" smtClean="0">
              <a:solidFill>
                <a:schemeClr val="tx1"/>
              </a:solidFill>
            </a:endParaRPr>
          </a:p>
          <a:p>
            <a:pPr algn="just"/>
            <a:endParaRPr lang="id-ID" b="0" dirty="0">
              <a:solidFill>
                <a:schemeClr val="tx1"/>
              </a:solidFill>
            </a:endParaRPr>
          </a:p>
          <a:p>
            <a:pPr algn="just"/>
            <a:r>
              <a:rPr lang="id-ID" dirty="0">
                <a:solidFill>
                  <a:schemeClr val="tx1"/>
                </a:solidFill>
              </a:rPr>
              <a:t>• </a:t>
            </a:r>
            <a:r>
              <a:rPr lang="id-ID" b="0" i="1" dirty="0">
                <a:solidFill>
                  <a:schemeClr val="tx1"/>
                </a:solidFill>
              </a:rPr>
              <a:t>Interruption</a:t>
            </a:r>
            <a:r>
              <a:rPr lang="id-ID" b="0" dirty="0">
                <a:solidFill>
                  <a:schemeClr val="tx1"/>
                </a:solidFill>
              </a:rPr>
              <a:t>: Perangkat sistem menjadi rusak atau tidak </a:t>
            </a:r>
            <a:r>
              <a:rPr lang="id-ID" b="0" dirty="0" smtClean="0">
                <a:solidFill>
                  <a:schemeClr val="tx1"/>
                </a:solidFill>
              </a:rPr>
              <a:t>tersedia.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Serangan </a:t>
            </a:r>
            <a:r>
              <a:rPr lang="id-ID" b="0" dirty="0">
                <a:solidFill>
                  <a:schemeClr val="tx1"/>
                </a:solidFill>
              </a:rPr>
              <a:t>ditujukan kepada ketersediaan (</a:t>
            </a:r>
            <a:r>
              <a:rPr lang="id-ID" b="0" i="1" dirty="0">
                <a:solidFill>
                  <a:schemeClr val="tx1"/>
                </a:solidFill>
              </a:rPr>
              <a:t>availability</a:t>
            </a:r>
            <a:r>
              <a:rPr lang="id-ID" b="0" dirty="0">
                <a:solidFill>
                  <a:schemeClr val="tx1"/>
                </a:solidFill>
              </a:rPr>
              <a:t>) dari </a:t>
            </a:r>
            <a:r>
              <a:rPr lang="id-ID" b="0" dirty="0" smtClean="0">
                <a:solidFill>
                  <a:schemeClr val="tx1"/>
                </a:solidFill>
              </a:rPr>
              <a:t>sistem.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Contoh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</a:rPr>
              <a:t>serangan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</a:rPr>
              <a:t>adalah</a:t>
            </a:r>
            <a:r>
              <a:rPr lang="en-US" b="0" dirty="0">
                <a:solidFill>
                  <a:schemeClr val="tx1"/>
                </a:solidFill>
              </a:rPr>
              <a:t> “denial of service attack</a:t>
            </a:r>
            <a:r>
              <a:rPr lang="en-US" b="0" dirty="0" smtClean="0">
                <a:solidFill>
                  <a:schemeClr val="tx1"/>
                </a:solidFill>
              </a:rPr>
              <a:t>”.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• </a:t>
            </a:r>
            <a:r>
              <a:rPr lang="id-ID" b="0" i="1" dirty="0">
                <a:solidFill>
                  <a:schemeClr val="tx1"/>
                </a:solidFill>
              </a:rPr>
              <a:t>Interception</a:t>
            </a:r>
            <a:r>
              <a:rPr lang="id-ID" b="0" dirty="0">
                <a:solidFill>
                  <a:schemeClr val="tx1"/>
                </a:solidFill>
              </a:rPr>
              <a:t>: Pihak yang tidak berwenang berhasil mengakses aset </a:t>
            </a:r>
            <a:r>
              <a:rPr lang="id-ID" b="0" dirty="0" smtClean="0">
                <a:solidFill>
                  <a:schemeClr val="tx1"/>
                </a:solidFill>
              </a:rPr>
              <a:t>atau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informasi</a:t>
            </a:r>
            <a:r>
              <a:rPr lang="id-ID" b="0" dirty="0">
                <a:solidFill>
                  <a:schemeClr val="tx1"/>
                </a:solidFill>
              </a:rPr>
              <a:t>. Contoh dari serangan ini adalah penyadapan (</a:t>
            </a:r>
            <a:r>
              <a:rPr lang="id-ID" b="0" i="1" dirty="0">
                <a:solidFill>
                  <a:schemeClr val="tx1"/>
                </a:solidFill>
              </a:rPr>
              <a:t>wiretapping</a:t>
            </a:r>
            <a:r>
              <a:rPr lang="id-ID" b="0" dirty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• </a:t>
            </a:r>
            <a:r>
              <a:rPr lang="id-ID" b="0" i="1" dirty="0">
                <a:solidFill>
                  <a:schemeClr val="tx1"/>
                </a:solidFill>
              </a:rPr>
              <a:t>Modification</a:t>
            </a:r>
            <a:r>
              <a:rPr lang="id-ID" b="0" dirty="0">
                <a:solidFill>
                  <a:schemeClr val="tx1"/>
                </a:solidFill>
              </a:rPr>
              <a:t>: Pihak yang tidak berwenang tidak saja </a:t>
            </a:r>
            <a:r>
              <a:rPr lang="id-ID" b="0" dirty="0" smtClean="0">
                <a:solidFill>
                  <a:schemeClr val="tx1"/>
                </a:solidFill>
              </a:rPr>
              <a:t>berhasil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sv-SE" b="0" dirty="0" smtClean="0">
                <a:solidFill>
                  <a:schemeClr val="tx1"/>
                </a:solidFill>
              </a:rPr>
              <a:t>mengakses</a:t>
            </a:r>
            <a:r>
              <a:rPr lang="sv-SE" b="0" dirty="0">
                <a:solidFill>
                  <a:schemeClr val="tx1"/>
                </a:solidFill>
              </a:rPr>
              <a:t>, akan tetapi dapat juga mengubah (tamper) aset. Contoh </a:t>
            </a:r>
            <a:r>
              <a:rPr lang="sv-SE" b="0" dirty="0" smtClean="0">
                <a:solidFill>
                  <a:schemeClr val="tx1"/>
                </a:solidFill>
              </a:rPr>
              <a:t>dari </a:t>
            </a:r>
            <a:r>
              <a:rPr lang="id-ID" b="0" dirty="0" smtClean="0">
                <a:solidFill>
                  <a:schemeClr val="tx1"/>
                </a:solidFill>
              </a:rPr>
              <a:t>serangan </a:t>
            </a:r>
            <a:r>
              <a:rPr lang="id-ID" b="0" dirty="0">
                <a:solidFill>
                  <a:schemeClr val="tx1"/>
                </a:solidFill>
              </a:rPr>
              <a:t>ini antara lain adalah mengubah isi dari web site dengan </a:t>
            </a:r>
            <a:r>
              <a:rPr lang="id-ID" b="0" dirty="0" smtClean="0">
                <a:solidFill>
                  <a:schemeClr val="tx1"/>
                </a:solidFill>
              </a:rPr>
              <a:t>pesanpesan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yang </a:t>
            </a:r>
            <a:r>
              <a:rPr lang="id-ID" b="0" dirty="0">
                <a:solidFill>
                  <a:schemeClr val="tx1"/>
                </a:solidFill>
              </a:rPr>
              <a:t>merugikan pemilik web site.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• </a:t>
            </a:r>
            <a:r>
              <a:rPr lang="en-US" b="0" i="1" dirty="0">
                <a:solidFill>
                  <a:schemeClr val="tx1"/>
                </a:solidFill>
              </a:rPr>
              <a:t>Fabrication</a:t>
            </a:r>
            <a:r>
              <a:rPr lang="en-US" b="0" dirty="0">
                <a:solidFill>
                  <a:schemeClr val="tx1"/>
                </a:solidFill>
              </a:rPr>
              <a:t>: </a:t>
            </a:r>
            <a:r>
              <a:rPr lang="en-US" b="0" dirty="0" err="1">
                <a:solidFill>
                  <a:schemeClr val="tx1"/>
                </a:solidFill>
              </a:rPr>
              <a:t>Pihak</a:t>
            </a:r>
            <a:r>
              <a:rPr lang="en-US" b="0" dirty="0">
                <a:solidFill>
                  <a:schemeClr val="tx1"/>
                </a:solidFill>
              </a:rPr>
              <a:t> yang </a:t>
            </a:r>
            <a:r>
              <a:rPr lang="en-US" b="0" dirty="0" err="1">
                <a:solidFill>
                  <a:schemeClr val="tx1"/>
                </a:solidFill>
              </a:rPr>
              <a:t>tidak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</a:rPr>
              <a:t>berwenang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</a:rPr>
              <a:t>menyisipkan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</a:rPr>
              <a:t>objek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</a:rPr>
              <a:t>palsu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ke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dalam </a:t>
            </a:r>
            <a:r>
              <a:rPr lang="id-ID" b="0" dirty="0">
                <a:solidFill>
                  <a:schemeClr val="tx1"/>
                </a:solidFill>
              </a:rPr>
              <a:t>sistem. Contoh dari serangan jenis ini adalah memasukkan </a:t>
            </a:r>
            <a:r>
              <a:rPr lang="id-ID" b="0" dirty="0" smtClean="0">
                <a:solidFill>
                  <a:schemeClr val="tx1"/>
                </a:solidFill>
              </a:rPr>
              <a:t>pesanpesan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palsu </a:t>
            </a:r>
            <a:r>
              <a:rPr lang="id-ID" b="0" dirty="0">
                <a:solidFill>
                  <a:schemeClr val="tx1"/>
                </a:solidFill>
              </a:rPr>
              <a:t>seperti e-mail palsu ke dalam jaringan komputer.</a:t>
            </a:r>
            <a:endParaRPr lang="id-ID" dirty="0">
              <a:solidFill>
                <a:schemeClr val="tx1"/>
              </a:solidFill>
            </a:endParaRPr>
          </a:p>
          <a:p>
            <a:pPr algn="just"/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57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242" y="813688"/>
            <a:ext cx="7459726" cy="513080"/>
          </a:xfrm>
        </p:spPr>
        <p:txBody>
          <a:bodyPr/>
          <a:lstStyle/>
          <a:p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2133600"/>
            <a:ext cx="6985787" cy="738664"/>
          </a:xfrm>
        </p:spPr>
        <p:txBody>
          <a:bodyPr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data (security)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metode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proteksi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terhadap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akses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modifikasi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sah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id-ID" dirty="0">
              <a:solidFill>
                <a:schemeClr val="tx1"/>
              </a:solidFill>
            </a:endParaRPr>
          </a:p>
          <a:p>
            <a:pPr algn="just"/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7000875" y="4149079"/>
            <a:ext cx="2143125" cy="2143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93768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00200"/>
            <a:ext cx="6985787" cy="2215991"/>
          </a:xfrm>
        </p:spPr>
        <p:txBody>
          <a:bodyPr/>
          <a:lstStyle/>
          <a:p>
            <a:pPr algn="just"/>
            <a:r>
              <a:rPr lang="id-ID" b="0" dirty="0">
                <a:solidFill>
                  <a:schemeClr val="tx1"/>
                </a:solidFill>
              </a:rPr>
              <a:t>Dalam bidang kesehatan (</a:t>
            </a:r>
            <a:r>
              <a:rPr lang="id-ID" b="0" i="1" dirty="0">
                <a:solidFill>
                  <a:schemeClr val="tx1"/>
                </a:solidFill>
              </a:rPr>
              <a:t>health care</a:t>
            </a:r>
            <a:r>
              <a:rPr lang="id-ID" b="0" dirty="0">
                <a:solidFill>
                  <a:schemeClr val="tx1"/>
                </a:solidFill>
              </a:rPr>
              <a:t>) masalah privacy merupakan </a:t>
            </a:r>
            <a:r>
              <a:rPr lang="id-ID" b="0" dirty="0" smtClean="0">
                <a:solidFill>
                  <a:schemeClr val="tx1"/>
                </a:solidFill>
              </a:rPr>
              <a:t>topik</a:t>
            </a:r>
            <a:r>
              <a:rPr lang="en-US" b="0" dirty="0" smtClean="0">
                <a:solidFill>
                  <a:schemeClr val="tx1"/>
                </a:solidFill>
              </a:rPr>
              <a:t> yang </a:t>
            </a:r>
            <a:r>
              <a:rPr lang="en-US" b="0" dirty="0" err="1">
                <a:solidFill>
                  <a:schemeClr val="tx1"/>
                </a:solidFill>
              </a:rPr>
              <a:t>sangat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</a:rPr>
              <a:t>serius</a:t>
            </a:r>
            <a:r>
              <a:rPr lang="en-US" b="0" dirty="0">
                <a:solidFill>
                  <a:schemeClr val="tx1"/>
                </a:solidFill>
              </a:rPr>
              <a:t> di </a:t>
            </a:r>
            <a:r>
              <a:rPr lang="en-US" b="0" dirty="0" err="1">
                <a:solidFill>
                  <a:schemeClr val="tx1"/>
                </a:solidFill>
              </a:rPr>
              <a:t>Amerika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</a:rPr>
              <a:t>Serikat</a:t>
            </a:r>
            <a:r>
              <a:rPr lang="en-US" b="0" dirty="0">
                <a:solidFill>
                  <a:schemeClr val="tx1"/>
                </a:solidFill>
              </a:rPr>
              <a:t>. </a:t>
            </a:r>
            <a:r>
              <a:rPr lang="en-US" b="0" i="1" dirty="0">
                <a:solidFill>
                  <a:schemeClr val="tx1"/>
                </a:solidFill>
              </a:rPr>
              <a:t>Health Insurance Portability </a:t>
            </a:r>
            <a:r>
              <a:rPr lang="en-US" b="0" i="1" dirty="0" smtClean="0">
                <a:solidFill>
                  <a:schemeClr val="tx1"/>
                </a:solidFill>
              </a:rPr>
              <a:t>and </a:t>
            </a:r>
            <a:r>
              <a:rPr lang="id-ID" b="0" i="1" dirty="0" smtClean="0">
                <a:solidFill>
                  <a:schemeClr val="tx1"/>
                </a:solidFill>
              </a:rPr>
              <a:t>Accountability </a:t>
            </a:r>
            <a:r>
              <a:rPr lang="id-ID" b="0" i="1" dirty="0">
                <a:solidFill>
                  <a:schemeClr val="tx1"/>
                </a:solidFill>
              </a:rPr>
              <a:t>Act </a:t>
            </a:r>
            <a:r>
              <a:rPr lang="id-ID" b="0" dirty="0">
                <a:solidFill>
                  <a:schemeClr val="tx1"/>
                </a:solidFill>
              </a:rPr>
              <a:t>(HIPPA), dikatakan akan mulai digunakan di </a:t>
            </a:r>
            <a:r>
              <a:rPr lang="id-ID" b="0" dirty="0" smtClean="0">
                <a:solidFill>
                  <a:schemeClr val="tx1"/>
                </a:solidFill>
              </a:rPr>
              <a:t>tahun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fi-FI" b="0" dirty="0" smtClean="0">
                <a:solidFill>
                  <a:schemeClr val="tx1"/>
                </a:solidFill>
              </a:rPr>
              <a:t>2002</a:t>
            </a:r>
            <a:r>
              <a:rPr lang="fi-FI" b="0" dirty="0">
                <a:solidFill>
                  <a:schemeClr val="tx1"/>
                </a:solidFill>
              </a:rPr>
              <a:t>, mengatakan bahwa rumah sakit, perusahaan asuransi, dan </a:t>
            </a:r>
            <a:r>
              <a:rPr lang="fi-FI" b="0" dirty="0" smtClean="0">
                <a:solidFill>
                  <a:schemeClr val="tx1"/>
                </a:solidFill>
              </a:rPr>
              <a:t>institusi </a:t>
            </a:r>
            <a:r>
              <a:rPr lang="sv-SE" b="0" dirty="0" smtClean="0">
                <a:solidFill>
                  <a:schemeClr val="tx1"/>
                </a:solidFill>
              </a:rPr>
              <a:t>lain </a:t>
            </a:r>
            <a:r>
              <a:rPr lang="sv-SE" b="0" dirty="0">
                <a:solidFill>
                  <a:schemeClr val="tx1"/>
                </a:solidFill>
              </a:rPr>
              <a:t>yang berhubungan dengan kesehatan harus menjamin keamanan </a:t>
            </a:r>
            <a:r>
              <a:rPr lang="sv-SE" b="0" dirty="0" smtClean="0">
                <a:solidFill>
                  <a:schemeClr val="tx1"/>
                </a:solidFill>
              </a:rPr>
              <a:t>dan </a:t>
            </a:r>
            <a:r>
              <a:rPr lang="id-ID" b="0" dirty="0" smtClean="0">
                <a:solidFill>
                  <a:schemeClr val="tx1"/>
                </a:solidFill>
              </a:rPr>
              <a:t>privacy </a:t>
            </a:r>
            <a:r>
              <a:rPr lang="id-ID" b="0" dirty="0">
                <a:solidFill>
                  <a:schemeClr val="tx1"/>
                </a:solidFill>
              </a:rPr>
              <a:t>dari data-data pasien. </a:t>
            </a:r>
            <a:endParaRPr lang="en-US" b="0" dirty="0" smtClean="0">
              <a:solidFill>
                <a:schemeClr val="tx1"/>
              </a:solidFill>
            </a:endParaRPr>
          </a:p>
          <a:p>
            <a:pPr algn="just"/>
            <a:endParaRPr lang="en-US" b="0" dirty="0">
              <a:solidFill>
                <a:schemeClr val="tx1"/>
              </a:solidFill>
            </a:endParaRPr>
          </a:p>
          <a:p>
            <a:pPr algn="just"/>
            <a:r>
              <a:rPr lang="id-ID" b="0" dirty="0" smtClean="0">
                <a:solidFill>
                  <a:schemeClr val="tx1"/>
                </a:solidFill>
              </a:rPr>
              <a:t>Data-data </a:t>
            </a:r>
            <a:r>
              <a:rPr lang="id-ID" b="0" dirty="0">
                <a:solidFill>
                  <a:schemeClr val="tx1"/>
                </a:solidFill>
              </a:rPr>
              <a:t>yang dikirim harus sesuai </a:t>
            </a:r>
            <a:r>
              <a:rPr lang="id-ID" b="0" dirty="0" smtClean="0">
                <a:solidFill>
                  <a:schemeClr val="tx1"/>
                </a:solidFill>
              </a:rPr>
              <a:t>dengan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format </a:t>
            </a:r>
            <a:r>
              <a:rPr lang="id-ID" b="0" dirty="0">
                <a:solidFill>
                  <a:schemeClr val="tx1"/>
                </a:solidFill>
              </a:rPr>
              <a:t>standar dan mekanisme pengamanan yang cukup baik. 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298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76400"/>
            <a:ext cx="6985787" cy="2708434"/>
          </a:xfrm>
        </p:spPr>
        <p:txBody>
          <a:bodyPr/>
          <a:lstStyle/>
          <a:p>
            <a:pPr algn="just"/>
            <a:r>
              <a:rPr lang="id-ID" dirty="0">
                <a:solidFill>
                  <a:schemeClr val="tx1"/>
                </a:solidFill>
              </a:rPr>
              <a:t>Dalam pasal 13 ayat (1) huruf b permenkes 269 tahun 2008 tentang pemanfaatan rekam medis “sebagai alat bukti hukum dalam proses penegakkan hukum, disiplin kedokteran dan kedokteran gigi dan penegakkan etika kedokteran dan etika kedokteran gigi”. 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Karena rekam medis merupakan dokumen hukum,maka keamanan berkas sangatlah penting untuk menjaga keabsahan data baik Rekam Kesehatan kertas maupun Rekam Kesehatan Elektronik (RKE).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RKE  juga merupakan alat bukti hukum yang sah. Hal tersebut juga ditunjang dengan Undang-Undang Informasi dan Transaksi Elektronik (ITE) pada pasal 5 dan 6 yaitu:</a:t>
            </a:r>
          </a:p>
          <a:p>
            <a:pPr algn="just"/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105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00200"/>
            <a:ext cx="6985787" cy="2708434"/>
          </a:xfrm>
        </p:spPr>
        <p:txBody>
          <a:bodyPr/>
          <a:lstStyle/>
          <a:p>
            <a:pPr algn="just"/>
            <a:r>
              <a:rPr lang="id-ID" dirty="0">
                <a:solidFill>
                  <a:schemeClr val="tx1"/>
                </a:solidFill>
              </a:rPr>
              <a:t>Pasal 5 :</a:t>
            </a:r>
          </a:p>
          <a:p>
            <a:pPr lvl="0" algn="just"/>
            <a:r>
              <a:rPr lang="id-ID" dirty="0">
                <a:solidFill>
                  <a:schemeClr val="tx1"/>
                </a:solidFill>
              </a:rPr>
              <a:t>Informasi elektronik dan/atau dokumen elektronik dan/atau hasil cetaknya merupakan alat bukti hukum yang sah.</a:t>
            </a:r>
          </a:p>
          <a:p>
            <a:pPr lvl="0" algn="just"/>
            <a:r>
              <a:rPr lang="id-ID" dirty="0">
                <a:solidFill>
                  <a:schemeClr val="tx1"/>
                </a:solidFill>
              </a:rPr>
              <a:t>Informasi elektronik dan/atau dokumen elektronik dan/atau hasil cetaknya sebagaimana dimaksud pada ayat (1) merupakan perluasan dari alat bukti yang sah sesuai dengan Hukum Acara yang berlaku di Indonesia.</a:t>
            </a:r>
          </a:p>
          <a:p>
            <a:pPr lvl="0" algn="just"/>
            <a:r>
              <a:rPr lang="id-ID" dirty="0">
                <a:solidFill>
                  <a:schemeClr val="tx1"/>
                </a:solidFill>
              </a:rPr>
              <a:t>Informasi elektronik dan/atau dokumen elektronik dinyatakan sah apabila menggunakan sistem elektronik yang sesuai dengan ketentuan yang diatur dalan Undang-Undang ini</a:t>
            </a:r>
          </a:p>
          <a:p>
            <a:pPr algn="just"/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847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76400"/>
            <a:ext cx="6985787" cy="2215991"/>
          </a:xfrm>
        </p:spPr>
        <p:txBody>
          <a:bodyPr/>
          <a:lstStyle/>
          <a:p>
            <a:pPr algn="just"/>
            <a:r>
              <a:rPr lang="id-ID" dirty="0">
                <a:solidFill>
                  <a:schemeClr val="tx1"/>
                </a:solidFill>
              </a:rPr>
              <a:t>Pasal 6: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>Dalam hal terdapat ketentuan lain selain yang diatur dalam pasal 5 ayat (4) yang mensyaratkan bahwa suatu informasi harus berbentuk tertulis atau asli, Informasi elektronik dan/atau dokumen elektronik dianggab sah sepanjang informasi yang tercantum di dalamnya dapat diakses, ditampilkan, dijamin keutuhannya, dan dapat dipertanggungjawabkan sehingga menerangkan suatu keadaan.</a:t>
            </a:r>
          </a:p>
          <a:p>
            <a:pPr algn="just"/>
            <a:r>
              <a:rPr lang="id-ID" dirty="0">
                <a:solidFill>
                  <a:schemeClr val="tx1"/>
                </a:solidFill>
              </a:rPr>
              <a:t/>
            </a:r>
            <a:br>
              <a:rPr lang="id-ID" dirty="0">
                <a:solidFill>
                  <a:schemeClr val="tx1"/>
                </a:solidFill>
              </a:rPr>
            </a:b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873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24000"/>
            <a:ext cx="6985787" cy="1723549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K</a:t>
            </a:r>
            <a:r>
              <a:rPr lang="id-ID" dirty="0" smtClean="0">
                <a:solidFill>
                  <a:schemeClr val="tx1"/>
                </a:solidFill>
              </a:rPr>
              <a:t>eamanan </a:t>
            </a:r>
            <a:r>
              <a:rPr lang="id-ID" dirty="0">
                <a:solidFill>
                  <a:schemeClr val="tx1"/>
                </a:solidFill>
              </a:rPr>
              <a:t>computer mencakup empat aspek yaitu :</a:t>
            </a:r>
          </a:p>
          <a:p>
            <a:pPr marL="342900" lvl="0" indent="-342900" algn="just"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Privacy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lvl="0" indent="-342900" algn="just"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Integrity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lvl="0" indent="-342900" algn="just"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Authentication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lvl="0" indent="-342900" algn="just"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Availability</a:t>
            </a:r>
            <a:endParaRPr lang="en-US" dirty="0">
              <a:solidFill>
                <a:schemeClr val="tx1"/>
              </a:solidFill>
            </a:endParaRPr>
          </a:p>
          <a:p>
            <a:pPr marL="342900" lvl="0" indent="-342900" algn="just"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sedangkan </a:t>
            </a:r>
            <a:r>
              <a:rPr lang="id-ID" dirty="0">
                <a:solidFill>
                  <a:schemeClr val="tx1"/>
                </a:solidFill>
              </a:rPr>
              <a:t>untuk dunia kedokteran maka terdapat aspek lain yang harus juga diperhatikan yaitu access control dan non-repudiation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310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6800"/>
            <a:ext cx="7459726" cy="492443"/>
          </a:xfrm>
        </p:spPr>
        <p:txBody>
          <a:bodyPr/>
          <a:lstStyle/>
          <a:p>
            <a:r>
              <a:rPr lang="en-US" dirty="0" smtClean="0"/>
              <a:t>Privacy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00200"/>
            <a:ext cx="6998093" cy="984885"/>
          </a:xfrm>
        </p:spPr>
        <p:txBody>
          <a:bodyPr/>
          <a:lstStyle/>
          <a:p>
            <a:pPr algn="just"/>
            <a:r>
              <a:rPr lang="id-ID" b="0" dirty="0">
                <a:solidFill>
                  <a:schemeClr val="tx1"/>
                </a:solidFill>
              </a:rPr>
              <a:t>Serangan terhadap aspek privacy misalnya adalah usaha untuk </a:t>
            </a:r>
            <a:r>
              <a:rPr lang="id-ID" b="0" dirty="0" smtClean="0">
                <a:solidFill>
                  <a:schemeClr val="tx1"/>
                </a:solidFill>
              </a:rPr>
              <a:t>melakukan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penyadapan </a:t>
            </a:r>
            <a:r>
              <a:rPr lang="id-ID" b="0" dirty="0">
                <a:solidFill>
                  <a:schemeClr val="tx1"/>
                </a:solidFill>
              </a:rPr>
              <a:t>(dengan program </a:t>
            </a:r>
            <a:r>
              <a:rPr lang="id-ID" b="0" i="1" dirty="0">
                <a:solidFill>
                  <a:schemeClr val="tx1"/>
                </a:solidFill>
              </a:rPr>
              <a:t>sniffer</a:t>
            </a:r>
            <a:r>
              <a:rPr lang="id-ID" b="0" dirty="0">
                <a:solidFill>
                  <a:schemeClr val="tx1"/>
                </a:solidFill>
              </a:rPr>
              <a:t>). Usaha-usaha yang dapat </a:t>
            </a:r>
            <a:r>
              <a:rPr lang="id-ID" b="0" dirty="0" smtClean="0">
                <a:solidFill>
                  <a:schemeClr val="tx1"/>
                </a:solidFill>
              </a:rPr>
              <a:t>dilakukan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untuk </a:t>
            </a:r>
            <a:r>
              <a:rPr lang="id-ID" b="0" dirty="0">
                <a:solidFill>
                  <a:schemeClr val="tx1"/>
                </a:solidFill>
              </a:rPr>
              <a:t>meningkatkan </a:t>
            </a:r>
            <a:r>
              <a:rPr lang="id-ID" b="0" i="1" dirty="0">
                <a:solidFill>
                  <a:schemeClr val="tx1"/>
                </a:solidFill>
              </a:rPr>
              <a:t>privacy </a:t>
            </a:r>
            <a:r>
              <a:rPr lang="id-ID" b="0" dirty="0">
                <a:solidFill>
                  <a:schemeClr val="tx1"/>
                </a:solidFill>
              </a:rPr>
              <a:t>dan </a:t>
            </a:r>
            <a:r>
              <a:rPr lang="id-ID" b="0" i="1" dirty="0">
                <a:solidFill>
                  <a:schemeClr val="tx1"/>
                </a:solidFill>
              </a:rPr>
              <a:t>confidentiality </a:t>
            </a:r>
            <a:r>
              <a:rPr lang="id-ID" b="0" dirty="0">
                <a:solidFill>
                  <a:schemeClr val="tx1"/>
                </a:solidFill>
              </a:rPr>
              <a:t>adalah </a:t>
            </a:r>
            <a:r>
              <a:rPr lang="id-ID" b="0" dirty="0" smtClean="0">
                <a:solidFill>
                  <a:schemeClr val="tx1"/>
                </a:solidFill>
              </a:rPr>
              <a:t>dengan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menggunakan </a:t>
            </a:r>
            <a:r>
              <a:rPr lang="id-ID" b="0" dirty="0">
                <a:solidFill>
                  <a:schemeClr val="tx1"/>
                </a:solidFill>
              </a:rPr>
              <a:t>teknologi kriptografi (dengan enkripsi dan dekripsi).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745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136" y="647192"/>
            <a:ext cx="7459726" cy="984885"/>
          </a:xfrm>
        </p:spPr>
        <p:txBody>
          <a:bodyPr/>
          <a:lstStyle/>
          <a:p>
            <a:r>
              <a:rPr lang="id-ID" dirty="0"/>
              <a:t>Integrity</a:t>
            </a:r>
            <a:br>
              <a:rPr lang="id-ID" dirty="0"/>
            </a:b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00200"/>
            <a:ext cx="6985787" cy="1969770"/>
          </a:xfrm>
        </p:spPr>
        <p:txBody>
          <a:bodyPr/>
          <a:lstStyle/>
          <a:p>
            <a:pPr algn="just"/>
            <a:r>
              <a:rPr lang="id-ID" b="0" dirty="0" smtClean="0">
                <a:solidFill>
                  <a:schemeClr val="tx1"/>
                </a:solidFill>
              </a:rPr>
              <a:t>Aspek </a:t>
            </a:r>
            <a:r>
              <a:rPr lang="id-ID" b="0" dirty="0">
                <a:solidFill>
                  <a:schemeClr val="tx1"/>
                </a:solidFill>
              </a:rPr>
              <a:t>ini menekankan bahwa informasi tidak boleh diubah tanpa </a:t>
            </a:r>
            <a:r>
              <a:rPr lang="id-ID" b="0" dirty="0" smtClean="0">
                <a:solidFill>
                  <a:schemeClr val="tx1"/>
                </a:solidFill>
              </a:rPr>
              <a:t>seijin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pemilik </a:t>
            </a:r>
            <a:r>
              <a:rPr lang="id-ID" b="0" dirty="0">
                <a:solidFill>
                  <a:schemeClr val="tx1"/>
                </a:solidFill>
              </a:rPr>
              <a:t>informasi. Adanya virus, </a:t>
            </a:r>
            <a:r>
              <a:rPr lang="id-ID" b="0" i="1" dirty="0">
                <a:solidFill>
                  <a:schemeClr val="tx1"/>
                </a:solidFill>
              </a:rPr>
              <a:t>trojan horse</a:t>
            </a:r>
            <a:r>
              <a:rPr lang="id-ID" b="0" dirty="0">
                <a:solidFill>
                  <a:schemeClr val="tx1"/>
                </a:solidFill>
              </a:rPr>
              <a:t>, atau pemakai lain </a:t>
            </a:r>
            <a:r>
              <a:rPr lang="id-ID" b="0" dirty="0" smtClean="0">
                <a:solidFill>
                  <a:schemeClr val="tx1"/>
                </a:solidFill>
              </a:rPr>
              <a:t>yang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sv-SE" b="0" dirty="0" smtClean="0">
                <a:solidFill>
                  <a:schemeClr val="tx1"/>
                </a:solidFill>
              </a:rPr>
              <a:t>mengubah </a:t>
            </a:r>
            <a:r>
              <a:rPr lang="sv-SE" b="0" dirty="0">
                <a:solidFill>
                  <a:schemeClr val="tx1"/>
                </a:solidFill>
              </a:rPr>
              <a:t>informasi tanpa ijin merupakan contoh masalah yang </a:t>
            </a:r>
            <a:r>
              <a:rPr lang="sv-SE" b="0" dirty="0" smtClean="0">
                <a:solidFill>
                  <a:schemeClr val="tx1"/>
                </a:solidFill>
              </a:rPr>
              <a:t>harus </a:t>
            </a:r>
            <a:r>
              <a:rPr lang="id-ID" b="0" dirty="0" smtClean="0">
                <a:solidFill>
                  <a:schemeClr val="tx1"/>
                </a:solidFill>
              </a:rPr>
              <a:t>dihadapi</a:t>
            </a:r>
            <a:r>
              <a:rPr lang="id-ID" b="0" dirty="0">
                <a:solidFill>
                  <a:schemeClr val="tx1"/>
                </a:solidFill>
              </a:rPr>
              <a:t>. Sebuah e-mail dapat saja “ditangkap” (</a:t>
            </a:r>
            <a:r>
              <a:rPr lang="id-ID" b="0" i="1" dirty="0">
                <a:solidFill>
                  <a:schemeClr val="tx1"/>
                </a:solidFill>
              </a:rPr>
              <a:t>intercept</a:t>
            </a:r>
            <a:r>
              <a:rPr lang="id-ID" b="0" dirty="0">
                <a:solidFill>
                  <a:schemeClr val="tx1"/>
                </a:solidFill>
              </a:rPr>
              <a:t>) di tengah </a:t>
            </a:r>
            <a:r>
              <a:rPr lang="id-ID" b="0" dirty="0" smtClean="0">
                <a:solidFill>
                  <a:schemeClr val="tx1"/>
                </a:solidFill>
              </a:rPr>
              <a:t>jalan,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sv-SE" b="0" dirty="0" smtClean="0">
                <a:solidFill>
                  <a:schemeClr val="tx1"/>
                </a:solidFill>
              </a:rPr>
              <a:t>diubah </a:t>
            </a:r>
            <a:r>
              <a:rPr lang="sv-SE" b="0" dirty="0">
                <a:solidFill>
                  <a:schemeClr val="tx1"/>
                </a:solidFill>
              </a:rPr>
              <a:t>isinya (</a:t>
            </a:r>
            <a:r>
              <a:rPr lang="sv-SE" b="0" i="1" dirty="0">
                <a:solidFill>
                  <a:schemeClr val="tx1"/>
                </a:solidFill>
              </a:rPr>
              <a:t>altered</a:t>
            </a:r>
            <a:r>
              <a:rPr lang="sv-SE" b="0" dirty="0">
                <a:solidFill>
                  <a:schemeClr val="tx1"/>
                </a:solidFill>
              </a:rPr>
              <a:t>, </a:t>
            </a:r>
            <a:r>
              <a:rPr lang="sv-SE" b="0" i="1" dirty="0">
                <a:solidFill>
                  <a:schemeClr val="tx1"/>
                </a:solidFill>
              </a:rPr>
              <a:t>tampered, modified</a:t>
            </a:r>
            <a:r>
              <a:rPr lang="sv-SE" b="0" dirty="0">
                <a:solidFill>
                  <a:schemeClr val="tx1"/>
                </a:solidFill>
              </a:rPr>
              <a:t>), kemudian diteruskan ke </a:t>
            </a:r>
            <a:r>
              <a:rPr lang="sv-SE" b="0" dirty="0" smtClean="0">
                <a:solidFill>
                  <a:schemeClr val="tx1"/>
                </a:solidFill>
              </a:rPr>
              <a:t>alamat </a:t>
            </a:r>
            <a:r>
              <a:rPr lang="id-ID" b="0" dirty="0" smtClean="0">
                <a:solidFill>
                  <a:schemeClr val="tx1"/>
                </a:solidFill>
              </a:rPr>
              <a:t>yang </a:t>
            </a:r>
            <a:r>
              <a:rPr lang="id-ID" b="0" dirty="0">
                <a:solidFill>
                  <a:schemeClr val="tx1"/>
                </a:solidFill>
              </a:rPr>
              <a:t>dituju. Dengan kata lain, integritas dari informasi sudah tidak </a:t>
            </a:r>
            <a:r>
              <a:rPr lang="id-ID" b="0" dirty="0" smtClean="0">
                <a:solidFill>
                  <a:schemeClr val="tx1"/>
                </a:solidFill>
              </a:rPr>
              <a:t>terjaga.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Penggunaan </a:t>
            </a:r>
            <a:r>
              <a:rPr lang="id-ID" b="0" i="1" dirty="0">
                <a:solidFill>
                  <a:schemeClr val="tx1"/>
                </a:solidFill>
              </a:rPr>
              <a:t>enkripsi </a:t>
            </a:r>
            <a:r>
              <a:rPr lang="id-ID" b="0" dirty="0">
                <a:solidFill>
                  <a:schemeClr val="tx1"/>
                </a:solidFill>
              </a:rPr>
              <a:t>dan </a:t>
            </a:r>
            <a:r>
              <a:rPr lang="id-ID" b="0" i="1" dirty="0">
                <a:solidFill>
                  <a:schemeClr val="tx1"/>
                </a:solidFill>
              </a:rPr>
              <a:t>digital signature</a:t>
            </a:r>
            <a:r>
              <a:rPr lang="id-ID" b="0" dirty="0">
                <a:solidFill>
                  <a:schemeClr val="tx1"/>
                </a:solidFill>
              </a:rPr>
              <a:t>, misalnya, dapat </a:t>
            </a:r>
            <a:r>
              <a:rPr lang="id-ID" b="0" dirty="0" smtClean="0">
                <a:solidFill>
                  <a:schemeClr val="tx1"/>
                </a:solidFill>
              </a:rPr>
              <a:t>mengatasi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id-ID" b="0" dirty="0" smtClean="0">
                <a:solidFill>
                  <a:schemeClr val="tx1"/>
                </a:solidFill>
              </a:rPr>
              <a:t>masalah </a:t>
            </a:r>
            <a:r>
              <a:rPr lang="id-ID" b="0" dirty="0">
                <a:solidFill>
                  <a:schemeClr val="tx1"/>
                </a:solidFill>
              </a:rPr>
              <a:t>ini.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478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1112</Words>
  <Application>Microsoft Office PowerPoint</Application>
  <PresentationFormat>On-screen Show (4:3)</PresentationFormat>
  <Paragraphs>50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Privacy</vt:lpstr>
      <vt:lpstr>Integrity </vt:lpstr>
      <vt:lpstr>Authentication</vt:lpstr>
      <vt:lpstr>PowerPoint Presentation</vt:lpstr>
      <vt:lpstr>Availability </vt:lpstr>
      <vt:lpstr>Access Control </vt:lpstr>
      <vt:lpstr>Non-repudiation </vt:lpstr>
      <vt:lpstr>Serangan Terhadap Keamanan Sistem Informasi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Staff</cp:lastModifiedBy>
  <cp:revision>10</cp:revision>
  <dcterms:created xsi:type="dcterms:W3CDTF">2018-05-03T04:23:07Z</dcterms:created>
  <dcterms:modified xsi:type="dcterms:W3CDTF">2018-11-13T05:07:39Z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2018-02-04T00:00:00Z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2018-05-03T00:00:00Z</vt:filetime>
  </property>
</Properties>
</file>