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63" r:id="rId2"/>
    <p:sldId id="260" r:id="rId3"/>
    <p:sldId id="264" r:id="rId4"/>
    <p:sldId id="265" r:id="rId5"/>
    <p:sldId id="266" r:id="rId6"/>
    <p:sldId id="267" r:id="rId7"/>
    <p:sldId id="268"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200" dirty="0" err="1"/>
              <a:t>Isu</a:t>
            </a:r>
            <a:r>
              <a:rPr lang="en-US" sz="3200" dirty="0"/>
              <a:t> </a:t>
            </a:r>
            <a:r>
              <a:rPr lang="en-US" sz="3200" dirty="0" err="1"/>
              <a:t>dan</a:t>
            </a:r>
            <a:r>
              <a:rPr lang="en-US" sz="3200" dirty="0"/>
              <a:t> </a:t>
            </a:r>
            <a:r>
              <a:rPr lang="en-US" sz="3200" dirty="0" err="1"/>
              <a:t>Riset</a:t>
            </a:r>
            <a:r>
              <a:rPr lang="en-US" sz="3200" dirty="0"/>
              <a:t> </a:t>
            </a:r>
            <a:r>
              <a:rPr lang="en-US" sz="3200" dirty="0" err="1"/>
              <a:t>Kontemporer</a:t>
            </a:r>
            <a:r>
              <a:rPr lang="en-US" sz="3200" dirty="0"/>
              <a:t> Corporate Governance </a:t>
            </a:r>
            <a:r>
              <a:rPr lang="en-US" sz="3200" smtClean="0"/>
              <a:t/>
            </a:r>
            <a:br>
              <a:rPr lang="en-US" sz="3200" smtClean="0"/>
            </a:br>
            <a:r>
              <a:rPr lang="en-US" sz="3600" dirty="0"/>
              <a:t/>
            </a:r>
            <a:br>
              <a:rPr lang="en-US" sz="3600" dirty="0"/>
            </a:br>
            <a:endParaRPr lang="en-US" sz="36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EKONOMI DAN BISNIS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FEB 909 </a:t>
            </a:r>
          </a:p>
          <a:p>
            <a:endParaRPr lang="id-ID" sz="2000" dirty="0" smtClean="0"/>
          </a:p>
          <a:p>
            <a:endParaRPr lang="id-ID" sz="2000" dirty="0"/>
          </a:p>
          <a:p>
            <a:r>
              <a:rPr lang="en-US" sz="2000" dirty="0" smtClean="0"/>
              <a:t>TATA KELOLA PERUSAHAAN</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#14</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0759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t>KEMAMPUAN AKHIR YANG DIHARAPKAN</a:t>
            </a:r>
            <a:endParaRPr lang="en-US" sz="2800" b="1" dirty="0"/>
          </a:p>
        </p:txBody>
      </p:sp>
      <p:sp>
        <p:nvSpPr>
          <p:cNvPr id="8" name="Content Placeholder 7"/>
          <p:cNvSpPr>
            <a:spLocks noGrp="1"/>
          </p:cNvSpPr>
          <p:nvPr>
            <p:ph idx="1"/>
          </p:nvPr>
        </p:nvSpPr>
        <p:spPr/>
        <p:txBody>
          <a:bodyPr/>
          <a:lstStyle/>
          <a:p>
            <a:r>
              <a:rPr lang="en-US" dirty="0" err="1"/>
              <a:t>Diharapkan</a:t>
            </a:r>
            <a:r>
              <a:rPr lang="en-US" dirty="0"/>
              <a:t> </a:t>
            </a:r>
            <a:r>
              <a:rPr lang="en-US" dirty="0" err="1"/>
              <a:t>setelah</a:t>
            </a:r>
            <a:r>
              <a:rPr lang="en-US" dirty="0"/>
              <a:t> </a:t>
            </a:r>
            <a:r>
              <a:rPr lang="en-US" dirty="0" err="1"/>
              <a:t>menyelesaikan</a:t>
            </a:r>
            <a:r>
              <a:rPr lang="en-US" dirty="0"/>
              <a:t> </a:t>
            </a:r>
            <a:r>
              <a:rPr lang="en-US" dirty="0" err="1"/>
              <a:t>materi</a:t>
            </a:r>
            <a:r>
              <a:rPr lang="en-US" dirty="0"/>
              <a:t> </a:t>
            </a:r>
            <a:r>
              <a:rPr lang="en-US" dirty="0" err="1"/>
              <a:t>ini</a:t>
            </a:r>
            <a:r>
              <a:rPr lang="en-US" dirty="0"/>
              <a:t>, </a:t>
            </a:r>
            <a:r>
              <a:rPr lang="en-US" dirty="0" err="1"/>
              <a:t>mahasiswa</a:t>
            </a:r>
            <a:r>
              <a:rPr lang="en-US" dirty="0"/>
              <a:t> </a:t>
            </a:r>
            <a:r>
              <a:rPr lang="en-US" dirty="0" err="1"/>
              <a:t>mampu</a:t>
            </a:r>
            <a:r>
              <a:rPr lang="en-US" dirty="0"/>
              <a:t> </a:t>
            </a:r>
            <a:r>
              <a:rPr lang="en-US" dirty="0" err="1"/>
              <a:t>memahami</a:t>
            </a:r>
            <a:r>
              <a:rPr lang="en-US" dirty="0"/>
              <a:t>  </a:t>
            </a:r>
            <a:r>
              <a:rPr lang="en-US" dirty="0" err="1"/>
              <a:t>dan</a:t>
            </a:r>
            <a:r>
              <a:rPr lang="en-US" dirty="0"/>
              <a:t> </a:t>
            </a:r>
            <a:r>
              <a:rPr lang="en-US" dirty="0" err="1"/>
              <a:t>mengevaluasi</a:t>
            </a:r>
            <a:r>
              <a:rPr lang="en-US" dirty="0"/>
              <a:t> </a:t>
            </a:r>
            <a:r>
              <a:rPr lang="en-US" dirty="0" err="1"/>
              <a:t>Hasil</a:t>
            </a:r>
            <a:r>
              <a:rPr lang="en-US" dirty="0"/>
              <a:t> </a:t>
            </a:r>
            <a:r>
              <a:rPr lang="en-US" dirty="0" err="1"/>
              <a:t>riset</a:t>
            </a:r>
            <a:r>
              <a:rPr lang="en-US" dirty="0"/>
              <a:t> GCG </a:t>
            </a:r>
            <a:r>
              <a:rPr lang="en-US" dirty="0" err="1"/>
              <a:t>dikaitkan</a:t>
            </a:r>
            <a:r>
              <a:rPr lang="en-US" dirty="0"/>
              <a:t> </a:t>
            </a:r>
            <a:r>
              <a:rPr lang="en-US" dirty="0" err="1"/>
              <a:t>dengan</a:t>
            </a:r>
            <a:r>
              <a:rPr lang="en-US" dirty="0"/>
              <a:t> </a:t>
            </a:r>
            <a:r>
              <a:rPr lang="en-US" dirty="0" err="1"/>
              <a:t>teori</a:t>
            </a:r>
            <a:r>
              <a:rPr lang="en-US" dirty="0"/>
              <a:t> </a:t>
            </a:r>
            <a:r>
              <a:rPr lang="en-US" dirty="0" err="1"/>
              <a:t>terkini</a:t>
            </a:r>
            <a:r>
              <a:rPr lang="en-US" dirty="0"/>
              <a:t> </a:t>
            </a:r>
          </a:p>
        </p:txBody>
      </p:sp>
    </p:spTree>
    <p:extLst>
      <p:ext uri="{BB962C8B-B14F-4D97-AF65-F5344CB8AC3E}">
        <p14:creationId xmlns:p14="http://schemas.microsoft.com/office/powerpoint/2010/main" val="374394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Jurnal</a:t>
            </a:r>
            <a:r>
              <a:rPr lang="en-US" dirty="0" smtClean="0"/>
              <a:t> 1</a:t>
            </a:r>
            <a:endParaRPr lang="en-US" dirty="0"/>
          </a:p>
        </p:txBody>
      </p:sp>
      <p:sp>
        <p:nvSpPr>
          <p:cNvPr id="3" name="Content Placeholder 2"/>
          <p:cNvSpPr>
            <a:spLocks noGrp="1"/>
          </p:cNvSpPr>
          <p:nvPr>
            <p:ph idx="1"/>
          </p:nvPr>
        </p:nvSpPr>
        <p:spPr/>
        <p:txBody>
          <a:bodyPr>
            <a:normAutofit fontScale="25000" lnSpcReduction="20000"/>
          </a:bodyPr>
          <a:lstStyle/>
          <a:p>
            <a:r>
              <a:rPr lang="en-US" sz="5600" b="1" dirty="0"/>
              <a:t>IMPLEMENTASI GOOD CORPORATE GOVERNANCE PADA KINERJA BANK SYARIAH</a:t>
            </a:r>
          </a:p>
          <a:p>
            <a:r>
              <a:rPr lang="en-US" sz="5600" i="1" dirty="0" err="1"/>
              <a:t>Indra</a:t>
            </a:r>
            <a:r>
              <a:rPr lang="en-US" sz="5600" i="1" dirty="0"/>
              <a:t> </a:t>
            </a:r>
            <a:r>
              <a:rPr lang="en-US" sz="5600" i="1" dirty="0" err="1"/>
              <a:t>Siswanti</a:t>
            </a:r>
            <a:endParaRPr lang="en-US" sz="5600" dirty="0"/>
          </a:p>
          <a:p>
            <a:r>
              <a:rPr lang="en-US" sz="5600" dirty="0"/>
              <a:t/>
            </a:r>
            <a:br>
              <a:rPr lang="en-US" sz="5600" dirty="0"/>
            </a:br>
            <a:r>
              <a:rPr lang="en-US" sz="5600" b="1" dirty="0"/>
              <a:t>Abstract</a:t>
            </a:r>
          </a:p>
          <a:p>
            <a:r>
              <a:rPr lang="en-US" sz="5600" dirty="0"/>
              <a:t/>
            </a:r>
            <a:br>
              <a:rPr lang="en-US" sz="5600" dirty="0"/>
            </a:br>
            <a:r>
              <a:rPr lang="en-US" sz="5600" b="1" dirty="0" err="1"/>
              <a:t>Abstrak</a:t>
            </a:r>
            <a:r>
              <a:rPr lang="en-US" sz="5600" b="1" dirty="0"/>
              <a:t>: </a:t>
            </a:r>
            <a:r>
              <a:rPr lang="en-US" sz="5600" b="1" dirty="0" err="1"/>
              <a:t>Implementasi</a:t>
            </a:r>
            <a:r>
              <a:rPr lang="en-US" sz="5600" b="1" dirty="0"/>
              <a:t> </a:t>
            </a:r>
            <a:r>
              <a:rPr lang="en-US" sz="5600" b="1" i="1" dirty="0"/>
              <a:t>Good Corporate Governance</a:t>
            </a:r>
            <a:r>
              <a:rPr lang="en-US" sz="5600" b="1" dirty="0"/>
              <a:t> </a:t>
            </a:r>
            <a:r>
              <a:rPr lang="en-US" sz="5600" b="1" dirty="0" err="1"/>
              <a:t>pada</a:t>
            </a:r>
            <a:r>
              <a:rPr lang="en-US" sz="5600" b="1" dirty="0"/>
              <a:t> </a:t>
            </a:r>
            <a:r>
              <a:rPr lang="en-US" sz="5600" b="1" dirty="0" err="1"/>
              <a:t>Kinerja</a:t>
            </a:r>
            <a:r>
              <a:rPr lang="en-US" sz="5600" b="1" dirty="0"/>
              <a:t> Bank </a:t>
            </a:r>
            <a:r>
              <a:rPr lang="en-US" sz="5600" b="1" dirty="0" err="1"/>
              <a:t>Syariah</a:t>
            </a:r>
            <a:r>
              <a:rPr lang="en-US" sz="5600" b="1" dirty="0"/>
              <a:t>.</a:t>
            </a:r>
            <a:r>
              <a:rPr lang="en-US" sz="5600" dirty="0"/>
              <a:t> </a:t>
            </a:r>
            <a:r>
              <a:rPr lang="en-US" sz="5600" dirty="0" err="1"/>
              <a:t>Penelitian</a:t>
            </a:r>
            <a:r>
              <a:rPr lang="en-US" sz="5600" dirty="0"/>
              <a:t> </a:t>
            </a:r>
            <a:r>
              <a:rPr lang="en-US" sz="5600" dirty="0" err="1"/>
              <a:t>ini</a:t>
            </a:r>
            <a:r>
              <a:rPr lang="en-US" sz="5600" dirty="0"/>
              <a:t> </a:t>
            </a:r>
            <a:r>
              <a:rPr lang="en-US" sz="5600" dirty="0" err="1"/>
              <a:t>bertujuan</a:t>
            </a:r>
            <a:r>
              <a:rPr lang="en-US" sz="5600" dirty="0"/>
              <a:t> </a:t>
            </a:r>
            <a:r>
              <a:rPr lang="en-US" sz="5600" dirty="0" err="1"/>
              <a:t>menganalisis</a:t>
            </a:r>
            <a:r>
              <a:rPr lang="en-US" sz="5600" dirty="0"/>
              <a:t> </a:t>
            </a:r>
            <a:r>
              <a:rPr lang="en-US" sz="5600" dirty="0" err="1"/>
              <a:t>penerapan</a:t>
            </a:r>
            <a:r>
              <a:rPr lang="en-US" sz="5600" dirty="0"/>
              <a:t> </a:t>
            </a:r>
            <a:r>
              <a:rPr lang="en-US" sz="5600" i="1" dirty="0"/>
              <a:t>Good Corporate Governance</a:t>
            </a:r>
            <a:r>
              <a:rPr lang="en-US" sz="5600" dirty="0"/>
              <a:t> (GCG) </a:t>
            </a:r>
            <a:r>
              <a:rPr lang="en-US" sz="5600" dirty="0" err="1"/>
              <a:t>terhadap</a:t>
            </a:r>
            <a:r>
              <a:rPr lang="en-US" sz="5600" dirty="0"/>
              <a:t> </a:t>
            </a:r>
            <a:r>
              <a:rPr lang="en-US" sz="5600" dirty="0" err="1"/>
              <a:t>Kinerja</a:t>
            </a:r>
            <a:r>
              <a:rPr lang="en-US" sz="5600" dirty="0"/>
              <a:t> Bank </a:t>
            </a:r>
            <a:r>
              <a:rPr lang="en-US" sz="5600" dirty="0" err="1"/>
              <a:t>Umum</a:t>
            </a:r>
            <a:r>
              <a:rPr lang="en-US" sz="5600" dirty="0"/>
              <a:t> </a:t>
            </a:r>
            <a:r>
              <a:rPr lang="en-US" sz="5600" dirty="0" err="1"/>
              <a:t>syariah</a:t>
            </a:r>
            <a:r>
              <a:rPr lang="en-US" sz="5600" dirty="0"/>
              <a:t> (BUS) di Indonesia </a:t>
            </a:r>
            <a:r>
              <a:rPr lang="en-US" sz="5600" dirty="0" err="1"/>
              <a:t>dengan</a:t>
            </a:r>
            <a:r>
              <a:rPr lang="en-US" sz="5600" dirty="0"/>
              <a:t> </a:t>
            </a:r>
            <a:r>
              <a:rPr lang="en-US" sz="5600" dirty="0" err="1"/>
              <a:t>mediasi</a:t>
            </a:r>
            <a:r>
              <a:rPr lang="en-US" sz="5600" dirty="0"/>
              <a:t> </a:t>
            </a:r>
            <a:r>
              <a:rPr lang="en-US" sz="5600" dirty="0" err="1"/>
              <a:t>risiko</a:t>
            </a:r>
            <a:r>
              <a:rPr lang="en-US" sz="5600" dirty="0"/>
              <a:t> </a:t>
            </a:r>
            <a:r>
              <a:rPr lang="en-US" sz="5600" dirty="0" err="1"/>
              <a:t>pembiayaan</a:t>
            </a:r>
            <a:r>
              <a:rPr lang="en-US" sz="5600" dirty="0"/>
              <a:t>. </a:t>
            </a:r>
            <a:r>
              <a:rPr lang="en-US" sz="5600" dirty="0" err="1"/>
              <a:t>Sampel</a:t>
            </a:r>
            <a:r>
              <a:rPr lang="en-US" sz="5600" dirty="0"/>
              <a:t> yang </a:t>
            </a:r>
            <a:r>
              <a:rPr lang="en-US" sz="5600" dirty="0" err="1"/>
              <a:t>digunakan</a:t>
            </a:r>
            <a:r>
              <a:rPr lang="en-US" sz="5600" dirty="0"/>
              <a:t>  </a:t>
            </a:r>
            <a:r>
              <a:rPr lang="en-US" sz="5600" dirty="0" err="1"/>
              <a:t>adalah</a:t>
            </a:r>
            <a:r>
              <a:rPr lang="en-US" sz="5600" dirty="0"/>
              <a:t> 8 Bank </a:t>
            </a:r>
            <a:r>
              <a:rPr lang="en-US" sz="5600" dirty="0" err="1"/>
              <a:t>Umum</a:t>
            </a:r>
            <a:r>
              <a:rPr lang="en-US" sz="5600" dirty="0"/>
              <a:t> </a:t>
            </a:r>
            <a:r>
              <a:rPr lang="en-US" sz="5600" dirty="0" err="1"/>
              <a:t>syariah</a:t>
            </a:r>
            <a:r>
              <a:rPr lang="en-US" sz="5600" dirty="0"/>
              <a:t>. </a:t>
            </a:r>
            <a:r>
              <a:rPr lang="en-US" sz="5600" i="1" dirty="0"/>
              <a:t>Path </a:t>
            </a:r>
            <a:r>
              <a:rPr lang="en-US" sz="5600" i="1" dirty="0" err="1"/>
              <a:t>analisys</a:t>
            </a:r>
            <a:r>
              <a:rPr lang="en-US" sz="5600" dirty="0"/>
              <a:t> </a:t>
            </a:r>
            <a:r>
              <a:rPr lang="en-US" sz="5600" dirty="0" err="1"/>
              <a:t>digunakan</a:t>
            </a:r>
            <a:r>
              <a:rPr lang="en-US" sz="5600" dirty="0"/>
              <a:t> </a:t>
            </a:r>
            <a:r>
              <a:rPr lang="en-US" sz="5600" dirty="0" err="1"/>
              <a:t>untuk</a:t>
            </a:r>
            <a:r>
              <a:rPr lang="en-US" sz="5600" dirty="0"/>
              <a:t> </a:t>
            </a:r>
            <a:r>
              <a:rPr lang="en-US" sz="5600" dirty="0" err="1"/>
              <a:t>untuk</a:t>
            </a:r>
            <a:r>
              <a:rPr lang="en-US" sz="5600" dirty="0"/>
              <a:t> </a:t>
            </a:r>
            <a:r>
              <a:rPr lang="en-US" sz="5600" dirty="0" err="1"/>
              <a:t>menguji</a:t>
            </a:r>
            <a:r>
              <a:rPr lang="en-US" sz="5600" dirty="0"/>
              <a:t> direct </a:t>
            </a:r>
            <a:r>
              <a:rPr lang="en-US" sz="5600" dirty="0" err="1"/>
              <a:t>dan</a:t>
            </a:r>
            <a:r>
              <a:rPr lang="en-US" sz="5600" dirty="0"/>
              <a:t> </a:t>
            </a:r>
            <a:r>
              <a:rPr lang="en-US" sz="5600" dirty="0" err="1"/>
              <a:t>inderect</a:t>
            </a:r>
            <a:r>
              <a:rPr lang="en-US" sz="5600" dirty="0"/>
              <a:t> impact. </a:t>
            </a:r>
            <a:r>
              <a:rPr lang="en-US" sz="5600" dirty="0" err="1"/>
              <a:t>Uji</a:t>
            </a:r>
            <a:r>
              <a:rPr lang="en-US" sz="5600" dirty="0"/>
              <a:t> direct impact </a:t>
            </a:r>
            <a:r>
              <a:rPr lang="en-US" sz="5600" dirty="0" err="1"/>
              <a:t>menghasilkan</a:t>
            </a:r>
            <a:r>
              <a:rPr lang="en-US" sz="5600" dirty="0"/>
              <a:t> </a:t>
            </a:r>
            <a:r>
              <a:rPr lang="en-US" sz="5600" dirty="0" err="1"/>
              <a:t>penerapan</a:t>
            </a:r>
            <a:r>
              <a:rPr lang="en-US" sz="5600" dirty="0"/>
              <a:t> GCG </a:t>
            </a:r>
            <a:r>
              <a:rPr lang="en-US" sz="5600" dirty="0" err="1"/>
              <a:t>tidak</a:t>
            </a:r>
            <a:r>
              <a:rPr lang="en-US" sz="5600" dirty="0"/>
              <a:t> </a:t>
            </a:r>
            <a:r>
              <a:rPr lang="en-US" sz="5600" dirty="0" err="1"/>
              <a:t>berpengaruh</a:t>
            </a:r>
            <a:r>
              <a:rPr lang="en-US" sz="5600" dirty="0"/>
              <a:t> </a:t>
            </a:r>
            <a:r>
              <a:rPr lang="en-US" sz="5600" dirty="0" err="1"/>
              <a:t>terhadap</a:t>
            </a:r>
            <a:r>
              <a:rPr lang="en-US" sz="5600" dirty="0"/>
              <a:t> </a:t>
            </a:r>
            <a:r>
              <a:rPr lang="en-US" sz="5600" dirty="0" err="1"/>
              <a:t>kinerja</a:t>
            </a:r>
            <a:r>
              <a:rPr lang="en-US" sz="5600" dirty="0"/>
              <a:t> BUS. </a:t>
            </a:r>
            <a:r>
              <a:rPr lang="en-US" sz="5600" dirty="0" err="1"/>
              <a:t>Penerapan</a:t>
            </a:r>
            <a:r>
              <a:rPr lang="en-US" sz="5600" dirty="0"/>
              <a:t> GCG </a:t>
            </a:r>
            <a:r>
              <a:rPr lang="en-US" sz="5600" dirty="0" err="1"/>
              <a:t>berpengaruh</a:t>
            </a:r>
            <a:r>
              <a:rPr lang="en-US" sz="5600" dirty="0"/>
              <a:t> </a:t>
            </a:r>
            <a:r>
              <a:rPr lang="en-US" sz="5600" dirty="0" err="1"/>
              <a:t>terhadap</a:t>
            </a:r>
            <a:r>
              <a:rPr lang="en-US" sz="5600" dirty="0"/>
              <a:t> </a:t>
            </a:r>
            <a:r>
              <a:rPr lang="en-US" sz="5600" dirty="0" err="1"/>
              <a:t>risiko</a:t>
            </a:r>
            <a:r>
              <a:rPr lang="en-US" sz="5600" dirty="0"/>
              <a:t> </a:t>
            </a:r>
            <a:r>
              <a:rPr lang="en-US" sz="5600" dirty="0" err="1"/>
              <a:t>pembiayaan</a:t>
            </a:r>
            <a:r>
              <a:rPr lang="en-US" sz="5600" dirty="0"/>
              <a:t>. </a:t>
            </a:r>
            <a:r>
              <a:rPr lang="en-US" sz="5600" dirty="0" err="1"/>
              <a:t>Risiko</a:t>
            </a:r>
            <a:r>
              <a:rPr lang="en-US" sz="5600" dirty="0"/>
              <a:t> </a:t>
            </a:r>
            <a:r>
              <a:rPr lang="en-US" sz="5600" dirty="0" err="1"/>
              <a:t>pembiayaan</a:t>
            </a:r>
            <a:r>
              <a:rPr lang="en-US" sz="5600" dirty="0"/>
              <a:t> </a:t>
            </a:r>
            <a:r>
              <a:rPr lang="en-US" sz="5600" dirty="0" err="1"/>
              <a:t>berpengaruh</a:t>
            </a:r>
            <a:r>
              <a:rPr lang="en-US" sz="5600" dirty="0"/>
              <a:t> </a:t>
            </a:r>
            <a:r>
              <a:rPr lang="en-US" sz="5600" dirty="0" err="1"/>
              <a:t>terhadap</a:t>
            </a:r>
            <a:r>
              <a:rPr lang="en-US" sz="5600" dirty="0"/>
              <a:t> </a:t>
            </a:r>
            <a:r>
              <a:rPr lang="en-US" sz="5600" dirty="0" err="1"/>
              <a:t>kinerja</a:t>
            </a:r>
            <a:r>
              <a:rPr lang="en-US" sz="5600" dirty="0"/>
              <a:t>. </a:t>
            </a:r>
            <a:r>
              <a:rPr lang="en-US" sz="5600" dirty="0" err="1"/>
              <a:t>Uji</a:t>
            </a:r>
            <a:r>
              <a:rPr lang="en-US" sz="5600" dirty="0"/>
              <a:t> indirect impact </a:t>
            </a:r>
            <a:r>
              <a:rPr lang="en-US" sz="5600" dirty="0" err="1"/>
              <a:t>menyatakan</a:t>
            </a:r>
            <a:r>
              <a:rPr lang="en-US" sz="5600" dirty="0"/>
              <a:t> </a:t>
            </a:r>
            <a:r>
              <a:rPr lang="en-US" sz="5600" dirty="0" err="1"/>
              <a:t>risiko</a:t>
            </a:r>
            <a:r>
              <a:rPr lang="en-US" sz="5600" dirty="0"/>
              <a:t> </a:t>
            </a:r>
            <a:r>
              <a:rPr lang="en-US" sz="5600" dirty="0" err="1"/>
              <a:t>pembiayaan</a:t>
            </a:r>
            <a:r>
              <a:rPr lang="en-US" sz="5600" dirty="0"/>
              <a:t> </a:t>
            </a:r>
            <a:r>
              <a:rPr lang="en-US" sz="5600" dirty="0" err="1"/>
              <a:t>memediasi</a:t>
            </a:r>
            <a:r>
              <a:rPr lang="en-US" sz="5600" dirty="0"/>
              <a:t> </a:t>
            </a:r>
            <a:r>
              <a:rPr lang="en-US" sz="5600" dirty="0" err="1"/>
              <a:t>pengaruh</a:t>
            </a:r>
            <a:r>
              <a:rPr lang="en-US" sz="5600" dirty="0"/>
              <a:t> </a:t>
            </a:r>
            <a:r>
              <a:rPr lang="en-US" sz="5600" dirty="0" err="1"/>
              <a:t>penerapan</a:t>
            </a:r>
            <a:r>
              <a:rPr lang="en-US" sz="5600" dirty="0"/>
              <a:t> GCG </a:t>
            </a:r>
            <a:r>
              <a:rPr lang="en-US" sz="5600" dirty="0" err="1"/>
              <a:t>terhadap</a:t>
            </a:r>
            <a:r>
              <a:rPr lang="en-US" sz="5600" dirty="0"/>
              <a:t> </a:t>
            </a:r>
            <a:r>
              <a:rPr lang="en-US" sz="5600" dirty="0" err="1"/>
              <a:t>Kinerja</a:t>
            </a:r>
            <a:r>
              <a:rPr lang="en-US" sz="5600" dirty="0"/>
              <a:t> BUS.</a:t>
            </a:r>
          </a:p>
          <a:p>
            <a:r>
              <a:rPr lang="en-US" sz="5600" dirty="0"/>
              <a:t/>
            </a:r>
            <a:br>
              <a:rPr lang="en-US" sz="5600" dirty="0"/>
            </a:br>
            <a:r>
              <a:rPr lang="en-US" sz="5600" b="1" dirty="0"/>
              <a:t>Abstract: The Implementation of Good Corporate Governance on performance of Islamic Bank.</a:t>
            </a:r>
            <a:r>
              <a:rPr lang="en-US" sz="5600" dirty="0"/>
              <a:t> This study aimed to analyze GCG on the performance  of  Islamic  Banks  in  Indonesia  with  financing  risk  as mediation variable. The sample used was 8 Islamic Banks. Path analysis was used to test the direct and </a:t>
            </a:r>
            <a:r>
              <a:rPr lang="en-US" sz="5600" dirty="0" err="1"/>
              <a:t>inderect</a:t>
            </a:r>
            <a:r>
              <a:rPr lang="en-US" sz="5600" dirty="0"/>
              <a:t> impact. Test of direct impact showed has no effect GCG on performance. GCG has effect on financing risk and financing risk has an effect on performance. The result test indirect impact showed that financing risk can mediate the effect GCG on BUS performance.</a:t>
            </a:r>
          </a:p>
          <a:p>
            <a:r>
              <a:rPr lang="en-US" sz="5600" dirty="0"/>
              <a:t> </a:t>
            </a:r>
          </a:p>
          <a:p>
            <a:r>
              <a:rPr lang="en-US" sz="5600" b="1" dirty="0" smtClean="0"/>
              <a:t>Keywords</a:t>
            </a:r>
            <a:endParaRPr lang="en-US" sz="5600" b="1" dirty="0"/>
          </a:p>
          <a:p>
            <a:r>
              <a:rPr lang="en-US" sz="5600" dirty="0" smtClean="0"/>
              <a:t>Good </a:t>
            </a:r>
            <a:r>
              <a:rPr lang="en-US" sz="5600" dirty="0"/>
              <a:t>Corporate Governance; Non Performing Financing; </a:t>
            </a:r>
            <a:r>
              <a:rPr lang="en-US" sz="5600" dirty="0" err="1"/>
              <a:t>Kinerja</a:t>
            </a:r>
            <a:endParaRPr lang="en-US" sz="5600" dirty="0"/>
          </a:p>
          <a:p>
            <a:endParaRPr lang="en-US" dirty="0"/>
          </a:p>
        </p:txBody>
      </p:sp>
    </p:spTree>
    <p:extLst>
      <p:ext uri="{BB962C8B-B14F-4D97-AF65-F5344CB8AC3E}">
        <p14:creationId xmlns:p14="http://schemas.microsoft.com/office/powerpoint/2010/main" val="113937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Jurnal</a:t>
            </a:r>
            <a:r>
              <a:rPr lang="en-US" dirty="0" smtClean="0"/>
              <a:t> 2</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05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24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Jurnal</a:t>
            </a:r>
            <a:r>
              <a:rPr lang="en-US" dirty="0" smtClean="0"/>
              <a:t> 3</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1447800"/>
            <a:ext cx="7772400"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4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Jurnal</a:t>
            </a:r>
            <a:r>
              <a:rPr lang="en-US" dirty="0" smtClean="0"/>
              <a:t> 4</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22438"/>
            <a:ext cx="7924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75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Jurnal</a:t>
            </a:r>
            <a:r>
              <a:rPr lang="en-US" dirty="0" smtClean="0"/>
              <a:t> 5</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53439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41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58992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64</Words>
  <Application>Microsoft Office PowerPoint</Application>
  <PresentationFormat>On-screen Show (4:3)</PresentationFormat>
  <Paragraphs>24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Isu dan Riset Kontemporer Corporate Governance   </vt:lpstr>
      <vt:lpstr>KEMAMPUAN AKHIR YANG DIHARAPKAN</vt:lpstr>
      <vt:lpstr>Jurnal 1</vt:lpstr>
      <vt:lpstr>Jurnal 2</vt:lpstr>
      <vt:lpstr>Jurnal 3</vt:lpstr>
      <vt:lpstr>Jurnal 4</vt:lpstr>
      <vt:lpstr>Jurnal 5</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Staff</cp:lastModifiedBy>
  <cp:revision>18</cp:revision>
  <dcterms:created xsi:type="dcterms:W3CDTF">2017-09-09T11:34:57Z</dcterms:created>
  <dcterms:modified xsi:type="dcterms:W3CDTF">2018-09-12T04:35:10Z</dcterms:modified>
</cp:coreProperties>
</file>