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33" d="100"/>
          <a:sy n="33" d="100"/>
        </p:scale>
        <p:origin x="-235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864D-1CFC-4A99-BCAC-2BC65088201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E19D-6DE9-45D7-B300-F986FAF7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532" y="0"/>
            <a:ext cx="7702469" cy="891912"/>
          </a:xfrm>
          <a:prstGeom prst="rect">
            <a:avLst/>
          </a:prstGeom>
        </p:spPr>
        <p:txBody>
          <a:bodyPr lIns="82351" tIns="41175" rIns="82351" bIns="411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54" y="1509389"/>
            <a:ext cx="7756812" cy="4939818"/>
          </a:xfrm>
          <a:prstGeom prst="rect">
            <a:avLst/>
          </a:prstGeom>
        </p:spPr>
        <p:txBody>
          <a:bodyPr lIns="82351" tIns="41175" rIns="82351" bIns="411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2148"/>
            <a:ext cx="1166954" cy="255852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7975" y="6655033"/>
            <a:ext cx="4873749" cy="202967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11900" y="6586425"/>
            <a:ext cx="632100" cy="271576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fld id="{279AC70D-A67D-40CE-8BD6-92F5E525B6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EA74-8F32-4782-94DC-E40E93748990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F206-F216-417C-8615-E5B7AB602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145657" cy="648072"/>
          </a:xfrm>
        </p:spPr>
        <p:txBody>
          <a:bodyPr/>
          <a:lstStyle/>
          <a:p>
            <a:pPr algn="l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Dudung Angkasa, SGz, M.Gizi, 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0800" y="1066800"/>
            <a:ext cx="6151123" cy="720080"/>
          </a:xfrm>
        </p:spPr>
        <p:txBody>
          <a:bodyPr/>
          <a:lstStyle/>
          <a:p>
            <a:r>
              <a:rPr lang="en-US" sz="3200" b="1" smtClean="0"/>
              <a:t>NUT225-METABOLISME ZAT </a:t>
            </a:r>
            <a:r>
              <a:rPr lang="en-US" sz="3200" b="1" smtClean="0"/>
              <a:t>GIZI </a:t>
            </a:r>
            <a:r>
              <a:rPr lang="en-US" sz="3200" b="1" smtClean="0"/>
              <a:t>MIKRO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i="1" smtClean="0"/>
              <a:t>Interaksi Mineral-Mineral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5EB7B2-FABC-4FC9-80FC-2B80FE571A36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BBBA0-C846-4522-9C10-8A4BE583BFC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7848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  <a:sym typeface="Wingdings" pitchFamily="2" charset="2"/>
              </a:rPr>
              <a:t>Combined Interactions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latin typeface="Arial" charset="0"/>
                <a:sym typeface="Wingdings" pitchFamily="2" charset="2"/>
              </a:rPr>
              <a:t>  when three of more elements are in an interaction mode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latin typeface="Arial" charset="0"/>
                <a:sym typeface="Wingdings" pitchFamily="2" charset="2"/>
              </a:rPr>
              <a:t>	Ex:  -  iron-tin-zinc interaction = antagonism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latin typeface="Arial" charset="0"/>
                <a:sym typeface="Wingdings" pitchFamily="2" charset="2"/>
              </a:rPr>
              <a:t>	        -  calcium, fluoride and strontium, all acting in concert to 		provide increased bone mineral strength  mutual 		synergism, a state in which all elements would be 			working collaboratively toward the same goal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/>
              <a:t>	       </a:t>
            </a:r>
            <a:r>
              <a:rPr lang="en-US" sz="1800" b="1">
                <a:latin typeface="Arial" charset="0"/>
              </a:rPr>
              <a:t>-  mixture of antagonistic and synergistic reactions is 			occurring when three or more minerals exhibit 			mutual interactions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		</a:t>
            </a:r>
            <a:r>
              <a:rPr lang="en-US" sz="1800" b="1">
                <a:latin typeface="Arial" charset="0"/>
                <a:sym typeface="Wingdings" pitchFamily="2" charset="2"/>
              </a:rPr>
              <a:t>  Ex: calcium-iron-zinc  (?)</a:t>
            </a: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9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69C4C8-09D0-4D3E-B564-DC55EC27615A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874C-F34B-4544-A420-841AC8A5FD6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i="1">
                <a:latin typeface="Copperplate Gothic Bold" pitchFamily="34" charset="0"/>
              </a:rPr>
              <a:t>Levels of Mineral-Mineral Interactions</a:t>
            </a:r>
            <a:endParaRPr lang="en-US" b="1">
              <a:latin typeface="Copperplate Gothic Bold" pitchFamily="34" charset="0"/>
            </a:endParaRPr>
          </a:p>
        </p:txBody>
      </p:sp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2514600" y="1524000"/>
            <a:ext cx="4611688" cy="4581525"/>
            <a:chOff x="-4" y="-4"/>
            <a:chExt cx="2905" cy="3084"/>
          </a:xfrm>
        </p:grpSpPr>
        <p:grpSp>
          <p:nvGrpSpPr>
            <p:cNvPr id="13319" name="Group 13"/>
            <p:cNvGrpSpPr>
              <a:grpSpLocks/>
            </p:cNvGrpSpPr>
            <p:nvPr/>
          </p:nvGrpSpPr>
          <p:grpSpPr bwMode="auto">
            <a:xfrm>
              <a:off x="0" y="0"/>
              <a:ext cx="2897" cy="3076"/>
              <a:chOff x="0" y="0"/>
              <a:chExt cx="2897" cy="3076"/>
            </a:xfrm>
          </p:grpSpPr>
          <p:grpSp>
            <p:nvGrpSpPr>
              <p:cNvPr id="1332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2897" cy="577"/>
                <a:chOff x="0" y="0"/>
                <a:chExt cx="2897" cy="577"/>
              </a:xfrm>
            </p:grpSpPr>
            <p:sp>
              <p:nvSpPr>
                <p:cNvPr id="13328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811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id-ID" sz="2000" b="1">
                      <a:latin typeface="Arial" charset="0"/>
                      <a:cs typeface="Arial" charset="0"/>
                    </a:rPr>
                    <a:t>Loci of Mineral-Mineral Interactions of Physiological Importance</a:t>
                  </a:r>
                  <a:endParaRPr lang="id-ID" sz="2000">
                    <a:cs typeface="Times New Roman" pitchFamily="18" charset="0"/>
                  </a:endParaRPr>
                </a:p>
                <a:p>
                  <a:pPr algn="ctr" eaLnBrk="0" hangingPunct="0"/>
                  <a:endParaRPr lang="id-ID" sz="1800">
                    <a:latin typeface="Arial" charset="0"/>
                  </a:endParaRPr>
                </a:p>
              </p:txBody>
            </p:sp>
            <p:sp>
              <p:nvSpPr>
                <p:cNvPr id="1332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97" cy="57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22" name="Group 10"/>
              <p:cNvGrpSpPr>
                <a:grpSpLocks/>
              </p:cNvGrpSpPr>
              <p:nvPr/>
            </p:nvGrpSpPr>
            <p:grpSpPr bwMode="auto">
              <a:xfrm>
                <a:off x="0" y="577"/>
                <a:ext cx="2897" cy="2076"/>
                <a:chOff x="0" y="577"/>
                <a:chExt cx="2897" cy="2076"/>
              </a:xfrm>
            </p:grpSpPr>
            <p:sp>
              <p:nvSpPr>
                <p:cNvPr id="13326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577"/>
                  <a:ext cx="2811" cy="2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</a:t>
                  </a:r>
                  <a:r>
                    <a:rPr lang="id-ID" sz="1800" b="1">
                      <a:latin typeface="Arial" charset="0"/>
                      <a:cs typeface="Arial" charset="0"/>
                    </a:rPr>
                    <a:t> In Food and Beverages</a:t>
                  </a:r>
                  <a:endParaRPr lang="id-ID" sz="18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</a:t>
                  </a:r>
                  <a:r>
                    <a:rPr lang="id-ID" sz="1800" b="1">
                      <a:latin typeface="Arial" charset="0"/>
                      <a:cs typeface="Arial" charset="0"/>
                    </a:rPr>
                    <a:t> </a:t>
                  </a:r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In the Alimentary Canal</a:t>
                  </a:r>
                  <a:endParaRPr lang="id-ID" sz="18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     -  competition for uptake sites</a:t>
                  </a:r>
                  <a:endParaRPr lang="id-ID" sz="1800" b="1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     -  “co-adaptation” of the uptake    </a:t>
                  </a:r>
                  <a:endParaRPr lang="id-ID" sz="1800" b="1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              mechanism</a:t>
                  </a:r>
                  <a:endParaRPr lang="id-ID" sz="1800" b="1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</a:t>
                  </a:r>
                  <a:r>
                    <a:rPr lang="id-ID" sz="1800" b="1">
                      <a:latin typeface="Arial" charset="0"/>
                      <a:cs typeface="Arial" charset="0"/>
                    </a:rPr>
                    <a:t>  </a:t>
                  </a:r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At the Tissue Level</a:t>
                  </a:r>
                  <a:endParaRPr lang="id-ID" sz="18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     -  at storage sites</a:t>
                  </a:r>
                  <a:endParaRPr lang="id-ID" sz="1800" b="1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     -  in functional proteins or enzymes</a:t>
                  </a:r>
                  <a:endParaRPr lang="id-ID" sz="1800" b="1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</a:t>
                  </a:r>
                  <a:r>
                    <a:rPr lang="id-ID" sz="1800" b="1">
                      <a:latin typeface="Arial" charset="0"/>
                      <a:cs typeface="Arial" charset="0"/>
                    </a:rPr>
                    <a:t>  </a:t>
                  </a:r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In Transport within the Organism</a:t>
                  </a:r>
                  <a:endParaRPr lang="id-ID" sz="18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</a:t>
                  </a:r>
                  <a:r>
                    <a:rPr lang="id-ID" sz="1800" b="1">
                      <a:latin typeface="Arial" charset="0"/>
                      <a:cs typeface="Arial" charset="0"/>
                    </a:rPr>
                    <a:t>  </a:t>
                  </a:r>
                  <a:r>
                    <a:rPr lang="id-ID" sz="1800" b="1">
                      <a:latin typeface="Arial" charset="0"/>
                      <a:cs typeface="Arial" charset="0"/>
                      <a:sym typeface="Symbol" pitchFamily="18" charset="2"/>
                    </a:rPr>
                    <a:t>In Pathways of Excretions</a:t>
                  </a:r>
                  <a:endParaRPr lang="id-ID" sz="1800" b="1">
                    <a:latin typeface="Arial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endParaRPr lang="id-ID" sz="1800" b="1">
                    <a:latin typeface="Arial" charset="0"/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1332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577"/>
                  <a:ext cx="2897" cy="20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23" name="Group 12"/>
              <p:cNvGrpSpPr>
                <a:grpSpLocks/>
              </p:cNvGrpSpPr>
              <p:nvPr/>
            </p:nvGrpSpPr>
            <p:grpSpPr bwMode="auto">
              <a:xfrm>
                <a:off x="0" y="2653"/>
                <a:ext cx="2897" cy="423"/>
                <a:chOff x="0" y="2653"/>
                <a:chExt cx="2897" cy="423"/>
              </a:xfrm>
            </p:grpSpPr>
            <p:sp>
              <p:nvSpPr>
                <p:cNvPr id="13324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2653"/>
                  <a:ext cx="2811" cy="4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id-ID" sz="1200" b="1">
                      <a:latin typeface="Arial" charset="0"/>
                      <a:cs typeface="Arial" charset="0"/>
                    </a:rPr>
                    <a:t>Source: Solomons, 1988</a:t>
                  </a:r>
                </a:p>
                <a:p>
                  <a:pPr algn="ctr" eaLnBrk="0" hangingPunct="0"/>
                  <a:endParaRPr lang="id-ID" sz="1200">
                    <a:latin typeface="Arial" charset="0"/>
                  </a:endParaRPr>
                </a:p>
              </p:txBody>
            </p:sp>
            <p:sp>
              <p:nvSpPr>
                <p:cNvPr id="1332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653"/>
                  <a:ext cx="2897" cy="4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0" name="Rectangle 14"/>
            <p:cNvSpPr>
              <a:spLocks noChangeArrowheads="1"/>
            </p:cNvSpPr>
            <p:nvPr/>
          </p:nvSpPr>
          <p:spPr bwMode="auto">
            <a:xfrm>
              <a:off x="-4" y="-4"/>
              <a:ext cx="2905" cy="3084"/>
            </a:xfrm>
            <a:prstGeom prst="rect">
              <a:avLst/>
            </a:prstGeom>
            <a:noFill/>
            <a:ln w="1428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24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97AC45-463C-45F5-9803-3EA76ABC3C24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37EB0-B1F0-4149-880C-7D14E4DF0B6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990600" y="838200"/>
            <a:ext cx="466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latin typeface="Copperplate Gothic Bold" pitchFamily="34" charset="0"/>
              </a:rPr>
              <a:t>Minerals in Foods</a:t>
            </a:r>
            <a:r>
              <a:rPr lang="en-US" sz="2800" b="1">
                <a:latin typeface="Copperplate Gothic Bold" pitchFamily="34" charset="0"/>
              </a:rPr>
              <a:t> 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76200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Found in all food groups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More reliably found in animal products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Often other substances in food decrease absorption 	(bioavailability) of minerals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     Ex:   -  Fiber could physically prevent the absorption of 				minerals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              -  Oxalate, found in vegetables, prevents absorption of 			most calcium, and also other minerals</a:t>
            </a:r>
          </a:p>
          <a:p>
            <a:pPr eaLnBrk="1" hangingPunct="1">
              <a:spcBef>
                <a:spcPct val="50000"/>
              </a:spcBef>
            </a:pP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               -  Tannins (polyphenolic compounds) could bind 				minerals, ex: </a:t>
            </a:r>
            <a:r>
              <a:rPr lang="en-US" sz="1800" b="1">
                <a:latin typeface="Arial" charset="0"/>
                <a:sym typeface="Wingdings" pitchFamily="2" charset="2"/>
              </a:rPr>
              <a:t> Fe + tannin  ferro-tannat</a:t>
            </a:r>
            <a:endParaRPr lang="en-US" sz="1800" b="1">
              <a:latin typeface="Arial" charset="0"/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1143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743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438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8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89063D-B866-48F9-B9C6-B1C85F10D35B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8A446-D20B-494A-A03B-268265AE9D4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6705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/>
              <a:t>-  </a:t>
            </a:r>
            <a:r>
              <a:rPr lang="en-US" sz="1800" b="1">
                <a:latin typeface="Arial" charset="0"/>
              </a:rPr>
              <a:t>Phytic acid (phytate) form of phosphorus  in most plants 	makes it poorly available, and it could bind some 	minerals and  decreases their bioavailability  (Ca, 	Mg, Fe, Zn, Cu and Mn)</a:t>
            </a:r>
          </a:p>
        </p:txBody>
      </p:sp>
      <p:grpSp>
        <p:nvGrpSpPr>
          <p:cNvPr id="15366" name="Group 5"/>
          <p:cNvGrpSpPr>
            <a:grpSpLocks/>
          </p:cNvGrpSpPr>
          <p:nvPr/>
        </p:nvGrpSpPr>
        <p:grpSpPr bwMode="auto">
          <a:xfrm>
            <a:off x="762000" y="3200400"/>
            <a:ext cx="7696200" cy="2746375"/>
            <a:chOff x="672" y="1248"/>
            <a:chExt cx="4848" cy="1730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238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48"/>
              <a:ext cx="2448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858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CB282C-B044-4B4A-AE04-68F3364E926C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1C13F-ACDF-4A07-AF66-7435346D99C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1524000" y="609600"/>
            <a:ext cx="6115050" cy="5492750"/>
            <a:chOff x="816" y="384"/>
            <a:chExt cx="3852" cy="3460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84"/>
              <a:ext cx="3852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72"/>
              <a:ext cx="3840" cy="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399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97EAE1-3533-4D39-827F-D9A06EF87ACE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1C894-8DC1-4289-902E-9759C98E04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5029200" cy="5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i="1">
                <a:latin typeface="Copperplate Gothic Bold" pitchFamily="34" charset="0"/>
              </a:rPr>
              <a:t>Interactions of Minerals in the Alimentary Canal</a:t>
            </a:r>
            <a:endParaRPr lang="en-US" b="1">
              <a:latin typeface="Copperplate Gothic Bold" pitchFamily="34" charset="0"/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476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3429000" y="1981200"/>
            <a:ext cx="5410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The majority important mineral-mineral interactions occur in the alimentary tract, either through “competition” or “co-adaptation”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COMPETITION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Chemically similar minerals share “channels” for absorption, and the simultaneous ingestion of two or more minerals will result in competition for absorption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1066800" y="4953000"/>
            <a:ext cx="7543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Ex:  -  the inhibited intestinal uptake of copper in the presence of 	cadmium and silver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        -  zinc-iron interaction in human</a:t>
            </a:r>
          </a:p>
        </p:txBody>
      </p:sp>
    </p:spTree>
    <p:extLst>
      <p:ext uri="{BB962C8B-B14F-4D97-AF65-F5344CB8AC3E}">
        <p14:creationId xmlns:p14="http://schemas.microsoft.com/office/powerpoint/2010/main" val="65728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28E424-5F61-448D-98CA-E4309AED7741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C98CC-5BE3-40C6-BAC2-C218C7B6865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143000" y="914400"/>
            <a:ext cx="76200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CO-ADAPTATION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The locus of certain of mineral-mineral interactions may be intracellular, perhaps in relation to a common binding protein, rather than intra-luminal </a:t>
            </a:r>
            <a:r>
              <a:rPr lang="en-US" sz="2000" b="1">
                <a:latin typeface="Arial" charset="0"/>
                <a:sym typeface="Wingdings" pitchFamily="2" charset="2"/>
              </a:rPr>
              <a:t> dietary intake of one mineral may induce an intracellular transfer mechanism of mucosal trapping mechanism that – not entirely specific – may influence the absorption of the other mineral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  <a:sym typeface="Wingdings" pitchFamily="2" charset="2"/>
              </a:rPr>
              <a:t>Such “co-adaptation” may presumably derive from a direct intracellular action by a mineral or by some hormonal signal reflecting its tissue stores  deficiency or sufficiency of one mineral can determine the absorptive efficiency of another</a:t>
            </a:r>
            <a:endParaRPr lang="en-U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3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8E3CE4-00BE-4A31-9C60-A3F8E5455440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FF6FF-BB4A-4844-83D0-8C727EC9B46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7696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CO-ADAPTATION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When the dietary supply of a nutrient and/or the body reserves of a mineral are low, the intestine adapts to improve the efficiency of uptake and transfer </a:t>
            </a:r>
            <a:r>
              <a:rPr lang="en-US" sz="1800" b="1">
                <a:latin typeface="Arial" charset="0"/>
                <a:sym typeface="Wingdings" pitchFamily="2" charset="2"/>
              </a:rPr>
              <a:t> when non-specific, other similar dietary species are also enhanced in their absorption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	Ex:  -  in iron deficiency  the up-regulation of iron 			absorption also produced increased uptake of lead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When body stores are overloaded with a mineral, the intestine often adapts to block its absorption from the diet  when this barrier mechanism is less specific, the uptake of the other chemically similar ions is diminished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	Ex:  -  lead in iron overloaded state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	        -  copper-absorption inhibition by excess zinc </a:t>
            </a: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6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80469C-F6F3-4094-B961-0EDADA79C9BC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6D80B-C0E3-4CB2-8583-922AC49CBFC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0485" name="Picture 102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7484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3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CF5F03-D4EF-4A6E-BC86-46B6F7C515E2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B4D25-DA2A-47AC-87C0-C20A7797BC1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Copperplate Gothic Bold" pitchFamily="34" charset="0"/>
              </a:rPr>
              <a:t>Interaction at the Level of the Tissues</a:t>
            </a:r>
            <a:endParaRPr lang="en-US" b="1">
              <a:latin typeface="Copperplate Gothic Bold" pitchFamily="34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8486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AT STORAGE SITE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Zinc for normal rat fetal development apparently comes from the dam’s diet,  Teratogenesis in rat fetuses of zinc-restricted dams is overcome with simultaneous dietary calcium restrictions </a:t>
            </a:r>
            <a:r>
              <a:rPr lang="en-US" sz="1800" b="1">
                <a:latin typeface="Arial" charset="0"/>
                <a:sym typeface="Wingdings" pitchFamily="2" charset="2"/>
              </a:rPr>
              <a:t> presumably, the co-mobilization of both minerals from maternal skeleton occurs, and the zinc released from bone becomes available for fetal nutrition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IN FUNCTIONAL PROTEINS &amp; ENZYMES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An example for an interaction of minerals at the sub-cellular level is the reversal by zinc of lead’s inhibition of delta-amino-levulinic acid dehydratase (ALA-D).  Tin has also been shown to inhibit ALA-D activity, and zinc can modify this effect</a:t>
            </a: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6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A60A71-2C64-4AF4-8E43-5D1CF4D262CB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3CAB0-752C-44A1-A770-74780C4FDFB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533400" y="1447800"/>
            <a:ext cx="38100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 </a:t>
            </a:r>
            <a:r>
              <a:rPr lang="en-US" sz="1800" b="1">
                <a:latin typeface="Arial" charset="0"/>
              </a:rPr>
              <a:t>Some participate with 	enzymes in metabolic 	processes (cofactors)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800" b="1">
                <a:latin typeface="Arial" charset="0"/>
              </a:rPr>
              <a:t>  Some have structural 	functions (Ca, P in 	bone; S in keratin)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800" b="1">
                <a:latin typeface="Arial" charset="0"/>
              </a:rPr>
              <a:t>  Acid-base and water balance 	(Na, K, Cl)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800" b="1">
                <a:latin typeface="Arial" charset="0"/>
              </a:rPr>
              <a:t>  Nerve &amp; muscle function (Ca, 	Na, K)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800" b="1">
                <a:latin typeface="Arial" charset="0"/>
              </a:rPr>
              <a:t>  Unique functions (e.g., heme, 	B12, thyroid hormones)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latin typeface="Copperplate Gothic Bold" pitchFamily="34" charset="0"/>
              </a:rPr>
              <a:t>Functions of Minerals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2600325" y="12334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4" name="Picture 4" descr="Gt188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219200"/>
            <a:ext cx="4448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BB704F-A2F6-464B-89D6-20573B021929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D0FCF-5684-4AB9-9B6B-8A649B1B6F0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Copperplate Gothic Bold" pitchFamily="34" charset="0"/>
              </a:rPr>
              <a:t>Interaction in Transport within the Organism</a:t>
            </a:r>
            <a:endParaRPr lang="en-US" b="1">
              <a:latin typeface="Copperplate Gothic Bold" pitchFamily="34" charset="0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924800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Transferrin (TF) is the physiological serum transport protein for iron.  The circulating complement of TF is generally less than 50% saturated with iron in its transit from site to site.  In its functional form, chromium is a soluble entity, but its normal transport protein is also TF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838200" y="3429000"/>
            <a:ext cx="716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Copperplate Gothic Bold" pitchFamily="34" charset="0"/>
              </a:rPr>
              <a:t>Interaction in Pathways of Excretion</a:t>
            </a:r>
            <a:endParaRPr lang="en-US" b="1">
              <a:latin typeface="Copperplate Gothic Bold" pitchFamily="34" charset="0"/>
            </a:endParaRP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914400" y="4267200"/>
            <a:ext cx="7924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The level of circulating ionized calcium governs release of parathyroid hormone (PTH) from parathyroid gland.  PTH status, in turn, determines the renal tubular handling of filtered phosphate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There is also an interaction between calcium and magnesium at the level of renal excretion    (?)</a:t>
            </a:r>
          </a:p>
        </p:txBody>
      </p:sp>
    </p:spTree>
    <p:extLst>
      <p:ext uri="{BB962C8B-B14F-4D97-AF65-F5344CB8AC3E}">
        <p14:creationId xmlns:p14="http://schemas.microsoft.com/office/powerpoint/2010/main" val="380790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3D4CF4-D1EF-4F80-8A4D-EDC84B810A82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BE0FA-51C6-45E7-AB55-70B9327ED7E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2961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6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B87942-57FD-4BA4-A3C0-27961A1601D8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68E0A-64D5-4E0E-96BE-A1A5C98F570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262188" y="1328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2" name="Picture 2" descr="Gt221b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9113"/>
            <a:ext cx="61722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7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E65817-BE1A-40AF-9F14-DC65E67E58B8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5DC7C-0689-495D-A0AD-B20A353CC0C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7042150" cy="5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i="1">
                <a:latin typeface="Copperplate Gothic Bold" pitchFamily="34" charset="0"/>
              </a:rPr>
              <a:t>Physiologically Important Mineral-Mineral Interactions in Human</a:t>
            </a:r>
            <a:endParaRPr lang="en-US" b="1">
              <a:latin typeface="Copperplate Gothic Bold" pitchFamily="34" charset="0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7696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CALCIUM-MAGNESIUM (Ca-Mg)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High calcium intakes aggravated the symptoms of dietary 	magnesium depletion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A significant reduction in the apparent fractional absorption of 	magnesium by increasing dietary calcium intake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Addition of graded doses of calcium increased the urinary 	 	excretion of magnesium and reduced magnesium balance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IRON-SELENIUM (Fe-Se)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Iron has a role in the generation of intracellular free radicals, while 	selenium is the trace element moiety in glutathione 	peroxidase (antioxidant enzyme)</a:t>
            </a:r>
          </a:p>
        </p:txBody>
      </p:sp>
    </p:spTree>
    <p:extLst>
      <p:ext uri="{BB962C8B-B14F-4D97-AF65-F5344CB8AC3E}">
        <p14:creationId xmlns:p14="http://schemas.microsoft.com/office/powerpoint/2010/main" val="6554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E1B4A6-B864-4ACE-B0E0-FFFBE80BA991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D16CD-EDF6-43E1-8CBD-C1640D66D07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73914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IRON-ZINC (Fe-Zn)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Zinc suppresses iron efficacy for growth of schoolboys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Excessive oral iron aggravates zinc deficiency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High iron contents of infant formulas depresses plasma zinc 	levels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High levels of prenatal iron supplementation were associated 	with lower maternal zinc levels in pregnancy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latin typeface="Arial" charset="0"/>
                <a:sym typeface="Wingdings" pitchFamily="2" charset="2"/>
              </a:rPr>
              <a:t>  zinc-iron interaction as: co-adaptation or direct competition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800" b="1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latin typeface="Arial" charset="0"/>
              </a:rPr>
              <a:t>IRON-MANGANESE (Fe-Mn)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latin typeface="Arial" charset="0"/>
              </a:rPr>
              <a:t>-  Inhibition of intestinal manganese absorption in the presence of 	excessive dietary or intra-luminal iron</a:t>
            </a:r>
          </a:p>
        </p:txBody>
      </p:sp>
    </p:spTree>
    <p:extLst>
      <p:ext uri="{BB962C8B-B14F-4D97-AF65-F5344CB8AC3E}">
        <p14:creationId xmlns:p14="http://schemas.microsoft.com/office/powerpoint/2010/main" val="282364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47DE1E-96C4-422E-8CFD-00A2D4F21AF8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C8CBB-EB62-4E5B-BE5A-F20AA19FCF0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295400" y="762000"/>
            <a:ext cx="7467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ZINC-COPPER (Zn-Cu)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Feeding relatively increased amounts of copper and normal 	amounts of zinc has no apparent consequence, but 	feeding zinc levels out of proportion to copper has 	important biological consequences </a:t>
            </a:r>
            <a:r>
              <a:rPr lang="en-US" sz="1800" b="1">
                <a:latin typeface="Arial" charset="0"/>
                <a:sym typeface="Wingdings" pitchFamily="2" charset="2"/>
              </a:rPr>
              <a:t> copper absorption 	is diminished when dietary levels of zinc are high</a:t>
            </a: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TIN-ZINC (Sn-Zn)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Experiments in rodents revealed an antagonistic interaction 	between tin and zinc</a:t>
            </a:r>
          </a:p>
          <a:p>
            <a:pPr eaLnBrk="1" hangingPunct="1">
              <a:spcBef>
                <a:spcPct val="50000"/>
              </a:spcBef>
            </a:pPr>
            <a:endParaRPr 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IRON-CHROMIUM (Fe-Cr)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-  It seems that iron would compete with chromium for transport in 	the circulation</a:t>
            </a:r>
          </a:p>
        </p:txBody>
      </p:sp>
    </p:spTree>
    <p:extLst>
      <p:ext uri="{BB962C8B-B14F-4D97-AF65-F5344CB8AC3E}">
        <p14:creationId xmlns:p14="http://schemas.microsoft.com/office/powerpoint/2010/main" val="381941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6" name="AutoShape 2" descr="http://2.bp.blogspot.com/-Xue7TB-6zyM/UBB9d0OJcGI/AAAAAAAACps/yb3h-hNDkNo/s1600/Thank+You.jpg"/>
          <p:cNvSpPr>
            <a:spLocks noChangeAspect="1" noChangeArrowheads="1"/>
          </p:cNvSpPr>
          <p:nvPr/>
        </p:nvSpPr>
        <p:spPr bwMode="auto">
          <a:xfrm>
            <a:off x="158750" y="-1166813"/>
            <a:ext cx="36290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51" tIns="41175" rIns="82351" bIns="41175"/>
          <a:lstStyle/>
          <a:p>
            <a:endParaRPr lang="en-US"/>
          </a:p>
        </p:txBody>
      </p:sp>
      <p:pic>
        <p:nvPicPr>
          <p:cNvPr id="28677" name="Picture 4" descr="http://2.bp.blogspot.com/-Xue7TB-6zyM/UBB9d0OJcGI/AAAAAAAACps/yb3h-hNDkNo/s1600/Thank+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125663"/>
            <a:ext cx="54229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45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7A1416-6D18-4701-9E0A-FD4F65575A71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6B3CF-C0E6-4F57-8346-3356F030F8D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5" name="Rectangle 1026"/>
          <p:cNvSpPr>
            <a:spLocks noChangeArrowheads="1"/>
          </p:cNvSpPr>
          <p:nvPr/>
        </p:nvSpPr>
        <p:spPr bwMode="auto">
          <a:xfrm>
            <a:off x="900113" y="1341438"/>
            <a:ext cx="80010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1">
                <a:latin typeface="Arial" charset="0"/>
              </a:rPr>
              <a:t>Macro or Major minerals: present in body tissues at concentrations </a:t>
            </a:r>
          </a:p>
          <a:p>
            <a:pPr>
              <a:lnSpc>
                <a:spcPct val="140000"/>
              </a:lnSpc>
            </a:pPr>
            <a:r>
              <a:rPr lang="en-US" sz="1800" b="1">
                <a:latin typeface="Arial" charset="0"/>
              </a:rPr>
              <a:t>&gt; 50 mg/kg (50 ppm)</a:t>
            </a:r>
          </a:p>
          <a:p>
            <a:pPr>
              <a:lnSpc>
                <a:spcPct val="140000"/>
              </a:lnSpc>
            </a:pPr>
            <a:r>
              <a:rPr lang="en-US" sz="2000" b="1" i="1">
                <a:latin typeface="Arial" charset="0"/>
              </a:rPr>
              <a:t>	sodium (Na), potassium (K), magnesium (Mg), calcium 	(Ca), phosphorus (P), sulfur (S)</a:t>
            </a:r>
          </a:p>
          <a:p>
            <a:pPr>
              <a:lnSpc>
                <a:spcPct val="140000"/>
              </a:lnSpc>
            </a:pPr>
            <a:endParaRPr lang="en-US" sz="2000" b="1" i="1"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en-US" sz="1800" b="1">
                <a:latin typeface="Arial" charset="0"/>
              </a:rPr>
              <a:t>Micro or Trace minerals (body needs relatively less): present in body tissues at concentrations &lt; 50 mg/kg (50 ppm)</a:t>
            </a:r>
          </a:p>
          <a:p>
            <a:pPr>
              <a:lnSpc>
                <a:spcPct val="140000"/>
              </a:lnSpc>
            </a:pPr>
            <a:r>
              <a:rPr lang="en-US" sz="2000" b="1" i="1">
                <a:latin typeface="Arial" charset="0"/>
              </a:rPr>
              <a:t>	chromium (Cr), manganese (Mn), chloride (Cl),  iron (Fe), 	cobalt (Co), molybdenum (Mo), copper (Cu), zinc (Zn), 	fluoride (F), iodine (I), selenium (Se), silicon (Si), tin (Sn), 	arsenic (As), nickel (Ni) …</a:t>
            </a:r>
          </a:p>
        </p:txBody>
      </p:sp>
      <p:sp>
        <p:nvSpPr>
          <p:cNvPr id="282627" name="Text Box 1027"/>
          <p:cNvSpPr txBox="1">
            <a:spLocks noChangeArrowheads="1"/>
          </p:cNvSpPr>
          <p:nvPr/>
        </p:nvSpPr>
        <p:spPr bwMode="auto">
          <a:xfrm>
            <a:off x="838200" y="5334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latin typeface="Copperplate Gothic Bold" pitchFamily="34" charset="0"/>
              </a:rPr>
              <a:t>Mineral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5480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F45E7-4A38-4487-99AB-EF99CABDB773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22C5-11EB-4541-B35D-E9D32C2E7D6A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66800" y="990600"/>
            <a:ext cx="5432425" cy="5105400"/>
            <a:chOff x="-4" y="-4"/>
            <a:chExt cx="4541" cy="3116"/>
          </a:xfrm>
        </p:grpSpPr>
        <p:grpSp>
          <p:nvGrpSpPr>
            <p:cNvPr id="6152" name="Group 38"/>
            <p:cNvGrpSpPr>
              <a:grpSpLocks/>
            </p:cNvGrpSpPr>
            <p:nvPr/>
          </p:nvGrpSpPr>
          <p:grpSpPr bwMode="auto">
            <a:xfrm>
              <a:off x="0" y="0"/>
              <a:ext cx="4533" cy="3108"/>
              <a:chOff x="0" y="0"/>
              <a:chExt cx="4533" cy="3108"/>
            </a:xfrm>
          </p:grpSpPr>
          <p:grpSp>
            <p:nvGrpSpPr>
              <p:cNvPr id="6154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182" cy="346"/>
                <a:chOff x="0" y="0"/>
                <a:chExt cx="1182" cy="346"/>
              </a:xfrm>
            </p:grpSpPr>
            <p:sp>
              <p:nvSpPr>
                <p:cNvPr id="6188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96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sv-SE" sz="1400" b="1">
                      <a:latin typeface="Arial" charset="0"/>
                      <a:cs typeface="Times New Roman" pitchFamily="18" charset="0"/>
                    </a:rPr>
                    <a:t>Golongan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89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82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5" name="Group 17"/>
              <p:cNvGrpSpPr>
                <a:grpSpLocks/>
              </p:cNvGrpSpPr>
              <p:nvPr/>
            </p:nvGrpSpPr>
            <p:grpSpPr bwMode="auto">
              <a:xfrm>
                <a:off x="1182" y="0"/>
                <a:ext cx="764" cy="346"/>
                <a:chOff x="1182" y="0"/>
                <a:chExt cx="764" cy="346"/>
              </a:xfrm>
            </p:grpSpPr>
            <p:sp>
              <p:nvSpPr>
                <p:cNvPr id="6186" name="Rectangle 3"/>
                <p:cNvSpPr>
                  <a:spLocks noChangeArrowheads="1"/>
                </p:cNvSpPr>
                <p:nvPr/>
              </p:nvSpPr>
              <p:spPr bwMode="auto">
                <a:xfrm>
                  <a:off x="1225" y="0"/>
                  <a:ext cx="67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sv-SE" sz="1400" b="1">
                      <a:latin typeface="Arial" charset="0"/>
                      <a:cs typeface="Times New Roman" pitchFamily="18" charset="0"/>
                    </a:rPr>
                    <a:t>Mineral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87" name="Rectangle 16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764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6" name="Group 19"/>
              <p:cNvGrpSpPr>
                <a:grpSpLocks/>
              </p:cNvGrpSpPr>
              <p:nvPr/>
            </p:nvGrpSpPr>
            <p:grpSpPr bwMode="auto">
              <a:xfrm>
                <a:off x="1946" y="0"/>
                <a:ext cx="1124" cy="346"/>
                <a:chOff x="1946" y="0"/>
                <a:chExt cx="1124" cy="346"/>
              </a:xfrm>
            </p:grpSpPr>
            <p:sp>
              <p:nvSpPr>
                <p:cNvPr id="6184" name="Rectangle 4"/>
                <p:cNvSpPr>
                  <a:spLocks noChangeArrowheads="1"/>
                </p:cNvSpPr>
                <p:nvPr/>
              </p:nvSpPr>
              <p:spPr bwMode="auto">
                <a:xfrm>
                  <a:off x="1989" y="0"/>
                  <a:ext cx="103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sv-SE" sz="1400" b="1">
                      <a:latin typeface="Arial" charset="0"/>
                      <a:cs typeface="Times New Roman" pitchFamily="18" charset="0"/>
                    </a:rPr>
                    <a:t>% Berat badan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85" name="Rectangle 18"/>
                <p:cNvSpPr>
                  <a:spLocks noChangeArrowheads="1"/>
                </p:cNvSpPr>
                <p:nvPr/>
              </p:nvSpPr>
              <p:spPr bwMode="auto">
                <a:xfrm>
                  <a:off x="1946" y="0"/>
                  <a:ext cx="1124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7" name="Group 21"/>
              <p:cNvGrpSpPr>
                <a:grpSpLocks/>
              </p:cNvGrpSpPr>
              <p:nvPr/>
            </p:nvGrpSpPr>
            <p:grpSpPr bwMode="auto">
              <a:xfrm>
                <a:off x="3070" y="0"/>
                <a:ext cx="1463" cy="346"/>
                <a:chOff x="3070" y="0"/>
                <a:chExt cx="1463" cy="346"/>
              </a:xfrm>
            </p:grpSpPr>
            <p:sp>
              <p:nvSpPr>
                <p:cNvPr id="6182" name="Rectangle 5"/>
                <p:cNvSpPr>
                  <a:spLocks noChangeArrowheads="1"/>
                </p:cNvSpPr>
                <p:nvPr/>
              </p:nvSpPr>
              <p:spPr bwMode="auto">
                <a:xfrm>
                  <a:off x="3113" y="0"/>
                  <a:ext cx="1377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sv-SE" sz="1400" b="1">
                      <a:latin typeface="Arial" charset="0"/>
                      <a:cs typeface="Times New Roman" pitchFamily="18" charset="0"/>
                    </a:rPr>
                    <a:t>Jumlah dalam tubuh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83" name="Rectangle 20"/>
                <p:cNvSpPr>
                  <a:spLocks noChangeArrowheads="1"/>
                </p:cNvSpPr>
                <p:nvPr/>
              </p:nvSpPr>
              <p:spPr bwMode="auto">
                <a:xfrm>
                  <a:off x="3070" y="0"/>
                  <a:ext cx="1463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8" name="Group 23"/>
              <p:cNvGrpSpPr>
                <a:grpSpLocks/>
              </p:cNvGrpSpPr>
              <p:nvPr/>
            </p:nvGrpSpPr>
            <p:grpSpPr bwMode="auto">
              <a:xfrm>
                <a:off x="0" y="346"/>
                <a:ext cx="1182" cy="1036"/>
                <a:chOff x="0" y="346"/>
                <a:chExt cx="1182" cy="1036"/>
              </a:xfrm>
            </p:grpSpPr>
            <p:sp>
              <p:nvSpPr>
                <p:cNvPr id="618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346"/>
                  <a:ext cx="1096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Mineral makro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(&gt; 0,005 % Berat badan)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81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346"/>
                  <a:ext cx="1182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9" name="Group 25"/>
              <p:cNvGrpSpPr>
                <a:grpSpLocks/>
              </p:cNvGrpSpPr>
              <p:nvPr/>
            </p:nvGrpSpPr>
            <p:grpSpPr bwMode="auto">
              <a:xfrm>
                <a:off x="1182" y="346"/>
                <a:ext cx="764" cy="1036"/>
                <a:chOff x="1182" y="346"/>
                <a:chExt cx="764" cy="1036"/>
              </a:xfrm>
            </p:grpSpPr>
            <p:sp>
              <p:nvSpPr>
                <p:cNvPr id="6178" name="Rectangle 7"/>
                <p:cNvSpPr>
                  <a:spLocks noChangeArrowheads="1"/>
                </p:cNvSpPr>
                <p:nvPr/>
              </p:nvSpPr>
              <p:spPr bwMode="auto">
                <a:xfrm>
                  <a:off x="1225" y="346"/>
                  <a:ext cx="678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Ca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P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K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S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Na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Cl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Mg</a:t>
                  </a: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79" name="Rectangle 24"/>
                <p:cNvSpPr>
                  <a:spLocks noChangeArrowheads="1"/>
                </p:cNvSpPr>
                <p:nvPr/>
              </p:nvSpPr>
              <p:spPr bwMode="auto">
                <a:xfrm>
                  <a:off x="1182" y="346"/>
                  <a:ext cx="764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0" name="Group 27"/>
              <p:cNvGrpSpPr>
                <a:grpSpLocks/>
              </p:cNvGrpSpPr>
              <p:nvPr/>
            </p:nvGrpSpPr>
            <p:grpSpPr bwMode="auto">
              <a:xfrm>
                <a:off x="1946" y="346"/>
                <a:ext cx="1124" cy="1036"/>
                <a:chOff x="1946" y="346"/>
                <a:chExt cx="1124" cy="1036"/>
              </a:xfrm>
            </p:grpSpPr>
            <p:sp>
              <p:nvSpPr>
                <p:cNvPr id="6176" name="Rectangle 8"/>
                <p:cNvSpPr>
                  <a:spLocks noChangeArrowheads="1"/>
                </p:cNvSpPr>
                <p:nvPr/>
              </p:nvSpPr>
              <p:spPr bwMode="auto">
                <a:xfrm>
                  <a:off x="1989" y="346"/>
                  <a:ext cx="1038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1,5-2,2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0,8-1,2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0,35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0,25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0,15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0,15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0,05</a:t>
                  </a: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77" name="Rectangle 26"/>
                <p:cNvSpPr>
                  <a:spLocks noChangeArrowheads="1"/>
                </p:cNvSpPr>
                <p:nvPr/>
              </p:nvSpPr>
              <p:spPr bwMode="auto">
                <a:xfrm>
                  <a:off x="1946" y="346"/>
                  <a:ext cx="1124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1" name="Group 29"/>
              <p:cNvGrpSpPr>
                <a:grpSpLocks/>
              </p:cNvGrpSpPr>
              <p:nvPr/>
            </p:nvGrpSpPr>
            <p:grpSpPr bwMode="auto">
              <a:xfrm>
                <a:off x="3070" y="346"/>
                <a:ext cx="1463" cy="1036"/>
                <a:chOff x="3070" y="346"/>
                <a:chExt cx="1463" cy="1036"/>
              </a:xfrm>
            </p:grpSpPr>
            <p:sp>
              <p:nvSpPr>
                <p:cNvPr id="6174" name="Rectangle 9"/>
                <p:cNvSpPr>
                  <a:spLocks noChangeArrowheads="1"/>
                </p:cNvSpPr>
                <p:nvPr/>
              </p:nvSpPr>
              <p:spPr bwMode="auto">
                <a:xfrm>
                  <a:off x="3113" y="346"/>
                  <a:ext cx="1377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1,02 kg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0,68 kg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0,27 kg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0,20 kg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0,14 kg</a:t>
                  </a: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0,025 kg</a:t>
                  </a: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75" name="Rectangle 28"/>
                <p:cNvSpPr>
                  <a:spLocks noChangeArrowheads="1"/>
                </p:cNvSpPr>
                <p:nvPr/>
              </p:nvSpPr>
              <p:spPr bwMode="auto">
                <a:xfrm>
                  <a:off x="3070" y="346"/>
                  <a:ext cx="1463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2" name="Group 31"/>
              <p:cNvGrpSpPr>
                <a:grpSpLocks/>
              </p:cNvGrpSpPr>
              <p:nvPr/>
            </p:nvGrpSpPr>
            <p:grpSpPr bwMode="auto">
              <a:xfrm>
                <a:off x="0" y="1382"/>
                <a:ext cx="1182" cy="1726"/>
                <a:chOff x="0" y="1382"/>
                <a:chExt cx="1182" cy="1726"/>
              </a:xfrm>
            </p:grpSpPr>
            <p:sp>
              <p:nvSpPr>
                <p:cNvPr id="6172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1382"/>
                  <a:ext cx="1096" cy="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Mineral mikro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(&lt; 0,005 % Berat badan)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7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382"/>
                  <a:ext cx="1182" cy="17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3" name="Group 33"/>
              <p:cNvGrpSpPr>
                <a:grpSpLocks/>
              </p:cNvGrpSpPr>
              <p:nvPr/>
            </p:nvGrpSpPr>
            <p:grpSpPr bwMode="auto">
              <a:xfrm>
                <a:off x="1182" y="1382"/>
                <a:ext cx="764" cy="1726"/>
                <a:chOff x="1182" y="1382"/>
                <a:chExt cx="764" cy="1726"/>
              </a:xfrm>
            </p:grpSpPr>
            <p:sp>
              <p:nvSpPr>
                <p:cNvPr id="6170" name="Rectangle 11"/>
                <p:cNvSpPr>
                  <a:spLocks noChangeArrowheads="1"/>
                </p:cNvSpPr>
                <p:nvPr/>
              </p:nvSpPr>
              <p:spPr bwMode="auto">
                <a:xfrm>
                  <a:off x="1225" y="1382"/>
                  <a:ext cx="678" cy="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Fe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Zn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Se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Mn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Cu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I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Mo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Co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Cr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Si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Va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Ni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As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71" name="Rectangle 32"/>
                <p:cNvSpPr>
                  <a:spLocks noChangeArrowheads="1"/>
                </p:cNvSpPr>
                <p:nvPr/>
              </p:nvSpPr>
              <p:spPr bwMode="auto">
                <a:xfrm>
                  <a:off x="1182" y="1382"/>
                  <a:ext cx="764" cy="17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4" name="Group 35"/>
              <p:cNvGrpSpPr>
                <a:grpSpLocks/>
              </p:cNvGrpSpPr>
              <p:nvPr/>
            </p:nvGrpSpPr>
            <p:grpSpPr bwMode="auto">
              <a:xfrm>
                <a:off x="1946" y="1382"/>
                <a:ext cx="1124" cy="1726"/>
                <a:chOff x="1946" y="1382"/>
                <a:chExt cx="1124" cy="1726"/>
              </a:xfrm>
            </p:grpSpPr>
            <p:sp>
              <p:nvSpPr>
                <p:cNvPr id="61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9" y="1382"/>
                  <a:ext cx="1038" cy="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0,004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0,002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0,0003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0,0002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0,00015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0,00004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0,0002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0,00003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0,00003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 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0,00045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0,00023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69" name="Rectangle 34"/>
                <p:cNvSpPr>
                  <a:spLocks noChangeArrowheads="1"/>
                </p:cNvSpPr>
                <p:nvPr/>
              </p:nvSpPr>
              <p:spPr bwMode="auto">
                <a:xfrm>
                  <a:off x="1946" y="1382"/>
                  <a:ext cx="1124" cy="17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5" name="Group 37"/>
              <p:cNvGrpSpPr>
                <a:grpSpLocks/>
              </p:cNvGrpSpPr>
              <p:nvPr/>
            </p:nvGrpSpPr>
            <p:grpSpPr bwMode="auto">
              <a:xfrm>
                <a:off x="3070" y="1382"/>
                <a:ext cx="1463" cy="1726"/>
                <a:chOff x="3070" y="1382"/>
                <a:chExt cx="1463" cy="1726"/>
              </a:xfrm>
            </p:grpSpPr>
            <p:sp>
              <p:nvSpPr>
                <p:cNvPr id="6166" name="Rectangle 13"/>
                <p:cNvSpPr>
                  <a:spLocks noChangeArrowheads="1"/>
                </p:cNvSpPr>
                <p:nvPr/>
              </p:nvSpPr>
              <p:spPr bwMode="auto">
                <a:xfrm>
                  <a:off x="3113" y="1382"/>
                  <a:ext cx="1377" cy="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4,5 g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1,9 g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0,013 g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0,015 g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0,125 g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sv-SE" sz="1400">
                      <a:latin typeface="Arial" charset="0"/>
                      <a:cs typeface="Times New Roman" pitchFamily="18" charset="0"/>
                    </a:rPr>
                    <a:t>0,015 g</a:t>
                  </a:r>
                  <a:endParaRPr lang="id-ID" sz="14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id-ID" sz="14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id-ID" sz="1400">
                    <a:latin typeface="Arial" charset="0"/>
                  </a:endParaRPr>
                </a:p>
              </p:txBody>
            </p:sp>
            <p:sp>
              <p:nvSpPr>
                <p:cNvPr id="6167" name="Rectangle 36"/>
                <p:cNvSpPr>
                  <a:spLocks noChangeArrowheads="1"/>
                </p:cNvSpPr>
                <p:nvPr/>
              </p:nvSpPr>
              <p:spPr bwMode="auto">
                <a:xfrm>
                  <a:off x="3070" y="1382"/>
                  <a:ext cx="1463" cy="17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53" name="Rectangle 39"/>
            <p:cNvSpPr>
              <a:spLocks noChangeArrowheads="1"/>
            </p:cNvSpPr>
            <p:nvPr/>
          </p:nvSpPr>
          <p:spPr bwMode="auto">
            <a:xfrm>
              <a:off x="-4" y="-4"/>
              <a:ext cx="4541" cy="3116"/>
            </a:xfrm>
            <a:prstGeom prst="rect">
              <a:avLst/>
            </a:prstGeom>
            <a:noFill/>
            <a:ln w="1428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1641" name="Text Box 41"/>
          <p:cNvSpPr txBox="1">
            <a:spLocks noChangeArrowheads="1"/>
          </p:cNvSpPr>
          <p:nvPr/>
        </p:nvSpPr>
        <p:spPr bwMode="auto">
          <a:xfrm>
            <a:off x="1219200" y="533400"/>
            <a:ext cx="544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latin typeface="Copperplate Gothic Bold" pitchFamily="34" charset="0"/>
              </a:rPr>
              <a:t>Tabel.  Klasifikasi Mineral Esensial </a:t>
            </a:r>
            <a:endParaRPr lang="en-US" sz="1800" b="1" i="1">
              <a:latin typeface="Copperplate Gothic Bold" pitchFamily="34" charset="0"/>
              <a:cs typeface="Times New Roman" pitchFamily="18" charset="0"/>
            </a:endParaRPr>
          </a:p>
        </p:txBody>
      </p:sp>
      <p:pic>
        <p:nvPicPr>
          <p:cNvPr id="6151" name="Picture 42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8208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1C58D4-C70F-4A78-853C-15965549774B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CC0FE-CB02-4145-858D-3D7DAB2BD04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3" name="Text Box 1026"/>
          <p:cNvSpPr txBox="1">
            <a:spLocks noChangeArrowheads="1"/>
          </p:cNvSpPr>
          <p:nvPr/>
        </p:nvSpPr>
        <p:spPr bwMode="auto">
          <a:xfrm>
            <a:off x="1143000" y="1905000"/>
            <a:ext cx="63246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b="1">
                <a:latin typeface="Arial" charset="0"/>
              </a:rPr>
              <a:t>  </a:t>
            </a:r>
            <a:r>
              <a:rPr lang="en-US" sz="2000" b="1">
                <a:latin typeface="Arial" charset="0"/>
              </a:rPr>
              <a:t>Physiological state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000" b="1">
                <a:latin typeface="Arial" charset="0"/>
              </a:rPr>
              <a:t>  Interactions with other minerals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000" b="1">
                <a:latin typeface="Arial" charset="0"/>
              </a:rPr>
              <a:t> Tissue storage</a:t>
            </a:r>
          </a:p>
          <a:p>
            <a:pPr>
              <a:lnSpc>
                <a:spcPct val="140000"/>
              </a:lnSpc>
            </a:pPr>
            <a:r>
              <a:rPr lang="en-US" sz="2000" b="1">
                <a:latin typeface="Arial" charset="0"/>
              </a:rPr>
              <a:t>	Bone, Liver</a:t>
            </a:r>
          </a:p>
          <a:p>
            <a:pPr>
              <a:lnSpc>
                <a:spcPct val="140000"/>
              </a:lnSpc>
            </a:pPr>
            <a:r>
              <a:rPr lang="en-US" sz="2000" b="1">
                <a:latin typeface="Arial" charset="0"/>
              </a:rPr>
              <a:t>	Specific proteins to hold and transport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000" b="1">
                <a:latin typeface="Arial" charset="0"/>
              </a:rPr>
              <a:t> Form fed</a:t>
            </a:r>
          </a:p>
          <a:p>
            <a:pPr>
              <a:lnSpc>
                <a:spcPct val="140000"/>
              </a:lnSpc>
            </a:pPr>
            <a:r>
              <a:rPr lang="en-US" sz="2000" b="1">
                <a:latin typeface="Arial" charset="0"/>
              </a:rPr>
              <a:t>	Inorganic vs organic forms</a:t>
            </a:r>
          </a:p>
          <a:p>
            <a:pPr>
              <a:lnSpc>
                <a:spcPct val="140000"/>
              </a:lnSpc>
            </a:pPr>
            <a:r>
              <a:rPr lang="en-US" sz="2000" b="1">
                <a:latin typeface="Arial" charset="0"/>
              </a:rPr>
              <a:t>	Na selenite vs Na selenate vs 				selenomethionine</a:t>
            </a:r>
            <a:endParaRPr lang="en-US"/>
          </a:p>
        </p:txBody>
      </p:sp>
      <p:pic>
        <p:nvPicPr>
          <p:cNvPr id="7174" name="Picture 1027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133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5" name="Text Box 1029"/>
          <p:cNvSpPr txBox="1">
            <a:spLocks noChangeArrowheads="1"/>
          </p:cNvSpPr>
          <p:nvPr/>
        </p:nvSpPr>
        <p:spPr bwMode="auto">
          <a:xfrm>
            <a:off x="1066800" y="762000"/>
            <a:ext cx="533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i="1">
                <a:latin typeface="Copperplate Gothic Bold" pitchFamily="34" charset="0"/>
              </a:rPr>
              <a:t>Factors Affecting Requirement </a:t>
            </a:r>
          </a:p>
        </p:txBody>
      </p:sp>
      <p:pic>
        <p:nvPicPr>
          <p:cNvPr id="7176" name="Picture 1031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504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32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123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809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2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479BD2-887A-47F0-AC0A-382E3370A618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9EC1-B893-4710-B828-38E94A61A1D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7" name="Rectangle 1026"/>
          <p:cNvSpPr>
            <a:spLocks noChangeArrowheads="1"/>
          </p:cNvSpPr>
          <p:nvPr/>
        </p:nvSpPr>
        <p:spPr bwMode="auto">
          <a:xfrm>
            <a:off x="1447800" y="1676400"/>
            <a:ext cx="61722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Arial" charset="0"/>
              </a:rPr>
              <a:t>Most minerals have an optimal range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800" b="1">
                <a:latin typeface="Arial" charset="0"/>
              </a:rPr>
              <a:t>  Below leads to deficiency symptoms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800" b="1">
                <a:latin typeface="Arial" charset="0"/>
              </a:rPr>
              <a:t>  Above leads to toxicity symptoms</a:t>
            </a:r>
          </a:p>
        </p:txBody>
      </p:sp>
      <p:sp>
        <p:nvSpPr>
          <p:cNvPr id="8198" name="Rectangle 1027"/>
          <p:cNvSpPr>
            <a:spLocks noChangeArrowheads="1"/>
          </p:cNvSpPr>
          <p:nvPr/>
        </p:nvSpPr>
        <p:spPr bwMode="auto">
          <a:xfrm>
            <a:off x="2266950" y="270033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9" name="Picture 1028" descr="Gt187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2113"/>
            <a:ext cx="83820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2" name="Text Box 1030"/>
          <p:cNvSpPr txBox="1">
            <a:spLocks noChangeArrowheads="1"/>
          </p:cNvSpPr>
          <p:nvPr/>
        </p:nvSpPr>
        <p:spPr bwMode="auto">
          <a:xfrm>
            <a:off x="1295400" y="8382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latin typeface="Copperplate Gothic Bold" pitchFamily="34" charset="0"/>
              </a:rPr>
              <a:t>Deficiencies and Excesses</a:t>
            </a:r>
            <a:r>
              <a:rPr lang="en-US" sz="3200" b="1" i="1">
                <a:latin typeface="Verdana" pitchFamily="34" charset="0"/>
              </a:rPr>
              <a:t> </a:t>
            </a:r>
            <a:endParaRPr lang="en-US" sz="3200" i="1"/>
          </a:p>
        </p:txBody>
      </p:sp>
    </p:spTree>
    <p:extLst>
      <p:ext uri="{BB962C8B-B14F-4D97-AF65-F5344CB8AC3E}">
        <p14:creationId xmlns:p14="http://schemas.microsoft.com/office/powerpoint/2010/main" val="293311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C2D699-5018-4F9E-A75D-C11819BC3522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91DD2-CE66-4727-9216-B5508F020444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239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042988" y="1341438"/>
            <a:ext cx="4968875" cy="7836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2800" b="1" i="1">
                <a:latin typeface="Copperplate Gothic Bold" pitchFamily="34" charset="0"/>
              </a:rPr>
              <a:t>Mineral-Mineral Interaction</a:t>
            </a:r>
          </a:p>
        </p:txBody>
      </p:sp>
    </p:spTree>
    <p:extLst>
      <p:ext uri="{BB962C8B-B14F-4D97-AF65-F5344CB8AC3E}">
        <p14:creationId xmlns:p14="http://schemas.microsoft.com/office/powerpoint/2010/main" val="255702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F0AD21-E22A-4A4F-94AC-53D64DD5052C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30B6D-4156-475A-900F-2A3EEC271AA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latin typeface="Copperplate Gothic Bold" pitchFamily="34" charset="0"/>
              </a:rPr>
              <a:t>Types of Mineral-Mineral Interactions</a:t>
            </a:r>
            <a:endParaRPr lang="en-US" sz="2800" b="1" i="1">
              <a:latin typeface="Copperplate Gothic Bold" pitchFamily="34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76962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Antagonistic Interaction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The majority of interactions between chemically similar ions tend to be antagonistic, with the presence of one reducing the movement or biological efficacy of the other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  The site of biological interaction appears to be at the level of ion 	penetration of membranes   most, but not all, antagonistic 	mineral interactions involve competition at a membrane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When true competition is the mechanism, the interaction should respond to the relative proportions of the species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	Ex:  the interaction of Al or Sn with Cu, Fe and Ca; and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		Fe-Zn and Zn-Cu</a:t>
            </a:r>
          </a:p>
        </p:txBody>
      </p:sp>
    </p:spTree>
    <p:extLst>
      <p:ext uri="{BB962C8B-B14F-4D97-AF65-F5344CB8AC3E}">
        <p14:creationId xmlns:p14="http://schemas.microsoft.com/office/powerpoint/2010/main" val="94642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EA1256-2057-497A-8E00-E529B74C6E60}" type="datetime6">
              <a:rPr lang="en-US"/>
              <a:pPr>
                <a:defRPr/>
              </a:pPr>
              <a:t>August 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 Interaction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1F15D-0CD2-4955-A183-A89CD4039CE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7772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Synergistic Interactions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 synergistic interactions, the two minerals act in complementary fashion </a:t>
            </a:r>
            <a:r>
              <a:rPr lang="en-US" sz="1800" b="1">
                <a:latin typeface="Arial" charset="0"/>
                <a:sym typeface="Wingdings" pitchFamily="2" charset="2"/>
              </a:rPr>
              <a:t> interactions in which one mineral spares, or substitutes for, the action of the other, or in which the two minerals together mutually enhance a biological function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	Ex: -  certain divalent ions, e.g., Ni2+, Co2+, and Mn2+, could 	          substitute for the native cations in some metallo-	   	          enzymes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	       -  dietary nickel seems to have an iron-sparing effect, 			retarding the development of anemia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  <a:sym typeface="Wingdings" pitchFamily="2" charset="2"/>
              </a:rPr>
              <a:t>	       -  the cooperation of calcium and strontium in preserving 		skeletal mineralization</a:t>
            </a:r>
          </a:p>
        </p:txBody>
      </p:sp>
    </p:spTree>
    <p:extLst>
      <p:ext uri="{BB962C8B-B14F-4D97-AF65-F5344CB8AC3E}">
        <p14:creationId xmlns:p14="http://schemas.microsoft.com/office/powerpoint/2010/main" val="1732022191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783</TotalTime>
  <Words>954</Words>
  <Application>Microsoft Office PowerPoint</Application>
  <PresentationFormat>On-screen Show (4:3)</PresentationFormat>
  <Paragraphs>257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0-Blanko-PPT-sesi-1 Baru (3)</vt:lpstr>
      <vt:lpstr>Dudung Angkasa, SGz, M.Gizi, 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ismail - [2010]</cp:lastModifiedBy>
  <cp:revision>50</cp:revision>
  <dcterms:created xsi:type="dcterms:W3CDTF">2019-09-17T08:27:08Z</dcterms:created>
  <dcterms:modified xsi:type="dcterms:W3CDTF">2020-08-24T12:10:23Z</dcterms:modified>
</cp:coreProperties>
</file>