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56" r:id="rId2"/>
    <p:sldId id="314" r:id="rId3"/>
    <p:sldId id="377" r:id="rId4"/>
    <p:sldId id="389" r:id="rId5"/>
    <p:sldId id="437" r:id="rId6"/>
    <p:sldId id="381" r:id="rId7"/>
    <p:sldId id="390" r:id="rId8"/>
    <p:sldId id="392" r:id="rId9"/>
    <p:sldId id="393" r:id="rId10"/>
    <p:sldId id="394" r:id="rId11"/>
    <p:sldId id="400" r:id="rId12"/>
    <p:sldId id="399" r:id="rId13"/>
    <p:sldId id="395" r:id="rId14"/>
    <p:sldId id="396" r:id="rId15"/>
    <p:sldId id="397" r:id="rId16"/>
    <p:sldId id="318" r:id="rId17"/>
    <p:sldId id="325" r:id="rId18"/>
    <p:sldId id="326" r:id="rId19"/>
    <p:sldId id="327" r:id="rId20"/>
    <p:sldId id="328" r:id="rId21"/>
    <p:sldId id="335" r:id="rId22"/>
    <p:sldId id="438" r:id="rId23"/>
    <p:sldId id="336" r:id="rId24"/>
    <p:sldId id="337" r:id="rId25"/>
    <p:sldId id="366" r:id="rId26"/>
    <p:sldId id="339" r:id="rId27"/>
    <p:sldId id="367" r:id="rId28"/>
    <p:sldId id="401" r:id="rId29"/>
    <p:sldId id="425" r:id="rId30"/>
    <p:sldId id="426" r:id="rId31"/>
    <p:sldId id="402" r:id="rId32"/>
    <p:sldId id="439" r:id="rId33"/>
    <p:sldId id="404" r:id="rId34"/>
    <p:sldId id="405" r:id="rId35"/>
    <p:sldId id="440" r:id="rId36"/>
    <p:sldId id="441" r:id="rId37"/>
    <p:sldId id="442" r:id="rId38"/>
    <p:sldId id="443" r:id="rId39"/>
    <p:sldId id="444" r:id="rId40"/>
    <p:sldId id="445" r:id="rId41"/>
    <p:sldId id="446" r:id="rId42"/>
    <p:sldId id="415" r:id="rId43"/>
    <p:sldId id="416" r:id="rId44"/>
    <p:sldId id="417" r:id="rId45"/>
    <p:sldId id="419" r:id="rId46"/>
  </p:sldIdLst>
  <p:sldSz cx="9144000" cy="6858000" type="screen4x3"/>
  <p:notesSz cx="9144000" cy="6858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DAEDD1"/>
    <a:srgbClr val="C4E3B5"/>
    <a:srgbClr val="663300"/>
    <a:srgbClr val="1C4E35"/>
    <a:srgbClr val="FFFFFF"/>
    <a:srgbClr val="FF3300"/>
    <a:srgbClr val="0000FF"/>
    <a:srgbClr val="33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139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832"/>
    </p:cViewPr>
  </p:sorterViewPr>
  <p:notesViewPr>
    <p:cSldViewPr snapToGrid="0">
      <p:cViewPr varScale="1">
        <p:scale>
          <a:sx n="37" d="100"/>
          <a:sy n="37" d="100"/>
        </p:scale>
        <p:origin x="-1470" y="-9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5.wmf"/><Relationship Id="rId7" Type="http://schemas.openxmlformats.org/officeDocument/2006/relationships/image" Target="../media/image19.wmf"/><Relationship Id="rId2" Type="http://schemas.openxmlformats.org/officeDocument/2006/relationships/image" Target="../media/image14.wmf"/><Relationship Id="rId1" Type="http://schemas.openxmlformats.org/officeDocument/2006/relationships/image" Target="../media/image13.wmf"/><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48942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idx="2"/>
          </p:nvPr>
        </p:nvSpPr>
        <p:spPr bwMode="auto">
          <a:xfrm>
            <a:off x="2863850" y="519113"/>
            <a:ext cx="3416300" cy="256222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1" name="Rectangle 3"/>
          <p:cNvSpPr>
            <a:spLocks noGrp="1" noChangeArrowheads="1"/>
          </p:cNvSpPr>
          <p:nvPr>
            <p:ph type="body" sz="quarter" idx="3"/>
          </p:nvPr>
        </p:nvSpPr>
        <p:spPr bwMode="auto">
          <a:xfrm>
            <a:off x="1219200" y="3257550"/>
            <a:ext cx="6705600" cy="30861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23036293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5363"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1</a:t>
            </a:r>
          </a:p>
        </p:txBody>
      </p:sp>
      <p:sp>
        <p:nvSpPr>
          <p:cNvPr id="15364"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5365"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5366" name="Rectangle 6"/>
          <p:cNvSpPr>
            <a:spLocks noGrp="1" noRot="1" noChangeAspect="1" noChangeArrowheads="1" noTextEdit="1"/>
          </p:cNvSpPr>
          <p:nvPr>
            <p:ph type="sldImg"/>
          </p:nvPr>
        </p:nvSpPr>
        <p:spPr>
          <a:ln cap="flat"/>
        </p:spPr>
      </p:sp>
      <p:sp>
        <p:nvSpPr>
          <p:cNvPr id="15367"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6173774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35843"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56</a:t>
            </a:r>
          </a:p>
        </p:txBody>
      </p:sp>
      <p:sp>
        <p:nvSpPr>
          <p:cNvPr id="35844"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35845"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35846" name="Rectangle 6"/>
          <p:cNvSpPr>
            <a:spLocks noGrp="1" noRot="1" noChangeAspect="1" noChangeArrowheads="1" noTextEdit="1"/>
          </p:cNvSpPr>
          <p:nvPr>
            <p:ph type="sldImg"/>
          </p:nvPr>
        </p:nvSpPr>
        <p:spPr>
          <a:ln cap="flat"/>
        </p:spPr>
      </p:sp>
      <p:sp>
        <p:nvSpPr>
          <p:cNvPr id="35847"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8843377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37891"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62</a:t>
            </a:r>
          </a:p>
        </p:txBody>
      </p:sp>
      <p:sp>
        <p:nvSpPr>
          <p:cNvPr id="37892"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37893"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37894" name="Rectangle 6"/>
          <p:cNvSpPr>
            <a:spLocks noGrp="1" noRot="1" noChangeAspect="1" noChangeArrowheads="1" noTextEdit="1"/>
          </p:cNvSpPr>
          <p:nvPr>
            <p:ph type="sldImg"/>
          </p:nvPr>
        </p:nvSpPr>
        <p:spPr>
          <a:ln cap="flat"/>
        </p:spPr>
      </p:sp>
      <p:sp>
        <p:nvSpPr>
          <p:cNvPr id="37895"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8628310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39939"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62</a:t>
            </a:r>
          </a:p>
        </p:txBody>
      </p:sp>
      <p:sp>
        <p:nvSpPr>
          <p:cNvPr id="39940"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39941"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39942" name="Rectangle 6"/>
          <p:cNvSpPr>
            <a:spLocks noGrp="1" noRot="1" noChangeAspect="1" noChangeArrowheads="1" noTextEdit="1"/>
          </p:cNvSpPr>
          <p:nvPr>
            <p:ph type="sldImg"/>
          </p:nvPr>
        </p:nvSpPr>
        <p:spPr>
          <a:ln cap="flat"/>
        </p:spPr>
      </p:sp>
      <p:sp>
        <p:nvSpPr>
          <p:cNvPr id="39943"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41641872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41987"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63</a:t>
            </a:r>
          </a:p>
        </p:txBody>
      </p:sp>
      <p:sp>
        <p:nvSpPr>
          <p:cNvPr id="41988"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41989"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41990" name="Rectangle 6"/>
          <p:cNvSpPr>
            <a:spLocks noGrp="1" noRot="1" noChangeAspect="1" noChangeArrowheads="1" noTextEdit="1"/>
          </p:cNvSpPr>
          <p:nvPr>
            <p:ph type="sldImg"/>
          </p:nvPr>
        </p:nvSpPr>
        <p:spPr>
          <a:ln cap="flat"/>
        </p:spPr>
      </p:sp>
      <p:sp>
        <p:nvSpPr>
          <p:cNvPr id="41991"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8598822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44035"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57</a:t>
            </a:r>
          </a:p>
        </p:txBody>
      </p:sp>
      <p:sp>
        <p:nvSpPr>
          <p:cNvPr id="44036"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44037"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44038" name="Rectangle 6"/>
          <p:cNvSpPr>
            <a:spLocks noGrp="1" noRot="1" noChangeAspect="1" noChangeArrowheads="1" noTextEdit="1"/>
          </p:cNvSpPr>
          <p:nvPr>
            <p:ph type="sldImg"/>
          </p:nvPr>
        </p:nvSpPr>
        <p:spPr>
          <a:ln cap="flat"/>
        </p:spPr>
      </p:sp>
      <p:sp>
        <p:nvSpPr>
          <p:cNvPr id="44039"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0214793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46083"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64</a:t>
            </a:r>
          </a:p>
        </p:txBody>
      </p:sp>
      <p:sp>
        <p:nvSpPr>
          <p:cNvPr id="46084"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46085"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46086" name="Rectangle 6"/>
          <p:cNvSpPr>
            <a:spLocks noGrp="1" noRot="1" noChangeAspect="1" noChangeArrowheads="1" noTextEdit="1"/>
          </p:cNvSpPr>
          <p:nvPr>
            <p:ph type="sldImg"/>
          </p:nvPr>
        </p:nvSpPr>
        <p:spPr>
          <a:ln cap="flat"/>
        </p:spPr>
      </p:sp>
      <p:sp>
        <p:nvSpPr>
          <p:cNvPr id="46087"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6256129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48131"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65</a:t>
            </a:r>
          </a:p>
        </p:txBody>
      </p:sp>
      <p:sp>
        <p:nvSpPr>
          <p:cNvPr id="48132"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48133"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48134" name="Rectangle 6"/>
          <p:cNvSpPr>
            <a:spLocks noGrp="1" noRot="1" noChangeAspect="1" noChangeArrowheads="1" noTextEdit="1"/>
          </p:cNvSpPr>
          <p:nvPr>
            <p:ph type="sldImg"/>
          </p:nvPr>
        </p:nvSpPr>
        <p:spPr>
          <a:ln cap="flat"/>
        </p:spPr>
      </p:sp>
      <p:sp>
        <p:nvSpPr>
          <p:cNvPr id="48135"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6418895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50179"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66</a:t>
            </a:r>
          </a:p>
        </p:txBody>
      </p:sp>
      <p:sp>
        <p:nvSpPr>
          <p:cNvPr id="50180"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50181"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50182" name="Rectangle 6"/>
          <p:cNvSpPr>
            <a:spLocks noGrp="1" noRot="1" noChangeAspect="1" noChangeArrowheads="1" noTextEdit="1"/>
          </p:cNvSpPr>
          <p:nvPr>
            <p:ph type="sldImg"/>
          </p:nvPr>
        </p:nvSpPr>
        <p:spPr>
          <a:ln cap="flat"/>
        </p:spPr>
      </p:sp>
      <p:sp>
        <p:nvSpPr>
          <p:cNvPr id="50183"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530218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52227"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67</a:t>
            </a:r>
          </a:p>
        </p:txBody>
      </p:sp>
      <p:sp>
        <p:nvSpPr>
          <p:cNvPr id="52228"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52229"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52230" name="Rectangle 6"/>
          <p:cNvSpPr>
            <a:spLocks noGrp="1" noRot="1" noChangeAspect="1" noChangeArrowheads="1" noTextEdit="1"/>
          </p:cNvSpPr>
          <p:nvPr>
            <p:ph type="sldImg"/>
          </p:nvPr>
        </p:nvSpPr>
        <p:spPr>
          <a:ln cap="flat"/>
        </p:spPr>
      </p:sp>
      <p:sp>
        <p:nvSpPr>
          <p:cNvPr id="52231"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8998436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60419"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74</a:t>
            </a:r>
          </a:p>
        </p:txBody>
      </p:sp>
      <p:sp>
        <p:nvSpPr>
          <p:cNvPr id="60420"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60421"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60422" name="Rectangle 6"/>
          <p:cNvSpPr>
            <a:spLocks noGrp="1" noRot="1" noChangeAspect="1" noChangeArrowheads="1" noTextEdit="1"/>
          </p:cNvSpPr>
          <p:nvPr>
            <p:ph type="sldImg"/>
          </p:nvPr>
        </p:nvSpPr>
        <p:spPr>
          <a:ln cap="flat"/>
        </p:spPr>
      </p:sp>
      <p:sp>
        <p:nvSpPr>
          <p:cNvPr id="60423"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669537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7411"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53</a:t>
            </a:r>
          </a:p>
        </p:txBody>
      </p:sp>
      <p:sp>
        <p:nvSpPr>
          <p:cNvPr id="17412"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7413"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7414" name="Rectangle 6"/>
          <p:cNvSpPr>
            <a:spLocks noGrp="1" noRot="1" noChangeAspect="1" noChangeArrowheads="1" noTextEdit="1"/>
          </p:cNvSpPr>
          <p:nvPr>
            <p:ph type="sldImg"/>
          </p:nvPr>
        </p:nvSpPr>
        <p:spPr>
          <a:ln cap="flat"/>
        </p:spPr>
      </p:sp>
      <p:sp>
        <p:nvSpPr>
          <p:cNvPr id="17415"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42708564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62467"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74</a:t>
            </a:r>
          </a:p>
        </p:txBody>
      </p:sp>
      <p:sp>
        <p:nvSpPr>
          <p:cNvPr id="62468"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62469"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62470" name="Rectangle 6"/>
          <p:cNvSpPr>
            <a:spLocks noGrp="1" noRot="1" noChangeAspect="1" noChangeArrowheads="1" noTextEdit="1"/>
          </p:cNvSpPr>
          <p:nvPr>
            <p:ph type="sldImg"/>
          </p:nvPr>
        </p:nvSpPr>
        <p:spPr>
          <a:ln cap="flat"/>
        </p:spPr>
      </p:sp>
      <p:sp>
        <p:nvSpPr>
          <p:cNvPr id="62471"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5692118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64515"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75</a:t>
            </a:r>
          </a:p>
        </p:txBody>
      </p:sp>
      <p:sp>
        <p:nvSpPr>
          <p:cNvPr id="64516"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64517"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64518" name="Rectangle 6"/>
          <p:cNvSpPr>
            <a:spLocks noGrp="1" noRot="1" noChangeAspect="1" noChangeArrowheads="1" noTextEdit="1"/>
          </p:cNvSpPr>
          <p:nvPr>
            <p:ph type="sldImg"/>
          </p:nvPr>
        </p:nvSpPr>
        <p:spPr>
          <a:ln cap="flat"/>
        </p:spPr>
      </p:sp>
      <p:sp>
        <p:nvSpPr>
          <p:cNvPr id="64519"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0231219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66563"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76</a:t>
            </a:r>
          </a:p>
        </p:txBody>
      </p:sp>
      <p:sp>
        <p:nvSpPr>
          <p:cNvPr id="66564"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66565"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66566" name="Rectangle 6"/>
          <p:cNvSpPr>
            <a:spLocks noGrp="1" noRot="1" noChangeAspect="1" noChangeArrowheads="1" noTextEdit="1"/>
          </p:cNvSpPr>
          <p:nvPr>
            <p:ph type="sldImg"/>
          </p:nvPr>
        </p:nvSpPr>
        <p:spPr>
          <a:ln cap="flat"/>
        </p:spPr>
      </p:sp>
      <p:sp>
        <p:nvSpPr>
          <p:cNvPr id="66567"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9288140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68611"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75</a:t>
            </a:r>
          </a:p>
        </p:txBody>
      </p:sp>
      <p:sp>
        <p:nvSpPr>
          <p:cNvPr id="68612"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68613"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68614" name="Rectangle 6"/>
          <p:cNvSpPr>
            <a:spLocks noGrp="1" noRot="1" noChangeAspect="1" noChangeArrowheads="1" noTextEdit="1"/>
          </p:cNvSpPr>
          <p:nvPr>
            <p:ph type="sldImg"/>
          </p:nvPr>
        </p:nvSpPr>
        <p:spPr>
          <a:ln cap="flat"/>
        </p:spPr>
      </p:sp>
      <p:sp>
        <p:nvSpPr>
          <p:cNvPr id="68615"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4006646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70659"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78</a:t>
            </a:r>
          </a:p>
        </p:txBody>
      </p:sp>
      <p:sp>
        <p:nvSpPr>
          <p:cNvPr id="70660"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70661"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70662" name="Rectangle 6"/>
          <p:cNvSpPr>
            <a:spLocks noGrp="1" noRot="1" noChangeAspect="1" noChangeArrowheads="1" noTextEdit="1"/>
          </p:cNvSpPr>
          <p:nvPr>
            <p:ph type="sldImg"/>
          </p:nvPr>
        </p:nvSpPr>
        <p:spPr>
          <a:ln cap="flat"/>
        </p:spPr>
      </p:sp>
      <p:sp>
        <p:nvSpPr>
          <p:cNvPr id="70663"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7092351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72707"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75</a:t>
            </a:r>
          </a:p>
        </p:txBody>
      </p:sp>
      <p:sp>
        <p:nvSpPr>
          <p:cNvPr id="72708"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72709"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72710" name="Rectangle 6"/>
          <p:cNvSpPr>
            <a:spLocks noGrp="1" noRot="1" noChangeAspect="1" noChangeArrowheads="1" noTextEdit="1"/>
          </p:cNvSpPr>
          <p:nvPr>
            <p:ph type="sldImg"/>
          </p:nvPr>
        </p:nvSpPr>
        <p:spPr>
          <a:ln cap="flat"/>
        </p:spPr>
      </p:sp>
      <p:sp>
        <p:nvSpPr>
          <p:cNvPr id="72711"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40822125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74755"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44</a:t>
            </a:r>
          </a:p>
        </p:txBody>
      </p:sp>
      <p:sp>
        <p:nvSpPr>
          <p:cNvPr id="74756"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74757"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74758" name="Rectangle 6"/>
          <p:cNvSpPr>
            <a:spLocks noGrp="1" noRot="1" noChangeAspect="1" noChangeArrowheads="1" noTextEdit="1"/>
          </p:cNvSpPr>
          <p:nvPr>
            <p:ph type="sldImg"/>
          </p:nvPr>
        </p:nvSpPr>
        <p:spPr>
          <a:ln cap="flat"/>
        </p:spPr>
      </p:sp>
      <p:sp>
        <p:nvSpPr>
          <p:cNvPr id="74759"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0232524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77827"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62</a:t>
            </a:r>
          </a:p>
        </p:txBody>
      </p:sp>
      <p:sp>
        <p:nvSpPr>
          <p:cNvPr id="77828"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77829"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77830" name="Rectangle 6"/>
          <p:cNvSpPr>
            <a:spLocks noGrp="1" noRot="1" noChangeAspect="1" noChangeArrowheads="1" noTextEdit="1"/>
          </p:cNvSpPr>
          <p:nvPr>
            <p:ph type="sldImg"/>
          </p:nvPr>
        </p:nvSpPr>
        <p:spPr>
          <a:ln cap="flat"/>
        </p:spPr>
      </p:sp>
      <p:sp>
        <p:nvSpPr>
          <p:cNvPr id="77831"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3752687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79875"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45</a:t>
            </a:r>
          </a:p>
        </p:txBody>
      </p:sp>
      <p:sp>
        <p:nvSpPr>
          <p:cNvPr id="79876"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79877"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79878" name="Rectangle 6"/>
          <p:cNvSpPr>
            <a:spLocks noGrp="1" noRot="1" noChangeAspect="1" noChangeArrowheads="1" noTextEdit="1"/>
          </p:cNvSpPr>
          <p:nvPr>
            <p:ph type="sldImg"/>
          </p:nvPr>
        </p:nvSpPr>
        <p:spPr>
          <a:ln cap="flat"/>
        </p:spPr>
      </p:sp>
      <p:sp>
        <p:nvSpPr>
          <p:cNvPr id="79879"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6603011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81923"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56</a:t>
            </a:r>
          </a:p>
        </p:txBody>
      </p:sp>
      <p:sp>
        <p:nvSpPr>
          <p:cNvPr id="81924"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81925"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81926" name="Rectangle 6"/>
          <p:cNvSpPr>
            <a:spLocks noGrp="1" noRot="1" noChangeAspect="1" noChangeArrowheads="1" noTextEdit="1"/>
          </p:cNvSpPr>
          <p:nvPr>
            <p:ph type="sldImg"/>
          </p:nvPr>
        </p:nvSpPr>
        <p:spPr>
          <a:ln cap="flat"/>
        </p:spPr>
      </p:sp>
      <p:sp>
        <p:nvSpPr>
          <p:cNvPr id="81927"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297818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9459"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7</a:t>
            </a:r>
          </a:p>
        </p:txBody>
      </p:sp>
      <p:sp>
        <p:nvSpPr>
          <p:cNvPr id="19460"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9461"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9462" name="Rectangle 6"/>
          <p:cNvSpPr>
            <a:spLocks noGrp="1" noRot="1" noChangeAspect="1" noChangeArrowheads="1" noTextEdit="1"/>
          </p:cNvSpPr>
          <p:nvPr>
            <p:ph type="sldImg"/>
          </p:nvPr>
        </p:nvSpPr>
        <p:spPr>
          <a:ln cap="flat"/>
        </p:spPr>
      </p:sp>
      <p:sp>
        <p:nvSpPr>
          <p:cNvPr id="19463"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9089671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83971"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52</a:t>
            </a:r>
          </a:p>
        </p:txBody>
      </p:sp>
      <p:sp>
        <p:nvSpPr>
          <p:cNvPr id="83972"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83973"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83974" name="Rectangle 6"/>
          <p:cNvSpPr>
            <a:spLocks noGrp="1" noRot="1" noChangeAspect="1" noChangeArrowheads="1" noTextEdit="1"/>
          </p:cNvSpPr>
          <p:nvPr>
            <p:ph type="sldImg"/>
          </p:nvPr>
        </p:nvSpPr>
        <p:spPr>
          <a:ln cap="flat"/>
        </p:spPr>
      </p:sp>
      <p:sp>
        <p:nvSpPr>
          <p:cNvPr id="83975"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88472369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86019"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55</a:t>
            </a:r>
          </a:p>
        </p:txBody>
      </p:sp>
      <p:sp>
        <p:nvSpPr>
          <p:cNvPr id="86020"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86021"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86022" name="Rectangle 6"/>
          <p:cNvSpPr>
            <a:spLocks noGrp="1" noRot="1" noChangeAspect="1" noChangeArrowheads="1" noTextEdit="1"/>
          </p:cNvSpPr>
          <p:nvPr>
            <p:ph type="sldImg"/>
          </p:nvPr>
        </p:nvSpPr>
        <p:spPr>
          <a:ln cap="flat"/>
        </p:spPr>
      </p:sp>
      <p:sp>
        <p:nvSpPr>
          <p:cNvPr id="86023"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1148547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88067"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56</a:t>
            </a:r>
          </a:p>
        </p:txBody>
      </p:sp>
      <p:sp>
        <p:nvSpPr>
          <p:cNvPr id="88068"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88069"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88070" name="Rectangle 6"/>
          <p:cNvSpPr>
            <a:spLocks noGrp="1" noRot="1" noChangeAspect="1" noChangeArrowheads="1" noTextEdit="1"/>
          </p:cNvSpPr>
          <p:nvPr>
            <p:ph type="sldImg"/>
          </p:nvPr>
        </p:nvSpPr>
        <p:spPr>
          <a:ln cap="flat"/>
        </p:spPr>
      </p:sp>
      <p:sp>
        <p:nvSpPr>
          <p:cNvPr id="88071"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74426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0115"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56</a:t>
            </a:r>
          </a:p>
        </p:txBody>
      </p:sp>
      <p:sp>
        <p:nvSpPr>
          <p:cNvPr id="90116"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0117"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0118" name="Rectangle 6"/>
          <p:cNvSpPr>
            <a:spLocks noGrp="1" noRot="1" noChangeAspect="1" noChangeArrowheads="1" noTextEdit="1"/>
          </p:cNvSpPr>
          <p:nvPr>
            <p:ph type="sldImg"/>
          </p:nvPr>
        </p:nvSpPr>
        <p:spPr>
          <a:ln cap="flat"/>
        </p:spPr>
      </p:sp>
      <p:sp>
        <p:nvSpPr>
          <p:cNvPr id="90119"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2129675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2163"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56</a:t>
            </a:r>
          </a:p>
        </p:txBody>
      </p:sp>
      <p:sp>
        <p:nvSpPr>
          <p:cNvPr id="92164"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2165"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2166" name="Rectangle 6"/>
          <p:cNvSpPr>
            <a:spLocks noGrp="1" noRot="1" noChangeAspect="1" noChangeArrowheads="1" noTextEdit="1"/>
          </p:cNvSpPr>
          <p:nvPr>
            <p:ph type="sldImg"/>
          </p:nvPr>
        </p:nvSpPr>
        <p:spPr>
          <a:ln cap="flat"/>
        </p:spPr>
      </p:sp>
      <p:sp>
        <p:nvSpPr>
          <p:cNvPr id="92167"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18529330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4211"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56</a:t>
            </a:r>
          </a:p>
        </p:txBody>
      </p:sp>
      <p:sp>
        <p:nvSpPr>
          <p:cNvPr id="94212"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4213"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4214" name="Rectangle 6"/>
          <p:cNvSpPr>
            <a:spLocks noGrp="1" noRot="1" noChangeAspect="1" noChangeArrowheads="1" noTextEdit="1"/>
          </p:cNvSpPr>
          <p:nvPr>
            <p:ph type="sldImg"/>
          </p:nvPr>
        </p:nvSpPr>
        <p:spPr>
          <a:ln cap="flat"/>
        </p:spPr>
      </p:sp>
      <p:sp>
        <p:nvSpPr>
          <p:cNvPr id="94215"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0008436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6259"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56</a:t>
            </a:r>
          </a:p>
        </p:txBody>
      </p:sp>
      <p:sp>
        <p:nvSpPr>
          <p:cNvPr id="96260"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6261"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6262" name="Rectangle 6"/>
          <p:cNvSpPr>
            <a:spLocks noGrp="1" noRot="1" noChangeAspect="1" noChangeArrowheads="1" noTextEdit="1"/>
          </p:cNvSpPr>
          <p:nvPr>
            <p:ph type="sldImg"/>
          </p:nvPr>
        </p:nvSpPr>
        <p:spPr>
          <a:ln cap="flat"/>
        </p:spPr>
      </p:sp>
      <p:sp>
        <p:nvSpPr>
          <p:cNvPr id="96263"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90809050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8307"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56</a:t>
            </a:r>
          </a:p>
        </p:txBody>
      </p:sp>
      <p:sp>
        <p:nvSpPr>
          <p:cNvPr id="98308"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8309"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8310" name="Rectangle 6"/>
          <p:cNvSpPr>
            <a:spLocks noGrp="1" noRot="1" noChangeAspect="1" noChangeArrowheads="1" noTextEdit="1"/>
          </p:cNvSpPr>
          <p:nvPr>
            <p:ph type="sldImg"/>
          </p:nvPr>
        </p:nvSpPr>
        <p:spPr>
          <a:ln cap="flat"/>
        </p:spPr>
      </p:sp>
      <p:sp>
        <p:nvSpPr>
          <p:cNvPr id="98311"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8502479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00355"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52</a:t>
            </a:r>
          </a:p>
        </p:txBody>
      </p:sp>
      <p:sp>
        <p:nvSpPr>
          <p:cNvPr id="100356"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00357"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00358" name="Rectangle 6"/>
          <p:cNvSpPr>
            <a:spLocks noGrp="1" noRot="1" noChangeAspect="1" noChangeArrowheads="1" noTextEdit="1"/>
          </p:cNvSpPr>
          <p:nvPr>
            <p:ph type="sldImg"/>
          </p:nvPr>
        </p:nvSpPr>
        <p:spPr>
          <a:ln cap="flat"/>
        </p:spPr>
      </p:sp>
      <p:sp>
        <p:nvSpPr>
          <p:cNvPr id="100359"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267408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10595"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65</a:t>
            </a:r>
          </a:p>
        </p:txBody>
      </p:sp>
      <p:sp>
        <p:nvSpPr>
          <p:cNvPr id="110596"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10597"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10598" name="Rectangle 6"/>
          <p:cNvSpPr>
            <a:spLocks noGrp="1" noRot="1" noChangeAspect="1" noChangeArrowheads="1" noTextEdit="1"/>
          </p:cNvSpPr>
          <p:nvPr>
            <p:ph type="sldImg"/>
          </p:nvPr>
        </p:nvSpPr>
        <p:spPr>
          <a:ln cap="flat"/>
        </p:spPr>
      </p:sp>
      <p:sp>
        <p:nvSpPr>
          <p:cNvPr id="110599"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41935697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2531"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9</a:t>
            </a:r>
          </a:p>
        </p:txBody>
      </p:sp>
      <p:sp>
        <p:nvSpPr>
          <p:cNvPr id="22532"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2533"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2534" name="Rectangle 6"/>
          <p:cNvSpPr>
            <a:spLocks noGrp="1" noRot="1" noChangeAspect="1" noChangeArrowheads="1" noTextEdit="1"/>
          </p:cNvSpPr>
          <p:nvPr>
            <p:ph type="sldImg"/>
          </p:nvPr>
        </p:nvSpPr>
        <p:spPr>
          <a:ln cap="flat"/>
        </p:spPr>
      </p:sp>
      <p:sp>
        <p:nvSpPr>
          <p:cNvPr id="22535"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9498711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12643"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72</a:t>
            </a:r>
          </a:p>
        </p:txBody>
      </p:sp>
      <p:sp>
        <p:nvSpPr>
          <p:cNvPr id="112644"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12645"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12646" name="Rectangle 6"/>
          <p:cNvSpPr>
            <a:spLocks noGrp="1" noRot="1" noChangeAspect="1" noChangeArrowheads="1" noTextEdit="1"/>
          </p:cNvSpPr>
          <p:nvPr>
            <p:ph type="sldImg"/>
          </p:nvPr>
        </p:nvSpPr>
        <p:spPr>
          <a:ln cap="flat"/>
        </p:spPr>
      </p:sp>
      <p:sp>
        <p:nvSpPr>
          <p:cNvPr id="112647"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43243577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14691"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72</a:t>
            </a:r>
          </a:p>
        </p:txBody>
      </p:sp>
      <p:sp>
        <p:nvSpPr>
          <p:cNvPr id="114692"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14693"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14694" name="Rectangle 6"/>
          <p:cNvSpPr>
            <a:spLocks noGrp="1" noRot="1" noChangeAspect="1" noChangeArrowheads="1" noTextEdit="1"/>
          </p:cNvSpPr>
          <p:nvPr>
            <p:ph type="sldImg"/>
          </p:nvPr>
        </p:nvSpPr>
        <p:spPr>
          <a:ln cap="flat"/>
        </p:spPr>
      </p:sp>
      <p:sp>
        <p:nvSpPr>
          <p:cNvPr id="114695"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15384794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16739"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77</a:t>
            </a:r>
          </a:p>
        </p:txBody>
      </p:sp>
      <p:sp>
        <p:nvSpPr>
          <p:cNvPr id="116740"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16741"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16742" name="Rectangle 6"/>
          <p:cNvSpPr>
            <a:spLocks noGrp="1" noRot="1" noChangeAspect="1" noChangeArrowheads="1" noTextEdit="1"/>
          </p:cNvSpPr>
          <p:nvPr>
            <p:ph type="sldImg"/>
          </p:nvPr>
        </p:nvSpPr>
        <p:spPr>
          <a:ln cap="flat"/>
        </p:spPr>
      </p:sp>
      <p:sp>
        <p:nvSpPr>
          <p:cNvPr id="116743"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706106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4579"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14</a:t>
            </a:r>
          </a:p>
        </p:txBody>
      </p:sp>
      <p:sp>
        <p:nvSpPr>
          <p:cNvPr id="24580"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4581"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4582" name="Rectangle 6"/>
          <p:cNvSpPr>
            <a:spLocks noGrp="1" noRot="1" noChangeAspect="1" noChangeArrowheads="1" noTextEdit="1"/>
          </p:cNvSpPr>
          <p:nvPr>
            <p:ph type="sldImg"/>
          </p:nvPr>
        </p:nvSpPr>
        <p:spPr>
          <a:ln cap="flat"/>
        </p:spPr>
      </p:sp>
      <p:sp>
        <p:nvSpPr>
          <p:cNvPr id="24583"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862506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7651"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59</a:t>
            </a:r>
          </a:p>
        </p:txBody>
      </p:sp>
      <p:sp>
        <p:nvSpPr>
          <p:cNvPr id="27652"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7653"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7654" name="Rectangle 6"/>
          <p:cNvSpPr>
            <a:spLocks noGrp="1" noRot="1" noChangeAspect="1" noChangeArrowheads="1" noTextEdit="1"/>
          </p:cNvSpPr>
          <p:nvPr>
            <p:ph type="sldImg"/>
          </p:nvPr>
        </p:nvSpPr>
        <p:spPr>
          <a:ln cap="flat"/>
        </p:spPr>
      </p:sp>
      <p:sp>
        <p:nvSpPr>
          <p:cNvPr id="27655"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22222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9699"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60</a:t>
            </a:r>
          </a:p>
        </p:txBody>
      </p:sp>
      <p:sp>
        <p:nvSpPr>
          <p:cNvPr id="29700"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9701"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9702" name="Rectangle 6"/>
          <p:cNvSpPr>
            <a:spLocks noGrp="1" noRot="1" noChangeAspect="1" noChangeArrowheads="1" noTextEdit="1"/>
          </p:cNvSpPr>
          <p:nvPr>
            <p:ph type="sldImg"/>
          </p:nvPr>
        </p:nvSpPr>
        <p:spPr>
          <a:ln cap="flat"/>
        </p:spPr>
      </p:sp>
      <p:sp>
        <p:nvSpPr>
          <p:cNvPr id="29703"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7779016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31747"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61</a:t>
            </a:r>
          </a:p>
        </p:txBody>
      </p:sp>
      <p:sp>
        <p:nvSpPr>
          <p:cNvPr id="31748"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31749"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31750" name="Rectangle 6"/>
          <p:cNvSpPr>
            <a:spLocks noGrp="1" noRot="1" noChangeAspect="1" noChangeArrowheads="1" noTextEdit="1"/>
          </p:cNvSpPr>
          <p:nvPr>
            <p:ph type="sldImg"/>
          </p:nvPr>
        </p:nvSpPr>
        <p:spPr>
          <a:ln cap="flat"/>
        </p:spPr>
      </p:sp>
      <p:sp>
        <p:nvSpPr>
          <p:cNvPr id="31751"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9918670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518160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33795" name="Rectangle 3"/>
          <p:cNvSpPr>
            <a:spLocks noChangeArrowheads="1"/>
          </p:cNvSpPr>
          <p:nvPr/>
        </p:nvSpPr>
        <p:spPr bwMode="auto">
          <a:xfrm>
            <a:off x="518160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b"/>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r"/>
            <a:r>
              <a:rPr lang="en-US" altLang="en-US" sz="1200">
                <a:latin typeface="Times New Roman" panose="02020603050405020304" pitchFamily="18" charset="0"/>
              </a:rPr>
              <a:t>14</a:t>
            </a:r>
          </a:p>
        </p:txBody>
      </p:sp>
      <p:sp>
        <p:nvSpPr>
          <p:cNvPr id="33796" name="Rectangle 4"/>
          <p:cNvSpPr>
            <a:spLocks noChangeArrowheads="1"/>
          </p:cNvSpPr>
          <p:nvPr/>
        </p:nvSpPr>
        <p:spPr bwMode="auto">
          <a:xfrm>
            <a:off x="0" y="651510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33797" name="Rectangle 5"/>
          <p:cNvSpPr>
            <a:spLocks noChangeArrowheads="1"/>
          </p:cNvSpPr>
          <p:nvPr/>
        </p:nvSpPr>
        <p:spPr bwMode="auto">
          <a:xfrm>
            <a:off x="0" y="0"/>
            <a:ext cx="3962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33798" name="Rectangle 6"/>
          <p:cNvSpPr>
            <a:spLocks noGrp="1" noRot="1" noChangeAspect="1" noChangeArrowheads="1" noTextEdit="1"/>
          </p:cNvSpPr>
          <p:nvPr>
            <p:ph type="sldImg"/>
          </p:nvPr>
        </p:nvSpPr>
        <p:spPr>
          <a:ln cap="flat"/>
        </p:spPr>
      </p:sp>
      <p:sp>
        <p:nvSpPr>
          <p:cNvPr id="33799" name="Rectangle 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428774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defRPr/>
            </a:lvl1pPr>
          </a:lstStyle>
          <a:p>
            <a:pPr>
              <a:defRPr/>
            </a:pPr>
            <a:r>
              <a:rPr lang="en-US"/>
              <a:t>Chapter 6</a:t>
            </a:r>
          </a:p>
        </p:txBody>
      </p:sp>
      <p:sp>
        <p:nvSpPr>
          <p:cNvPr id="5" name="Slide Number Placeholder 4"/>
          <p:cNvSpPr>
            <a:spLocks noGrp="1"/>
          </p:cNvSpPr>
          <p:nvPr>
            <p:ph type="sldNum" sz="quarter" idx="11"/>
          </p:nvPr>
        </p:nvSpPr>
        <p:spPr/>
        <p:txBody>
          <a:bodyPr/>
          <a:lstStyle>
            <a:lvl1pPr>
              <a:defRPr smtClean="0"/>
            </a:lvl1pPr>
          </a:lstStyle>
          <a:p>
            <a:pPr>
              <a:defRPr/>
            </a:pPr>
            <a:r>
              <a:rPr lang="en-US" altLang="en-US"/>
              <a:t>Slide </a:t>
            </a:r>
            <a:fld id="{6AFFE97D-DFE4-4F37-9A0B-12F304A9A8D0}" type="slidenum">
              <a:rPr lang="en-US" altLang="en-US"/>
              <a:pPr>
                <a:defRPr/>
              </a:pPr>
              <a:t>‹#›</a:t>
            </a:fld>
            <a:endParaRPr lang="en-US" altLang="en-US" b="0">
              <a:latin typeface="Times New Roman" panose="02020603050405020304" pitchFamily="18" charset="0"/>
            </a:endParaRPr>
          </a:p>
        </p:txBody>
      </p:sp>
    </p:spTree>
    <p:extLst>
      <p:ext uri="{BB962C8B-B14F-4D97-AF65-F5344CB8AC3E}">
        <p14:creationId xmlns:p14="http://schemas.microsoft.com/office/powerpoint/2010/main" val="320580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a:t>Chapter 6</a:t>
            </a:r>
          </a:p>
        </p:txBody>
      </p:sp>
      <p:sp>
        <p:nvSpPr>
          <p:cNvPr id="5" name="Slide Number Placeholder 4"/>
          <p:cNvSpPr>
            <a:spLocks noGrp="1"/>
          </p:cNvSpPr>
          <p:nvPr>
            <p:ph type="sldNum" sz="quarter" idx="11"/>
          </p:nvPr>
        </p:nvSpPr>
        <p:spPr/>
        <p:txBody>
          <a:bodyPr/>
          <a:lstStyle>
            <a:lvl1pPr>
              <a:defRPr smtClean="0"/>
            </a:lvl1pPr>
          </a:lstStyle>
          <a:p>
            <a:pPr>
              <a:defRPr/>
            </a:pPr>
            <a:r>
              <a:rPr lang="en-US" altLang="en-US"/>
              <a:t>Slide </a:t>
            </a:r>
            <a:fld id="{1F63562C-A9F8-4D32-AB07-C56071E076FC}" type="slidenum">
              <a:rPr lang="en-US" altLang="en-US"/>
              <a:pPr>
                <a:defRPr/>
              </a:pPr>
              <a:t>‹#›</a:t>
            </a:fld>
            <a:endParaRPr lang="en-US" altLang="en-US" b="0">
              <a:latin typeface="Times New Roman" panose="02020603050405020304" pitchFamily="18" charset="0"/>
            </a:endParaRPr>
          </a:p>
        </p:txBody>
      </p:sp>
    </p:spTree>
    <p:extLst>
      <p:ext uri="{BB962C8B-B14F-4D97-AF65-F5344CB8AC3E}">
        <p14:creationId xmlns:p14="http://schemas.microsoft.com/office/powerpoint/2010/main" val="4279605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24663" y="190500"/>
            <a:ext cx="2090737" cy="57531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50863" y="190500"/>
            <a:ext cx="6121400" cy="5753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a:t>Chapter 6</a:t>
            </a:r>
          </a:p>
        </p:txBody>
      </p:sp>
      <p:sp>
        <p:nvSpPr>
          <p:cNvPr id="5" name="Slide Number Placeholder 4"/>
          <p:cNvSpPr>
            <a:spLocks noGrp="1"/>
          </p:cNvSpPr>
          <p:nvPr>
            <p:ph type="sldNum" sz="quarter" idx="11"/>
          </p:nvPr>
        </p:nvSpPr>
        <p:spPr/>
        <p:txBody>
          <a:bodyPr/>
          <a:lstStyle>
            <a:lvl1pPr>
              <a:defRPr smtClean="0"/>
            </a:lvl1pPr>
          </a:lstStyle>
          <a:p>
            <a:pPr>
              <a:defRPr/>
            </a:pPr>
            <a:r>
              <a:rPr lang="en-US" altLang="en-US"/>
              <a:t>Slide </a:t>
            </a:r>
            <a:fld id="{C3378ED0-AF84-4C8F-A54D-B23C547E8804}" type="slidenum">
              <a:rPr lang="en-US" altLang="en-US"/>
              <a:pPr>
                <a:defRPr/>
              </a:pPr>
              <a:t>‹#›</a:t>
            </a:fld>
            <a:endParaRPr lang="en-US" altLang="en-US" b="0">
              <a:latin typeface="Times New Roman" panose="02020603050405020304" pitchFamily="18" charset="0"/>
            </a:endParaRPr>
          </a:p>
        </p:txBody>
      </p:sp>
    </p:spTree>
    <p:extLst>
      <p:ext uri="{BB962C8B-B14F-4D97-AF65-F5344CB8AC3E}">
        <p14:creationId xmlns:p14="http://schemas.microsoft.com/office/powerpoint/2010/main" val="511858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a:t>Chapter 6</a:t>
            </a:r>
          </a:p>
        </p:txBody>
      </p:sp>
      <p:sp>
        <p:nvSpPr>
          <p:cNvPr id="5" name="Slide Number Placeholder 4"/>
          <p:cNvSpPr>
            <a:spLocks noGrp="1"/>
          </p:cNvSpPr>
          <p:nvPr>
            <p:ph type="sldNum" sz="quarter" idx="11"/>
          </p:nvPr>
        </p:nvSpPr>
        <p:spPr/>
        <p:txBody>
          <a:bodyPr/>
          <a:lstStyle>
            <a:lvl1pPr>
              <a:defRPr smtClean="0"/>
            </a:lvl1pPr>
          </a:lstStyle>
          <a:p>
            <a:pPr>
              <a:defRPr/>
            </a:pPr>
            <a:r>
              <a:rPr lang="en-US" altLang="en-US"/>
              <a:t>Slide </a:t>
            </a:r>
            <a:fld id="{D59220E8-2785-45D3-9D4E-D18276E88626}" type="slidenum">
              <a:rPr lang="en-US" altLang="en-US"/>
              <a:pPr>
                <a:defRPr/>
              </a:pPr>
              <a:t>‹#›</a:t>
            </a:fld>
            <a:endParaRPr lang="en-US" altLang="en-US" b="0">
              <a:latin typeface="Times New Roman" panose="02020603050405020304" pitchFamily="18" charset="0"/>
            </a:endParaRPr>
          </a:p>
        </p:txBody>
      </p:sp>
    </p:spTree>
    <p:extLst>
      <p:ext uri="{BB962C8B-B14F-4D97-AF65-F5344CB8AC3E}">
        <p14:creationId xmlns:p14="http://schemas.microsoft.com/office/powerpoint/2010/main" val="2138369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pPr>
              <a:defRPr/>
            </a:pPr>
            <a:r>
              <a:rPr lang="en-US"/>
              <a:t>Chapter 6</a:t>
            </a:r>
          </a:p>
        </p:txBody>
      </p:sp>
      <p:sp>
        <p:nvSpPr>
          <p:cNvPr id="5" name="Slide Number Placeholder 4"/>
          <p:cNvSpPr>
            <a:spLocks noGrp="1"/>
          </p:cNvSpPr>
          <p:nvPr>
            <p:ph type="sldNum" sz="quarter" idx="11"/>
          </p:nvPr>
        </p:nvSpPr>
        <p:spPr/>
        <p:txBody>
          <a:bodyPr/>
          <a:lstStyle>
            <a:lvl1pPr>
              <a:defRPr smtClean="0"/>
            </a:lvl1pPr>
          </a:lstStyle>
          <a:p>
            <a:pPr>
              <a:defRPr/>
            </a:pPr>
            <a:r>
              <a:rPr lang="en-US" altLang="en-US"/>
              <a:t>Slide </a:t>
            </a:r>
            <a:fld id="{5336460A-87D9-495B-B037-5734A3D50EFF}" type="slidenum">
              <a:rPr lang="en-US" altLang="en-US"/>
              <a:pPr>
                <a:defRPr/>
              </a:pPr>
              <a:t>‹#›</a:t>
            </a:fld>
            <a:endParaRPr lang="en-US" altLang="en-US" b="0">
              <a:latin typeface="Times New Roman" panose="02020603050405020304" pitchFamily="18" charset="0"/>
            </a:endParaRPr>
          </a:p>
        </p:txBody>
      </p:sp>
    </p:spTree>
    <p:extLst>
      <p:ext uri="{BB962C8B-B14F-4D97-AF65-F5344CB8AC3E}">
        <p14:creationId xmlns:p14="http://schemas.microsoft.com/office/powerpoint/2010/main" val="1450182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3000" y="1719263"/>
            <a:ext cx="3810000" cy="42243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719263"/>
            <a:ext cx="3810000" cy="42243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pPr>
              <a:defRPr/>
            </a:pPr>
            <a:r>
              <a:rPr lang="en-US"/>
              <a:t>Chapter 6</a:t>
            </a:r>
          </a:p>
        </p:txBody>
      </p:sp>
      <p:sp>
        <p:nvSpPr>
          <p:cNvPr id="6" name="Slide Number Placeholder 5"/>
          <p:cNvSpPr>
            <a:spLocks noGrp="1"/>
          </p:cNvSpPr>
          <p:nvPr>
            <p:ph type="sldNum" sz="quarter" idx="11"/>
          </p:nvPr>
        </p:nvSpPr>
        <p:spPr/>
        <p:txBody>
          <a:bodyPr/>
          <a:lstStyle>
            <a:lvl1pPr>
              <a:defRPr smtClean="0"/>
            </a:lvl1pPr>
          </a:lstStyle>
          <a:p>
            <a:pPr>
              <a:defRPr/>
            </a:pPr>
            <a:r>
              <a:rPr lang="en-US" altLang="en-US"/>
              <a:t>Slide </a:t>
            </a:r>
            <a:fld id="{45353178-3A6C-460D-A5B2-6C64D60A2DB6}" type="slidenum">
              <a:rPr lang="en-US" altLang="en-US"/>
              <a:pPr>
                <a:defRPr/>
              </a:pPr>
              <a:t>‹#›</a:t>
            </a:fld>
            <a:endParaRPr lang="en-US" altLang="en-US" b="0">
              <a:latin typeface="Times New Roman" panose="02020603050405020304" pitchFamily="18" charset="0"/>
            </a:endParaRPr>
          </a:p>
        </p:txBody>
      </p:sp>
    </p:spTree>
    <p:extLst>
      <p:ext uri="{BB962C8B-B14F-4D97-AF65-F5344CB8AC3E}">
        <p14:creationId xmlns:p14="http://schemas.microsoft.com/office/powerpoint/2010/main" val="2400925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pPr>
              <a:defRPr/>
            </a:pPr>
            <a:r>
              <a:rPr lang="en-US"/>
              <a:t>Chapter 6</a:t>
            </a:r>
          </a:p>
        </p:txBody>
      </p:sp>
      <p:sp>
        <p:nvSpPr>
          <p:cNvPr id="8" name="Slide Number Placeholder 7"/>
          <p:cNvSpPr>
            <a:spLocks noGrp="1"/>
          </p:cNvSpPr>
          <p:nvPr>
            <p:ph type="sldNum" sz="quarter" idx="11"/>
          </p:nvPr>
        </p:nvSpPr>
        <p:spPr/>
        <p:txBody>
          <a:bodyPr/>
          <a:lstStyle>
            <a:lvl1pPr>
              <a:defRPr smtClean="0"/>
            </a:lvl1pPr>
          </a:lstStyle>
          <a:p>
            <a:pPr>
              <a:defRPr/>
            </a:pPr>
            <a:r>
              <a:rPr lang="en-US" altLang="en-US"/>
              <a:t>Slide </a:t>
            </a:r>
            <a:fld id="{355FDC3C-41AB-474E-8046-560BE1C7CD3D}" type="slidenum">
              <a:rPr lang="en-US" altLang="en-US"/>
              <a:pPr>
                <a:defRPr/>
              </a:pPr>
              <a:t>‹#›</a:t>
            </a:fld>
            <a:endParaRPr lang="en-US" altLang="en-US" b="0">
              <a:latin typeface="Times New Roman" panose="02020603050405020304" pitchFamily="18" charset="0"/>
            </a:endParaRPr>
          </a:p>
        </p:txBody>
      </p:sp>
    </p:spTree>
    <p:extLst>
      <p:ext uri="{BB962C8B-B14F-4D97-AF65-F5344CB8AC3E}">
        <p14:creationId xmlns:p14="http://schemas.microsoft.com/office/powerpoint/2010/main" val="2523293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pPr>
              <a:defRPr/>
            </a:pPr>
            <a:r>
              <a:rPr lang="en-US"/>
              <a:t>Chapter 6</a:t>
            </a:r>
          </a:p>
        </p:txBody>
      </p:sp>
      <p:sp>
        <p:nvSpPr>
          <p:cNvPr id="4" name="Slide Number Placeholder 3"/>
          <p:cNvSpPr>
            <a:spLocks noGrp="1"/>
          </p:cNvSpPr>
          <p:nvPr>
            <p:ph type="sldNum" sz="quarter" idx="11"/>
          </p:nvPr>
        </p:nvSpPr>
        <p:spPr/>
        <p:txBody>
          <a:bodyPr/>
          <a:lstStyle>
            <a:lvl1pPr>
              <a:defRPr smtClean="0"/>
            </a:lvl1pPr>
          </a:lstStyle>
          <a:p>
            <a:pPr>
              <a:defRPr/>
            </a:pPr>
            <a:r>
              <a:rPr lang="en-US" altLang="en-US"/>
              <a:t>Slide </a:t>
            </a:r>
            <a:fld id="{C76C051E-892E-4E67-8080-F6F7A3491E71}" type="slidenum">
              <a:rPr lang="en-US" altLang="en-US"/>
              <a:pPr>
                <a:defRPr/>
              </a:pPr>
              <a:t>‹#›</a:t>
            </a:fld>
            <a:endParaRPr lang="en-US" altLang="en-US" b="0">
              <a:latin typeface="Times New Roman" panose="02020603050405020304" pitchFamily="18" charset="0"/>
            </a:endParaRPr>
          </a:p>
        </p:txBody>
      </p:sp>
    </p:spTree>
    <p:extLst>
      <p:ext uri="{BB962C8B-B14F-4D97-AF65-F5344CB8AC3E}">
        <p14:creationId xmlns:p14="http://schemas.microsoft.com/office/powerpoint/2010/main" val="2333767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pPr>
              <a:defRPr/>
            </a:pPr>
            <a:r>
              <a:rPr lang="en-US"/>
              <a:t>Chapter 6</a:t>
            </a:r>
          </a:p>
        </p:txBody>
      </p:sp>
      <p:sp>
        <p:nvSpPr>
          <p:cNvPr id="3" name="Slide Number Placeholder 2"/>
          <p:cNvSpPr>
            <a:spLocks noGrp="1"/>
          </p:cNvSpPr>
          <p:nvPr>
            <p:ph type="sldNum" sz="quarter" idx="11"/>
          </p:nvPr>
        </p:nvSpPr>
        <p:spPr/>
        <p:txBody>
          <a:bodyPr/>
          <a:lstStyle>
            <a:lvl1pPr>
              <a:defRPr smtClean="0"/>
            </a:lvl1pPr>
          </a:lstStyle>
          <a:p>
            <a:pPr>
              <a:defRPr/>
            </a:pPr>
            <a:r>
              <a:rPr lang="en-US" altLang="en-US"/>
              <a:t>Slide </a:t>
            </a:r>
            <a:fld id="{9ED08221-E96F-46DC-A82A-098E54D05B4D}" type="slidenum">
              <a:rPr lang="en-US" altLang="en-US"/>
              <a:pPr>
                <a:defRPr/>
              </a:pPr>
              <a:t>‹#›</a:t>
            </a:fld>
            <a:endParaRPr lang="en-US" altLang="en-US" b="0">
              <a:latin typeface="Times New Roman" panose="02020603050405020304" pitchFamily="18" charset="0"/>
            </a:endParaRPr>
          </a:p>
        </p:txBody>
      </p:sp>
    </p:spTree>
    <p:extLst>
      <p:ext uri="{BB962C8B-B14F-4D97-AF65-F5344CB8AC3E}">
        <p14:creationId xmlns:p14="http://schemas.microsoft.com/office/powerpoint/2010/main" val="2350516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a:t>Chapter 6</a:t>
            </a:r>
          </a:p>
        </p:txBody>
      </p:sp>
      <p:sp>
        <p:nvSpPr>
          <p:cNvPr id="6" name="Slide Number Placeholder 5"/>
          <p:cNvSpPr>
            <a:spLocks noGrp="1"/>
          </p:cNvSpPr>
          <p:nvPr>
            <p:ph type="sldNum" sz="quarter" idx="11"/>
          </p:nvPr>
        </p:nvSpPr>
        <p:spPr/>
        <p:txBody>
          <a:bodyPr/>
          <a:lstStyle>
            <a:lvl1pPr>
              <a:defRPr smtClean="0"/>
            </a:lvl1pPr>
          </a:lstStyle>
          <a:p>
            <a:pPr>
              <a:defRPr/>
            </a:pPr>
            <a:r>
              <a:rPr lang="en-US" altLang="en-US"/>
              <a:t>Slide </a:t>
            </a:r>
            <a:fld id="{13E17B2A-9DAD-486C-A0BA-F9AECC15C7BD}" type="slidenum">
              <a:rPr lang="en-US" altLang="en-US"/>
              <a:pPr>
                <a:defRPr/>
              </a:pPr>
              <a:t>‹#›</a:t>
            </a:fld>
            <a:endParaRPr lang="en-US" altLang="en-US" b="0">
              <a:latin typeface="Times New Roman" panose="02020603050405020304" pitchFamily="18" charset="0"/>
            </a:endParaRPr>
          </a:p>
        </p:txBody>
      </p:sp>
    </p:spTree>
    <p:extLst>
      <p:ext uri="{BB962C8B-B14F-4D97-AF65-F5344CB8AC3E}">
        <p14:creationId xmlns:p14="http://schemas.microsoft.com/office/powerpoint/2010/main" val="773313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a:t>Chapter 6</a:t>
            </a:r>
          </a:p>
        </p:txBody>
      </p:sp>
      <p:sp>
        <p:nvSpPr>
          <p:cNvPr id="6" name="Slide Number Placeholder 5"/>
          <p:cNvSpPr>
            <a:spLocks noGrp="1"/>
          </p:cNvSpPr>
          <p:nvPr>
            <p:ph type="sldNum" sz="quarter" idx="11"/>
          </p:nvPr>
        </p:nvSpPr>
        <p:spPr/>
        <p:txBody>
          <a:bodyPr/>
          <a:lstStyle>
            <a:lvl1pPr>
              <a:defRPr smtClean="0"/>
            </a:lvl1pPr>
          </a:lstStyle>
          <a:p>
            <a:pPr>
              <a:defRPr/>
            </a:pPr>
            <a:r>
              <a:rPr lang="en-US" altLang="en-US"/>
              <a:t>Slide </a:t>
            </a:r>
            <a:fld id="{60BF1320-D5DB-4F69-B1BF-86E77BCB156D}" type="slidenum">
              <a:rPr lang="en-US" altLang="en-US"/>
              <a:pPr>
                <a:defRPr/>
              </a:pPr>
              <a:t>‹#›</a:t>
            </a:fld>
            <a:endParaRPr lang="en-US" altLang="en-US" b="0">
              <a:latin typeface="Times New Roman" panose="02020603050405020304" pitchFamily="18" charset="0"/>
            </a:endParaRPr>
          </a:p>
        </p:txBody>
      </p:sp>
    </p:spTree>
    <p:extLst>
      <p:ext uri="{BB962C8B-B14F-4D97-AF65-F5344CB8AC3E}">
        <p14:creationId xmlns:p14="http://schemas.microsoft.com/office/powerpoint/2010/main" val="3587974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10"/>
          <p:cNvSpPr>
            <a:spLocks noGrp="1" noChangeArrowheads="1"/>
          </p:cNvSpPr>
          <p:nvPr>
            <p:ph type="title"/>
          </p:nvPr>
        </p:nvSpPr>
        <p:spPr bwMode="auto">
          <a:xfrm>
            <a:off x="550863" y="190500"/>
            <a:ext cx="7983537"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b" anchorCtr="0" compatLnSpc="1">
            <a:prstTxWarp prst="textNoShape">
              <a:avLst/>
            </a:prstTxWarp>
          </a:bodyPr>
          <a:lstStyle/>
          <a:p>
            <a:pPr lvl="0"/>
            <a:r>
              <a:rPr lang="en-US" altLang="en-US" smtClean="0"/>
              <a:t>Click to edit Master title style</a:t>
            </a:r>
          </a:p>
        </p:txBody>
      </p:sp>
      <p:sp>
        <p:nvSpPr>
          <p:cNvPr id="1027" name="Rectangle 11"/>
          <p:cNvSpPr>
            <a:spLocks noGrp="1" noChangeArrowheads="1"/>
          </p:cNvSpPr>
          <p:nvPr>
            <p:ph type="body" idx="1"/>
          </p:nvPr>
        </p:nvSpPr>
        <p:spPr bwMode="auto">
          <a:xfrm>
            <a:off x="1143000" y="1719263"/>
            <a:ext cx="7772400" cy="422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14"/>
          <p:cNvSpPr>
            <a:spLocks noChangeShapeType="1"/>
          </p:cNvSpPr>
          <p:nvPr/>
        </p:nvSpPr>
        <p:spPr bwMode="auto">
          <a:xfrm>
            <a:off x="349250" y="1047750"/>
            <a:ext cx="8358188" cy="0"/>
          </a:xfrm>
          <a:prstGeom prst="line">
            <a:avLst/>
          </a:prstGeom>
          <a:noFill/>
          <a:ln w="38100">
            <a:solidFill>
              <a:srgbClr val="376546"/>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9" name="Line 15"/>
          <p:cNvSpPr>
            <a:spLocks noChangeShapeType="1"/>
          </p:cNvSpPr>
          <p:nvPr/>
        </p:nvSpPr>
        <p:spPr bwMode="auto">
          <a:xfrm>
            <a:off x="519113" y="1206500"/>
            <a:ext cx="8356600" cy="0"/>
          </a:xfrm>
          <a:prstGeom prst="line">
            <a:avLst/>
          </a:prstGeom>
          <a:noFill/>
          <a:ln w="38100">
            <a:solidFill>
              <a:srgbClr val="376546"/>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2" name="Rectangle 18"/>
          <p:cNvSpPr>
            <a:spLocks noGrp="1" noChangeArrowheads="1"/>
          </p:cNvSpPr>
          <p:nvPr>
            <p:ph type="ftr" sz="quarter" idx="3"/>
          </p:nvPr>
        </p:nvSpPr>
        <p:spPr bwMode="auto">
          <a:xfrm>
            <a:off x="820738" y="6440488"/>
            <a:ext cx="4111625"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600" b="1">
                <a:latin typeface="Arial" charset="0"/>
              </a:defRPr>
            </a:lvl1pPr>
          </a:lstStyle>
          <a:p>
            <a:pPr>
              <a:defRPr/>
            </a:pPr>
            <a:r>
              <a:rPr lang="en-US"/>
              <a:t>Chapter 6</a:t>
            </a:r>
          </a:p>
        </p:txBody>
      </p:sp>
      <p:sp>
        <p:nvSpPr>
          <p:cNvPr id="1043" name="Rectangle 19"/>
          <p:cNvSpPr>
            <a:spLocks noGrp="1" noChangeArrowheads="1"/>
          </p:cNvSpPr>
          <p:nvPr>
            <p:ph type="sldNum" sz="quarter" idx="4"/>
          </p:nvPr>
        </p:nvSpPr>
        <p:spPr bwMode="auto">
          <a:xfrm>
            <a:off x="7259638" y="6440488"/>
            <a:ext cx="1093787"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600" b="1" smtClean="0"/>
            </a:lvl1pPr>
          </a:lstStyle>
          <a:p>
            <a:pPr>
              <a:defRPr/>
            </a:pPr>
            <a:r>
              <a:rPr lang="en-US" altLang="en-US"/>
              <a:t>Slide </a:t>
            </a:r>
            <a:fld id="{D3AEEDA8-5660-4D87-BD0C-E12D8F5DDFB1}" type="slidenum">
              <a:rPr lang="en-US" altLang="en-US"/>
              <a:pPr>
                <a:defRPr/>
              </a:pPr>
              <a:t>‹#›</a:t>
            </a:fld>
            <a:endParaRPr lang="en-US" altLang="en-US">
              <a:latin typeface="Times New Roman" panose="02020603050405020304" pitchFamily="18" charset="0"/>
            </a:endParaRPr>
          </a:p>
        </p:txBody>
      </p:sp>
      <p:sp>
        <p:nvSpPr>
          <p:cNvPr id="1032" name="Line 20"/>
          <p:cNvSpPr>
            <a:spLocks noChangeShapeType="1"/>
          </p:cNvSpPr>
          <p:nvPr/>
        </p:nvSpPr>
        <p:spPr bwMode="auto">
          <a:xfrm>
            <a:off x="349250" y="6281738"/>
            <a:ext cx="8358188" cy="0"/>
          </a:xfrm>
          <a:prstGeom prst="line">
            <a:avLst/>
          </a:prstGeom>
          <a:noFill/>
          <a:ln w="38100">
            <a:solidFill>
              <a:srgbClr val="376546"/>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3" name="Line 21"/>
          <p:cNvSpPr>
            <a:spLocks noChangeShapeType="1"/>
          </p:cNvSpPr>
          <p:nvPr/>
        </p:nvSpPr>
        <p:spPr bwMode="auto">
          <a:xfrm>
            <a:off x="519113" y="6440488"/>
            <a:ext cx="8356600" cy="0"/>
          </a:xfrm>
          <a:prstGeom prst="line">
            <a:avLst/>
          </a:prstGeom>
          <a:noFill/>
          <a:ln w="38100">
            <a:solidFill>
              <a:srgbClr val="376546"/>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1034" name="Group 27"/>
          <p:cNvGrpSpPr>
            <a:grpSpLocks/>
          </p:cNvGrpSpPr>
          <p:nvPr/>
        </p:nvGrpSpPr>
        <p:grpSpPr bwMode="auto">
          <a:xfrm>
            <a:off x="419100" y="4629150"/>
            <a:ext cx="582613" cy="1555750"/>
            <a:chOff x="180" y="3060"/>
            <a:chExt cx="271" cy="728"/>
          </a:xfrm>
        </p:grpSpPr>
        <p:sp>
          <p:nvSpPr>
            <p:cNvPr id="1035" name="AutoShape 28"/>
            <p:cNvSpPr>
              <a:spLocks noChangeArrowheads="1"/>
            </p:cNvSpPr>
            <p:nvPr/>
          </p:nvSpPr>
          <p:spPr bwMode="auto">
            <a:xfrm>
              <a:off x="214" y="3060"/>
              <a:ext cx="237" cy="728"/>
            </a:xfrm>
            <a:prstGeom prst="rtTriangle">
              <a:avLst/>
            </a:prstGeom>
            <a:gradFill rotWithShape="0">
              <a:gsLst>
                <a:gs pos="0">
                  <a:srgbClr val="48845C"/>
                </a:gs>
                <a:gs pos="100000">
                  <a:srgbClr val="1C4E35"/>
                </a:gs>
              </a:gsLst>
              <a:lin ang="2700000" scaled="1"/>
            </a:gradFill>
            <a:ln>
              <a:noFill/>
            </a:ln>
            <a:effectLst>
              <a:outerShdw dist="53882" dir="2700000" algn="ctr" rotWithShape="0">
                <a:srgbClr val="B2B2B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036" name="Line 29"/>
            <p:cNvSpPr>
              <a:spLocks noChangeShapeType="1"/>
            </p:cNvSpPr>
            <p:nvPr/>
          </p:nvSpPr>
          <p:spPr bwMode="auto">
            <a:xfrm>
              <a:off x="180" y="3245"/>
              <a:ext cx="0" cy="509"/>
            </a:xfrm>
            <a:prstGeom prst="line">
              <a:avLst/>
            </a:prstGeom>
            <a:noFill/>
            <a:ln w="28575">
              <a:solidFill>
                <a:srgbClr val="66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37" name="Line 30"/>
            <p:cNvSpPr>
              <a:spLocks noChangeShapeType="1"/>
            </p:cNvSpPr>
            <p:nvPr/>
          </p:nvSpPr>
          <p:spPr bwMode="auto">
            <a:xfrm rot="20258273" flipV="1">
              <a:off x="426" y="3245"/>
              <a:ext cx="4" cy="425"/>
            </a:xfrm>
            <a:prstGeom prst="line">
              <a:avLst/>
            </a:prstGeom>
            <a:noFill/>
            <a:ln w="28575">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38" name="Line 31"/>
            <p:cNvSpPr>
              <a:spLocks noChangeShapeType="1"/>
            </p:cNvSpPr>
            <p:nvPr/>
          </p:nvSpPr>
          <p:spPr bwMode="auto">
            <a:xfrm>
              <a:off x="254" y="3742"/>
              <a:ext cx="163" cy="0"/>
            </a:xfrm>
            <a:prstGeom prst="line">
              <a:avLst/>
            </a:prstGeom>
            <a:noFill/>
            <a:ln w="19050">
              <a:solidFill>
                <a:srgbClr val="FFFF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Tree>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Lst>
  <p:hf hdr="0" dt="0"/>
  <p:txStyles>
    <p:titleStyle>
      <a:lvl1pPr algn="l" rtl="0" eaLnBrk="0" fontAlgn="base" hangingPunct="0">
        <a:spcBef>
          <a:spcPct val="0"/>
        </a:spcBef>
        <a:spcAft>
          <a:spcPct val="0"/>
        </a:spcAft>
        <a:defRPr sz="4400" b="1">
          <a:solidFill>
            <a:srgbClr val="663300"/>
          </a:solidFill>
          <a:latin typeface="+mj-lt"/>
          <a:ea typeface="+mj-ea"/>
          <a:cs typeface="+mj-cs"/>
        </a:defRPr>
      </a:lvl1pPr>
      <a:lvl2pPr algn="l" rtl="0" eaLnBrk="0" fontAlgn="base" hangingPunct="0">
        <a:spcBef>
          <a:spcPct val="0"/>
        </a:spcBef>
        <a:spcAft>
          <a:spcPct val="0"/>
        </a:spcAft>
        <a:defRPr sz="4400" b="1">
          <a:solidFill>
            <a:srgbClr val="663300"/>
          </a:solidFill>
          <a:latin typeface="Arial" charset="0"/>
        </a:defRPr>
      </a:lvl2pPr>
      <a:lvl3pPr algn="l" rtl="0" eaLnBrk="0" fontAlgn="base" hangingPunct="0">
        <a:spcBef>
          <a:spcPct val="0"/>
        </a:spcBef>
        <a:spcAft>
          <a:spcPct val="0"/>
        </a:spcAft>
        <a:defRPr sz="4400" b="1">
          <a:solidFill>
            <a:srgbClr val="663300"/>
          </a:solidFill>
          <a:latin typeface="Arial" charset="0"/>
        </a:defRPr>
      </a:lvl3pPr>
      <a:lvl4pPr algn="l" rtl="0" eaLnBrk="0" fontAlgn="base" hangingPunct="0">
        <a:spcBef>
          <a:spcPct val="0"/>
        </a:spcBef>
        <a:spcAft>
          <a:spcPct val="0"/>
        </a:spcAft>
        <a:defRPr sz="4400" b="1">
          <a:solidFill>
            <a:srgbClr val="663300"/>
          </a:solidFill>
          <a:latin typeface="Arial" charset="0"/>
        </a:defRPr>
      </a:lvl4pPr>
      <a:lvl5pPr algn="l" rtl="0" eaLnBrk="0" fontAlgn="base" hangingPunct="0">
        <a:spcBef>
          <a:spcPct val="0"/>
        </a:spcBef>
        <a:spcAft>
          <a:spcPct val="0"/>
        </a:spcAft>
        <a:defRPr sz="4400" b="1">
          <a:solidFill>
            <a:srgbClr val="663300"/>
          </a:solidFill>
          <a:latin typeface="Arial" charset="0"/>
        </a:defRPr>
      </a:lvl5pPr>
      <a:lvl6pPr marL="457200" algn="l" rtl="0" eaLnBrk="0" fontAlgn="base" hangingPunct="0">
        <a:spcBef>
          <a:spcPct val="0"/>
        </a:spcBef>
        <a:spcAft>
          <a:spcPct val="0"/>
        </a:spcAft>
        <a:defRPr sz="4400" b="1">
          <a:solidFill>
            <a:srgbClr val="663300"/>
          </a:solidFill>
          <a:latin typeface="Arial" charset="0"/>
        </a:defRPr>
      </a:lvl6pPr>
      <a:lvl7pPr marL="914400" algn="l" rtl="0" eaLnBrk="0" fontAlgn="base" hangingPunct="0">
        <a:spcBef>
          <a:spcPct val="0"/>
        </a:spcBef>
        <a:spcAft>
          <a:spcPct val="0"/>
        </a:spcAft>
        <a:defRPr sz="4400" b="1">
          <a:solidFill>
            <a:srgbClr val="663300"/>
          </a:solidFill>
          <a:latin typeface="Arial" charset="0"/>
        </a:defRPr>
      </a:lvl7pPr>
      <a:lvl8pPr marL="1371600" algn="l" rtl="0" eaLnBrk="0" fontAlgn="base" hangingPunct="0">
        <a:spcBef>
          <a:spcPct val="0"/>
        </a:spcBef>
        <a:spcAft>
          <a:spcPct val="0"/>
        </a:spcAft>
        <a:defRPr sz="4400" b="1">
          <a:solidFill>
            <a:srgbClr val="663300"/>
          </a:solidFill>
          <a:latin typeface="Arial" charset="0"/>
        </a:defRPr>
      </a:lvl8pPr>
      <a:lvl9pPr marL="1828800" algn="l" rtl="0" eaLnBrk="0" fontAlgn="base" hangingPunct="0">
        <a:spcBef>
          <a:spcPct val="0"/>
        </a:spcBef>
        <a:spcAft>
          <a:spcPct val="0"/>
        </a:spcAft>
        <a:defRPr sz="4400" b="1">
          <a:solidFill>
            <a:srgbClr val="663300"/>
          </a:solidFill>
          <a:latin typeface="Arial" charset="0"/>
        </a:defRPr>
      </a:lvl9pPr>
    </p:titleStyle>
    <p:bodyStyle>
      <a:lvl1pPr marL="342900" indent="-342900" algn="l" rtl="0" eaLnBrk="0" fontAlgn="base" hangingPunct="0">
        <a:spcBef>
          <a:spcPct val="50000"/>
        </a:spcBef>
        <a:spcAft>
          <a:spcPct val="0"/>
        </a:spcAft>
        <a:buClr>
          <a:srgbClr val="663300"/>
        </a:buClr>
        <a:buSzPct val="75000"/>
        <a:buFont typeface="Wingdings" panose="05000000000000000000" pitchFamily="2" charset="2"/>
        <a:buChar char="n"/>
        <a:defRPr sz="3200">
          <a:solidFill>
            <a:srgbClr val="376546"/>
          </a:solidFill>
          <a:latin typeface="+mn-lt"/>
          <a:ea typeface="+mn-ea"/>
          <a:cs typeface="+mn-cs"/>
        </a:defRPr>
      </a:lvl1pPr>
      <a:lvl2pPr marL="742950" indent="-285750" algn="l" rtl="0" eaLnBrk="0" fontAlgn="base" hangingPunct="0">
        <a:spcBef>
          <a:spcPct val="40000"/>
        </a:spcBef>
        <a:spcAft>
          <a:spcPct val="0"/>
        </a:spcAft>
        <a:buClr>
          <a:srgbClr val="663300"/>
        </a:buClr>
        <a:buSzPct val="80000"/>
        <a:buFont typeface="Wingdings" panose="05000000000000000000" pitchFamily="2" charset="2"/>
        <a:buChar char="l"/>
        <a:defRPr sz="2800">
          <a:solidFill>
            <a:srgbClr val="376546"/>
          </a:solidFill>
          <a:latin typeface="+mn-lt"/>
        </a:defRPr>
      </a:lvl2pPr>
      <a:lvl3pPr marL="1143000" indent="-228600" algn="l" rtl="0" eaLnBrk="0" fontAlgn="base" hangingPunct="0">
        <a:spcBef>
          <a:spcPct val="34000"/>
        </a:spcBef>
        <a:spcAft>
          <a:spcPct val="0"/>
        </a:spcAft>
        <a:buClr>
          <a:srgbClr val="663300"/>
        </a:buClr>
        <a:buSzPct val="55000"/>
        <a:buFont typeface="Wingdings" panose="05000000000000000000" pitchFamily="2" charset="2"/>
        <a:buChar char="u"/>
        <a:defRPr sz="2800">
          <a:solidFill>
            <a:srgbClr val="376546"/>
          </a:solidFill>
          <a:latin typeface="+mn-lt"/>
        </a:defRPr>
      </a:lvl3pPr>
      <a:lvl4pPr marL="1600200" indent="-228600" algn="l" rtl="0" eaLnBrk="0" fontAlgn="base" hangingPunct="0">
        <a:spcBef>
          <a:spcPct val="20000"/>
        </a:spcBef>
        <a:spcAft>
          <a:spcPct val="0"/>
        </a:spcAft>
        <a:buClr>
          <a:srgbClr val="663300"/>
        </a:buClr>
        <a:buSzPct val="55000"/>
        <a:buFont typeface="Wingdings" panose="05000000000000000000" pitchFamily="2" charset="2"/>
        <a:buChar char="l"/>
        <a:defRPr sz="2400">
          <a:solidFill>
            <a:srgbClr val="376546"/>
          </a:solidFill>
          <a:latin typeface="+mn-lt"/>
        </a:defRPr>
      </a:lvl4pPr>
      <a:lvl5pPr marL="2057400" indent="-228600" algn="l" rtl="0" eaLnBrk="0" fontAlgn="base" hangingPunct="0">
        <a:spcBef>
          <a:spcPct val="20000"/>
        </a:spcBef>
        <a:spcAft>
          <a:spcPct val="0"/>
        </a:spcAft>
        <a:buClr>
          <a:srgbClr val="663300"/>
        </a:buClr>
        <a:buSzPct val="100000"/>
        <a:buChar char="–"/>
        <a:defRPr sz="2400">
          <a:solidFill>
            <a:srgbClr val="376546"/>
          </a:solidFill>
          <a:latin typeface="+mn-lt"/>
        </a:defRPr>
      </a:lvl5pPr>
      <a:lvl6pPr marL="2514600" indent="-228600" algn="l" rtl="0" eaLnBrk="0" fontAlgn="base" hangingPunct="0">
        <a:spcBef>
          <a:spcPct val="20000"/>
        </a:spcBef>
        <a:spcAft>
          <a:spcPct val="0"/>
        </a:spcAft>
        <a:buClr>
          <a:srgbClr val="663300"/>
        </a:buClr>
        <a:buSzPct val="100000"/>
        <a:buChar char="–"/>
        <a:defRPr sz="2400">
          <a:solidFill>
            <a:srgbClr val="376546"/>
          </a:solidFill>
          <a:latin typeface="+mn-lt"/>
        </a:defRPr>
      </a:lvl6pPr>
      <a:lvl7pPr marL="2971800" indent="-228600" algn="l" rtl="0" eaLnBrk="0" fontAlgn="base" hangingPunct="0">
        <a:spcBef>
          <a:spcPct val="20000"/>
        </a:spcBef>
        <a:spcAft>
          <a:spcPct val="0"/>
        </a:spcAft>
        <a:buClr>
          <a:srgbClr val="663300"/>
        </a:buClr>
        <a:buSzPct val="100000"/>
        <a:buChar char="–"/>
        <a:defRPr sz="2400">
          <a:solidFill>
            <a:srgbClr val="376546"/>
          </a:solidFill>
          <a:latin typeface="+mn-lt"/>
        </a:defRPr>
      </a:lvl7pPr>
      <a:lvl8pPr marL="3429000" indent="-228600" algn="l" rtl="0" eaLnBrk="0" fontAlgn="base" hangingPunct="0">
        <a:spcBef>
          <a:spcPct val="20000"/>
        </a:spcBef>
        <a:spcAft>
          <a:spcPct val="0"/>
        </a:spcAft>
        <a:buClr>
          <a:srgbClr val="663300"/>
        </a:buClr>
        <a:buSzPct val="100000"/>
        <a:buChar char="–"/>
        <a:defRPr sz="2400">
          <a:solidFill>
            <a:srgbClr val="376546"/>
          </a:solidFill>
          <a:latin typeface="+mn-lt"/>
        </a:defRPr>
      </a:lvl8pPr>
      <a:lvl9pPr marL="3886200" indent="-228600" algn="l" rtl="0" eaLnBrk="0" fontAlgn="base" hangingPunct="0">
        <a:spcBef>
          <a:spcPct val="20000"/>
        </a:spcBef>
        <a:spcAft>
          <a:spcPct val="0"/>
        </a:spcAft>
        <a:buClr>
          <a:srgbClr val="663300"/>
        </a:buClr>
        <a:buSzPct val="100000"/>
        <a:buChar char="–"/>
        <a:defRPr sz="2400">
          <a:solidFill>
            <a:srgbClr val="37654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wmf"/><Relationship Id="rId4" Type="http://schemas.openxmlformats.org/officeDocument/2006/relationships/oleObject" Target="../embeddings/oleObject4.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image" Target="../media/image6.wmf"/><Relationship Id="rId4" Type="http://schemas.openxmlformats.org/officeDocument/2006/relationships/oleObject" Target="../embeddings/oleObject5.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8.wmf"/><Relationship Id="rId4" Type="http://schemas.openxmlformats.org/officeDocument/2006/relationships/oleObject" Target="../embeddings/oleObject7.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9.wmf"/><Relationship Id="rId4" Type="http://schemas.openxmlformats.org/officeDocument/2006/relationships/oleObject" Target="../embeddings/oleObject8.bin"/></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notesSlide" Target="../notesSlides/notesSlide29.xml"/><Relationship Id="rId7"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0.bin"/><Relationship Id="rId5" Type="http://schemas.openxmlformats.org/officeDocument/2006/relationships/image" Target="../media/image10.wmf"/><Relationship Id="rId4" Type="http://schemas.openxmlformats.org/officeDocument/2006/relationships/oleObject" Target="../embeddings/oleObject9.bin"/><Relationship Id="rId9" Type="http://schemas.openxmlformats.org/officeDocument/2006/relationships/image" Target="../media/image12.wmf"/></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oleObject" Target="../embeddings/oleObject14.bin"/><Relationship Id="rId13" Type="http://schemas.openxmlformats.org/officeDocument/2006/relationships/image" Target="../media/image17.wmf"/><Relationship Id="rId3" Type="http://schemas.openxmlformats.org/officeDocument/2006/relationships/notesSlide" Target="../notesSlides/notesSlide33.xml"/><Relationship Id="rId7" Type="http://schemas.openxmlformats.org/officeDocument/2006/relationships/image" Target="../media/image14.wmf"/><Relationship Id="rId12" Type="http://schemas.openxmlformats.org/officeDocument/2006/relationships/oleObject" Target="../embeddings/oleObject16.bin"/><Relationship Id="rId17" Type="http://schemas.openxmlformats.org/officeDocument/2006/relationships/image" Target="../media/image19.wmf"/><Relationship Id="rId2" Type="http://schemas.openxmlformats.org/officeDocument/2006/relationships/slideLayout" Target="../slideLayouts/slideLayout2.xml"/><Relationship Id="rId16" Type="http://schemas.openxmlformats.org/officeDocument/2006/relationships/oleObject" Target="../embeddings/oleObject18.bin"/><Relationship Id="rId1" Type="http://schemas.openxmlformats.org/officeDocument/2006/relationships/vmlDrawing" Target="../drawings/vmlDrawing8.vml"/><Relationship Id="rId6" Type="http://schemas.openxmlformats.org/officeDocument/2006/relationships/oleObject" Target="../embeddings/oleObject13.bin"/><Relationship Id="rId11" Type="http://schemas.openxmlformats.org/officeDocument/2006/relationships/image" Target="../media/image16.wmf"/><Relationship Id="rId5" Type="http://schemas.openxmlformats.org/officeDocument/2006/relationships/image" Target="../media/image13.wmf"/><Relationship Id="rId15" Type="http://schemas.openxmlformats.org/officeDocument/2006/relationships/image" Target="../media/image18.wmf"/><Relationship Id="rId10" Type="http://schemas.openxmlformats.org/officeDocument/2006/relationships/oleObject" Target="../embeddings/oleObject15.bin"/><Relationship Id="rId4" Type="http://schemas.openxmlformats.org/officeDocument/2006/relationships/oleObject" Target="../embeddings/oleObject12.bin"/><Relationship Id="rId9" Type="http://schemas.openxmlformats.org/officeDocument/2006/relationships/image" Target="../media/image15.wmf"/><Relationship Id="rId14" Type="http://schemas.openxmlformats.org/officeDocument/2006/relationships/oleObject" Target="../embeddings/oleObject17.bin"/></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20.wmf"/><Relationship Id="rId4" Type="http://schemas.openxmlformats.org/officeDocument/2006/relationships/oleObject" Target="../embeddings/oleObject19.bin"/></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5.xml"/><Relationship Id="rId7" Type="http://schemas.openxmlformats.org/officeDocument/2006/relationships/image" Target="../media/image22.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21.bin"/><Relationship Id="rId5" Type="http://schemas.openxmlformats.org/officeDocument/2006/relationships/image" Target="../media/image21.wmf"/><Relationship Id="rId4" Type="http://schemas.openxmlformats.org/officeDocument/2006/relationships/oleObject" Target="../embeddings/oleObject20.bin"/></Relationships>
</file>

<file path=ppt/slides/_rels/slide39.xml.rels><?xml version="1.0" encoding="UTF-8" standalone="yes"?>
<Relationships xmlns="http://schemas.openxmlformats.org/package/2006/relationships"><Relationship Id="rId8" Type="http://schemas.openxmlformats.org/officeDocument/2006/relationships/oleObject" Target="../embeddings/oleObject24.bin"/><Relationship Id="rId3" Type="http://schemas.openxmlformats.org/officeDocument/2006/relationships/notesSlide" Target="../notesSlides/notesSlide36.xml"/><Relationship Id="rId7" Type="http://schemas.openxmlformats.org/officeDocument/2006/relationships/image" Target="../media/image24.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23.bin"/><Relationship Id="rId5" Type="http://schemas.openxmlformats.org/officeDocument/2006/relationships/image" Target="../media/image23.wmf"/><Relationship Id="rId4" Type="http://schemas.openxmlformats.org/officeDocument/2006/relationships/oleObject" Target="../embeddings/oleObject22.bin"/><Relationship Id="rId9" Type="http://schemas.openxmlformats.org/officeDocument/2006/relationships/image" Target="../media/image25.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7.xml"/><Relationship Id="rId7" Type="http://schemas.openxmlformats.org/officeDocument/2006/relationships/image" Target="../media/image27.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26.bin"/><Relationship Id="rId5" Type="http://schemas.openxmlformats.org/officeDocument/2006/relationships/image" Target="../media/image26.wmf"/><Relationship Id="rId4" Type="http://schemas.openxmlformats.org/officeDocument/2006/relationships/oleObject" Target="../embeddings/oleObject25.bin"/></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4339"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4340" name="Rectangle 13"/>
          <p:cNvSpPr>
            <a:spLocks noGrp="1" noChangeArrowheads="1"/>
          </p:cNvSpPr>
          <p:nvPr>
            <p:ph type="subTitle" idx="1"/>
          </p:nvPr>
        </p:nvSpPr>
        <p:spPr>
          <a:xfrm>
            <a:off x="1524000" y="2263775"/>
            <a:ext cx="6400800" cy="2017713"/>
          </a:xfrm>
          <a:effectLst>
            <a:outerShdw dist="71842" dir="2700000" algn="ctr" rotWithShape="0">
              <a:srgbClr val="B2B2B2"/>
            </a:outerShdw>
          </a:effectLst>
        </p:spPr>
        <p:txBody>
          <a:bodyPr/>
          <a:lstStyle/>
          <a:p>
            <a:r>
              <a:rPr lang="en-US" altLang="en-US" sz="6000" b="1" smtClean="0"/>
              <a:t>Teori Produksi Dua Variabel</a:t>
            </a:r>
            <a:endParaRPr lang="en-US" altLang="en-US" sz="5400" b="1" smtClean="0"/>
          </a:p>
        </p:txBody>
      </p:sp>
      <p:sp>
        <p:nvSpPr>
          <p:cNvPr id="14341" name="AutoShape 14"/>
          <p:cNvSpPr>
            <a:spLocks noChangeArrowheads="1"/>
          </p:cNvSpPr>
          <p:nvPr/>
        </p:nvSpPr>
        <p:spPr bwMode="auto">
          <a:xfrm>
            <a:off x="717550" y="492125"/>
            <a:ext cx="1076325" cy="5556250"/>
          </a:xfrm>
          <a:prstGeom prst="rtTriangle">
            <a:avLst/>
          </a:prstGeom>
          <a:gradFill rotWithShape="0">
            <a:gsLst>
              <a:gs pos="0">
                <a:srgbClr val="48845C"/>
              </a:gs>
              <a:gs pos="100000">
                <a:srgbClr val="1C4E35"/>
              </a:gs>
            </a:gsLst>
            <a:lin ang="2700000" scaled="1"/>
          </a:gradFill>
          <a:ln>
            <a:noFill/>
          </a:ln>
          <a:effectLst>
            <a:outerShdw dist="107763" dir="2700000" algn="ctr" rotWithShape="0">
              <a:srgbClr val="B2B2B2"/>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4342" name="Line 21"/>
          <p:cNvSpPr>
            <a:spLocks noChangeShapeType="1"/>
          </p:cNvSpPr>
          <p:nvPr/>
        </p:nvSpPr>
        <p:spPr bwMode="auto">
          <a:xfrm>
            <a:off x="563563" y="1905000"/>
            <a:ext cx="0" cy="3879850"/>
          </a:xfrm>
          <a:prstGeom prst="line">
            <a:avLst/>
          </a:prstGeom>
          <a:noFill/>
          <a:ln w="38100">
            <a:solidFill>
              <a:srgbClr val="66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4343" name="Line 22"/>
          <p:cNvSpPr>
            <a:spLocks noChangeShapeType="1"/>
          </p:cNvSpPr>
          <p:nvPr/>
        </p:nvSpPr>
        <p:spPr bwMode="auto">
          <a:xfrm rot="20903740" flipV="1">
            <a:off x="1250950" y="2460625"/>
            <a:ext cx="22225" cy="3246438"/>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4344" name="Line 23"/>
          <p:cNvSpPr>
            <a:spLocks noChangeShapeType="1"/>
          </p:cNvSpPr>
          <p:nvPr/>
        </p:nvSpPr>
        <p:spPr bwMode="auto">
          <a:xfrm>
            <a:off x="900113" y="5837238"/>
            <a:ext cx="739775" cy="0"/>
          </a:xfrm>
          <a:prstGeom prst="line">
            <a:avLst/>
          </a:prstGeom>
          <a:noFill/>
          <a:ln w="38100">
            <a:solidFill>
              <a:srgbClr val="FFFF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overrideClrMapping bg1="lt1" tx1="dk1" bg2="lt2" tx2="dk2" accent1="accent1" accent2="accent2" accent3="accent3" accent4="accent4" accent5="accent5" accent6="accent6" hlink="hlink" folHlink="folHlink"/>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3072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BF961C40-DDE4-4558-997E-B5E88D08F655}" type="slidenum">
              <a:rPr lang="en-US" altLang="en-US" sz="1600">
                <a:solidFill>
                  <a:schemeClr val="tx1"/>
                </a:solidFill>
              </a:rPr>
              <a:pPr>
                <a:spcBef>
                  <a:spcPct val="0"/>
                </a:spcBef>
                <a:buClrTx/>
                <a:buSzTx/>
                <a:buFontTx/>
                <a:buNone/>
              </a:pPr>
              <a:t>10</a:t>
            </a:fld>
            <a:endParaRPr lang="en-US" altLang="en-US" sz="1600" b="0">
              <a:solidFill>
                <a:schemeClr val="tx1"/>
              </a:solidFill>
              <a:latin typeface="Times New Roman" panose="02020603050405020304" pitchFamily="18" charset="0"/>
            </a:endParaRPr>
          </a:p>
        </p:txBody>
      </p:sp>
      <p:sp>
        <p:nvSpPr>
          <p:cNvPr id="30724"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30725"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362500" name="Rectangle 4"/>
          <p:cNvSpPr>
            <a:spLocks noGrp="1" noChangeArrowheads="1"/>
          </p:cNvSpPr>
          <p:nvPr>
            <p:ph type="body" idx="1"/>
          </p:nvPr>
        </p:nvSpPr>
        <p:spPr>
          <a:noFill/>
        </p:spPr>
        <p:txBody>
          <a:bodyPr/>
          <a:lstStyle/>
          <a:p>
            <a:pPr>
              <a:spcBef>
                <a:spcPct val="70000"/>
              </a:spcBef>
            </a:pPr>
            <a:r>
              <a:rPr lang="en-US" altLang="en-US" smtClean="0"/>
              <a:t>Observasi:</a:t>
            </a:r>
          </a:p>
          <a:p>
            <a:pPr>
              <a:spcBef>
                <a:spcPct val="70000"/>
              </a:spcBef>
              <a:buFont typeface="Wingdings" panose="05000000000000000000" pitchFamily="2" charset="2"/>
              <a:buNone/>
            </a:pPr>
            <a:r>
              <a:rPr lang="en-US" altLang="en-US" smtClean="0"/>
              <a:t>	1)	Diminishing </a:t>
            </a:r>
            <a:r>
              <a:rPr lang="en-US" altLang="en-US" i="1" smtClean="0"/>
              <a:t>MRTS </a:t>
            </a:r>
            <a:r>
              <a:rPr lang="en-US" altLang="en-US" smtClean="0"/>
              <a:t>terjadi karena diminishing return dan berimplikasi pada isoquants yang convex (cembung).</a:t>
            </a:r>
          </a:p>
        </p:txBody>
      </p:sp>
      <p:sp>
        <p:nvSpPr>
          <p:cNvPr id="30727" name="Rectangle 5"/>
          <p:cNvSpPr>
            <a:spLocks noGrp="1" noChangeArrowheads="1"/>
          </p:cNvSpPr>
          <p:nvPr>
            <p:ph type="title"/>
          </p:nvPr>
        </p:nvSpPr>
        <p:spPr>
          <a:xfrm>
            <a:off x="550863" y="285750"/>
            <a:ext cx="7983537" cy="577850"/>
          </a:xfrm>
          <a:noFill/>
        </p:spPr>
        <p:txBody>
          <a:bodyPr/>
          <a:lstStyle/>
          <a:p>
            <a:r>
              <a:rPr lang="en-US" altLang="en-US" sz="3200" smtClean="0"/>
              <a:t>Produksi dengan Dua Variabel Input</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2500">
                                            <p:txEl>
                                              <p:pRg st="0" end="0"/>
                                            </p:txEl>
                                          </p:spTgt>
                                        </p:tgtEl>
                                        <p:attrNameLst>
                                          <p:attrName>style.visibility</p:attrName>
                                        </p:attrNameLst>
                                      </p:cBhvr>
                                      <p:to>
                                        <p:strVal val="visible"/>
                                      </p:to>
                                    </p:set>
                                    <p:animEffect transition="in" filter="wipe(left)">
                                      <p:cBhvr>
                                        <p:cTn id="7" dur="500"/>
                                        <p:tgtEl>
                                          <p:spTgt spid="36250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62500">
                                            <p:txEl>
                                              <p:pRg st="1" end="1"/>
                                            </p:txEl>
                                          </p:spTgt>
                                        </p:tgtEl>
                                        <p:attrNameLst>
                                          <p:attrName>style.visibility</p:attrName>
                                        </p:attrNameLst>
                                      </p:cBhvr>
                                      <p:to>
                                        <p:strVal val="visible"/>
                                      </p:to>
                                    </p:set>
                                    <p:animEffect transition="in" filter="wipe(left)">
                                      <p:cBhvr>
                                        <p:cTn id="12" dur="500"/>
                                        <p:tgtEl>
                                          <p:spTgt spid="36250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2500"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2"/>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3277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6047B295-4CD6-4916-B088-4D191A715B9D}" type="slidenum">
              <a:rPr lang="en-US" altLang="en-US" sz="1600">
                <a:solidFill>
                  <a:schemeClr val="tx1"/>
                </a:solidFill>
              </a:rPr>
              <a:pPr>
                <a:spcBef>
                  <a:spcPct val="0"/>
                </a:spcBef>
                <a:buClrTx/>
                <a:buSzTx/>
                <a:buFontTx/>
                <a:buNone/>
              </a:pPr>
              <a:t>11</a:t>
            </a:fld>
            <a:endParaRPr lang="en-US" altLang="en-US" sz="1600" b="0">
              <a:solidFill>
                <a:schemeClr val="tx1"/>
              </a:solidFill>
              <a:latin typeface="Times New Roman" panose="02020603050405020304" pitchFamily="18" charset="0"/>
            </a:endParaRPr>
          </a:p>
        </p:txBody>
      </p:sp>
      <p:sp>
        <p:nvSpPr>
          <p:cNvPr id="32772"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32773"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32774" name="Rectangle 4"/>
          <p:cNvSpPr>
            <a:spLocks noGrp="1" noChangeArrowheads="1"/>
          </p:cNvSpPr>
          <p:nvPr>
            <p:ph type="title"/>
          </p:nvPr>
        </p:nvSpPr>
        <p:spPr>
          <a:xfrm>
            <a:off x="550863" y="225425"/>
            <a:ext cx="8301037" cy="781050"/>
          </a:xfrm>
          <a:noFill/>
        </p:spPr>
        <p:txBody>
          <a:bodyPr/>
          <a:lstStyle/>
          <a:p>
            <a:r>
              <a:rPr lang="en-US" altLang="en-US" sz="4000" smtClean="0"/>
              <a:t>The Shape of Isoquants</a:t>
            </a:r>
            <a:endParaRPr lang="en-US" altLang="en-US" smtClean="0"/>
          </a:p>
        </p:txBody>
      </p:sp>
      <p:sp>
        <p:nvSpPr>
          <p:cNvPr id="32775" name="Rectangle 5"/>
          <p:cNvSpPr>
            <a:spLocks noChangeArrowheads="1"/>
          </p:cNvSpPr>
          <p:nvPr/>
        </p:nvSpPr>
        <p:spPr bwMode="auto">
          <a:xfrm>
            <a:off x="3124200" y="62357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32776" name="Line 6"/>
          <p:cNvSpPr>
            <a:spLocks noChangeShapeType="1"/>
          </p:cNvSpPr>
          <p:nvPr/>
        </p:nvSpPr>
        <p:spPr bwMode="auto">
          <a:xfrm>
            <a:off x="2366963" y="1841500"/>
            <a:ext cx="0" cy="39957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77" name="Line 7"/>
          <p:cNvSpPr>
            <a:spLocks noChangeShapeType="1"/>
          </p:cNvSpPr>
          <p:nvPr/>
        </p:nvSpPr>
        <p:spPr bwMode="auto">
          <a:xfrm>
            <a:off x="2381250" y="5815013"/>
            <a:ext cx="53292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78" name="Rectangle 8"/>
          <p:cNvSpPr>
            <a:spLocks noChangeArrowheads="1"/>
          </p:cNvSpPr>
          <p:nvPr/>
        </p:nvSpPr>
        <p:spPr bwMode="auto">
          <a:xfrm>
            <a:off x="6527800" y="5859463"/>
            <a:ext cx="1768475"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a:solidFill>
                  <a:schemeClr val="tx1"/>
                </a:solidFill>
              </a:rPr>
              <a:t>Labor per year</a:t>
            </a:r>
          </a:p>
        </p:txBody>
      </p:sp>
      <p:sp>
        <p:nvSpPr>
          <p:cNvPr id="32779" name="Rectangle 9"/>
          <p:cNvSpPr>
            <a:spLocks noChangeArrowheads="1"/>
          </p:cNvSpPr>
          <p:nvPr/>
        </p:nvSpPr>
        <p:spPr bwMode="auto">
          <a:xfrm>
            <a:off x="1997075" y="5124450"/>
            <a:ext cx="32226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1</a:t>
            </a:r>
          </a:p>
        </p:txBody>
      </p:sp>
      <p:sp>
        <p:nvSpPr>
          <p:cNvPr id="32780" name="Rectangle 10"/>
          <p:cNvSpPr>
            <a:spLocks noChangeArrowheads="1"/>
          </p:cNvSpPr>
          <p:nvPr/>
        </p:nvSpPr>
        <p:spPr bwMode="auto">
          <a:xfrm>
            <a:off x="1997075" y="4278313"/>
            <a:ext cx="32226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2</a:t>
            </a:r>
          </a:p>
        </p:txBody>
      </p:sp>
      <p:sp>
        <p:nvSpPr>
          <p:cNvPr id="32781" name="Rectangle 11"/>
          <p:cNvSpPr>
            <a:spLocks noChangeArrowheads="1"/>
          </p:cNvSpPr>
          <p:nvPr/>
        </p:nvSpPr>
        <p:spPr bwMode="auto">
          <a:xfrm>
            <a:off x="1997075" y="3432175"/>
            <a:ext cx="32226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3</a:t>
            </a:r>
          </a:p>
        </p:txBody>
      </p:sp>
      <p:sp>
        <p:nvSpPr>
          <p:cNvPr id="32782" name="Rectangle 12"/>
          <p:cNvSpPr>
            <a:spLocks noChangeArrowheads="1"/>
          </p:cNvSpPr>
          <p:nvPr/>
        </p:nvSpPr>
        <p:spPr bwMode="auto">
          <a:xfrm>
            <a:off x="1997075" y="2586038"/>
            <a:ext cx="32226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4</a:t>
            </a:r>
          </a:p>
        </p:txBody>
      </p:sp>
      <p:sp>
        <p:nvSpPr>
          <p:cNvPr id="32783" name="Rectangle 13"/>
          <p:cNvSpPr>
            <a:spLocks noChangeArrowheads="1"/>
          </p:cNvSpPr>
          <p:nvPr/>
        </p:nvSpPr>
        <p:spPr bwMode="auto">
          <a:xfrm>
            <a:off x="2792413" y="5851525"/>
            <a:ext cx="322262"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1</a:t>
            </a:r>
          </a:p>
        </p:txBody>
      </p:sp>
      <p:sp>
        <p:nvSpPr>
          <p:cNvPr id="32784" name="Rectangle 14"/>
          <p:cNvSpPr>
            <a:spLocks noChangeArrowheads="1"/>
          </p:cNvSpPr>
          <p:nvPr/>
        </p:nvSpPr>
        <p:spPr bwMode="auto">
          <a:xfrm>
            <a:off x="3614738" y="5851525"/>
            <a:ext cx="322262"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2</a:t>
            </a:r>
          </a:p>
        </p:txBody>
      </p:sp>
      <p:sp>
        <p:nvSpPr>
          <p:cNvPr id="32785" name="Rectangle 15"/>
          <p:cNvSpPr>
            <a:spLocks noChangeArrowheads="1"/>
          </p:cNvSpPr>
          <p:nvPr/>
        </p:nvSpPr>
        <p:spPr bwMode="auto">
          <a:xfrm>
            <a:off x="4438650" y="5851525"/>
            <a:ext cx="32226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3</a:t>
            </a:r>
          </a:p>
        </p:txBody>
      </p:sp>
      <p:sp>
        <p:nvSpPr>
          <p:cNvPr id="32786" name="Rectangle 16"/>
          <p:cNvSpPr>
            <a:spLocks noChangeArrowheads="1"/>
          </p:cNvSpPr>
          <p:nvPr/>
        </p:nvSpPr>
        <p:spPr bwMode="auto">
          <a:xfrm>
            <a:off x="5260975" y="5851525"/>
            <a:ext cx="32226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4</a:t>
            </a:r>
          </a:p>
        </p:txBody>
      </p:sp>
      <p:sp>
        <p:nvSpPr>
          <p:cNvPr id="32787" name="Rectangle 17"/>
          <p:cNvSpPr>
            <a:spLocks noChangeArrowheads="1"/>
          </p:cNvSpPr>
          <p:nvPr/>
        </p:nvSpPr>
        <p:spPr bwMode="auto">
          <a:xfrm>
            <a:off x="6084888" y="5851525"/>
            <a:ext cx="322262"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5</a:t>
            </a:r>
          </a:p>
        </p:txBody>
      </p:sp>
      <p:sp>
        <p:nvSpPr>
          <p:cNvPr id="32788" name="Rectangle 18"/>
          <p:cNvSpPr>
            <a:spLocks noChangeArrowheads="1"/>
          </p:cNvSpPr>
          <p:nvPr/>
        </p:nvSpPr>
        <p:spPr bwMode="auto">
          <a:xfrm>
            <a:off x="1997075" y="1739900"/>
            <a:ext cx="32226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5</a:t>
            </a:r>
          </a:p>
        </p:txBody>
      </p:sp>
      <p:grpSp>
        <p:nvGrpSpPr>
          <p:cNvPr id="2" name="Group 20"/>
          <p:cNvGrpSpPr>
            <a:grpSpLocks/>
          </p:cNvGrpSpPr>
          <p:nvPr/>
        </p:nvGrpSpPr>
        <p:grpSpPr bwMode="auto">
          <a:xfrm>
            <a:off x="2517775" y="1600200"/>
            <a:ext cx="5345113" cy="4233863"/>
            <a:chOff x="1586" y="1008"/>
            <a:chExt cx="3367" cy="2667"/>
          </a:xfrm>
        </p:grpSpPr>
        <p:sp>
          <p:nvSpPr>
            <p:cNvPr id="32807" name="Freeform 21"/>
            <p:cNvSpPr>
              <a:spLocks/>
            </p:cNvSpPr>
            <p:nvPr/>
          </p:nvSpPr>
          <p:spPr bwMode="auto">
            <a:xfrm>
              <a:off x="1965" y="1246"/>
              <a:ext cx="1973" cy="2068"/>
            </a:xfrm>
            <a:custGeom>
              <a:avLst/>
              <a:gdLst>
                <a:gd name="T0" fmla="*/ 0 w 1973"/>
                <a:gd name="T1" fmla="*/ 0 h 2068"/>
                <a:gd name="T2" fmla="*/ 70 w 1973"/>
                <a:gd name="T3" fmla="*/ 201 h 2068"/>
                <a:gd name="T4" fmla="*/ 139 w 1973"/>
                <a:gd name="T5" fmla="*/ 403 h 2068"/>
                <a:gd name="T6" fmla="*/ 208 w 1973"/>
                <a:gd name="T7" fmla="*/ 588 h 2068"/>
                <a:gd name="T8" fmla="*/ 290 w 1973"/>
                <a:gd name="T9" fmla="*/ 768 h 2068"/>
                <a:gd name="T10" fmla="*/ 372 w 1973"/>
                <a:gd name="T11" fmla="*/ 938 h 2068"/>
                <a:gd name="T12" fmla="*/ 460 w 1973"/>
                <a:gd name="T13" fmla="*/ 1102 h 2068"/>
                <a:gd name="T14" fmla="*/ 561 w 1973"/>
                <a:gd name="T15" fmla="*/ 1256 h 2068"/>
                <a:gd name="T16" fmla="*/ 611 w 1973"/>
                <a:gd name="T17" fmla="*/ 1325 h 2068"/>
                <a:gd name="T18" fmla="*/ 674 w 1973"/>
                <a:gd name="T19" fmla="*/ 1394 h 2068"/>
                <a:gd name="T20" fmla="*/ 744 w 1973"/>
                <a:gd name="T21" fmla="*/ 1457 h 2068"/>
                <a:gd name="T22" fmla="*/ 813 w 1973"/>
                <a:gd name="T23" fmla="*/ 1521 h 2068"/>
                <a:gd name="T24" fmla="*/ 970 w 1973"/>
                <a:gd name="T25" fmla="*/ 1632 h 2068"/>
                <a:gd name="T26" fmla="*/ 1134 w 1973"/>
                <a:gd name="T27" fmla="*/ 1738 h 2068"/>
                <a:gd name="T28" fmla="*/ 1298 w 1973"/>
                <a:gd name="T29" fmla="*/ 1828 h 2068"/>
                <a:gd name="T30" fmla="*/ 1462 w 1973"/>
                <a:gd name="T31" fmla="*/ 1903 h 2068"/>
                <a:gd name="T32" fmla="*/ 1632 w 1973"/>
                <a:gd name="T33" fmla="*/ 1966 h 2068"/>
                <a:gd name="T34" fmla="*/ 1802 w 1973"/>
                <a:gd name="T35" fmla="*/ 2019 h 2068"/>
                <a:gd name="T36" fmla="*/ 1972 w 1973"/>
                <a:gd name="T37" fmla="*/ 2067 h 206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73"/>
                <a:gd name="T58" fmla="*/ 0 h 2068"/>
                <a:gd name="T59" fmla="*/ 1973 w 1973"/>
                <a:gd name="T60" fmla="*/ 2068 h 206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73" h="2068">
                  <a:moveTo>
                    <a:pt x="0" y="0"/>
                  </a:moveTo>
                  <a:lnTo>
                    <a:pt x="70" y="201"/>
                  </a:lnTo>
                  <a:lnTo>
                    <a:pt x="139" y="403"/>
                  </a:lnTo>
                  <a:lnTo>
                    <a:pt x="208" y="588"/>
                  </a:lnTo>
                  <a:lnTo>
                    <a:pt x="290" y="768"/>
                  </a:lnTo>
                  <a:lnTo>
                    <a:pt x="372" y="938"/>
                  </a:lnTo>
                  <a:lnTo>
                    <a:pt x="460" y="1102"/>
                  </a:lnTo>
                  <a:lnTo>
                    <a:pt x="561" y="1256"/>
                  </a:lnTo>
                  <a:lnTo>
                    <a:pt x="611" y="1325"/>
                  </a:lnTo>
                  <a:lnTo>
                    <a:pt x="674" y="1394"/>
                  </a:lnTo>
                  <a:lnTo>
                    <a:pt x="744" y="1457"/>
                  </a:lnTo>
                  <a:lnTo>
                    <a:pt x="813" y="1521"/>
                  </a:lnTo>
                  <a:lnTo>
                    <a:pt x="970" y="1632"/>
                  </a:lnTo>
                  <a:lnTo>
                    <a:pt x="1134" y="1738"/>
                  </a:lnTo>
                  <a:lnTo>
                    <a:pt x="1298" y="1828"/>
                  </a:lnTo>
                  <a:lnTo>
                    <a:pt x="1462" y="1903"/>
                  </a:lnTo>
                  <a:lnTo>
                    <a:pt x="1632" y="1966"/>
                  </a:lnTo>
                  <a:lnTo>
                    <a:pt x="1802" y="2019"/>
                  </a:lnTo>
                  <a:lnTo>
                    <a:pt x="1972" y="2067"/>
                  </a:lnTo>
                </a:path>
              </a:pathLst>
            </a:custGeom>
            <a:noFill/>
            <a:ln w="50800" cap="rnd">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2808" name="Freeform 22"/>
            <p:cNvSpPr>
              <a:spLocks/>
            </p:cNvSpPr>
            <p:nvPr/>
          </p:nvSpPr>
          <p:spPr bwMode="auto">
            <a:xfrm>
              <a:off x="1586" y="1538"/>
              <a:ext cx="1968" cy="2064"/>
            </a:xfrm>
            <a:custGeom>
              <a:avLst/>
              <a:gdLst>
                <a:gd name="T0" fmla="*/ 0 w 1968"/>
                <a:gd name="T1" fmla="*/ 0 h 2064"/>
                <a:gd name="T2" fmla="*/ 68 w 1968"/>
                <a:gd name="T3" fmla="*/ 202 h 2064"/>
                <a:gd name="T4" fmla="*/ 136 w 1968"/>
                <a:gd name="T5" fmla="*/ 398 h 2064"/>
                <a:gd name="T6" fmla="*/ 205 w 1968"/>
                <a:gd name="T7" fmla="*/ 588 h 2064"/>
                <a:gd name="T8" fmla="*/ 284 w 1968"/>
                <a:gd name="T9" fmla="*/ 767 h 2064"/>
                <a:gd name="T10" fmla="*/ 370 w 1968"/>
                <a:gd name="T11" fmla="*/ 939 h 2064"/>
                <a:gd name="T12" fmla="*/ 455 w 1968"/>
                <a:gd name="T13" fmla="*/ 1101 h 2064"/>
                <a:gd name="T14" fmla="*/ 557 w 1968"/>
                <a:gd name="T15" fmla="*/ 1251 h 2064"/>
                <a:gd name="T16" fmla="*/ 608 w 1968"/>
                <a:gd name="T17" fmla="*/ 1320 h 2064"/>
                <a:gd name="T18" fmla="*/ 671 w 1968"/>
                <a:gd name="T19" fmla="*/ 1389 h 2064"/>
                <a:gd name="T20" fmla="*/ 739 w 1968"/>
                <a:gd name="T21" fmla="*/ 1452 h 2064"/>
                <a:gd name="T22" fmla="*/ 807 w 1968"/>
                <a:gd name="T23" fmla="*/ 1516 h 2064"/>
                <a:gd name="T24" fmla="*/ 966 w 1968"/>
                <a:gd name="T25" fmla="*/ 1631 h 2064"/>
                <a:gd name="T26" fmla="*/ 1131 w 1968"/>
                <a:gd name="T27" fmla="*/ 1735 h 2064"/>
                <a:gd name="T28" fmla="*/ 1296 w 1968"/>
                <a:gd name="T29" fmla="*/ 1821 h 2064"/>
                <a:gd name="T30" fmla="*/ 1461 w 1968"/>
                <a:gd name="T31" fmla="*/ 1896 h 2064"/>
                <a:gd name="T32" fmla="*/ 1626 w 1968"/>
                <a:gd name="T33" fmla="*/ 1959 h 2064"/>
                <a:gd name="T34" fmla="*/ 1796 w 1968"/>
                <a:gd name="T35" fmla="*/ 2017 h 2064"/>
                <a:gd name="T36" fmla="*/ 1967 w 1968"/>
                <a:gd name="T37" fmla="*/ 2063 h 206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68"/>
                <a:gd name="T58" fmla="*/ 0 h 2064"/>
                <a:gd name="T59" fmla="*/ 1968 w 1968"/>
                <a:gd name="T60" fmla="*/ 2064 h 206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68" h="2064">
                  <a:moveTo>
                    <a:pt x="0" y="0"/>
                  </a:moveTo>
                  <a:lnTo>
                    <a:pt x="68" y="202"/>
                  </a:lnTo>
                  <a:lnTo>
                    <a:pt x="136" y="398"/>
                  </a:lnTo>
                  <a:lnTo>
                    <a:pt x="205" y="588"/>
                  </a:lnTo>
                  <a:lnTo>
                    <a:pt x="284" y="767"/>
                  </a:lnTo>
                  <a:lnTo>
                    <a:pt x="370" y="939"/>
                  </a:lnTo>
                  <a:lnTo>
                    <a:pt x="455" y="1101"/>
                  </a:lnTo>
                  <a:lnTo>
                    <a:pt x="557" y="1251"/>
                  </a:lnTo>
                  <a:lnTo>
                    <a:pt x="608" y="1320"/>
                  </a:lnTo>
                  <a:lnTo>
                    <a:pt x="671" y="1389"/>
                  </a:lnTo>
                  <a:lnTo>
                    <a:pt x="739" y="1452"/>
                  </a:lnTo>
                  <a:lnTo>
                    <a:pt x="807" y="1516"/>
                  </a:lnTo>
                  <a:lnTo>
                    <a:pt x="966" y="1631"/>
                  </a:lnTo>
                  <a:lnTo>
                    <a:pt x="1131" y="1735"/>
                  </a:lnTo>
                  <a:lnTo>
                    <a:pt x="1296" y="1821"/>
                  </a:lnTo>
                  <a:lnTo>
                    <a:pt x="1461" y="1896"/>
                  </a:lnTo>
                  <a:lnTo>
                    <a:pt x="1626" y="1959"/>
                  </a:lnTo>
                  <a:lnTo>
                    <a:pt x="1796" y="2017"/>
                  </a:lnTo>
                  <a:lnTo>
                    <a:pt x="1967" y="2063"/>
                  </a:lnTo>
                </a:path>
              </a:pathLst>
            </a:custGeom>
            <a:noFill/>
            <a:ln w="50800" cap="rnd">
              <a:solidFill>
                <a:srgbClr val="99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2809" name="Rectangle 23"/>
            <p:cNvSpPr>
              <a:spLocks noChangeArrowheads="1"/>
            </p:cNvSpPr>
            <p:nvPr/>
          </p:nvSpPr>
          <p:spPr bwMode="auto">
            <a:xfrm>
              <a:off x="3631" y="3427"/>
              <a:ext cx="640"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i="1">
                  <a:solidFill>
                    <a:schemeClr val="tx1"/>
                  </a:solidFill>
                </a:rPr>
                <a:t>Q</a:t>
              </a:r>
              <a:r>
                <a:rPr lang="en-US" altLang="en-US" sz="2000" b="1" i="1" baseline="-25000">
                  <a:solidFill>
                    <a:schemeClr val="tx1"/>
                  </a:solidFill>
                </a:rPr>
                <a:t>1 </a:t>
              </a:r>
              <a:r>
                <a:rPr lang="en-US" altLang="en-US" sz="2000" b="1" i="1">
                  <a:solidFill>
                    <a:schemeClr val="tx1"/>
                  </a:solidFill>
                </a:rPr>
                <a:t>= </a:t>
              </a:r>
              <a:r>
                <a:rPr lang="en-US" altLang="en-US" sz="2000" b="1">
                  <a:solidFill>
                    <a:schemeClr val="tx1"/>
                  </a:solidFill>
                </a:rPr>
                <a:t>55</a:t>
              </a:r>
            </a:p>
          </p:txBody>
        </p:sp>
        <p:sp>
          <p:nvSpPr>
            <p:cNvPr id="32810" name="Freeform 24"/>
            <p:cNvSpPr>
              <a:spLocks/>
            </p:cNvSpPr>
            <p:nvPr/>
          </p:nvSpPr>
          <p:spPr bwMode="auto">
            <a:xfrm>
              <a:off x="2304" y="1008"/>
              <a:ext cx="1922" cy="2066"/>
            </a:xfrm>
            <a:custGeom>
              <a:avLst/>
              <a:gdLst>
                <a:gd name="T0" fmla="*/ 0 w 1922"/>
                <a:gd name="T1" fmla="*/ 0 h 2066"/>
                <a:gd name="T2" fmla="*/ 68 w 1922"/>
                <a:gd name="T3" fmla="*/ 202 h 2066"/>
                <a:gd name="T4" fmla="*/ 130 w 1922"/>
                <a:gd name="T5" fmla="*/ 398 h 2066"/>
                <a:gd name="T6" fmla="*/ 205 w 1922"/>
                <a:gd name="T7" fmla="*/ 590 h 2066"/>
                <a:gd name="T8" fmla="*/ 280 w 1922"/>
                <a:gd name="T9" fmla="*/ 767 h 2066"/>
                <a:gd name="T10" fmla="*/ 362 w 1922"/>
                <a:gd name="T11" fmla="*/ 939 h 2066"/>
                <a:gd name="T12" fmla="*/ 451 w 1922"/>
                <a:gd name="T13" fmla="*/ 1101 h 2066"/>
                <a:gd name="T14" fmla="*/ 547 w 1922"/>
                <a:gd name="T15" fmla="*/ 1254 h 2066"/>
                <a:gd name="T16" fmla="*/ 656 w 1922"/>
                <a:gd name="T17" fmla="*/ 1391 h 2066"/>
                <a:gd name="T18" fmla="*/ 793 w 1922"/>
                <a:gd name="T19" fmla="*/ 1519 h 2066"/>
                <a:gd name="T20" fmla="*/ 943 w 1922"/>
                <a:gd name="T21" fmla="*/ 1632 h 2066"/>
                <a:gd name="T22" fmla="*/ 1101 w 1922"/>
                <a:gd name="T23" fmla="*/ 1736 h 2066"/>
                <a:gd name="T24" fmla="*/ 1265 w 1922"/>
                <a:gd name="T25" fmla="*/ 1824 h 2066"/>
                <a:gd name="T26" fmla="*/ 1422 w 1922"/>
                <a:gd name="T27" fmla="*/ 1903 h 2066"/>
                <a:gd name="T28" fmla="*/ 1586 w 1922"/>
                <a:gd name="T29" fmla="*/ 1962 h 2066"/>
                <a:gd name="T30" fmla="*/ 1750 w 1922"/>
                <a:gd name="T31" fmla="*/ 2016 h 2066"/>
                <a:gd name="T32" fmla="*/ 1921 w 1922"/>
                <a:gd name="T33" fmla="*/ 2065 h 20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22"/>
                <a:gd name="T52" fmla="*/ 0 h 2066"/>
                <a:gd name="T53" fmla="*/ 1922 w 1922"/>
                <a:gd name="T54" fmla="*/ 2066 h 20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22" h="2066">
                  <a:moveTo>
                    <a:pt x="0" y="0"/>
                  </a:moveTo>
                  <a:lnTo>
                    <a:pt x="68" y="202"/>
                  </a:lnTo>
                  <a:lnTo>
                    <a:pt x="130" y="398"/>
                  </a:lnTo>
                  <a:lnTo>
                    <a:pt x="205" y="590"/>
                  </a:lnTo>
                  <a:lnTo>
                    <a:pt x="280" y="767"/>
                  </a:lnTo>
                  <a:lnTo>
                    <a:pt x="362" y="939"/>
                  </a:lnTo>
                  <a:lnTo>
                    <a:pt x="451" y="1101"/>
                  </a:lnTo>
                  <a:lnTo>
                    <a:pt x="547" y="1254"/>
                  </a:lnTo>
                  <a:lnTo>
                    <a:pt x="656" y="1391"/>
                  </a:lnTo>
                  <a:lnTo>
                    <a:pt x="793" y="1519"/>
                  </a:lnTo>
                  <a:lnTo>
                    <a:pt x="943" y="1632"/>
                  </a:lnTo>
                  <a:lnTo>
                    <a:pt x="1101" y="1736"/>
                  </a:lnTo>
                  <a:lnTo>
                    <a:pt x="1265" y="1824"/>
                  </a:lnTo>
                  <a:lnTo>
                    <a:pt x="1422" y="1903"/>
                  </a:lnTo>
                  <a:lnTo>
                    <a:pt x="1586" y="1962"/>
                  </a:lnTo>
                  <a:lnTo>
                    <a:pt x="1750" y="2016"/>
                  </a:lnTo>
                  <a:lnTo>
                    <a:pt x="1921" y="2065"/>
                  </a:lnTo>
                </a:path>
              </a:pathLst>
            </a:custGeom>
            <a:noFill/>
            <a:ln w="50800" cap="rnd">
              <a:solidFill>
                <a:srgbClr val="FFCC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2811" name="Rectangle 25"/>
            <p:cNvSpPr>
              <a:spLocks noChangeArrowheads="1"/>
            </p:cNvSpPr>
            <p:nvPr/>
          </p:nvSpPr>
          <p:spPr bwMode="auto">
            <a:xfrm>
              <a:off x="3977" y="3161"/>
              <a:ext cx="640"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i="1">
                  <a:solidFill>
                    <a:schemeClr val="tx1"/>
                  </a:solidFill>
                </a:rPr>
                <a:t>Q</a:t>
              </a:r>
              <a:r>
                <a:rPr lang="en-US" altLang="en-US" sz="2000" b="1" i="1" baseline="-25000">
                  <a:solidFill>
                    <a:schemeClr val="tx1"/>
                  </a:solidFill>
                </a:rPr>
                <a:t>2 </a:t>
              </a:r>
              <a:r>
                <a:rPr lang="en-US" altLang="en-US" sz="2000" b="1" i="1">
                  <a:solidFill>
                    <a:schemeClr val="tx1"/>
                  </a:solidFill>
                </a:rPr>
                <a:t>= </a:t>
              </a:r>
              <a:r>
                <a:rPr lang="en-US" altLang="en-US" sz="2000" b="1">
                  <a:solidFill>
                    <a:schemeClr val="tx1"/>
                  </a:solidFill>
                </a:rPr>
                <a:t>75</a:t>
              </a:r>
            </a:p>
          </p:txBody>
        </p:sp>
        <p:sp>
          <p:nvSpPr>
            <p:cNvPr id="32812" name="Rectangle 26"/>
            <p:cNvSpPr>
              <a:spLocks noChangeArrowheads="1"/>
            </p:cNvSpPr>
            <p:nvPr/>
          </p:nvSpPr>
          <p:spPr bwMode="auto">
            <a:xfrm>
              <a:off x="4313" y="2873"/>
              <a:ext cx="640"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i="1">
                  <a:solidFill>
                    <a:schemeClr val="tx1"/>
                  </a:solidFill>
                </a:rPr>
                <a:t>Q</a:t>
              </a:r>
              <a:r>
                <a:rPr lang="en-US" altLang="en-US" sz="2000" b="1" i="1" baseline="-25000">
                  <a:solidFill>
                    <a:schemeClr val="tx1"/>
                  </a:solidFill>
                </a:rPr>
                <a:t>3 </a:t>
              </a:r>
              <a:r>
                <a:rPr lang="en-US" altLang="en-US" sz="2000" b="1" i="1">
                  <a:solidFill>
                    <a:schemeClr val="tx1"/>
                  </a:solidFill>
                </a:rPr>
                <a:t>= </a:t>
              </a:r>
              <a:r>
                <a:rPr lang="en-US" altLang="en-US" sz="2000" b="1">
                  <a:solidFill>
                    <a:schemeClr val="tx1"/>
                  </a:solidFill>
                </a:rPr>
                <a:t>90</a:t>
              </a:r>
            </a:p>
          </p:txBody>
        </p:sp>
      </p:grpSp>
      <p:sp>
        <p:nvSpPr>
          <p:cNvPr id="32790" name="Rectangle 27"/>
          <p:cNvSpPr>
            <a:spLocks noChangeArrowheads="1"/>
          </p:cNvSpPr>
          <p:nvPr/>
        </p:nvSpPr>
        <p:spPr bwMode="auto">
          <a:xfrm>
            <a:off x="714375" y="1328738"/>
            <a:ext cx="1168400"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Capital</a:t>
            </a:r>
          </a:p>
          <a:p>
            <a:pPr>
              <a:spcBef>
                <a:spcPct val="0"/>
              </a:spcBef>
              <a:buClrTx/>
              <a:buSzTx/>
              <a:buFontTx/>
              <a:buNone/>
            </a:pPr>
            <a:r>
              <a:rPr lang="en-US" altLang="en-US" sz="2000" b="1">
                <a:solidFill>
                  <a:schemeClr val="tx1"/>
                </a:solidFill>
              </a:rPr>
              <a:t>per year</a:t>
            </a:r>
          </a:p>
        </p:txBody>
      </p:sp>
      <p:grpSp>
        <p:nvGrpSpPr>
          <p:cNvPr id="3" name="Group 28"/>
          <p:cNvGrpSpPr>
            <a:grpSpLocks/>
          </p:cNvGrpSpPr>
          <p:nvPr/>
        </p:nvGrpSpPr>
        <p:grpSpPr bwMode="auto">
          <a:xfrm>
            <a:off x="2366963" y="1665288"/>
            <a:ext cx="3322637" cy="4214812"/>
            <a:chOff x="1491" y="1049"/>
            <a:chExt cx="2093" cy="2655"/>
          </a:xfrm>
        </p:grpSpPr>
        <p:sp>
          <p:nvSpPr>
            <p:cNvPr id="32792" name="Oval 29"/>
            <p:cNvSpPr>
              <a:spLocks noChangeArrowheads="1"/>
            </p:cNvSpPr>
            <p:nvPr/>
          </p:nvSpPr>
          <p:spPr bwMode="auto">
            <a:xfrm>
              <a:off x="2832" y="3312"/>
              <a:ext cx="96" cy="96"/>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32793" name="Oval 30"/>
            <p:cNvSpPr>
              <a:spLocks noChangeArrowheads="1"/>
            </p:cNvSpPr>
            <p:nvPr/>
          </p:nvSpPr>
          <p:spPr bwMode="auto">
            <a:xfrm>
              <a:off x="1824" y="2256"/>
              <a:ext cx="96" cy="96"/>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32794" name="Line 31"/>
            <p:cNvSpPr>
              <a:spLocks noChangeShapeType="1"/>
            </p:cNvSpPr>
            <p:nvPr/>
          </p:nvSpPr>
          <p:spPr bwMode="auto">
            <a:xfrm>
              <a:off x="1491" y="2304"/>
              <a:ext cx="209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95" name="Line 32"/>
            <p:cNvSpPr>
              <a:spLocks noChangeShapeType="1"/>
            </p:cNvSpPr>
            <p:nvPr/>
          </p:nvSpPr>
          <p:spPr bwMode="auto">
            <a:xfrm>
              <a:off x="1872" y="2451"/>
              <a:ext cx="0" cy="1253"/>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96" name="Line 33"/>
            <p:cNvSpPr>
              <a:spLocks noChangeShapeType="1"/>
            </p:cNvSpPr>
            <p:nvPr/>
          </p:nvSpPr>
          <p:spPr bwMode="auto">
            <a:xfrm>
              <a:off x="1491" y="3360"/>
              <a:ext cx="1301"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97" name="Line 34"/>
            <p:cNvSpPr>
              <a:spLocks noChangeShapeType="1"/>
            </p:cNvSpPr>
            <p:nvPr/>
          </p:nvSpPr>
          <p:spPr bwMode="auto">
            <a:xfrm>
              <a:off x="2880" y="2451"/>
              <a:ext cx="0" cy="1253"/>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98" name="Rectangle 35"/>
            <p:cNvSpPr>
              <a:spLocks noChangeArrowheads="1"/>
            </p:cNvSpPr>
            <p:nvPr/>
          </p:nvSpPr>
          <p:spPr bwMode="auto">
            <a:xfrm>
              <a:off x="1625" y="2297"/>
              <a:ext cx="230"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i="1">
                  <a:solidFill>
                    <a:schemeClr val="tx1"/>
                  </a:solidFill>
                </a:rPr>
                <a:t>A</a:t>
              </a:r>
            </a:p>
          </p:txBody>
        </p:sp>
        <p:sp>
          <p:nvSpPr>
            <p:cNvPr id="32799" name="Rectangle 36"/>
            <p:cNvSpPr>
              <a:spLocks noChangeArrowheads="1"/>
            </p:cNvSpPr>
            <p:nvPr/>
          </p:nvSpPr>
          <p:spPr bwMode="auto">
            <a:xfrm>
              <a:off x="2969" y="3113"/>
              <a:ext cx="218"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D</a:t>
              </a:r>
            </a:p>
          </p:txBody>
        </p:sp>
        <p:sp>
          <p:nvSpPr>
            <p:cNvPr id="32800" name="Line 37"/>
            <p:cNvSpPr>
              <a:spLocks noChangeShapeType="1"/>
            </p:cNvSpPr>
            <p:nvPr/>
          </p:nvSpPr>
          <p:spPr bwMode="auto">
            <a:xfrm>
              <a:off x="2400" y="1443"/>
              <a:ext cx="0" cy="2261"/>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801" name="Oval 38"/>
            <p:cNvSpPr>
              <a:spLocks noChangeArrowheads="1"/>
            </p:cNvSpPr>
            <p:nvPr/>
          </p:nvSpPr>
          <p:spPr bwMode="auto">
            <a:xfrm>
              <a:off x="2352" y="2256"/>
              <a:ext cx="96" cy="96"/>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32802" name="Rectangle 39"/>
            <p:cNvSpPr>
              <a:spLocks noChangeArrowheads="1"/>
            </p:cNvSpPr>
            <p:nvPr/>
          </p:nvSpPr>
          <p:spPr bwMode="auto">
            <a:xfrm>
              <a:off x="2201" y="2297"/>
              <a:ext cx="230"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i="1">
                  <a:solidFill>
                    <a:schemeClr val="tx1"/>
                  </a:solidFill>
                </a:rPr>
                <a:t>B</a:t>
              </a:r>
            </a:p>
          </p:txBody>
        </p:sp>
        <p:sp>
          <p:nvSpPr>
            <p:cNvPr id="32803" name="Oval 40"/>
            <p:cNvSpPr>
              <a:spLocks noChangeArrowheads="1"/>
            </p:cNvSpPr>
            <p:nvPr/>
          </p:nvSpPr>
          <p:spPr bwMode="auto">
            <a:xfrm>
              <a:off x="2352" y="1200"/>
              <a:ext cx="96" cy="96"/>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32804" name="Rectangle 41"/>
            <p:cNvSpPr>
              <a:spLocks noChangeArrowheads="1"/>
            </p:cNvSpPr>
            <p:nvPr/>
          </p:nvSpPr>
          <p:spPr bwMode="auto">
            <a:xfrm>
              <a:off x="2705" y="2309"/>
              <a:ext cx="230"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i="1">
                  <a:solidFill>
                    <a:schemeClr val="tx1"/>
                  </a:solidFill>
                </a:rPr>
                <a:t>C</a:t>
              </a:r>
            </a:p>
          </p:txBody>
        </p:sp>
        <p:sp>
          <p:nvSpPr>
            <p:cNvPr id="32805" name="Rectangle 42"/>
            <p:cNvSpPr>
              <a:spLocks noChangeArrowheads="1"/>
            </p:cNvSpPr>
            <p:nvPr/>
          </p:nvSpPr>
          <p:spPr bwMode="auto">
            <a:xfrm>
              <a:off x="2441" y="1049"/>
              <a:ext cx="221"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i="1">
                  <a:solidFill>
                    <a:schemeClr val="tx1"/>
                  </a:solidFill>
                </a:rPr>
                <a:t>E</a:t>
              </a:r>
            </a:p>
          </p:txBody>
        </p:sp>
        <p:sp>
          <p:nvSpPr>
            <p:cNvPr id="32806" name="Oval 43"/>
            <p:cNvSpPr>
              <a:spLocks noChangeArrowheads="1"/>
            </p:cNvSpPr>
            <p:nvPr/>
          </p:nvSpPr>
          <p:spPr bwMode="auto">
            <a:xfrm>
              <a:off x="2836" y="2261"/>
              <a:ext cx="96" cy="96"/>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grpSp>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3481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5FC3F173-FE65-494B-B0AF-7C41D43FB54F}" type="slidenum">
              <a:rPr lang="en-US" altLang="en-US" sz="1600">
                <a:solidFill>
                  <a:schemeClr val="tx1"/>
                </a:solidFill>
              </a:rPr>
              <a:pPr>
                <a:spcBef>
                  <a:spcPct val="0"/>
                </a:spcBef>
                <a:buClrTx/>
                <a:buSzTx/>
                <a:buFontTx/>
                <a:buNone/>
              </a:pPr>
              <a:t>12</a:t>
            </a:fld>
            <a:endParaRPr lang="en-US" altLang="en-US" sz="1600" b="0">
              <a:solidFill>
                <a:schemeClr val="tx1"/>
              </a:solidFill>
              <a:latin typeface="Times New Roman" panose="02020603050405020304" pitchFamily="18" charset="0"/>
            </a:endParaRPr>
          </a:p>
        </p:txBody>
      </p:sp>
      <p:sp>
        <p:nvSpPr>
          <p:cNvPr id="34820"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34821"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34822" name="Rectangle 4"/>
          <p:cNvSpPr>
            <a:spLocks noGrp="1" noChangeArrowheads="1"/>
          </p:cNvSpPr>
          <p:nvPr>
            <p:ph type="body" idx="1"/>
          </p:nvPr>
        </p:nvSpPr>
        <p:spPr>
          <a:xfrm>
            <a:off x="1143000" y="2271713"/>
            <a:ext cx="7772400" cy="3671887"/>
          </a:xfrm>
          <a:noFill/>
        </p:spPr>
        <p:txBody>
          <a:bodyPr/>
          <a:lstStyle/>
          <a:p>
            <a:pPr>
              <a:lnSpc>
                <a:spcPct val="90000"/>
              </a:lnSpc>
              <a:spcBef>
                <a:spcPct val="70000"/>
              </a:spcBef>
            </a:pPr>
            <a:r>
              <a:rPr lang="en-US" altLang="en-US" smtClean="0"/>
              <a:t>Membaca model Isoquant</a:t>
            </a:r>
          </a:p>
          <a:p>
            <a:pPr>
              <a:lnSpc>
                <a:spcPct val="90000"/>
              </a:lnSpc>
              <a:spcBef>
                <a:spcPct val="70000"/>
              </a:spcBef>
              <a:buFont typeface="Wingdings" panose="05000000000000000000" pitchFamily="2" charset="2"/>
              <a:buNone/>
            </a:pPr>
            <a:r>
              <a:rPr lang="en-US" altLang="en-US" smtClean="0"/>
              <a:t>	b)	 Asumsi : pada tenaga kerja = 3 dan kapital meningkat dari 0 ke 1 ke 2 dan ke 3.</a:t>
            </a:r>
          </a:p>
          <a:p>
            <a:pPr lvl="2">
              <a:lnSpc>
                <a:spcPct val="90000"/>
              </a:lnSpc>
              <a:spcBef>
                <a:spcPct val="35000"/>
              </a:spcBef>
              <a:buSzPct val="75000"/>
            </a:pPr>
            <a:r>
              <a:rPr lang="en-US" altLang="en-US" smtClean="0"/>
              <a:t>Output : increases at a decreasing rate (55, 20, 15) mengilustrasikan diminishing returns untuk tenaga kerja.</a:t>
            </a:r>
          </a:p>
        </p:txBody>
      </p:sp>
      <p:sp>
        <p:nvSpPr>
          <p:cNvPr id="34823" name="Text Box 5"/>
          <p:cNvSpPr txBox="1">
            <a:spLocks noChangeArrowheads="1"/>
          </p:cNvSpPr>
          <p:nvPr/>
        </p:nvSpPr>
        <p:spPr bwMode="auto">
          <a:xfrm>
            <a:off x="401638" y="1427163"/>
            <a:ext cx="7275512" cy="531812"/>
          </a:xfrm>
          <a:prstGeom prst="rect">
            <a:avLst/>
          </a:prstGeom>
          <a:solidFill>
            <a:srgbClr val="D8C0CB"/>
          </a:solidFill>
          <a:ln w="12700">
            <a:solidFill>
              <a:srgbClr val="376546"/>
            </a:solidFill>
            <a:miter lim="800000"/>
            <a:headEnd/>
            <a:tailEnd/>
          </a:ln>
          <a:effectLst>
            <a:outerShdw dist="107763" dir="2700000" algn="ctr" rotWithShape="0">
              <a:srgbClr val="B2B2B2"/>
            </a:outerShdw>
          </a:effec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a:r>
              <a:rPr lang="en-US" altLang="en-US" sz="2800" b="1"/>
              <a:t>Diminishing Marginal Rate of Substitution</a:t>
            </a:r>
            <a:endParaRPr lang="en-US" altLang="en-US" sz="3200" b="1"/>
          </a:p>
        </p:txBody>
      </p:sp>
      <p:sp>
        <p:nvSpPr>
          <p:cNvPr id="34824" name="Rectangle 6"/>
          <p:cNvSpPr>
            <a:spLocks noGrp="1" noChangeArrowheads="1"/>
          </p:cNvSpPr>
          <p:nvPr>
            <p:ph type="title"/>
          </p:nvPr>
        </p:nvSpPr>
        <p:spPr>
          <a:xfrm>
            <a:off x="550863" y="285750"/>
            <a:ext cx="7983537" cy="490538"/>
          </a:xfrm>
          <a:noFill/>
        </p:spPr>
        <p:txBody>
          <a:bodyPr/>
          <a:lstStyle/>
          <a:p>
            <a:r>
              <a:rPr lang="en-US" altLang="en-US" sz="3200" smtClean="0"/>
              <a:t>Produksi dengan Dua Variabel Input</a:t>
            </a:r>
          </a:p>
        </p:txBody>
      </p:sp>
    </p:spTree>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3686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0436CDF7-57E4-4464-9F0A-783107ACBC8E}" type="slidenum">
              <a:rPr lang="en-US" altLang="en-US" sz="1600">
                <a:solidFill>
                  <a:schemeClr val="tx1"/>
                </a:solidFill>
              </a:rPr>
              <a:pPr>
                <a:spcBef>
                  <a:spcPct val="0"/>
                </a:spcBef>
                <a:buClrTx/>
                <a:buSzTx/>
                <a:buFontTx/>
                <a:buNone/>
              </a:pPr>
              <a:t>13</a:t>
            </a:fld>
            <a:endParaRPr lang="en-US" altLang="en-US" sz="1600" b="0">
              <a:solidFill>
                <a:schemeClr val="tx1"/>
              </a:solidFill>
              <a:latin typeface="Times New Roman" panose="02020603050405020304" pitchFamily="18" charset="0"/>
            </a:endParaRPr>
          </a:p>
        </p:txBody>
      </p:sp>
      <p:sp>
        <p:nvSpPr>
          <p:cNvPr id="36868"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36869"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36870" name="Rectangle 4"/>
          <p:cNvSpPr>
            <a:spLocks noGrp="1" noChangeArrowheads="1"/>
          </p:cNvSpPr>
          <p:nvPr>
            <p:ph type="body" idx="1"/>
          </p:nvPr>
        </p:nvSpPr>
        <p:spPr>
          <a:xfrm>
            <a:off x="663575" y="1350963"/>
            <a:ext cx="8305800" cy="4926012"/>
          </a:xfrm>
          <a:noFill/>
        </p:spPr>
        <p:txBody>
          <a:bodyPr/>
          <a:lstStyle/>
          <a:p>
            <a:pPr>
              <a:spcBef>
                <a:spcPct val="70000"/>
              </a:spcBef>
            </a:pPr>
            <a:r>
              <a:rPr lang="en-US" altLang="en-US" sz="2400" smtClean="0"/>
              <a:t>Observasi:</a:t>
            </a:r>
          </a:p>
          <a:p>
            <a:pPr>
              <a:spcBef>
                <a:spcPct val="70000"/>
              </a:spcBef>
              <a:buFont typeface="Wingdings" panose="05000000000000000000" pitchFamily="2" charset="2"/>
              <a:buNone/>
            </a:pPr>
            <a:r>
              <a:rPr lang="en-US" altLang="en-US" sz="2400" smtClean="0"/>
              <a:t>	2)	Slope isoquant adalah negatif</a:t>
            </a:r>
          </a:p>
          <a:p>
            <a:pPr lvl="2">
              <a:spcBef>
                <a:spcPct val="35000"/>
              </a:spcBef>
              <a:buSzPct val="75000"/>
            </a:pPr>
            <a:r>
              <a:rPr lang="en-US" altLang="en-US" sz="2400" smtClean="0"/>
              <a:t>Perlu melihat hubungan MRTS dan Marginal Productivity</a:t>
            </a:r>
          </a:p>
          <a:p>
            <a:pPr lvl="2">
              <a:spcBef>
                <a:spcPct val="35000"/>
              </a:spcBef>
              <a:buSzPct val="75000"/>
            </a:pPr>
            <a:r>
              <a:rPr lang="en-US" altLang="en-US" sz="2400" smtClean="0"/>
              <a:t>Jika kita ingin menambah tenaga kerja dan mengurangi kapital pada tingkat output yang tetap, tambahan tenaga kerja akan menambah output sebesar : </a:t>
            </a:r>
          </a:p>
          <a:p>
            <a:pPr lvl="2">
              <a:spcBef>
                <a:spcPct val="35000"/>
              </a:spcBef>
              <a:buSzPct val="75000"/>
            </a:pPr>
            <a:endParaRPr lang="en-US" altLang="en-US" sz="2400" smtClean="0"/>
          </a:p>
        </p:txBody>
      </p:sp>
      <p:grpSp>
        <p:nvGrpSpPr>
          <p:cNvPr id="2" name="Group 5"/>
          <p:cNvGrpSpPr>
            <a:grpSpLocks/>
          </p:cNvGrpSpPr>
          <p:nvPr/>
        </p:nvGrpSpPr>
        <p:grpSpPr bwMode="auto">
          <a:xfrm>
            <a:off x="3732213" y="4699000"/>
            <a:ext cx="3733800" cy="1263650"/>
            <a:chOff x="1812" y="2904"/>
            <a:chExt cx="2352" cy="796"/>
          </a:xfrm>
        </p:grpSpPr>
        <p:sp>
          <p:nvSpPr>
            <p:cNvPr id="36873" name="Rectangle 6"/>
            <p:cNvSpPr>
              <a:spLocks noChangeArrowheads="1"/>
            </p:cNvSpPr>
            <p:nvPr/>
          </p:nvSpPr>
          <p:spPr bwMode="auto">
            <a:xfrm>
              <a:off x="1812" y="2904"/>
              <a:ext cx="2352" cy="672"/>
            </a:xfrm>
            <a:prstGeom prst="rect">
              <a:avLst/>
            </a:prstGeom>
            <a:solidFill>
              <a:schemeClr val="hlink"/>
            </a:solidFill>
            <a:ln w="12700">
              <a:solidFill>
                <a:schemeClr val="tx1"/>
              </a:solidFill>
              <a:miter lim="800000"/>
              <a:headEnd/>
              <a:tailEnd/>
            </a:ln>
          </p:spPr>
          <p:txBody>
            <a:bodyPr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graphicFrame>
          <p:nvGraphicFramePr>
            <p:cNvPr id="36874" name="Object 7">
              <a:hlinkClick r:id="" action="ppaction://ole?verb=0"/>
            </p:cNvPr>
            <p:cNvGraphicFramePr>
              <a:graphicFrameLocks/>
            </p:cNvGraphicFramePr>
            <p:nvPr/>
          </p:nvGraphicFramePr>
          <p:xfrm>
            <a:off x="1968" y="2928"/>
            <a:ext cx="2176" cy="772"/>
          </p:xfrm>
          <a:graphic>
            <a:graphicData uri="http://schemas.openxmlformats.org/presentationml/2006/ole">
              <mc:AlternateContent xmlns:mc="http://schemas.openxmlformats.org/markup-compatibility/2006">
                <mc:Choice xmlns:v="urn:schemas-microsoft-com:vml" Requires="v">
                  <p:oleObj spid="_x0000_s36879" r:id="rId4" imgW="2421496" imgH="786035" progId="Equation.3">
                    <p:embed/>
                  </p:oleObj>
                </mc:Choice>
                <mc:Fallback>
                  <p:oleObj r:id="rId4" imgW="2421496" imgH="786035" progId="Equation.3">
                    <p:embed/>
                    <p:pic>
                      <p:nvPicPr>
                        <p:cNvPr id="0" name="Object 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68" y="2928"/>
                          <a:ext cx="2176" cy="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36872" name="Rectangle 8"/>
          <p:cNvSpPr>
            <a:spLocks noGrp="1" noChangeArrowheads="1"/>
          </p:cNvSpPr>
          <p:nvPr>
            <p:ph type="title"/>
          </p:nvPr>
        </p:nvSpPr>
        <p:spPr>
          <a:xfrm>
            <a:off x="550863" y="285750"/>
            <a:ext cx="7983537" cy="608013"/>
          </a:xfrm>
          <a:noFill/>
        </p:spPr>
        <p:txBody>
          <a:bodyPr/>
          <a:lstStyle/>
          <a:p>
            <a:r>
              <a:rPr lang="en-US" altLang="en-US" sz="3200" smtClean="0"/>
              <a:t>Produksi dengan Dua Variabel Input</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3891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D66DD18D-0A24-48D9-BBB5-2A75C961A7A3}" type="slidenum">
              <a:rPr lang="en-US" altLang="en-US" sz="1600">
                <a:solidFill>
                  <a:schemeClr val="tx1"/>
                </a:solidFill>
              </a:rPr>
              <a:pPr>
                <a:spcBef>
                  <a:spcPct val="0"/>
                </a:spcBef>
                <a:buClrTx/>
                <a:buSzTx/>
                <a:buFontTx/>
                <a:buNone/>
              </a:pPr>
              <a:t>14</a:t>
            </a:fld>
            <a:endParaRPr lang="en-US" altLang="en-US" sz="1600" b="0">
              <a:solidFill>
                <a:schemeClr val="tx1"/>
              </a:solidFill>
              <a:latin typeface="Times New Roman" panose="02020603050405020304" pitchFamily="18" charset="0"/>
            </a:endParaRPr>
          </a:p>
        </p:txBody>
      </p:sp>
      <p:sp>
        <p:nvSpPr>
          <p:cNvPr id="38916"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38917"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38918" name="Rectangle 4"/>
          <p:cNvSpPr>
            <a:spLocks noGrp="1" noChangeArrowheads="1"/>
          </p:cNvSpPr>
          <p:nvPr>
            <p:ph type="body" idx="1"/>
          </p:nvPr>
        </p:nvSpPr>
        <p:spPr>
          <a:xfrm>
            <a:off x="1143000" y="1828800"/>
            <a:ext cx="8001000" cy="4114800"/>
          </a:xfrm>
          <a:noFill/>
        </p:spPr>
        <p:txBody>
          <a:bodyPr/>
          <a:lstStyle/>
          <a:p>
            <a:pPr>
              <a:spcBef>
                <a:spcPct val="70000"/>
              </a:spcBef>
            </a:pPr>
            <a:r>
              <a:rPr lang="en-US" altLang="en-US" sz="2400" smtClean="0"/>
              <a:t>Observasi:</a:t>
            </a:r>
          </a:p>
          <a:p>
            <a:pPr>
              <a:spcBef>
                <a:spcPct val="70000"/>
              </a:spcBef>
              <a:buFont typeface="Wingdings" panose="05000000000000000000" pitchFamily="2" charset="2"/>
              <a:buNone/>
            </a:pPr>
            <a:r>
              <a:rPr lang="en-US" altLang="en-US" sz="2400" smtClean="0"/>
              <a:t>	2)	Slope isoquant adalah negatif</a:t>
            </a:r>
            <a:endParaRPr lang="en-US" altLang="en-US" smtClean="0"/>
          </a:p>
          <a:p>
            <a:pPr lvl="2">
              <a:spcBef>
                <a:spcPct val="70000"/>
              </a:spcBef>
            </a:pPr>
            <a:r>
              <a:rPr lang="en-US" altLang="en-US" sz="2000" smtClean="0"/>
              <a:t>Sedangkan berkurangnya kapital akan mengurangi output sebesar :</a:t>
            </a:r>
          </a:p>
        </p:txBody>
      </p:sp>
      <p:sp>
        <p:nvSpPr>
          <p:cNvPr id="38919" name="Rectangle 5"/>
          <p:cNvSpPr>
            <a:spLocks noGrp="1" noChangeArrowheads="1"/>
          </p:cNvSpPr>
          <p:nvPr>
            <p:ph type="title"/>
          </p:nvPr>
        </p:nvSpPr>
        <p:spPr>
          <a:xfrm>
            <a:off x="550863" y="285750"/>
            <a:ext cx="7983537" cy="577850"/>
          </a:xfrm>
          <a:noFill/>
        </p:spPr>
        <p:txBody>
          <a:bodyPr/>
          <a:lstStyle/>
          <a:p>
            <a:r>
              <a:rPr lang="en-US" altLang="en-US" sz="3200" smtClean="0"/>
              <a:t>Produksi dengan Dua Variabel Input</a:t>
            </a:r>
          </a:p>
        </p:txBody>
      </p:sp>
      <p:grpSp>
        <p:nvGrpSpPr>
          <p:cNvPr id="2" name="Group 6"/>
          <p:cNvGrpSpPr>
            <a:grpSpLocks/>
          </p:cNvGrpSpPr>
          <p:nvPr/>
        </p:nvGrpSpPr>
        <p:grpSpPr bwMode="auto">
          <a:xfrm>
            <a:off x="3354388" y="4064000"/>
            <a:ext cx="3657600" cy="900113"/>
            <a:chOff x="1884" y="2880"/>
            <a:chExt cx="2304" cy="567"/>
          </a:xfrm>
        </p:grpSpPr>
        <p:sp>
          <p:nvSpPr>
            <p:cNvPr id="38921" name="Rectangle 7"/>
            <p:cNvSpPr>
              <a:spLocks noChangeArrowheads="1"/>
            </p:cNvSpPr>
            <p:nvPr/>
          </p:nvSpPr>
          <p:spPr bwMode="auto">
            <a:xfrm>
              <a:off x="1884" y="2880"/>
              <a:ext cx="2304" cy="523"/>
            </a:xfrm>
            <a:prstGeom prst="rect">
              <a:avLst/>
            </a:prstGeom>
            <a:solidFill>
              <a:schemeClr val="hlink"/>
            </a:solidFill>
            <a:ln w="12700">
              <a:solidFill>
                <a:schemeClr val="tx1"/>
              </a:solidFill>
              <a:miter lim="800000"/>
              <a:headEnd/>
              <a:tailEnd/>
            </a:ln>
          </p:spPr>
          <p:txBody>
            <a:bodyPr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4800">
                <a:solidFill>
                  <a:schemeClr val="tx1"/>
                </a:solidFill>
              </a:endParaRPr>
            </a:p>
          </p:txBody>
        </p:sp>
        <p:graphicFrame>
          <p:nvGraphicFramePr>
            <p:cNvPr id="38922" name="Object 8">
              <a:hlinkClick r:id="" action="ppaction://ole?verb=0"/>
            </p:cNvPr>
            <p:cNvGraphicFramePr>
              <a:graphicFrameLocks/>
            </p:cNvGraphicFramePr>
            <p:nvPr/>
          </p:nvGraphicFramePr>
          <p:xfrm>
            <a:off x="1990" y="2880"/>
            <a:ext cx="2072" cy="567"/>
          </p:xfrm>
          <a:graphic>
            <a:graphicData uri="http://schemas.openxmlformats.org/presentationml/2006/ole">
              <mc:AlternateContent xmlns:mc="http://schemas.openxmlformats.org/markup-compatibility/2006">
                <mc:Choice xmlns:v="urn:schemas-microsoft-com:vml" Requires="v">
                  <p:oleObj spid="_x0000_s38927" name="Equation" r:id="rId4" imgW="736600" imgH="203200" progId="Equation.3">
                    <p:embed/>
                  </p:oleObj>
                </mc:Choice>
                <mc:Fallback>
                  <p:oleObj name="Equation" r:id="rId4" imgW="736600" imgH="203200" progId="Equation.3">
                    <p:embed/>
                    <p:pic>
                      <p:nvPicPr>
                        <p:cNvPr id="0" name="Object 8"/>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90" y="2880"/>
                          <a:ext cx="2072" cy="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4096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76E87E2C-EF75-4576-B9E1-B070E9FDCC0B}" type="slidenum">
              <a:rPr lang="en-US" altLang="en-US" sz="1600">
                <a:solidFill>
                  <a:schemeClr val="tx1"/>
                </a:solidFill>
              </a:rPr>
              <a:pPr>
                <a:spcBef>
                  <a:spcPct val="0"/>
                </a:spcBef>
                <a:buClrTx/>
                <a:buSzTx/>
                <a:buFontTx/>
                <a:buNone/>
              </a:pPr>
              <a:t>15</a:t>
            </a:fld>
            <a:endParaRPr lang="en-US" altLang="en-US" sz="1600" b="0">
              <a:solidFill>
                <a:schemeClr val="tx1"/>
              </a:solidFill>
              <a:latin typeface="Times New Roman" panose="02020603050405020304" pitchFamily="18" charset="0"/>
            </a:endParaRPr>
          </a:p>
        </p:txBody>
      </p:sp>
      <p:sp>
        <p:nvSpPr>
          <p:cNvPr id="40964"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40965"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40966" name="Rectangle 4"/>
          <p:cNvSpPr>
            <a:spLocks noGrp="1" noChangeArrowheads="1"/>
          </p:cNvSpPr>
          <p:nvPr>
            <p:ph type="body" idx="1"/>
          </p:nvPr>
        </p:nvSpPr>
        <p:spPr>
          <a:xfrm>
            <a:off x="374650" y="1276350"/>
            <a:ext cx="8551863" cy="4667250"/>
          </a:xfrm>
          <a:noFill/>
        </p:spPr>
        <p:txBody>
          <a:bodyPr/>
          <a:lstStyle/>
          <a:p>
            <a:pPr>
              <a:spcBef>
                <a:spcPct val="70000"/>
              </a:spcBef>
            </a:pPr>
            <a:r>
              <a:rPr lang="en-US" altLang="en-US" sz="2400" smtClean="0"/>
              <a:t>Observasi:</a:t>
            </a:r>
          </a:p>
          <a:p>
            <a:pPr>
              <a:spcBef>
                <a:spcPct val="70000"/>
              </a:spcBef>
              <a:buFont typeface="Wingdings" panose="05000000000000000000" pitchFamily="2" charset="2"/>
              <a:buNone/>
            </a:pPr>
            <a:r>
              <a:rPr lang="en-US" altLang="en-US" sz="2400" smtClean="0"/>
              <a:t>	2)	Slope isoquant adalah negatif</a:t>
            </a:r>
          </a:p>
          <a:p>
            <a:pPr lvl="2">
              <a:spcBef>
                <a:spcPct val="35000"/>
              </a:spcBef>
              <a:buSzPct val="75000"/>
            </a:pPr>
            <a:r>
              <a:rPr lang="en-US" altLang="en-US" sz="2400" smtClean="0"/>
              <a:t>Sepanjang kurva isoquant, jumlah output adalah sama, oleh karena itu penambahan tenaga kerja dan pengurangan kapital tidak akan mengubah output, ini berarti :</a:t>
            </a:r>
          </a:p>
        </p:txBody>
      </p:sp>
      <p:grpSp>
        <p:nvGrpSpPr>
          <p:cNvPr id="2" name="Group 5"/>
          <p:cNvGrpSpPr>
            <a:grpSpLocks/>
          </p:cNvGrpSpPr>
          <p:nvPr/>
        </p:nvGrpSpPr>
        <p:grpSpPr bwMode="auto">
          <a:xfrm>
            <a:off x="1481138" y="4183063"/>
            <a:ext cx="6858000" cy="1352550"/>
            <a:chOff x="1080" y="2808"/>
            <a:chExt cx="4320" cy="852"/>
          </a:xfrm>
        </p:grpSpPr>
        <p:sp>
          <p:nvSpPr>
            <p:cNvPr id="40969" name="Rectangle 6"/>
            <p:cNvSpPr>
              <a:spLocks noChangeArrowheads="1"/>
            </p:cNvSpPr>
            <p:nvPr/>
          </p:nvSpPr>
          <p:spPr bwMode="auto">
            <a:xfrm>
              <a:off x="1080" y="2808"/>
              <a:ext cx="4320" cy="852"/>
            </a:xfrm>
            <a:prstGeom prst="rect">
              <a:avLst/>
            </a:prstGeom>
            <a:solidFill>
              <a:schemeClr val="hlink"/>
            </a:solidFill>
            <a:ln w="12700">
              <a:solidFill>
                <a:schemeClr val="tx1"/>
              </a:solidFill>
              <a:miter lim="800000"/>
              <a:headEnd/>
              <a:tailEnd/>
            </a:ln>
          </p:spPr>
          <p:txBody>
            <a:bodyPr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graphicFrame>
          <p:nvGraphicFramePr>
            <p:cNvPr id="40970" name="Object 7">
              <a:hlinkClick r:id="" action="ppaction://ole?verb=0"/>
            </p:cNvPr>
            <p:cNvGraphicFramePr>
              <a:graphicFrameLocks/>
            </p:cNvGraphicFramePr>
            <p:nvPr/>
          </p:nvGraphicFramePr>
          <p:xfrm>
            <a:off x="1536" y="2880"/>
            <a:ext cx="3637" cy="496"/>
          </p:xfrm>
          <a:graphic>
            <a:graphicData uri="http://schemas.openxmlformats.org/presentationml/2006/ole">
              <mc:AlternateContent xmlns:mc="http://schemas.openxmlformats.org/markup-compatibility/2006">
                <mc:Choice xmlns:v="urn:schemas-microsoft-com:vml" Requires="v">
                  <p:oleObj spid="_x0000_s40980" r:id="rId4" imgW="5773738" imgH="787400" progId="Equation.3">
                    <p:embed/>
                  </p:oleObj>
                </mc:Choice>
                <mc:Fallback>
                  <p:oleObj r:id="rId4" imgW="5773738" imgH="787400" progId="Equation.3">
                    <p:embed/>
                    <p:pic>
                      <p:nvPicPr>
                        <p:cNvPr id="0" name="Object 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36" y="2880"/>
                          <a:ext cx="3637" cy="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0971" name="Object 8">
              <a:hlinkClick r:id="" action="ppaction://ole?verb=0"/>
            </p:cNvPr>
            <p:cNvGraphicFramePr>
              <a:graphicFrameLocks/>
            </p:cNvGraphicFramePr>
            <p:nvPr/>
          </p:nvGraphicFramePr>
          <p:xfrm>
            <a:off x="1482" y="3291"/>
            <a:ext cx="3712" cy="349"/>
          </p:xfrm>
          <a:graphic>
            <a:graphicData uri="http://schemas.openxmlformats.org/presentationml/2006/ole">
              <mc:AlternateContent xmlns:mc="http://schemas.openxmlformats.org/markup-compatibility/2006">
                <mc:Choice xmlns:v="urn:schemas-microsoft-com:vml" Requires="v">
                  <p:oleObj spid="_x0000_s40981" name="Equation" r:id="rId6" imgW="2043813" imgH="215806" progId="Equation.3">
                    <p:embed/>
                  </p:oleObj>
                </mc:Choice>
                <mc:Fallback>
                  <p:oleObj name="Equation" r:id="rId6" imgW="2043813" imgH="215806" progId="Equation.3">
                    <p:embed/>
                    <p:pic>
                      <p:nvPicPr>
                        <p:cNvPr id="0" name="Object 8"/>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82" y="3291"/>
                          <a:ext cx="3712" cy="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40968" name="Rectangle 9"/>
          <p:cNvSpPr>
            <a:spLocks noGrp="1" noChangeArrowheads="1"/>
          </p:cNvSpPr>
          <p:nvPr>
            <p:ph type="title"/>
          </p:nvPr>
        </p:nvSpPr>
        <p:spPr>
          <a:xfrm>
            <a:off x="550863" y="285750"/>
            <a:ext cx="7983537" cy="563563"/>
          </a:xfrm>
          <a:noFill/>
        </p:spPr>
        <p:txBody>
          <a:bodyPr/>
          <a:lstStyle/>
          <a:p>
            <a:r>
              <a:rPr lang="en-US" altLang="en-US" sz="3200" smtClean="0"/>
              <a:t>Produksi dengan Dua Variabel Input</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4301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252B1455-B8C7-46D1-80B3-28181C0410B2}" type="slidenum">
              <a:rPr lang="en-US" altLang="en-US" sz="1600">
                <a:solidFill>
                  <a:schemeClr val="tx1"/>
                </a:solidFill>
              </a:rPr>
              <a:pPr>
                <a:spcBef>
                  <a:spcPct val="0"/>
                </a:spcBef>
                <a:buClrTx/>
                <a:buSzTx/>
                <a:buFontTx/>
                <a:buNone/>
              </a:pPr>
              <a:t>16</a:t>
            </a:fld>
            <a:endParaRPr lang="en-US" altLang="en-US" sz="1600" b="0">
              <a:solidFill>
                <a:schemeClr val="tx1"/>
              </a:solidFill>
              <a:latin typeface="Times New Roman" panose="02020603050405020304" pitchFamily="18" charset="0"/>
            </a:endParaRPr>
          </a:p>
        </p:txBody>
      </p:sp>
      <p:sp>
        <p:nvSpPr>
          <p:cNvPr id="43012"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43013"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43014" name="Rectangle 5"/>
          <p:cNvSpPr>
            <a:spLocks noGrp="1" noChangeArrowheads="1"/>
          </p:cNvSpPr>
          <p:nvPr>
            <p:ph type="body" idx="1"/>
          </p:nvPr>
        </p:nvSpPr>
        <p:spPr>
          <a:noFill/>
        </p:spPr>
        <p:txBody>
          <a:bodyPr/>
          <a:lstStyle/>
          <a:p>
            <a:pPr>
              <a:spcBef>
                <a:spcPct val="70000"/>
              </a:spcBef>
            </a:pPr>
            <a:r>
              <a:rPr lang="en-US" altLang="en-US" sz="2400" smtClean="0"/>
              <a:t>Observasi:</a:t>
            </a:r>
          </a:p>
          <a:p>
            <a:pPr>
              <a:spcBef>
                <a:spcPct val="70000"/>
              </a:spcBef>
              <a:buFont typeface="Wingdings" panose="05000000000000000000" pitchFamily="2" charset="2"/>
              <a:buNone/>
            </a:pPr>
            <a:r>
              <a:rPr lang="en-US" altLang="en-US" sz="2400" smtClean="0"/>
              <a:t>	2)	Slope isoquant adalah negatif</a:t>
            </a:r>
          </a:p>
          <a:p>
            <a:pPr lvl="1">
              <a:spcBef>
                <a:spcPct val="70000"/>
              </a:spcBef>
            </a:pPr>
            <a:r>
              <a:rPr lang="en-US" altLang="en-US" sz="2000" smtClean="0"/>
              <a:t>Nilai MP adalah positif, karena tidak ada suatu perusahaanpun yg akan menambah inputnya kalau nilai MP dan input tersebut adalah negatif.</a:t>
            </a:r>
          </a:p>
          <a:p>
            <a:pPr lvl="1">
              <a:spcBef>
                <a:spcPct val="70000"/>
              </a:spcBef>
            </a:pPr>
            <a:r>
              <a:rPr lang="en-US" altLang="en-US" sz="2000" smtClean="0"/>
              <a:t>Oleh karena itu nilai MRTS adalah negatif, sehingga slope isoquant adalah negatif.</a:t>
            </a:r>
          </a:p>
        </p:txBody>
      </p:sp>
      <p:sp>
        <p:nvSpPr>
          <p:cNvPr id="43015" name="Rectangle 7"/>
          <p:cNvSpPr>
            <a:spLocks noGrp="1" noChangeArrowheads="1"/>
          </p:cNvSpPr>
          <p:nvPr>
            <p:ph type="title"/>
          </p:nvPr>
        </p:nvSpPr>
        <p:spPr>
          <a:xfrm>
            <a:off x="550863" y="285750"/>
            <a:ext cx="7983537" cy="592138"/>
          </a:xfrm>
          <a:noFill/>
        </p:spPr>
        <p:txBody>
          <a:bodyPr/>
          <a:lstStyle/>
          <a:p>
            <a:r>
              <a:rPr lang="en-US" altLang="en-US" sz="3200" smtClean="0"/>
              <a:t>Produksi dengan Dua Variabel Input</a:t>
            </a:r>
          </a:p>
        </p:txBody>
      </p:sp>
    </p:spTree>
  </p:cSld>
  <p:clrMapOvr>
    <a:masterClrMapping/>
  </p:clrMapOvr>
  <p:transition spd="med">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2"/>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4505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35EC24D7-C1ED-432A-87E8-B03AFEF0CE44}" type="slidenum">
              <a:rPr lang="en-US" altLang="en-US" sz="1600">
                <a:solidFill>
                  <a:schemeClr val="tx1"/>
                </a:solidFill>
              </a:rPr>
              <a:pPr>
                <a:spcBef>
                  <a:spcPct val="0"/>
                </a:spcBef>
                <a:buClrTx/>
                <a:buSzTx/>
                <a:buFontTx/>
                <a:buNone/>
              </a:pPr>
              <a:t>17</a:t>
            </a:fld>
            <a:endParaRPr lang="en-US" altLang="en-US" sz="1600" b="0">
              <a:solidFill>
                <a:schemeClr val="tx1"/>
              </a:solidFill>
              <a:latin typeface="Times New Roman" panose="02020603050405020304" pitchFamily="18" charset="0"/>
            </a:endParaRPr>
          </a:p>
        </p:txBody>
      </p:sp>
      <p:sp>
        <p:nvSpPr>
          <p:cNvPr id="45060" name="Rectangle 1026"/>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45061" name="Rectangle 1027"/>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45062" name="Rectangle 1028"/>
          <p:cNvSpPr>
            <a:spLocks noGrp="1" noChangeArrowheads="1"/>
          </p:cNvSpPr>
          <p:nvPr>
            <p:ph type="title"/>
          </p:nvPr>
        </p:nvSpPr>
        <p:spPr>
          <a:xfrm>
            <a:off x="550863" y="0"/>
            <a:ext cx="7983537" cy="1028700"/>
          </a:xfrm>
          <a:noFill/>
        </p:spPr>
        <p:txBody>
          <a:bodyPr/>
          <a:lstStyle/>
          <a:p>
            <a:pPr algn="ctr"/>
            <a:r>
              <a:rPr lang="en-US" altLang="en-US" sz="2800" smtClean="0"/>
              <a:t>Isoquants : Ketika input-inputnya disubstitusi secara sempurna</a:t>
            </a:r>
          </a:p>
        </p:txBody>
      </p:sp>
      <p:sp>
        <p:nvSpPr>
          <p:cNvPr id="45063" name="Rectangle 1029"/>
          <p:cNvSpPr>
            <a:spLocks noChangeArrowheads="1"/>
          </p:cNvSpPr>
          <p:nvPr/>
        </p:nvSpPr>
        <p:spPr bwMode="auto">
          <a:xfrm>
            <a:off x="3124200" y="62357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45064" name="Line 1030"/>
          <p:cNvSpPr>
            <a:spLocks noChangeShapeType="1"/>
          </p:cNvSpPr>
          <p:nvPr/>
        </p:nvSpPr>
        <p:spPr bwMode="auto">
          <a:xfrm>
            <a:off x="2571750" y="1725613"/>
            <a:ext cx="0" cy="39957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5065" name="Line 1031"/>
          <p:cNvSpPr>
            <a:spLocks noChangeShapeType="1"/>
          </p:cNvSpPr>
          <p:nvPr/>
        </p:nvSpPr>
        <p:spPr bwMode="auto">
          <a:xfrm>
            <a:off x="2590800" y="5702300"/>
            <a:ext cx="40068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5066" name="Rectangle 1032"/>
          <p:cNvSpPr>
            <a:spLocks noChangeArrowheads="1"/>
          </p:cNvSpPr>
          <p:nvPr/>
        </p:nvSpPr>
        <p:spPr bwMode="auto">
          <a:xfrm>
            <a:off x="7278688" y="5475288"/>
            <a:ext cx="1422400"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Labor</a:t>
            </a:r>
          </a:p>
          <a:p>
            <a:pPr>
              <a:spcBef>
                <a:spcPct val="0"/>
              </a:spcBef>
              <a:buClrTx/>
              <a:buSzTx/>
              <a:buFontTx/>
              <a:buNone/>
            </a:pPr>
            <a:r>
              <a:rPr lang="en-US" altLang="en-US" sz="2000" b="1">
                <a:solidFill>
                  <a:schemeClr val="tx1"/>
                </a:solidFill>
              </a:rPr>
              <a:t>per month</a:t>
            </a:r>
          </a:p>
        </p:txBody>
      </p:sp>
      <p:sp>
        <p:nvSpPr>
          <p:cNvPr id="45067" name="Rectangle 1033"/>
          <p:cNvSpPr>
            <a:spLocks noChangeArrowheads="1"/>
          </p:cNvSpPr>
          <p:nvPr/>
        </p:nvSpPr>
        <p:spPr bwMode="auto">
          <a:xfrm>
            <a:off x="1455738" y="1587500"/>
            <a:ext cx="1027112"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2000" b="1">
                <a:solidFill>
                  <a:schemeClr val="tx1"/>
                </a:solidFill>
              </a:rPr>
              <a:t>Capital</a:t>
            </a:r>
          </a:p>
          <a:p>
            <a:pPr algn="r">
              <a:spcBef>
                <a:spcPct val="0"/>
              </a:spcBef>
              <a:buClrTx/>
              <a:buSzTx/>
              <a:buFontTx/>
              <a:buNone/>
            </a:pPr>
            <a:r>
              <a:rPr lang="en-US" altLang="en-US" sz="2000" b="1">
                <a:solidFill>
                  <a:schemeClr val="tx1"/>
                </a:solidFill>
              </a:rPr>
              <a:t>per </a:t>
            </a:r>
          </a:p>
          <a:p>
            <a:pPr algn="r">
              <a:spcBef>
                <a:spcPct val="0"/>
              </a:spcBef>
              <a:buClrTx/>
              <a:buSzTx/>
              <a:buFontTx/>
              <a:buNone/>
            </a:pPr>
            <a:r>
              <a:rPr lang="en-US" altLang="en-US" sz="2000" b="1">
                <a:solidFill>
                  <a:schemeClr val="tx1"/>
                </a:solidFill>
              </a:rPr>
              <a:t>month</a:t>
            </a:r>
          </a:p>
        </p:txBody>
      </p:sp>
      <p:grpSp>
        <p:nvGrpSpPr>
          <p:cNvPr id="2" name="Group 1046"/>
          <p:cNvGrpSpPr>
            <a:grpSpLocks/>
          </p:cNvGrpSpPr>
          <p:nvPr/>
        </p:nvGrpSpPr>
        <p:grpSpPr bwMode="auto">
          <a:xfrm>
            <a:off x="2963863" y="1741488"/>
            <a:ext cx="4013200" cy="3962400"/>
            <a:chOff x="1867" y="1097"/>
            <a:chExt cx="2528" cy="2496"/>
          </a:xfrm>
        </p:grpSpPr>
        <p:sp>
          <p:nvSpPr>
            <p:cNvPr id="45069" name="Line 1034"/>
            <p:cNvSpPr>
              <a:spLocks noChangeShapeType="1"/>
            </p:cNvSpPr>
            <p:nvPr/>
          </p:nvSpPr>
          <p:spPr bwMode="auto">
            <a:xfrm>
              <a:off x="1867" y="2683"/>
              <a:ext cx="693" cy="693"/>
            </a:xfrm>
            <a:prstGeom prst="line">
              <a:avLst/>
            </a:prstGeom>
            <a:noFill/>
            <a:ln w="50800">
              <a:solidFill>
                <a:srgbClr val="9933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5070" name="Line 1035"/>
            <p:cNvSpPr>
              <a:spLocks noChangeShapeType="1"/>
            </p:cNvSpPr>
            <p:nvPr/>
          </p:nvSpPr>
          <p:spPr bwMode="auto">
            <a:xfrm>
              <a:off x="1867" y="1963"/>
              <a:ext cx="1461" cy="1461"/>
            </a:xfrm>
            <a:prstGeom prst="line">
              <a:avLst/>
            </a:prstGeom>
            <a:noFill/>
            <a:ln w="50800">
              <a:solidFill>
                <a:srgbClr val="FF99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5071" name="Line 1036"/>
            <p:cNvSpPr>
              <a:spLocks noChangeShapeType="1"/>
            </p:cNvSpPr>
            <p:nvPr/>
          </p:nvSpPr>
          <p:spPr bwMode="auto">
            <a:xfrm>
              <a:off x="1867" y="1291"/>
              <a:ext cx="2133" cy="2133"/>
            </a:xfrm>
            <a:prstGeom prst="line">
              <a:avLst/>
            </a:prstGeom>
            <a:noFill/>
            <a:ln w="50800">
              <a:solidFill>
                <a:srgbClr val="FFCC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5072" name="Rectangle 1037"/>
            <p:cNvSpPr>
              <a:spLocks noChangeArrowheads="1"/>
            </p:cNvSpPr>
            <p:nvPr/>
          </p:nvSpPr>
          <p:spPr bwMode="auto">
            <a:xfrm>
              <a:off x="2515" y="3307"/>
              <a:ext cx="334"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400" b="1" i="1">
                  <a:solidFill>
                    <a:schemeClr val="tx1"/>
                  </a:solidFill>
                </a:rPr>
                <a:t>Q</a:t>
              </a:r>
              <a:r>
                <a:rPr lang="en-US" altLang="en-US" sz="2400" b="1" i="1" baseline="-25000">
                  <a:solidFill>
                    <a:schemeClr val="tx1"/>
                  </a:solidFill>
                </a:rPr>
                <a:t>1</a:t>
              </a:r>
            </a:p>
          </p:txBody>
        </p:sp>
        <p:sp>
          <p:nvSpPr>
            <p:cNvPr id="45073" name="Rectangle 1038"/>
            <p:cNvSpPr>
              <a:spLocks noChangeArrowheads="1"/>
            </p:cNvSpPr>
            <p:nvPr/>
          </p:nvSpPr>
          <p:spPr bwMode="auto">
            <a:xfrm>
              <a:off x="3377" y="3307"/>
              <a:ext cx="334"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400" b="1" i="1">
                  <a:solidFill>
                    <a:schemeClr val="tx1"/>
                  </a:solidFill>
                </a:rPr>
                <a:t>Q</a:t>
              </a:r>
              <a:r>
                <a:rPr lang="en-US" altLang="en-US" sz="2400" b="1" i="1" baseline="-25000">
                  <a:solidFill>
                    <a:schemeClr val="tx1"/>
                  </a:solidFill>
                </a:rPr>
                <a:t>2</a:t>
              </a:r>
            </a:p>
          </p:txBody>
        </p:sp>
        <p:sp>
          <p:nvSpPr>
            <p:cNvPr id="45074" name="Rectangle 1039"/>
            <p:cNvSpPr>
              <a:spLocks noChangeArrowheads="1"/>
            </p:cNvSpPr>
            <p:nvPr/>
          </p:nvSpPr>
          <p:spPr bwMode="auto">
            <a:xfrm>
              <a:off x="4061" y="3307"/>
              <a:ext cx="334"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400" b="1" i="1">
                  <a:solidFill>
                    <a:schemeClr val="tx1"/>
                  </a:solidFill>
                </a:rPr>
                <a:t>Q</a:t>
              </a:r>
              <a:r>
                <a:rPr lang="en-US" altLang="en-US" sz="2400" b="1" i="1" baseline="-25000">
                  <a:solidFill>
                    <a:schemeClr val="tx1"/>
                  </a:solidFill>
                </a:rPr>
                <a:t>3</a:t>
              </a:r>
            </a:p>
          </p:txBody>
        </p:sp>
        <p:sp>
          <p:nvSpPr>
            <p:cNvPr id="45075" name="Oval 1040"/>
            <p:cNvSpPr>
              <a:spLocks noChangeArrowheads="1"/>
            </p:cNvSpPr>
            <p:nvPr/>
          </p:nvSpPr>
          <p:spPr bwMode="auto">
            <a:xfrm>
              <a:off x="1920" y="1344"/>
              <a:ext cx="96" cy="96"/>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45076" name="Rectangle 1041"/>
            <p:cNvSpPr>
              <a:spLocks noChangeArrowheads="1"/>
            </p:cNvSpPr>
            <p:nvPr/>
          </p:nvSpPr>
          <p:spPr bwMode="auto">
            <a:xfrm>
              <a:off x="1961" y="1097"/>
              <a:ext cx="242"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400" i="1">
                  <a:solidFill>
                    <a:schemeClr val="tx1"/>
                  </a:solidFill>
                </a:rPr>
                <a:t>A</a:t>
              </a:r>
            </a:p>
          </p:txBody>
        </p:sp>
        <p:sp>
          <p:nvSpPr>
            <p:cNvPr id="45077" name="Oval 1042"/>
            <p:cNvSpPr>
              <a:spLocks noChangeArrowheads="1"/>
            </p:cNvSpPr>
            <p:nvPr/>
          </p:nvSpPr>
          <p:spPr bwMode="auto">
            <a:xfrm>
              <a:off x="2880" y="2304"/>
              <a:ext cx="96" cy="96"/>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45078" name="Rectangle 1043"/>
            <p:cNvSpPr>
              <a:spLocks noChangeArrowheads="1"/>
            </p:cNvSpPr>
            <p:nvPr/>
          </p:nvSpPr>
          <p:spPr bwMode="auto">
            <a:xfrm>
              <a:off x="2921" y="2057"/>
              <a:ext cx="242"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400" i="1">
                  <a:solidFill>
                    <a:schemeClr val="tx1"/>
                  </a:solidFill>
                </a:rPr>
                <a:t>B</a:t>
              </a:r>
            </a:p>
          </p:txBody>
        </p:sp>
        <p:sp>
          <p:nvSpPr>
            <p:cNvPr id="45079" name="Oval 1044"/>
            <p:cNvSpPr>
              <a:spLocks noChangeArrowheads="1"/>
            </p:cNvSpPr>
            <p:nvPr/>
          </p:nvSpPr>
          <p:spPr bwMode="auto">
            <a:xfrm>
              <a:off x="3840" y="3264"/>
              <a:ext cx="96" cy="96"/>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45080" name="Rectangle 1045"/>
            <p:cNvSpPr>
              <a:spLocks noChangeArrowheads="1"/>
            </p:cNvSpPr>
            <p:nvPr/>
          </p:nvSpPr>
          <p:spPr bwMode="auto">
            <a:xfrm>
              <a:off x="3881" y="3017"/>
              <a:ext cx="253"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400" i="1">
                  <a:solidFill>
                    <a:schemeClr val="tx1"/>
                  </a:solidFill>
                </a:rPr>
                <a:t>C</a:t>
              </a:r>
            </a:p>
          </p:txBody>
        </p:sp>
      </p:grpSp>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4710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8D6D0240-5434-47A3-B87F-1C73054D382D}" type="slidenum">
              <a:rPr lang="en-US" altLang="en-US" sz="1600">
                <a:solidFill>
                  <a:schemeClr val="tx1"/>
                </a:solidFill>
              </a:rPr>
              <a:pPr>
                <a:spcBef>
                  <a:spcPct val="0"/>
                </a:spcBef>
                <a:buClrTx/>
                <a:buSzTx/>
                <a:buFontTx/>
                <a:buNone/>
              </a:pPr>
              <a:t>18</a:t>
            </a:fld>
            <a:endParaRPr lang="en-US" altLang="en-US" sz="1600" b="0">
              <a:solidFill>
                <a:schemeClr val="tx1"/>
              </a:solidFill>
              <a:latin typeface="Times New Roman" panose="02020603050405020304" pitchFamily="18" charset="0"/>
            </a:endParaRPr>
          </a:p>
        </p:txBody>
      </p:sp>
      <p:sp>
        <p:nvSpPr>
          <p:cNvPr id="47108"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47109"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47110" name="Rectangle 5"/>
          <p:cNvSpPr>
            <a:spLocks noGrp="1" noChangeArrowheads="1"/>
          </p:cNvSpPr>
          <p:nvPr>
            <p:ph type="body" idx="1"/>
          </p:nvPr>
        </p:nvSpPr>
        <p:spPr>
          <a:xfrm>
            <a:off x="649288" y="1857375"/>
            <a:ext cx="8262937" cy="4086225"/>
          </a:xfrm>
          <a:noFill/>
        </p:spPr>
        <p:txBody>
          <a:bodyPr/>
          <a:lstStyle/>
          <a:p>
            <a:pPr>
              <a:lnSpc>
                <a:spcPct val="90000"/>
              </a:lnSpc>
              <a:spcBef>
                <a:spcPct val="70000"/>
              </a:spcBef>
            </a:pPr>
            <a:r>
              <a:rPr lang="en-US" altLang="en-US" sz="2400" smtClean="0"/>
              <a:t>Fungsi produksi ini menggambarkan suatu proses produksi dimana input yg digunakan dapat dipertukarkan secara sempurna antara satu input dgn input lainnya.</a:t>
            </a:r>
          </a:p>
          <a:p>
            <a:pPr>
              <a:lnSpc>
                <a:spcPct val="90000"/>
              </a:lnSpc>
              <a:spcBef>
                <a:spcPct val="70000"/>
              </a:spcBef>
            </a:pPr>
            <a:r>
              <a:rPr lang="en-US" altLang="en-US" sz="2400" smtClean="0"/>
              <a:t>Misal : dari suatu proses produksi outputnya adalah proses menulis. Jika dalam penulisan tsb penggunaan pulpen warna hitam atau biru sama saja, berarti teknologi yg dipakai adalah fungsi produksi linear. Karena banyaknya tulisan tergantung hanya pada banyaknya penggunaan pulpen. </a:t>
            </a:r>
          </a:p>
          <a:p>
            <a:pPr>
              <a:lnSpc>
                <a:spcPct val="90000"/>
              </a:lnSpc>
              <a:spcBef>
                <a:spcPct val="70000"/>
              </a:spcBef>
              <a:buFont typeface="Wingdings" panose="05000000000000000000" pitchFamily="2" charset="2"/>
              <a:buNone/>
            </a:pPr>
            <a:r>
              <a:rPr lang="en-US" altLang="en-US" sz="2400" smtClean="0"/>
              <a:t>	</a:t>
            </a:r>
          </a:p>
        </p:txBody>
      </p:sp>
      <p:sp>
        <p:nvSpPr>
          <p:cNvPr id="47111" name="Rectangle 7"/>
          <p:cNvSpPr>
            <a:spLocks noGrp="1" noChangeArrowheads="1"/>
          </p:cNvSpPr>
          <p:nvPr>
            <p:ph type="title"/>
          </p:nvPr>
        </p:nvSpPr>
        <p:spPr>
          <a:xfrm>
            <a:off x="550863" y="285750"/>
            <a:ext cx="7983537" cy="781050"/>
          </a:xfrm>
          <a:noFill/>
        </p:spPr>
        <p:txBody>
          <a:bodyPr/>
          <a:lstStyle/>
          <a:p>
            <a:pPr algn="ctr"/>
            <a:r>
              <a:rPr lang="en-US" altLang="en-US" sz="2800" smtClean="0"/>
              <a:t>Isoquants : Ketika input-inputnya disubstitusi secara sempurna</a:t>
            </a:r>
          </a:p>
        </p:txBody>
      </p:sp>
    </p:spTree>
  </p:cSld>
  <p:clrMapOvr>
    <a:masterClrMapping/>
  </p:clrMapOvr>
  <p:transition spd="med">
    <p:zoom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4915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0636CA17-1351-4E2A-90AA-8729600C2E89}" type="slidenum">
              <a:rPr lang="en-US" altLang="en-US" sz="1600">
                <a:solidFill>
                  <a:schemeClr val="tx1"/>
                </a:solidFill>
              </a:rPr>
              <a:pPr>
                <a:spcBef>
                  <a:spcPct val="0"/>
                </a:spcBef>
                <a:buClrTx/>
                <a:buSzTx/>
                <a:buFontTx/>
                <a:buNone/>
              </a:pPr>
              <a:t>19</a:t>
            </a:fld>
            <a:endParaRPr lang="en-US" altLang="en-US" sz="1600" b="0">
              <a:solidFill>
                <a:schemeClr val="tx1"/>
              </a:solidFill>
              <a:latin typeface="Times New Roman" panose="02020603050405020304" pitchFamily="18" charset="0"/>
            </a:endParaRPr>
          </a:p>
        </p:txBody>
      </p:sp>
      <p:sp>
        <p:nvSpPr>
          <p:cNvPr id="49156"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49157"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49158" name="Rectangle 7"/>
          <p:cNvSpPr>
            <a:spLocks noGrp="1" noChangeArrowheads="1"/>
          </p:cNvSpPr>
          <p:nvPr>
            <p:ph type="title"/>
          </p:nvPr>
        </p:nvSpPr>
        <p:spPr>
          <a:xfrm>
            <a:off x="550863" y="342900"/>
            <a:ext cx="7983537" cy="781050"/>
          </a:xfrm>
          <a:noFill/>
        </p:spPr>
        <p:txBody>
          <a:bodyPr/>
          <a:lstStyle/>
          <a:p>
            <a:pPr algn="ctr"/>
            <a:r>
              <a:rPr lang="en-US" altLang="en-US" sz="2800" smtClean="0"/>
              <a:t>Fixed-Proportions Production Function </a:t>
            </a:r>
            <a:br>
              <a:rPr lang="en-US" altLang="en-US" sz="2800" smtClean="0"/>
            </a:br>
            <a:r>
              <a:rPr lang="en-US" altLang="en-US" sz="2800" smtClean="0"/>
              <a:t>(Fungsi Produksi Leontief)</a:t>
            </a:r>
          </a:p>
        </p:txBody>
      </p:sp>
      <p:sp>
        <p:nvSpPr>
          <p:cNvPr id="49159" name="Rectangle 8"/>
          <p:cNvSpPr>
            <a:spLocks noChangeArrowheads="1"/>
          </p:cNvSpPr>
          <p:nvPr/>
        </p:nvSpPr>
        <p:spPr bwMode="auto">
          <a:xfrm>
            <a:off x="3124200" y="62357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49160" name="Rectangle 11"/>
          <p:cNvSpPr>
            <a:spLocks noChangeArrowheads="1"/>
          </p:cNvSpPr>
          <p:nvPr/>
        </p:nvSpPr>
        <p:spPr bwMode="auto">
          <a:xfrm>
            <a:off x="6630988" y="5513388"/>
            <a:ext cx="13620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nSpc>
                <a:spcPct val="90000"/>
              </a:lnSpc>
              <a:spcBef>
                <a:spcPct val="0"/>
              </a:spcBef>
              <a:buClrTx/>
              <a:buSzTx/>
              <a:buFontTx/>
              <a:buNone/>
            </a:pPr>
            <a:r>
              <a:rPr lang="en-US" altLang="en-US" sz="1800" b="1">
                <a:solidFill>
                  <a:schemeClr val="tx1"/>
                </a:solidFill>
              </a:rPr>
              <a:t>Labor</a:t>
            </a:r>
          </a:p>
          <a:p>
            <a:pPr>
              <a:lnSpc>
                <a:spcPct val="90000"/>
              </a:lnSpc>
              <a:spcBef>
                <a:spcPct val="0"/>
              </a:spcBef>
              <a:buClrTx/>
              <a:buSzTx/>
              <a:buFontTx/>
              <a:buNone/>
            </a:pPr>
            <a:r>
              <a:rPr lang="en-US" altLang="en-US" sz="1800" b="1">
                <a:solidFill>
                  <a:schemeClr val="tx1"/>
                </a:solidFill>
              </a:rPr>
              <a:t> per month</a:t>
            </a:r>
          </a:p>
        </p:txBody>
      </p:sp>
      <p:sp>
        <p:nvSpPr>
          <p:cNvPr id="49161" name="Rectangle 12"/>
          <p:cNvSpPr>
            <a:spLocks noChangeArrowheads="1"/>
          </p:cNvSpPr>
          <p:nvPr/>
        </p:nvSpPr>
        <p:spPr bwMode="auto">
          <a:xfrm>
            <a:off x="1577975" y="1606550"/>
            <a:ext cx="9429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lnSpc>
                <a:spcPct val="90000"/>
              </a:lnSpc>
              <a:spcBef>
                <a:spcPct val="0"/>
              </a:spcBef>
              <a:buClrTx/>
              <a:buSzTx/>
              <a:buFontTx/>
              <a:buNone/>
            </a:pPr>
            <a:r>
              <a:rPr lang="en-US" altLang="en-US" sz="1800" b="1">
                <a:solidFill>
                  <a:schemeClr val="tx1"/>
                </a:solidFill>
              </a:rPr>
              <a:t>Capital</a:t>
            </a:r>
          </a:p>
          <a:p>
            <a:pPr algn="r">
              <a:lnSpc>
                <a:spcPct val="90000"/>
              </a:lnSpc>
              <a:spcBef>
                <a:spcPct val="0"/>
              </a:spcBef>
              <a:buClrTx/>
              <a:buSzTx/>
              <a:buFontTx/>
              <a:buNone/>
            </a:pPr>
            <a:r>
              <a:rPr lang="en-US" altLang="en-US" sz="1800" b="1">
                <a:solidFill>
                  <a:schemeClr val="tx1"/>
                </a:solidFill>
              </a:rPr>
              <a:t>per</a:t>
            </a:r>
          </a:p>
          <a:p>
            <a:pPr algn="r">
              <a:lnSpc>
                <a:spcPct val="90000"/>
              </a:lnSpc>
              <a:spcBef>
                <a:spcPct val="0"/>
              </a:spcBef>
              <a:buClrTx/>
              <a:buSzTx/>
              <a:buFontTx/>
              <a:buNone/>
            </a:pPr>
            <a:r>
              <a:rPr lang="en-US" altLang="en-US" sz="1800" b="1">
                <a:solidFill>
                  <a:schemeClr val="tx1"/>
                </a:solidFill>
              </a:rPr>
              <a:t>month</a:t>
            </a:r>
          </a:p>
        </p:txBody>
      </p:sp>
      <p:sp>
        <p:nvSpPr>
          <p:cNvPr id="49162" name="Line 9"/>
          <p:cNvSpPr>
            <a:spLocks noChangeShapeType="1"/>
          </p:cNvSpPr>
          <p:nvPr/>
        </p:nvSpPr>
        <p:spPr bwMode="auto">
          <a:xfrm>
            <a:off x="2609850" y="1897063"/>
            <a:ext cx="0" cy="39957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9163" name="Line 10"/>
          <p:cNvSpPr>
            <a:spLocks noChangeShapeType="1"/>
          </p:cNvSpPr>
          <p:nvPr/>
        </p:nvSpPr>
        <p:spPr bwMode="auto">
          <a:xfrm>
            <a:off x="2628900" y="5892800"/>
            <a:ext cx="40068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 name="Group 40"/>
          <p:cNvGrpSpPr>
            <a:grpSpLocks/>
          </p:cNvGrpSpPr>
          <p:nvPr/>
        </p:nvGrpSpPr>
        <p:grpSpPr bwMode="auto">
          <a:xfrm>
            <a:off x="2103438" y="1525588"/>
            <a:ext cx="5403850" cy="4724400"/>
            <a:chOff x="1325" y="961"/>
            <a:chExt cx="3404" cy="2976"/>
          </a:xfrm>
        </p:grpSpPr>
        <p:sp>
          <p:nvSpPr>
            <p:cNvPr id="49166" name="Rectangle 18"/>
            <p:cNvSpPr>
              <a:spLocks noChangeArrowheads="1"/>
            </p:cNvSpPr>
            <p:nvPr/>
          </p:nvSpPr>
          <p:spPr bwMode="auto">
            <a:xfrm>
              <a:off x="2225" y="3689"/>
              <a:ext cx="270"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i="1">
                  <a:solidFill>
                    <a:schemeClr val="tx1"/>
                  </a:solidFill>
                </a:rPr>
                <a:t>L</a:t>
              </a:r>
              <a:r>
                <a:rPr lang="en-US" altLang="en-US" sz="2000" b="1" i="1" baseline="-25000">
                  <a:solidFill>
                    <a:schemeClr val="tx1"/>
                  </a:solidFill>
                </a:rPr>
                <a:t>1</a:t>
              </a:r>
            </a:p>
          </p:txBody>
        </p:sp>
        <p:sp>
          <p:nvSpPr>
            <p:cNvPr id="49167" name="Line 37"/>
            <p:cNvSpPr>
              <a:spLocks noChangeShapeType="1"/>
            </p:cNvSpPr>
            <p:nvPr/>
          </p:nvSpPr>
          <p:spPr bwMode="auto">
            <a:xfrm rot="-5400000">
              <a:off x="2839" y="1476"/>
              <a:ext cx="1029" cy="0"/>
            </a:xfrm>
            <a:prstGeom prst="line">
              <a:avLst/>
            </a:prstGeom>
            <a:noFill/>
            <a:ln w="50800">
              <a:solidFill>
                <a:srgbClr val="FFCC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9168" name="Line 36"/>
            <p:cNvSpPr>
              <a:spLocks noChangeShapeType="1"/>
            </p:cNvSpPr>
            <p:nvPr/>
          </p:nvSpPr>
          <p:spPr bwMode="auto">
            <a:xfrm rot="-5400000">
              <a:off x="2383" y="1992"/>
              <a:ext cx="957" cy="0"/>
            </a:xfrm>
            <a:prstGeom prst="line">
              <a:avLst/>
            </a:prstGeom>
            <a:noFill/>
            <a:ln w="50800">
              <a:solidFill>
                <a:srgbClr val="FF99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9169" name="Line 35"/>
            <p:cNvSpPr>
              <a:spLocks noChangeShapeType="1"/>
            </p:cNvSpPr>
            <p:nvPr/>
          </p:nvSpPr>
          <p:spPr bwMode="auto">
            <a:xfrm rot="-5400000">
              <a:off x="1831" y="2508"/>
              <a:ext cx="1041" cy="0"/>
            </a:xfrm>
            <a:prstGeom prst="line">
              <a:avLst/>
            </a:prstGeom>
            <a:noFill/>
            <a:ln w="50800">
              <a:solidFill>
                <a:srgbClr val="9933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9170" name="Line 6"/>
            <p:cNvSpPr>
              <a:spLocks noChangeShapeType="1"/>
            </p:cNvSpPr>
            <p:nvPr/>
          </p:nvSpPr>
          <p:spPr bwMode="auto">
            <a:xfrm>
              <a:off x="2395" y="3024"/>
              <a:ext cx="1041" cy="0"/>
            </a:xfrm>
            <a:prstGeom prst="line">
              <a:avLst/>
            </a:prstGeom>
            <a:noFill/>
            <a:ln w="50800">
              <a:solidFill>
                <a:srgbClr val="9933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9171" name="Line 13"/>
            <p:cNvSpPr>
              <a:spLocks noChangeShapeType="1"/>
            </p:cNvSpPr>
            <p:nvPr/>
          </p:nvSpPr>
          <p:spPr bwMode="auto">
            <a:xfrm>
              <a:off x="1647" y="3024"/>
              <a:ext cx="629"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9172" name="Line 15"/>
            <p:cNvSpPr>
              <a:spLocks noChangeShapeType="1"/>
            </p:cNvSpPr>
            <p:nvPr/>
          </p:nvSpPr>
          <p:spPr bwMode="auto">
            <a:xfrm>
              <a:off x="2352" y="3027"/>
              <a:ext cx="0" cy="677"/>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9173" name="Oval 16"/>
            <p:cNvSpPr>
              <a:spLocks noChangeArrowheads="1"/>
            </p:cNvSpPr>
            <p:nvPr/>
          </p:nvSpPr>
          <p:spPr bwMode="auto">
            <a:xfrm>
              <a:off x="2304" y="2964"/>
              <a:ext cx="96" cy="96"/>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49174" name="Rectangle 17"/>
            <p:cNvSpPr>
              <a:spLocks noChangeArrowheads="1"/>
            </p:cNvSpPr>
            <p:nvPr/>
          </p:nvSpPr>
          <p:spPr bwMode="auto">
            <a:xfrm>
              <a:off x="1325" y="2909"/>
              <a:ext cx="288"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i="1">
                  <a:solidFill>
                    <a:schemeClr val="tx1"/>
                  </a:solidFill>
                </a:rPr>
                <a:t>K</a:t>
              </a:r>
              <a:r>
                <a:rPr lang="en-US" altLang="en-US" sz="2000" b="1" i="1" baseline="-25000">
                  <a:solidFill>
                    <a:schemeClr val="tx1"/>
                  </a:solidFill>
                </a:rPr>
                <a:t>1</a:t>
              </a:r>
            </a:p>
          </p:txBody>
        </p:sp>
        <p:sp>
          <p:nvSpPr>
            <p:cNvPr id="49175" name="Line 21"/>
            <p:cNvSpPr>
              <a:spLocks noChangeShapeType="1"/>
            </p:cNvSpPr>
            <p:nvPr/>
          </p:nvSpPr>
          <p:spPr bwMode="auto">
            <a:xfrm>
              <a:off x="2899" y="2496"/>
              <a:ext cx="957" cy="0"/>
            </a:xfrm>
            <a:prstGeom prst="line">
              <a:avLst/>
            </a:prstGeom>
            <a:noFill/>
            <a:ln w="50800">
              <a:solidFill>
                <a:srgbClr val="FF99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9176" name="Line 24"/>
            <p:cNvSpPr>
              <a:spLocks noChangeShapeType="1"/>
            </p:cNvSpPr>
            <p:nvPr/>
          </p:nvSpPr>
          <p:spPr bwMode="auto">
            <a:xfrm>
              <a:off x="3391" y="2016"/>
              <a:ext cx="1029" cy="0"/>
            </a:xfrm>
            <a:prstGeom prst="line">
              <a:avLst/>
            </a:prstGeom>
            <a:noFill/>
            <a:ln w="50800">
              <a:solidFill>
                <a:srgbClr val="FFCC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9177" name="Oval 25"/>
            <p:cNvSpPr>
              <a:spLocks noChangeArrowheads="1"/>
            </p:cNvSpPr>
            <p:nvPr/>
          </p:nvSpPr>
          <p:spPr bwMode="auto">
            <a:xfrm>
              <a:off x="2820" y="2448"/>
              <a:ext cx="96" cy="96"/>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49178" name="Oval 26"/>
            <p:cNvSpPr>
              <a:spLocks noChangeArrowheads="1"/>
            </p:cNvSpPr>
            <p:nvPr/>
          </p:nvSpPr>
          <p:spPr bwMode="auto">
            <a:xfrm>
              <a:off x="3312" y="1968"/>
              <a:ext cx="96" cy="96"/>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49179" name="Rectangle 27"/>
            <p:cNvSpPr>
              <a:spLocks noChangeArrowheads="1"/>
            </p:cNvSpPr>
            <p:nvPr/>
          </p:nvSpPr>
          <p:spPr bwMode="auto">
            <a:xfrm>
              <a:off x="3461" y="2873"/>
              <a:ext cx="296"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i="1">
                  <a:solidFill>
                    <a:schemeClr val="tx1"/>
                  </a:solidFill>
                </a:rPr>
                <a:t>Q</a:t>
              </a:r>
              <a:r>
                <a:rPr lang="en-US" altLang="en-US" sz="2000" b="1" i="1" baseline="-25000">
                  <a:solidFill>
                    <a:schemeClr val="tx1"/>
                  </a:solidFill>
                </a:rPr>
                <a:t>1</a:t>
              </a:r>
            </a:p>
          </p:txBody>
        </p:sp>
        <p:sp>
          <p:nvSpPr>
            <p:cNvPr id="49180" name="Rectangle 28"/>
            <p:cNvSpPr>
              <a:spLocks noChangeArrowheads="1"/>
            </p:cNvSpPr>
            <p:nvPr/>
          </p:nvSpPr>
          <p:spPr bwMode="auto">
            <a:xfrm>
              <a:off x="3905" y="2333"/>
              <a:ext cx="296"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i="1">
                  <a:solidFill>
                    <a:schemeClr val="tx1"/>
                  </a:solidFill>
                </a:rPr>
                <a:t>Q</a:t>
              </a:r>
              <a:r>
                <a:rPr lang="en-US" altLang="en-US" sz="2000" b="1" i="1" baseline="-25000">
                  <a:solidFill>
                    <a:schemeClr val="tx1"/>
                  </a:solidFill>
                </a:rPr>
                <a:t>2</a:t>
              </a:r>
            </a:p>
          </p:txBody>
        </p:sp>
        <p:sp>
          <p:nvSpPr>
            <p:cNvPr id="49181" name="Rectangle 29"/>
            <p:cNvSpPr>
              <a:spLocks noChangeArrowheads="1"/>
            </p:cNvSpPr>
            <p:nvPr/>
          </p:nvSpPr>
          <p:spPr bwMode="auto">
            <a:xfrm>
              <a:off x="4433" y="1913"/>
              <a:ext cx="296"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i="1">
                  <a:solidFill>
                    <a:schemeClr val="tx1"/>
                  </a:solidFill>
                </a:rPr>
                <a:t>Q</a:t>
              </a:r>
              <a:r>
                <a:rPr lang="en-US" altLang="en-US" sz="2000" b="1" i="1" baseline="-25000">
                  <a:solidFill>
                    <a:schemeClr val="tx1"/>
                  </a:solidFill>
                </a:rPr>
                <a:t>3</a:t>
              </a:r>
            </a:p>
          </p:txBody>
        </p:sp>
        <p:sp>
          <p:nvSpPr>
            <p:cNvPr id="49182" name="Rectangle 30"/>
            <p:cNvSpPr>
              <a:spLocks noChangeArrowheads="1"/>
            </p:cNvSpPr>
            <p:nvPr/>
          </p:nvSpPr>
          <p:spPr bwMode="auto">
            <a:xfrm>
              <a:off x="2345" y="3017"/>
              <a:ext cx="230"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i="1">
                  <a:solidFill>
                    <a:schemeClr val="tx1"/>
                  </a:solidFill>
                </a:rPr>
                <a:t>A</a:t>
              </a:r>
            </a:p>
          </p:txBody>
        </p:sp>
        <p:sp>
          <p:nvSpPr>
            <p:cNvPr id="49183" name="Rectangle 31"/>
            <p:cNvSpPr>
              <a:spLocks noChangeArrowheads="1"/>
            </p:cNvSpPr>
            <p:nvPr/>
          </p:nvSpPr>
          <p:spPr bwMode="auto">
            <a:xfrm>
              <a:off x="2933" y="2537"/>
              <a:ext cx="230"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i="1">
                  <a:solidFill>
                    <a:schemeClr val="tx1"/>
                  </a:solidFill>
                </a:rPr>
                <a:t>B</a:t>
              </a:r>
            </a:p>
          </p:txBody>
        </p:sp>
        <p:sp>
          <p:nvSpPr>
            <p:cNvPr id="49184" name="Rectangle 32"/>
            <p:cNvSpPr>
              <a:spLocks noChangeArrowheads="1"/>
            </p:cNvSpPr>
            <p:nvPr/>
          </p:nvSpPr>
          <p:spPr bwMode="auto">
            <a:xfrm>
              <a:off x="3269" y="2045"/>
              <a:ext cx="230"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i="1">
                  <a:solidFill>
                    <a:schemeClr val="tx1"/>
                  </a:solidFill>
                </a:rPr>
                <a:t>C</a:t>
              </a:r>
            </a:p>
          </p:txBody>
        </p:sp>
        <p:sp>
          <p:nvSpPr>
            <p:cNvPr id="49185" name="Line 33"/>
            <p:cNvSpPr>
              <a:spLocks noChangeShapeType="1"/>
            </p:cNvSpPr>
            <p:nvPr/>
          </p:nvSpPr>
          <p:spPr bwMode="auto">
            <a:xfrm flipV="1">
              <a:off x="1668" y="1440"/>
              <a:ext cx="2256" cy="2256"/>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grpSp>
      <p:graphicFrame>
        <p:nvGraphicFramePr>
          <p:cNvPr id="49165" name="Object 33"/>
          <p:cNvGraphicFramePr>
            <a:graphicFrameLocks noChangeAspect="1"/>
          </p:cNvGraphicFramePr>
          <p:nvPr/>
        </p:nvGraphicFramePr>
        <p:xfrm>
          <a:off x="6226175" y="1785938"/>
          <a:ext cx="449263" cy="609600"/>
        </p:xfrm>
        <a:graphic>
          <a:graphicData uri="http://schemas.openxmlformats.org/presentationml/2006/ole">
            <mc:AlternateContent xmlns:mc="http://schemas.openxmlformats.org/markup-compatibility/2006">
              <mc:Choice xmlns:v="urn:schemas-microsoft-com:vml" Requires="v">
                <p:oleObj spid="_x0000_s49190" name="Equation" r:id="rId4" imgW="203112" imgH="393529" progId="Equation.3">
                  <p:embed/>
                </p:oleObj>
              </mc:Choice>
              <mc:Fallback>
                <p:oleObj name="Equation" r:id="rId4" imgW="203112" imgH="393529" progId="Equation.3">
                  <p:embed/>
                  <p:pic>
                    <p:nvPicPr>
                      <p:cNvPr id="0" name="Object 3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6175" y="1785938"/>
                        <a:ext cx="44926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1638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3662CA78-0F16-4758-AD0E-A2F92FC8FCCC}" type="slidenum">
              <a:rPr lang="en-US" altLang="en-US" sz="1600">
                <a:solidFill>
                  <a:schemeClr val="tx1"/>
                </a:solidFill>
              </a:rPr>
              <a:pPr>
                <a:spcBef>
                  <a:spcPct val="0"/>
                </a:spcBef>
                <a:buClrTx/>
                <a:buSzTx/>
                <a:buFontTx/>
                <a:buNone/>
              </a:pPr>
              <a:t>2</a:t>
            </a:fld>
            <a:endParaRPr lang="en-US" altLang="en-US" sz="1600" b="0">
              <a:solidFill>
                <a:schemeClr val="tx1"/>
              </a:solidFill>
              <a:latin typeface="Times New Roman" panose="02020603050405020304" pitchFamily="18" charset="0"/>
            </a:endParaRPr>
          </a:p>
        </p:txBody>
      </p:sp>
      <p:sp>
        <p:nvSpPr>
          <p:cNvPr id="16388" name="Rectangle 1026"/>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6389" name="Rectangle 1027"/>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6390" name="Rectangle 1028"/>
          <p:cNvSpPr>
            <a:spLocks noGrp="1" noChangeArrowheads="1"/>
          </p:cNvSpPr>
          <p:nvPr>
            <p:ph type="title"/>
          </p:nvPr>
        </p:nvSpPr>
        <p:spPr>
          <a:xfrm>
            <a:off x="550863" y="285750"/>
            <a:ext cx="7983537" cy="781050"/>
          </a:xfrm>
          <a:noFill/>
        </p:spPr>
        <p:txBody>
          <a:bodyPr/>
          <a:lstStyle/>
          <a:p>
            <a:r>
              <a:rPr lang="en-US" altLang="en-US" sz="2800" smtClean="0"/>
              <a:t>Produksi dengan Dua Variabel Input</a:t>
            </a:r>
          </a:p>
        </p:txBody>
      </p:sp>
      <p:sp>
        <p:nvSpPr>
          <p:cNvPr id="182277" name="Rectangle 1029"/>
          <p:cNvSpPr>
            <a:spLocks noGrp="1" noChangeArrowheads="1"/>
          </p:cNvSpPr>
          <p:nvPr>
            <p:ph type="body" idx="1"/>
          </p:nvPr>
        </p:nvSpPr>
        <p:spPr>
          <a:noFill/>
        </p:spPr>
        <p:txBody>
          <a:bodyPr/>
          <a:lstStyle/>
          <a:p>
            <a:pPr>
              <a:lnSpc>
                <a:spcPct val="90000"/>
              </a:lnSpc>
              <a:spcBef>
                <a:spcPct val="70000"/>
              </a:spcBef>
            </a:pPr>
            <a:r>
              <a:rPr lang="en-US" altLang="en-US" smtClean="0"/>
              <a:t>Produksi jangka panjang : suatu proses dimana semua faktor produksi bersifat variabel (berubah).</a:t>
            </a:r>
          </a:p>
          <a:p>
            <a:pPr>
              <a:lnSpc>
                <a:spcPct val="90000"/>
              </a:lnSpc>
              <a:spcBef>
                <a:spcPct val="70000"/>
              </a:spcBef>
            </a:pPr>
            <a:r>
              <a:rPr lang="en-US" altLang="en-US" smtClean="0"/>
              <a:t>Kurva isoquant/isoproduct : kurva yg menunjukkan berbagai kemungkinan kombinasi teknis antara dua input untuk menghasilkan suatu tingkat output tertentu. </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2277">
                                            <p:txEl>
                                              <p:pRg st="0" end="0"/>
                                            </p:txEl>
                                          </p:spTgt>
                                        </p:tgtEl>
                                        <p:attrNameLst>
                                          <p:attrName>style.visibility</p:attrName>
                                        </p:attrNameLst>
                                      </p:cBhvr>
                                      <p:to>
                                        <p:strVal val="visible"/>
                                      </p:to>
                                    </p:set>
                                    <p:animEffect transition="in" filter="wipe(left)">
                                      <p:cBhvr>
                                        <p:cTn id="7" dur="500"/>
                                        <p:tgtEl>
                                          <p:spTgt spid="18227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2277">
                                            <p:txEl>
                                              <p:pRg st="1" end="1"/>
                                            </p:txEl>
                                          </p:spTgt>
                                        </p:tgtEl>
                                        <p:attrNameLst>
                                          <p:attrName>style.visibility</p:attrName>
                                        </p:attrNameLst>
                                      </p:cBhvr>
                                      <p:to>
                                        <p:strVal val="visible"/>
                                      </p:to>
                                    </p:set>
                                    <p:animEffect transition="in" filter="wipe(left)">
                                      <p:cBhvr>
                                        <p:cTn id="12" dur="500"/>
                                        <p:tgtEl>
                                          <p:spTgt spid="18227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5120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96B9C373-A474-457B-A45A-C37C52EB1452}" type="slidenum">
              <a:rPr lang="en-US" altLang="en-US" sz="1600">
                <a:solidFill>
                  <a:schemeClr val="tx1"/>
                </a:solidFill>
              </a:rPr>
              <a:pPr>
                <a:spcBef>
                  <a:spcPct val="0"/>
                </a:spcBef>
                <a:buClrTx/>
                <a:buSzTx/>
                <a:buFontTx/>
                <a:buNone/>
              </a:pPr>
              <a:t>20</a:t>
            </a:fld>
            <a:endParaRPr lang="en-US" altLang="en-US" sz="1600" b="0">
              <a:solidFill>
                <a:schemeClr val="tx1"/>
              </a:solidFill>
              <a:latin typeface="Times New Roman" panose="02020603050405020304" pitchFamily="18" charset="0"/>
            </a:endParaRPr>
          </a:p>
        </p:txBody>
      </p:sp>
      <p:sp>
        <p:nvSpPr>
          <p:cNvPr id="51204"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51205"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51206" name="Rectangle 5"/>
          <p:cNvSpPr>
            <a:spLocks noGrp="1" noChangeArrowheads="1"/>
          </p:cNvSpPr>
          <p:nvPr>
            <p:ph type="body" idx="1"/>
          </p:nvPr>
        </p:nvSpPr>
        <p:spPr>
          <a:xfrm>
            <a:off x="1143000" y="1393825"/>
            <a:ext cx="7812088" cy="4803775"/>
          </a:xfrm>
          <a:noFill/>
        </p:spPr>
        <p:txBody>
          <a:bodyPr/>
          <a:lstStyle/>
          <a:p>
            <a:pPr>
              <a:lnSpc>
                <a:spcPct val="90000"/>
              </a:lnSpc>
              <a:spcBef>
                <a:spcPts val="600"/>
              </a:spcBef>
            </a:pPr>
            <a:r>
              <a:rPr lang="en-US" altLang="en-US" sz="2800" smtClean="0"/>
              <a:t>Fungsi produksi ini menggambarkan suatu proses produksi  dimana penggunaan input yg dipakai adalah proporsional antara input yg satu dengan input yang lainnya. </a:t>
            </a:r>
          </a:p>
          <a:p>
            <a:pPr lvl="1">
              <a:lnSpc>
                <a:spcPct val="90000"/>
              </a:lnSpc>
              <a:spcBef>
                <a:spcPts val="600"/>
              </a:spcBef>
            </a:pPr>
            <a:r>
              <a:rPr lang="en-US" altLang="en-US" smtClean="0"/>
              <a:t>Contoh : proses produksi pada tenun tradisional. Pada proses produksi ini satu tenaga kerja hanya dapat berproduksi kalau memegang alat tenun. </a:t>
            </a:r>
          </a:p>
          <a:p>
            <a:pPr lvl="1">
              <a:lnSpc>
                <a:spcPct val="90000"/>
              </a:lnSpc>
              <a:spcBef>
                <a:spcPts val="600"/>
              </a:spcBef>
            </a:pPr>
            <a:r>
              <a:rPr lang="en-US" altLang="en-US" smtClean="0"/>
              <a:t>Jika ada kelebihan alat tenun dan jika tidak ada tenaga kerja yg memakainya maka tetap tidak ada gunanya (tidak menaikan output).</a:t>
            </a:r>
          </a:p>
        </p:txBody>
      </p:sp>
      <p:sp>
        <p:nvSpPr>
          <p:cNvPr id="51207" name="Rectangle 8"/>
          <p:cNvSpPr>
            <a:spLocks noGrp="1" noChangeArrowheads="1"/>
          </p:cNvSpPr>
          <p:nvPr>
            <p:ph type="title"/>
          </p:nvPr>
        </p:nvSpPr>
        <p:spPr>
          <a:xfrm>
            <a:off x="550863" y="285750"/>
            <a:ext cx="7983537" cy="781050"/>
          </a:xfrm>
          <a:noFill/>
        </p:spPr>
        <p:txBody>
          <a:bodyPr/>
          <a:lstStyle/>
          <a:p>
            <a:pPr algn="ctr"/>
            <a:r>
              <a:rPr lang="en-US" altLang="en-US" sz="2800" smtClean="0"/>
              <a:t>Fixed-Proportions Production Function </a:t>
            </a:r>
            <a:br>
              <a:rPr lang="en-US" altLang="en-US" sz="2800" smtClean="0"/>
            </a:br>
            <a:r>
              <a:rPr lang="en-US" altLang="en-US" sz="2800" smtClean="0"/>
              <a:t>(Fungsi Produksi Leonatief)</a:t>
            </a:r>
          </a:p>
        </p:txBody>
      </p:sp>
    </p:spTree>
  </p:cSld>
  <p:clrMapOvr>
    <a:masterClrMapping/>
  </p:clrMapOvr>
  <p:transition spd="med">
    <p:zoom dir="in"/>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5939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1C61F9E7-1826-47E0-ACEF-A06CEB7F10F5}" type="slidenum">
              <a:rPr lang="en-US" altLang="en-US" sz="1600">
                <a:solidFill>
                  <a:schemeClr val="tx1"/>
                </a:solidFill>
              </a:rPr>
              <a:pPr>
                <a:spcBef>
                  <a:spcPct val="0"/>
                </a:spcBef>
                <a:buClrTx/>
                <a:buSzTx/>
                <a:buFontTx/>
                <a:buNone/>
              </a:pPr>
              <a:t>21</a:t>
            </a:fld>
            <a:endParaRPr lang="en-US" altLang="en-US" sz="1600" b="0">
              <a:solidFill>
                <a:schemeClr val="tx1"/>
              </a:solidFill>
              <a:latin typeface="Times New Roman" panose="02020603050405020304" pitchFamily="18" charset="0"/>
            </a:endParaRPr>
          </a:p>
        </p:txBody>
      </p:sp>
      <p:sp>
        <p:nvSpPr>
          <p:cNvPr id="59396" name="Rectangle 2050"/>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59397" name="Rectangle 2051"/>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59398" name="Rectangle 2052"/>
          <p:cNvSpPr>
            <a:spLocks noGrp="1" noChangeArrowheads="1"/>
          </p:cNvSpPr>
          <p:nvPr>
            <p:ph type="title"/>
          </p:nvPr>
        </p:nvSpPr>
        <p:spPr>
          <a:noFill/>
        </p:spPr>
        <p:txBody>
          <a:bodyPr/>
          <a:lstStyle/>
          <a:p>
            <a:r>
              <a:rPr lang="en-US" altLang="en-US" smtClean="0"/>
              <a:t>Returns to Scale</a:t>
            </a:r>
          </a:p>
        </p:txBody>
      </p:sp>
      <p:sp>
        <p:nvSpPr>
          <p:cNvPr id="39943" name="Rectangle 2053"/>
          <p:cNvSpPr>
            <a:spLocks noGrp="1" noChangeArrowheads="1"/>
          </p:cNvSpPr>
          <p:nvPr>
            <p:ph type="body" idx="1"/>
          </p:nvPr>
        </p:nvSpPr>
        <p:spPr/>
        <p:txBody>
          <a:bodyPr/>
          <a:lstStyle/>
          <a:p>
            <a:pPr>
              <a:spcBef>
                <a:spcPts val="600"/>
              </a:spcBef>
              <a:defRPr/>
            </a:pPr>
            <a:r>
              <a:rPr lang="en-US" dirty="0" err="1" smtClean="0"/>
              <a:t>Mengukur</a:t>
            </a:r>
            <a:r>
              <a:rPr lang="en-US" dirty="0" smtClean="0"/>
              <a:t> </a:t>
            </a:r>
            <a:r>
              <a:rPr lang="en-US" dirty="0" err="1" smtClean="0"/>
              <a:t>hubungan</a:t>
            </a:r>
            <a:r>
              <a:rPr lang="en-US" dirty="0" smtClean="0"/>
              <a:t> </a:t>
            </a:r>
            <a:r>
              <a:rPr lang="en-US" dirty="0" err="1" smtClean="0"/>
              <a:t>antara</a:t>
            </a:r>
            <a:r>
              <a:rPr lang="en-US" dirty="0" smtClean="0"/>
              <a:t> </a:t>
            </a:r>
            <a:r>
              <a:rPr lang="en-US" dirty="0" err="1" smtClean="0"/>
              <a:t>skala</a:t>
            </a:r>
            <a:r>
              <a:rPr lang="en-US" dirty="0" smtClean="0"/>
              <a:t> </a:t>
            </a:r>
            <a:r>
              <a:rPr lang="en-US" dirty="0" err="1" smtClean="0"/>
              <a:t>penggunaan</a:t>
            </a:r>
            <a:r>
              <a:rPr lang="en-US" dirty="0" smtClean="0"/>
              <a:t> input </a:t>
            </a:r>
            <a:r>
              <a:rPr lang="en-US" dirty="0" err="1" smtClean="0"/>
              <a:t>dan</a:t>
            </a:r>
            <a:r>
              <a:rPr lang="en-US" dirty="0" smtClean="0"/>
              <a:t> output yang </a:t>
            </a:r>
            <a:r>
              <a:rPr lang="en-US" dirty="0" err="1" smtClean="0"/>
              <a:t>dihasilkan</a:t>
            </a:r>
            <a:endParaRPr lang="en-US" dirty="0" smtClean="0"/>
          </a:p>
          <a:p>
            <a:pPr>
              <a:spcBef>
                <a:spcPts val="600"/>
              </a:spcBef>
              <a:defRPr/>
            </a:pPr>
            <a:r>
              <a:rPr lang="en-US" dirty="0" err="1" smtClean="0"/>
              <a:t>Fungsi</a:t>
            </a:r>
            <a:r>
              <a:rPr lang="en-US" dirty="0" smtClean="0"/>
              <a:t> </a:t>
            </a:r>
            <a:r>
              <a:rPr lang="en-US" dirty="0" err="1" smtClean="0"/>
              <a:t>Produksi</a:t>
            </a:r>
            <a:r>
              <a:rPr lang="en-US" dirty="0" smtClean="0"/>
              <a:t>: Q = f(K,L)</a:t>
            </a:r>
          </a:p>
          <a:p>
            <a:pPr>
              <a:spcBef>
                <a:spcPts val="600"/>
              </a:spcBef>
              <a:defRPr/>
            </a:pPr>
            <a:r>
              <a:rPr lang="en-US" dirty="0" err="1" smtClean="0"/>
              <a:t>Jika</a:t>
            </a:r>
            <a:r>
              <a:rPr lang="en-US" dirty="0" smtClean="0"/>
              <a:t> </a:t>
            </a:r>
            <a:r>
              <a:rPr lang="en-US" dirty="0" err="1" smtClean="0"/>
              <a:t>sisi</a:t>
            </a:r>
            <a:r>
              <a:rPr lang="en-US" dirty="0" smtClean="0"/>
              <a:t> </a:t>
            </a:r>
            <a:r>
              <a:rPr lang="en-US" dirty="0" err="1" smtClean="0"/>
              <a:t>kanan</a:t>
            </a:r>
            <a:r>
              <a:rPr lang="en-US" dirty="0" smtClean="0"/>
              <a:t> </a:t>
            </a:r>
            <a:r>
              <a:rPr lang="en-US" dirty="0" err="1" smtClean="0"/>
              <a:t>dikalikan</a:t>
            </a:r>
            <a:r>
              <a:rPr lang="en-US" dirty="0" smtClean="0"/>
              <a:t> </a:t>
            </a:r>
            <a:r>
              <a:rPr lang="en-US" dirty="0" err="1" smtClean="0"/>
              <a:t>dgn</a:t>
            </a:r>
            <a:r>
              <a:rPr lang="en-US" dirty="0" smtClean="0"/>
              <a:t> </a:t>
            </a:r>
            <a:r>
              <a:rPr lang="en-US" dirty="0" err="1" smtClean="0"/>
              <a:t>konstanta</a:t>
            </a:r>
            <a:r>
              <a:rPr lang="en-US" dirty="0" smtClean="0"/>
              <a:t> c </a:t>
            </a:r>
            <a:r>
              <a:rPr lang="en-US" dirty="0" err="1" smtClean="0"/>
              <a:t>dan</a:t>
            </a:r>
            <a:r>
              <a:rPr lang="en-US" dirty="0" smtClean="0"/>
              <a:t> </a:t>
            </a:r>
            <a:r>
              <a:rPr lang="en-US" dirty="0" err="1" smtClean="0"/>
              <a:t>sisi</a:t>
            </a:r>
            <a:r>
              <a:rPr lang="en-US" dirty="0" smtClean="0"/>
              <a:t> </a:t>
            </a:r>
            <a:r>
              <a:rPr lang="en-US" dirty="0" err="1" smtClean="0"/>
              <a:t>kiri</a:t>
            </a:r>
            <a:r>
              <a:rPr lang="en-US" dirty="0" smtClean="0"/>
              <a:t> </a:t>
            </a:r>
            <a:r>
              <a:rPr lang="en-US" dirty="0" err="1" smtClean="0"/>
              <a:t>dikalikan</a:t>
            </a:r>
            <a:r>
              <a:rPr lang="en-US" dirty="0" smtClean="0"/>
              <a:t> </a:t>
            </a:r>
            <a:r>
              <a:rPr lang="en-US" dirty="0" err="1" smtClean="0"/>
              <a:t>dgn</a:t>
            </a:r>
            <a:r>
              <a:rPr lang="en-US" dirty="0" smtClean="0"/>
              <a:t> h, </a:t>
            </a:r>
            <a:r>
              <a:rPr lang="en-US" dirty="0" err="1" smtClean="0"/>
              <a:t>maka</a:t>
            </a:r>
            <a:r>
              <a:rPr lang="en-US" dirty="0" smtClean="0"/>
              <a:t>:</a:t>
            </a:r>
            <a:endParaRPr lang="en-US" i="1" dirty="0" smtClean="0"/>
          </a:p>
          <a:p>
            <a:pPr marL="1828800" indent="0">
              <a:spcBef>
                <a:spcPts val="600"/>
              </a:spcBef>
              <a:buFont typeface="Wingdings" panose="05000000000000000000" pitchFamily="2" charset="2"/>
              <a:buNone/>
              <a:defRPr/>
            </a:pPr>
            <a:r>
              <a:rPr lang="en-US" i="1" dirty="0" err="1" smtClean="0"/>
              <a:t>hQ</a:t>
            </a:r>
            <a:r>
              <a:rPr lang="en-US" i="1" dirty="0" smtClean="0"/>
              <a:t> = </a:t>
            </a:r>
            <a:r>
              <a:rPr lang="en-US" i="1" dirty="0" err="1" smtClean="0"/>
              <a:t>c.f</a:t>
            </a:r>
            <a:r>
              <a:rPr lang="en-US" dirty="0" smtClean="0"/>
              <a:t>(</a:t>
            </a:r>
            <a:r>
              <a:rPr lang="en-US" i="1" dirty="0" smtClean="0"/>
              <a:t>K,L</a:t>
            </a:r>
            <a:r>
              <a:rPr lang="en-US" dirty="0" smtClean="0"/>
              <a:t>)</a:t>
            </a:r>
          </a:p>
          <a:p>
            <a:pPr marL="1828800" indent="0">
              <a:spcBef>
                <a:spcPts val="600"/>
              </a:spcBef>
              <a:buFont typeface="Wingdings" panose="05000000000000000000" pitchFamily="2" charset="2"/>
              <a:buNone/>
              <a:defRPr/>
            </a:pPr>
            <a:r>
              <a:rPr lang="en-US" i="1" dirty="0" err="1" smtClean="0"/>
              <a:t>hQ</a:t>
            </a:r>
            <a:r>
              <a:rPr lang="en-US" i="1" dirty="0" smtClean="0"/>
              <a:t> = f</a:t>
            </a:r>
            <a:r>
              <a:rPr lang="en-US" dirty="0" smtClean="0"/>
              <a:t>(</a:t>
            </a:r>
            <a:r>
              <a:rPr lang="en-US" i="1" dirty="0" err="1" smtClean="0"/>
              <a:t>cK,cL</a:t>
            </a:r>
            <a:r>
              <a:rPr lang="en-US" dirty="0" smtClean="0"/>
              <a:t>)</a:t>
            </a:r>
          </a:p>
        </p:txBody>
      </p:sp>
    </p:spTree>
  </p:cSld>
  <p:clrMapOvr>
    <a:masterClrMapping/>
  </p:clrMapOvr>
  <p:transition spd="med">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6144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1D09BD33-ADCE-4637-85FC-0FDC50282F51}" type="slidenum">
              <a:rPr lang="en-US" altLang="en-US" sz="1600">
                <a:solidFill>
                  <a:schemeClr val="tx1"/>
                </a:solidFill>
              </a:rPr>
              <a:pPr>
                <a:spcBef>
                  <a:spcPct val="0"/>
                </a:spcBef>
                <a:buClrTx/>
                <a:buSzTx/>
                <a:buFontTx/>
                <a:buNone/>
              </a:pPr>
              <a:t>22</a:t>
            </a:fld>
            <a:endParaRPr lang="en-US" altLang="en-US" sz="1600" b="0">
              <a:solidFill>
                <a:schemeClr val="tx1"/>
              </a:solidFill>
              <a:latin typeface="Times New Roman" panose="02020603050405020304" pitchFamily="18" charset="0"/>
            </a:endParaRPr>
          </a:p>
        </p:txBody>
      </p:sp>
      <p:sp>
        <p:nvSpPr>
          <p:cNvPr id="61444" name="Rectangle 2050"/>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61445" name="Rectangle 2051"/>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61446" name="Rectangle 2052"/>
          <p:cNvSpPr>
            <a:spLocks noGrp="1" noChangeArrowheads="1"/>
          </p:cNvSpPr>
          <p:nvPr>
            <p:ph type="title"/>
          </p:nvPr>
        </p:nvSpPr>
        <p:spPr>
          <a:noFill/>
        </p:spPr>
        <p:txBody>
          <a:bodyPr/>
          <a:lstStyle/>
          <a:p>
            <a:r>
              <a:rPr lang="en-US" altLang="en-US" smtClean="0"/>
              <a:t>Increasing Returns to Scale</a:t>
            </a:r>
          </a:p>
        </p:txBody>
      </p:sp>
      <p:sp>
        <p:nvSpPr>
          <p:cNvPr id="61447" name="Rectangle 2053"/>
          <p:cNvSpPr>
            <a:spLocks noGrp="1" noChangeArrowheads="1"/>
          </p:cNvSpPr>
          <p:nvPr>
            <p:ph type="body" idx="1"/>
          </p:nvPr>
        </p:nvSpPr>
        <p:spPr>
          <a:xfrm>
            <a:off x="1143000" y="1379538"/>
            <a:ext cx="7772400" cy="4832350"/>
          </a:xfrm>
          <a:noFill/>
        </p:spPr>
        <p:txBody>
          <a:bodyPr/>
          <a:lstStyle/>
          <a:p>
            <a:pPr lvl="1">
              <a:spcBef>
                <a:spcPts val="600"/>
              </a:spcBef>
            </a:pPr>
            <a:r>
              <a:rPr lang="en-US" altLang="en-US" smtClean="0">
                <a:solidFill>
                  <a:srgbClr val="FF3300"/>
                </a:solidFill>
              </a:rPr>
              <a:t>Increasing returns to scale (IRS)</a:t>
            </a:r>
            <a:r>
              <a:rPr lang="en-US" altLang="en-US" smtClean="0"/>
              <a:t>: Jika seluruh input dinaikkan proporsional, proporsi kenaikan output </a:t>
            </a:r>
            <a:r>
              <a:rPr lang="en-US" altLang="en-US" i="1" smtClean="0"/>
              <a:t>lebih besar</a:t>
            </a:r>
            <a:r>
              <a:rPr lang="en-US" altLang="en-US" smtClean="0"/>
              <a:t> daripada proporsi kenaikan input</a:t>
            </a:r>
          </a:p>
          <a:p>
            <a:pPr lvl="1">
              <a:spcBef>
                <a:spcPts val="600"/>
              </a:spcBef>
            </a:pPr>
            <a:r>
              <a:rPr lang="en-US" altLang="en-US" i="1" smtClean="0"/>
              <a:t>hQ = f</a:t>
            </a:r>
            <a:r>
              <a:rPr lang="en-US" altLang="en-US" smtClean="0"/>
              <a:t>(</a:t>
            </a:r>
            <a:r>
              <a:rPr lang="en-US" altLang="en-US" i="1" smtClean="0"/>
              <a:t>cL,cK</a:t>
            </a:r>
            <a:r>
              <a:rPr lang="en-US" altLang="en-US" smtClean="0"/>
              <a:t>) dimana: </a:t>
            </a:r>
            <a:r>
              <a:rPr lang="en-US" altLang="en-US" i="1" smtClean="0"/>
              <a:t>h &gt; c</a:t>
            </a:r>
          </a:p>
          <a:p>
            <a:pPr lvl="1">
              <a:spcBef>
                <a:spcPts val="600"/>
              </a:spcBef>
            </a:pPr>
            <a:r>
              <a:rPr lang="en-US" altLang="en-US" smtClean="0"/>
              <a:t>Ex: unit perakitan kendaraan bermotor. pada unit produksi ini, penggunaan teknologi yg lebih canggih—robot (kapital) dan penambahan labor (sehingga labor dpt berspesialisasi) akan meningkatkan efisiensi produksi (output meningkat besar)</a:t>
            </a:r>
          </a:p>
        </p:txBody>
      </p:sp>
    </p:spTree>
  </p:cSld>
  <p:clrMapOvr>
    <a:masterClrMapping/>
  </p:clrMapOvr>
  <p:transition spd="med">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Footer Placeholder 2"/>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6349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EB4BF5C4-DE34-4A10-8514-D5CD1F2BE180}" type="slidenum">
              <a:rPr lang="en-US" altLang="en-US" sz="1600">
                <a:solidFill>
                  <a:schemeClr val="tx1"/>
                </a:solidFill>
              </a:rPr>
              <a:pPr>
                <a:spcBef>
                  <a:spcPct val="0"/>
                </a:spcBef>
                <a:buClrTx/>
                <a:buSzTx/>
                <a:buFontTx/>
                <a:buNone/>
              </a:pPr>
              <a:t>23</a:t>
            </a:fld>
            <a:endParaRPr lang="en-US" altLang="en-US" sz="1600" b="0">
              <a:solidFill>
                <a:schemeClr val="tx1"/>
              </a:solidFill>
              <a:latin typeface="Times New Roman" panose="02020603050405020304" pitchFamily="18" charset="0"/>
            </a:endParaRPr>
          </a:p>
        </p:txBody>
      </p:sp>
      <p:sp>
        <p:nvSpPr>
          <p:cNvPr id="63492" name="Rectangle 2050"/>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63493" name="Rectangle 2051"/>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63494" name="Rectangle 2052"/>
          <p:cNvSpPr>
            <a:spLocks noGrp="1" noChangeArrowheads="1"/>
          </p:cNvSpPr>
          <p:nvPr>
            <p:ph type="title"/>
          </p:nvPr>
        </p:nvSpPr>
        <p:spPr>
          <a:xfrm>
            <a:off x="565150" y="190500"/>
            <a:ext cx="7983538" cy="781050"/>
          </a:xfrm>
          <a:noFill/>
        </p:spPr>
        <p:txBody>
          <a:bodyPr/>
          <a:lstStyle/>
          <a:p>
            <a:r>
              <a:rPr lang="en-US" altLang="en-US" smtClean="0"/>
              <a:t>Increasing Returns to Scale</a:t>
            </a:r>
          </a:p>
        </p:txBody>
      </p:sp>
      <p:sp>
        <p:nvSpPr>
          <p:cNvPr id="63495" name="Line 2053"/>
          <p:cNvSpPr>
            <a:spLocks noChangeShapeType="1"/>
          </p:cNvSpPr>
          <p:nvPr/>
        </p:nvSpPr>
        <p:spPr bwMode="auto">
          <a:xfrm>
            <a:off x="2362200" y="1954213"/>
            <a:ext cx="0" cy="39957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496" name="Line 2054"/>
          <p:cNvSpPr>
            <a:spLocks noChangeShapeType="1"/>
          </p:cNvSpPr>
          <p:nvPr/>
        </p:nvSpPr>
        <p:spPr bwMode="auto">
          <a:xfrm>
            <a:off x="2362200" y="5949950"/>
            <a:ext cx="40068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497" name="Rectangle 2055"/>
          <p:cNvSpPr>
            <a:spLocks noChangeArrowheads="1"/>
          </p:cNvSpPr>
          <p:nvPr/>
        </p:nvSpPr>
        <p:spPr bwMode="auto">
          <a:xfrm>
            <a:off x="6426200" y="5780088"/>
            <a:ext cx="1666875"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a:solidFill>
                  <a:schemeClr val="tx1"/>
                </a:solidFill>
              </a:rPr>
              <a:t>Labor (hours)</a:t>
            </a:r>
          </a:p>
        </p:txBody>
      </p:sp>
      <p:sp>
        <p:nvSpPr>
          <p:cNvPr id="63498" name="Rectangle 2056"/>
          <p:cNvSpPr>
            <a:spLocks noChangeArrowheads="1"/>
          </p:cNvSpPr>
          <p:nvPr/>
        </p:nvSpPr>
        <p:spPr bwMode="auto">
          <a:xfrm>
            <a:off x="1031875" y="1530350"/>
            <a:ext cx="1184275"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800" b="1">
                <a:solidFill>
                  <a:schemeClr val="tx1"/>
                </a:solidFill>
              </a:rPr>
              <a:t>Capital</a:t>
            </a:r>
          </a:p>
          <a:p>
            <a:pPr algn="r">
              <a:spcBef>
                <a:spcPct val="0"/>
              </a:spcBef>
              <a:buClrTx/>
              <a:buSzTx/>
              <a:buFontTx/>
              <a:buNone/>
            </a:pPr>
            <a:r>
              <a:rPr lang="en-US" altLang="en-US" sz="1800" b="1">
                <a:solidFill>
                  <a:schemeClr val="tx1"/>
                </a:solidFill>
              </a:rPr>
              <a:t>(machine</a:t>
            </a:r>
          </a:p>
          <a:p>
            <a:pPr algn="r">
              <a:spcBef>
                <a:spcPct val="0"/>
              </a:spcBef>
              <a:buClrTx/>
              <a:buSzTx/>
              <a:buFontTx/>
              <a:buNone/>
            </a:pPr>
            <a:r>
              <a:rPr lang="en-US" altLang="en-US" sz="1800" b="1">
                <a:solidFill>
                  <a:schemeClr val="tx1"/>
                </a:solidFill>
              </a:rPr>
              <a:t>hours)</a:t>
            </a:r>
          </a:p>
        </p:txBody>
      </p:sp>
      <p:grpSp>
        <p:nvGrpSpPr>
          <p:cNvPr id="2" name="Group 2092"/>
          <p:cNvGrpSpPr>
            <a:grpSpLocks/>
          </p:cNvGrpSpPr>
          <p:nvPr/>
        </p:nvGrpSpPr>
        <p:grpSpPr bwMode="auto">
          <a:xfrm>
            <a:off x="2781300" y="2800350"/>
            <a:ext cx="3462338" cy="2862263"/>
            <a:chOff x="1752" y="1764"/>
            <a:chExt cx="2181" cy="1803"/>
          </a:xfrm>
        </p:grpSpPr>
        <p:sp>
          <p:nvSpPr>
            <p:cNvPr id="63517" name="Freeform 2081"/>
            <p:cNvSpPr>
              <a:spLocks/>
            </p:cNvSpPr>
            <p:nvPr/>
          </p:nvSpPr>
          <p:spPr bwMode="auto">
            <a:xfrm>
              <a:off x="1752" y="2400"/>
              <a:ext cx="1164" cy="1032"/>
            </a:xfrm>
            <a:custGeom>
              <a:avLst/>
              <a:gdLst>
                <a:gd name="T0" fmla="*/ 0 w 1164"/>
                <a:gd name="T1" fmla="*/ 0 h 1032"/>
                <a:gd name="T2" fmla="*/ 95 w 1164"/>
                <a:gd name="T3" fmla="*/ 459 h 1032"/>
                <a:gd name="T4" fmla="*/ 348 w 1164"/>
                <a:gd name="T5" fmla="*/ 768 h 1032"/>
                <a:gd name="T6" fmla="*/ 731 w 1164"/>
                <a:gd name="T7" fmla="*/ 956 h 1032"/>
                <a:gd name="T8" fmla="*/ 1164 w 1164"/>
                <a:gd name="T9" fmla="*/ 1032 h 1032"/>
                <a:gd name="T10" fmla="*/ 0 60000 65536"/>
                <a:gd name="T11" fmla="*/ 0 60000 65536"/>
                <a:gd name="T12" fmla="*/ 0 60000 65536"/>
                <a:gd name="T13" fmla="*/ 0 60000 65536"/>
                <a:gd name="T14" fmla="*/ 0 60000 65536"/>
                <a:gd name="T15" fmla="*/ 0 w 1164"/>
                <a:gd name="T16" fmla="*/ 0 h 1032"/>
                <a:gd name="T17" fmla="*/ 1164 w 1164"/>
                <a:gd name="T18" fmla="*/ 1032 h 1032"/>
              </a:gdLst>
              <a:ahLst/>
              <a:cxnLst>
                <a:cxn ang="T10">
                  <a:pos x="T0" y="T1"/>
                </a:cxn>
                <a:cxn ang="T11">
                  <a:pos x="T2" y="T3"/>
                </a:cxn>
                <a:cxn ang="T12">
                  <a:pos x="T4" y="T5"/>
                </a:cxn>
                <a:cxn ang="T13">
                  <a:pos x="T6" y="T7"/>
                </a:cxn>
                <a:cxn ang="T14">
                  <a:pos x="T8" y="T9"/>
                </a:cxn>
              </a:cxnLst>
              <a:rect l="T15" t="T16" r="T17" b="T18"/>
              <a:pathLst>
                <a:path w="1164" h="1032">
                  <a:moveTo>
                    <a:pt x="0" y="0"/>
                  </a:moveTo>
                  <a:cubicBezTo>
                    <a:pt x="16" y="76"/>
                    <a:pt x="37" y="331"/>
                    <a:pt x="95" y="459"/>
                  </a:cubicBezTo>
                  <a:cubicBezTo>
                    <a:pt x="153" y="587"/>
                    <a:pt x="242" y="685"/>
                    <a:pt x="348" y="768"/>
                  </a:cubicBezTo>
                  <a:cubicBezTo>
                    <a:pt x="454" y="851"/>
                    <a:pt x="595" y="912"/>
                    <a:pt x="731" y="956"/>
                  </a:cubicBezTo>
                  <a:cubicBezTo>
                    <a:pt x="867" y="1000"/>
                    <a:pt x="1074" y="1016"/>
                    <a:pt x="1164" y="1032"/>
                  </a:cubicBezTo>
                </a:path>
              </a:pathLst>
            </a:custGeom>
            <a:noFill/>
            <a:ln w="50800" cap="rnd">
              <a:solidFill>
                <a:srgbClr val="99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3518" name="Rectangle 2073"/>
            <p:cNvSpPr>
              <a:spLocks noChangeArrowheads="1"/>
            </p:cNvSpPr>
            <p:nvPr/>
          </p:nvSpPr>
          <p:spPr bwMode="auto">
            <a:xfrm>
              <a:off x="2899" y="3319"/>
              <a:ext cx="292"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10</a:t>
              </a:r>
            </a:p>
          </p:txBody>
        </p:sp>
        <p:sp>
          <p:nvSpPr>
            <p:cNvPr id="63519" name="Rectangle 2074"/>
            <p:cNvSpPr>
              <a:spLocks noChangeArrowheads="1"/>
            </p:cNvSpPr>
            <p:nvPr/>
          </p:nvSpPr>
          <p:spPr bwMode="auto">
            <a:xfrm>
              <a:off x="3365" y="3005"/>
              <a:ext cx="114"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000" b="1">
                <a:solidFill>
                  <a:schemeClr val="tx1"/>
                </a:solidFill>
              </a:endParaRPr>
            </a:p>
          </p:txBody>
        </p:sp>
        <p:sp>
          <p:nvSpPr>
            <p:cNvPr id="63520" name="Rectangle 2075"/>
            <p:cNvSpPr>
              <a:spLocks noChangeArrowheads="1"/>
            </p:cNvSpPr>
            <p:nvPr/>
          </p:nvSpPr>
          <p:spPr bwMode="auto">
            <a:xfrm>
              <a:off x="3641" y="2693"/>
              <a:ext cx="292"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30</a:t>
              </a:r>
            </a:p>
          </p:txBody>
        </p:sp>
        <p:sp>
          <p:nvSpPr>
            <p:cNvPr id="63521" name="Freeform 2082"/>
            <p:cNvSpPr>
              <a:spLocks/>
            </p:cNvSpPr>
            <p:nvPr/>
          </p:nvSpPr>
          <p:spPr bwMode="auto">
            <a:xfrm>
              <a:off x="2147" y="2107"/>
              <a:ext cx="1164" cy="1032"/>
            </a:xfrm>
            <a:custGeom>
              <a:avLst/>
              <a:gdLst>
                <a:gd name="T0" fmla="*/ 0 w 1164"/>
                <a:gd name="T1" fmla="*/ 0 h 1032"/>
                <a:gd name="T2" fmla="*/ 95 w 1164"/>
                <a:gd name="T3" fmla="*/ 459 h 1032"/>
                <a:gd name="T4" fmla="*/ 348 w 1164"/>
                <a:gd name="T5" fmla="*/ 768 h 1032"/>
                <a:gd name="T6" fmla="*/ 731 w 1164"/>
                <a:gd name="T7" fmla="*/ 956 h 1032"/>
                <a:gd name="T8" fmla="*/ 1164 w 1164"/>
                <a:gd name="T9" fmla="*/ 1032 h 1032"/>
                <a:gd name="T10" fmla="*/ 0 60000 65536"/>
                <a:gd name="T11" fmla="*/ 0 60000 65536"/>
                <a:gd name="T12" fmla="*/ 0 60000 65536"/>
                <a:gd name="T13" fmla="*/ 0 60000 65536"/>
                <a:gd name="T14" fmla="*/ 0 60000 65536"/>
                <a:gd name="T15" fmla="*/ 0 w 1164"/>
                <a:gd name="T16" fmla="*/ 0 h 1032"/>
                <a:gd name="T17" fmla="*/ 1164 w 1164"/>
                <a:gd name="T18" fmla="*/ 1032 h 1032"/>
              </a:gdLst>
              <a:ahLst/>
              <a:cxnLst>
                <a:cxn ang="T10">
                  <a:pos x="T0" y="T1"/>
                </a:cxn>
                <a:cxn ang="T11">
                  <a:pos x="T2" y="T3"/>
                </a:cxn>
                <a:cxn ang="T12">
                  <a:pos x="T4" y="T5"/>
                </a:cxn>
                <a:cxn ang="T13">
                  <a:pos x="T6" y="T7"/>
                </a:cxn>
                <a:cxn ang="T14">
                  <a:pos x="T8" y="T9"/>
                </a:cxn>
              </a:cxnLst>
              <a:rect l="T15" t="T16" r="T17" b="T18"/>
              <a:pathLst>
                <a:path w="1164" h="1032">
                  <a:moveTo>
                    <a:pt x="0" y="0"/>
                  </a:moveTo>
                  <a:cubicBezTo>
                    <a:pt x="16" y="76"/>
                    <a:pt x="37" y="331"/>
                    <a:pt x="95" y="459"/>
                  </a:cubicBezTo>
                  <a:cubicBezTo>
                    <a:pt x="153" y="587"/>
                    <a:pt x="242" y="685"/>
                    <a:pt x="348" y="768"/>
                  </a:cubicBezTo>
                  <a:cubicBezTo>
                    <a:pt x="454" y="851"/>
                    <a:pt x="595" y="912"/>
                    <a:pt x="731" y="956"/>
                  </a:cubicBezTo>
                  <a:cubicBezTo>
                    <a:pt x="867" y="1000"/>
                    <a:pt x="1074" y="1016"/>
                    <a:pt x="1164" y="1032"/>
                  </a:cubicBezTo>
                </a:path>
              </a:pathLst>
            </a:custGeom>
            <a:noFill/>
            <a:ln w="50800" cap="rnd">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3522" name="Freeform 2083"/>
            <p:cNvSpPr>
              <a:spLocks/>
            </p:cNvSpPr>
            <p:nvPr/>
          </p:nvSpPr>
          <p:spPr bwMode="auto">
            <a:xfrm>
              <a:off x="2484" y="1764"/>
              <a:ext cx="1164" cy="1032"/>
            </a:xfrm>
            <a:custGeom>
              <a:avLst/>
              <a:gdLst>
                <a:gd name="T0" fmla="*/ 0 w 1164"/>
                <a:gd name="T1" fmla="*/ 0 h 1032"/>
                <a:gd name="T2" fmla="*/ 95 w 1164"/>
                <a:gd name="T3" fmla="*/ 459 h 1032"/>
                <a:gd name="T4" fmla="*/ 348 w 1164"/>
                <a:gd name="T5" fmla="*/ 768 h 1032"/>
                <a:gd name="T6" fmla="*/ 731 w 1164"/>
                <a:gd name="T7" fmla="*/ 956 h 1032"/>
                <a:gd name="T8" fmla="*/ 1164 w 1164"/>
                <a:gd name="T9" fmla="*/ 1032 h 1032"/>
                <a:gd name="T10" fmla="*/ 0 60000 65536"/>
                <a:gd name="T11" fmla="*/ 0 60000 65536"/>
                <a:gd name="T12" fmla="*/ 0 60000 65536"/>
                <a:gd name="T13" fmla="*/ 0 60000 65536"/>
                <a:gd name="T14" fmla="*/ 0 60000 65536"/>
                <a:gd name="T15" fmla="*/ 0 w 1164"/>
                <a:gd name="T16" fmla="*/ 0 h 1032"/>
                <a:gd name="T17" fmla="*/ 1164 w 1164"/>
                <a:gd name="T18" fmla="*/ 1032 h 1032"/>
              </a:gdLst>
              <a:ahLst/>
              <a:cxnLst>
                <a:cxn ang="T10">
                  <a:pos x="T0" y="T1"/>
                </a:cxn>
                <a:cxn ang="T11">
                  <a:pos x="T2" y="T3"/>
                </a:cxn>
                <a:cxn ang="T12">
                  <a:pos x="T4" y="T5"/>
                </a:cxn>
                <a:cxn ang="T13">
                  <a:pos x="T6" y="T7"/>
                </a:cxn>
                <a:cxn ang="T14">
                  <a:pos x="T8" y="T9"/>
                </a:cxn>
              </a:cxnLst>
              <a:rect l="T15" t="T16" r="T17" b="T18"/>
              <a:pathLst>
                <a:path w="1164" h="1032">
                  <a:moveTo>
                    <a:pt x="0" y="0"/>
                  </a:moveTo>
                  <a:cubicBezTo>
                    <a:pt x="16" y="76"/>
                    <a:pt x="37" y="331"/>
                    <a:pt x="95" y="459"/>
                  </a:cubicBezTo>
                  <a:cubicBezTo>
                    <a:pt x="153" y="587"/>
                    <a:pt x="242" y="685"/>
                    <a:pt x="348" y="768"/>
                  </a:cubicBezTo>
                  <a:cubicBezTo>
                    <a:pt x="454" y="851"/>
                    <a:pt x="595" y="912"/>
                    <a:pt x="731" y="956"/>
                  </a:cubicBezTo>
                  <a:cubicBezTo>
                    <a:pt x="867" y="1000"/>
                    <a:pt x="1074" y="1016"/>
                    <a:pt x="1164" y="1032"/>
                  </a:cubicBezTo>
                </a:path>
              </a:pathLst>
            </a:custGeom>
            <a:noFill/>
            <a:ln w="50800" cap="rnd">
              <a:solidFill>
                <a:srgbClr val="FFCC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 name="Group 2093"/>
          <p:cNvGrpSpPr>
            <a:grpSpLocks/>
          </p:cNvGrpSpPr>
          <p:nvPr/>
        </p:nvGrpSpPr>
        <p:grpSpPr bwMode="auto">
          <a:xfrm>
            <a:off x="2046288" y="1330325"/>
            <a:ext cx="6764337" cy="4979988"/>
            <a:chOff x="1289" y="838"/>
            <a:chExt cx="4261" cy="3137"/>
          </a:xfrm>
        </p:grpSpPr>
        <p:sp>
          <p:nvSpPr>
            <p:cNvPr id="63502" name="Rectangle 2076"/>
            <p:cNvSpPr>
              <a:spLocks noChangeArrowheads="1"/>
            </p:cNvSpPr>
            <p:nvPr/>
          </p:nvSpPr>
          <p:spPr bwMode="auto">
            <a:xfrm>
              <a:off x="3638" y="838"/>
              <a:ext cx="1912" cy="832"/>
            </a:xfrm>
            <a:prstGeom prst="rect">
              <a:avLst/>
            </a:prstGeom>
            <a:solidFill>
              <a:schemeClr val="hlink"/>
            </a:solidFill>
            <a:ln w="12700">
              <a:solidFill>
                <a:schemeClr val="tx1"/>
              </a:solidFill>
              <a:miter lim="800000"/>
              <a:headEnd/>
              <a:tailEnd/>
            </a:ln>
          </p:spPr>
          <p:txBody>
            <a:bodyPr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Increasing Returns:</a:t>
              </a:r>
            </a:p>
            <a:p>
              <a:pPr>
                <a:spcBef>
                  <a:spcPct val="0"/>
                </a:spcBef>
                <a:buClrTx/>
                <a:buSzTx/>
                <a:buFontTx/>
                <a:buNone/>
              </a:pPr>
              <a:r>
                <a:rPr lang="en-US" altLang="en-US" sz="2000" b="1">
                  <a:solidFill>
                    <a:schemeClr val="tx1"/>
                  </a:solidFill>
                </a:rPr>
                <a:t>The isoquants get closer and closer to one another</a:t>
              </a:r>
            </a:p>
          </p:txBody>
        </p:sp>
        <p:grpSp>
          <p:nvGrpSpPr>
            <p:cNvPr id="63503" name="Group 2087"/>
            <p:cNvGrpSpPr>
              <a:grpSpLocks/>
            </p:cNvGrpSpPr>
            <p:nvPr/>
          </p:nvGrpSpPr>
          <p:grpSpPr bwMode="auto">
            <a:xfrm>
              <a:off x="1289" y="1737"/>
              <a:ext cx="2213" cy="2238"/>
              <a:chOff x="1289" y="1737"/>
              <a:chExt cx="2213" cy="2238"/>
            </a:xfrm>
          </p:grpSpPr>
          <p:sp>
            <p:nvSpPr>
              <p:cNvPr id="63504" name="Line 2065"/>
              <p:cNvSpPr>
                <a:spLocks noChangeShapeType="1"/>
              </p:cNvSpPr>
              <p:nvPr/>
            </p:nvSpPr>
            <p:spPr bwMode="auto">
              <a:xfrm flipV="1">
                <a:off x="2064" y="3218"/>
                <a:ext cx="0" cy="501"/>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05" name="Rectangle 2057"/>
              <p:cNvSpPr>
                <a:spLocks noChangeArrowheads="1"/>
              </p:cNvSpPr>
              <p:nvPr/>
            </p:nvSpPr>
            <p:spPr bwMode="auto">
              <a:xfrm>
                <a:off x="1965" y="3727"/>
                <a:ext cx="203"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5</a:t>
                </a:r>
              </a:p>
            </p:txBody>
          </p:sp>
          <p:sp>
            <p:nvSpPr>
              <p:cNvPr id="63506" name="Rectangle 2058"/>
              <p:cNvSpPr>
                <a:spLocks noChangeArrowheads="1"/>
              </p:cNvSpPr>
              <p:nvPr/>
            </p:nvSpPr>
            <p:spPr bwMode="auto">
              <a:xfrm>
                <a:off x="2653" y="3727"/>
                <a:ext cx="292"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10</a:t>
                </a:r>
              </a:p>
            </p:txBody>
          </p:sp>
          <p:sp>
            <p:nvSpPr>
              <p:cNvPr id="63507" name="Rectangle 2060"/>
              <p:cNvSpPr>
                <a:spLocks noChangeArrowheads="1"/>
              </p:cNvSpPr>
              <p:nvPr/>
            </p:nvSpPr>
            <p:spPr bwMode="auto">
              <a:xfrm>
                <a:off x="1289" y="3034"/>
                <a:ext cx="203"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2</a:t>
                </a:r>
              </a:p>
            </p:txBody>
          </p:sp>
          <p:sp>
            <p:nvSpPr>
              <p:cNvPr id="63508" name="Rectangle 2061"/>
              <p:cNvSpPr>
                <a:spLocks noChangeArrowheads="1"/>
              </p:cNvSpPr>
              <p:nvPr/>
            </p:nvSpPr>
            <p:spPr bwMode="auto">
              <a:xfrm>
                <a:off x="1289" y="2305"/>
                <a:ext cx="203"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4</a:t>
                </a:r>
              </a:p>
            </p:txBody>
          </p:sp>
          <p:sp>
            <p:nvSpPr>
              <p:cNvPr id="63509" name="Rectangle 2063"/>
              <p:cNvSpPr>
                <a:spLocks noChangeArrowheads="1"/>
              </p:cNvSpPr>
              <p:nvPr/>
            </p:nvSpPr>
            <p:spPr bwMode="auto">
              <a:xfrm>
                <a:off x="1325" y="3727"/>
                <a:ext cx="203"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0</a:t>
                </a:r>
              </a:p>
            </p:txBody>
          </p:sp>
          <p:sp>
            <p:nvSpPr>
              <p:cNvPr id="63510" name="Line 2066"/>
              <p:cNvSpPr>
                <a:spLocks noChangeShapeType="1"/>
              </p:cNvSpPr>
              <p:nvPr/>
            </p:nvSpPr>
            <p:spPr bwMode="auto">
              <a:xfrm>
                <a:off x="1491" y="2448"/>
                <a:ext cx="1205"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11" name="Line 2067"/>
              <p:cNvSpPr>
                <a:spLocks noChangeShapeType="1"/>
              </p:cNvSpPr>
              <p:nvPr/>
            </p:nvSpPr>
            <p:spPr bwMode="auto">
              <a:xfrm flipV="1">
                <a:off x="2784" y="2474"/>
                <a:ext cx="0" cy="1233"/>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12" name="Rectangle 2069"/>
              <p:cNvSpPr>
                <a:spLocks noChangeArrowheads="1"/>
              </p:cNvSpPr>
              <p:nvPr/>
            </p:nvSpPr>
            <p:spPr bwMode="auto">
              <a:xfrm>
                <a:off x="2680" y="2129"/>
                <a:ext cx="230"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i="1">
                    <a:solidFill>
                      <a:schemeClr val="tx1"/>
                    </a:solidFill>
                  </a:rPr>
                  <a:t>A</a:t>
                </a:r>
              </a:p>
            </p:txBody>
          </p:sp>
          <p:sp>
            <p:nvSpPr>
              <p:cNvPr id="63513" name="Line 2077"/>
              <p:cNvSpPr>
                <a:spLocks noChangeShapeType="1"/>
              </p:cNvSpPr>
              <p:nvPr/>
            </p:nvSpPr>
            <p:spPr bwMode="auto">
              <a:xfrm flipV="1">
                <a:off x="1512" y="1737"/>
                <a:ext cx="1990" cy="1995"/>
              </a:xfrm>
              <a:prstGeom prst="line">
                <a:avLst/>
              </a:prstGeom>
              <a:noFill/>
              <a:ln w="50800">
                <a:solidFill>
                  <a:srgbClr val="0033CC"/>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14" name="Oval 2080"/>
              <p:cNvSpPr>
                <a:spLocks noChangeArrowheads="1"/>
              </p:cNvSpPr>
              <p:nvPr/>
            </p:nvSpPr>
            <p:spPr bwMode="auto">
              <a:xfrm>
                <a:off x="2724" y="2412"/>
                <a:ext cx="108" cy="108"/>
              </a:xfrm>
              <a:prstGeom prst="ellipse">
                <a:avLst/>
              </a:prstGeom>
              <a:solidFill>
                <a:schemeClr val="tx1"/>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63515" name="Line 2064"/>
              <p:cNvSpPr>
                <a:spLocks noChangeShapeType="1"/>
              </p:cNvSpPr>
              <p:nvPr/>
            </p:nvSpPr>
            <p:spPr bwMode="auto">
              <a:xfrm>
                <a:off x="1491" y="3156"/>
                <a:ext cx="485"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516" name="Oval 2079"/>
              <p:cNvSpPr>
                <a:spLocks noChangeArrowheads="1"/>
              </p:cNvSpPr>
              <p:nvPr/>
            </p:nvSpPr>
            <p:spPr bwMode="auto">
              <a:xfrm>
                <a:off x="2028" y="3108"/>
                <a:ext cx="108" cy="108"/>
              </a:xfrm>
              <a:prstGeom prst="ellipse">
                <a:avLst/>
              </a:prstGeom>
              <a:solidFill>
                <a:schemeClr val="tx1"/>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grpSp>
      </p:grpSp>
      <p:sp>
        <p:nvSpPr>
          <p:cNvPr id="63501" name="Rectangle 2075"/>
          <p:cNvSpPr>
            <a:spLocks noChangeArrowheads="1"/>
          </p:cNvSpPr>
          <p:nvPr/>
        </p:nvSpPr>
        <p:spPr bwMode="auto">
          <a:xfrm>
            <a:off x="5280025" y="4760913"/>
            <a:ext cx="466725"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20</a:t>
            </a:r>
          </a:p>
        </p:txBody>
      </p:sp>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6553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FBA5FB2E-D9FE-485F-B5D2-A2B7C8268997}" type="slidenum">
              <a:rPr lang="en-US" altLang="en-US" sz="1600">
                <a:solidFill>
                  <a:schemeClr val="tx1"/>
                </a:solidFill>
              </a:rPr>
              <a:pPr>
                <a:spcBef>
                  <a:spcPct val="0"/>
                </a:spcBef>
                <a:buClrTx/>
                <a:buSzTx/>
                <a:buFontTx/>
                <a:buNone/>
              </a:pPr>
              <a:t>24</a:t>
            </a:fld>
            <a:endParaRPr lang="en-US" altLang="en-US" sz="1600" b="0">
              <a:solidFill>
                <a:schemeClr val="tx1"/>
              </a:solidFill>
              <a:latin typeface="Times New Roman" panose="02020603050405020304" pitchFamily="18" charset="0"/>
            </a:endParaRPr>
          </a:p>
        </p:txBody>
      </p:sp>
      <p:sp>
        <p:nvSpPr>
          <p:cNvPr id="65540" name="Rectangle 1026"/>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65541" name="Rectangle 1027"/>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65542" name="Rectangle 1028"/>
          <p:cNvSpPr>
            <a:spLocks noGrp="1" noChangeArrowheads="1"/>
          </p:cNvSpPr>
          <p:nvPr>
            <p:ph type="title"/>
          </p:nvPr>
        </p:nvSpPr>
        <p:spPr>
          <a:noFill/>
        </p:spPr>
        <p:txBody>
          <a:bodyPr/>
          <a:lstStyle/>
          <a:p>
            <a:r>
              <a:rPr lang="en-US" altLang="en-US" smtClean="0"/>
              <a:t>Constant Returns to Scale</a:t>
            </a:r>
          </a:p>
        </p:txBody>
      </p:sp>
      <p:sp>
        <p:nvSpPr>
          <p:cNvPr id="65543" name="Rectangle 1029"/>
          <p:cNvSpPr>
            <a:spLocks noGrp="1" noChangeArrowheads="1"/>
          </p:cNvSpPr>
          <p:nvPr>
            <p:ph type="body" idx="1"/>
          </p:nvPr>
        </p:nvSpPr>
        <p:spPr>
          <a:xfrm>
            <a:off x="1143000" y="1379538"/>
            <a:ext cx="7772400" cy="4564062"/>
          </a:xfrm>
          <a:noFill/>
        </p:spPr>
        <p:txBody>
          <a:bodyPr/>
          <a:lstStyle/>
          <a:p>
            <a:pPr lvl="1">
              <a:spcBef>
                <a:spcPts val="600"/>
              </a:spcBef>
            </a:pPr>
            <a:r>
              <a:rPr lang="en-US" altLang="en-US" smtClean="0">
                <a:solidFill>
                  <a:srgbClr val="FF3300"/>
                </a:solidFill>
              </a:rPr>
              <a:t>Constant returns to scale (CRS)</a:t>
            </a:r>
            <a:r>
              <a:rPr lang="en-US" altLang="en-US" smtClean="0"/>
              <a:t>:Jika seluruh input dinaikkan proporsional, proporsi penambahan output </a:t>
            </a:r>
            <a:r>
              <a:rPr lang="en-US" altLang="en-US" i="1" smtClean="0"/>
              <a:t>sama dengan</a:t>
            </a:r>
            <a:r>
              <a:rPr lang="en-US" altLang="en-US" smtClean="0"/>
              <a:t> proporsi peningkatan input</a:t>
            </a:r>
            <a:endParaRPr lang="en-US" altLang="en-US" i="1" smtClean="0"/>
          </a:p>
          <a:p>
            <a:pPr lvl="1">
              <a:spcBef>
                <a:spcPts val="600"/>
              </a:spcBef>
            </a:pPr>
            <a:r>
              <a:rPr lang="en-US" altLang="en-US" i="1" smtClean="0"/>
              <a:t>hQ = f</a:t>
            </a:r>
            <a:r>
              <a:rPr lang="en-US" altLang="en-US" smtClean="0"/>
              <a:t>(</a:t>
            </a:r>
            <a:r>
              <a:rPr lang="en-US" altLang="en-US" i="1" smtClean="0"/>
              <a:t>cL,cK</a:t>
            </a:r>
            <a:r>
              <a:rPr lang="en-US" altLang="en-US" smtClean="0"/>
              <a:t>) dimana: </a:t>
            </a:r>
            <a:r>
              <a:rPr lang="en-US" altLang="en-US" i="1" smtClean="0"/>
              <a:t>h = c </a:t>
            </a:r>
          </a:p>
          <a:p>
            <a:pPr lvl="1">
              <a:spcBef>
                <a:spcPts val="600"/>
              </a:spcBef>
            </a:pPr>
            <a:r>
              <a:rPr lang="en-US" altLang="en-US" smtClean="0"/>
              <a:t>Contoh: agen travel besar menggunakan ratio kapital (ruang kantor) dan labor (travel agen) dan menghasilkan jasa per klien yg sama dengan agen travel kecil</a:t>
            </a:r>
          </a:p>
          <a:p>
            <a:pPr>
              <a:spcBef>
                <a:spcPts val="600"/>
              </a:spcBef>
              <a:buFont typeface="Wingdings" panose="05000000000000000000" pitchFamily="2" charset="2"/>
              <a:buNone/>
            </a:pPr>
            <a:endParaRPr lang="en-US" altLang="en-US" smtClean="0"/>
          </a:p>
        </p:txBody>
      </p:sp>
    </p:spTree>
  </p:cSld>
  <p:clrMapOvr>
    <a:masterClrMapping/>
  </p:clrMapOvr>
  <p:transition spd="med">
    <p:zoom dir="in"/>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Footer Placeholder 2"/>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6758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D9A7CAB0-1643-4D2A-A135-195748E41F14}" type="slidenum">
              <a:rPr lang="en-US" altLang="en-US" sz="1600">
                <a:solidFill>
                  <a:schemeClr val="tx1"/>
                </a:solidFill>
              </a:rPr>
              <a:pPr>
                <a:spcBef>
                  <a:spcPct val="0"/>
                </a:spcBef>
                <a:buClrTx/>
                <a:buSzTx/>
                <a:buFontTx/>
                <a:buNone/>
              </a:pPr>
              <a:t>25</a:t>
            </a:fld>
            <a:endParaRPr lang="en-US" altLang="en-US" sz="1600" b="0">
              <a:solidFill>
                <a:schemeClr val="tx1"/>
              </a:solidFill>
              <a:latin typeface="Times New Roman" panose="02020603050405020304" pitchFamily="18" charset="0"/>
            </a:endParaRPr>
          </a:p>
        </p:txBody>
      </p:sp>
      <p:sp>
        <p:nvSpPr>
          <p:cNvPr id="67588"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67589"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67590" name="Rectangle 4"/>
          <p:cNvSpPr>
            <a:spLocks noGrp="1" noChangeArrowheads="1"/>
          </p:cNvSpPr>
          <p:nvPr>
            <p:ph type="title"/>
          </p:nvPr>
        </p:nvSpPr>
        <p:spPr>
          <a:noFill/>
        </p:spPr>
        <p:txBody>
          <a:bodyPr/>
          <a:lstStyle/>
          <a:p>
            <a:r>
              <a:rPr lang="en-US" altLang="en-US" smtClean="0"/>
              <a:t>Constant Returns to Scale</a:t>
            </a:r>
          </a:p>
        </p:txBody>
      </p:sp>
      <p:sp>
        <p:nvSpPr>
          <p:cNvPr id="67591" name="Line 5"/>
          <p:cNvSpPr>
            <a:spLocks noChangeShapeType="1"/>
          </p:cNvSpPr>
          <p:nvPr/>
        </p:nvSpPr>
        <p:spPr bwMode="auto">
          <a:xfrm>
            <a:off x="2362200" y="1954213"/>
            <a:ext cx="0" cy="39957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592" name="Line 6"/>
          <p:cNvSpPr>
            <a:spLocks noChangeShapeType="1"/>
          </p:cNvSpPr>
          <p:nvPr/>
        </p:nvSpPr>
        <p:spPr bwMode="auto">
          <a:xfrm>
            <a:off x="2362200" y="5949950"/>
            <a:ext cx="40068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593" name="Rectangle 7"/>
          <p:cNvSpPr>
            <a:spLocks noChangeArrowheads="1"/>
          </p:cNvSpPr>
          <p:nvPr/>
        </p:nvSpPr>
        <p:spPr bwMode="auto">
          <a:xfrm>
            <a:off x="5168900" y="6370638"/>
            <a:ext cx="1666875"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a:solidFill>
                  <a:schemeClr val="tx1"/>
                </a:solidFill>
              </a:rPr>
              <a:t>Labor (hours)</a:t>
            </a:r>
          </a:p>
        </p:txBody>
      </p:sp>
      <p:sp>
        <p:nvSpPr>
          <p:cNvPr id="67594" name="Rectangle 8"/>
          <p:cNvSpPr>
            <a:spLocks noChangeArrowheads="1"/>
          </p:cNvSpPr>
          <p:nvPr/>
        </p:nvSpPr>
        <p:spPr bwMode="auto">
          <a:xfrm>
            <a:off x="574675" y="1587500"/>
            <a:ext cx="1184275"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800" b="1">
                <a:solidFill>
                  <a:schemeClr val="tx1"/>
                </a:solidFill>
              </a:rPr>
              <a:t>Capital</a:t>
            </a:r>
          </a:p>
          <a:p>
            <a:pPr algn="r">
              <a:spcBef>
                <a:spcPct val="0"/>
              </a:spcBef>
              <a:buClrTx/>
              <a:buSzTx/>
              <a:buFontTx/>
              <a:buNone/>
            </a:pPr>
            <a:r>
              <a:rPr lang="en-US" altLang="en-US" sz="1800" b="1">
                <a:solidFill>
                  <a:schemeClr val="tx1"/>
                </a:solidFill>
              </a:rPr>
              <a:t>(machine</a:t>
            </a:r>
          </a:p>
          <a:p>
            <a:pPr algn="r">
              <a:spcBef>
                <a:spcPct val="0"/>
              </a:spcBef>
              <a:buClrTx/>
              <a:buSzTx/>
              <a:buFontTx/>
              <a:buNone/>
            </a:pPr>
            <a:r>
              <a:rPr lang="en-US" altLang="en-US" sz="1800" b="1">
                <a:solidFill>
                  <a:schemeClr val="tx1"/>
                </a:solidFill>
              </a:rPr>
              <a:t>hours)</a:t>
            </a:r>
          </a:p>
        </p:txBody>
      </p:sp>
      <p:sp>
        <p:nvSpPr>
          <p:cNvPr id="67595" name="Rectangle 10"/>
          <p:cNvSpPr>
            <a:spLocks noChangeArrowheads="1"/>
          </p:cNvSpPr>
          <p:nvPr/>
        </p:nvSpPr>
        <p:spPr bwMode="auto">
          <a:xfrm>
            <a:off x="6230938" y="3621088"/>
            <a:ext cx="2667000" cy="1016000"/>
          </a:xfrm>
          <a:prstGeom prst="rect">
            <a:avLst/>
          </a:prstGeom>
          <a:solidFill>
            <a:schemeClr val="hlink"/>
          </a:solidFill>
          <a:ln w="12700">
            <a:solidFill>
              <a:schemeClr val="tx1"/>
            </a:solidFill>
            <a:miter lim="800000"/>
            <a:headEnd/>
            <a:tailEnd/>
          </a:ln>
        </p:spPr>
        <p:txBody>
          <a:bodyPr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ctr">
              <a:spcBef>
                <a:spcPct val="0"/>
              </a:spcBef>
              <a:buClrTx/>
              <a:buSzTx/>
              <a:buFontTx/>
              <a:buNone/>
            </a:pPr>
            <a:r>
              <a:rPr lang="en-US" altLang="en-US" sz="2000" b="1">
                <a:solidFill>
                  <a:schemeClr val="tx1"/>
                </a:solidFill>
              </a:rPr>
              <a:t>Constant Returns:</a:t>
            </a:r>
          </a:p>
          <a:p>
            <a:pPr>
              <a:spcBef>
                <a:spcPct val="0"/>
              </a:spcBef>
              <a:buClrTx/>
              <a:buSzTx/>
              <a:buFontTx/>
              <a:buNone/>
            </a:pPr>
            <a:r>
              <a:rPr lang="en-US" altLang="en-US" sz="2000" b="1">
                <a:solidFill>
                  <a:schemeClr val="tx1"/>
                </a:solidFill>
              </a:rPr>
              <a:t>Isoquants are                              equally spaced   </a:t>
            </a:r>
          </a:p>
        </p:txBody>
      </p:sp>
      <p:grpSp>
        <p:nvGrpSpPr>
          <p:cNvPr id="2" name="Group 36"/>
          <p:cNvGrpSpPr>
            <a:grpSpLocks/>
          </p:cNvGrpSpPr>
          <p:nvPr/>
        </p:nvGrpSpPr>
        <p:grpSpPr bwMode="auto">
          <a:xfrm>
            <a:off x="2781300" y="1466850"/>
            <a:ext cx="4700588" cy="4195763"/>
            <a:chOff x="1752" y="924"/>
            <a:chExt cx="2961" cy="2643"/>
          </a:xfrm>
        </p:grpSpPr>
        <p:sp>
          <p:nvSpPr>
            <p:cNvPr id="67616" name="Freeform 12"/>
            <p:cNvSpPr>
              <a:spLocks/>
            </p:cNvSpPr>
            <p:nvPr/>
          </p:nvSpPr>
          <p:spPr bwMode="auto">
            <a:xfrm>
              <a:off x="1752" y="2400"/>
              <a:ext cx="1164" cy="1032"/>
            </a:xfrm>
            <a:custGeom>
              <a:avLst/>
              <a:gdLst>
                <a:gd name="T0" fmla="*/ 0 w 1164"/>
                <a:gd name="T1" fmla="*/ 0 h 1032"/>
                <a:gd name="T2" fmla="*/ 95 w 1164"/>
                <a:gd name="T3" fmla="*/ 459 h 1032"/>
                <a:gd name="T4" fmla="*/ 348 w 1164"/>
                <a:gd name="T5" fmla="*/ 768 h 1032"/>
                <a:gd name="T6" fmla="*/ 731 w 1164"/>
                <a:gd name="T7" fmla="*/ 956 h 1032"/>
                <a:gd name="T8" fmla="*/ 1164 w 1164"/>
                <a:gd name="T9" fmla="*/ 1032 h 1032"/>
                <a:gd name="T10" fmla="*/ 0 60000 65536"/>
                <a:gd name="T11" fmla="*/ 0 60000 65536"/>
                <a:gd name="T12" fmla="*/ 0 60000 65536"/>
                <a:gd name="T13" fmla="*/ 0 60000 65536"/>
                <a:gd name="T14" fmla="*/ 0 60000 65536"/>
                <a:gd name="T15" fmla="*/ 0 w 1164"/>
                <a:gd name="T16" fmla="*/ 0 h 1032"/>
                <a:gd name="T17" fmla="*/ 1164 w 1164"/>
                <a:gd name="T18" fmla="*/ 1032 h 1032"/>
              </a:gdLst>
              <a:ahLst/>
              <a:cxnLst>
                <a:cxn ang="T10">
                  <a:pos x="T0" y="T1"/>
                </a:cxn>
                <a:cxn ang="T11">
                  <a:pos x="T2" y="T3"/>
                </a:cxn>
                <a:cxn ang="T12">
                  <a:pos x="T4" y="T5"/>
                </a:cxn>
                <a:cxn ang="T13">
                  <a:pos x="T6" y="T7"/>
                </a:cxn>
                <a:cxn ang="T14">
                  <a:pos x="T8" y="T9"/>
                </a:cxn>
              </a:cxnLst>
              <a:rect l="T15" t="T16" r="T17" b="T18"/>
              <a:pathLst>
                <a:path w="1164" h="1032">
                  <a:moveTo>
                    <a:pt x="0" y="0"/>
                  </a:moveTo>
                  <a:cubicBezTo>
                    <a:pt x="16" y="76"/>
                    <a:pt x="37" y="331"/>
                    <a:pt x="95" y="459"/>
                  </a:cubicBezTo>
                  <a:cubicBezTo>
                    <a:pt x="153" y="587"/>
                    <a:pt x="242" y="685"/>
                    <a:pt x="348" y="768"/>
                  </a:cubicBezTo>
                  <a:cubicBezTo>
                    <a:pt x="454" y="851"/>
                    <a:pt x="595" y="912"/>
                    <a:pt x="731" y="956"/>
                  </a:cubicBezTo>
                  <a:cubicBezTo>
                    <a:pt x="867" y="1000"/>
                    <a:pt x="1074" y="1016"/>
                    <a:pt x="1164" y="1032"/>
                  </a:cubicBezTo>
                </a:path>
              </a:pathLst>
            </a:custGeom>
            <a:noFill/>
            <a:ln w="50800" cap="rnd">
              <a:solidFill>
                <a:srgbClr val="99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617" name="Rectangle 13"/>
            <p:cNvSpPr>
              <a:spLocks noChangeArrowheads="1"/>
            </p:cNvSpPr>
            <p:nvPr/>
          </p:nvSpPr>
          <p:spPr bwMode="auto">
            <a:xfrm>
              <a:off x="2899" y="3319"/>
              <a:ext cx="292"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10</a:t>
              </a:r>
            </a:p>
          </p:txBody>
        </p:sp>
        <p:sp>
          <p:nvSpPr>
            <p:cNvPr id="67618" name="Rectangle 14"/>
            <p:cNvSpPr>
              <a:spLocks noChangeArrowheads="1"/>
            </p:cNvSpPr>
            <p:nvPr/>
          </p:nvSpPr>
          <p:spPr bwMode="auto">
            <a:xfrm>
              <a:off x="3665" y="2645"/>
              <a:ext cx="292"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20</a:t>
              </a:r>
            </a:p>
          </p:txBody>
        </p:sp>
        <p:sp>
          <p:nvSpPr>
            <p:cNvPr id="67619" name="Rectangle 15"/>
            <p:cNvSpPr>
              <a:spLocks noChangeArrowheads="1"/>
            </p:cNvSpPr>
            <p:nvPr/>
          </p:nvSpPr>
          <p:spPr bwMode="auto">
            <a:xfrm>
              <a:off x="4421" y="1841"/>
              <a:ext cx="292"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30</a:t>
              </a:r>
            </a:p>
          </p:txBody>
        </p:sp>
        <p:sp>
          <p:nvSpPr>
            <p:cNvPr id="67620" name="Freeform 16"/>
            <p:cNvSpPr>
              <a:spLocks/>
            </p:cNvSpPr>
            <p:nvPr/>
          </p:nvSpPr>
          <p:spPr bwMode="auto">
            <a:xfrm>
              <a:off x="2472" y="1728"/>
              <a:ext cx="1164" cy="1032"/>
            </a:xfrm>
            <a:custGeom>
              <a:avLst/>
              <a:gdLst>
                <a:gd name="T0" fmla="*/ 0 w 1164"/>
                <a:gd name="T1" fmla="*/ 0 h 1032"/>
                <a:gd name="T2" fmla="*/ 95 w 1164"/>
                <a:gd name="T3" fmla="*/ 459 h 1032"/>
                <a:gd name="T4" fmla="*/ 348 w 1164"/>
                <a:gd name="T5" fmla="*/ 768 h 1032"/>
                <a:gd name="T6" fmla="*/ 731 w 1164"/>
                <a:gd name="T7" fmla="*/ 956 h 1032"/>
                <a:gd name="T8" fmla="*/ 1164 w 1164"/>
                <a:gd name="T9" fmla="*/ 1032 h 1032"/>
                <a:gd name="T10" fmla="*/ 0 60000 65536"/>
                <a:gd name="T11" fmla="*/ 0 60000 65536"/>
                <a:gd name="T12" fmla="*/ 0 60000 65536"/>
                <a:gd name="T13" fmla="*/ 0 60000 65536"/>
                <a:gd name="T14" fmla="*/ 0 60000 65536"/>
                <a:gd name="T15" fmla="*/ 0 w 1164"/>
                <a:gd name="T16" fmla="*/ 0 h 1032"/>
                <a:gd name="T17" fmla="*/ 1164 w 1164"/>
                <a:gd name="T18" fmla="*/ 1032 h 1032"/>
              </a:gdLst>
              <a:ahLst/>
              <a:cxnLst>
                <a:cxn ang="T10">
                  <a:pos x="T0" y="T1"/>
                </a:cxn>
                <a:cxn ang="T11">
                  <a:pos x="T2" y="T3"/>
                </a:cxn>
                <a:cxn ang="T12">
                  <a:pos x="T4" y="T5"/>
                </a:cxn>
                <a:cxn ang="T13">
                  <a:pos x="T6" y="T7"/>
                </a:cxn>
                <a:cxn ang="T14">
                  <a:pos x="T8" y="T9"/>
                </a:cxn>
              </a:cxnLst>
              <a:rect l="T15" t="T16" r="T17" b="T18"/>
              <a:pathLst>
                <a:path w="1164" h="1032">
                  <a:moveTo>
                    <a:pt x="0" y="0"/>
                  </a:moveTo>
                  <a:cubicBezTo>
                    <a:pt x="16" y="76"/>
                    <a:pt x="37" y="331"/>
                    <a:pt x="95" y="459"/>
                  </a:cubicBezTo>
                  <a:cubicBezTo>
                    <a:pt x="153" y="587"/>
                    <a:pt x="242" y="685"/>
                    <a:pt x="348" y="768"/>
                  </a:cubicBezTo>
                  <a:cubicBezTo>
                    <a:pt x="454" y="851"/>
                    <a:pt x="595" y="912"/>
                    <a:pt x="731" y="956"/>
                  </a:cubicBezTo>
                  <a:cubicBezTo>
                    <a:pt x="867" y="1000"/>
                    <a:pt x="1074" y="1016"/>
                    <a:pt x="1164" y="1032"/>
                  </a:cubicBezTo>
                </a:path>
              </a:pathLst>
            </a:custGeom>
            <a:noFill/>
            <a:ln w="50800" cap="rnd">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621" name="Freeform 17"/>
            <p:cNvSpPr>
              <a:spLocks/>
            </p:cNvSpPr>
            <p:nvPr/>
          </p:nvSpPr>
          <p:spPr bwMode="auto">
            <a:xfrm>
              <a:off x="3216" y="924"/>
              <a:ext cx="1164" cy="1032"/>
            </a:xfrm>
            <a:custGeom>
              <a:avLst/>
              <a:gdLst>
                <a:gd name="T0" fmla="*/ 0 w 1164"/>
                <a:gd name="T1" fmla="*/ 0 h 1032"/>
                <a:gd name="T2" fmla="*/ 95 w 1164"/>
                <a:gd name="T3" fmla="*/ 459 h 1032"/>
                <a:gd name="T4" fmla="*/ 348 w 1164"/>
                <a:gd name="T5" fmla="*/ 768 h 1032"/>
                <a:gd name="T6" fmla="*/ 731 w 1164"/>
                <a:gd name="T7" fmla="*/ 956 h 1032"/>
                <a:gd name="T8" fmla="*/ 1164 w 1164"/>
                <a:gd name="T9" fmla="*/ 1032 h 1032"/>
                <a:gd name="T10" fmla="*/ 0 60000 65536"/>
                <a:gd name="T11" fmla="*/ 0 60000 65536"/>
                <a:gd name="T12" fmla="*/ 0 60000 65536"/>
                <a:gd name="T13" fmla="*/ 0 60000 65536"/>
                <a:gd name="T14" fmla="*/ 0 60000 65536"/>
                <a:gd name="T15" fmla="*/ 0 w 1164"/>
                <a:gd name="T16" fmla="*/ 0 h 1032"/>
                <a:gd name="T17" fmla="*/ 1164 w 1164"/>
                <a:gd name="T18" fmla="*/ 1032 h 1032"/>
              </a:gdLst>
              <a:ahLst/>
              <a:cxnLst>
                <a:cxn ang="T10">
                  <a:pos x="T0" y="T1"/>
                </a:cxn>
                <a:cxn ang="T11">
                  <a:pos x="T2" y="T3"/>
                </a:cxn>
                <a:cxn ang="T12">
                  <a:pos x="T4" y="T5"/>
                </a:cxn>
                <a:cxn ang="T13">
                  <a:pos x="T6" y="T7"/>
                </a:cxn>
                <a:cxn ang="T14">
                  <a:pos x="T8" y="T9"/>
                </a:cxn>
              </a:cxnLst>
              <a:rect l="T15" t="T16" r="T17" b="T18"/>
              <a:pathLst>
                <a:path w="1164" h="1032">
                  <a:moveTo>
                    <a:pt x="0" y="0"/>
                  </a:moveTo>
                  <a:cubicBezTo>
                    <a:pt x="16" y="76"/>
                    <a:pt x="37" y="331"/>
                    <a:pt x="95" y="459"/>
                  </a:cubicBezTo>
                  <a:cubicBezTo>
                    <a:pt x="153" y="587"/>
                    <a:pt x="242" y="685"/>
                    <a:pt x="348" y="768"/>
                  </a:cubicBezTo>
                  <a:cubicBezTo>
                    <a:pt x="454" y="851"/>
                    <a:pt x="595" y="912"/>
                    <a:pt x="731" y="956"/>
                  </a:cubicBezTo>
                  <a:cubicBezTo>
                    <a:pt x="867" y="1000"/>
                    <a:pt x="1074" y="1016"/>
                    <a:pt x="1164" y="1032"/>
                  </a:cubicBezTo>
                </a:path>
              </a:pathLst>
            </a:custGeom>
            <a:noFill/>
            <a:ln w="50800" cap="rnd">
              <a:solidFill>
                <a:srgbClr val="FFCC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 name="Group 38"/>
          <p:cNvGrpSpPr>
            <a:grpSpLocks/>
          </p:cNvGrpSpPr>
          <p:nvPr/>
        </p:nvGrpSpPr>
        <p:grpSpPr bwMode="auto">
          <a:xfrm>
            <a:off x="2046288" y="2087563"/>
            <a:ext cx="4387850" cy="4222750"/>
            <a:chOff x="1289" y="1315"/>
            <a:chExt cx="2764" cy="2660"/>
          </a:xfrm>
        </p:grpSpPr>
        <p:sp>
          <p:nvSpPr>
            <p:cNvPr id="67598" name="Rectangle 9"/>
            <p:cNvSpPr>
              <a:spLocks noChangeArrowheads="1"/>
            </p:cNvSpPr>
            <p:nvPr/>
          </p:nvSpPr>
          <p:spPr bwMode="auto">
            <a:xfrm>
              <a:off x="3437" y="3727"/>
              <a:ext cx="292"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15</a:t>
              </a:r>
            </a:p>
          </p:txBody>
        </p:sp>
        <p:sp>
          <p:nvSpPr>
            <p:cNvPr id="67599" name="Line 19"/>
            <p:cNvSpPr>
              <a:spLocks noChangeShapeType="1"/>
            </p:cNvSpPr>
            <p:nvPr/>
          </p:nvSpPr>
          <p:spPr bwMode="auto">
            <a:xfrm flipV="1">
              <a:off x="2064" y="3218"/>
              <a:ext cx="0" cy="501"/>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600" name="Rectangle 20"/>
            <p:cNvSpPr>
              <a:spLocks noChangeArrowheads="1"/>
            </p:cNvSpPr>
            <p:nvPr/>
          </p:nvSpPr>
          <p:spPr bwMode="auto">
            <a:xfrm>
              <a:off x="1965" y="3727"/>
              <a:ext cx="203"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5</a:t>
              </a:r>
            </a:p>
          </p:txBody>
        </p:sp>
        <p:sp>
          <p:nvSpPr>
            <p:cNvPr id="67601" name="Rectangle 21"/>
            <p:cNvSpPr>
              <a:spLocks noChangeArrowheads="1"/>
            </p:cNvSpPr>
            <p:nvPr/>
          </p:nvSpPr>
          <p:spPr bwMode="auto">
            <a:xfrm>
              <a:off x="2653" y="3727"/>
              <a:ext cx="292"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10</a:t>
              </a:r>
            </a:p>
          </p:txBody>
        </p:sp>
        <p:sp>
          <p:nvSpPr>
            <p:cNvPr id="67602" name="Rectangle 22"/>
            <p:cNvSpPr>
              <a:spLocks noChangeArrowheads="1"/>
            </p:cNvSpPr>
            <p:nvPr/>
          </p:nvSpPr>
          <p:spPr bwMode="auto">
            <a:xfrm>
              <a:off x="1289" y="3005"/>
              <a:ext cx="203"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2</a:t>
              </a:r>
            </a:p>
          </p:txBody>
        </p:sp>
        <p:sp>
          <p:nvSpPr>
            <p:cNvPr id="67603" name="Rectangle 23"/>
            <p:cNvSpPr>
              <a:spLocks noChangeArrowheads="1"/>
            </p:cNvSpPr>
            <p:nvPr/>
          </p:nvSpPr>
          <p:spPr bwMode="auto">
            <a:xfrm>
              <a:off x="1289" y="2283"/>
              <a:ext cx="203"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4</a:t>
              </a:r>
            </a:p>
          </p:txBody>
        </p:sp>
        <p:sp>
          <p:nvSpPr>
            <p:cNvPr id="67604" name="Rectangle 24"/>
            <p:cNvSpPr>
              <a:spLocks noChangeArrowheads="1"/>
            </p:cNvSpPr>
            <p:nvPr/>
          </p:nvSpPr>
          <p:spPr bwMode="auto">
            <a:xfrm>
              <a:off x="1325" y="3727"/>
              <a:ext cx="203"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0</a:t>
              </a:r>
            </a:p>
          </p:txBody>
        </p:sp>
        <p:sp>
          <p:nvSpPr>
            <p:cNvPr id="67605" name="Line 25"/>
            <p:cNvSpPr>
              <a:spLocks noChangeShapeType="1"/>
            </p:cNvSpPr>
            <p:nvPr/>
          </p:nvSpPr>
          <p:spPr bwMode="auto">
            <a:xfrm>
              <a:off x="1491" y="2448"/>
              <a:ext cx="1205"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606" name="Line 26"/>
            <p:cNvSpPr>
              <a:spLocks noChangeShapeType="1"/>
            </p:cNvSpPr>
            <p:nvPr/>
          </p:nvSpPr>
          <p:spPr bwMode="auto">
            <a:xfrm flipV="1">
              <a:off x="2784" y="2474"/>
              <a:ext cx="0" cy="1233"/>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607" name="Rectangle 27"/>
            <p:cNvSpPr>
              <a:spLocks noChangeArrowheads="1"/>
            </p:cNvSpPr>
            <p:nvPr/>
          </p:nvSpPr>
          <p:spPr bwMode="auto">
            <a:xfrm>
              <a:off x="3823" y="1315"/>
              <a:ext cx="230"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i="1">
                  <a:solidFill>
                    <a:schemeClr val="tx1"/>
                  </a:solidFill>
                </a:rPr>
                <a:t>A</a:t>
              </a:r>
            </a:p>
          </p:txBody>
        </p:sp>
        <p:sp>
          <p:nvSpPr>
            <p:cNvPr id="67608" name="Line 28"/>
            <p:cNvSpPr>
              <a:spLocks noChangeShapeType="1"/>
            </p:cNvSpPr>
            <p:nvPr/>
          </p:nvSpPr>
          <p:spPr bwMode="auto">
            <a:xfrm flipV="1">
              <a:off x="1512" y="1464"/>
              <a:ext cx="2268" cy="2268"/>
            </a:xfrm>
            <a:prstGeom prst="line">
              <a:avLst/>
            </a:prstGeom>
            <a:noFill/>
            <a:ln w="50800">
              <a:solidFill>
                <a:srgbClr val="0033CC"/>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609" name="Oval 29"/>
            <p:cNvSpPr>
              <a:spLocks noChangeArrowheads="1"/>
            </p:cNvSpPr>
            <p:nvPr/>
          </p:nvSpPr>
          <p:spPr bwMode="auto">
            <a:xfrm>
              <a:off x="2724" y="2412"/>
              <a:ext cx="108" cy="108"/>
            </a:xfrm>
            <a:prstGeom prst="ellipse">
              <a:avLst/>
            </a:prstGeom>
            <a:solidFill>
              <a:schemeClr val="tx1"/>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67610" name="Line 30"/>
            <p:cNvSpPr>
              <a:spLocks noChangeShapeType="1"/>
            </p:cNvSpPr>
            <p:nvPr/>
          </p:nvSpPr>
          <p:spPr bwMode="auto">
            <a:xfrm>
              <a:off x="1491" y="3156"/>
              <a:ext cx="485"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611" name="Oval 31"/>
            <p:cNvSpPr>
              <a:spLocks noChangeArrowheads="1"/>
            </p:cNvSpPr>
            <p:nvPr/>
          </p:nvSpPr>
          <p:spPr bwMode="auto">
            <a:xfrm>
              <a:off x="2028" y="3108"/>
              <a:ext cx="108" cy="108"/>
            </a:xfrm>
            <a:prstGeom prst="ellipse">
              <a:avLst/>
            </a:prstGeom>
            <a:solidFill>
              <a:schemeClr val="tx1"/>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67612" name="Rectangle 32"/>
            <p:cNvSpPr>
              <a:spLocks noChangeArrowheads="1"/>
            </p:cNvSpPr>
            <p:nvPr/>
          </p:nvSpPr>
          <p:spPr bwMode="auto">
            <a:xfrm>
              <a:off x="1289" y="1561"/>
              <a:ext cx="203"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6</a:t>
              </a:r>
            </a:p>
          </p:txBody>
        </p:sp>
        <p:sp>
          <p:nvSpPr>
            <p:cNvPr id="67613" name="Line 33"/>
            <p:cNvSpPr>
              <a:spLocks noChangeShapeType="1"/>
            </p:cNvSpPr>
            <p:nvPr/>
          </p:nvSpPr>
          <p:spPr bwMode="auto">
            <a:xfrm>
              <a:off x="1491" y="1680"/>
              <a:ext cx="2009"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614" name="Line 34"/>
            <p:cNvSpPr>
              <a:spLocks noChangeShapeType="1"/>
            </p:cNvSpPr>
            <p:nvPr/>
          </p:nvSpPr>
          <p:spPr bwMode="auto">
            <a:xfrm flipV="1">
              <a:off x="3576" y="1682"/>
              <a:ext cx="0" cy="2025"/>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615" name="Oval 35"/>
            <p:cNvSpPr>
              <a:spLocks noChangeArrowheads="1"/>
            </p:cNvSpPr>
            <p:nvPr/>
          </p:nvSpPr>
          <p:spPr bwMode="auto">
            <a:xfrm>
              <a:off x="3516" y="1632"/>
              <a:ext cx="108" cy="108"/>
            </a:xfrm>
            <a:prstGeom prst="ellipse">
              <a:avLst/>
            </a:prstGeom>
            <a:solidFill>
              <a:schemeClr val="tx1"/>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grpSp>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6963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BDE7865D-8110-4FDF-8AA8-09EF4E2A06D0}" type="slidenum">
              <a:rPr lang="en-US" altLang="en-US" sz="1600">
                <a:solidFill>
                  <a:schemeClr val="tx1"/>
                </a:solidFill>
              </a:rPr>
              <a:pPr>
                <a:spcBef>
                  <a:spcPct val="0"/>
                </a:spcBef>
                <a:buClrTx/>
                <a:buSzTx/>
                <a:buFontTx/>
                <a:buNone/>
              </a:pPr>
              <a:t>26</a:t>
            </a:fld>
            <a:endParaRPr lang="en-US" altLang="en-US" sz="1600" b="0">
              <a:solidFill>
                <a:schemeClr val="tx1"/>
              </a:solidFill>
              <a:latin typeface="Times New Roman" panose="02020603050405020304" pitchFamily="18" charset="0"/>
            </a:endParaRPr>
          </a:p>
        </p:txBody>
      </p:sp>
      <p:sp>
        <p:nvSpPr>
          <p:cNvPr id="69636"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69637"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69638" name="Rectangle 4"/>
          <p:cNvSpPr>
            <a:spLocks noGrp="1" noChangeArrowheads="1"/>
          </p:cNvSpPr>
          <p:nvPr>
            <p:ph type="title"/>
          </p:nvPr>
        </p:nvSpPr>
        <p:spPr>
          <a:noFill/>
        </p:spPr>
        <p:txBody>
          <a:bodyPr/>
          <a:lstStyle/>
          <a:p>
            <a:r>
              <a:rPr lang="en-US" altLang="en-US" smtClean="0"/>
              <a:t>Decreasing Returns to Scale</a:t>
            </a:r>
          </a:p>
        </p:txBody>
      </p:sp>
      <p:sp>
        <p:nvSpPr>
          <p:cNvPr id="69639" name="Rectangle 5"/>
          <p:cNvSpPr>
            <a:spLocks noGrp="1" noChangeArrowheads="1"/>
          </p:cNvSpPr>
          <p:nvPr>
            <p:ph type="body" idx="1"/>
          </p:nvPr>
        </p:nvSpPr>
        <p:spPr>
          <a:xfrm>
            <a:off x="1143000" y="1363663"/>
            <a:ext cx="7772400" cy="4579937"/>
          </a:xfrm>
          <a:noFill/>
        </p:spPr>
        <p:txBody>
          <a:bodyPr/>
          <a:lstStyle/>
          <a:p>
            <a:pPr marL="798513" lvl="1" indent="-450850">
              <a:spcBef>
                <a:spcPts val="600"/>
              </a:spcBef>
            </a:pPr>
            <a:r>
              <a:rPr lang="en-US" altLang="en-US" smtClean="0">
                <a:solidFill>
                  <a:srgbClr val="FF3300"/>
                </a:solidFill>
              </a:rPr>
              <a:t>Decreasing returns to scale (DRS)</a:t>
            </a:r>
            <a:r>
              <a:rPr lang="en-US" altLang="en-US" smtClean="0"/>
              <a:t>: Jika seluruh input dinaikkan proporsional, proporsi peningkatan output </a:t>
            </a:r>
            <a:r>
              <a:rPr lang="en-US" altLang="en-US" i="1" smtClean="0"/>
              <a:t>lebih kecil</a:t>
            </a:r>
            <a:r>
              <a:rPr lang="en-US" altLang="en-US" smtClean="0"/>
              <a:t> dari pada proporsi peningkatan input</a:t>
            </a:r>
          </a:p>
          <a:p>
            <a:pPr marL="798513" lvl="1" indent="-450850">
              <a:spcBef>
                <a:spcPts val="600"/>
              </a:spcBef>
            </a:pPr>
            <a:r>
              <a:rPr lang="en-US" altLang="en-US" i="1" smtClean="0"/>
              <a:t>hQ = f</a:t>
            </a:r>
            <a:r>
              <a:rPr lang="en-US" altLang="en-US" smtClean="0"/>
              <a:t>(</a:t>
            </a:r>
            <a:r>
              <a:rPr lang="en-US" altLang="en-US" i="1" smtClean="0"/>
              <a:t>cK,cL</a:t>
            </a:r>
            <a:r>
              <a:rPr lang="en-US" altLang="en-US" smtClean="0"/>
              <a:t>)</a:t>
            </a:r>
            <a:r>
              <a:rPr lang="en-US" altLang="en-US" i="1" smtClean="0"/>
              <a:t> </a:t>
            </a:r>
            <a:r>
              <a:rPr lang="en-US" altLang="en-US" smtClean="0"/>
              <a:t>dimana:</a:t>
            </a:r>
            <a:r>
              <a:rPr lang="en-US" altLang="en-US" i="1" smtClean="0"/>
              <a:t> h &lt; c</a:t>
            </a:r>
          </a:p>
          <a:p>
            <a:pPr marL="798513" lvl="1" indent="-450850">
              <a:spcBef>
                <a:spcPts val="600"/>
              </a:spcBef>
            </a:pPr>
            <a:r>
              <a:rPr lang="en-US" altLang="en-US" smtClean="0"/>
              <a:t>Contoh: umumnya terjadi pada perusahaan2 yg beroperasi pada skala besar; masalah koordinasi dan komunikasi yg semakin kompleks dapat menurunkan produktifitas</a:t>
            </a:r>
          </a:p>
          <a:p>
            <a:pPr>
              <a:spcBef>
                <a:spcPts val="600"/>
              </a:spcBef>
              <a:buFont typeface="Wingdings" panose="05000000000000000000" pitchFamily="2" charset="2"/>
              <a:buNone/>
            </a:pPr>
            <a:endParaRPr lang="en-US" altLang="en-US" smtClean="0"/>
          </a:p>
        </p:txBody>
      </p:sp>
    </p:spTree>
  </p:cSld>
  <p:clrMapOvr>
    <a:masterClrMapping/>
  </p:clrMapOvr>
  <p:transition spd="med">
    <p:zoom dir="in"/>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Footer Placeholder 2"/>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7168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ADCA357B-78E3-4AC3-9F47-ED38C728BDDA}" type="slidenum">
              <a:rPr lang="en-US" altLang="en-US" sz="1600">
                <a:solidFill>
                  <a:schemeClr val="tx1"/>
                </a:solidFill>
              </a:rPr>
              <a:pPr>
                <a:spcBef>
                  <a:spcPct val="0"/>
                </a:spcBef>
                <a:buClrTx/>
                <a:buSzTx/>
                <a:buFontTx/>
                <a:buNone/>
              </a:pPr>
              <a:t>27</a:t>
            </a:fld>
            <a:endParaRPr lang="en-US" altLang="en-US" sz="1600" b="0">
              <a:solidFill>
                <a:schemeClr val="tx1"/>
              </a:solidFill>
              <a:latin typeface="Times New Roman" panose="02020603050405020304" pitchFamily="18" charset="0"/>
            </a:endParaRPr>
          </a:p>
        </p:txBody>
      </p:sp>
      <p:sp>
        <p:nvSpPr>
          <p:cNvPr id="71684" name="Rectangle 1026"/>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71685" name="Rectangle 1027"/>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71686" name="Rectangle 1028"/>
          <p:cNvSpPr>
            <a:spLocks noGrp="1" noChangeArrowheads="1"/>
          </p:cNvSpPr>
          <p:nvPr>
            <p:ph type="title"/>
          </p:nvPr>
        </p:nvSpPr>
        <p:spPr>
          <a:noFill/>
        </p:spPr>
        <p:txBody>
          <a:bodyPr/>
          <a:lstStyle/>
          <a:p>
            <a:r>
              <a:rPr lang="en-US" altLang="en-US" smtClean="0"/>
              <a:t>Decreasing Returns to Scale</a:t>
            </a:r>
          </a:p>
        </p:txBody>
      </p:sp>
      <p:sp>
        <p:nvSpPr>
          <p:cNvPr id="71687" name="Line 1029"/>
          <p:cNvSpPr>
            <a:spLocks noChangeShapeType="1"/>
          </p:cNvSpPr>
          <p:nvPr/>
        </p:nvSpPr>
        <p:spPr bwMode="auto">
          <a:xfrm>
            <a:off x="2362200" y="1954213"/>
            <a:ext cx="0" cy="39957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688" name="Line 1030"/>
          <p:cNvSpPr>
            <a:spLocks noChangeShapeType="1"/>
          </p:cNvSpPr>
          <p:nvPr/>
        </p:nvSpPr>
        <p:spPr bwMode="auto">
          <a:xfrm>
            <a:off x="2362200" y="5949950"/>
            <a:ext cx="40068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689" name="Rectangle 1031"/>
          <p:cNvSpPr>
            <a:spLocks noChangeArrowheads="1"/>
          </p:cNvSpPr>
          <p:nvPr/>
        </p:nvSpPr>
        <p:spPr bwMode="auto">
          <a:xfrm>
            <a:off x="5168900" y="6370638"/>
            <a:ext cx="1666875"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a:solidFill>
                  <a:schemeClr val="tx1"/>
                </a:solidFill>
              </a:rPr>
              <a:t>Labor (hours)</a:t>
            </a:r>
          </a:p>
        </p:txBody>
      </p:sp>
      <p:sp>
        <p:nvSpPr>
          <p:cNvPr id="71690" name="Rectangle 1032"/>
          <p:cNvSpPr>
            <a:spLocks noChangeArrowheads="1"/>
          </p:cNvSpPr>
          <p:nvPr/>
        </p:nvSpPr>
        <p:spPr bwMode="auto">
          <a:xfrm>
            <a:off x="574675" y="1587500"/>
            <a:ext cx="1184275"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800" b="1">
                <a:solidFill>
                  <a:schemeClr val="tx1"/>
                </a:solidFill>
              </a:rPr>
              <a:t>Capital</a:t>
            </a:r>
          </a:p>
          <a:p>
            <a:pPr algn="r">
              <a:spcBef>
                <a:spcPct val="0"/>
              </a:spcBef>
              <a:buClrTx/>
              <a:buSzTx/>
              <a:buFontTx/>
              <a:buNone/>
            </a:pPr>
            <a:r>
              <a:rPr lang="en-US" altLang="en-US" sz="1800" b="1">
                <a:solidFill>
                  <a:schemeClr val="tx1"/>
                </a:solidFill>
              </a:rPr>
              <a:t>(machine</a:t>
            </a:r>
          </a:p>
          <a:p>
            <a:pPr algn="r">
              <a:spcBef>
                <a:spcPct val="0"/>
              </a:spcBef>
              <a:buClrTx/>
              <a:buSzTx/>
              <a:buFontTx/>
              <a:buNone/>
            </a:pPr>
            <a:r>
              <a:rPr lang="en-US" altLang="en-US" sz="1800" b="1">
                <a:solidFill>
                  <a:schemeClr val="tx1"/>
                </a:solidFill>
              </a:rPr>
              <a:t>hours)</a:t>
            </a:r>
          </a:p>
        </p:txBody>
      </p:sp>
      <p:sp>
        <p:nvSpPr>
          <p:cNvPr id="71691" name="Rectangle 1033"/>
          <p:cNvSpPr>
            <a:spLocks noChangeArrowheads="1"/>
          </p:cNvSpPr>
          <p:nvPr/>
        </p:nvSpPr>
        <p:spPr bwMode="auto">
          <a:xfrm>
            <a:off x="6002338" y="2954338"/>
            <a:ext cx="2801937" cy="1016000"/>
          </a:xfrm>
          <a:prstGeom prst="rect">
            <a:avLst/>
          </a:prstGeom>
          <a:solidFill>
            <a:schemeClr val="hlink"/>
          </a:solidFill>
          <a:ln w="12700">
            <a:solidFill>
              <a:schemeClr val="tx1"/>
            </a:solidFill>
            <a:miter lim="800000"/>
            <a:headEnd/>
            <a:tailEnd/>
          </a:ln>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Decreasing Returns:</a:t>
            </a:r>
          </a:p>
          <a:p>
            <a:pPr>
              <a:spcBef>
                <a:spcPct val="0"/>
              </a:spcBef>
              <a:buClrTx/>
              <a:buSzTx/>
              <a:buFontTx/>
              <a:buNone/>
            </a:pPr>
            <a:r>
              <a:rPr lang="en-US" altLang="en-US" sz="2000" b="1">
                <a:solidFill>
                  <a:schemeClr val="tx1"/>
                </a:solidFill>
              </a:rPr>
              <a:t>Isoquants get further </a:t>
            </a:r>
          </a:p>
          <a:p>
            <a:pPr>
              <a:spcBef>
                <a:spcPct val="0"/>
              </a:spcBef>
              <a:buClrTx/>
              <a:buSzTx/>
              <a:buFontTx/>
              <a:buNone/>
            </a:pPr>
            <a:r>
              <a:rPr lang="en-US" altLang="en-US" sz="2000" b="1">
                <a:solidFill>
                  <a:schemeClr val="tx1"/>
                </a:solidFill>
              </a:rPr>
              <a:t>apart</a:t>
            </a:r>
          </a:p>
        </p:txBody>
      </p:sp>
      <p:grpSp>
        <p:nvGrpSpPr>
          <p:cNvPr id="2" name="Group 1057"/>
          <p:cNvGrpSpPr>
            <a:grpSpLocks/>
          </p:cNvGrpSpPr>
          <p:nvPr/>
        </p:nvGrpSpPr>
        <p:grpSpPr bwMode="auto">
          <a:xfrm>
            <a:off x="2819400" y="2781300"/>
            <a:ext cx="3429000" cy="2900363"/>
            <a:chOff x="1776" y="1752"/>
            <a:chExt cx="2160" cy="1827"/>
          </a:xfrm>
        </p:grpSpPr>
        <p:sp>
          <p:nvSpPr>
            <p:cNvPr id="71707" name="Freeform 1035"/>
            <p:cNvSpPr>
              <a:spLocks/>
            </p:cNvSpPr>
            <p:nvPr/>
          </p:nvSpPr>
          <p:spPr bwMode="auto">
            <a:xfrm>
              <a:off x="1776" y="2460"/>
              <a:ext cx="1164" cy="1032"/>
            </a:xfrm>
            <a:custGeom>
              <a:avLst/>
              <a:gdLst>
                <a:gd name="T0" fmla="*/ 0 w 1164"/>
                <a:gd name="T1" fmla="*/ 0 h 1032"/>
                <a:gd name="T2" fmla="*/ 95 w 1164"/>
                <a:gd name="T3" fmla="*/ 459 h 1032"/>
                <a:gd name="T4" fmla="*/ 348 w 1164"/>
                <a:gd name="T5" fmla="*/ 768 h 1032"/>
                <a:gd name="T6" fmla="*/ 731 w 1164"/>
                <a:gd name="T7" fmla="*/ 956 h 1032"/>
                <a:gd name="T8" fmla="*/ 1164 w 1164"/>
                <a:gd name="T9" fmla="*/ 1032 h 1032"/>
                <a:gd name="T10" fmla="*/ 0 60000 65536"/>
                <a:gd name="T11" fmla="*/ 0 60000 65536"/>
                <a:gd name="T12" fmla="*/ 0 60000 65536"/>
                <a:gd name="T13" fmla="*/ 0 60000 65536"/>
                <a:gd name="T14" fmla="*/ 0 60000 65536"/>
                <a:gd name="T15" fmla="*/ 0 w 1164"/>
                <a:gd name="T16" fmla="*/ 0 h 1032"/>
                <a:gd name="T17" fmla="*/ 1164 w 1164"/>
                <a:gd name="T18" fmla="*/ 1032 h 1032"/>
              </a:gdLst>
              <a:ahLst/>
              <a:cxnLst>
                <a:cxn ang="T10">
                  <a:pos x="T0" y="T1"/>
                </a:cxn>
                <a:cxn ang="T11">
                  <a:pos x="T2" y="T3"/>
                </a:cxn>
                <a:cxn ang="T12">
                  <a:pos x="T4" y="T5"/>
                </a:cxn>
                <a:cxn ang="T13">
                  <a:pos x="T6" y="T7"/>
                </a:cxn>
                <a:cxn ang="T14">
                  <a:pos x="T8" y="T9"/>
                </a:cxn>
              </a:cxnLst>
              <a:rect l="T15" t="T16" r="T17" b="T18"/>
              <a:pathLst>
                <a:path w="1164" h="1032">
                  <a:moveTo>
                    <a:pt x="0" y="0"/>
                  </a:moveTo>
                  <a:cubicBezTo>
                    <a:pt x="16" y="76"/>
                    <a:pt x="37" y="331"/>
                    <a:pt x="95" y="459"/>
                  </a:cubicBezTo>
                  <a:cubicBezTo>
                    <a:pt x="153" y="587"/>
                    <a:pt x="242" y="685"/>
                    <a:pt x="348" y="768"/>
                  </a:cubicBezTo>
                  <a:cubicBezTo>
                    <a:pt x="454" y="851"/>
                    <a:pt x="595" y="912"/>
                    <a:pt x="731" y="956"/>
                  </a:cubicBezTo>
                  <a:cubicBezTo>
                    <a:pt x="867" y="1000"/>
                    <a:pt x="1074" y="1016"/>
                    <a:pt x="1164" y="1032"/>
                  </a:cubicBezTo>
                </a:path>
              </a:pathLst>
            </a:custGeom>
            <a:noFill/>
            <a:ln w="50800" cap="rnd">
              <a:solidFill>
                <a:srgbClr val="99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708" name="Rectangle 1036"/>
            <p:cNvSpPr>
              <a:spLocks noChangeArrowheads="1"/>
            </p:cNvSpPr>
            <p:nvPr/>
          </p:nvSpPr>
          <p:spPr bwMode="auto">
            <a:xfrm>
              <a:off x="2935" y="3331"/>
              <a:ext cx="292"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10</a:t>
              </a:r>
            </a:p>
          </p:txBody>
        </p:sp>
        <p:sp>
          <p:nvSpPr>
            <p:cNvPr id="71709" name="Rectangle 1037"/>
            <p:cNvSpPr>
              <a:spLocks noChangeArrowheads="1"/>
            </p:cNvSpPr>
            <p:nvPr/>
          </p:nvSpPr>
          <p:spPr bwMode="auto">
            <a:xfrm>
              <a:off x="3197" y="3137"/>
              <a:ext cx="114"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000" b="1">
                <a:solidFill>
                  <a:schemeClr val="tx1"/>
                </a:solidFill>
              </a:endParaRPr>
            </a:p>
          </p:txBody>
        </p:sp>
        <p:sp>
          <p:nvSpPr>
            <p:cNvPr id="71710" name="Rectangle 1038"/>
            <p:cNvSpPr>
              <a:spLocks noChangeArrowheads="1"/>
            </p:cNvSpPr>
            <p:nvPr/>
          </p:nvSpPr>
          <p:spPr bwMode="auto">
            <a:xfrm>
              <a:off x="3641" y="2729"/>
              <a:ext cx="295"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15</a:t>
              </a:r>
            </a:p>
          </p:txBody>
        </p:sp>
        <p:sp>
          <p:nvSpPr>
            <p:cNvPr id="71711" name="Freeform 1039"/>
            <p:cNvSpPr>
              <a:spLocks/>
            </p:cNvSpPr>
            <p:nvPr/>
          </p:nvSpPr>
          <p:spPr bwMode="auto">
            <a:xfrm>
              <a:off x="2016" y="2184"/>
              <a:ext cx="1164" cy="1032"/>
            </a:xfrm>
            <a:custGeom>
              <a:avLst/>
              <a:gdLst>
                <a:gd name="T0" fmla="*/ 0 w 1164"/>
                <a:gd name="T1" fmla="*/ 0 h 1032"/>
                <a:gd name="T2" fmla="*/ 95 w 1164"/>
                <a:gd name="T3" fmla="*/ 459 h 1032"/>
                <a:gd name="T4" fmla="*/ 348 w 1164"/>
                <a:gd name="T5" fmla="*/ 768 h 1032"/>
                <a:gd name="T6" fmla="*/ 731 w 1164"/>
                <a:gd name="T7" fmla="*/ 956 h 1032"/>
                <a:gd name="T8" fmla="*/ 1164 w 1164"/>
                <a:gd name="T9" fmla="*/ 1032 h 1032"/>
                <a:gd name="T10" fmla="*/ 0 60000 65536"/>
                <a:gd name="T11" fmla="*/ 0 60000 65536"/>
                <a:gd name="T12" fmla="*/ 0 60000 65536"/>
                <a:gd name="T13" fmla="*/ 0 60000 65536"/>
                <a:gd name="T14" fmla="*/ 0 60000 65536"/>
                <a:gd name="T15" fmla="*/ 0 w 1164"/>
                <a:gd name="T16" fmla="*/ 0 h 1032"/>
                <a:gd name="T17" fmla="*/ 1164 w 1164"/>
                <a:gd name="T18" fmla="*/ 1032 h 1032"/>
              </a:gdLst>
              <a:ahLst/>
              <a:cxnLst>
                <a:cxn ang="T10">
                  <a:pos x="T0" y="T1"/>
                </a:cxn>
                <a:cxn ang="T11">
                  <a:pos x="T2" y="T3"/>
                </a:cxn>
                <a:cxn ang="T12">
                  <a:pos x="T4" y="T5"/>
                </a:cxn>
                <a:cxn ang="T13">
                  <a:pos x="T6" y="T7"/>
                </a:cxn>
                <a:cxn ang="T14">
                  <a:pos x="T8" y="T9"/>
                </a:cxn>
              </a:cxnLst>
              <a:rect l="T15" t="T16" r="T17" b="T18"/>
              <a:pathLst>
                <a:path w="1164" h="1032">
                  <a:moveTo>
                    <a:pt x="0" y="0"/>
                  </a:moveTo>
                  <a:cubicBezTo>
                    <a:pt x="16" y="76"/>
                    <a:pt x="37" y="331"/>
                    <a:pt x="95" y="459"/>
                  </a:cubicBezTo>
                  <a:cubicBezTo>
                    <a:pt x="153" y="587"/>
                    <a:pt x="242" y="685"/>
                    <a:pt x="348" y="768"/>
                  </a:cubicBezTo>
                  <a:cubicBezTo>
                    <a:pt x="454" y="851"/>
                    <a:pt x="595" y="912"/>
                    <a:pt x="731" y="956"/>
                  </a:cubicBezTo>
                  <a:cubicBezTo>
                    <a:pt x="867" y="1000"/>
                    <a:pt x="1074" y="1016"/>
                    <a:pt x="1164" y="1032"/>
                  </a:cubicBezTo>
                </a:path>
              </a:pathLst>
            </a:custGeom>
            <a:noFill/>
            <a:ln w="50800" cap="rnd">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712" name="Freeform 1040"/>
            <p:cNvSpPr>
              <a:spLocks/>
            </p:cNvSpPr>
            <p:nvPr/>
          </p:nvSpPr>
          <p:spPr bwMode="auto">
            <a:xfrm>
              <a:off x="2484" y="1752"/>
              <a:ext cx="1164" cy="1032"/>
            </a:xfrm>
            <a:custGeom>
              <a:avLst/>
              <a:gdLst>
                <a:gd name="T0" fmla="*/ 0 w 1164"/>
                <a:gd name="T1" fmla="*/ 0 h 1032"/>
                <a:gd name="T2" fmla="*/ 95 w 1164"/>
                <a:gd name="T3" fmla="*/ 459 h 1032"/>
                <a:gd name="T4" fmla="*/ 348 w 1164"/>
                <a:gd name="T5" fmla="*/ 768 h 1032"/>
                <a:gd name="T6" fmla="*/ 731 w 1164"/>
                <a:gd name="T7" fmla="*/ 956 h 1032"/>
                <a:gd name="T8" fmla="*/ 1164 w 1164"/>
                <a:gd name="T9" fmla="*/ 1032 h 1032"/>
                <a:gd name="T10" fmla="*/ 0 60000 65536"/>
                <a:gd name="T11" fmla="*/ 0 60000 65536"/>
                <a:gd name="T12" fmla="*/ 0 60000 65536"/>
                <a:gd name="T13" fmla="*/ 0 60000 65536"/>
                <a:gd name="T14" fmla="*/ 0 60000 65536"/>
                <a:gd name="T15" fmla="*/ 0 w 1164"/>
                <a:gd name="T16" fmla="*/ 0 h 1032"/>
                <a:gd name="T17" fmla="*/ 1164 w 1164"/>
                <a:gd name="T18" fmla="*/ 1032 h 1032"/>
              </a:gdLst>
              <a:ahLst/>
              <a:cxnLst>
                <a:cxn ang="T10">
                  <a:pos x="T0" y="T1"/>
                </a:cxn>
                <a:cxn ang="T11">
                  <a:pos x="T2" y="T3"/>
                </a:cxn>
                <a:cxn ang="T12">
                  <a:pos x="T4" y="T5"/>
                </a:cxn>
                <a:cxn ang="T13">
                  <a:pos x="T6" y="T7"/>
                </a:cxn>
                <a:cxn ang="T14">
                  <a:pos x="T8" y="T9"/>
                </a:cxn>
              </a:cxnLst>
              <a:rect l="T15" t="T16" r="T17" b="T18"/>
              <a:pathLst>
                <a:path w="1164" h="1032">
                  <a:moveTo>
                    <a:pt x="0" y="0"/>
                  </a:moveTo>
                  <a:cubicBezTo>
                    <a:pt x="16" y="76"/>
                    <a:pt x="37" y="331"/>
                    <a:pt x="95" y="459"/>
                  </a:cubicBezTo>
                  <a:cubicBezTo>
                    <a:pt x="153" y="587"/>
                    <a:pt x="242" y="685"/>
                    <a:pt x="348" y="768"/>
                  </a:cubicBezTo>
                  <a:cubicBezTo>
                    <a:pt x="454" y="851"/>
                    <a:pt x="595" y="912"/>
                    <a:pt x="731" y="956"/>
                  </a:cubicBezTo>
                  <a:cubicBezTo>
                    <a:pt x="867" y="1000"/>
                    <a:pt x="1074" y="1016"/>
                    <a:pt x="1164" y="1032"/>
                  </a:cubicBezTo>
                </a:path>
              </a:pathLst>
            </a:custGeom>
            <a:noFill/>
            <a:ln w="50800" cap="rnd">
              <a:solidFill>
                <a:srgbClr val="FFCC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 name="Group 1041"/>
          <p:cNvGrpSpPr>
            <a:grpSpLocks/>
          </p:cNvGrpSpPr>
          <p:nvPr/>
        </p:nvGrpSpPr>
        <p:grpSpPr bwMode="auto">
          <a:xfrm>
            <a:off x="2046288" y="2087563"/>
            <a:ext cx="4387850" cy="4222750"/>
            <a:chOff x="1289" y="1315"/>
            <a:chExt cx="2764" cy="2660"/>
          </a:xfrm>
        </p:grpSpPr>
        <p:sp>
          <p:nvSpPr>
            <p:cNvPr id="71694" name="Line 1042"/>
            <p:cNvSpPr>
              <a:spLocks noChangeShapeType="1"/>
            </p:cNvSpPr>
            <p:nvPr/>
          </p:nvSpPr>
          <p:spPr bwMode="auto">
            <a:xfrm flipV="1">
              <a:off x="2064" y="3218"/>
              <a:ext cx="0" cy="501"/>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695" name="Rectangle 1043"/>
            <p:cNvSpPr>
              <a:spLocks noChangeArrowheads="1"/>
            </p:cNvSpPr>
            <p:nvPr/>
          </p:nvSpPr>
          <p:spPr bwMode="auto">
            <a:xfrm>
              <a:off x="1965" y="3727"/>
              <a:ext cx="203"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5</a:t>
              </a:r>
            </a:p>
          </p:txBody>
        </p:sp>
        <p:sp>
          <p:nvSpPr>
            <p:cNvPr id="71696" name="Rectangle 1044"/>
            <p:cNvSpPr>
              <a:spLocks noChangeArrowheads="1"/>
            </p:cNvSpPr>
            <p:nvPr/>
          </p:nvSpPr>
          <p:spPr bwMode="auto">
            <a:xfrm>
              <a:off x="2653" y="3727"/>
              <a:ext cx="292"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10</a:t>
              </a:r>
            </a:p>
          </p:txBody>
        </p:sp>
        <p:sp>
          <p:nvSpPr>
            <p:cNvPr id="71697" name="Rectangle 1045"/>
            <p:cNvSpPr>
              <a:spLocks noChangeArrowheads="1"/>
            </p:cNvSpPr>
            <p:nvPr/>
          </p:nvSpPr>
          <p:spPr bwMode="auto">
            <a:xfrm>
              <a:off x="1289" y="3034"/>
              <a:ext cx="203"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2</a:t>
              </a:r>
            </a:p>
          </p:txBody>
        </p:sp>
        <p:sp>
          <p:nvSpPr>
            <p:cNvPr id="71698" name="Rectangle 1046"/>
            <p:cNvSpPr>
              <a:spLocks noChangeArrowheads="1"/>
            </p:cNvSpPr>
            <p:nvPr/>
          </p:nvSpPr>
          <p:spPr bwMode="auto">
            <a:xfrm>
              <a:off x="1289" y="2305"/>
              <a:ext cx="203"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4</a:t>
              </a:r>
            </a:p>
          </p:txBody>
        </p:sp>
        <p:sp>
          <p:nvSpPr>
            <p:cNvPr id="71699" name="Rectangle 1047"/>
            <p:cNvSpPr>
              <a:spLocks noChangeArrowheads="1"/>
            </p:cNvSpPr>
            <p:nvPr/>
          </p:nvSpPr>
          <p:spPr bwMode="auto">
            <a:xfrm>
              <a:off x="1325" y="3727"/>
              <a:ext cx="203"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0</a:t>
              </a:r>
            </a:p>
          </p:txBody>
        </p:sp>
        <p:sp>
          <p:nvSpPr>
            <p:cNvPr id="71700" name="Line 1048"/>
            <p:cNvSpPr>
              <a:spLocks noChangeShapeType="1"/>
            </p:cNvSpPr>
            <p:nvPr/>
          </p:nvSpPr>
          <p:spPr bwMode="auto">
            <a:xfrm>
              <a:off x="1491" y="2448"/>
              <a:ext cx="1205"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01" name="Line 1049"/>
            <p:cNvSpPr>
              <a:spLocks noChangeShapeType="1"/>
            </p:cNvSpPr>
            <p:nvPr/>
          </p:nvSpPr>
          <p:spPr bwMode="auto">
            <a:xfrm flipV="1">
              <a:off x="2784" y="2474"/>
              <a:ext cx="0" cy="1233"/>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02" name="Rectangle 1050"/>
            <p:cNvSpPr>
              <a:spLocks noChangeArrowheads="1"/>
            </p:cNvSpPr>
            <p:nvPr/>
          </p:nvSpPr>
          <p:spPr bwMode="auto">
            <a:xfrm>
              <a:off x="3823" y="1315"/>
              <a:ext cx="230" cy="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i="1">
                  <a:solidFill>
                    <a:schemeClr val="tx1"/>
                  </a:solidFill>
                </a:rPr>
                <a:t>A</a:t>
              </a:r>
            </a:p>
          </p:txBody>
        </p:sp>
        <p:sp>
          <p:nvSpPr>
            <p:cNvPr id="71703" name="Line 1051"/>
            <p:cNvSpPr>
              <a:spLocks noChangeShapeType="1"/>
            </p:cNvSpPr>
            <p:nvPr/>
          </p:nvSpPr>
          <p:spPr bwMode="auto">
            <a:xfrm flipV="1">
              <a:off x="1512" y="1464"/>
              <a:ext cx="2268" cy="2268"/>
            </a:xfrm>
            <a:prstGeom prst="line">
              <a:avLst/>
            </a:prstGeom>
            <a:noFill/>
            <a:ln w="50800">
              <a:solidFill>
                <a:srgbClr val="0033CC"/>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04" name="Oval 1052"/>
            <p:cNvSpPr>
              <a:spLocks noChangeArrowheads="1"/>
            </p:cNvSpPr>
            <p:nvPr/>
          </p:nvSpPr>
          <p:spPr bwMode="auto">
            <a:xfrm>
              <a:off x="2724" y="2412"/>
              <a:ext cx="108" cy="108"/>
            </a:xfrm>
            <a:prstGeom prst="ellipse">
              <a:avLst/>
            </a:prstGeom>
            <a:solidFill>
              <a:schemeClr val="tx1"/>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71705" name="Line 1053"/>
            <p:cNvSpPr>
              <a:spLocks noChangeShapeType="1"/>
            </p:cNvSpPr>
            <p:nvPr/>
          </p:nvSpPr>
          <p:spPr bwMode="auto">
            <a:xfrm>
              <a:off x="1491" y="3156"/>
              <a:ext cx="485"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06" name="Oval 1054"/>
            <p:cNvSpPr>
              <a:spLocks noChangeArrowheads="1"/>
            </p:cNvSpPr>
            <p:nvPr/>
          </p:nvSpPr>
          <p:spPr bwMode="auto">
            <a:xfrm>
              <a:off x="2028" y="3108"/>
              <a:ext cx="108" cy="108"/>
            </a:xfrm>
            <a:prstGeom prst="ellipse">
              <a:avLst/>
            </a:prstGeom>
            <a:solidFill>
              <a:schemeClr val="tx1"/>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grpSp>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7373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E6BD50D7-1BFB-4575-A10A-2935011517F9}" type="slidenum">
              <a:rPr lang="en-US" altLang="en-US" sz="1600">
                <a:solidFill>
                  <a:schemeClr val="tx1"/>
                </a:solidFill>
              </a:rPr>
              <a:pPr>
                <a:spcBef>
                  <a:spcPct val="0"/>
                </a:spcBef>
                <a:buClrTx/>
                <a:buSzTx/>
                <a:buFontTx/>
                <a:buNone/>
              </a:pPr>
              <a:t>28</a:t>
            </a:fld>
            <a:endParaRPr lang="en-US" altLang="en-US" sz="1600" b="0">
              <a:solidFill>
                <a:schemeClr val="tx1"/>
              </a:solidFill>
              <a:latin typeface="Times New Roman" panose="02020603050405020304" pitchFamily="18" charset="0"/>
            </a:endParaRPr>
          </a:p>
        </p:txBody>
      </p:sp>
      <p:sp>
        <p:nvSpPr>
          <p:cNvPr id="73732"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73733"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73734" name="Rectangle 4"/>
          <p:cNvSpPr>
            <a:spLocks noGrp="1" noChangeArrowheads="1"/>
          </p:cNvSpPr>
          <p:nvPr>
            <p:ph type="title"/>
          </p:nvPr>
        </p:nvSpPr>
        <p:spPr>
          <a:noFill/>
        </p:spPr>
        <p:txBody>
          <a:bodyPr/>
          <a:lstStyle/>
          <a:p>
            <a:r>
              <a:rPr lang="en-US" altLang="en-US" smtClean="0"/>
              <a:t>Cost in the Long Run</a:t>
            </a:r>
          </a:p>
        </p:txBody>
      </p:sp>
      <p:sp>
        <p:nvSpPr>
          <p:cNvPr id="73735" name="Rectangle 5"/>
          <p:cNvSpPr>
            <a:spLocks noGrp="1" noChangeArrowheads="1"/>
          </p:cNvSpPr>
          <p:nvPr>
            <p:ph type="body" idx="1"/>
          </p:nvPr>
        </p:nvSpPr>
        <p:spPr>
          <a:xfrm>
            <a:off x="460375" y="1465263"/>
            <a:ext cx="8455025" cy="4478337"/>
          </a:xfrm>
          <a:noFill/>
        </p:spPr>
        <p:txBody>
          <a:bodyPr/>
          <a:lstStyle/>
          <a:p>
            <a:pPr>
              <a:lnSpc>
                <a:spcPct val="80000"/>
              </a:lnSpc>
              <a:spcBef>
                <a:spcPct val="70000"/>
              </a:spcBef>
            </a:pPr>
            <a:r>
              <a:rPr lang="en-US" altLang="en-US" sz="2800" smtClean="0"/>
              <a:t>Garis Isocost</a:t>
            </a:r>
            <a:endParaRPr lang="en-US" altLang="en-US" sz="2800" i="1" smtClean="0"/>
          </a:p>
          <a:p>
            <a:pPr lvl="1">
              <a:lnSpc>
                <a:spcPct val="80000"/>
              </a:lnSpc>
              <a:spcBef>
                <a:spcPct val="35000"/>
              </a:spcBef>
              <a:buSzPct val="75000"/>
            </a:pPr>
            <a:r>
              <a:rPr lang="en-US" altLang="en-US" sz="2400" smtClean="0">
                <a:solidFill>
                  <a:srgbClr val="FF3300"/>
                </a:solidFill>
              </a:rPr>
              <a:t>Isocost</a:t>
            </a:r>
            <a:r>
              <a:rPr lang="en-US" altLang="en-US" sz="2400" smtClean="0"/>
              <a:t>: Suatu garis yang menunjukkan kombinasi yang berbeda dari faktor produksi (L dan K) yang dapat dibeli perusahaan dengan sejumlah anggaran tertentu.</a:t>
            </a:r>
          </a:p>
          <a:p>
            <a:pPr lvl="1">
              <a:lnSpc>
                <a:spcPct val="80000"/>
              </a:lnSpc>
              <a:spcBef>
                <a:spcPct val="35000"/>
              </a:spcBef>
              <a:buSzPct val="75000"/>
            </a:pPr>
            <a:r>
              <a:rPr lang="en-US" altLang="en-US" sz="2400" i="1" smtClean="0"/>
              <a:t>C = wL + rK</a:t>
            </a:r>
          </a:p>
          <a:p>
            <a:pPr lvl="2">
              <a:lnSpc>
                <a:spcPct val="80000"/>
              </a:lnSpc>
              <a:spcBef>
                <a:spcPct val="35000"/>
              </a:spcBef>
              <a:buSzPct val="75000"/>
            </a:pPr>
            <a:r>
              <a:rPr lang="en-US" altLang="en-US" sz="2400" i="1" smtClean="0"/>
              <a:t>C = Anggaran yg digunakan untuk membeli input L dan K</a:t>
            </a:r>
          </a:p>
          <a:p>
            <a:pPr lvl="2">
              <a:lnSpc>
                <a:spcPct val="80000"/>
              </a:lnSpc>
              <a:spcBef>
                <a:spcPct val="35000"/>
              </a:spcBef>
              <a:buSzPct val="75000"/>
            </a:pPr>
            <a:r>
              <a:rPr lang="en-US" altLang="en-US" sz="2400" i="1" smtClean="0"/>
              <a:t>L = jumlah tenaga kerja</a:t>
            </a:r>
          </a:p>
          <a:p>
            <a:pPr lvl="2">
              <a:lnSpc>
                <a:spcPct val="80000"/>
              </a:lnSpc>
              <a:spcBef>
                <a:spcPct val="35000"/>
              </a:spcBef>
              <a:buSzPct val="75000"/>
            </a:pPr>
            <a:r>
              <a:rPr lang="en-US" altLang="en-US" sz="2400" i="1" smtClean="0"/>
              <a:t>K = jumlah kapital</a:t>
            </a:r>
          </a:p>
          <a:p>
            <a:pPr lvl="2">
              <a:lnSpc>
                <a:spcPct val="80000"/>
              </a:lnSpc>
              <a:spcBef>
                <a:spcPct val="35000"/>
              </a:spcBef>
              <a:buSzPct val="75000"/>
            </a:pPr>
            <a:r>
              <a:rPr lang="en-US" altLang="en-US" sz="2400" i="1" smtClean="0"/>
              <a:t> w dan r = harga masing-masing tenaga kerja (upah)  dan kapital (biaya modal perunit)</a:t>
            </a:r>
          </a:p>
          <a:p>
            <a:pPr lvl="1">
              <a:lnSpc>
                <a:spcPct val="80000"/>
              </a:lnSpc>
              <a:spcBef>
                <a:spcPct val="35000"/>
              </a:spcBef>
              <a:buSzPct val="75000"/>
            </a:pPr>
            <a:endParaRPr lang="en-US" altLang="en-US" sz="2400" i="1" smtClean="0"/>
          </a:p>
        </p:txBody>
      </p:sp>
    </p:spTree>
  </p:cSld>
  <p:clrMapOvr>
    <a:masterClrMapping/>
  </p:clrMapOvr>
  <p:transition spd="med">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7577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63EAC106-0B0C-4D5E-A11C-47D6E866FBF3}" type="slidenum">
              <a:rPr lang="en-US" altLang="en-US" sz="1600">
                <a:solidFill>
                  <a:schemeClr val="tx1"/>
                </a:solidFill>
              </a:rPr>
              <a:pPr>
                <a:spcBef>
                  <a:spcPct val="0"/>
                </a:spcBef>
                <a:buClrTx/>
                <a:buSzTx/>
                <a:buFontTx/>
                <a:buNone/>
              </a:pPr>
              <a:t>29</a:t>
            </a:fld>
            <a:endParaRPr lang="en-US" altLang="en-US" sz="1600" b="0">
              <a:solidFill>
                <a:schemeClr val="tx1"/>
              </a:solidFill>
              <a:latin typeface="Times New Roman" panose="02020603050405020304" pitchFamily="18" charset="0"/>
            </a:endParaRPr>
          </a:p>
        </p:txBody>
      </p:sp>
      <p:sp>
        <p:nvSpPr>
          <p:cNvPr id="75780" name="Rectangle 2"/>
          <p:cNvSpPr>
            <a:spLocks noGrp="1" noChangeArrowheads="1"/>
          </p:cNvSpPr>
          <p:nvPr>
            <p:ph type="title"/>
          </p:nvPr>
        </p:nvSpPr>
        <p:spPr/>
        <p:txBody>
          <a:bodyPr/>
          <a:lstStyle/>
          <a:p>
            <a:r>
              <a:rPr lang="en-US" altLang="en-US" smtClean="0"/>
              <a:t>Cost in the Long Run</a:t>
            </a:r>
          </a:p>
        </p:txBody>
      </p:sp>
      <p:sp>
        <p:nvSpPr>
          <p:cNvPr id="75781" name="Rectangle 3"/>
          <p:cNvSpPr>
            <a:spLocks noGrp="1" noChangeArrowheads="1"/>
          </p:cNvSpPr>
          <p:nvPr>
            <p:ph type="body" idx="1"/>
          </p:nvPr>
        </p:nvSpPr>
        <p:spPr/>
        <p:txBody>
          <a:bodyPr/>
          <a:lstStyle/>
          <a:p>
            <a:r>
              <a:rPr lang="en-US" altLang="en-US" sz="2800" smtClean="0"/>
              <a:t>Garis Isocost</a:t>
            </a:r>
          </a:p>
          <a:p>
            <a:pPr lvl="1"/>
            <a:r>
              <a:rPr lang="en-US" altLang="en-US" sz="2400" smtClean="0"/>
              <a:t>Contoh : Jumlah uang yg tersedia C = 80.000.</a:t>
            </a:r>
          </a:p>
          <a:p>
            <a:pPr lvl="1"/>
            <a:r>
              <a:rPr lang="en-US" altLang="en-US" sz="2400" smtClean="0"/>
              <a:t>Upah tenaga kerja = 10.000</a:t>
            </a:r>
          </a:p>
          <a:p>
            <a:pPr lvl="1"/>
            <a:r>
              <a:rPr lang="en-US" altLang="en-US" sz="2400" smtClean="0"/>
              <a:t>Biaya modal per unit = 20.000</a:t>
            </a:r>
          </a:p>
          <a:p>
            <a:pPr lvl="1"/>
            <a:r>
              <a:rPr lang="en-US" altLang="en-US" sz="2400" smtClean="0"/>
              <a:t>Uang tersebut bila digunakan untuk memperoleh modal saja akan memperoleh 80.000/20.000 = 4 unit, bila digunakan untuk memperoleh tenaga kerja saja 80.000/10.000 = 8 unit.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1843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AD00ADB8-ECF4-4C8B-8471-1C7079912554}" type="slidenum">
              <a:rPr lang="en-US" altLang="en-US" sz="1600">
                <a:solidFill>
                  <a:schemeClr val="tx1"/>
                </a:solidFill>
              </a:rPr>
              <a:pPr>
                <a:spcBef>
                  <a:spcPct val="0"/>
                </a:spcBef>
                <a:buClrTx/>
                <a:buSzTx/>
                <a:buFontTx/>
                <a:buNone/>
              </a:pPr>
              <a:t>3</a:t>
            </a:fld>
            <a:endParaRPr lang="en-US" altLang="en-US" sz="1600" b="0">
              <a:solidFill>
                <a:schemeClr val="tx1"/>
              </a:solidFill>
              <a:latin typeface="Times New Roman" panose="02020603050405020304" pitchFamily="18" charset="0"/>
            </a:endParaRPr>
          </a:p>
        </p:txBody>
      </p:sp>
      <p:sp>
        <p:nvSpPr>
          <p:cNvPr id="18436"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8437"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8438" name="Rectangle 4"/>
          <p:cNvSpPr>
            <a:spLocks noGrp="1" noChangeArrowheads="1"/>
          </p:cNvSpPr>
          <p:nvPr>
            <p:ph type="title"/>
          </p:nvPr>
        </p:nvSpPr>
        <p:spPr>
          <a:noFill/>
        </p:spPr>
        <p:txBody>
          <a:bodyPr/>
          <a:lstStyle/>
          <a:p>
            <a:r>
              <a:rPr lang="en-US" altLang="en-US" smtClean="0"/>
              <a:t>Isoquants</a:t>
            </a:r>
          </a:p>
        </p:txBody>
      </p:sp>
      <p:sp>
        <p:nvSpPr>
          <p:cNvPr id="18439" name="Rectangle 5"/>
          <p:cNvSpPr>
            <a:spLocks noGrp="1" noChangeArrowheads="1"/>
          </p:cNvSpPr>
          <p:nvPr>
            <p:ph type="body" idx="1"/>
          </p:nvPr>
        </p:nvSpPr>
        <p:spPr>
          <a:noFill/>
        </p:spPr>
        <p:txBody>
          <a:bodyPr/>
          <a:lstStyle/>
          <a:p>
            <a:pPr>
              <a:spcBef>
                <a:spcPct val="70000"/>
              </a:spcBef>
            </a:pPr>
            <a:r>
              <a:rPr lang="en-US" altLang="en-US" smtClean="0"/>
              <a:t>Asumsi</a:t>
            </a:r>
          </a:p>
          <a:p>
            <a:pPr lvl="1">
              <a:spcBef>
                <a:spcPct val="70000"/>
              </a:spcBef>
            </a:pPr>
            <a:r>
              <a:rPr lang="en-US" altLang="en-US" smtClean="0"/>
              <a:t>Produsen mempunyai dua input, seperti:</a:t>
            </a:r>
          </a:p>
          <a:p>
            <a:pPr lvl="1">
              <a:spcBef>
                <a:spcPct val="70000"/>
              </a:spcBef>
              <a:buFont typeface="Wingdings" panose="05000000000000000000" pitchFamily="2" charset="2"/>
              <a:buNone/>
            </a:pPr>
            <a:r>
              <a:rPr lang="en-US" altLang="en-US" smtClean="0"/>
              <a:t>	</a:t>
            </a:r>
            <a:r>
              <a:rPr lang="en-US" altLang="en-US" smtClean="0">
                <a:latin typeface="Calibri" panose="020F0502020204030204" pitchFamily="34" charset="0"/>
              </a:rPr>
              <a:t>→ </a:t>
            </a:r>
            <a:r>
              <a:rPr lang="en-US" altLang="en-US" smtClean="0"/>
              <a:t>Labor (</a:t>
            </a:r>
            <a:r>
              <a:rPr lang="en-US" altLang="en-US" i="1" smtClean="0"/>
              <a:t>L</a:t>
            </a:r>
            <a:r>
              <a:rPr lang="en-US" altLang="en-US" smtClean="0"/>
              <a:t>) &amp; Capital (</a:t>
            </a:r>
            <a:r>
              <a:rPr lang="en-US" altLang="en-US" i="1" smtClean="0"/>
              <a:t>K</a:t>
            </a:r>
            <a:r>
              <a:rPr lang="en-US" altLang="en-US" smtClean="0"/>
              <a:t>)</a:t>
            </a:r>
          </a:p>
          <a:p>
            <a:pPr lvl="1">
              <a:spcBef>
                <a:spcPct val="70000"/>
              </a:spcBef>
            </a:pPr>
            <a:r>
              <a:rPr lang="en-US" altLang="en-US" smtClean="0"/>
              <a:t>Labor &amp; Capital’s (time) are continuously divisible </a:t>
            </a:r>
          </a:p>
          <a:p>
            <a:pPr lvl="1">
              <a:spcBef>
                <a:spcPct val="70000"/>
              </a:spcBef>
              <a:buFont typeface="Wingdings" panose="05000000000000000000" pitchFamily="2" charset="2"/>
              <a:buNone/>
            </a:pPr>
            <a:r>
              <a:rPr lang="en-US" altLang="en-US" smtClean="0"/>
              <a:t>	</a:t>
            </a:r>
            <a:r>
              <a:rPr lang="en-US" altLang="en-US" smtClean="0">
                <a:latin typeface="Calibri" panose="020F0502020204030204" pitchFamily="34" charset="0"/>
              </a:rPr>
              <a:t>→ Untuk smoothing kurva isoquant</a:t>
            </a:r>
            <a:endParaRPr lang="en-US" altLang="en-US" smtClean="0"/>
          </a:p>
          <a:p>
            <a:pPr lvl="1">
              <a:spcBef>
                <a:spcPct val="70000"/>
              </a:spcBef>
            </a:pPr>
            <a:endParaRPr lang="en-US" altLang="en-US" smtClean="0"/>
          </a:p>
        </p:txBody>
      </p:sp>
    </p:spTree>
  </p:cSld>
  <p:clrMapOvr>
    <a:masterClrMapping/>
  </p:clrMapOvr>
  <p:transition spd="med">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Footer Placeholder 2"/>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7680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3BF15484-95FD-421B-B8BF-A53CD9156DAD}" type="slidenum">
              <a:rPr lang="en-US" altLang="en-US" sz="1600">
                <a:solidFill>
                  <a:schemeClr val="tx1"/>
                </a:solidFill>
              </a:rPr>
              <a:pPr>
                <a:spcBef>
                  <a:spcPct val="0"/>
                </a:spcBef>
                <a:buClrTx/>
                <a:buSzTx/>
                <a:buFontTx/>
                <a:buNone/>
              </a:pPr>
              <a:t>30</a:t>
            </a:fld>
            <a:endParaRPr lang="en-US" altLang="en-US" sz="1600" b="0">
              <a:solidFill>
                <a:schemeClr val="tx1"/>
              </a:solidFill>
              <a:latin typeface="Times New Roman" panose="02020603050405020304" pitchFamily="18" charset="0"/>
            </a:endParaRPr>
          </a:p>
        </p:txBody>
      </p:sp>
      <p:sp>
        <p:nvSpPr>
          <p:cNvPr id="76804"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76805"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76806" name="Rectangle 4"/>
          <p:cNvSpPr>
            <a:spLocks noGrp="1" noChangeArrowheads="1"/>
          </p:cNvSpPr>
          <p:nvPr>
            <p:ph type="title"/>
          </p:nvPr>
        </p:nvSpPr>
        <p:spPr>
          <a:xfrm>
            <a:off x="550863" y="254000"/>
            <a:ext cx="7983537" cy="781050"/>
          </a:xfrm>
          <a:noFill/>
        </p:spPr>
        <p:txBody>
          <a:bodyPr/>
          <a:lstStyle/>
          <a:p>
            <a:r>
              <a:rPr lang="en-US" altLang="en-US" sz="4000" smtClean="0"/>
              <a:t>Garis Isocost</a:t>
            </a:r>
          </a:p>
        </p:txBody>
      </p:sp>
      <p:sp>
        <p:nvSpPr>
          <p:cNvPr id="76807" name="Rectangle 5"/>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76808" name="Rectangle 6"/>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76809" name="Rectangle 7"/>
          <p:cNvSpPr>
            <a:spLocks noChangeArrowheads="1"/>
          </p:cNvSpPr>
          <p:nvPr/>
        </p:nvSpPr>
        <p:spPr bwMode="auto">
          <a:xfrm>
            <a:off x="3124200" y="62357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76810" name="Line 8"/>
          <p:cNvSpPr>
            <a:spLocks noChangeShapeType="1"/>
          </p:cNvSpPr>
          <p:nvPr/>
        </p:nvSpPr>
        <p:spPr bwMode="auto">
          <a:xfrm>
            <a:off x="2209800" y="1757363"/>
            <a:ext cx="0" cy="42370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811" name="Line 9"/>
          <p:cNvSpPr>
            <a:spLocks noChangeShapeType="1"/>
          </p:cNvSpPr>
          <p:nvPr/>
        </p:nvSpPr>
        <p:spPr bwMode="auto">
          <a:xfrm>
            <a:off x="2203450" y="6007100"/>
            <a:ext cx="54292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812" name="Rectangle 10"/>
          <p:cNvSpPr>
            <a:spLocks noChangeArrowheads="1"/>
          </p:cNvSpPr>
          <p:nvPr/>
        </p:nvSpPr>
        <p:spPr bwMode="auto">
          <a:xfrm>
            <a:off x="7572375" y="5768975"/>
            <a:ext cx="673100"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400" b="1">
                <a:solidFill>
                  <a:schemeClr val="tx1"/>
                </a:solidFill>
              </a:rPr>
              <a:t>Labor</a:t>
            </a:r>
          </a:p>
        </p:txBody>
      </p:sp>
      <p:sp>
        <p:nvSpPr>
          <p:cNvPr id="76813" name="Rectangle 11"/>
          <p:cNvSpPr>
            <a:spLocks noChangeArrowheads="1"/>
          </p:cNvSpPr>
          <p:nvPr/>
        </p:nvSpPr>
        <p:spPr bwMode="auto">
          <a:xfrm>
            <a:off x="1131888" y="1476375"/>
            <a:ext cx="1008062"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400" b="1">
                <a:solidFill>
                  <a:schemeClr val="tx1"/>
                </a:solidFill>
              </a:rPr>
              <a:t>Capital</a:t>
            </a:r>
          </a:p>
          <a:p>
            <a:pPr algn="r">
              <a:spcBef>
                <a:spcPct val="0"/>
              </a:spcBef>
              <a:buClrTx/>
              <a:buSzTx/>
              <a:buFontTx/>
              <a:buNone/>
            </a:pPr>
            <a:r>
              <a:rPr lang="en-US" altLang="en-US" sz="1400" b="1">
                <a:solidFill>
                  <a:schemeClr val="tx1"/>
                </a:solidFill>
              </a:rPr>
              <a:t>(machine </a:t>
            </a:r>
          </a:p>
          <a:p>
            <a:pPr algn="r">
              <a:spcBef>
                <a:spcPct val="0"/>
              </a:spcBef>
              <a:buClrTx/>
              <a:buSzTx/>
              <a:buFontTx/>
              <a:buNone/>
            </a:pPr>
            <a:r>
              <a:rPr lang="en-US" altLang="en-US" sz="1400" b="1">
                <a:solidFill>
                  <a:schemeClr val="tx1"/>
                </a:solidFill>
              </a:rPr>
              <a:t>hours per</a:t>
            </a:r>
          </a:p>
          <a:p>
            <a:pPr algn="r">
              <a:spcBef>
                <a:spcPct val="0"/>
              </a:spcBef>
              <a:buClrTx/>
              <a:buSzTx/>
              <a:buFontTx/>
              <a:buNone/>
            </a:pPr>
            <a:r>
              <a:rPr lang="en-US" altLang="en-US" sz="1400" b="1">
                <a:solidFill>
                  <a:schemeClr val="tx1"/>
                </a:solidFill>
              </a:rPr>
              <a:t>month)</a:t>
            </a:r>
          </a:p>
        </p:txBody>
      </p:sp>
      <p:sp>
        <p:nvSpPr>
          <p:cNvPr id="76814" name="Rectangle 19"/>
          <p:cNvSpPr>
            <a:spLocks noChangeArrowheads="1"/>
          </p:cNvSpPr>
          <p:nvPr/>
        </p:nvSpPr>
        <p:spPr bwMode="auto">
          <a:xfrm>
            <a:off x="3746500" y="5992813"/>
            <a:ext cx="279400"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400" b="1">
                <a:solidFill>
                  <a:schemeClr val="tx1"/>
                </a:solidFill>
              </a:rPr>
              <a:t>4</a:t>
            </a:r>
          </a:p>
        </p:txBody>
      </p:sp>
      <p:sp>
        <p:nvSpPr>
          <p:cNvPr id="76815" name="Rectangle 20"/>
          <p:cNvSpPr>
            <a:spLocks noChangeArrowheads="1"/>
          </p:cNvSpPr>
          <p:nvPr/>
        </p:nvSpPr>
        <p:spPr bwMode="auto">
          <a:xfrm>
            <a:off x="5259388" y="5992813"/>
            <a:ext cx="279400"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400" b="1">
                <a:solidFill>
                  <a:schemeClr val="tx1"/>
                </a:solidFill>
              </a:rPr>
              <a:t>8</a:t>
            </a:r>
          </a:p>
        </p:txBody>
      </p:sp>
      <p:sp>
        <p:nvSpPr>
          <p:cNvPr id="76816" name="Rectangle 21"/>
          <p:cNvSpPr>
            <a:spLocks noChangeArrowheads="1"/>
          </p:cNvSpPr>
          <p:nvPr/>
        </p:nvSpPr>
        <p:spPr bwMode="auto">
          <a:xfrm>
            <a:off x="5716588" y="5992813"/>
            <a:ext cx="180975"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1400" b="1">
              <a:solidFill>
                <a:schemeClr val="tx1"/>
              </a:solidFill>
            </a:endParaRPr>
          </a:p>
        </p:txBody>
      </p:sp>
      <p:sp>
        <p:nvSpPr>
          <p:cNvPr id="76817" name="Rectangle 22"/>
          <p:cNvSpPr>
            <a:spLocks noChangeArrowheads="1"/>
          </p:cNvSpPr>
          <p:nvPr/>
        </p:nvSpPr>
        <p:spPr bwMode="auto">
          <a:xfrm>
            <a:off x="1895475" y="5994400"/>
            <a:ext cx="2936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a:solidFill>
                  <a:schemeClr val="tx1"/>
                </a:solidFill>
              </a:rPr>
              <a:t>0</a:t>
            </a:r>
          </a:p>
        </p:txBody>
      </p:sp>
      <p:grpSp>
        <p:nvGrpSpPr>
          <p:cNvPr id="2" name="Group 24"/>
          <p:cNvGrpSpPr>
            <a:grpSpLocks/>
          </p:cNvGrpSpPr>
          <p:nvPr/>
        </p:nvGrpSpPr>
        <p:grpSpPr bwMode="auto">
          <a:xfrm>
            <a:off x="2251075" y="1601788"/>
            <a:ext cx="3265488" cy="4379912"/>
            <a:chOff x="1418" y="1009"/>
            <a:chExt cx="2057" cy="2759"/>
          </a:xfrm>
        </p:grpSpPr>
        <p:sp>
          <p:nvSpPr>
            <p:cNvPr id="76840" name="Line 25"/>
            <p:cNvSpPr>
              <a:spLocks noChangeShapeType="1"/>
            </p:cNvSpPr>
            <p:nvPr/>
          </p:nvSpPr>
          <p:spPr bwMode="auto">
            <a:xfrm>
              <a:off x="1418" y="1746"/>
              <a:ext cx="2022" cy="2022"/>
            </a:xfrm>
            <a:prstGeom prst="line">
              <a:avLst/>
            </a:prstGeom>
            <a:noFill/>
            <a:ln w="50800">
              <a:solidFill>
                <a:srgbClr val="0033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841" name="Rectangle 26"/>
            <p:cNvSpPr>
              <a:spLocks noChangeArrowheads="1"/>
            </p:cNvSpPr>
            <p:nvPr/>
          </p:nvSpPr>
          <p:spPr bwMode="auto">
            <a:xfrm>
              <a:off x="3361" y="3435"/>
              <a:ext cx="114"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1800" b="1" i="1">
                <a:solidFill>
                  <a:schemeClr val="tx1"/>
                </a:solidFill>
              </a:endParaRPr>
            </a:p>
          </p:txBody>
        </p:sp>
        <p:sp>
          <p:nvSpPr>
            <p:cNvPr id="76842" name="Rectangle 27"/>
            <p:cNvSpPr>
              <a:spLocks noChangeArrowheads="1"/>
            </p:cNvSpPr>
            <p:nvPr/>
          </p:nvSpPr>
          <p:spPr bwMode="auto">
            <a:xfrm>
              <a:off x="1806" y="1009"/>
              <a:ext cx="972"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ctr">
                <a:spcBef>
                  <a:spcPct val="0"/>
                </a:spcBef>
                <a:buClrTx/>
                <a:buSzTx/>
                <a:buFontTx/>
                <a:buNone/>
              </a:pPr>
              <a:r>
                <a:rPr lang="en-US" altLang="en-US" sz="1400" b="1">
                  <a:solidFill>
                    <a:schemeClr val="tx1"/>
                  </a:solidFill>
                </a:rPr>
                <a:t>Isocost = 80.000</a:t>
              </a:r>
            </a:p>
          </p:txBody>
        </p:sp>
        <p:sp>
          <p:nvSpPr>
            <p:cNvPr id="76843" name="Line 28"/>
            <p:cNvSpPr>
              <a:spLocks noChangeShapeType="1"/>
            </p:cNvSpPr>
            <p:nvPr/>
          </p:nvSpPr>
          <p:spPr bwMode="auto">
            <a:xfrm flipH="1">
              <a:off x="1762" y="1506"/>
              <a:ext cx="222" cy="542"/>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76819" name="Rectangle 29"/>
          <p:cNvSpPr>
            <a:spLocks noChangeArrowheads="1"/>
          </p:cNvSpPr>
          <p:nvPr/>
        </p:nvSpPr>
        <p:spPr bwMode="auto">
          <a:xfrm>
            <a:off x="1844675" y="4284663"/>
            <a:ext cx="2936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a:solidFill>
                  <a:schemeClr val="tx1"/>
                </a:solidFill>
              </a:rPr>
              <a:t>2</a:t>
            </a:r>
          </a:p>
        </p:txBody>
      </p:sp>
      <p:sp>
        <p:nvSpPr>
          <p:cNvPr id="76820" name="Rectangle 31"/>
          <p:cNvSpPr>
            <a:spLocks noChangeArrowheads="1"/>
          </p:cNvSpPr>
          <p:nvPr/>
        </p:nvSpPr>
        <p:spPr bwMode="auto">
          <a:xfrm>
            <a:off x="1860550" y="2616200"/>
            <a:ext cx="2936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a:solidFill>
                  <a:schemeClr val="tx1"/>
                </a:solidFill>
              </a:rPr>
              <a:t>4</a:t>
            </a:r>
          </a:p>
        </p:txBody>
      </p:sp>
      <p:sp>
        <p:nvSpPr>
          <p:cNvPr id="76821" name="Rectangle 33"/>
          <p:cNvSpPr>
            <a:spLocks noChangeArrowheads="1"/>
          </p:cNvSpPr>
          <p:nvPr/>
        </p:nvSpPr>
        <p:spPr bwMode="auto">
          <a:xfrm>
            <a:off x="1525588" y="2044700"/>
            <a:ext cx="1809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1600" b="1">
              <a:solidFill>
                <a:schemeClr val="tx1"/>
              </a:solidFill>
            </a:endParaRPr>
          </a:p>
        </p:txBody>
      </p:sp>
      <p:sp>
        <p:nvSpPr>
          <p:cNvPr id="76822" name="Line 35"/>
          <p:cNvSpPr>
            <a:spLocks noChangeShapeType="1"/>
          </p:cNvSpPr>
          <p:nvPr/>
        </p:nvSpPr>
        <p:spPr bwMode="auto">
          <a:xfrm>
            <a:off x="2192338" y="4456113"/>
            <a:ext cx="1727200" cy="0"/>
          </a:xfrm>
          <a:prstGeom prst="line">
            <a:avLst/>
          </a:prstGeom>
          <a:noFill/>
          <a:ln w="25400">
            <a:solidFill>
              <a:schemeClr val="tx1"/>
            </a:solidFill>
            <a:prstDash val="sysDash"/>
            <a:round/>
            <a:headEnd/>
            <a:tailEnd/>
          </a:ln>
          <a:extLst>
            <a:ext uri="{909E8E84-426E-40DD-AFC4-6F175D3DCCD1}">
              <a14:hiddenFill xmlns:a14="http://schemas.microsoft.com/office/drawing/2010/main">
                <a:noFill/>
              </a14:hiddenFill>
            </a:ext>
          </a:extLst>
        </p:spPr>
        <p:txBody>
          <a:bodyPr wrap="none">
            <a:spAutoFit/>
          </a:bodyPr>
          <a:lstStyle/>
          <a:p>
            <a:endParaRPr lang="en-US"/>
          </a:p>
        </p:txBody>
      </p:sp>
      <p:sp>
        <p:nvSpPr>
          <p:cNvPr id="76823" name="Line 36"/>
          <p:cNvSpPr>
            <a:spLocks noChangeShapeType="1"/>
          </p:cNvSpPr>
          <p:nvPr/>
        </p:nvSpPr>
        <p:spPr bwMode="auto">
          <a:xfrm>
            <a:off x="3889375" y="4456113"/>
            <a:ext cx="0" cy="1538287"/>
          </a:xfrm>
          <a:prstGeom prst="line">
            <a:avLst/>
          </a:prstGeom>
          <a:noFill/>
          <a:ln w="25400">
            <a:solidFill>
              <a:schemeClr val="tx1"/>
            </a:solidFill>
            <a:prstDash val="sysDash"/>
            <a:round/>
            <a:headEnd/>
            <a:tailEnd/>
          </a:ln>
          <a:extLst>
            <a:ext uri="{909E8E84-426E-40DD-AFC4-6F175D3DCCD1}">
              <a14:hiddenFill xmlns:a14="http://schemas.microsoft.com/office/drawing/2010/main">
                <a:noFill/>
              </a14:hiddenFill>
            </a:ext>
          </a:extLst>
        </p:spPr>
        <p:txBody>
          <a:bodyPr wrap="none">
            <a:spAutoFit/>
          </a:bodyPr>
          <a:lstStyle/>
          <a:p>
            <a:endParaRPr lang="en-US"/>
          </a:p>
        </p:txBody>
      </p:sp>
      <p:sp>
        <p:nvSpPr>
          <p:cNvPr id="28" name="Rectangle 1033"/>
          <p:cNvSpPr>
            <a:spLocks noChangeArrowheads="1"/>
          </p:cNvSpPr>
          <p:nvPr/>
        </p:nvSpPr>
        <p:spPr bwMode="auto">
          <a:xfrm>
            <a:off x="6002338" y="2954338"/>
            <a:ext cx="1935162" cy="1012825"/>
          </a:xfrm>
          <a:prstGeom prst="rect">
            <a:avLst/>
          </a:prstGeom>
          <a:solidFill>
            <a:schemeClr val="hlink"/>
          </a:solidFill>
          <a:ln w="12700">
            <a:solidFill>
              <a:schemeClr val="tx1"/>
            </a:solidFill>
            <a:miter lim="800000"/>
            <a:headEnd/>
            <a:tailEnd/>
          </a:ln>
        </p:spPr>
        <p:txBody>
          <a:bodyPr wrap="none" lIns="90488" tIns="44450" rIns="90488" bIns="44450">
            <a:spAutoFit/>
          </a:bodyPr>
          <a:lstStyle/>
          <a:p>
            <a:pPr>
              <a:defRPr/>
            </a:pPr>
            <a:r>
              <a:rPr lang="en-US" sz="2000" b="1" dirty="0">
                <a:latin typeface="+mn-lt"/>
              </a:rPr>
              <a:t>Slope </a:t>
            </a:r>
            <a:r>
              <a:rPr lang="en-US" sz="2000" b="1" dirty="0" err="1">
                <a:latin typeface="+mn-lt"/>
              </a:rPr>
              <a:t>isocost</a:t>
            </a:r>
            <a:r>
              <a:rPr lang="en-US" sz="2000" b="1" dirty="0">
                <a:latin typeface="+mn-lt"/>
              </a:rPr>
              <a:t>:</a:t>
            </a:r>
          </a:p>
          <a:p>
            <a:pPr>
              <a:defRPr/>
            </a:pPr>
            <a:r>
              <a:rPr lang="en-US" sz="2000" dirty="0">
                <a:latin typeface="+mn-lt"/>
              </a:rPr>
              <a:t>=-</a:t>
            </a:r>
            <a:r>
              <a:rPr lang="en-US" sz="2000" dirty="0">
                <a:latin typeface="+mn-lt"/>
                <a:cs typeface="Times New Roman"/>
              </a:rPr>
              <a:t>∆K / ∆L</a:t>
            </a:r>
          </a:p>
          <a:p>
            <a:pPr>
              <a:defRPr/>
            </a:pPr>
            <a:r>
              <a:rPr lang="en-US" sz="2000" dirty="0">
                <a:latin typeface="+mn-lt"/>
                <a:cs typeface="Times New Roman"/>
              </a:rPr>
              <a:t>=-1 / 2</a:t>
            </a:r>
          </a:p>
        </p:txBody>
      </p:sp>
      <p:sp>
        <p:nvSpPr>
          <p:cNvPr id="76825" name="Rectangle 29"/>
          <p:cNvSpPr>
            <a:spLocks noChangeArrowheads="1"/>
          </p:cNvSpPr>
          <p:nvPr/>
        </p:nvSpPr>
        <p:spPr bwMode="auto">
          <a:xfrm>
            <a:off x="1851025" y="5105400"/>
            <a:ext cx="2968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a:solidFill>
                  <a:schemeClr val="tx1"/>
                </a:solidFill>
              </a:rPr>
              <a:t>1</a:t>
            </a:r>
          </a:p>
        </p:txBody>
      </p:sp>
      <p:sp>
        <p:nvSpPr>
          <p:cNvPr id="76826" name="Rectangle 29"/>
          <p:cNvSpPr>
            <a:spLocks noChangeArrowheads="1"/>
          </p:cNvSpPr>
          <p:nvPr/>
        </p:nvSpPr>
        <p:spPr bwMode="auto">
          <a:xfrm>
            <a:off x="1858963" y="33988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a:solidFill>
                  <a:schemeClr val="tx1"/>
                </a:solidFill>
              </a:rPr>
              <a:t>3</a:t>
            </a:r>
          </a:p>
        </p:txBody>
      </p:sp>
      <p:sp>
        <p:nvSpPr>
          <p:cNvPr id="76827" name="Rectangle 19"/>
          <p:cNvSpPr>
            <a:spLocks noChangeArrowheads="1"/>
          </p:cNvSpPr>
          <p:nvPr/>
        </p:nvSpPr>
        <p:spPr bwMode="auto">
          <a:xfrm>
            <a:off x="2854325" y="6000750"/>
            <a:ext cx="2809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400" b="1">
                <a:solidFill>
                  <a:schemeClr val="tx1"/>
                </a:solidFill>
              </a:rPr>
              <a:t>2</a:t>
            </a:r>
          </a:p>
        </p:txBody>
      </p:sp>
      <p:sp>
        <p:nvSpPr>
          <p:cNvPr id="76828" name="Line 36"/>
          <p:cNvSpPr>
            <a:spLocks noChangeShapeType="1"/>
          </p:cNvSpPr>
          <p:nvPr/>
        </p:nvSpPr>
        <p:spPr bwMode="auto">
          <a:xfrm>
            <a:off x="2997200" y="3549650"/>
            <a:ext cx="0" cy="2468563"/>
          </a:xfrm>
          <a:prstGeom prst="line">
            <a:avLst/>
          </a:prstGeom>
          <a:noFill/>
          <a:ln w="25400">
            <a:solidFill>
              <a:schemeClr val="tx1"/>
            </a:solidFill>
            <a:prstDash val="sysDash"/>
            <a:round/>
            <a:headEnd/>
            <a:tailEnd/>
          </a:ln>
          <a:extLst>
            <a:ext uri="{909E8E84-426E-40DD-AFC4-6F175D3DCCD1}">
              <a14:hiddenFill xmlns:a14="http://schemas.microsoft.com/office/drawing/2010/main">
                <a:noFill/>
              </a14:hiddenFill>
            </a:ext>
          </a:extLst>
        </p:spPr>
        <p:txBody>
          <a:bodyPr wrap="none">
            <a:spAutoFit/>
          </a:bodyPr>
          <a:lstStyle/>
          <a:p>
            <a:endParaRPr lang="en-US"/>
          </a:p>
        </p:txBody>
      </p:sp>
      <p:sp>
        <p:nvSpPr>
          <p:cNvPr id="76829" name="Line 35"/>
          <p:cNvSpPr>
            <a:spLocks noChangeShapeType="1"/>
          </p:cNvSpPr>
          <p:nvPr/>
        </p:nvSpPr>
        <p:spPr bwMode="auto">
          <a:xfrm>
            <a:off x="2214563" y="3563938"/>
            <a:ext cx="822325" cy="0"/>
          </a:xfrm>
          <a:prstGeom prst="line">
            <a:avLst/>
          </a:prstGeom>
          <a:noFill/>
          <a:ln w="25400">
            <a:solidFill>
              <a:schemeClr val="tx1"/>
            </a:solidFill>
            <a:prstDash val="sysDash"/>
            <a:round/>
            <a:headEnd/>
            <a:tailEnd/>
          </a:ln>
          <a:extLst>
            <a:ext uri="{909E8E84-426E-40DD-AFC4-6F175D3DCCD1}">
              <a14:hiddenFill xmlns:a14="http://schemas.microsoft.com/office/drawing/2010/main">
                <a:noFill/>
              </a14:hiddenFill>
            </a:ext>
          </a:extLst>
        </p:spPr>
        <p:txBody>
          <a:bodyPr wrap="none">
            <a:spAutoFit/>
          </a:bodyPr>
          <a:lstStyle/>
          <a:p>
            <a:endParaRPr lang="en-US"/>
          </a:p>
        </p:txBody>
      </p:sp>
      <p:sp>
        <p:nvSpPr>
          <p:cNvPr id="76830" name="Line 35"/>
          <p:cNvSpPr>
            <a:spLocks noChangeShapeType="1"/>
          </p:cNvSpPr>
          <p:nvPr/>
        </p:nvSpPr>
        <p:spPr bwMode="auto">
          <a:xfrm>
            <a:off x="2235200" y="5268913"/>
            <a:ext cx="2470150" cy="0"/>
          </a:xfrm>
          <a:prstGeom prst="line">
            <a:avLst/>
          </a:prstGeom>
          <a:noFill/>
          <a:ln w="25400">
            <a:solidFill>
              <a:schemeClr val="tx1"/>
            </a:solidFill>
            <a:prstDash val="sysDash"/>
            <a:round/>
            <a:headEnd/>
            <a:tailEnd/>
          </a:ln>
          <a:extLst>
            <a:ext uri="{909E8E84-426E-40DD-AFC4-6F175D3DCCD1}">
              <a14:hiddenFill xmlns:a14="http://schemas.microsoft.com/office/drawing/2010/main">
                <a:noFill/>
              </a14:hiddenFill>
            </a:ext>
          </a:extLst>
        </p:spPr>
        <p:txBody>
          <a:bodyPr wrap="none">
            <a:spAutoFit/>
          </a:bodyPr>
          <a:lstStyle/>
          <a:p>
            <a:endParaRPr lang="en-US"/>
          </a:p>
        </p:txBody>
      </p:sp>
      <p:sp>
        <p:nvSpPr>
          <p:cNvPr id="76831" name="Line 36"/>
          <p:cNvSpPr>
            <a:spLocks noChangeShapeType="1"/>
          </p:cNvSpPr>
          <p:nvPr/>
        </p:nvSpPr>
        <p:spPr bwMode="auto">
          <a:xfrm>
            <a:off x="4710113" y="5218113"/>
            <a:ext cx="0" cy="822325"/>
          </a:xfrm>
          <a:prstGeom prst="line">
            <a:avLst/>
          </a:prstGeom>
          <a:noFill/>
          <a:ln w="25400">
            <a:solidFill>
              <a:schemeClr val="tx1"/>
            </a:solidFill>
            <a:prstDash val="sysDash"/>
            <a:round/>
            <a:headEnd/>
            <a:tailEnd/>
          </a:ln>
          <a:extLst>
            <a:ext uri="{909E8E84-426E-40DD-AFC4-6F175D3DCCD1}">
              <a14:hiddenFill xmlns:a14="http://schemas.microsoft.com/office/drawing/2010/main">
                <a:noFill/>
              </a14:hiddenFill>
            </a:ext>
          </a:extLst>
        </p:spPr>
        <p:txBody>
          <a:bodyPr wrap="none">
            <a:spAutoFit/>
          </a:bodyPr>
          <a:lstStyle/>
          <a:p>
            <a:endParaRPr lang="en-US"/>
          </a:p>
        </p:txBody>
      </p:sp>
      <p:sp>
        <p:nvSpPr>
          <p:cNvPr id="76832" name="Rectangle 19"/>
          <p:cNvSpPr>
            <a:spLocks noChangeArrowheads="1"/>
          </p:cNvSpPr>
          <p:nvPr/>
        </p:nvSpPr>
        <p:spPr bwMode="auto">
          <a:xfrm>
            <a:off x="4551363" y="6015038"/>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400" b="1">
                <a:solidFill>
                  <a:schemeClr val="tx1"/>
                </a:solidFill>
              </a:rPr>
              <a:t>6</a:t>
            </a:r>
          </a:p>
        </p:txBody>
      </p:sp>
      <p:cxnSp>
        <p:nvCxnSpPr>
          <p:cNvPr id="76833" name="Straight Arrow Connector 37"/>
          <p:cNvCxnSpPr>
            <a:cxnSpLocks noChangeShapeType="1"/>
          </p:cNvCxnSpPr>
          <p:nvPr/>
        </p:nvCxnSpPr>
        <p:spPr bwMode="auto">
          <a:xfrm rot="5400000">
            <a:off x="2170907" y="4010819"/>
            <a:ext cx="823912" cy="0"/>
          </a:xfrm>
          <a:prstGeom prst="straightConnector1">
            <a:avLst/>
          </a:prstGeom>
          <a:noFill/>
          <a:ln w="38100"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76834" name="Straight Arrow Connector 48"/>
          <p:cNvCxnSpPr>
            <a:cxnSpLocks noChangeShapeType="1"/>
          </p:cNvCxnSpPr>
          <p:nvPr/>
        </p:nvCxnSpPr>
        <p:spPr bwMode="auto">
          <a:xfrm>
            <a:off x="3033713" y="5616575"/>
            <a:ext cx="822325" cy="1588"/>
          </a:xfrm>
          <a:prstGeom prst="straightConnector1">
            <a:avLst/>
          </a:prstGeom>
          <a:noFill/>
          <a:ln w="38100"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76835" name="Straight Arrow Connector 51"/>
          <p:cNvCxnSpPr>
            <a:cxnSpLocks noChangeShapeType="1"/>
          </p:cNvCxnSpPr>
          <p:nvPr/>
        </p:nvCxnSpPr>
        <p:spPr bwMode="auto">
          <a:xfrm rot="5400000">
            <a:off x="2225675" y="4857750"/>
            <a:ext cx="730250" cy="0"/>
          </a:xfrm>
          <a:prstGeom prst="straightConnector1">
            <a:avLst/>
          </a:prstGeom>
          <a:noFill/>
          <a:ln w="38100" algn="ctr">
            <a:solidFill>
              <a:srgbClr val="00B050"/>
            </a:solidFill>
            <a:round/>
            <a:headEnd/>
            <a:tailEnd type="arrow" w="med" len="med"/>
          </a:ln>
          <a:extLst>
            <a:ext uri="{909E8E84-426E-40DD-AFC4-6F175D3DCCD1}">
              <a14:hiddenFill xmlns:a14="http://schemas.microsoft.com/office/drawing/2010/main">
                <a:noFill/>
              </a14:hiddenFill>
            </a:ext>
          </a:extLst>
        </p:spPr>
      </p:cxnSp>
      <p:cxnSp>
        <p:nvCxnSpPr>
          <p:cNvPr id="76836" name="Straight Arrow Connector 52"/>
          <p:cNvCxnSpPr>
            <a:cxnSpLocks noChangeShapeType="1"/>
          </p:cNvCxnSpPr>
          <p:nvPr/>
        </p:nvCxnSpPr>
        <p:spPr bwMode="auto">
          <a:xfrm>
            <a:off x="3925888" y="5638800"/>
            <a:ext cx="731837" cy="1588"/>
          </a:xfrm>
          <a:prstGeom prst="straightConnector1">
            <a:avLst/>
          </a:prstGeom>
          <a:noFill/>
          <a:ln w="38100" algn="ctr">
            <a:solidFill>
              <a:srgbClr val="00B050"/>
            </a:solidFill>
            <a:round/>
            <a:headEnd/>
            <a:tailEnd type="arrow" w="med" len="med"/>
          </a:ln>
          <a:extLst>
            <a:ext uri="{909E8E84-426E-40DD-AFC4-6F175D3DCCD1}">
              <a14:hiddenFill xmlns:a14="http://schemas.microsoft.com/office/drawing/2010/main">
                <a:noFill/>
              </a14:hiddenFill>
            </a:ext>
          </a:extLst>
        </p:spPr>
      </p:cxnSp>
      <p:sp>
        <p:nvSpPr>
          <p:cNvPr id="76837" name="Rectangle 53"/>
          <p:cNvSpPr>
            <a:spLocks noChangeArrowheads="1"/>
          </p:cNvSpPr>
          <p:nvPr/>
        </p:nvSpPr>
        <p:spPr bwMode="auto">
          <a:xfrm>
            <a:off x="2998788" y="3246438"/>
            <a:ext cx="33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a:solidFill>
                  <a:schemeClr val="tx1"/>
                </a:solidFill>
              </a:rPr>
              <a:t>A</a:t>
            </a:r>
          </a:p>
        </p:txBody>
      </p:sp>
      <p:sp>
        <p:nvSpPr>
          <p:cNvPr id="76838" name="Rectangle 54"/>
          <p:cNvSpPr>
            <a:spLocks noChangeArrowheads="1"/>
          </p:cNvSpPr>
          <p:nvPr/>
        </p:nvSpPr>
        <p:spPr bwMode="auto">
          <a:xfrm>
            <a:off x="3876675" y="4140200"/>
            <a:ext cx="33020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a:solidFill>
                  <a:schemeClr val="tx1"/>
                </a:solidFill>
              </a:rPr>
              <a:t>B</a:t>
            </a:r>
          </a:p>
        </p:txBody>
      </p:sp>
      <p:sp>
        <p:nvSpPr>
          <p:cNvPr id="76839" name="Rectangle 55"/>
          <p:cNvSpPr>
            <a:spLocks noChangeArrowheads="1"/>
          </p:cNvSpPr>
          <p:nvPr/>
        </p:nvSpPr>
        <p:spPr bwMode="auto">
          <a:xfrm>
            <a:off x="4667250" y="4930775"/>
            <a:ext cx="33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a:solidFill>
                  <a:schemeClr val="tx1"/>
                </a:solidFill>
              </a:rPr>
              <a:t>C</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7885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42F38D6D-D4C8-4D12-83CD-A1AD7BD40F3F}" type="slidenum">
              <a:rPr lang="en-US" altLang="en-US" sz="1600">
                <a:solidFill>
                  <a:schemeClr val="tx1"/>
                </a:solidFill>
              </a:rPr>
              <a:pPr>
                <a:spcBef>
                  <a:spcPct val="0"/>
                </a:spcBef>
                <a:buClrTx/>
                <a:buSzTx/>
                <a:buFontTx/>
                <a:buNone/>
              </a:pPr>
              <a:t>31</a:t>
            </a:fld>
            <a:endParaRPr lang="en-US" altLang="en-US" sz="1600" b="0">
              <a:solidFill>
                <a:schemeClr val="tx1"/>
              </a:solidFill>
              <a:latin typeface="Times New Roman" panose="02020603050405020304" pitchFamily="18" charset="0"/>
            </a:endParaRPr>
          </a:p>
        </p:txBody>
      </p:sp>
      <p:sp>
        <p:nvSpPr>
          <p:cNvPr id="78852"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78853"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78854" name="Rectangle 4"/>
          <p:cNvSpPr>
            <a:spLocks noGrp="1" noChangeArrowheads="1"/>
          </p:cNvSpPr>
          <p:nvPr>
            <p:ph type="title"/>
          </p:nvPr>
        </p:nvSpPr>
        <p:spPr>
          <a:noFill/>
        </p:spPr>
        <p:txBody>
          <a:bodyPr/>
          <a:lstStyle/>
          <a:p>
            <a:r>
              <a:rPr lang="en-US" altLang="en-US" smtClean="0"/>
              <a:t>Cost in the Long Run</a:t>
            </a:r>
          </a:p>
        </p:txBody>
      </p:sp>
      <p:sp>
        <p:nvSpPr>
          <p:cNvPr id="78855" name="Rectangle 5"/>
          <p:cNvSpPr>
            <a:spLocks noGrp="1" noChangeArrowheads="1"/>
          </p:cNvSpPr>
          <p:nvPr>
            <p:ph type="body" idx="1"/>
          </p:nvPr>
        </p:nvSpPr>
        <p:spPr>
          <a:xfrm>
            <a:off x="1143000" y="2244725"/>
            <a:ext cx="7772400" cy="3698875"/>
          </a:xfrm>
          <a:noFill/>
        </p:spPr>
        <p:txBody>
          <a:bodyPr/>
          <a:lstStyle/>
          <a:p>
            <a:pPr>
              <a:spcBef>
                <a:spcPct val="70000"/>
              </a:spcBef>
            </a:pPr>
            <a:r>
              <a:rPr lang="en-US" altLang="en-US" smtClean="0"/>
              <a:t>Rewriting </a:t>
            </a:r>
            <a:r>
              <a:rPr lang="en-US" altLang="en-US" i="1" smtClean="0"/>
              <a:t>C</a:t>
            </a:r>
            <a:r>
              <a:rPr lang="en-US" altLang="en-US" smtClean="0"/>
              <a:t> as linear:</a:t>
            </a:r>
          </a:p>
          <a:p>
            <a:pPr lvl="1">
              <a:spcBef>
                <a:spcPct val="35000"/>
              </a:spcBef>
              <a:buSzPct val="75000"/>
            </a:pPr>
            <a:r>
              <a:rPr lang="en-US" altLang="en-US" i="1" smtClean="0"/>
              <a:t>C = wL + rK</a:t>
            </a:r>
            <a:endParaRPr lang="en-US" altLang="en-US" smtClean="0"/>
          </a:p>
          <a:p>
            <a:pPr lvl="1">
              <a:spcBef>
                <a:spcPct val="35000"/>
              </a:spcBef>
              <a:buSzPct val="75000"/>
            </a:pPr>
            <a:r>
              <a:rPr lang="en-US" altLang="en-US" sz="3200" i="1" smtClean="0"/>
              <a:t>K = C/r - (w/r)L</a:t>
            </a:r>
          </a:p>
          <a:p>
            <a:pPr lvl="1">
              <a:spcBef>
                <a:spcPct val="35000"/>
              </a:spcBef>
              <a:buSzPct val="75000"/>
            </a:pPr>
            <a:r>
              <a:rPr lang="en-US" altLang="en-US" smtClean="0"/>
              <a:t>Slope  isocost adalah : </a:t>
            </a:r>
          </a:p>
          <a:p>
            <a:pPr lvl="2">
              <a:buFont typeface="Wingdings" panose="05000000000000000000" pitchFamily="2" charset="2"/>
              <a:buNone/>
            </a:pPr>
            <a:endParaRPr lang="en-US" altLang="en-US" smtClean="0"/>
          </a:p>
        </p:txBody>
      </p:sp>
      <p:graphicFrame>
        <p:nvGraphicFramePr>
          <p:cNvPr id="78856" name="Object 6">
            <a:hlinkClick r:id="" action="ppaction://ole?verb=0"/>
          </p:cNvPr>
          <p:cNvGraphicFramePr>
            <a:graphicFrameLocks/>
          </p:cNvGraphicFramePr>
          <p:nvPr/>
        </p:nvGraphicFramePr>
        <p:xfrm>
          <a:off x="3148013" y="4730750"/>
          <a:ext cx="2251075" cy="871538"/>
        </p:xfrm>
        <a:graphic>
          <a:graphicData uri="http://schemas.openxmlformats.org/presentationml/2006/ole">
            <mc:AlternateContent xmlns:mc="http://schemas.openxmlformats.org/markup-compatibility/2006">
              <mc:Choice xmlns:v="urn:schemas-microsoft-com:vml" Requires="v">
                <p:oleObj spid="_x0000_s78862" name="Equation" r:id="rId4" imgW="1895359" imgH="597450" progId="Equation.3">
                  <p:embed/>
                </p:oleObj>
              </mc:Choice>
              <mc:Fallback>
                <p:oleObj name="Equation" r:id="rId4" imgW="1895359" imgH="597450" progId="Equation.3">
                  <p:embed/>
                  <p:pic>
                    <p:nvPicPr>
                      <p:cNvPr id="0" name="Object 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48013" y="4730750"/>
                        <a:ext cx="2251075" cy="871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8857" name="Text Box 7"/>
          <p:cNvSpPr txBox="1">
            <a:spLocks noChangeArrowheads="1"/>
          </p:cNvSpPr>
          <p:nvPr/>
        </p:nvSpPr>
        <p:spPr bwMode="auto">
          <a:xfrm>
            <a:off x="566738" y="1427163"/>
            <a:ext cx="3006725" cy="531812"/>
          </a:xfrm>
          <a:prstGeom prst="rect">
            <a:avLst/>
          </a:prstGeom>
          <a:solidFill>
            <a:srgbClr val="D8C0CB"/>
          </a:solidFill>
          <a:ln w="12700">
            <a:solidFill>
              <a:srgbClr val="376546"/>
            </a:solidFill>
            <a:miter lim="800000"/>
            <a:headEnd/>
            <a:tailEnd/>
          </a:ln>
          <a:effectLst>
            <a:outerShdw dist="107763" dir="2700000" algn="ctr" rotWithShape="0">
              <a:srgbClr val="B2B2B2"/>
            </a:outerShdw>
          </a:effec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a:r>
              <a:rPr lang="en-US" altLang="en-US" sz="2800" b="1"/>
              <a:t>The Isocost Line</a:t>
            </a:r>
            <a:endParaRPr lang="en-US" altLang="en-US" sz="3200" b="1"/>
          </a:p>
        </p:txBody>
      </p:sp>
    </p:spTree>
  </p:cSld>
  <p:clrMapOvr>
    <a:masterClrMapping/>
  </p:clrMapOvr>
  <p:transition spd="med">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8089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059B5F3E-BF0F-4113-A0BB-A9DA1576B6AE}" type="slidenum">
              <a:rPr lang="en-US" altLang="en-US" sz="1600">
                <a:solidFill>
                  <a:schemeClr val="tx1"/>
                </a:solidFill>
              </a:rPr>
              <a:pPr>
                <a:spcBef>
                  <a:spcPct val="0"/>
                </a:spcBef>
                <a:buClrTx/>
                <a:buSzTx/>
                <a:buFontTx/>
                <a:buNone/>
              </a:pPr>
              <a:t>32</a:t>
            </a:fld>
            <a:endParaRPr lang="en-US" altLang="en-US" sz="1600" b="0">
              <a:solidFill>
                <a:schemeClr val="tx1"/>
              </a:solidFill>
              <a:latin typeface="Times New Roman" panose="02020603050405020304" pitchFamily="18" charset="0"/>
            </a:endParaRPr>
          </a:p>
        </p:txBody>
      </p:sp>
      <p:sp>
        <p:nvSpPr>
          <p:cNvPr id="80900"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80901"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80902" name="Rectangle 4"/>
          <p:cNvSpPr>
            <a:spLocks noGrp="1" noChangeArrowheads="1"/>
          </p:cNvSpPr>
          <p:nvPr>
            <p:ph type="title"/>
          </p:nvPr>
        </p:nvSpPr>
        <p:spPr>
          <a:noFill/>
        </p:spPr>
        <p:txBody>
          <a:bodyPr/>
          <a:lstStyle/>
          <a:p>
            <a:r>
              <a:rPr lang="en-US" altLang="en-US" smtClean="0"/>
              <a:t>Cost in the Long Run</a:t>
            </a:r>
          </a:p>
        </p:txBody>
      </p:sp>
      <p:sp>
        <p:nvSpPr>
          <p:cNvPr id="387077" name="Rectangle 5"/>
          <p:cNvSpPr>
            <a:spLocks noGrp="1" noChangeArrowheads="1"/>
          </p:cNvSpPr>
          <p:nvPr>
            <p:ph type="body" idx="1"/>
          </p:nvPr>
        </p:nvSpPr>
        <p:spPr>
          <a:noFill/>
        </p:spPr>
        <p:txBody>
          <a:bodyPr/>
          <a:lstStyle/>
          <a:p>
            <a:pPr>
              <a:spcBef>
                <a:spcPct val="70000"/>
              </a:spcBef>
            </a:pPr>
            <a:r>
              <a:rPr lang="en-US" altLang="en-US" smtClean="0"/>
              <a:t>Isoquants,Isocosts dan Production Function</a:t>
            </a:r>
          </a:p>
          <a:p>
            <a:pPr>
              <a:spcBef>
                <a:spcPct val="70000"/>
              </a:spcBef>
            </a:pPr>
            <a:endParaRPr lang="en-US" altLang="en-US" smtClean="0"/>
          </a:p>
        </p:txBody>
      </p:sp>
      <p:grpSp>
        <p:nvGrpSpPr>
          <p:cNvPr id="2" name="Group 6"/>
          <p:cNvGrpSpPr>
            <a:grpSpLocks/>
          </p:cNvGrpSpPr>
          <p:nvPr/>
        </p:nvGrpSpPr>
        <p:grpSpPr bwMode="auto">
          <a:xfrm>
            <a:off x="2228850" y="2971800"/>
            <a:ext cx="5237163" cy="898525"/>
            <a:chOff x="1404" y="1872"/>
            <a:chExt cx="3299" cy="566"/>
          </a:xfrm>
        </p:grpSpPr>
        <p:sp>
          <p:nvSpPr>
            <p:cNvPr id="80911" name="Rectangle 7"/>
            <p:cNvSpPr>
              <a:spLocks noChangeArrowheads="1"/>
            </p:cNvSpPr>
            <p:nvPr/>
          </p:nvSpPr>
          <p:spPr bwMode="auto">
            <a:xfrm>
              <a:off x="1404" y="1902"/>
              <a:ext cx="3299" cy="536"/>
            </a:xfrm>
            <a:prstGeom prst="rect">
              <a:avLst/>
            </a:prstGeom>
            <a:solidFill>
              <a:schemeClr val="hlink"/>
            </a:solidFill>
            <a:ln w="12700">
              <a:solidFill>
                <a:srgbClr val="663300"/>
              </a:solidFill>
              <a:miter lim="800000"/>
              <a:headEnd/>
              <a:tailEnd/>
            </a:ln>
          </p:spPr>
          <p:txBody>
            <a:bodyPr wrap="none"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graphicFrame>
          <p:nvGraphicFramePr>
            <p:cNvPr id="80912" name="Object 8">
              <a:hlinkClick r:id="" action="ppaction://ole?verb=0"/>
            </p:cNvPr>
            <p:cNvGraphicFramePr>
              <a:graphicFrameLocks/>
            </p:cNvGraphicFramePr>
            <p:nvPr/>
          </p:nvGraphicFramePr>
          <p:xfrm>
            <a:off x="1440" y="1872"/>
            <a:ext cx="3232" cy="549"/>
          </p:xfrm>
          <a:graphic>
            <a:graphicData uri="http://schemas.openxmlformats.org/presentationml/2006/ole">
              <mc:AlternateContent xmlns:mc="http://schemas.openxmlformats.org/markup-compatibility/2006">
                <mc:Choice xmlns:v="urn:schemas-microsoft-com:vml" Requires="v">
                  <p:oleObj spid="_x0000_s80925" name="Equation" r:id="rId4" imgW="5130800" imgH="871538" progId="Equation.3">
                    <p:embed/>
                  </p:oleObj>
                </mc:Choice>
                <mc:Fallback>
                  <p:oleObj name="Equation" r:id="rId4" imgW="5130800" imgH="871538" progId="Equation.3">
                    <p:embed/>
                    <p:pic>
                      <p:nvPicPr>
                        <p:cNvPr id="0" name="Object 8"/>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0" y="1872"/>
                          <a:ext cx="3232" cy="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pSp>
        <p:nvGrpSpPr>
          <p:cNvPr id="3" name="Group 9"/>
          <p:cNvGrpSpPr>
            <a:grpSpLocks/>
          </p:cNvGrpSpPr>
          <p:nvPr/>
        </p:nvGrpSpPr>
        <p:grpSpPr bwMode="auto">
          <a:xfrm>
            <a:off x="1739900" y="4071938"/>
            <a:ext cx="6202363" cy="850900"/>
            <a:chOff x="1096" y="2565"/>
            <a:chExt cx="3907" cy="536"/>
          </a:xfrm>
        </p:grpSpPr>
        <p:sp>
          <p:nvSpPr>
            <p:cNvPr id="80909" name="Rectangle 10"/>
            <p:cNvSpPr>
              <a:spLocks noChangeArrowheads="1"/>
            </p:cNvSpPr>
            <p:nvPr/>
          </p:nvSpPr>
          <p:spPr bwMode="auto">
            <a:xfrm>
              <a:off x="1096" y="2565"/>
              <a:ext cx="3907" cy="536"/>
            </a:xfrm>
            <a:prstGeom prst="rect">
              <a:avLst/>
            </a:prstGeom>
            <a:solidFill>
              <a:schemeClr val="hlink"/>
            </a:solidFill>
            <a:ln w="12700">
              <a:solidFill>
                <a:srgbClr val="663300"/>
              </a:solidFill>
              <a:miter lim="800000"/>
              <a:headEnd/>
              <a:tailEnd/>
            </a:ln>
          </p:spPr>
          <p:txBody>
            <a:bodyPr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graphicFrame>
          <p:nvGraphicFramePr>
            <p:cNvPr id="80910" name="Object 11">
              <a:hlinkClick r:id="" action="ppaction://ole?verb=0"/>
            </p:cNvPr>
            <p:cNvGraphicFramePr>
              <a:graphicFrameLocks/>
            </p:cNvGraphicFramePr>
            <p:nvPr/>
          </p:nvGraphicFramePr>
          <p:xfrm>
            <a:off x="1134" y="2585"/>
            <a:ext cx="3817" cy="508"/>
          </p:xfrm>
          <a:graphic>
            <a:graphicData uri="http://schemas.openxmlformats.org/presentationml/2006/ole">
              <mc:AlternateContent xmlns:mc="http://schemas.openxmlformats.org/markup-compatibility/2006">
                <mc:Choice xmlns:v="urn:schemas-microsoft-com:vml" Requires="v">
                  <p:oleObj spid="_x0000_s80926" name="Equation" r:id="rId6" imgW="6548438" imgH="871538" progId="Equation.3">
                    <p:embed/>
                  </p:oleObj>
                </mc:Choice>
                <mc:Fallback>
                  <p:oleObj name="Equation" r:id="rId6" imgW="6548438" imgH="871538" progId="Equation.3">
                    <p:embed/>
                    <p:pic>
                      <p:nvPicPr>
                        <p:cNvPr id="0" name="Object 11"/>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34" y="2585"/>
                          <a:ext cx="3817" cy="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pSp>
        <p:nvGrpSpPr>
          <p:cNvPr id="4" name="Group 12"/>
          <p:cNvGrpSpPr>
            <a:grpSpLocks/>
          </p:cNvGrpSpPr>
          <p:nvPr/>
        </p:nvGrpSpPr>
        <p:grpSpPr bwMode="auto">
          <a:xfrm>
            <a:off x="2667000" y="5149850"/>
            <a:ext cx="3722688" cy="857250"/>
            <a:chOff x="1680" y="3244"/>
            <a:chExt cx="2345" cy="540"/>
          </a:xfrm>
        </p:grpSpPr>
        <p:sp>
          <p:nvSpPr>
            <p:cNvPr id="80907" name="Rectangle 13"/>
            <p:cNvSpPr>
              <a:spLocks noChangeArrowheads="1"/>
            </p:cNvSpPr>
            <p:nvPr/>
          </p:nvSpPr>
          <p:spPr bwMode="auto">
            <a:xfrm>
              <a:off x="1680" y="3244"/>
              <a:ext cx="2345" cy="536"/>
            </a:xfrm>
            <a:prstGeom prst="rect">
              <a:avLst/>
            </a:prstGeom>
            <a:solidFill>
              <a:schemeClr val="hlink"/>
            </a:solidFill>
            <a:ln w="12700">
              <a:solidFill>
                <a:srgbClr val="663300"/>
              </a:solidFill>
              <a:miter lim="800000"/>
              <a:headEnd/>
              <a:tailEnd/>
            </a:ln>
          </p:spPr>
          <p:txBody>
            <a:bodyPr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graphicFrame>
          <p:nvGraphicFramePr>
            <p:cNvPr id="80908" name="Object 14">
              <a:hlinkClick r:id="" action="ppaction://ole?verb=0"/>
            </p:cNvPr>
            <p:cNvGraphicFramePr>
              <a:graphicFrameLocks/>
            </p:cNvGraphicFramePr>
            <p:nvPr/>
          </p:nvGraphicFramePr>
          <p:xfrm>
            <a:off x="2001" y="3259"/>
            <a:ext cx="1847" cy="525"/>
          </p:xfrm>
          <a:graphic>
            <a:graphicData uri="http://schemas.openxmlformats.org/presentationml/2006/ole">
              <mc:AlternateContent xmlns:mc="http://schemas.openxmlformats.org/markup-compatibility/2006">
                <mc:Choice xmlns:v="urn:schemas-microsoft-com:vml" Requires="v">
                  <p:oleObj spid="_x0000_s80927" name="Equation" r:id="rId8" imgW="1346200" imgH="381000" progId="Equation.3">
                    <p:embed/>
                  </p:oleObj>
                </mc:Choice>
                <mc:Fallback>
                  <p:oleObj name="Equation" r:id="rId8" imgW="1346200" imgH="381000" progId="Equation.3">
                    <p:embed/>
                    <p:pic>
                      <p:nvPicPr>
                        <p:cNvPr id="0" name="Object 14"/>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01" y="3259"/>
                          <a:ext cx="1847" cy="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87077">
                                            <p:txEl>
                                              <p:pRg st="0" end="0"/>
                                            </p:txEl>
                                          </p:spTgt>
                                        </p:tgtEl>
                                        <p:attrNameLst>
                                          <p:attrName>style.visibility</p:attrName>
                                        </p:attrNameLst>
                                      </p:cBhvr>
                                      <p:to>
                                        <p:strVal val="visible"/>
                                      </p:to>
                                    </p:set>
                                    <p:animEffect transition="in" filter="wipe(left)">
                                      <p:cBhvr>
                                        <p:cTn id="7" dur="500"/>
                                        <p:tgtEl>
                                          <p:spTgt spid="38707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7077"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Footer Placeholder 2"/>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8294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8117F5F9-8ECE-4930-A663-50AC90C71D29}" type="slidenum">
              <a:rPr lang="en-US" altLang="en-US" sz="1600">
                <a:solidFill>
                  <a:schemeClr val="tx1"/>
                </a:solidFill>
              </a:rPr>
              <a:pPr>
                <a:spcBef>
                  <a:spcPct val="0"/>
                </a:spcBef>
                <a:buClrTx/>
                <a:buSzTx/>
                <a:buFontTx/>
                <a:buNone/>
              </a:pPr>
              <a:t>33</a:t>
            </a:fld>
            <a:endParaRPr lang="en-US" altLang="en-US" sz="1600" b="0">
              <a:solidFill>
                <a:schemeClr val="tx1"/>
              </a:solidFill>
              <a:latin typeface="Times New Roman" panose="02020603050405020304" pitchFamily="18" charset="0"/>
            </a:endParaRPr>
          </a:p>
        </p:txBody>
      </p:sp>
      <p:sp>
        <p:nvSpPr>
          <p:cNvPr id="82948"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82949"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82950" name="Rectangle 4"/>
          <p:cNvSpPr>
            <a:spLocks noGrp="1" noChangeArrowheads="1"/>
          </p:cNvSpPr>
          <p:nvPr>
            <p:ph type="title"/>
          </p:nvPr>
        </p:nvSpPr>
        <p:spPr>
          <a:xfrm>
            <a:off x="550863" y="254000"/>
            <a:ext cx="7983537" cy="592138"/>
          </a:xfrm>
          <a:noFill/>
        </p:spPr>
        <p:txBody>
          <a:bodyPr/>
          <a:lstStyle/>
          <a:p>
            <a:r>
              <a:rPr lang="en-US" altLang="en-US" sz="2800" smtClean="0"/>
              <a:t>Menemukan Kombinasi Faktor yg Optimum</a:t>
            </a:r>
          </a:p>
        </p:txBody>
      </p:sp>
      <p:sp>
        <p:nvSpPr>
          <p:cNvPr id="82951" name="Rectangle 5"/>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82952" name="Rectangle 6"/>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82953" name="Rectangle 7"/>
          <p:cNvSpPr>
            <a:spLocks noChangeArrowheads="1"/>
          </p:cNvSpPr>
          <p:nvPr/>
        </p:nvSpPr>
        <p:spPr bwMode="auto">
          <a:xfrm>
            <a:off x="3124200" y="62357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82954" name="Line 8"/>
          <p:cNvSpPr>
            <a:spLocks noChangeShapeType="1"/>
          </p:cNvSpPr>
          <p:nvPr/>
        </p:nvSpPr>
        <p:spPr bwMode="auto">
          <a:xfrm>
            <a:off x="2247900" y="1731963"/>
            <a:ext cx="0" cy="42370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955" name="Line 9"/>
          <p:cNvSpPr>
            <a:spLocks noChangeShapeType="1"/>
          </p:cNvSpPr>
          <p:nvPr/>
        </p:nvSpPr>
        <p:spPr bwMode="auto">
          <a:xfrm>
            <a:off x="2228850" y="5981700"/>
            <a:ext cx="44259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956" name="Rectangle 10"/>
          <p:cNvSpPr>
            <a:spLocks noChangeArrowheads="1"/>
          </p:cNvSpPr>
          <p:nvPr/>
        </p:nvSpPr>
        <p:spPr bwMode="auto">
          <a:xfrm>
            <a:off x="6573838" y="5918200"/>
            <a:ext cx="1592262"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a:solidFill>
                  <a:schemeClr val="tx1"/>
                </a:solidFill>
              </a:rPr>
              <a:t>Labor per year</a:t>
            </a:r>
          </a:p>
        </p:txBody>
      </p:sp>
      <p:sp>
        <p:nvSpPr>
          <p:cNvPr id="82957" name="Rectangle 11"/>
          <p:cNvSpPr>
            <a:spLocks noChangeArrowheads="1"/>
          </p:cNvSpPr>
          <p:nvPr/>
        </p:nvSpPr>
        <p:spPr bwMode="auto">
          <a:xfrm>
            <a:off x="1204913" y="1370013"/>
            <a:ext cx="8588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600" b="1">
                <a:solidFill>
                  <a:schemeClr val="tx1"/>
                </a:solidFill>
              </a:rPr>
              <a:t>Capital</a:t>
            </a:r>
          </a:p>
          <a:p>
            <a:pPr algn="r">
              <a:spcBef>
                <a:spcPct val="0"/>
              </a:spcBef>
              <a:buClrTx/>
              <a:buSzTx/>
              <a:buFontTx/>
              <a:buNone/>
            </a:pPr>
            <a:r>
              <a:rPr lang="en-US" altLang="en-US" sz="1600" b="1">
                <a:solidFill>
                  <a:schemeClr val="tx1"/>
                </a:solidFill>
              </a:rPr>
              <a:t>per</a:t>
            </a:r>
          </a:p>
          <a:p>
            <a:pPr algn="r">
              <a:spcBef>
                <a:spcPct val="0"/>
              </a:spcBef>
              <a:buClrTx/>
              <a:buSzTx/>
              <a:buFontTx/>
              <a:buNone/>
            </a:pPr>
            <a:r>
              <a:rPr lang="en-US" altLang="en-US" sz="1600" b="1">
                <a:solidFill>
                  <a:schemeClr val="tx1"/>
                </a:solidFill>
              </a:rPr>
              <a:t>year</a:t>
            </a:r>
          </a:p>
        </p:txBody>
      </p:sp>
      <p:grpSp>
        <p:nvGrpSpPr>
          <p:cNvPr id="2" name="Group 13"/>
          <p:cNvGrpSpPr>
            <a:grpSpLocks/>
          </p:cNvGrpSpPr>
          <p:nvPr/>
        </p:nvGrpSpPr>
        <p:grpSpPr bwMode="auto">
          <a:xfrm>
            <a:off x="2960688" y="2228850"/>
            <a:ext cx="3546475" cy="3198813"/>
            <a:chOff x="1838" y="1404"/>
            <a:chExt cx="2234" cy="2015"/>
          </a:xfrm>
        </p:grpSpPr>
        <p:sp>
          <p:nvSpPr>
            <p:cNvPr id="82993" name="Rectangle 14"/>
            <p:cNvSpPr>
              <a:spLocks noChangeArrowheads="1"/>
            </p:cNvSpPr>
            <p:nvPr/>
          </p:nvSpPr>
          <p:spPr bwMode="auto">
            <a:xfrm>
              <a:off x="3793" y="3190"/>
              <a:ext cx="279"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Q</a:t>
              </a:r>
              <a:r>
                <a:rPr lang="en-US" altLang="en-US" sz="1800" b="1" i="1" baseline="-25000">
                  <a:solidFill>
                    <a:schemeClr val="tx1"/>
                  </a:solidFill>
                </a:rPr>
                <a:t>1</a:t>
              </a:r>
            </a:p>
          </p:txBody>
        </p:sp>
        <p:sp>
          <p:nvSpPr>
            <p:cNvPr id="82994" name="Freeform 15"/>
            <p:cNvSpPr>
              <a:spLocks/>
            </p:cNvSpPr>
            <p:nvPr/>
          </p:nvSpPr>
          <p:spPr bwMode="auto">
            <a:xfrm>
              <a:off x="1838" y="1404"/>
              <a:ext cx="1957" cy="1886"/>
            </a:xfrm>
            <a:custGeom>
              <a:avLst/>
              <a:gdLst>
                <a:gd name="T0" fmla="*/ 0 w 1957"/>
                <a:gd name="T1" fmla="*/ 0 h 1886"/>
                <a:gd name="T2" fmla="*/ 71 w 1957"/>
                <a:gd name="T3" fmla="*/ 340 h 1886"/>
                <a:gd name="T4" fmla="*/ 237 w 1957"/>
                <a:gd name="T5" fmla="*/ 837 h 1886"/>
                <a:gd name="T6" fmla="*/ 695 w 1957"/>
                <a:gd name="T7" fmla="*/ 1444 h 1886"/>
                <a:gd name="T8" fmla="*/ 1176 w 1957"/>
                <a:gd name="T9" fmla="*/ 1713 h 1886"/>
                <a:gd name="T10" fmla="*/ 1586 w 1957"/>
                <a:gd name="T11" fmla="*/ 1815 h 1886"/>
                <a:gd name="T12" fmla="*/ 1957 w 1957"/>
                <a:gd name="T13" fmla="*/ 1886 h 1886"/>
                <a:gd name="T14" fmla="*/ 0 60000 65536"/>
                <a:gd name="T15" fmla="*/ 0 60000 65536"/>
                <a:gd name="T16" fmla="*/ 0 60000 65536"/>
                <a:gd name="T17" fmla="*/ 0 60000 65536"/>
                <a:gd name="T18" fmla="*/ 0 60000 65536"/>
                <a:gd name="T19" fmla="*/ 0 60000 65536"/>
                <a:gd name="T20" fmla="*/ 0 60000 65536"/>
                <a:gd name="T21" fmla="*/ 0 w 1957"/>
                <a:gd name="T22" fmla="*/ 0 h 1886"/>
                <a:gd name="T23" fmla="*/ 1957 w 1957"/>
                <a:gd name="T24" fmla="*/ 1886 h 18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57" h="1886">
                  <a:moveTo>
                    <a:pt x="0" y="0"/>
                  </a:moveTo>
                  <a:cubicBezTo>
                    <a:pt x="13" y="56"/>
                    <a:pt x="32" y="201"/>
                    <a:pt x="71" y="340"/>
                  </a:cubicBezTo>
                  <a:cubicBezTo>
                    <a:pt x="110" y="479"/>
                    <a:pt x="133" y="653"/>
                    <a:pt x="237" y="837"/>
                  </a:cubicBezTo>
                  <a:cubicBezTo>
                    <a:pt x="341" y="1021"/>
                    <a:pt x="538" y="1298"/>
                    <a:pt x="695" y="1444"/>
                  </a:cubicBezTo>
                  <a:cubicBezTo>
                    <a:pt x="852" y="1590"/>
                    <a:pt x="1028" y="1651"/>
                    <a:pt x="1176" y="1713"/>
                  </a:cubicBezTo>
                  <a:cubicBezTo>
                    <a:pt x="1324" y="1775"/>
                    <a:pt x="1456" y="1786"/>
                    <a:pt x="1586" y="1815"/>
                  </a:cubicBezTo>
                  <a:cubicBezTo>
                    <a:pt x="1716" y="1844"/>
                    <a:pt x="1880" y="1871"/>
                    <a:pt x="1957" y="1886"/>
                  </a:cubicBezTo>
                </a:path>
              </a:pathLst>
            </a:custGeom>
            <a:noFill/>
            <a:ln w="57150">
              <a:solidFill>
                <a:srgbClr val="663300"/>
              </a:solidFill>
              <a:round/>
              <a:headEnd/>
              <a:tailEnd/>
            </a:ln>
            <a:extLst>
              <a:ext uri="{909E8E84-426E-40DD-AFC4-6F175D3DCCD1}">
                <a14:hiddenFill xmlns:a14="http://schemas.microsoft.com/office/drawing/2010/main">
                  <a:solidFill>
                    <a:srgbClr val="FFFFFF"/>
                  </a:solidFill>
                </a14:hiddenFill>
              </a:ext>
            </a:extLst>
          </p:spPr>
          <p:txBody>
            <a:bodyPr wrap="none">
              <a:spAutoFit/>
            </a:bodyPr>
            <a:lstStyle/>
            <a:p>
              <a:endParaRPr lang="en-US"/>
            </a:p>
          </p:txBody>
        </p:sp>
      </p:grpSp>
      <p:grpSp>
        <p:nvGrpSpPr>
          <p:cNvPr id="3" name="Group 17"/>
          <p:cNvGrpSpPr>
            <a:grpSpLocks/>
          </p:cNvGrpSpPr>
          <p:nvPr/>
        </p:nvGrpSpPr>
        <p:grpSpPr bwMode="auto">
          <a:xfrm>
            <a:off x="52388" y="1933575"/>
            <a:ext cx="6573837" cy="4070350"/>
            <a:chOff x="33" y="1218"/>
            <a:chExt cx="4141" cy="2564"/>
          </a:xfrm>
        </p:grpSpPr>
        <p:sp>
          <p:nvSpPr>
            <p:cNvPr id="82986" name="Line 18"/>
            <p:cNvSpPr>
              <a:spLocks noChangeShapeType="1"/>
            </p:cNvSpPr>
            <p:nvPr/>
          </p:nvSpPr>
          <p:spPr bwMode="auto">
            <a:xfrm>
              <a:off x="1418" y="2378"/>
              <a:ext cx="1390" cy="1390"/>
            </a:xfrm>
            <a:prstGeom prst="line">
              <a:avLst/>
            </a:prstGeom>
            <a:noFill/>
            <a:ln w="50800">
              <a:solidFill>
                <a:srgbClr val="0033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987" name="Line 19"/>
            <p:cNvSpPr>
              <a:spLocks noChangeShapeType="1"/>
            </p:cNvSpPr>
            <p:nvPr/>
          </p:nvSpPr>
          <p:spPr bwMode="auto">
            <a:xfrm>
              <a:off x="1418" y="1746"/>
              <a:ext cx="2022" cy="2022"/>
            </a:xfrm>
            <a:prstGeom prst="line">
              <a:avLst/>
            </a:prstGeom>
            <a:noFill/>
            <a:ln w="50800">
              <a:solidFill>
                <a:srgbClr val="0033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988" name="Line 20"/>
            <p:cNvSpPr>
              <a:spLocks noChangeShapeType="1"/>
            </p:cNvSpPr>
            <p:nvPr/>
          </p:nvSpPr>
          <p:spPr bwMode="auto">
            <a:xfrm>
              <a:off x="1410" y="1218"/>
              <a:ext cx="2558" cy="2558"/>
            </a:xfrm>
            <a:prstGeom prst="line">
              <a:avLst/>
            </a:prstGeom>
            <a:noFill/>
            <a:ln w="50800">
              <a:solidFill>
                <a:srgbClr val="0033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989" name="Rectangle 21"/>
            <p:cNvSpPr>
              <a:spLocks noChangeArrowheads="1"/>
            </p:cNvSpPr>
            <p:nvPr/>
          </p:nvSpPr>
          <p:spPr bwMode="auto">
            <a:xfrm>
              <a:off x="2757" y="3534"/>
              <a:ext cx="271"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C</a:t>
              </a:r>
              <a:r>
                <a:rPr lang="en-US" altLang="en-US" sz="1800" b="1" i="1" baseline="-25000">
                  <a:solidFill>
                    <a:schemeClr val="tx1"/>
                  </a:solidFill>
                </a:rPr>
                <a:t>0</a:t>
              </a:r>
            </a:p>
          </p:txBody>
        </p:sp>
        <p:sp>
          <p:nvSpPr>
            <p:cNvPr id="82990" name="Rectangle 22"/>
            <p:cNvSpPr>
              <a:spLocks noChangeArrowheads="1"/>
            </p:cNvSpPr>
            <p:nvPr/>
          </p:nvSpPr>
          <p:spPr bwMode="auto">
            <a:xfrm>
              <a:off x="3388" y="3553"/>
              <a:ext cx="271"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C</a:t>
              </a:r>
              <a:r>
                <a:rPr lang="en-US" altLang="en-US" sz="1800" b="1" i="1" baseline="-25000">
                  <a:solidFill>
                    <a:schemeClr val="tx1"/>
                  </a:solidFill>
                </a:rPr>
                <a:t>1</a:t>
              </a:r>
            </a:p>
          </p:txBody>
        </p:sp>
        <p:sp>
          <p:nvSpPr>
            <p:cNvPr id="82991" name="Rectangle 23"/>
            <p:cNvSpPr>
              <a:spLocks noChangeArrowheads="1"/>
            </p:cNvSpPr>
            <p:nvPr/>
          </p:nvSpPr>
          <p:spPr bwMode="auto">
            <a:xfrm>
              <a:off x="3903" y="3553"/>
              <a:ext cx="271"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C</a:t>
              </a:r>
              <a:r>
                <a:rPr lang="en-US" altLang="en-US" sz="1800" b="1" i="1" baseline="-25000">
                  <a:solidFill>
                    <a:schemeClr val="tx1"/>
                  </a:solidFill>
                </a:rPr>
                <a:t>2</a:t>
              </a:r>
            </a:p>
          </p:txBody>
        </p:sp>
        <p:sp>
          <p:nvSpPr>
            <p:cNvPr id="82992" name="Rectangle 24"/>
            <p:cNvSpPr>
              <a:spLocks noChangeArrowheads="1"/>
            </p:cNvSpPr>
            <p:nvPr/>
          </p:nvSpPr>
          <p:spPr bwMode="auto">
            <a:xfrm>
              <a:off x="33" y="2033"/>
              <a:ext cx="1211" cy="372"/>
            </a:xfrm>
            <a:prstGeom prst="rect">
              <a:avLst/>
            </a:prstGeom>
            <a:solidFill>
              <a:schemeClr val="hlink"/>
            </a:solidFill>
            <a:ln w="12700">
              <a:solidFill>
                <a:schemeClr val="tx1"/>
              </a:solidFill>
              <a:miter lim="800000"/>
              <a:headEnd/>
              <a:tailEnd/>
            </a:ln>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ctr">
                <a:spcBef>
                  <a:spcPct val="0"/>
                </a:spcBef>
                <a:buClrTx/>
                <a:buSzTx/>
                <a:buFontTx/>
                <a:buNone/>
              </a:pPr>
              <a:r>
                <a:rPr lang="en-US" altLang="en-US" sz="1600" b="1" i="1">
                  <a:solidFill>
                    <a:schemeClr val="tx1"/>
                  </a:solidFill>
                </a:rPr>
                <a:t>C</a:t>
              </a:r>
              <a:r>
                <a:rPr lang="en-US" altLang="en-US" sz="1600" b="1" i="1" baseline="-25000">
                  <a:solidFill>
                    <a:schemeClr val="tx1"/>
                  </a:solidFill>
                </a:rPr>
                <a:t>O</a:t>
              </a:r>
              <a:r>
                <a:rPr lang="en-US" altLang="en-US" sz="1600" b="1" i="1">
                  <a:solidFill>
                    <a:schemeClr val="tx1"/>
                  </a:solidFill>
                </a:rPr>
                <a:t>  C</a:t>
              </a:r>
              <a:r>
                <a:rPr lang="en-US" altLang="en-US" sz="1600" b="1" i="1" baseline="-25000">
                  <a:solidFill>
                    <a:schemeClr val="tx1"/>
                  </a:solidFill>
                </a:rPr>
                <a:t>1</a:t>
              </a:r>
              <a:r>
                <a:rPr lang="en-US" altLang="en-US" sz="1600" b="1" i="1">
                  <a:solidFill>
                    <a:schemeClr val="tx1"/>
                  </a:solidFill>
                </a:rPr>
                <a:t>  C</a:t>
              </a:r>
              <a:r>
                <a:rPr lang="en-US" altLang="en-US" sz="1600" b="1" i="1" baseline="-25000">
                  <a:solidFill>
                    <a:schemeClr val="tx1"/>
                  </a:solidFill>
                </a:rPr>
                <a:t>2 </a:t>
              </a:r>
              <a:r>
                <a:rPr lang="en-US" altLang="en-US" sz="1600" b="1" i="1">
                  <a:solidFill>
                    <a:schemeClr val="tx1"/>
                  </a:solidFill>
                </a:rPr>
                <a:t> adalah</a:t>
              </a:r>
              <a:endParaRPr lang="en-US" altLang="en-US" sz="1600" b="1">
                <a:solidFill>
                  <a:schemeClr val="tx1"/>
                </a:solidFill>
              </a:endParaRPr>
            </a:p>
            <a:p>
              <a:pPr algn="ctr">
                <a:spcBef>
                  <a:spcPct val="0"/>
                </a:spcBef>
                <a:buClrTx/>
                <a:buSzTx/>
                <a:buFontTx/>
                <a:buNone/>
              </a:pPr>
              <a:r>
                <a:rPr lang="en-US" altLang="en-US" sz="1600" b="1">
                  <a:solidFill>
                    <a:schemeClr val="tx1"/>
                  </a:solidFill>
                </a:rPr>
                <a:t>Tiga garis isocost</a:t>
              </a:r>
            </a:p>
          </p:txBody>
        </p:sp>
      </p:grpSp>
      <p:grpSp>
        <p:nvGrpSpPr>
          <p:cNvPr id="4" name="Group 25"/>
          <p:cNvGrpSpPr>
            <a:grpSpLocks/>
          </p:cNvGrpSpPr>
          <p:nvPr/>
        </p:nvGrpSpPr>
        <p:grpSpPr bwMode="auto">
          <a:xfrm>
            <a:off x="1738313" y="2516188"/>
            <a:ext cx="4189412" cy="3781425"/>
            <a:chOff x="1105" y="1585"/>
            <a:chExt cx="2639" cy="2382"/>
          </a:xfrm>
        </p:grpSpPr>
        <p:sp>
          <p:nvSpPr>
            <p:cNvPr id="82970" name="Rectangle 26"/>
            <p:cNvSpPr>
              <a:spLocks noChangeArrowheads="1"/>
            </p:cNvSpPr>
            <p:nvPr/>
          </p:nvSpPr>
          <p:spPr bwMode="auto">
            <a:xfrm>
              <a:off x="2518" y="2618"/>
              <a:ext cx="218"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A</a:t>
              </a:r>
            </a:p>
          </p:txBody>
        </p:sp>
        <p:sp>
          <p:nvSpPr>
            <p:cNvPr id="82971" name="Line 27"/>
            <p:cNvSpPr>
              <a:spLocks noChangeShapeType="1"/>
            </p:cNvSpPr>
            <p:nvPr/>
          </p:nvSpPr>
          <p:spPr bwMode="auto">
            <a:xfrm flipH="1">
              <a:off x="1386" y="2832"/>
              <a:ext cx="1166"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972" name="Line 28"/>
            <p:cNvSpPr>
              <a:spLocks noChangeShapeType="1"/>
            </p:cNvSpPr>
            <p:nvPr/>
          </p:nvSpPr>
          <p:spPr bwMode="auto">
            <a:xfrm flipH="1">
              <a:off x="1386" y="3216"/>
              <a:ext cx="1982"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973" name="Rectangle 29"/>
            <p:cNvSpPr>
              <a:spLocks noChangeArrowheads="1"/>
            </p:cNvSpPr>
            <p:nvPr/>
          </p:nvSpPr>
          <p:spPr bwMode="auto">
            <a:xfrm>
              <a:off x="1105" y="2689"/>
              <a:ext cx="271"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K</a:t>
              </a:r>
              <a:r>
                <a:rPr lang="en-US" altLang="en-US" sz="1800" b="1" i="1" baseline="-25000">
                  <a:solidFill>
                    <a:schemeClr val="tx1"/>
                  </a:solidFill>
                </a:rPr>
                <a:t>1</a:t>
              </a:r>
            </a:p>
          </p:txBody>
        </p:sp>
        <p:sp>
          <p:nvSpPr>
            <p:cNvPr id="82974" name="Line 30"/>
            <p:cNvSpPr>
              <a:spLocks noChangeShapeType="1"/>
            </p:cNvSpPr>
            <p:nvPr/>
          </p:nvSpPr>
          <p:spPr bwMode="auto">
            <a:xfrm>
              <a:off x="2528" y="2842"/>
              <a:ext cx="0" cy="942"/>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975" name="Rectangle 31"/>
            <p:cNvSpPr>
              <a:spLocks noChangeArrowheads="1"/>
            </p:cNvSpPr>
            <p:nvPr/>
          </p:nvSpPr>
          <p:spPr bwMode="auto">
            <a:xfrm>
              <a:off x="2401" y="3729"/>
              <a:ext cx="535"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L</a:t>
              </a:r>
              <a:r>
                <a:rPr lang="en-US" altLang="en-US" sz="1800" b="1" i="1" baseline="-25000">
                  <a:solidFill>
                    <a:schemeClr val="tx1"/>
                  </a:solidFill>
                </a:rPr>
                <a:t>1 = </a:t>
              </a:r>
              <a:r>
                <a:rPr lang="en-US" altLang="en-US" sz="2800" b="1" i="1" baseline="-25000">
                  <a:solidFill>
                    <a:schemeClr val="tx1"/>
                  </a:solidFill>
                </a:rPr>
                <a:t>15</a:t>
              </a:r>
            </a:p>
          </p:txBody>
        </p:sp>
        <p:sp>
          <p:nvSpPr>
            <p:cNvPr id="82976" name="Oval 32"/>
            <p:cNvSpPr>
              <a:spLocks noChangeArrowheads="1"/>
            </p:cNvSpPr>
            <p:nvPr/>
          </p:nvSpPr>
          <p:spPr bwMode="auto">
            <a:xfrm>
              <a:off x="2480" y="2784"/>
              <a:ext cx="96" cy="96"/>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82977" name="Rectangle 33"/>
            <p:cNvSpPr>
              <a:spLocks noChangeArrowheads="1"/>
            </p:cNvSpPr>
            <p:nvPr/>
          </p:nvSpPr>
          <p:spPr bwMode="auto">
            <a:xfrm>
              <a:off x="1105" y="3121"/>
              <a:ext cx="271"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K</a:t>
              </a:r>
              <a:r>
                <a:rPr lang="en-US" altLang="en-US" sz="1800" b="1" i="1" baseline="-25000">
                  <a:solidFill>
                    <a:schemeClr val="tx1"/>
                  </a:solidFill>
                </a:rPr>
                <a:t>3</a:t>
              </a:r>
            </a:p>
          </p:txBody>
        </p:sp>
        <p:sp>
          <p:nvSpPr>
            <p:cNvPr id="82978" name="Line 34"/>
            <p:cNvSpPr>
              <a:spLocks noChangeShapeType="1"/>
            </p:cNvSpPr>
            <p:nvPr/>
          </p:nvSpPr>
          <p:spPr bwMode="auto">
            <a:xfrm>
              <a:off x="3408" y="3178"/>
              <a:ext cx="0" cy="606"/>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979" name="Rectangle 35"/>
            <p:cNvSpPr>
              <a:spLocks noChangeArrowheads="1"/>
            </p:cNvSpPr>
            <p:nvPr/>
          </p:nvSpPr>
          <p:spPr bwMode="auto">
            <a:xfrm>
              <a:off x="3265" y="3729"/>
              <a:ext cx="479"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L</a:t>
              </a:r>
              <a:r>
                <a:rPr lang="en-US" altLang="en-US" sz="1800" b="1" i="1" baseline="-25000">
                  <a:solidFill>
                    <a:schemeClr val="tx1"/>
                  </a:solidFill>
                </a:rPr>
                <a:t>3  </a:t>
              </a:r>
              <a:r>
                <a:rPr lang="en-US" altLang="en-US" sz="2800" b="1" i="1" baseline="-25000">
                  <a:solidFill>
                    <a:schemeClr val="tx1"/>
                  </a:solidFill>
                </a:rPr>
                <a:t>30</a:t>
              </a:r>
            </a:p>
          </p:txBody>
        </p:sp>
        <p:sp>
          <p:nvSpPr>
            <p:cNvPr id="82980" name="Line 36"/>
            <p:cNvSpPr>
              <a:spLocks noChangeShapeType="1"/>
            </p:cNvSpPr>
            <p:nvPr/>
          </p:nvSpPr>
          <p:spPr bwMode="auto">
            <a:xfrm flipH="1">
              <a:off x="1386" y="1728"/>
              <a:ext cx="528"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981" name="Line 37"/>
            <p:cNvSpPr>
              <a:spLocks noChangeShapeType="1"/>
            </p:cNvSpPr>
            <p:nvPr/>
          </p:nvSpPr>
          <p:spPr bwMode="auto">
            <a:xfrm>
              <a:off x="1928" y="1738"/>
              <a:ext cx="0" cy="2046"/>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982" name="Oval 38"/>
            <p:cNvSpPr>
              <a:spLocks noChangeArrowheads="1"/>
            </p:cNvSpPr>
            <p:nvPr/>
          </p:nvSpPr>
          <p:spPr bwMode="auto">
            <a:xfrm>
              <a:off x="1872" y="1680"/>
              <a:ext cx="96" cy="96"/>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82983" name="Oval 39"/>
            <p:cNvSpPr>
              <a:spLocks noChangeArrowheads="1"/>
            </p:cNvSpPr>
            <p:nvPr/>
          </p:nvSpPr>
          <p:spPr bwMode="auto">
            <a:xfrm>
              <a:off x="3360" y="3168"/>
              <a:ext cx="96" cy="96"/>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82984" name="Rectangle 40"/>
            <p:cNvSpPr>
              <a:spLocks noChangeArrowheads="1"/>
            </p:cNvSpPr>
            <p:nvPr/>
          </p:nvSpPr>
          <p:spPr bwMode="auto">
            <a:xfrm>
              <a:off x="1105" y="1585"/>
              <a:ext cx="271"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K</a:t>
              </a:r>
              <a:r>
                <a:rPr lang="en-US" altLang="en-US" sz="1800" b="1" i="1" baseline="-25000">
                  <a:solidFill>
                    <a:schemeClr val="tx1"/>
                  </a:solidFill>
                </a:rPr>
                <a:t>2</a:t>
              </a:r>
            </a:p>
          </p:txBody>
        </p:sp>
        <p:sp>
          <p:nvSpPr>
            <p:cNvPr id="82985" name="Rectangle 41"/>
            <p:cNvSpPr>
              <a:spLocks noChangeArrowheads="1"/>
            </p:cNvSpPr>
            <p:nvPr/>
          </p:nvSpPr>
          <p:spPr bwMode="auto">
            <a:xfrm>
              <a:off x="1785" y="3729"/>
              <a:ext cx="450"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L</a:t>
              </a:r>
              <a:r>
                <a:rPr lang="en-US" altLang="en-US" sz="1800" b="1" i="1" baseline="-25000">
                  <a:solidFill>
                    <a:schemeClr val="tx1"/>
                  </a:solidFill>
                </a:rPr>
                <a:t>2 = </a:t>
              </a:r>
              <a:r>
                <a:rPr lang="en-US" altLang="en-US" sz="2800" b="1" i="1" baseline="-25000">
                  <a:solidFill>
                    <a:schemeClr val="tx1"/>
                  </a:solidFill>
                </a:rPr>
                <a:t>9</a:t>
              </a:r>
            </a:p>
          </p:txBody>
        </p:sp>
      </p:grpSp>
      <p:sp>
        <p:nvSpPr>
          <p:cNvPr id="82961" name="Text Box 51"/>
          <p:cNvSpPr txBox="1">
            <a:spLocks noChangeArrowheads="1"/>
          </p:cNvSpPr>
          <p:nvPr/>
        </p:nvSpPr>
        <p:spPr bwMode="auto">
          <a:xfrm>
            <a:off x="4194175" y="1263650"/>
            <a:ext cx="4805363"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buClrTx/>
              <a:buSzTx/>
              <a:buFontTx/>
              <a:buNone/>
            </a:pPr>
            <a:r>
              <a:rPr lang="en-US" altLang="en-US" sz="2000">
                <a:solidFill>
                  <a:schemeClr val="tx1"/>
                </a:solidFill>
              </a:rPr>
              <a:t>Misalkan </a:t>
            </a:r>
            <a:r>
              <a:rPr lang="en-US" altLang="en-US" sz="2000" i="1">
                <a:solidFill>
                  <a:schemeClr val="tx1"/>
                </a:solidFill>
              </a:rPr>
              <a:t>C</a:t>
            </a:r>
            <a:r>
              <a:rPr lang="en-US" altLang="en-US" sz="2000" i="1" baseline="-25000">
                <a:solidFill>
                  <a:schemeClr val="tx1"/>
                </a:solidFill>
              </a:rPr>
              <a:t>1</a:t>
            </a:r>
            <a:r>
              <a:rPr lang="en-US" altLang="en-US" sz="2000">
                <a:solidFill>
                  <a:schemeClr val="tx1"/>
                </a:solidFill>
              </a:rPr>
              <a:t> = 300.000; upah =10.000 dan per unit modal 15.000. Titik A  merupakan kombinasi faktor yg optimum</a:t>
            </a:r>
          </a:p>
          <a:p>
            <a:pPr algn="r">
              <a:buClrTx/>
              <a:buSzTx/>
              <a:buFontTx/>
              <a:buNone/>
            </a:pPr>
            <a:r>
              <a:rPr lang="en-US" altLang="en-US" sz="2000">
                <a:solidFill>
                  <a:schemeClr val="tx1"/>
                </a:solidFill>
              </a:rPr>
              <a:t>Pada titik B &amp; D, biaya produksi:</a:t>
            </a:r>
          </a:p>
          <a:p>
            <a:pPr algn="r">
              <a:buClrTx/>
              <a:buSzTx/>
              <a:buFontTx/>
              <a:buNone/>
            </a:pPr>
            <a:r>
              <a:rPr lang="en-US" altLang="en-US" sz="2000">
                <a:solidFill>
                  <a:schemeClr val="tx1"/>
                </a:solidFill>
              </a:rPr>
              <a:t>20(15.000)+9(10.000)=390.000</a:t>
            </a:r>
          </a:p>
          <a:p>
            <a:pPr algn="r">
              <a:buClrTx/>
              <a:buSzTx/>
              <a:buFontTx/>
              <a:buNone/>
            </a:pPr>
            <a:r>
              <a:rPr lang="en-US" altLang="en-US" sz="2000">
                <a:solidFill>
                  <a:schemeClr val="tx1"/>
                </a:solidFill>
              </a:rPr>
              <a:t>6(15.000)+30(10.000)=390.000</a:t>
            </a:r>
          </a:p>
        </p:txBody>
      </p:sp>
      <p:sp>
        <p:nvSpPr>
          <p:cNvPr id="82962" name="Rectangle 52"/>
          <p:cNvSpPr>
            <a:spLocks noChangeArrowheads="1"/>
          </p:cNvSpPr>
          <p:nvPr/>
        </p:nvSpPr>
        <p:spPr bwMode="auto">
          <a:xfrm>
            <a:off x="4613275" y="2308225"/>
            <a:ext cx="88900" cy="8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82963" name="Rectangle 53"/>
          <p:cNvSpPr>
            <a:spLocks noChangeArrowheads="1"/>
          </p:cNvSpPr>
          <p:nvPr/>
        </p:nvSpPr>
        <p:spPr bwMode="auto">
          <a:xfrm>
            <a:off x="4252913" y="2308225"/>
            <a:ext cx="4659312"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82964" name="Text Box 54"/>
          <p:cNvSpPr txBox="1">
            <a:spLocks noChangeArrowheads="1"/>
          </p:cNvSpPr>
          <p:nvPr/>
        </p:nvSpPr>
        <p:spPr bwMode="auto">
          <a:xfrm>
            <a:off x="1727200" y="2293938"/>
            <a:ext cx="5381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buClrTx/>
              <a:buSzTx/>
              <a:buFontTx/>
              <a:buNone/>
            </a:pPr>
            <a:r>
              <a:rPr lang="en-US" altLang="en-US" sz="1800" b="1" i="1">
                <a:solidFill>
                  <a:schemeClr val="tx1"/>
                </a:solidFill>
              </a:rPr>
              <a:t>20</a:t>
            </a:r>
          </a:p>
        </p:txBody>
      </p:sp>
      <p:sp>
        <p:nvSpPr>
          <p:cNvPr id="82965" name="Text Box 55"/>
          <p:cNvSpPr txBox="1">
            <a:spLocks noChangeArrowheads="1"/>
          </p:cNvSpPr>
          <p:nvPr/>
        </p:nvSpPr>
        <p:spPr bwMode="auto">
          <a:xfrm>
            <a:off x="1335088" y="4281488"/>
            <a:ext cx="463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buClrTx/>
              <a:buSzTx/>
              <a:buFontTx/>
              <a:buNone/>
            </a:pPr>
            <a:r>
              <a:rPr lang="en-US" altLang="en-US" sz="1800" b="1" i="1">
                <a:solidFill>
                  <a:schemeClr val="tx1"/>
                </a:solidFill>
              </a:rPr>
              <a:t>10</a:t>
            </a:r>
          </a:p>
        </p:txBody>
      </p:sp>
      <p:sp>
        <p:nvSpPr>
          <p:cNvPr id="82966" name="Text Box 56"/>
          <p:cNvSpPr txBox="1">
            <a:spLocks noChangeArrowheads="1"/>
          </p:cNvSpPr>
          <p:nvPr/>
        </p:nvSpPr>
        <p:spPr bwMode="auto">
          <a:xfrm>
            <a:off x="6416675" y="4991100"/>
            <a:ext cx="1162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buClrTx/>
              <a:buSzTx/>
              <a:buFontTx/>
              <a:buNone/>
            </a:pPr>
            <a:r>
              <a:rPr lang="en-US" altLang="en-US" sz="1800" b="1">
                <a:solidFill>
                  <a:schemeClr val="tx1"/>
                </a:solidFill>
              </a:rPr>
              <a:t>=</a:t>
            </a:r>
            <a:r>
              <a:rPr lang="en-US" altLang="en-US" sz="2400" b="1">
                <a:solidFill>
                  <a:schemeClr val="tx1"/>
                </a:solidFill>
              </a:rPr>
              <a:t> </a:t>
            </a:r>
            <a:r>
              <a:rPr lang="en-US" altLang="en-US" sz="1800" b="1">
                <a:solidFill>
                  <a:schemeClr val="tx1"/>
                </a:solidFill>
              </a:rPr>
              <a:t>2.500</a:t>
            </a:r>
          </a:p>
        </p:txBody>
      </p:sp>
      <p:sp>
        <p:nvSpPr>
          <p:cNvPr id="82967" name="Text Box 57"/>
          <p:cNvSpPr txBox="1">
            <a:spLocks noChangeArrowheads="1"/>
          </p:cNvSpPr>
          <p:nvPr/>
        </p:nvSpPr>
        <p:spPr bwMode="auto">
          <a:xfrm>
            <a:off x="1454150" y="4949825"/>
            <a:ext cx="317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buClrTx/>
              <a:buSzTx/>
              <a:buFontTx/>
              <a:buNone/>
            </a:pPr>
            <a:r>
              <a:rPr lang="en-US" altLang="en-US" sz="1800" b="1">
                <a:solidFill>
                  <a:schemeClr val="tx1"/>
                </a:solidFill>
              </a:rPr>
              <a:t>6</a:t>
            </a:r>
          </a:p>
        </p:txBody>
      </p:sp>
      <p:sp>
        <p:nvSpPr>
          <p:cNvPr id="82968" name="Rectangle 26"/>
          <p:cNvSpPr>
            <a:spLocks noChangeArrowheads="1"/>
          </p:cNvSpPr>
          <p:nvPr/>
        </p:nvSpPr>
        <p:spPr bwMode="auto">
          <a:xfrm>
            <a:off x="3059113" y="2422525"/>
            <a:ext cx="349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B</a:t>
            </a:r>
          </a:p>
        </p:txBody>
      </p:sp>
      <p:sp>
        <p:nvSpPr>
          <p:cNvPr id="82969" name="Rectangle 26"/>
          <p:cNvSpPr>
            <a:spLocks noChangeArrowheads="1"/>
          </p:cNvSpPr>
          <p:nvPr/>
        </p:nvSpPr>
        <p:spPr bwMode="auto">
          <a:xfrm>
            <a:off x="5403850" y="4708525"/>
            <a:ext cx="349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D</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Footer Placeholder 2"/>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8499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F5005546-A4A6-4352-B6C5-A47D7EE1CBB1}" type="slidenum">
              <a:rPr lang="en-US" altLang="en-US" sz="1600">
                <a:solidFill>
                  <a:schemeClr val="tx1"/>
                </a:solidFill>
              </a:rPr>
              <a:pPr>
                <a:spcBef>
                  <a:spcPct val="0"/>
                </a:spcBef>
                <a:buClrTx/>
                <a:buSzTx/>
                <a:buFontTx/>
                <a:buNone/>
              </a:pPr>
              <a:t>34</a:t>
            </a:fld>
            <a:endParaRPr lang="en-US" altLang="en-US" sz="1600" b="0">
              <a:solidFill>
                <a:schemeClr val="tx1"/>
              </a:solidFill>
              <a:latin typeface="Times New Roman" panose="02020603050405020304" pitchFamily="18" charset="0"/>
            </a:endParaRPr>
          </a:p>
        </p:txBody>
      </p:sp>
      <p:sp>
        <p:nvSpPr>
          <p:cNvPr id="84996"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84997"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84998" name="Rectangle 4"/>
          <p:cNvSpPr>
            <a:spLocks noGrp="1" noChangeArrowheads="1"/>
          </p:cNvSpPr>
          <p:nvPr>
            <p:ph type="title"/>
          </p:nvPr>
        </p:nvSpPr>
        <p:spPr>
          <a:xfrm>
            <a:off x="550863" y="292100"/>
            <a:ext cx="7983537" cy="665163"/>
          </a:xfrm>
          <a:noFill/>
        </p:spPr>
        <p:txBody>
          <a:bodyPr/>
          <a:lstStyle/>
          <a:p>
            <a:r>
              <a:rPr lang="en-US" altLang="en-US" sz="3200" smtClean="0"/>
              <a:t>Apabila upah meningkat </a:t>
            </a:r>
          </a:p>
        </p:txBody>
      </p:sp>
      <p:sp>
        <p:nvSpPr>
          <p:cNvPr id="84999" name="Rectangle 5"/>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85000" name="Rectangle 6"/>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85001" name="Rectangle 7"/>
          <p:cNvSpPr>
            <a:spLocks noChangeArrowheads="1"/>
          </p:cNvSpPr>
          <p:nvPr/>
        </p:nvSpPr>
        <p:spPr bwMode="auto">
          <a:xfrm>
            <a:off x="3124200" y="62357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grpSp>
        <p:nvGrpSpPr>
          <p:cNvPr id="2" name="Group 8"/>
          <p:cNvGrpSpPr>
            <a:grpSpLocks/>
          </p:cNvGrpSpPr>
          <p:nvPr/>
        </p:nvGrpSpPr>
        <p:grpSpPr bwMode="auto">
          <a:xfrm>
            <a:off x="1754188" y="1476375"/>
            <a:ext cx="5292725" cy="4806950"/>
            <a:chOff x="1105" y="930"/>
            <a:chExt cx="3334" cy="3028"/>
          </a:xfrm>
        </p:grpSpPr>
        <p:sp>
          <p:nvSpPr>
            <p:cNvPr id="85019" name="Rectangle 9"/>
            <p:cNvSpPr>
              <a:spLocks noChangeArrowheads="1"/>
            </p:cNvSpPr>
            <p:nvPr/>
          </p:nvSpPr>
          <p:spPr bwMode="auto">
            <a:xfrm>
              <a:off x="2833" y="3435"/>
              <a:ext cx="271"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C</a:t>
              </a:r>
              <a:r>
                <a:rPr lang="en-US" altLang="en-US" sz="1800" b="1" i="1" baseline="-25000">
                  <a:solidFill>
                    <a:schemeClr val="tx1"/>
                  </a:solidFill>
                </a:rPr>
                <a:t>2</a:t>
              </a:r>
            </a:p>
          </p:txBody>
        </p:sp>
        <p:sp>
          <p:nvSpPr>
            <p:cNvPr id="85020" name="Line 10"/>
            <p:cNvSpPr>
              <a:spLocks noChangeShapeType="1"/>
            </p:cNvSpPr>
            <p:nvPr/>
          </p:nvSpPr>
          <p:spPr bwMode="auto">
            <a:xfrm>
              <a:off x="1399" y="930"/>
              <a:ext cx="1513" cy="2846"/>
            </a:xfrm>
            <a:prstGeom prst="line">
              <a:avLst/>
            </a:prstGeom>
            <a:noFill/>
            <a:ln w="50800">
              <a:solidFill>
                <a:srgbClr val="99CCFF"/>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5021" name="Rectangle 11"/>
            <p:cNvSpPr>
              <a:spLocks noChangeArrowheads="1"/>
            </p:cNvSpPr>
            <p:nvPr/>
          </p:nvSpPr>
          <p:spPr bwMode="auto">
            <a:xfrm>
              <a:off x="4317" y="1759"/>
              <a:ext cx="122" cy="198"/>
            </a:xfrm>
            <a:prstGeom prst="rect">
              <a:avLst/>
            </a:prstGeom>
            <a:solidFill>
              <a:schemeClr val="hlink"/>
            </a:solidFill>
            <a:ln w="12700">
              <a:solidFill>
                <a:schemeClr val="tx1"/>
              </a:solidFill>
              <a:miter lim="800000"/>
              <a:headEnd/>
              <a:tailEnd/>
            </a:ln>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ctr">
                <a:spcBef>
                  <a:spcPct val="0"/>
                </a:spcBef>
                <a:buClrTx/>
                <a:buSzTx/>
                <a:buFontTx/>
                <a:buNone/>
              </a:pPr>
              <a:endParaRPr lang="en-US" altLang="en-US" sz="1400" b="1">
                <a:solidFill>
                  <a:schemeClr val="tx1"/>
                </a:solidFill>
              </a:endParaRPr>
            </a:p>
          </p:txBody>
        </p:sp>
        <p:sp>
          <p:nvSpPr>
            <p:cNvPr id="85023" name="Line 13"/>
            <p:cNvSpPr>
              <a:spLocks noChangeShapeType="1"/>
            </p:cNvSpPr>
            <p:nvPr/>
          </p:nvSpPr>
          <p:spPr bwMode="auto">
            <a:xfrm flipH="1">
              <a:off x="1386" y="2352"/>
              <a:ext cx="743"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5024" name="Line 14"/>
            <p:cNvSpPr>
              <a:spLocks noChangeShapeType="1"/>
            </p:cNvSpPr>
            <p:nvPr/>
          </p:nvSpPr>
          <p:spPr bwMode="auto">
            <a:xfrm>
              <a:off x="2160" y="2394"/>
              <a:ext cx="0" cy="139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5025" name="Rectangle 15"/>
            <p:cNvSpPr>
              <a:spLocks noChangeArrowheads="1"/>
            </p:cNvSpPr>
            <p:nvPr/>
          </p:nvSpPr>
          <p:spPr bwMode="auto">
            <a:xfrm>
              <a:off x="1105" y="2209"/>
              <a:ext cx="271"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K</a:t>
              </a:r>
              <a:r>
                <a:rPr lang="en-US" altLang="en-US" sz="1800" b="1" i="1" baseline="-25000">
                  <a:solidFill>
                    <a:schemeClr val="tx1"/>
                  </a:solidFill>
                </a:rPr>
                <a:t>2</a:t>
              </a:r>
            </a:p>
          </p:txBody>
        </p:sp>
        <p:sp>
          <p:nvSpPr>
            <p:cNvPr id="85026" name="Rectangle 16"/>
            <p:cNvSpPr>
              <a:spLocks noChangeArrowheads="1"/>
            </p:cNvSpPr>
            <p:nvPr/>
          </p:nvSpPr>
          <p:spPr bwMode="auto">
            <a:xfrm>
              <a:off x="2017" y="3729"/>
              <a:ext cx="255"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L</a:t>
              </a:r>
              <a:r>
                <a:rPr lang="en-US" altLang="en-US" sz="1800" b="1" i="1" baseline="-25000">
                  <a:solidFill>
                    <a:schemeClr val="tx1"/>
                  </a:solidFill>
                </a:rPr>
                <a:t>2</a:t>
              </a:r>
            </a:p>
          </p:txBody>
        </p:sp>
        <p:sp>
          <p:nvSpPr>
            <p:cNvPr id="85027" name="Rectangle 17"/>
            <p:cNvSpPr>
              <a:spLocks noChangeArrowheads="1"/>
            </p:cNvSpPr>
            <p:nvPr/>
          </p:nvSpPr>
          <p:spPr bwMode="auto">
            <a:xfrm>
              <a:off x="2161" y="2065"/>
              <a:ext cx="218"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B</a:t>
              </a:r>
            </a:p>
          </p:txBody>
        </p:sp>
        <p:sp>
          <p:nvSpPr>
            <p:cNvPr id="85022" name="Oval 12"/>
            <p:cNvSpPr>
              <a:spLocks noChangeArrowheads="1"/>
            </p:cNvSpPr>
            <p:nvPr/>
          </p:nvSpPr>
          <p:spPr bwMode="auto">
            <a:xfrm>
              <a:off x="2130" y="2304"/>
              <a:ext cx="96" cy="96"/>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grpSp>
      <p:grpSp>
        <p:nvGrpSpPr>
          <p:cNvPr id="3" name="Group 18"/>
          <p:cNvGrpSpPr>
            <a:grpSpLocks/>
          </p:cNvGrpSpPr>
          <p:nvPr/>
        </p:nvGrpSpPr>
        <p:grpSpPr bwMode="auto">
          <a:xfrm>
            <a:off x="1754188" y="1477963"/>
            <a:ext cx="5210175" cy="4805362"/>
            <a:chOff x="1105" y="931"/>
            <a:chExt cx="3282" cy="3027"/>
          </a:xfrm>
        </p:grpSpPr>
        <p:sp>
          <p:nvSpPr>
            <p:cNvPr id="85009" name="Line 20"/>
            <p:cNvSpPr>
              <a:spLocks noChangeShapeType="1"/>
            </p:cNvSpPr>
            <p:nvPr/>
          </p:nvSpPr>
          <p:spPr bwMode="auto">
            <a:xfrm>
              <a:off x="1415" y="1558"/>
              <a:ext cx="2036" cy="2211"/>
            </a:xfrm>
            <a:prstGeom prst="line">
              <a:avLst/>
            </a:prstGeom>
            <a:noFill/>
            <a:ln w="50800">
              <a:solidFill>
                <a:srgbClr val="0033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5010" name="Rectangle 21"/>
            <p:cNvSpPr>
              <a:spLocks noChangeArrowheads="1"/>
            </p:cNvSpPr>
            <p:nvPr/>
          </p:nvSpPr>
          <p:spPr bwMode="auto">
            <a:xfrm>
              <a:off x="3361" y="3435"/>
              <a:ext cx="271"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C</a:t>
              </a:r>
              <a:r>
                <a:rPr lang="en-US" altLang="en-US" sz="1800" b="1" i="1" baseline="-25000">
                  <a:solidFill>
                    <a:schemeClr val="tx1"/>
                  </a:solidFill>
                </a:rPr>
                <a:t>1</a:t>
              </a:r>
            </a:p>
          </p:txBody>
        </p:sp>
        <p:sp>
          <p:nvSpPr>
            <p:cNvPr id="85008" name="Freeform 19"/>
            <p:cNvSpPr>
              <a:spLocks/>
            </p:cNvSpPr>
            <p:nvPr/>
          </p:nvSpPr>
          <p:spPr bwMode="auto">
            <a:xfrm>
              <a:off x="2050" y="1529"/>
              <a:ext cx="1731" cy="1633"/>
            </a:xfrm>
            <a:custGeom>
              <a:avLst/>
              <a:gdLst>
                <a:gd name="T0" fmla="*/ 0 w 1731"/>
                <a:gd name="T1" fmla="*/ 0 h 1633"/>
                <a:gd name="T2" fmla="*/ 6 w 1731"/>
                <a:gd name="T3" fmla="*/ 42 h 1633"/>
                <a:gd name="T4" fmla="*/ 6 w 1731"/>
                <a:gd name="T5" fmla="*/ 98 h 1633"/>
                <a:gd name="T6" fmla="*/ 13 w 1731"/>
                <a:gd name="T7" fmla="*/ 160 h 1633"/>
                <a:gd name="T8" fmla="*/ 19 w 1731"/>
                <a:gd name="T9" fmla="*/ 237 h 1633"/>
                <a:gd name="T10" fmla="*/ 25 w 1731"/>
                <a:gd name="T11" fmla="*/ 309 h 1633"/>
                <a:gd name="T12" fmla="*/ 37 w 1731"/>
                <a:gd name="T13" fmla="*/ 381 h 1633"/>
                <a:gd name="T14" fmla="*/ 43 w 1731"/>
                <a:gd name="T15" fmla="*/ 448 h 1633"/>
                <a:gd name="T16" fmla="*/ 49 w 1731"/>
                <a:gd name="T17" fmla="*/ 500 h 1633"/>
                <a:gd name="T18" fmla="*/ 55 w 1731"/>
                <a:gd name="T19" fmla="*/ 541 h 1633"/>
                <a:gd name="T20" fmla="*/ 61 w 1731"/>
                <a:gd name="T21" fmla="*/ 577 h 1633"/>
                <a:gd name="T22" fmla="*/ 79 w 1731"/>
                <a:gd name="T23" fmla="*/ 639 h 1633"/>
                <a:gd name="T24" fmla="*/ 97 w 1731"/>
                <a:gd name="T25" fmla="*/ 685 h 1633"/>
                <a:gd name="T26" fmla="*/ 116 w 1731"/>
                <a:gd name="T27" fmla="*/ 736 h 1633"/>
                <a:gd name="T28" fmla="*/ 164 w 1731"/>
                <a:gd name="T29" fmla="*/ 850 h 1633"/>
                <a:gd name="T30" fmla="*/ 231 w 1731"/>
                <a:gd name="T31" fmla="*/ 958 h 1633"/>
                <a:gd name="T32" fmla="*/ 273 w 1731"/>
                <a:gd name="T33" fmla="*/ 1019 h 1633"/>
                <a:gd name="T34" fmla="*/ 322 w 1731"/>
                <a:gd name="T35" fmla="*/ 1086 h 1633"/>
                <a:gd name="T36" fmla="*/ 377 w 1731"/>
                <a:gd name="T37" fmla="*/ 1153 h 1633"/>
                <a:gd name="T38" fmla="*/ 425 w 1731"/>
                <a:gd name="T39" fmla="*/ 1210 h 1633"/>
                <a:gd name="T40" fmla="*/ 474 w 1731"/>
                <a:gd name="T41" fmla="*/ 1261 h 1633"/>
                <a:gd name="T42" fmla="*/ 522 w 1731"/>
                <a:gd name="T43" fmla="*/ 1303 h 1633"/>
                <a:gd name="T44" fmla="*/ 577 w 1731"/>
                <a:gd name="T45" fmla="*/ 1344 h 1633"/>
                <a:gd name="T46" fmla="*/ 644 w 1731"/>
                <a:gd name="T47" fmla="*/ 1385 h 1633"/>
                <a:gd name="T48" fmla="*/ 723 w 1731"/>
                <a:gd name="T49" fmla="*/ 1431 h 1633"/>
                <a:gd name="T50" fmla="*/ 814 w 1731"/>
                <a:gd name="T51" fmla="*/ 1483 h 1633"/>
                <a:gd name="T52" fmla="*/ 917 w 1731"/>
                <a:gd name="T53" fmla="*/ 1534 h 1633"/>
                <a:gd name="T54" fmla="*/ 971 w 1731"/>
                <a:gd name="T55" fmla="*/ 1555 h 1633"/>
                <a:gd name="T56" fmla="*/ 1038 w 1731"/>
                <a:gd name="T57" fmla="*/ 1570 h 1633"/>
                <a:gd name="T58" fmla="*/ 1111 w 1731"/>
                <a:gd name="T59" fmla="*/ 1586 h 1633"/>
                <a:gd name="T60" fmla="*/ 1202 w 1731"/>
                <a:gd name="T61" fmla="*/ 1596 h 1633"/>
                <a:gd name="T62" fmla="*/ 1299 w 1731"/>
                <a:gd name="T63" fmla="*/ 1606 h 1633"/>
                <a:gd name="T64" fmla="*/ 1396 w 1731"/>
                <a:gd name="T65" fmla="*/ 1611 h 1633"/>
                <a:gd name="T66" fmla="*/ 1493 w 1731"/>
                <a:gd name="T67" fmla="*/ 1617 h 1633"/>
                <a:gd name="T68" fmla="*/ 1584 w 1731"/>
                <a:gd name="T69" fmla="*/ 1622 h 1633"/>
                <a:gd name="T70" fmla="*/ 1663 w 1731"/>
                <a:gd name="T71" fmla="*/ 1627 h 1633"/>
                <a:gd name="T72" fmla="*/ 1730 w 1731"/>
                <a:gd name="T73" fmla="*/ 1632 h 163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31"/>
                <a:gd name="T112" fmla="*/ 0 h 1633"/>
                <a:gd name="T113" fmla="*/ 1731 w 1731"/>
                <a:gd name="T114" fmla="*/ 1633 h 163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31" h="1633">
                  <a:moveTo>
                    <a:pt x="0" y="0"/>
                  </a:moveTo>
                  <a:lnTo>
                    <a:pt x="6" y="42"/>
                  </a:lnTo>
                  <a:lnTo>
                    <a:pt x="6" y="98"/>
                  </a:lnTo>
                  <a:lnTo>
                    <a:pt x="13" y="160"/>
                  </a:lnTo>
                  <a:lnTo>
                    <a:pt x="19" y="237"/>
                  </a:lnTo>
                  <a:lnTo>
                    <a:pt x="25" y="309"/>
                  </a:lnTo>
                  <a:lnTo>
                    <a:pt x="37" y="381"/>
                  </a:lnTo>
                  <a:lnTo>
                    <a:pt x="43" y="448"/>
                  </a:lnTo>
                  <a:lnTo>
                    <a:pt x="49" y="500"/>
                  </a:lnTo>
                  <a:lnTo>
                    <a:pt x="55" y="541"/>
                  </a:lnTo>
                  <a:lnTo>
                    <a:pt x="61" y="577"/>
                  </a:lnTo>
                  <a:lnTo>
                    <a:pt x="79" y="639"/>
                  </a:lnTo>
                  <a:lnTo>
                    <a:pt x="97" y="685"/>
                  </a:lnTo>
                  <a:lnTo>
                    <a:pt x="116" y="736"/>
                  </a:lnTo>
                  <a:lnTo>
                    <a:pt x="164" y="850"/>
                  </a:lnTo>
                  <a:lnTo>
                    <a:pt x="231" y="958"/>
                  </a:lnTo>
                  <a:lnTo>
                    <a:pt x="273" y="1019"/>
                  </a:lnTo>
                  <a:lnTo>
                    <a:pt x="322" y="1086"/>
                  </a:lnTo>
                  <a:lnTo>
                    <a:pt x="377" y="1153"/>
                  </a:lnTo>
                  <a:lnTo>
                    <a:pt x="425" y="1210"/>
                  </a:lnTo>
                  <a:lnTo>
                    <a:pt x="474" y="1261"/>
                  </a:lnTo>
                  <a:lnTo>
                    <a:pt x="522" y="1303"/>
                  </a:lnTo>
                  <a:lnTo>
                    <a:pt x="577" y="1344"/>
                  </a:lnTo>
                  <a:lnTo>
                    <a:pt x="644" y="1385"/>
                  </a:lnTo>
                  <a:lnTo>
                    <a:pt x="723" y="1431"/>
                  </a:lnTo>
                  <a:lnTo>
                    <a:pt x="814" y="1483"/>
                  </a:lnTo>
                  <a:lnTo>
                    <a:pt x="917" y="1534"/>
                  </a:lnTo>
                  <a:lnTo>
                    <a:pt x="971" y="1555"/>
                  </a:lnTo>
                  <a:lnTo>
                    <a:pt x="1038" y="1570"/>
                  </a:lnTo>
                  <a:lnTo>
                    <a:pt x="1111" y="1586"/>
                  </a:lnTo>
                  <a:lnTo>
                    <a:pt x="1202" y="1596"/>
                  </a:lnTo>
                  <a:lnTo>
                    <a:pt x="1299" y="1606"/>
                  </a:lnTo>
                  <a:lnTo>
                    <a:pt x="1396" y="1611"/>
                  </a:lnTo>
                  <a:lnTo>
                    <a:pt x="1493" y="1617"/>
                  </a:lnTo>
                  <a:lnTo>
                    <a:pt x="1584" y="1622"/>
                  </a:lnTo>
                  <a:lnTo>
                    <a:pt x="1663" y="1627"/>
                  </a:lnTo>
                  <a:lnTo>
                    <a:pt x="1730" y="1632"/>
                  </a:lnTo>
                </a:path>
              </a:pathLst>
            </a:custGeom>
            <a:noFill/>
            <a:ln w="50800" cap="rnd">
              <a:solidFill>
                <a:srgbClr val="99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011" name="Rectangle 22"/>
            <p:cNvSpPr>
              <a:spLocks noChangeArrowheads="1"/>
            </p:cNvSpPr>
            <p:nvPr/>
          </p:nvSpPr>
          <p:spPr bwMode="auto">
            <a:xfrm>
              <a:off x="1105" y="2689"/>
              <a:ext cx="271"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K</a:t>
              </a:r>
              <a:r>
                <a:rPr lang="en-US" altLang="en-US" sz="1800" b="1" i="1" baseline="-25000">
                  <a:solidFill>
                    <a:schemeClr val="tx1"/>
                  </a:solidFill>
                </a:rPr>
                <a:t>1</a:t>
              </a:r>
            </a:p>
          </p:txBody>
        </p:sp>
        <p:sp>
          <p:nvSpPr>
            <p:cNvPr id="85012" name="Line 23"/>
            <p:cNvSpPr>
              <a:spLocks noChangeShapeType="1"/>
            </p:cNvSpPr>
            <p:nvPr/>
          </p:nvSpPr>
          <p:spPr bwMode="auto">
            <a:xfrm flipH="1">
              <a:off x="1386" y="2832"/>
              <a:ext cx="1166"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5013" name="Line 24"/>
            <p:cNvSpPr>
              <a:spLocks noChangeShapeType="1"/>
            </p:cNvSpPr>
            <p:nvPr/>
          </p:nvSpPr>
          <p:spPr bwMode="auto">
            <a:xfrm>
              <a:off x="2544" y="2842"/>
              <a:ext cx="0" cy="942"/>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5014" name="Rectangle 25"/>
            <p:cNvSpPr>
              <a:spLocks noChangeArrowheads="1"/>
            </p:cNvSpPr>
            <p:nvPr/>
          </p:nvSpPr>
          <p:spPr bwMode="auto">
            <a:xfrm>
              <a:off x="2401" y="3729"/>
              <a:ext cx="255"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L</a:t>
              </a:r>
              <a:r>
                <a:rPr lang="en-US" altLang="en-US" sz="1800" b="1" i="1" baseline="-25000">
                  <a:solidFill>
                    <a:schemeClr val="tx1"/>
                  </a:solidFill>
                </a:rPr>
                <a:t>1</a:t>
              </a:r>
            </a:p>
          </p:txBody>
        </p:sp>
        <p:sp>
          <p:nvSpPr>
            <p:cNvPr id="85015" name="Oval 26"/>
            <p:cNvSpPr>
              <a:spLocks noChangeArrowheads="1"/>
            </p:cNvSpPr>
            <p:nvPr/>
          </p:nvSpPr>
          <p:spPr bwMode="auto">
            <a:xfrm>
              <a:off x="2496" y="2784"/>
              <a:ext cx="96" cy="96"/>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85016" name="Rectangle 27"/>
            <p:cNvSpPr>
              <a:spLocks noChangeArrowheads="1"/>
            </p:cNvSpPr>
            <p:nvPr/>
          </p:nvSpPr>
          <p:spPr bwMode="auto">
            <a:xfrm>
              <a:off x="2545" y="2545"/>
              <a:ext cx="218"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A</a:t>
              </a:r>
            </a:p>
          </p:txBody>
        </p:sp>
        <p:sp>
          <p:nvSpPr>
            <p:cNvPr id="85017" name="Rectangle 28"/>
            <p:cNvSpPr>
              <a:spLocks noChangeArrowheads="1"/>
            </p:cNvSpPr>
            <p:nvPr/>
          </p:nvSpPr>
          <p:spPr bwMode="auto">
            <a:xfrm>
              <a:off x="3793" y="3025"/>
              <a:ext cx="279"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Q</a:t>
              </a:r>
              <a:r>
                <a:rPr lang="en-US" altLang="en-US" sz="1800" b="1" i="1" baseline="-25000">
                  <a:solidFill>
                    <a:schemeClr val="tx1"/>
                  </a:solidFill>
                </a:rPr>
                <a:t>1</a:t>
              </a:r>
            </a:p>
          </p:txBody>
        </p:sp>
        <p:sp>
          <p:nvSpPr>
            <p:cNvPr id="85018" name="Rectangle 29"/>
            <p:cNvSpPr>
              <a:spLocks noChangeArrowheads="1"/>
            </p:cNvSpPr>
            <p:nvPr/>
          </p:nvSpPr>
          <p:spPr bwMode="auto">
            <a:xfrm>
              <a:off x="1923" y="931"/>
              <a:ext cx="2464" cy="466"/>
            </a:xfrm>
            <a:prstGeom prst="rect">
              <a:avLst/>
            </a:prstGeom>
            <a:solidFill>
              <a:schemeClr val="hlink"/>
            </a:solidFill>
            <a:ln w="12700">
              <a:solidFill>
                <a:schemeClr val="tx1"/>
              </a:solidFill>
              <a:miter lim="800000"/>
              <a:headEnd/>
              <a:tailEnd/>
            </a:ln>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ctr">
                <a:spcBef>
                  <a:spcPct val="0"/>
                </a:spcBef>
                <a:buClrTx/>
                <a:buSzTx/>
                <a:buFontTx/>
                <a:buNone/>
              </a:pPr>
              <a:r>
                <a:rPr lang="en-US" altLang="en-US" sz="1400" b="1" i="1">
                  <a:solidFill>
                    <a:schemeClr val="tx1"/>
                  </a:solidFill>
                </a:rPr>
                <a:t>Peningkatan upah akan menggeser </a:t>
              </a:r>
            </a:p>
            <a:p>
              <a:pPr algn="ctr">
                <a:spcBef>
                  <a:spcPct val="0"/>
                </a:spcBef>
                <a:buClrTx/>
                <a:buSzTx/>
                <a:buFontTx/>
                <a:buNone/>
              </a:pPr>
              <a:r>
                <a:rPr lang="en-US" altLang="en-US" sz="1400" b="1" i="1">
                  <a:solidFill>
                    <a:schemeClr val="tx1"/>
                  </a:solidFill>
                </a:rPr>
                <a:t>Isocost menjadi C2, karena perusahaan</a:t>
              </a:r>
            </a:p>
            <a:p>
              <a:pPr algn="ctr">
                <a:spcBef>
                  <a:spcPct val="0"/>
                </a:spcBef>
                <a:buClrTx/>
                <a:buSzTx/>
                <a:buFontTx/>
                <a:buNone/>
              </a:pPr>
              <a:r>
                <a:rPr lang="en-US" altLang="en-US" sz="1400" b="1" i="1">
                  <a:solidFill>
                    <a:schemeClr val="tx1"/>
                  </a:solidFill>
                </a:rPr>
                <a:t>Akan menggunakan lebih banyak capitalnya</a:t>
              </a:r>
            </a:p>
          </p:txBody>
        </p:sp>
      </p:grpSp>
      <p:sp>
        <p:nvSpPr>
          <p:cNvPr id="85004" name="Rectangle 30"/>
          <p:cNvSpPr>
            <a:spLocks noChangeArrowheads="1"/>
          </p:cNvSpPr>
          <p:nvPr/>
        </p:nvSpPr>
        <p:spPr bwMode="auto">
          <a:xfrm>
            <a:off x="6573838" y="5918200"/>
            <a:ext cx="1592262"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a:solidFill>
                  <a:schemeClr val="tx1"/>
                </a:solidFill>
              </a:rPr>
              <a:t>Labor per year</a:t>
            </a:r>
          </a:p>
        </p:txBody>
      </p:sp>
      <p:sp>
        <p:nvSpPr>
          <p:cNvPr id="85005" name="Rectangle 31"/>
          <p:cNvSpPr>
            <a:spLocks noChangeArrowheads="1"/>
          </p:cNvSpPr>
          <p:nvPr/>
        </p:nvSpPr>
        <p:spPr bwMode="auto">
          <a:xfrm>
            <a:off x="1204913" y="1370013"/>
            <a:ext cx="8588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600" b="1">
                <a:solidFill>
                  <a:schemeClr val="tx1"/>
                </a:solidFill>
              </a:rPr>
              <a:t>Capital</a:t>
            </a:r>
          </a:p>
          <a:p>
            <a:pPr algn="r">
              <a:spcBef>
                <a:spcPct val="0"/>
              </a:spcBef>
              <a:buClrTx/>
              <a:buSzTx/>
              <a:buFontTx/>
              <a:buNone/>
            </a:pPr>
            <a:r>
              <a:rPr lang="en-US" altLang="en-US" sz="1600" b="1">
                <a:solidFill>
                  <a:schemeClr val="tx1"/>
                </a:solidFill>
              </a:rPr>
              <a:t>per</a:t>
            </a:r>
          </a:p>
          <a:p>
            <a:pPr algn="r">
              <a:spcBef>
                <a:spcPct val="0"/>
              </a:spcBef>
              <a:buClrTx/>
              <a:buSzTx/>
              <a:buFontTx/>
              <a:buNone/>
            </a:pPr>
            <a:r>
              <a:rPr lang="en-US" altLang="en-US" sz="1600" b="1">
                <a:solidFill>
                  <a:schemeClr val="tx1"/>
                </a:solidFill>
              </a:rPr>
              <a:t>year</a:t>
            </a:r>
          </a:p>
        </p:txBody>
      </p:sp>
      <p:sp>
        <p:nvSpPr>
          <p:cNvPr id="85006" name="Line 32"/>
          <p:cNvSpPr>
            <a:spLocks noChangeShapeType="1"/>
          </p:cNvSpPr>
          <p:nvPr/>
        </p:nvSpPr>
        <p:spPr bwMode="auto">
          <a:xfrm>
            <a:off x="2247900" y="1381125"/>
            <a:ext cx="0" cy="458787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5007" name="Line 33"/>
          <p:cNvSpPr>
            <a:spLocks noChangeShapeType="1"/>
          </p:cNvSpPr>
          <p:nvPr/>
        </p:nvSpPr>
        <p:spPr bwMode="auto">
          <a:xfrm>
            <a:off x="2228850" y="5981700"/>
            <a:ext cx="44259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8704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11B23A95-7468-4875-9161-A36EC526F0C9}" type="slidenum">
              <a:rPr lang="en-US" altLang="en-US" sz="1600">
                <a:solidFill>
                  <a:schemeClr val="tx1"/>
                </a:solidFill>
              </a:rPr>
              <a:pPr>
                <a:spcBef>
                  <a:spcPct val="0"/>
                </a:spcBef>
                <a:buClrTx/>
                <a:buSzTx/>
                <a:buFontTx/>
                <a:buNone/>
              </a:pPr>
              <a:t>35</a:t>
            </a:fld>
            <a:endParaRPr lang="en-US" altLang="en-US" sz="1600" b="0">
              <a:solidFill>
                <a:schemeClr val="tx1"/>
              </a:solidFill>
              <a:latin typeface="Times New Roman" panose="02020603050405020304" pitchFamily="18" charset="0"/>
            </a:endParaRPr>
          </a:p>
        </p:txBody>
      </p:sp>
      <p:sp>
        <p:nvSpPr>
          <p:cNvPr id="87044"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87045"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87046" name="Rectangle 4"/>
          <p:cNvSpPr>
            <a:spLocks noGrp="1" noChangeArrowheads="1"/>
          </p:cNvSpPr>
          <p:nvPr>
            <p:ph type="title"/>
          </p:nvPr>
        </p:nvSpPr>
        <p:spPr>
          <a:noFill/>
        </p:spPr>
        <p:txBody>
          <a:bodyPr/>
          <a:lstStyle/>
          <a:p>
            <a:r>
              <a:rPr lang="en-US" altLang="en-US" smtClean="0"/>
              <a:t>Constrained Optimalization</a:t>
            </a:r>
          </a:p>
        </p:txBody>
      </p:sp>
      <p:sp>
        <p:nvSpPr>
          <p:cNvPr id="387077" name="Rectangle 5"/>
          <p:cNvSpPr>
            <a:spLocks noGrp="1" noChangeArrowheads="1"/>
          </p:cNvSpPr>
          <p:nvPr>
            <p:ph type="body" idx="1"/>
          </p:nvPr>
        </p:nvSpPr>
        <p:spPr>
          <a:xfrm>
            <a:off x="1143000" y="1306513"/>
            <a:ext cx="7772400" cy="4978400"/>
          </a:xfrm>
          <a:noFill/>
        </p:spPr>
        <p:txBody>
          <a:bodyPr/>
          <a:lstStyle/>
          <a:p>
            <a:pPr>
              <a:spcBef>
                <a:spcPts val="600"/>
              </a:spcBef>
            </a:pPr>
            <a:r>
              <a:rPr lang="en-US" altLang="en-US" sz="2800" smtClean="0"/>
              <a:t>Diketahui:</a:t>
            </a:r>
          </a:p>
          <a:p>
            <a:pPr>
              <a:spcBef>
                <a:spcPts val="600"/>
              </a:spcBef>
              <a:buFont typeface="Wingdings" panose="05000000000000000000" pitchFamily="2" charset="2"/>
              <a:buNone/>
            </a:pPr>
            <a:r>
              <a:rPr lang="en-US" altLang="en-US" sz="2800" smtClean="0"/>
              <a:t>	Fungsi Isoquant: </a:t>
            </a:r>
            <a:r>
              <a:rPr lang="en-US" altLang="en-US" sz="2800" i="1" smtClean="0"/>
              <a:t>Q</a:t>
            </a:r>
            <a:r>
              <a:rPr lang="en-US" altLang="en-US" sz="2800" smtClean="0"/>
              <a:t> = </a:t>
            </a:r>
            <a:r>
              <a:rPr lang="en-US" altLang="en-US" sz="2800" i="1" smtClean="0"/>
              <a:t>f</a:t>
            </a:r>
            <a:r>
              <a:rPr lang="en-US" altLang="en-US" sz="2800" smtClean="0"/>
              <a:t>(</a:t>
            </a:r>
            <a:r>
              <a:rPr lang="en-US" altLang="en-US" sz="2800" i="1" smtClean="0"/>
              <a:t>K</a:t>
            </a:r>
            <a:r>
              <a:rPr lang="en-US" altLang="en-US" sz="2800" smtClean="0"/>
              <a:t>,</a:t>
            </a:r>
            <a:r>
              <a:rPr lang="en-US" altLang="en-US" sz="2800" i="1" smtClean="0"/>
              <a:t>L</a:t>
            </a:r>
            <a:r>
              <a:rPr lang="en-US" altLang="en-US" sz="2800" smtClean="0"/>
              <a:t>)</a:t>
            </a:r>
          </a:p>
          <a:p>
            <a:pPr>
              <a:spcBef>
                <a:spcPts val="600"/>
              </a:spcBef>
              <a:buFont typeface="Wingdings" panose="05000000000000000000" pitchFamily="2" charset="2"/>
              <a:buNone/>
            </a:pPr>
            <a:r>
              <a:rPr lang="en-US" altLang="en-US" sz="2800" smtClean="0"/>
              <a:t>	Fungsi Isocost: </a:t>
            </a:r>
            <a:r>
              <a:rPr lang="en-US" altLang="en-US" sz="2800" i="1" smtClean="0"/>
              <a:t>C</a:t>
            </a:r>
            <a:r>
              <a:rPr lang="en-US" altLang="en-US" sz="2800" smtClean="0"/>
              <a:t> = </a:t>
            </a:r>
            <a:r>
              <a:rPr lang="en-US" altLang="en-US" sz="2800" i="1" smtClean="0"/>
              <a:t>wL</a:t>
            </a:r>
            <a:r>
              <a:rPr lang="en-US" altLang="en-US" sz="2800" smtClean="0"/>
              <a:t>+</a:t>
            </a:r>
            <a:r>
              <a:rPr lang="en-US" altLang="en-US" sz="2800" i="1" smtClean="0"/>
              <a:t>rK</a:t>
            </a:r>
          </a:p>
          <a:p>
            <a:pPr>
              <a:spcBef>
                <a:spcPts val="600"/>
              </a:spcBef>
            </a:pPr>
            <a:r>
              <a:rPr lang="en-US" altLang="en-US" sz="2800" smtClean="0">
                <a:solidFill>
                  <a:srgbClr val="C00000"/>
                </a:solidFill>
              </a:rPr>
              <a:t>Maksimalisasi output:</a:t>
            </a:r>
          </a:p>
          <a:p>
            <a:pPr>
              <a:spcBef>
                <a:spcPts val="600"/>
              </a:spcBef>
              <a:buFont typeface="Wingdings" panose="05000000000000000000" pitchFamily="2" charset="2"/>
              <a:buNone/>
            </a:pPr>
            <a:r>
              <a:rPr lang="en-US" altLang="en-US" sz="2800" smtClean="0"/>
              <a:t>	</a:t>
            </a:r>
            <a:r>
              <a:rPr lang="en-US" altLang="en-US" sz="2800" i="1" smtClean="0"/>
              <a:t>Q</a:t>
            </a:r>
            <a:r>
              <a:rPr lang="en-US" altLang="en-US" sz="2800" smtClean="0"/>
              <a:t> = </a:t>
            </a:r>
            <a:r>
              <a:rPr lang="en-US" altLang="en-US" sz="2800" i="1" smtClean="0"/>
              <a:t>f</a:t>
            </a:r>
            <a:r>
              <a:rPr lang="en-US" altLang="en-US" sz="2800" smtClean="0"/>
              <a:t>(</a:t>
            </a:r>
            <a:r>
              <a:rPr lang="en-US" altLang="en-US" sz="2800" i="1" smtClean="0"/>
              <a:t>K</a:t>
            </a:r>
            <a:r>
              <a:rPr lang="en-US" altLang="en-US" sz="2800" smtClean="0"/>
              <a:t>,</a:t>
            </a:r>
            <a:r>
              <a:rPr lang="en-US" altLang="en-US" sz="2800" i="1" smtClean="0"/>
              <a:t>L</a:t>
            </a:r>
            <a:r>
              <a:rPr lang="en-US" altLang="en-US" sz="2800" smtClean="0"/>
              <a:t>) s.t. </a:t>
            </a:r>
            <a:r>
              <a:rPr lang="en-US" altLang="en-US" sz="2800" i="1" smtClean="0"/>
              <a:t>C</a:t>
            </a:r>
            <a:r>
              <a:rPr lang="en-US" altLang="en-US" sz="2800" smtClean="0"/>
              <a:t> = </a:t>
            </a:r>
            <a:r>
              <a:rPr lang="en-US" altLang="en-US" sz="2800" i="1" smtClean="0"/>
              <a:t>wL</a:t>
            </a:r>
            <a:r>
              <a:rPr lang="en-US" altLang="en-US" sz="2800" smtClean="0"/>
              <a:t>+</a:t>
            </a:r>
            <a:r>
              <a:rPr lang="en-US" altLang="en-US" sz="2800" i="1" smtClean="0"/>
              <a:t>rK</a:t>
            </a:r>
            <a:r>
              <a:rPr lang="en-US" altLang="en-US" sz="2800" smtClean="0"/>
              <a:t> </a:t>
            </a:r>
          </a:p>
          <a:p>
            <a:pPr>
              <a:spcBef>
                <a:spcPts val="600"/>
              </a:spcBef>
            </a:pPr>
            <a:endParaRPr lang="en-US" altLang="en-US" sz="2800" smtClean="0"/>
          </a:p>
          <a:p>
            <a:pPr>
              <a:spcBef>
                <a:spcPts val="600"/>
              </a:spcBef>
            </a:pPr>
            <a:r>
              <a:rPr lang="en-US" altLang="en-US" sz="2800" smtClean="0"/>
              <a:t>Persamaan Lagrangiannya:</a:t>
            </a:r>
          </a:p>
          <a:p>
            <a:pPr>
              <a:spcBef>
                <a:spcPts val="600"/>
              </a:spcBef>
              <a:buFont typeface="Wingdings" panose="05000000000000000000" pitchFamily="2" charset="2"/>
              <a:buNone/>
            </a:pPr>
            <a:r>
              <a:rPr lang="en-US" altLang="en-US" sz="2800" smtClean="0"/>
              <a:t>	</a:t>
            </a:r>
            <a:r>
              <a:rPr lang="en-US" altLang="en-US" sz="2800" i="1" smtClean="0"/>
              <a:t>z</a:t>
            </a:r>
            <a:r>
              <a:rPr lang="en-US" altLang="en-US" sz="2800" smtClean="0"/>
              <a:t> = </a:t>
            </a:r>
            <a:r>
              <a:rPr lang="en-US" altLang="en-US" sz="2800" i="1" smtClean="0"/>
              <a:t>f</a:t>
            </a:r>
            <a:r>
              <a:rPr lang="en-US" altLang="en-US" sz="2800" smtClean="0"/>
              <a:t>(</a:t>
            </a:r>
            <a:r>
              <a:rPr lang="en-US" altLang="en-US" sz="2800" i="1" smtClean="0"/>
              <a:t>K</a:t>
            </a:r>
            <a:r>
              <a:rPr lang="en-US" altLang="en-US" sz="2800" smtClean="0"/>
              <a:t>,</a:t>
            </a:r>
            <a:r>
              <a:rPr lang="en-US" altLang="en-US" sz="2800" i="1" smtClean="0"/>
              <a:t>L</a:t>
            </a:r>
            <a:r>
              <a:rPr lang="en-US" altLang="en-US" sz="2800" smtClean="0"/>
              <a:t>) + </a:t>
            </a:r>
            <a:r>
              <a:rPr lang="el-GR" altLang="en-US" sz="2800" smtClean="0">
                <a:cs typeface="Times New Roman" panose="02020603050405020304" pitchFamily="18" charset="0"/>
              </a:rPr>
              <a:t>λ</a:t>
            </a:r>
            <a:r>
              <a:rPr lang="en-US" altLang="en-US" sz="2800" smtClean="0">
                <a:cs typeface="Times New Roman" panose="02020603050405020304" pitchFamily="18" charset="0"/>
              </a:rPr>
              <a:t>(</a:t>
            </a:r>
            <a:r>
              <a:rPr lang="en-US" altLang="en-US" sz="2800" i="1" smtClean="0"/>
              <a:t>C-wL-rK)</a:t>
            </a:r>
            <a:endParaRPr lang="en-US" altLang="en-US" sz="2800" smtClean="0"/>
          </a:p>
          <a:p>
            <a:pPr>
              <a:spcBef>
                <a:spcPts val="600"/>
              </a:spcBef>
            </a:pPr>
            <a:r>
              <a:rPr lang="en-US" altLang="en-US" sz="2800" smtClean="0"/>
              <a:t>Solusi diperoleh pada turunan ke-1 fungsi z dan men-setnya sama dgn nol [f’(z) = 0]: </a:t>
            </a:r>
          </a:p>
          <a:p>
            <a:pPr>
              <a:spcBef>
                <a:spcPts val="600"/>
              </a:spcBef>
              <a:buFont typeface="Wingdings" panose="05000000000000000000" pitchFamily="2" charset="2"/>
              <a:buNone/>
            </a:pPr>
            <a:r>
              <a:rPr lang="en-US" altLang="en-US" sz="2800" smtClean="0"/>
              <a:t>	</a:t>
            </a:r>
            <a:endParaRPr lang="en-US" altLang="en-US" sz="2800" i="1" smtClean="0"/>
          </a:p>
          <a:p>
            <a:pPr>
              <a:spcBef>
                <a:spcPts val="600"/>
              </a:spcBef>
              <a:buFont typeface="Wingdings" panose="05000000000000000000" pitchFamily="2" charset="2"/>
              <a:buNone/>
            </a:pPr>
            <a:r>
              <a:rPr lang="en-US" altLang="en-US" sz="2800" smtClean="0"/>
              <a:t> </a:t>
            </a:r>
          </a:p>
        </p:txBody>
      </p:sp>
      <p:sp>
        <p:nvSpPr>
          <p:cNvPr id="17" name="Oval 16"/>
          <p:cNvSpPr>
            <a:spLocks noChangeArrowheads="1"/>
          </p:cNvSpPr>
          <p:nvPr/>
        </p:nvSpPr>
        <p:spPr bwMode="auto">
          <a:xfrm>
            <a:off x="2162175" y="3294063"/>
            <a:ext cx="1030288" cy="649287"/>
          </a:xfrm>
          <a:prstGeom prst="ellipse">
            <a:avLst/>
          </a:prstGeom>
          <a:noFill/>
          <a:ln w="127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8" name="Oval 17"/>
          <p:cNvSpPr>
            <a:spLocks noChangeArrowheads="1"/>
          </p:cNvSpPr>
          <p:nvPr/>
        </p:nvSpPr>
        <p:spPr bwMode="auto">
          <a:xfrm>
            <a:off x="3708400" y="3273425"/>
            <a:ext cx="2039938" cy="649288"/>
          </a:xfrm>
          <a:prstGeom prst="ellipse">
            <a:avLst/>
          </a:prstGeom>
          <a:noFill/>
          <a:ln w="127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9" name="Rectangle 18"/>
          <p:cNvSpPr>
            <a:spLocks noChangeArrowheads="1"/>
          </p:cNvSpPr>
          <p:nvPr/>
        </p:nvSpPr>
        <p:spPr bwMode="auto">
          <a:xfrm>
            <a:off x="160338" y="3962400"/>
            <a:ext cx="26495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400">
                <a:solidFill>
                  <a:schemeClr val="tx1"/>
                </a:solidFill>
              </a:rPr>
              <a:t>Fungsi objektifitas</a:t>
            </a:r>
          </a:p>
        </p:txBody>
      </p:sp>
      <p:sp>
        <p:nvSpPr>
          <p:cNvPr id="20" name="Rectangle 19"/>
          <p:cNvSpPr>
            <a:spLocks noChangeArrowheads="1"/>
          </p:cNvSpPr>
          <p:nvPr/>
        </p:nvSpPr>
        <p:spPr bwMode="auto">
          <a:xfrm>
            <a:off x="4564063" y="3940175"/>
            <a:ext cx="15890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wrap="none">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400">
                <a:solidFill>
                  <a:schemeClr val="tx1"/>
                </a:solidFill>
              </a:rPr>
              <a:t>Constraint</a:t>
            </a:r>
          </a:p>
        </p:txBody>
      </p:sp>
      <p:cxnSp>
        <p:nvCxnSpPr>
          <p:cNvPr id="22" name="Straight Arrow Connector 21"/>
          <p:cNvCxnSpPr>
            <a:cxnSpLocks noChangeShapeType="1"/>
            <a:stCxn id="17" idx="5"/>
            <a:endCxn id="19" idx="3"/>
          </p:cNvCxnSpPr>
          <p:nvPr/>
        </p:nvCxnSpPr>
        <p:spPr bwMode="auto">
          <a:xfrm rot="5400000">
            <a:off x="2753519" y="3904456"/>
            <a:ext cx="344488" cy="231775"/>
          </a:xfrm>
          <a:prstGeom prst="bentConnector2">
            <a:avLst/>
          </a:prstGeom>
          <a:noFill/>
          <a:ln w="12700"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26" name="Straight Arrow Connector 21"/>
          <p:cNvCxnSpPr>
            <a:cxnSpLocks noChangeShapeType="1"/>
            <a:stCxn id="18" idx="3"/>
            <a:endCxn id="20" idx="1"/>
          </p:cNvCxnSpPr>
          <p:nvPr/>
        </p:nvCxnSpPr>
        <p:spPr bwMode="auto">
          <a:xfrm rot="16200000" flipH="1">
            <a:off x="4113213" y="3721100"/>
            <a:ext cx="344487" cy="557213"/>
          </a:xfrm>
          <a:prstGeom prst="bentConnector2">
            <a:avLst/>
          </a:prstGeom>
          <a:noFill/>
          <a:ln w="12700" algn="ctr">
            <a:solidFill>
              <a:srgbClr val="FF0000"/>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8707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8707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8707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87077">
                                            <p:txEl>
                                              <p:pRg st="3" end="3"/>
                                            </p:txEl>
                                          </p:spTgt>
                                        </p:tgtEl>
                                        <p:attrNameLst>
                                          <p:attrName>style.visibility</p:attrName>
                                        </p:attrNameLst>
                                      </p:cBhvr>
                                      <p:to>
                                        <p:strVal val="visible"/>
                                      </p:to>
                                    </p:set>
                                  </p:childTnLst>
                                </p:cTn>
                              </p:par>
                            </p:childTnLst>
                          </p:cTn>
                        </p:par>
                        <p:par>
                          <p:cTn id="15" fill="hold" nodeType="afterGroup">
                            <p:stCondLst>
                              <p:cond delay="0"/>
                            </p:stCondLst>
                            <p:childTnLst>
                              <p:par>
                                <p:cTn id="16" presetID="1" presetClass="entr" presetSubtype="0" fill="hold" nodeType="afterEffect">
                                  <p:stCondLst>
                                    <p:cond delay="500"/>
                                  </p:stCondLst>
                                  <p:childTnLst>
                                    <p:set>
                                      <p:cBhvr>
                                        <p:cTn id="17" dur="1" fill="hold">
                                          <p:stCondLst>
                                            <p:cond delay="0"/>
                                          </p:stCondLst>
                                        </p:cTn>
                                        <p:tgtEl>
                                          <p:spTgt spid="387077">
                                            <p:txEl>
                                              <p:pRg st="4" end="4"/>
                                            </p:txEl>
                                          </p:spTgt>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childTnLst>
                                </p:cTn>
                              </p:par>
                            </p:childTnLst>
                          </p:cTn>
                        </p:par>
                        <p:par>
                          <p:cTn id="22" fill="hold" nodeType="afterGroup">
                            <p:stCondLst>
                              <p:cond delay="0"/>
                            </p:stCondLst>
                            <p:childTnLst>
                              <p:par>
                                <p:cTn id="23" presetID="22" presetClass="entr" presetSubtype="2" fill="hold" nodeType="afterEffect">
                                  <p:stCondLst>
                                    <p:cond delay="500"/>
                                  </p:stCondLst>
                                  <p:childTnLst>
                                    <p:set>
                                      <p:cBhvr>
                                        <p:cTn id="24" dur="1" fill="hold">
                                          <p:stCondLst>
                                            <p:cond delay="0"/>
                                          </p:stCondLst>
                                        </p:cTn>
                                        <p:tgtEl>
                                          <p:spTgt spid="22"/>
                                        </p:tgtEl>
                                        <p:attrNameLst>
                                          <p:attrName>style.visibility</p:attrName>
                                        </p:attrNameLst>
                                      </p:cBhvr>
                                      <p:to>
                                        <p:strVal val="visible"/>
                                      </p:to>
                                    </p:set>
                                    <p:animEffect transition="in" filter="wipe(right)">
                                      <p:cBhvr>
                                        <p:cTn id="25" dur="500"/>
                                        <p:tgtEl>
                                          <p:spTgt spid="22"/>
                                        </p:tgtEl>
                                      </p:cBhvr>
                                    </p:animEffect>
                                  </p:childTnLst>
                                </p:cTn>
                              </p:par>
                            </p:childTnLst>
                          </p:cTn>
                        </p:par>
                        <p:par>
                          <p:cTn id="26" fill="hold" nodeType="afterGroup">
                            <p:stCondLst>
                              <p:cond delay="1000"/>
                            </p:stCondLst>
                            <p:childTnLst>
                              <p:par>
                                <p:cTn id="27" presetID="1" presetClass="entr" presetSubtype="0" fill="hold" grpId="0" nodeType="afterEffect">
                                  <p:stCondLst>
                                    <p:cond delay="500"/>
                                  </p:stCondLst>
                                  <p:childTnLst>
                                    <p:set>
                                      <p:cBhvr>
                                        <p:cTn id="28" dur="1" fill="hold">
                                          <p:stCondLst>
                                            <p:cond delay="0"/>
                                          </p:stCondLst>
                                        </p:cTn>
                                        <p:tgtEl>
                                          <p:spTgt spid="19"/>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par>
                          <p:cTn id="33" fill="hold" nodeType="afterGroup">
                            <p:stCondLst>
                              <p:cond delay="0"/>
                            </p:stCondLst>
                            <p:childTnLst>
                              <p:par>
                                <p:cTn id="34" presetID="22" presetClass="entr" presetSubtype="8" fill="hold" nodeType="afterEffect">
                                  <p:stCondLst>
                                    <p:cond delay="500"/>
                                  </p:stCondLst>
                                  <p:childTnLst>
                                    <p:set>
                                      <p:cBhvr>
                                        <p:cTn id="35" dur="1" fill="hold">
                                          <p:stCondLst>
                                            <p:cond delay="0"/>
                                          </p:stCondLst>
                                        </p:cTn>
                                        <p:tgtEl>
                                          <p:spTgt spid="26"/>
                                        </p:tgtEl>
                                        <p:attrNameLst>
                                          <p:attrName>style.visibility</p:attrName>
                                        </p:attrNameLst>
                                      </p:cBhvr>
                                      <p:to>
                                        <p:strVal val="visible"/>
                                      </p:to>
                                    </p:set>
                                    <p:animEffect transition="in" filter="wipe(left)">
                                      <p:cBhvr>
                                        <p:cTn id="36" dur="500"/>
                                        <p:tgtEl>
                                          <p:spTgt spid="26"/>
                                        </p:tgtEl>
                                      </p:cBhvr>
                                    </p:animEffect>
                                  </p:childTnLst>
                                </p:cTn>
                              </p:par>
                            </p:childTnLst>
                          </p:cTn>
                        </p:par>
                        <p:par>
                          <p:cTn id="37" fill="hold" nodeType="afterGroup">
                            <p:stCondLst>
                              <p:cond delay="1000"/>
                            </p:stCondLst>
                            <p:childTnLst>
                              <p:par>
                                <p:cTn id="38" presetID="1" presetClass="entr" presetSubtype="0" fill="hold" grpId="0" nodeType="afterEffect">
                                  <p:stCondLst>
                                    <p:cond delay="500"/>
                                  </p:stCondLst>
                                  <p:childTnLst>
                                    <p:set>
                                      <p:cBhvr>
                                        <p:cTn id="39" dur="1" fill="hold">
                                          <p:stCondLst>
                                            <p:cond delay="0"/>
                                          </p:stCondLst>
                                        </p:cTn>
                                        <p:tgtEl>
                                          <p:spTgt spid="20"/>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nodeType="clickEffect">
                                  <p:stCondLst>
                                    <p:cond delay="0"/>
                                  </p:stCondLst>
                                  <p:childTnLst>
                                    <p:set>
                                      <p:cBhvr>
                                        <p:cTn id="43" dur="1" fill="hold">
                                          <p:stCondLst>
                                            <p:cond delay="0"/>
                                          </p:stCondLst>
                                        </p:cTn>
                                        <p:tgtEl>
                                          <p:spTgt spid="387077">
                                            <p:txEl>
                                              <p:pRg st="6" end="6"/>
                                            </p:txEl>
                                          </p:spTgt>
                                        </p:tgtEl>
                                        <p:attrNameLst>
                                          <p:attrName>style.visibility</p:attrName>
                                        </p:attrNameLst>
                                      </p:cBhvr>
                                      <p:to>
                                        <p:strVal val="visible"/>
                                      </p:to>
                                    </p:set>
                                  </p:childTnLst>
                                </p:cTn>
                              </p:par>
                            </p:childTnLst>
                          </p:cTn>
                        </p:par>
                        <p:par>
                          <p:cTn id="44" fill="hold" nodeType="afterGroup">
                            <p:stCondLst>
                              <p:cond delay="0"/>
                            </p:stCondLst>
                            <p:childTnLst>
                              <p:par>
                                <p:cTn id="45" presetID="1" presetClass="entr" presetSubtype="0" fill="hold" nodeType="afterEffect">
                                  <p:stCondLst>
                                    <p:cond delay="500"/>
                                  </p:stCondLst>
                                  <p:childTnLst>
                                    <p:set>
                                      <p:cBhvr>
                                        <p:cTn id="46" dur="1" fill="hold">
                                          <p:stCondLst>
                                            <p:cond delay="0"/>
                                          </p:stCondLst>
                                        </p:cTn>
                                        <p:tgtEl>
                                          <p:spTgt spid="387077">
                                            <p:txEl>
                                              <p:pRg st="7" end="7"/>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38707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p:bldP spid="20" grpId="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8909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C599A923-C85C-4F5D-846D-9DF0C8C711F1}" type="slidenum">
              <a:rPr lang="en-US" altLang="en-US" sz="1600">
                <a:solidFill>
                  <a:schemeClr val="tx1"/>
                </a:solidFill>
              </a:rPr>
              <a:pPr>
                <a:spcBef>
                  <a:spcPct val="0"/>
                </a:spcBef>
                <a:buClrTx/>
                <a:buSzTx/>
                <a:buFontTx/>
                <a:buNone/>
              </a:pPr>
              <a:t>36</a:t>
            </a:fld>
            <a:endParaRPr lang="en-US" altLang="en-US" sz="1600" b="0">
              <a:solidFill>
                <a:schemeClr val="tx1"/>
              </a:solidFill>
              <a:latin typeface="Times New Roman" panose="02020603050405020304" pitchFamily="18" charset="0"/>
            </a:endParaRPr>
          </a:p>
        </p:txBody>
      </p:sp>
      <p:sp>
        <p:nvSpPr>
          <p:cNvPr id="89092"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89093"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89094" name="Rectangle 4"/>
          <p:cNvSpPr>
            <a:spLocks noGrp="1" noChangeArrowheads="1"/>
          </p:cNvSpPr>
          <p:nvPr>
            <p:ph type="title"/>
          </p:nvPr>
        </p:nvSpPr>
        <p:spPr>
          <a:noFill/>
        </p:spPr>
        <p:txBody>
          <a:bodyPr/>
          <a:lstStyle/>
          <a:p>
            <a:r>
              <a:rPr lang="en-US" altLang="en-US" smtClean="0"/>
              <a:t>Constrained Optimalization</a:t>
            </a:r>
          </a:p>
        </p:txBody>
      </p:sp>
      <p:sp>
        <p:nvSpPr>
          <p:cNvPr id="387077" name="Rectangle 5"/>
          <p:cNvSpPr>
            <a:spLocks noGrp="1" noChangeArrowheads="1"/>
          </p:cNvSpPr>
          <p:nvPr>
            <p:ph type="body" idx="1"/>
          </p:nvPr>
        </p:nvSpPr>
        <p:spPr>
          <a:xfrm>
            <a:off x="1143000" y="1306513"/>
            <a:ext cx="7772400" cy="4978400"/>
          </a:xfrm>
          <a:noFill/>
        </p:spPr>
        <p:txBody>
          <a:bodyPr/>
          <a:lstStyle/>
          <a:p>
            <a:pPr>
              <a:spcBef>
                <a:spcPts val="600"/>
              </a:spcBef>
            </a:pPr>
            <a:r>
              <a:rPr lang="en-US" altLang="en-US" sz="2800" smtClean="0"/>
              <a:t>Partial derivative </a:t>
            </a:r>
            <a:r>
              <a:rPr lang="en-US" altLang="en-US" sz="2800" i="1" smtClean="0"/>
              <a:t>Z</a:t>
            </a:r>
            <a:r>
              <a:rPr lang="en-US" altLang="en-US" sz="2800" smtClean="0"/>
              <a:t> atas </a:t>
            </a:r>
            <a:r>
              <a:rPr lang="en-US" altLang="en-US" sz="2800" i="1" smtClean="0"/>
              <a:t>L</a:t>
            </a:r>
            <a:r>
              <a:rPr lang="en-US" altLang="en-US" sz="2800" smtClean="0"/>
              <a:t>,</a:t>
            </a:r>
            <a:r>
              <a:rPr lang="en-US" altLang="en-US" sz="2800" i="1" smtClean="0"/>
              <a:t>K</a:t>
            </a:r>
            <a:r>
              <a:rPr lang="en-US" altLang="en-US" sz="2800" smtClean="0"/>
              <a:t> dan </a:t>
            </a:r>
            <a:r>
              <a:rPr lang="el-GR" altLang="en-US" sz="2800" i="1" smtClean="0">
                <a:cs typeface="Times New Roman" panose="02020603050405020304" pitchFamily="18" charset="0"/>
              </a:rPr>
              <a:t>λ</a:t>
            </a:r>
            <a:r>
              <a:rPr lang="el-GR" altLang="en-US" sz="2800" smtClean="0">
                <a:cs typeface="Times New Roman" panose="02020603050405020304" pitchFamily="18" charset="0"/>
              </a:rPr>
              <a:t> </a:t>
            </a:r>
            <a:r>
              <a:rPr lang="en-US" altLang="en-US" sz="2800" smtClean="0"/>
              <a:t>:</a:t>
            </a:r>
          </a:p>
          <a:p>
            <a:pPr>
              <a:spcBef>
                <a:spcPts val="600"/>
              </a:spcBef>
              <a:buFont typeface="Wingdings" panose="05000000000000000000" pitchFamily="2" charset="2"/>
              <a:buNone/>
            </a:pPr>
            <a:endParaRPr lang="en-US" altLang="en-US" sz="2800" smtClean="0"/>
          </a:p>
          <a:p>
            <a:pPr>
              <a:spcBef>
                <a:spcPts val="600"/>
              </a:spcBef>
              <a:buFont typeface="Wingdings" panose="05000000000000000000" pitchFamily="2" charset="2"/>
              <a:buNone/>
            </a:pPr>
            <a:endParaRPr lang="en-US" altLang="en-US" sz="2800" smtClean="0"/>
          </a:p>
          <a:p>
            <a:pPr>
              <a:spcBef>
                <a:spcPts val="600"/>
              </a:spcBef>
              <a:buFont typeface="Wingdings" panose="05000000000000000000" pitchFamily="2" charset="2"/>
              <a:buNone/>
            </a:pPr>
            <a:endParaRPr lang="en-US" altLang="en-US" sz="2800" smtClean="0"/>
          </a:p>
          <a:p>
            <a:pPr>
              <a:spcBef>
                <a:spcPts val="600"/>
              </a:spcBef>
              <a:buFont typeface="Wingdings" panose="05000000000000000000" pitchFamily="2" charset="2"/>
              <a:buNone/>
            </a:pPr>
            <a:endParaRPr lang="en-US" altLang="en-US" sz="2800" smtClean="0"/>
          </a:p>
          <a:p>
            <a:pPr>
              <a:spcBef>
                <a:spcPts val="600"/>
              </a:spcBef>
              <a:buFont typeface="Wingdings" panose="05000000000000000000" pitchFamily="2" charset="2"/>
              <a:buNone/>
            </a:pPr>
            <a:endParaRPr lang="en-US" altLang="en-US" sz="2800" smtClean="0"/>
          </a:p>
          <a:p>
            <a:pPr>
              <a:spcBef>
                <a:spcPts val="600"/>
              </a:spcBef>
            </a:pPr>
            <a:r>
              <a:rPr lang="en-US" altLang="en-US" sz="2800" smtClean="0"/>
              <a:t>Karena                       dan                      maka:  </a:t>
            </a:r>
          </a:p>
          <a:p>
            <a:pPr>
              <a:spcBef>
                <a:spcPts val="600"/>
              </a:spcBef>
              <a:buFont typeface="Wingdings" panose="05000000000000000000" pitchFamily="2" charset="2"/>
              <a:buNone/>
            </a:pPr>
            <a:r>
              <a:rPr lang="en-US" altLang="en-US" sz="2800" smtClean="0"/>
              <a:t>	</a:t>
            </a:r>
          </a:p>
          <a:p>
            <a:pPr>
              <a:spcBef>
                <a:spcPts val="600"/>
              </a:spcBef>
              <a:buFont typeface="Wingdings" panose="05000000000000000000" pitchFamily="2" charset="2"/>
              <a:buNone/>
            </a:pPr>
            <a:r>
              <a:rPr lang="en-US" altLang="en-US" sz="2800" smtClean="0"/>
              <a:t>	</a:t>
            </a:r>
            <a:endParaRPr lang="en-US" altLang="en-US" sz="2800" i="1" smtClean="0"/>
          </a:p>
          <a:p>
            <a:pPr>
              <a:spcBef>
                <a:spcPts val="600"/>
              </a:spcBef>
              <a:buFont typeface="Wingdings" panose="05000000000000000000" pitchFamily="2" charset="2"/>
              <a:buNone/>
            </a:pPr>
            <a:r>
              <a:rPr lang="en-US" altLang="en-US" sz="2800" smtClean="0"/>
              <a:t> </a:t>
            </a:r>
          </a:p>
        </p:txBody>
      </p:sp>
      <p:graphicFrame>
        <p:nvGraphicFramePr>
          <p:cNvPr id="128002" name="Object 2"/>
          <p:cNvGraphicFramePr>
            <a:graphicFrameLocks noChangeAspect="1"/>
          </p:cNvGraphicFramePr>
          <p:nvPr/>
        </p:nvGraphicFramePr>
        <p:xfrm>
          <a:off x="1628775" y="1814513"/>
          <a:ext cx="3057525" cy="854075"/>
        </p:xfrm>
        <a:graphic>
          <a:graphicData uri="http://schemas.openxmlformats.org/presentationml/2006/ole">
            <mc:AlternateContent xmlns:mc="http://schemas.openxmlformats.org/markup-compatibility/2006">
              <mc:Choice xmlns:v="urn:schemas-microsoft-com:vml" Requires="v">
                <p:oleObj spid="_x0000_s89136" name="Equation" r:id="rId4" imgW="1497950" imgH="393529" progId="Equation.3">
                  <p:embed/>
                </p:oleObj>
              </mc:Choice>
              <mc:Fallback>
                <p:oleObj name="Equation" r:id="rId4" imgW="1497950" imgH="393529"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28775" y="1814513"/>
                        <a:ext cx="3057525" cy="854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8003" name="Object 3"/>
          <p:cNvGraphicFramePr>
            <a:graphicFrameLocks noChangeAspect="1"/>
          </p:cNvGraphicFramePr>
          <p:nvPr/>
        </p:nvGraphicFramePr>
        <p:xfrm>
          <a:off x="2890838" y="4281488"/>
          <a:ext cx="2073275" cy="854075"/>
        </p:xfrm>
        <a:graphic>
          <a:graphicData uri="http://schemas.openxmlformats.org/presentationml/2006/ole">
            <mc:AlternateContent xmlns:mc="http://schemas.openxmlformats.org/markup-compatibility/2006">
              <mc:Choice xmlns:v="urn:schemas-microsoft-com:vml" Requires="v">
                <p:oleObj spid="_x0000_s89137" name="Equation" r:id="rId6" imgW="1016000" imgH="393700" progId="Equation.3">
                  <p:embed/>
                </p:oleObj>
              </mc:Choice>
              <mc:Fallback>
                <p:oleObj name="Equation" r:id="rId6" imgW="1016000" imgH="3937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90838" y="4281488"/>
                        <a:ext cx="2073275" cy="854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8004" name="Object 4"/>
          <p:cNvGraphicFramePr>
            <a:graphicFrameLocks noChangeAspect="1"/>
          </p:cNvGraphicFramePr>
          <p:nvPr/>
        </p:nvGraphicFramePr>
        <p:xfrm>
          <a:off x="5597525" y="4287838"/>
          <a:ext cx="2097088" cy="854075"/>
        </p:xfrm>
        <a:graphic>
          <a:graphicData uri="http://schemas.openxmlformats.org/presentationml/2006/ole">
            <mc:AlternateContent xmlns:mc="http://schemas.openxmlformats.org/markup-compatibility/2006">
              <mc:Choice xmlns:v="urn:schemas-microsoft-com:vml" Requires="v">
                <p:oleObj spid="_x0000_s89138" name="Equation" r:id="rId8" imgW="1028254" imgH="393529" progId="Equation.3">
                  <p:embed/>
                </p:oleObj>
              </mc:Choice>
              <mc:Fallback>
                <p:oleObj name="Equation" r:id="rId8" imgW="1028254" imgH="393529" progId="Equation.3">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597525" y="4287838"/>
                        <a:ext cx="2097088" cy="854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8005" name="Object 5"/>
          <p:cNvGraphicFramePr>
            <a:graphicFrameLocks noChangeAspect="1"/>
          </p:cNvGraphicFramePr>
          <p:nvPr/>
        </p:nvGraphicFramePr>
        <p:xfrm>
          <a:off x="1619250" y="2720975"/>
          <a:ext cx="3030538" cy="854075"/>
        </p:xfrm>
        <a:graphic>
          <a:graphicData uri="http://schemas.openxmlformats.org/presentationml/2006/ole">
            <mc:AlternateContent xmlns:mc="http://schemas.openxmlformats.org/markup-compatibility/2006">
              <mc:Choice xmlns:v="urn:schemas-microsoft-com:vml" Requires="v">
                <p:oleObj spid="_x0000_s89139" name="Equation" r:id="rId10" imgW="1485900" imgH="393700" progId="Equation.3">
                  <p:embed/>
                </p:oleObj>
              </mc:Choice>
              <mc:Fallback>
                <p:oleObj name="Equation" r:id="rId10" imgW="1485900" imgH="393700" progId="Equation.3">
                  <p:embed/>
                  <p:pic>
                    <p:nvPicPr>
                      <p:cNvPr id="0"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619250" y="2720975"/>
                        <a:ext cx="3030538" cy="854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8006" name="Object 6"/>
          <p:cNvGraphicFramePr>
            <a:graphicFrameLocks noChangeAspect="1"/>
          </p:cNvGraphicFramePr>
          <p:nvPr/>
        </p:nvGraphicFramePr>
        <p:xfrm>
          <a:off x="1611313" y="3570288"/>
          <a:ext cx="2797175" cy="854075"/>
        </p:xfrm>
        <a:graphic>
          <a:graphicData uri="http://schemas.openxmlformats.org/presentationml/2006/ole">
            <mc:AlternateContent xmlns:mc="http://schemas.openxmlformats.org/markup-compatibility/2006">
              <mc:Choice xmlns:v="urn:schemas-microsoft-com:vml" Requires="v">
                <p:oleObj spid="_x0000_s89140" name="Equation" r:id="rId12" imgW="1371600" imgH="393700" progId="Equation.3">
                  <p:embed/>
                </p:oleObj>
              </mc:Choice>
              <mc:Fallback>
                <p:oleObj name="Equation" r:id="rId12" imgW="1371600" imgH="393700" progId="Equation.3">
                  <p:embed/>
                  <p:pic>
                    <p:nvPicPr>
                      <p:cNvPr id="0" name="Object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611313" y="3570288"/>
                        <a:ext cx="2797175" cy="854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 name="Rectangle 20"/>
          <p:cNvSpPr>
            <a:spLocks noChangeArrowheads="1"/>
          </p:cNvSpPr>
          <p:nvPr/>
        </p:nvSpPr>
        <p:spPr bwMode="auto">
          <a:xfrm>
            <a:off x="5051425" y="1989138"/>
            <a:ext cx="24923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wrap="none">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400">
                <a:solidFill>
                  <a:schemeClr val="tx1"/>
                </a:solidFill>
              </a:rPr>
              <a:t>……………….(1)</a:t>
            </a:r>
          </a:p>
        </p:txBody>
      </p:sp>
      <p:sp>
        <p:nvSpPr>
          <p:cNvPr id="23" name="Rectangle 22"/>
          <p:cNvSpPr>
            <a:spLocks noChangeArrowheads="1"/>
          </p:cNvSpPr>
          <p:nvPr/>
        </p:nvSpPr>
        <p:spPr bwMode="auto">
          <a:xfrm>
            <a:off x="5043488" y="2852738"/>
            <a:ext cx="24939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wrap="none">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400">
                <a:solidFill>
                  <a:schemeClr val="tx1"/>
                </a:solidFill>
              </a:rPr>
              <a:t>……………….(2)</a:t>
            </a:r>
          </a:p>
        </p:txBody>
      </p:sp>
      <p:sp>
        <p:nvSpPr>
          <p:cNvPr id="24" name="Rectangle 23"/>
          <p:cNvSpPr>
            <a:spLocks noChangeArrowheads="1"/>
          </p:cNvSpPr>
          <p:nvPr/>
        </p:nvSpPr>
        <p:spPr bwMode="auto">
          <a:xfrm>
            <a:off x="5051425" y="3730625"/>
            <a:ext cx="24923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wrap="none">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400">
                <a:solidFill>
                  <a:schemeClr val="tx1"/>
                </a:solidFill>
              </a:rPr>
              <a:t>……………….(3)</a:t>
            </a:r>
          </a:p>
        </p:txBody>
      </p:sp>
      <p:graphicFrame>
        <p:nvGraphicFramePr>
          <p:cNvPr id="128007" name="Object 7"/>
          <p:cNvGraphicFramePr>
            <a:graphicFrameLocks noChangeAspect="1"/>
          </p:cNvGraphicFramePr>
          <p:nvPr/>
        </p:nvGraphicFramePr>
        <p:xfrm>
          <a:off x="1325563" y="5159375"/>
          <a:ext cx="2487612" cy="854075"/>
        </p:xfrm>
        <a:graphic>
          <a:graphicData uri="http://schemas.openxmlformats.org/presentationml/2006/ole">
            <mc:AlternateContent xmlns:mc="http://schemas.openxmlformats.org/markup-compatibility/2006">
              <mc:Choice xmlns:v="urn:schemas-microsoft-com:vml" Requires="v">
                <p:oleObj spid="_x0000_s89141" name="Equation" r:id="rId14" imgW="1218671" imgH="393529" progId="Equation.3">
                  <p:embed/>
                </p:oleObj>
              </mc:Choice>
              <mc:Fallback>
                <p:oleObj name="Equation" r:id="rId14" imgW="1218671" imgH="393529" progId="Equation.3">
                  <p:embed/>
                  <p:pic>
                    <p:nvPicPr>
                      <p:cNvPr id="0" name="Object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325563" y="5159375"/>
                        <a:ext cx="2487612" cy="854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8008" name="Object 8"/>
          <p:cNvGraphicFramePr>
            <a:graphicFrameLocks noChangeAspect="1"/>
          </p:cNvGraphicFramePr>
          <p:nvPr/>
        </p:nvGraphicFramePr>
        <p:xfrm>
          <a:off x="5135563" y="5153025"/>
          <a:ext cx="2487612" cy="854075"/>
        </p:xfrm>
        <a:graphic>
          <a:graphicData uri="http://schemas.openxmlformats.org/presentationml/2006/ole">
            <mc:AlternateContent xmlns:mc="http://schemas.openxmlformats.org/markup-compatibility/2006">
              <mc:Choice xmlns:v="urn:schemas-microsoft-com:vml" Requires="v">
                <p:oleObj spid="_x0000_s89142" name="Equation" r:id="rId16" imgW="1218671" imgH="393529" progId="Equation.3">
                  <p:embed/>
                </p:oleObj>
              </mc:Choice>
              <mc:Fallback>
                <p:oleObj name="Equation" r:id="rId16" imgW="1218671" imgH="393529" progId="Equation.3">
                  <p:embed/>
                  <p:pic>
                    <p:nvPicPr>
                      <p:cNvPr id="0" name="Object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135563" y="5153025"/>
                        <a:ext cx="2487612" cy="854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 name="Rectangle 24"/>
          <p:cNvSpPr>
            <a:spLocks noChangeArrowheads="1"/>
          </p:cNvSpPr>
          <p:nvPr/>
        </p:nvSpPr>
        <p:spPr bwMode="auto">
          <a:xfrm>
            <a:off x="3767138" y="5334000"/>
            <a:ext cx="12604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wrap="none">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400">
                <a:solidFill>
                  <a:schemeClr val="tx1"/>
                </a:solidFill>
              </a:rPr>
              <a:t>…….(4)</a:t>
            </a:r>
          </a:p>
        </p:txBody>
      </p:sp>
      <p:sp>
        <p:nvSpPr>
          <p:cNvPr id="27" name="Rectangle 26"/>
          <p:cNvSpPr>
            <a:spLocks noChangeArrowheads="1"/>
          </p:cNvSpPr>
          <p:nvPr/>
        </p:nvSpPr>
        <p:spPr bwMode="auto">
          <a:xfrm>
            <a:off x="7532688" y="5326063"/>
            <a:ext cx="12620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wrap="none">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400">
                <a:solidFill>
                  <a:schemeClr val="tx1"/>
                </a:solidFill>
              </a:rPr>
              <a:t>…….(5)</a:t>
            </a:r>
          </a:p>
        </p:txBody>
      </p:sp>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8707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8002"/>
                                        </p:tgtEl>
                                        <p:attrNameLst>
                                          <p:attrName>style.visibility</p:attrName>
                                        </p:attrNameLst>
                                      </p:cBhvr>
                                      <p:to>
                                        <p:strVal val="visible"/>
                                      </p:to>
                                    </p:set>
                                  </p:childTnLst>
                                </p:cTn>
                              </p:par>
                            </p:childTnLst>
                          </p:cTn>
                        </p:par>
                        <p:par>
                          <p:cTn id="11" fill="hold" nodeType="afterGroup">
                            <p:stCondLst>
                              <p:cond delay="0"/>
                            </p:stCondLst>
                            <p:childTnLst>
                              <p:par>
                                <p:cTn id="12" presetID="22" presetClass="entr" presetSubtype="8" fill="hold" grpId="0" nodeType="afterEffect">
                                  <p:stCondLst>
                                    <p:cond delay="500"/>
                                  </p:stCondLst>
                                  <p:childTnLst>
                                    <p:set>
                                      <p:cBhvr>
                                        <p:cTn id="13" dur="1" fill="hold">
                                          <p:stCondLst>
                                            <p:cond delay="0"/>
                                          </p:stCondLst>
                                        </p:cTn>
                                        <p:tgtEl>
                                          <p:spTgt spid="21"/>
                                        </p:tgtEl>
                                        <p:attrNameLst>
                                          <p:attrName>style.visibility</p:attrName>
                                        </p:attrNameLst>
                                      </p:cBhvr>
                                      <p:to>
                                        <p:strVal val="visible"/>
                                      </p:to>
                                    </p:set>
                                    <p:animEffect transition="in" filter="wipe(left)">
                                      <p:cBhvr>
                                        <p:cTn id="14" dur="500"/>
                                        <p:tgtEl>
                                          <p:spTgt spid="21"/>
                                        </p:tgtEl>
                                      </p:cBhvr>
                                    </p:animEffect>
                                  </p:childTnLst>
                                </p:cTn>
                              </p:par>
                            </p:childTnLst>
                          </p:cTn>
                        </p:par>
                        <p:par>
                          <p:cTn id="15" fill="hold" nodeType="afterGroup">
                            <p:stCondLst>
                              <p:cond delay="1000"/>
                            </p:stCondLst>
                            <p:childTnLst>
                              <p:par>
                                <p:cTn id="16" presetID="1" presetClass="entr" presetSubtype="0" fill="hold" nodeType="afterEffect">
                                  <p:stCondLst>
                                    <p:cond delay="500"/>
                                  </p:stCondLst>
                                  <p:childTnLst>
                                    <p:set>
                                      <p:cBhvr>
                                        <p:cTn id="17" dur="1" fill="hold">
                                          <p:stCondLst>
                                            <p:cond delay="0"/>
                                          </p:stCondLst>
                                        </p:cTn>
                                        <p:tgtEl>
                                          <p:spTgt spid="128005"/>
                                        </p:tgtEl>
                                        <p:attrNameLst>
                                          <p:attrName>style.visibility</p:attrName>
                                        </p:attrNameLst>
                                      </p:cBhvr>
                                      <p:to>
                                        <p:strVal val="visible"/>
                                      </p:to>
                                    </p:set>
                                  </p:childTnLst>
                                </p:cTn>
                              </p:par>
                            </p:childTnLst>
                          </p:cTn>
                        </p:par>
                        <p:par>
                          <p:cTn id="18" fill="hold" nodeType="afterGroup">
                            <p:stCondLst>
                              <p:cond delay="1500"/>
                            </p:stCondLst>
                            <p:childTnLst>
                              <p:par>
                                <p:cTn id="19" presetID="22" presetClass="entr" presetSubtype="8" fill="hold" grpId="0" nodeType="afterEffect">
                                  <p:stCondLst>
                                    <p:cond delay="500"/>
                                  </p:stCondLst>
                                  <p:childTnLst>
                                    <p:set>
                                      <p:cBhvr>
                                        <p:cTn id="20" dur="1" fill="hold">
                                          <p:stCondLst>
                                            <p:cond delay="0"/>
                                          </p:stCondLst>
                                        </p:cTn>
                                        <p:tgtEl>
                                          <p:spTgt spid="23"/>
                                        </p:tgtEl>
                                        <p:attrNameLst>
                                          <p:attrName>style.visibility</p:attrName>
                                        </p:attrNameLst>
                                      </p:cBhvr>
                                      <p:to>
                                        <p:strVal val="visible"/>
                                      </p:to>
                                    </p:set>
                                    <p:animEffect transition="in" filter="wipe(left)">
                                      <p:cBhvr>
                                        <p:cTn id="21" dur="500"/>
                                        <p:tgtEl>
                                          <p:spTgt spid="23"/>
                                        </p:tgtEl>
                                      </p:cBhvr>
                                    </p:animEffect>
                                  </p:childTnLst>
                                </p:cTn>
                              </p:par>
                            </p:childTnLst>
                          </p:cTn>
                        </p:par>
                        <p:par>
                          <p:cTn id="22" fill="hold" nodeType="afterGroup">
                            <p:stCondLst>
                              <p:cond delay="2500"/>
                            </p:stCondLst>
                            <p:childTnLst>
                              <p:par>
                                <p:cTn id="23" presetID="1" presetClass="entr" presetSubtype="0" fill="hold" nodeType="afterEffect">
                                  <p:stCondLst>
                                    <p:cond delay="500"/>
                                  </p:stCondLst>
                                  <p:childTnLst>
                                    <p:set>
                                      <p:cBhvr>
                                        <p:cTn id="24" dur="1" fill="hold">
                                          <p:stCondLst>
                                            <p:cond delay="0"/>
                                          </p:stCondLst>
                                        </p:cTn>
                                        <p:tgtEl>
                                          <p:spTgt spid="128006"/>
                                        </p:tgtEl>
                                        <p:attrNameLst>
                                          <p:attrName>style.visibility</p:attrName>
                                        </p:attrNameLst>
                                      </p:cBhvr>
                                      <p:to>
                                        <p:strVal val="visible"/>
                                      </p:to>
                                    </p:set>
                                  </p:childTnLst>
                                </p:cTn>
                              </p:par>
                            </p:childTnLst>
                          </p:cTn>
                        </p:par>
                        <p:par>
                          <p:cTn id="25" fill="hold" nodeType="afterGroup">
                            <p:stCondLst>
                              <p:cond delay="3000"/>
                            </p:stCondLst>
                            <p:childTnLst>
                              <p:par>
                                <p:cTn id="26" presetID="22" presetClass="entr" presetSubtype="8" fill="hold" grpId="0" nodeType="afterEffect">
                                  <p:stCondLst>
                                    <p:cond delay="500"/>
                                  </p:stCondLst>
                                  <p:childTnLst>
                                    <p:set>
                                      <p:cBhvr>
                                        <p:cTn id="27" dur="1" fill="hold">
                                          <p:stCondLst>
                                            <p:cond delay="0"/>
                                          </p:stCondLst>
                                        </p:cTn>
                                        <p:tgtEl>
                                          <p:spTgt spid="24"/>
                                        </p:tgtEl>
                                        <p:attrNameLst>
                                          <p:attrName>style.visibility</p:attrName>
                                        </p:attrNameLst>
                                      </p:cBhvr>
                                      <p:to>
                                        <p:strVal val="visible"/>
                                      </p:to>
                                    </p:set>
                                    <p:animEffect transition="in" filter="wipe(left)">
                                      <p:cBhvr>
                                        <p:cTn id="28" dur="500"/>
                                        <p:tgtEl>
                                          <p:spTgt spid="24"/>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387077">
                                            <p:txEl>
                                              <p:pRg st="6" end="6"/>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2800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28004"/>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128007"/>
                                        </p:tgtEl>
                                        <p:attrNameLst>
                                          <p:attrName>style.visibility</p:attrName>
                                        </p:attrNameLst>
                                      </p:cBhvr>
                                      <p:to>
                                        <p:strVal val="visible"/>
                                      </p:to>
                                    </p:set>
                                  </p:childTnLst>
                                </p:cTn>
                              </p:par>
                            </p:childTnLst>
                          </p:cTn>
                        </p:par>
                        <p:par>
                          <p:cTn id="41" fill="hold" nodeType="afterGroup">
                            <p:stCondLst>
                              <p:cond delay="0"/>
                            </p:stCondLst>
                            <p:childTnLst>
                              <p:par>
                                <p:cTn id="42" presetID="22" presetClass="entr" presetSubtype="8" fill="hold" grpId="0" nodeType="afterEffect">
                                  <p:stCondLst>
                                    <p:cond delay="500"/>
                                  </p:stCondLst>
                                  <p:childTnLst>
                                    <p:set>
                                      <p:cBhvr>
                                        <p:cTn id="43" dur="1" fill="hold">
                                          <p:stCondLst>
                                            <p:cond delay="0"/>
                                          </p:stCondLst>
                                        </p:cTn>
                                        <p:tgtEl>
                                          <p:spTgt spid="25"/>
                                        </p:tgtEl>
                                        <p:attrNameLst>
                                          <p:attrName>style.visibility</p:attrName>
                                        </p:attrNameLst>
                                      </p:cBhvr>
                                      <p:to>
                                        <p:strVal val="visible"/>
                                      </p:to>
                                    </p:set>
                                    <p:animEffect transition="in" filter="wipe(left)">
                                      <p:cBhvr>
                                        <p:cTn id="44" dur="500"/>
                                        <p:tgtEl>
                                          <p:spTgt spid="25"/>
                                        </p:tgtEl>
                                      </p:cBhvr>
                                    </p:animEffect>
                                  </p:childTnLst>
                                </p:cTn>
                              </p:par>
                            </p:childTnLst>
                          </p:cTn>
                        </p:par>
                        <p:par>
                          <p:cTn id="45" fill="hold" nodeType="afterGroup">
                            <p:stCondLst>
                              <p:cond delay="1000"/>
                            </p:stCondLst>
                            <p:childTnLst>
                              <p:par>
                                <p:cTn id="46" presetID="1" presetClass="entr" presetSubtype="0" fill="hold" nodeType="afterEffect">
                                  <p:stCondLst>
                                    <p:cond delay="500"/>
                                  </p:stCondLst>
                                  <p:childTnLst>
                                    <p:set>
                                      <p:cBhvr>
                                        <p:cTn id="47" dur="1" fill="hold">
                                          <p:stCondLst>
                                            <p:cond delay="0"/>
                                          </p:stCondLst>
                                        </p:cTn>
                                        <p:tgtEl>
                                          <p:spTgt spid="128008"/>
                                        </p:tgtEl>
                                        <p:attrNameLst>
                                          <p:attrName>style.visibility</p:attrName>
                                        </p:attrNameLst>
                                      </p:cBhvr>
                                      <p:to>
                                        <p:strVal val="visible"/>
                                      </p:to>
                                    </p:set>
                                  </p:childTnLst>
                                </p:cTn>
                              </p:par>
                            </p:childTnLst>
                          </p:cTn>
                        </p:par>
                        <p:par>
                          <p:cTn id="48" fill="hold" nodeType="afterGroup">
                            <p:stCondLst>
                              <p:cond delay="1500"/>
                            </p:stCondLst>
                            <p:childTnLst>
                              <p:par>
                                <p:cTn id="49" presetID="22" presetClass="entr" presetSubtype="8" fill="hold" grpId="0" nodeType="afterEffect">
                                  <p:stCondLst>
                                    <p:cond delay="500"/>
                                  </p:stCondLst>
                                  <p:childTnLst>
                                    <p:set>
                                      <p:cBhvr>
                                        <p:cTn id="50" dur="1" fill="hold">
                                          <p:stCondLst>
                                            <p:cond delay="0"/>
                                          </p:stCondLst>
                                        </p:cTn>
                                        <p:tgtEl>
                                          <p:spTgt spid="27"/>
                                        </p:tgtEl>
                                        <p:attrNameLst>
                                          <p:attrName>style.visibility</p:attrName>
                                        </p:attrNameLst>
                                      </p:cBhvr>
                                      <p:to>
                                        <p:strVal val="visible"/>
                                      </p:to>
                                    </p:set>
                                    <p:animEffect transition="in" filter="wipe(left)">
                                      <p:cBhvr>
                                        <p:cTn id="51"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p:bldP spid="24" grpId="0"/>
      <p:bldP spid="25" grpId="0"/>
      <p:bldP spid="27" grpId="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8"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9113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895F8781-769A-419B-BD56-4A630BBE5CC0}" type="slidenum">
              <a:rPr lang="en-US" altLang="en-US" sz="1600">
                <a:solidFill>
                  <a:schemeClr val="tx1"/>
                </a:solidFill>
              </a:rPr>
              <a:pPr>
                <a:spcBef>
                  <a:spcPct val="0"/>
                </a:spcBef>
                <a:buClrTx/>
                <a:buSzTx/>
                <a:buFontTx/>
                <a:buNone/>
              </a:pPr>
              <a:t>37</a:t>
            </a:fld>
            <a:endParaRPr lang="en-US" altLang="en-US" sz="1600" b="0">
              <a:solidFill>
                <a:schemeClr val="tx1"/>
              </a:solidFill>
              <a:latin typeface="Times New Roman" panose="02020603050405020304" pitchFamily="18" charset="0"/>
            </a:endParaRPr>
          </a:p>
        </p:txBody>
      </p:sp>
      <p:sp>
        <p:nvSpPr>
          <p:cNvPr id="91140"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91141"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91142" name="Rectangle 4"/>
          <p:cNvSpPr>
            <a:spLocks noGrp="1" noChangeArrowheads="1"/>
          </p:cNvSpPr>
          <p:nvPr>
            <p:ph type="title"/>
          </p:nvPr>
        </p:nvSpPr>
        <p:spPr>
          <a:noFill/>
        </p:spPr>
        <p:txBody>
          <a:bodyPr/>
          <a:lstStyle/>
          <a:p>
            <a:r>
              <a:rPr lang="en-US" altLang="en-US" smtClean="0"/>
              <a:t>Constrained Optimalization</a:t>
            </a:r>
          </a:p>
        </p:txBody>
      </p:sp>
      <p:sp>
        <p:nvSpPr>
          <p:cNvPr id="387077" name="Rectangle 5"/>
          <p:cNvSpPr>
            <a:spLocks noGrp="1" noChangeArrowheads="1"/>
          </p:cNvSpPr>
          <p:nvPr>
            <p:ph type="body" idx="1"/>
          </p:nvPr>
        </p:nvSpPr>
        <p:spPr>
          <a:xfrm>
            <a:off x="1143000" y="1306513"/>
            <a:ext cx="7772400" cy="4978400"/>
          </a:xfrm>
          <a:noFill/>
        </p:spPr>
        <p:txBody>
          <a:bodyPr/>
          <a:lstStyle/>
          <a:p>
            <a:pPr>
              <a:spcBef>
                <a:spcPts val="600"/>
              </a:spcBef>
            </a:pPr>
            <a:r>
              <a:rPr lang="en-US" altLang="en-US" sz="2800" smtClean="0">
                <a:cs typeface="Times New Roman" panose="02020603050405020304" pitchFamily="18" charset="0"/>
              </a:rPr>
              <a:t>Pindahkan </a:t>
            </a:r>
            <a:r>
              <a:rPr lang="el-GR" altLang="en-US" sz="2800" smtClean="0">
                <a:cs typeface="Times New Roman" panose="02020603050405020304" pitchFamily="18" charset="0"/>
              </a:rPr>
              <a:t>λ </a:t>
            </a:r>
            <a:r>
              <a:rPr lang="en-US" altLang="en-US" sz="2800" smtClean="0">
                <a:cs typeface="Times New Roman" panose="02020603050405020304" pitchFamily="18" charset="0"/>
              </a:rPr>
              <a:t>kesisi kanan dan bagi (4) dgn (5), maka</a:t>
            </a:r>
            <a:r>
              <a:rPr lang="el-GR" altLang="en-US" sz="2800" smtClean="0">
                <a:cs typeface="Times New Roman" panose="02020603050405020304" pitchFamily="18" charset="0"/>
              </a:rPr>
              <a:t> </a:t>
            </a:r>
            <a:r>
              <a:rPr lang="en-US" altLang="en-US" sz="2800" smtClean="0"/>
              <a:t>:</a:t>
            </a:r>
          </a:p>
          <a:p>
            <a:pPr>
              <a:spcBef>
                <a:spcPts val="600"/>
              </a:spcBef>
              <a:buFont typeface="Wingdings" panose="05000000000000000000" pitchFamily="2" charset="2"/>
              <a:buNone/>
            </a:pPr>
            <a:endParaRPr lang="en-US" altLang="en-US" sz="2800" smtClean="0"/>
          </a:p>
          <a:p>
            <a:pPr>
              <a:spcBef>
                <a:spcPts val="600"/>
              </a:spcBef>
              <a:buFont typeface="Wingdings" panose="05000000000000000000" pitchFamily="2" charset="2"/>
              <a:buNone/>
            </a:pPr>
            <a:endParaRPr lang="en-US" altLang="en-US" sz="2800" smtClean="0"/>
          </a:p>
          <a:p>
            <a:pPr>
              <a:spcBef>
                <a:spcPts val="600"/>
              </a:spcBef>
            </a:pPr>
            <a:r>
              <a:rPr lang="en-US" altLang="en-US" sz="2800" smtClean="0"/>
              <a:t>Untuk menjamin output yg dihasilkan adalah maksimal, perusahaan hendaknya menggunakan kombinasi Labor dan Kapital sedemikian rupa sehingga marginal produk per biaya balas jasa untuk kedua input adalah sama.</a:t>
            </a:r>
          </a:p>
          <a:p>
            <a:pPr>
              <a:spcBef>
                <a:spcPts val="600"/>
              </a:spcBef>
              <a:buFont typeface="Wingdings" panose="05000000000000000000" pitchFamily="2" charset="2"/>
              <a:buNone/>
            </a:pPr>
            <a:endParaRPr lang="en-US" altLang="en-US" sz="2800" smtClean="0"/>
          </a:p>
          <a:p>
            <a:pPr>
              <a:spcBef>
                <a:spcPts val="600"/>
              </a:spcBef>
              <a:buFont typeface="Wingdings" panose="05000000000000000000" pitchFamily="2" charset="2"/>
              <a:buNone/>
            </a:pPr>
            <a:endParaRPr lang="en-US" altLang="en-US" sz="2800" smtClean="0"/>
          </a:p>
          <a:p>
            <a:pPr>
              <a:spcBef>
                <a:spcPts val="600"/>
              </a:spcBef>
              <a:buFont typeface="Wingdings" panose="05000000000000000000" pitchFamily="2" charset="2"/>
              <a:buNone/>
            </a:pPr>
            <a:endParaRPr lang="en-US" altLang="en-US" sz="2800" smtClean="0"/>
          </a:p>
          <a:p>
            <a:pPr>
              <a:spcBef>
                <a:spcPts val="600"/>
              </a:spcBef>
              <a:buFont typeface="Wingdings" panose="05000000000000000000" pitchFamily="2" charset="2"/>
              <a:buNone/>
            </a:pPr>
            <a:endParaRPr lang="en-US" altLang="en-US" sz="2800" smtClean="0"/>
          </a:p>
          <a:p>
            <a:pPr>
              <a:spcBef>
                <a:spcPts val="600"/>
              </a:spcBef>
              <a:buFont typeface="Wingdings" panose="05000000000000000000" pitchFamily="2" charset="2"/>
              <a:buNone/>
            </a:pPr>
            <a:endParaRPr lang="en-US" altLang="en-US" sz="2800" smtClean="0"/>
          </a:p>
          <a:p>
            <a:pPr>
              <a:spcBef>
                <a:spcPts val="600"/>
              </a:spcBef>
              <a:buFont typeface="Wingdings" panose="05000000000000000000" pitchFamily="2" charset="2"/>
              <a:buNone/>
            </a:pPr>
            <a:r>
              <a:rPr lang="en-US" altLang="en-US" sz="2800" smtClean="0"/>
              <a:t>  </a:t>
            </a:r>
          </a:p>
          <a:p>
            <a:pPr>
              <a:spcBef>
                <a:spcPts val="600"/>
              </a:spcBef>
              <a:buFont typeface="Wingdings" panose="05000000000000000000" pitchFamily="2" charset="2"/>
              <a:buNone/>
            </a:pPr>
            <a:r>
              <a:rPr lang="en-US" altLang="en-US" sz="2800" smtClean="0"/>
              <a:t>	</a:t>
            </a:r>
          </a:p>
          <a:p>
            <a:pPr>
              <a:spcBef>
                <a:spcPts val="600"/>
              </a:spcBef>
              <a:buFont typeface="Wingdings" panose="05000000000000000000" pitchFamily="2" charset="2"/>
              <a:buNone/>
            </a:pPr>
            <a:r>
              <a:rPr lang="en-US" altLang="en-US" sz="2800" smtClean="0"/>
              <a:t>	</a:t>
            </a:r>
            <a:endParaRPr lang="en-US" altLang="en-US" sz="2800" i="1" smtClean="0"/>
          </a:p>
          <a:p>
            <a:pPr>
              <a:spcBef>
                <a:spcPts val="600"/>
              </a:spcBef>
              <a:buFont typeface="Wingdings" panose="05000000000000000000" pitchFamily="2" charset="2"/>
              <a:buNone/>
            </a:pPr>
            <a:r>
              <a:rPr lang="en-US" altLang="en-US" sz="2800" smtClean="0"/>
              <a:t> </a:t>
            </a:r>
          </a:p>
        </p:txBody>
      </p:sp>
      <p:graphicFrame>
        <p:nvGraphicFramePr>
          <p:cNvPr id="128007" name="Object 7"/>
          <p:cNvGraphicFramePr>
            <a:graphicFrameLocks noChangeAspect="1"/>
          </p:cNvGraphicFramePr>
          <p:nvPr/>
        </p:nvGraphicFramePr>
        <p:xfrm>
          <a:off x="3117850" y="2303463"/>
          <a:ext cx="3344863" cy="936625"/>
        </p:xfrm>
        <a:graphic>
          <a:graphicData uri="http://schemas.openxmlformats.org/presentationml/2006/ole">
            <mc:AlternateContent xmlns:mc="http://schemas.openxmlformats.org/markup-compatibility/2006">
              <mc:Choice xmlns:v="urn:schemas-microsoft-com:vml" Requires="v">
                <p:oleObj spid="_x0000_s91149" name="Equation" r:id="rId4" imgW="1637589" imgH="431613" progId="Equation.3">
                  <p:embed/>
                </p:oleObj>
              </mc:Choice>
              <mc:Fallback>
                <p:oleObj name="Equation" r:id="rId4" imgW="1637589" imgH="431613" progId="Equation.3">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17850" y="2303463"/>
                        <a:ext cx="3344863" cy="936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8707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87077">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80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18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9318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6E74AD76-396B-4752-9B55-784809FCA1FC}" type="slidenum">
              <a:rPr lang="en-US" altLang="en-US" sz="1600">
                <a:solidFill>
                  <a:schemeClr val="tx1"/>
                </a:solidFill>
              </a:rPr>
              <a:pPr>
                <a:spcBef>
                  <a:spcPct val="0"/>
                </a:spcBef>
                <a:buClrTx/>
                <a:buSzTx/>
                <a:buFontTx/>
                <a:buNone/>
              </a:pPr>
              <a:t>38</a:t>
            </a:fld>
            <a:endParaRPr lang="en-US" altLang="en-US" sz="1600" b="0">
              <a:solidFill>
                <a:schemeClr val="tx1"/>
              </a:solidFill>
              <a:latin typeface="Times New Roman" panose="02020603050405020304" pitchFamily="18" charset="0"/>
            </a:endParaRPr>
          </a:p>
        </p:txBody>
      </p:sp>
      <p:sp>
        <p:nvSpPr>
          <p:cNvPr id="93188"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93189"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93190" name="Rectangle 4"/>
          <p:cNvSpPr>
            <a:spLocks noGrp="1" noChangeArrowheads="1"/>
          </p:cNvSpPr>
          <p:nvPr>
            <p:ph type="title"/>
          </p:nvPr>
        </p:nvSpPr>
        <p:spPr>
          <a:noFill/>
        </p:spPr>
        <p:txBody>
          <a:bodyPr/>
          <a:lstStyle/>
          <a:p>
            <a:r>
              <a:rPr lang="en-US" altLang="en-US" dirty="0" err="1" smtClean="0"/>
              <a:t>Contoh</a:t>
            </a:r>
            <a:endParaRPr lang="en-US" altLang="en-US" dirty="0" smtClean="0"/>
          </a:p>
        </p:txBody>
      </p:sp>
      <p:sp>
        <p:nvSpPr>
          <p:cNvPr id="93191" name="Rectangle 5"/>
          <p:cNvSpPr>
            <a:spLocks noGrp="1" noChangeArrowheads="1"/>
          </p:cNvSpPr>
          <p:nvPr>
            <p:ph type="body" idx="1"/>
          </p:nvPr>
        </p:nvSpPr>
        <p:spPr>
          <a:xfrm>
            <a:off x="1143000" y="1306513"/>
            <a:ext cx="7772400" cy="4978400"/>
          </a:xfrm>
          <a:noFill/>
        </p:spPr>
        <p:txBody>
          <a:bodyPr/>
          <a:lstStyle/>
          <a:p>
            <a:pPr>
              <a:spcBef>
                <a:spcPts val="600"/>
              </a:spcBef>
            </a:pPr>
            <a:r>
              <a:rPr lang="en-US" altLang="en-US" sz="2800" smtClean="0">
                <a:cs typeface="Times New Roman" panose="02020603050405020304" pitchFamily="18" charset="0"/>
              </a:rPr>
              <a:t>Diketahui: Q = 100K</a:t>
            </a:r>
            <a:r>
              <a:rPr lang="en-US" altLang="en-US" sz="2800" baseline="30000" smtClean="0">
                <a:cs typeface="Times New Roman" panose="02020603050405020304" pitchFamily="18" charset="0"/>
              </a:rPr>
              <a:t>0.5</a:t>
            </a:r>
            <a:r>
              <a:rPr lang="en-US" altLang="en-US" sz="2800" smtClean="0">
                <a:cs typeface="Times New Roman" panose="02020603050405020304" pitchFamily="18" charset="0"/>
              </a:rPr>
              <a:t>L</a:t>
            </a:r>
            <a:r>
              <a:rPr lang="en-US" altLang="en-US" sz="2800" baseline="30000" smtClean="0">
                <a:cs typeface="Times New Roman" panose="02020603050405020304" pitchFamily="18" charset="0"/>
              </a:rPr>
              <a:t>0.5</a:t>
            </a:r>
            <a:r>
              <a:rPr lang="en-US" altLang="en-US" sz="2800" smtClean="0">
                <a:cs typeface="Times New Roman" panose="02020603050405020304" pitchFamily="18" charset="0"/>
              </a:rPr>
              <a:t>, C=1000, w=30 dan r=40</a:t>
            </a:r>
          </a:p>
          <a:p>
            <a:pPr>
              <a:spcBef>
                <a:spcPts val="600"/>
              </a:spcBef>
            </a:pPr>
            <a:r>
              <a:rPr lang="en-US" altLang="en-US" sz="2800" smtClean="0">
                <a:cs typeface="Times New Roman" panose="02020603050405020304" pitchFamily="18" charset="0"/>
              </a:rPr>
              <a:t>Ditanya: berapa jumlah K dan L yg memax. output?</a:t>
            </a:r>
          </a:p>
          <a:p>
            <a:pPr>
              <a:spcBef>
                <a:spcPts val="600"/>
              </a:spcBef>
            </a:pPr>
            <a:r>
              <a:rPr lang="en-US" altLang="en-US" sz="2800" smtClean="0">
                <a:cs typeface="Times New Roman" panose="02020603050405020304" pitchFamily="18" charset="0"/>
              </a:rPr>
              <a:t>Jawab:</a:t>
            </a:r>
          </a:p>
          <a:p>
            <a:pPr>
              <a:spcBef>
                <a:spcPts val="600"/>
              </a:spcBef>
              <a:buFont typeface="Wingdings" panose="05000000000000000000" pitchFamily="2" charset="2"/>
              <a:buNone/>
            </a:pPr>
            <a:r>
              <a:rPr lang="en-US" altLang="en-US" sz="2800" smtClean="0">
                <a:cs typeface="Times New Roman" panose="02020603050405020304" pitchFamily="18" charset="0"/>
              </a:rPr>
              <a:t>	</a:t>
            </a:r>
            <a:r>
              <a:rPr lang="en-US" altLang="en-US" sz="2800" i="1" smtClean="0"/>
              <a:t> z</a:t>
            </a:r>
            <a:r>
              <a:rPr lang="en-US" altLang="en-US" sz="2800" smtClean="0"/>
              <a:t> = </a:t>
            </a:r>
            <a:r>
              <a:rPr lang="en-US" altLang="en-US" sz="2800" smtClean="0">
                <a:cs typeface="Times New Roman" panose="02020603050405020304" pitchFamily="18" charset="0"/>
              </a:rPr>
              <a:t>100K</a:t>
            </a:r>
            <a:r>
              <a:rPr lang="en-US" altLang="en-US" sz="2800" baseline="30000" smtClean="0">
                <a:cs typeface="Times New Roman" panose="02020603050405020304" pitchFamily="18" charset="0"/>
              </a:rPr>
              <a:t>0.5</a:t>
            </a:r>
            <a:r>
              <a:rPr lang="en-US" altLang="en-US" sz="2800" smtClean="0">
                <a:cs typeface="Times New Roman" panose="02020603050405020304" pitchFamily="18" charset="0"/>
              </a:rPr>
              <a:t>L</a:t>
            </a:r>
            <a:r>
              <a:rPr lang="en-US" altLang="en-US" sz="2800" baseline="30000" smtClean="0">
                <a:cs typeface="Times New Roman" panose="02020603050405020304" pitchFamily="18" charset="0"/>
              </a:rPr>
              <a:t>0.5</a:t>
            </a:r>
            <a:r>
              <a:rPr lang="en-US" altLang="en-US" sz="2800" smtClean="0"/>
              <a:t> + </a:t>
            </a:r>
            <a:r>
              <a:rPr lang="el-GR" altLang="en-US" sz="2800" smtClean="0">
                <a:cs typeface="Times New Roman" panose="02020603050405020304" pitchFamily="18" charset="0"/>
              </a:rPr>
              <a:t>λ</a:t>
            </a:r>
            <a:r>
              <a:rPr lang="en-US" altLang="en-US" sz="2800" smtClean="0">
                <a:cs typeface="Times New Roman" panose="02020603050405020304" pitchFamily="18" charset="0"/>
              </a:rPr>
              <a:t>(</a:t>
            </a:r>
            <a:r>
              <a:rPr lang="en-US" altLang="en-US" sz="2800" i="1" smtClean="0"/>
              <a:t>1000-30L-40K)</a:t>
            </a:r>
            <a:endParaRPr lang="en-US" altLang="en-US" sz="2800" smtClean="0"/>
          </a:p>
          <a:p>
            <a:pPr>
              <a:spcBef>
                <a:spcPts val="600"/>
              </a:spcBef>
              <a:buFont typeface="Wingdings" panose="05000000000000000000" pitchFamily="2" charset="2"/>
              <a:buNone/>
            </a:pPr>
            <a:endParaRPr lang="en-US" altLang="en-US" sz="2800" smtClean="0"/>
          </a:p>
          <a:p>
            <a:pPr>
              <a:spcBef>
                <a:spcPts val="600"/>
              </a:spcBef>
              <a:buFont typeface="Wingdings" panose="05000000000000000000" pitchFamily="2" charset="2"/>
              <a:buNone/>
            </a:pPr>
            <a:endParaRPr lang="en-US" altLang="en-US" sz="2800" smtClean="0"/>
          </a:p>
          <a:p>
            <a:pPr>
              <a:spcBef>
                <a:spcPts val="600"/>
              </a:spcBef>
              <a:buFont typeface="Wingdings" panose="05000000000000000000" pitchFamily="2" charset="2"/>
              <a:buNone/>
            </a:pPr>
            <a:endParaRPr lang="en-US" altLang="en-US" sz="2800" smtClean="0"/>
          </a:p>
          <a:p>
            <a:pPr>
              <a:spcBef>
                <a:spcPts val="600"/>
              </a:spcBef>
              <a:buFont typeface="Wingdings" panose="05000000000000000000" pitchFamily="2" charset="2"/>
              <a:buNone/>
            </a:pPr>
            <a:endParaRPr lang="en-US" altLang="en-US" sz="2800" smtClean="0"/>
          </a:p>
          <a:p>
            <a:pPr>
              <a:spcBef>
                <a:spcPts val="600"/>
              </a:spcBef>
              <a:buFont typeface="Wingdings" panose="05000000000000000000" pitchFamily="2" charset="2"/>
              <a:buNone/>
            </a:pPr>
            <a:r>
              <a:rPr lang="en-US" altLang="en-US" sz="2800" smtClean="0"/>
              <a:t>  </a:t>
            </a:r>
          </a:p>
          <a:p>
            <a:pPr>
              <a:spcBef>
                <a:spcPts val="600"/>
              </a:spcBef>
              <a:buFont typeface="Wingdings" panose="05000000000000000000" pitchFamily="2" charset="2"/>
              <a:buNone/>
            </a:pPr>
            <a:r>
              <a:rPr lang="en-US" altLang="en-US" sz="2800" smtClean="0"/>
              <a:t>	</a:t>
            </a:r>
          </a:p>
          <a:p>
            <a:pPr>
              <a:spcBef>
                <a:spcPts val="600"/>
              </a:spcBef>
              <a:buFont typeface="Wingdings" panose="05000000000000000000" pitchFamily="2" charset="2"/>
              <a:buNone/>
            </a:pPr>
            <a:r>
              <a:rPr lang="en-US" altLang="en-US" sz="2800" smtClean="0"/>
              <a:t>	</a:t>
            </a:r>
            <a:endParaRPr lang="en-US" altLang="en-US" sz="2800" i="1" smtClean="0"/>
          </a:p>
          <a:p>
            <a:pPr>
              <a:spcBef>
                <a:spcPts val="600"/>
              </a:spcBef>
              <a:buFont typeface="Wingdings" panose="05000000000000000000" pitchFamily="2" charset="2"/>
              <a:buNone/>
            </a:pPr>
            <a:r>
              <a:rPr lang="en-US" altLang="en-US" sz="2800" smtClean="0"/>
              <a:t> </a:t>
            </a:r>
          </a:p>
        </p:txBody>
      </p:sp>
      <p:graphicFrame>
        <p:nvGraphicFramePr>
          <p:cNvPr id="9" name="Object 3"/>
          <p:cNvGraphicFramePr>
            <a:graphicFrameLocks noChangeAspect="1"/>
          </p:cNvGraphicFramePr>
          <p:nvPr/>
        </p:nvGraphicFramePr>
        <p:xfrm>
          <a:off x="2300288" y="4252913"/>
          <a:ext cx="3368675" cy="854075"/>
        </p:xfrm>
        <a:graphic>
          <a:graphicData uri="http://schemas.openxmlformats.org/presentationml/2006/ole">
            <mc:AlternateContent xmlns:mc="http://schemas.openxmlformats.org/markup-compatibility/2006">
              <mc:Choice xmlns:v="urn:schemas-microsoft-com:vml" Requires="v">
                <p:oleObj spid="_x0000_s93204" name="Equation" r:id="rId4" imgW="1651000" imgH="393700" progId="Equation.3">
                  <p:embed/>
                </p:oleObj>
              </mc:Choice>
              <mc:Fallback>
                <p:oleObj name="Equation" r:id="rId4" imgW="1651000" imgH="3937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00288" y="4252913"/>
                        <a:ext cx="3368675" cy="854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 name="Rectangle 9"/>
          <p:cNvSpPr>
            <a:spLocks noChangeArrowheads="1"/>
          </p:cNvSpPr>
          <p:nvPr/>
        </p:nvSpPr>
        <p:spPr bwMode="auto">
          <a:xfrm>
            <a:off x="5878513" y="4427538"/>
            <a:ext cx="24923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wrap="none">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400">
                <a:solidFill>
                  <a:schemeClr val="tx1"/>
                </a:solidFill>
              </a:rPr>
              <a:t>……………….(1)</a:t>
            </a:r>
          </a:p>
        </p:txBody>
      </p:sp>
      <p:graphicFrame>
        <p:nvGraphicFramePr>
          <p:cNvPr id="11" name="Object 4"/>
          <p:cNvGraphicFramePr>
            <a:graphicFrameLocks noChangeAspect="1"/>
          </p:cNvGraphicFramePr>
          <p:nvPr/>
        </p:nvGraphicFramePr>
        <p:xfrm>
          <a:off x="2266950" y="5145088"/>
          <a:ext cx="3421063" cy="854075"/>
        </p:xfrm>
        <a:graphic>
          <a:graphicData uri="http://schemas.openxmlformats.org/presentationml/2006/ole">
            <mc:AlternateContent xmlns:mc="http://schemas.openxmlformats.org/markup-compatibility/2006">
              <mc:Choice xmlns:v="urn:schemas-microsoft-com:vml" Requires="v">
                <p:oleObj spid="_x0000_s93205" name="Equation" r:id="rId6" imgW="1675673" imgH="393529" progId="Equation.3">
                  <p:embed/>
                </p:oleObj>
              </mc:Choice>
              <mc:Fallback>
                <p:oleObj name="Equation" r:id="rId6" imgW="1675673" imgH="393529"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66950" y="5145088"/>
                        <a:ext cx="3421063" cy="854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 name="Rectangle 11"/>
          <p:cNvSpPr>
            <a:spLocks noChangeArrowheads="1"/>
          </p:cNvSpPr>
          <p:nvPr/>
        </p:nvSpPr>
        <p:spPr bwMode="auto">
          <a:xfrm>
            <a:off x="5870575" y="5319713"/>
            <a:ext cx="24939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wrap="none">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400">
                <a:solidFill>
                  <a:schemeClr val="tx1"/>
                </a:solidFill>
              </a:rPr>
              <a:t>……………….(2)</a:t>
            </a:r>
          </a:p>
        </p:txBody>
      </p:sp>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8" fill="hold" grpId="0" nodeType="afterEffect">
                                  <p:stCondLst>
                                    <p:cond delay="50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500"/>
                                        <p:tgtEl>
                                          <p:spTgt spid="1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par>
                          <p:cTn id="15" fill="hold" nodeType="afterGroup">
                            <p:stCondLst>
                              <p:cond delay="0"/>
                            </p:stCondLst>
                            <p:childTnLst>
                              <p:par>
                                <p:cTn id="16" presetID="22" presetClass="entr" presetSubtype="8" fill="hold" grpId="0" nodeType="afterEffect">
                                  <p:stCondLst>
                                    <p:cond delay="500"/>
                                  </p:stCondLst>
                                  <p:childTnLst>
                                    <p:set>
                                      <p:cBhvr>
                                        <p:cTn id="17" dur="1" fill="hold">
                                          <p:stCondLst>
                                            <p:cond delay="0"/>
                                          </p:stCondLst>
                                        </p:cTn>
                                        <p:tgtEl>
                                          <p:spTgt spid="12"/>
                                        </p:tgtEl>
                                        <p:attrNameLst>
                                          <p:attrName>style.visibility</p:attrName>
                                        </p:attrNameLst>
                                      </p:cBhvr>
                                      <p:to>
                                        <p:strVal val="visible"/>
                                      </p:to>
                                    </p:set>
                                    <p:animEffect transition="in" filter="wipe(left)">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9523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2E31FC57-D9E7-4089-B991-99FE7BAABC4E}" type="slidenum">
              <a:rPr lang="en-US" altLang="en-US" sz="1600">
                <a:solidFill>
                  <a:schemeClr val="tx1"/>
                </a:solidFill>
              </a:rPr>
              <a:pPr>
                <a:spcBef>
                  <a:spcPct val="0"/>
                </a:spcBef>
                <a:buClrTx/>
                <a:buSzTx/>
                <a:buFontTx/>
                <a:buNone/>
              </a:pPr>
              <a:t>39</a:t>
            </a:fld>
            <a:endParaRPr lang="en-US" altLang="en-US" sz="1600" b="0">
              <a:solidFill>
                <a:schemeClr val="tx1"/>
              </a:solidFill>
              <a:latin typeface="Times New Roman" panose="02020603050405020304" pitchFamily="18" charset="0"/>
            </a:endParaRPr>
          </a:p>
        </p:txBody>
      </p:sp>
      <p:sp>
        <p:nvSpPr>
          <p:cNvPr id="95236"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95237"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95238" name="Rectangle 4"/>
          <p:cNvSpPr>
            <a:spLocks noGrp="1" noChangeArrowheads="1"/>
          </p:cNvSpPr>
          <p:nvPr>
            <p:ph type="title"/>
          </p:nvPr>
        </p:nvSpPr>
        <p:spPr>
          <a:noFill/>
        </p:spPr>
        <p:txBody>
          <a:bodyPr/>
          <a:lstStyle/>
          <a:p>
            <a:r>
              <a:rPr lang="en-US" altLang="en-US" dirty="0" err="1" smtClean="0"/>
              <a:t>Contoh</a:t>
            </a:r>
            <a:endParaRPr lang="en-US" altLang="en-US" dirty="0" smtClean="0"/>
          </a:p>
        </p:txBody>
      </p:sp>
      <p:sp>
        <p:nvSpPr>
          <p:cNvPr id="95239" name="Rectangle 5"/>
          <p:cNvSpPr>
            <a:spLocks noGrp="1" noChangeArrowheads="1"/>
          </p:cNvSpPr>
          <p:nvPr>
            <p:ph type="body" idx="1"/>
          </p:nvPr>
        </p:nvSpPr>
        <p:spPr>
          <a:xfrm>
            <a:off x="1143000" y="1306513"/>
            <a:ext cx="7772400" cy="4978400"/>
          </a:xfrm>
          <a:noFill/>
        </p:spPr>
        <p:txBody>
          <a:bodyPr/>
          <a:lstStyle/>
          <a:p>
            <a:pPr>
              <a:spcBef>
                <a:spcPts val="600"/>
              </a:spcBef>
              <a:buFont typeface="Wingdings" panose="05000000000000000000" pitchFamily="2" charset="2"/>
              <a:buNone/>
            </a:pPr>
            <a:endParaRPr lang="en-US" altLang="en-US" sz="2800" smtClean="0">
              <a:cs typeface="Times New Roman" panose="02020603050405020304" pitchFamily="18" charset="0"/>
            </a:endParaRPr>
          </a:p>
          <a:p>
            <a:pPr>
              <a:spcBef>
                <a:spcPts val="600"/>
              </a:spcBef>
              <a:buFont typeface="Wingdings" panose="05000000000000000000" pitchFamily="2" charset="2"/>
              <a:buNone/>
            </a:pPr>
            <a:endParaRPr lang="en-US" altLang="en-US" sz="2800" smtClean="0">
              <a:cs typeface="Times New Roman" panose="02020603050405020304" pitchFamily="18" charset="0"/>
            </a:endParaRPr>
          </a:p>
          <a:p>
            <a:pPr>
              <a:spcBef>
                <a:spcPts val="600"/>
              </a:spcBef>
            </a:pPr>
            <a:r>
              <a:rPr lang="en-US" altLang="en-US" sz="2800" smtClean="0">
                <a:cs typeface="Times New Roman" panose="02020603050405020304" pitchFamily="18" charset="0"/>
              </a:rPr>
              <a:t>Bagi (1) dengan (2), maka:</a:t>
            </a:r>
          </a:p>
          <a:p>
            <a:pPr>
              <a:spcBef>
                <a:spcPts val="600"/>
              </a:spcBef>
            </a:pPr>
            <a:endParaRPr lang="en-US" altLang="en-US" sz="2800" smtClean="0">
              <a:cs typeface="Times New Roman" panose="02020603050405020304" pitchFamily="18" charset="0"/>
            </a:endParaRPr>
          </a:p>
          <a:p>
            <a:pPr>
              <a:spcBef>
                <a:spcPts val="600"/>
              </a:spcBef>
            </a:pPr>
            <a:endParaRPr lang="en-US" altLang="en-US" sz="2800" smtClean="0">
              <a:cs typeface="Times New Roman" panose="02020603050405020304" pitchFamily="18" charset="0"/>
            </a:endParaRPr>
          </a:p>
          <a:p>
            <a:pPr>
              <a:spcBef>
                <a:spcPts val="600"/>
              </a:spcBef>
            </a:pPr>
            <a:endParaRPr lang="en-US" altLang="en-US" sz="2800" smtClean="0">
              <a:cs typeface="Times New Roman" panose="02020603050405020304" pitchFamily="18" charset="0"/>
            </a:endParaRPr>
          </a:p>
          <a:p>
            <a:pPr>
              <a:spcBef>
                <a:spcPts val="600"/>
              </a:spcBef>
            </a:pPr>
            <a:endParaRPr lang="en-US" altLang="en-US" sz="2800" smtClean="0">
              <a:cs typeface="Times New Roman" panose="02020603050405020304" pitchFamily="18" charset="0"/>
            </a:endParaRPr>
          </a:p>
          <a:p>
            <a:pPr>
              <a:spcBef>
                <a:spcPts val="600"/>
              </a:spcBef>
            </a:pPr>
            <a:r>
              <a:rPr lang="en-US" altLang="en-US" sz="2800" smtClean="0">
                <a:cs typeface="Times New Roman" panose="02020603050405020304" pitchFamily="18" charset="0"/>
              </a:rPr>
              <a:t>Substitusikan (4) ke (3):</a:t>
            </a:r>
            <a:endParaRPr lang="en-US" altLang="en-US" sz="2800" smtClean="0"/>
          </a:p>
          <a:p>
            <a:pPr>
              <a:spcBef>
                <a:spcPts val="600"/>
              </a:spcBef>
              <a:buFont typeface="Wingdings" panose="05000000000000000000" pitchFamily="2" charset="2"/>
              <a:buNone/>
            </a:pPr>
            <a:endParaRPr lang="en-US" altLang="en-US" sz="2800" smtClean="0"/>
          </a:p>
          <a:p>
            <a:pPr>
              <a:spcBef>
                <a:spcPts val="600"/>
              </a:spcBef>
              <a:buFont typeface="Wingdings" panose="05000000000000000000" pitchFamily="2" charset="2"/>
              <a:buNone/>
            </a:pPr>
            <a:endParaRPr lang="en-US" altLang="en-US" sz="2800" smtClean="0"/>
          </a:p>
          <a:p>
            <a:pPr>
              <a:spcBef>
                <a:spcPts val="600"/>
              </a:spcBef>
              <a:buFont typeface="Wingdings" panose="05000000000000000000" pitchFamily="2" charset="2"/>
              <a:buNone/>
            </a:pPr>
            <a:endParaRPr lang="en-US" altLang="en-US" sz="2800" smtClean="0"/>
          </a:p>
          <a:p>
            <a:pPr>
              <a:spcBef>
                <a:spcPts val="600"/>
              </a:spcBef>
              <a:buFont typeface="Wingdings" panose="05000000000000000000" pitchFamily="2" charset="2"/>
              <a:buNone/>
            </a:pPr>
            <a:endParaRPr lang="en-US" altLang="en-US" sz="2800" smtClean="0"/>
          </a:p>
          <a:p>
            <a:pPr>
              <a:spcBef>
                <a:spcPts val="600"/>
              </a:spcBef>
              <a:buFont typeface="Wingdings" panose="05000000000000000000" pitchFamily="2" charset="2"/>
              <a:buNone/>
            </a:pPr>
            <a:r>
              <a:rPr lang="en-US" altLang="en-US" sz="2800" smtClean="0"/>
              <a:t>  </a:t>
            </a:r>
          </a:p>
          <a:p>
            <a:pPr>
              <a:spcBef>
                <a:spcPts val="600"/>
              </a:spcBef>
              <a:buFont typeface="Wingdings" panose="05000000000000000000" pitchFamily="2" charset="2"/>
              <a:buNone/>
            </a:pPr>
            <a:r>
              <a:rPr lang="en-US" altLang="en-US" sz="2800" smtClean="0"/>
              <a:t>	</a:t>
            </a:r>
          </a:p>
          <a:p>
            <a:pPr>
              <a:spcBef>
                <a:spcPts val="600"/>
              </a:spcBef>
              <a:buFont typeface="Wingdings" panose="05000000000000000000" pitchFamily="2" charset="2"/>
              <a:buNone/>
            </a:pPr>
            <a:r>
              <a:rPr lang="en-US" altLang="en-US" sz="2800" smtClean="0"/>
              <a:t>	</a:t>
            </a:r>
            <a:endParaRPr lang="en-US" altLang="en-US" sz="2800" i="1" smtClean="0"/>
          </a:p>
          <a:p>
            <a:pPr>
              <a:spcBef>
                <a:spcPts val="600"/>
              </a:spcBef>
              <a:buFont typeface="Wingdings" panose="05000000000000000000" pitchFamily="2" charset="2"/>
              <a:buNone/>
            </a:pPr>
            <a:r>
              <a:rPr lang="en-US" altLang="en-US" sz="2800" smtClean="0"/>
              <a:t> </a:t>
            </a:r>
          </a:p>
        </p:txBody>
      </p:sp>
      <p:graphicFrame>
        <p:nvGraphicFramePr>
          <p:cNvPr id="13" name="Object 4"/>
          <p:cNvGraphicFramePr>
            <a:graphicFrameLocks noChangeAspect="1"/>
          </p:cNvGraphicFramePr>
          <p:nvPr/>
        </p:nvGraphicFramePr>
        <p:xfrm>
          <a:off x="2101850" y="1363663"/>
          <a:ext cx="3471863" cy="854075"/>
        </p:xfrm>
        <a:graphic>
          <a:graphicData uri="http://schemas.openxmlformats.org/presentationml/2006/ole">
            <mc:AlternateContent xmlns:mc="http://schemas.openxmlformats.org/markup-compatibility/2006">
              <mc:Choice xmlns:v="urn:schemas-microsoft-com:vml" Requires="v">
                <p:oleObj spid="_x0000_s95257" name="Equation" r:id="rId4" imgW="1701800" imgH="393700" progId="Equation.3">
                  <p:embed/>
                </p:oleObj>
              </mc:Choice>
              <mc:Fallback>
                <p:oleObj name="Equation" r:id="rId4" imgW="1701800" imgH="3937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01850" y="1363663"/>
                        <a:ext cx="3471863" cy="854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4" name="Rectangle 13"/>
          <p:cNvSpPr>
            <a:spLocks noChangeArrowheads="1"/>
          </p:cNvSpPr>
          <p:nvPr/>
        </p:nvSpPr>
        <p:spPr bwMode="auto">
          <a:xfrm>
            <a:off x="5878513" y="1524000"/>
            <a:ext cx="24923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wrap="none">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400">
                <a:solidFill>
                  <a:schemeClr val="tx1"/>
                </a:solidFill>
              </a:rPr>
              <a:t>……………….(3)</a:t>
            </a:r>
          </a:p>
        </p:txBody>
      </p:sp>
      <p:graphicFrame>
        <p:nvGraphicFramePr>
          <p:cNvPr id="9" name="Object 3"/>
          <p:cNvGraphicFramePr>
            <a:graphicFrameLocks noChangeAspect="1"/>
          </p:cNvGraphicFramePr>
          <p:nvPr/>
        </p:nvGraphicFramePr>
        <p:xfrm>
          <a:off x="2197100" y="2955925"/>
          <a:ext cx="2382838" cy="1763713"/>
        </p:xfrm>
        <a:graphic>
          <a:graphicData uri="http://schemas.openxmlformats.org/presentationml/2006/ole">
            <mc:AlternateContent xmlns:mc="http://schemas.openxmlformats.org/markup-compatibility/2006">
              <mc:Choice xmlns:v="urn:schemas-microsoft-com:vml" Requires="v">
                <p:oleObj spid="_x0000_s95258" name="Equation" r:id="rId6" imgW="1167893" imgH="812447" progId="Equation.3">
                  <p:embed/>
                </p:oleObj>
              </mc:Choice>
              <mc:Fallback>
                <p:oleObj name="Equation" r:id="rId6" imgW="1167893" imgH="812447"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97100" y="2955925"/>
                        <a:ext cx="2382838" cy="1763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 name="Rectangle 10"/>
          <p:cNvSpPr>
            <a:spLocks noChangeArrowheads="1"/>
          </p:cNvSpPr>
          <p:nvPr/>
        </p:nvSpPr>
        <p:spPr bwMode="auto">
          <a:xfrm>
            <a:off x="5870575" y="4071938"/>
            <a:ext cx="24923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a:tailEnd/>
              </a14:hiddenLine>
            </a:ext>
          </a:extLst>
        </p:spPr>
        <p:txBody>
          <a:bodyPr wrap="none">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400">
                <a:solidFill>
                  <a:schemeClr val="tx1"/>
                </a:solidFill>
              </a:rPr>
              <a:t>……………….(4)</a:t>
            </a:r>
          </a:p>
        </p:txBody>
      </p:sp>
      <p:graphicFrame>
        <p:nvGraphicFramePr>
          <p:cNvPr id="2" name="Object 11"/>
          <p:cNvGraphicFramePr>
            <a:graphicFrameLocks noChangeAspect="1"/>
          </p:cNvGraphicFramePr>
          <p:nvPr/>
        </p:nvGraphicFramePr>
        <p:xfrm>
          <a:off x="1663700" y="5351463"/>
          <a:ext cx="5930900" cy="935037"/>
        </p:xfrm>
        <a:graphic>
          <a:graphicData uri="http://schemas.openxmlformats.org/presentationml/2006/ole">
            <mc:AlternateContent xmlns:mc="http://schemas.openxmlformats.org/markup-compatibility/2006">
              <mc:Choice xmlns:v="urn:schemas-microsoft-com:vml" Requires="v">
                <p:oleObj spid="_x0000_s95259" name="Equation" r:id="rId8" imgW="2908300" imgH="431800" progId="Equation.3">
                  <p:embed/>
                </p:oleObj>
              </mc:Choice>
              <mc:Fallback>
                <p:oleObj name="Equation" r:id="rId8" imgW="2908300" imgH="431800" progId="Equation.3">
                  <p:embed/>
                  <p:pic>
                    <p:nvPicPr>
                      <p:cNvPr id="0" name="Object 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63700" y="5351463"/>
                        <a:ext cx="5930900" cy="935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500"/>
                                  </p:stCondLst>
                                  <p:childTnLst>
                                    <p:set>
                                      <p:cBhvr>
                                        <p:cTn id="6" dur="1" fill="hold">
                                          <p:stCondLst>
                                            <p:cond delay="0"/>
                                          </p:stCondLst>
                                        </p:cTn>
                                        <p:tgtEl>
                                          <p:spTgt spid="13"/>
                                        </p:tgtEl>
                                        <p:attrNameLst>
                                          <p:attrName>style.visibility</p:attrName>
                                        </p:attrNameLst>
                                      </p:cBhvr>
                                      <p:to>
                                        <p:strVal val="visible"/>
                                      </p:to>
                                    </p:set>
                                  </p:childTnLst>
                                </p:cTn>
                              </p:par>
                            </p:childTnLst>
                          </p:cTn>
                        </p:par>
                        <p:par>
                          <p:cTn id="7" fill="hold" nodeType="afterGroup">
                            <p:stCondLst>
                              <p:cond delay="500"/>
                            </p:stCondLst>
                            <p:childTnLst>
                              <p:par>
                                <p:cTn id="8" presetID="22" presetClass="entr" presetSubtype="8" fill="hold" grpId="0" nodeType="afterEffect">
                                  <p:stCondLst>
                                    <p:cond delay="500"/>
                                  </p:stCondLst>
                                  <p:childTnLst>
                                    <p:set>
                                      <p:cBhvr>
                                        <p:cTn id="9" dur="1" fill="hold">
                                          <p:stCondLst>
                                            <p:cond delay="0"/>
                                          </p:stCondLst>
                                        </p:cTn>
                                        <p:tgtEl>
                                          <p:spTgt spid="14"/>
                                        </p:tgtEl>
                                        <p:attrNameLst>
                                          <p:attrName>style.visibility</p:attrName>
                                        </p:attrNameLst>
                                      </p:cBhvr>
                                      <p:to>
                                        <p:strVal val="visible"/>
                                      </p:to>
                                    </p:set>
                                    <p:animEffect transition="in" filter="wipe(left)">
                                      <p:cBhvr>
                                        <p:cTn id="10" dur="500"/>
                                        <p:tgtEl>
                                          <p:spTgt spid="1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par>
                          <p:cTn id="15" fill="hold" nodeType="afterGroup">
                            <p:stCondLst>
                              <p:cond delay="0"/>
                            </p:stCondLst>
                            <p:childTnLst>
                              <p:par>
                                <p:cTn id="16" presetID="22" presetClass="entr" presetSubtype="8" fill="hold" grpId="0" nodeType="afterEffect">
                                  <p:stCondLst>
                                    <p:cond delay="500"/>
                                  </p:stCondLst>
                                  <p:childTnLst>
                                    <p:set>
                                      <p:cBhvr>
                                        <p:cTn id="17" dur="1" fill="hold">
                                          <p:stCondLst>
                                            <p:cond delay="0"/>
                                          </p:stCondLst>
                                        </p:cTn>
                                        <p:tgtEl>
                                          <p:spTgt spid="11"/>
                                        </p:tgtEl>
                                        <p:attrNameLst>
                                          <p:attrName>style.visibility</p:attrName>
                                        </p:attrNameLst>
                                      </p:cBhvr>
                                      <p:to>
                                        <p:strVal val="visible"/>
                                      </p:to>
                                    </p:set>
                                    <p:animEffect transition="in" filter="wipe(left)">
                                      <p:cBhvr>
                                        <p:cTn id="18" dur="500"/>
                                        <p:tgtEl>
                                          <p:spTgt spid="11"/>
                                        </p:tgtEl>
                                      </p:cBhvr>
                                    </p:animEffect>
                                  </p:childTnLst>
                                </p:cTn>
                              </p:par>
                            </p:childTnLst>
                          </p:cTn>
                        </p:par>
                        <p:par>
                          <p:cTn id="19" fill="hold" nodeType="afterGroup">
                            <p:stCondLst>
                              <p:cond delay="1000"/>
                            </p:stCondLst>
                            <p:childTnLst>
                              <p:par>
                                <p:cTn id="20" presetID="1" presetClass="entr" presetSubtype="0" fill="hold" nodeType="afterEffect">
                                  <p:stCondLst>
                                    <p:cond delay="500"/>
                                  </p:stCondLst>
                                  <p:childTnLst>
                                    <p:set>
                                      <p:cBhvr>
                                        <p:cTn id="2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2048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2134D071-47D2-446F-A6EF-A1818A7D6096}" type="slidenum">
              <a:rPr lang="en-US" altLang="en-US" sz="1600">
                <a:solidFill>
                  <a:schemeClr val="tx1"/>
                </a:solidFill>
              </a:rPr>
              <a:pPr>
                <a:spcBef>
                  <a:spcPct val="0"/>
                </a:spcBef>
                <a:buClrTx/>
                <a:buSzTx/>
                <a:buFontTx/>
                <a:buNone/>
              </a:pPr>
              <a:t>4</a:t>
            </a:fld>
            <a:endParaRPr lang="en-US" altLang="en-US" sz="1600" b="0">
              <a:solidFill>
                <a:schemeClr val="tx1"/>
              </a:solidFill>
              <a:latin typeface="Times New Roman" panose="02020603050405020304" pitchFamily="18" charset="0"/>
            </a:endParaRPr>
          </a:p>
        </p:txBody>
      </p:sp>
      <p:sp>
        <p:nvSpPr>
          <p:cNvPr id="20484" name="Rectangle 2"/>
          <p:cNvSpPr>
            <a:spLocks noGrp="1" noChangeArrowheads="1"/>
          </p:cNvSpPr>
          <p:nvPr>
            <p:ph type="title"/>
          </p:nvPr>
        </p:nvSpPr>
        <p:spPr/>
        <p:txBody>
          <a:bodyPr/>
          <a:lstStyle/>
          <a:p>
            <a:r>
              <a:rPr lang="en-US" altLang="en-US" smtClean="0"/>
              <a:t>Sifat-sifat isoquant</a:t>
            </a:r>
          </a:p>
        </p:txBody>
      </p:sp>
      <p:sp>
        <p:nvSpPr>
          <p:cNvPr id="20485" name="Rectangle 3"/>
          <p:cNvSpPr>
            <a:spLocks noGrp="1" noChangeArrowheads="1"/>
          </p:cNvSpPr>
          <p:nvPr>
            <p:ph type="body" idx="1"/>
          </p:nvPr>
        </p:nvSpPr>
        <p:spPr/>
        <p:txBody>
          <a:bodyPr/>
          <a:lstStyle/>
          <a:p>
            <a:r>
              <a:rPr lang="en-US" altLang="en-US" smtClean="0"/>
              <a:t>Menurun dari kiri atas ke kanan bawah</a:t>
            </a:r>
          </a:p>
          <a:p>
            <a:r>
              <a:rPr lang="en-US" altLang="en-US" smtClean="0"/>
              <a:t>Cembung ke arah titik origin</a:t>
            </a:r>
          </a:p>
          <a:p>
            <a:r>
              <a:rPr lang="en-US" altLang="en-US" smtClean="0"/>
              <a:t>Tidak saling memotong</a:t>
            </a:r>
          </a:p>
          <a:p>
            <a:r>
              <a:rPr lang="en-US" altLang="en-US" smtClean="0"/>
              <a:t>Isoquant yg terletak disebelah kanan atas menunjukkan tingkat produksi yg lebih tinggi.</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9728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8628E19E-273F-4E37-A687-A031684C8B82}" type="slidenum">
              <a:rPr lang="en-US" altLang="en-US" sz="1600">
                <a:solidFill>
                  <a:schemeClr val="tx1"/>
                </a:solidFill>
              </a:rPr>
              <a:pPr>
                <a:spcBef>
                  <a:spcPct val="0"/>
                </a:spcBef>
                <a:buClrTx/>
                <a:buSzTx/>
                <a:buFontTx/>
                <a:buNone/>
              </a:pPr>
              <a:t>40</a:t>
            </a:fld>
            <a:endParaRPr lang="en-US" altLang="en-US" sz="1600" b="0">
              <a:solidFill>
                <a:schemeClr val="tx1"/>
              </a:solidFill>
              <a:latin typeface="Times New Roman" panose="02020603050405020304" pitchFamily="18" charset="0"/>
            </a:endParaRPr>
          </a:p>
        </p:txBody>
      </p:sp>
      <p:sp>
        <p:nvSpPr>
          <p:cNvPr id="97284"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97285"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97286" name="Rectangle 4"/>
          <p:cNvSpPr>
            <a:spLocks noGrp="1" noChangeArrowheads="1"/>
          </p:cNvSpPr>
          <p:nvPr>
            <p:ph type="title"/>
          </p:nvPr>
        </p:nvSpPr>
        <p:spPr>
          <a:noFill/>
        </p:spPr>
        <p:txBody>
          <a:bodyPr/>
          <a:lstStyle/>
          <a:p>
            <a:r>
              <a:rPr lang="en-US" altLang="en-US" dirty="0" err="1" smtClean="0"/>
              <a:t>Contoh</a:t>
            </a:r>
            <a:endParaRPr lang="en-US" altLang="en-US" dirty="0" smtClean="0"/>
          </a:p>
        </p:txBody>
      </p:sp>
      <p:sp>
        <p:nvSpPr>
          <p:cNvPr id="97287" name="Rectangle 5"/>
          <p:cNvSpPr>
            <a:spLocks noGrp="1" noChangeArrowheads="1"/>
          </p:cNvSpPr>
          <p:nvPr>
            <p:ph type="body" idx="1"/>
          </p:nvPr>
        </p:nvSpPr>
        <p:spPr>
          <a:xfrm>
            <a:off x="1143000" y="1306513"/>
            <a:ext cx="7772400" cy="4978400"/>
          </a:xfrm>
          <a:noFill/>
        </p:spPr>
        <p:txBody>
          <a:bodyPr/>
          <a:lstStyle/>
          <a:p>
            <a:pPr>
              <a:spcBef>
                <a:spcPts val="600"/>
              </a:spcBef>
            </a:pPr>
            <a:r>
              <a:rPr lang="en-US" altLang="en-US" sz="2800" smtClean="0">
                <a:cs typeface="Times New Roman" panose="02020603050405020304" pitchFamily="18" charset="0"/>
              </a:rPr>
              <a:t>Dengan cara yg sama, nilai K diperoleh:</a:t>
            </a:r>
          </a:p>
          <a:p>
            <a:pPr>
              <a:spcBef>
                <a:spcPts val="600"/>
              </a:spcBef>
            </a:pPr>
            <a:endParaRPr lang="en-US" altLang="en-US" sz="2800" smtClean="0">
              <a:cs typeface="Times New Roman" panose="02020603050405020304" pitchFamily="18" charset="0"/>
            </a:endParaRPr>
          </a:p>
          <a:p>
            <a:pPr>
              <a:spcBef>
                <a:spcPts val="600"/>
              </a:spcBef>
            </a:pPr>
            <a:endParaRPr lang="en-US" altLang="en-US" sz="2800" smtClean="0">
              <a:cs typeface="Times New Roman" panose="02020603050405020304" pitchFamily="18" charset="0"/>
            </a:endParaRPr>
          </a:p>
          <a:p>
            <a:pPr>
              <a:spcBef>
                <a:spcPts val="600"/>
              </a:spcBef>
            </a:pPr>
            <a:endParaRPr lang="en-US" altLang="en-US" sz="2800" smtClean="0">
              <a:cs typeface="Times New Roman" panose="02020603050405020304" pitchFamily="18" charset="0"/>
            </a:endParaRPr>
          </a:p>
          <a:p>
            <a:pPr>
              <a:spcBef>
                <a:spcPts val="600"/>
              </a:spcBef>
            </a:pPr>
            <a:endParaRPr lang="en-US" altLang="en-US" sz="2800" smtClean="0">
              <a:cs typeface="Times New Roman" panose="02020603050405020304" pitchFamily="18" charset="0"/>
            </a:endParaRPr>
          </a:p>
          <a:p>
            <a:pPr>
              <a:spcBef>
                <a:spcPts val="600"/>
              </a:spcBef>
            </a:pPr>
            <a:r>
              <a:rPr lang="en-US" altLang="en-US" sz="2800" smtClean="0">
                <a:cs typeface="Times New Roman" panose="02020603050405020304" pitchFamily="18" charset="0"/>
              </a:rPr>
              <a:t>Nilai output maksimum:</a:t>
            </a:r>
          </a:p>
          <a:p>
            <a:pPr>
              <a:spcBef>
                <a:spcPts val="600"/>
              </a:spcBef>
              <a:buFont typeface="Wingdings" panose="05000000000000000000" pitchFamily="2" charset="2"/>
              <a:buNone/>
            </a:pPr>
            <a:endParaRPr lang="en-US" altLang="en-US" sz="2800" smtClean="0"/>
          </a:p>
          <a:p>
            <a:pPr>
              <a:spcBef>
                <a:spcPts val="600"/>
              </a:spcBef>
              <a:buFont typeface="Wingdings" panose="05000000000000000000" pitchFamily="2" charset="2"/>
              <a:buNone/>
            </a:pPr>
            <a:endParaRPr lang="en-US" altLang="en-US" sz="2800" smtClean="0"/>
          </a:p>
          <a:p>
            <a:pPr>
              <a:spcBef>
                <a:spcPts val="600"/>
              </a:spcBef>
              <a:buFont typeface="Wingdings" panose="05000000000000000000" pitchFamily="2" charset="2"/>
              <a:buNone/>
            </a:pPr>
            <a:r>
              <a:rPr lang="en-US" altLang="en-US" sz="2800" smtClean="0"/>
              <a:t>  </a:t>
            </a:r>
          </a:p>
          <a:p>
            <a:pPr>
              <a:spcBef>
                <a:spcPts val="600"/>
              </a:spcBef>
              <a:buFont typeface="Wingdings" panose="05000000000000000000" pitchFamily="2" charset="2"/>
              <a:buNone/>
            </a:pPr>
            <a:r>
              <a:rPr lang="en-US" altLang="en-US" sz="2800" smtClean="0"/>
              <a:t>	</a:t>
            </a:r>
          </a:p>
          <a:p>
            <a:pPr>
              <a:spcBef>
                <a:spcPts val="600"/>
              </a:spcBef>
              <a:buFont typeface="Wingdings" panose="05000000000000000000" pitchFamily="2" charset="2"/>
              <a:buNone/>
            </a:pPr>
            <a:r>
              <a:rPr lang="en-US" altLang="en-US" sz="2800" smtClean="0"/>
              <a:t>	</a:t>
            </a:r>
            <a:endParaRPr lang="en-US" altLang="en-US" sz="2800" i="1" smtClean="0"/>
          </a:p>
          <a:p>
            <a:pPr>
              <a:spcBef>
                <a:spcPts val="600"/>
              </a:spcBef>
              <a:buFont typeface="Wingdings" panose="05000000000000000000" pitchFamily="2" charset="2"/>
              <a:buNone/>
            </a:pPr>
            <a:r>
              <a:rPr lang="en-US" altLang="en-US" sz="2800" smtClean="0"/>
              <a:t> </a:t>
            </a:r>
          </a:p>
        </p:txBody>
      </p:sp>
      <p:graphicFrame>
        <p:nvGraphicFramePr>
          <p:cNvPr id="3" name="Object 3"/>
          <p:cNvGraphicFramePr>
            <a:graphicFrameLocks noChangeAspect="1"/>
          </p:cNvGraphicFramePr>
          <p:nvPr/>
        </p:nvGraphicFramePr>
        <p:xfrm>
          <a:off x="1573213" y="2014538"/>
          <a:ext cx="5954712" cy="1819275"/>
        </p:xfrm>
        <a:graphic>
          <a:graphicData uri="http://schemas.openxmlformats.org/presentationml/2006/ole">
            <mc:AlternateContent xmlns:mc="http://schemas.openxmlformats.org/markup-compatibility/2006">
              <mc:Choice xmlns:v="urn:schemas-microsoft-com:vml" Requires="v">
                <p:oleObj spid="_x0000_s97298" name="Equation" r:id="rId4" imgW="2921000" imgH="838200" progId="Equation.3">
                  <p:embed/>
                </p:oleObj>
              </mc:Choice>
              <mc:Fallback>
                <p:oleObj name="Equation" r:id="rId4" imgW="2921000" imgH="8382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73213" y="2014538"/>
                        <a:ext cx="5954712" cy="1819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7289" name="Object 6"/>
          <p:cNvGraphicFramePr>
            <a:graphicFrameLocks noChangeAspect="1"/>
          </p:cNvGraphicFramePr>
          <p:nvPr/>
        </p:nvGraphicFramePr>
        <p:xfrm>
          <a:off x="1597025" y="4513263"/>
          <a:ext cx="6313488" cy="1162050"/>
        </p:xfrm>
        <a:graphic>
          <a:graphicData uri="http://schemas.openxmlformats.org/presentationml/2006/ole">
            <mc:AlternateContent xmlns:mc="http://schemas.openxmlformats.org/markup-compatibility/2006">
              <mc:Choice xmlns:v="urn:schemas-microsoft-com:vml" Requires="v">
                <p:oleObj spid="_x0000_s97299" name="Equation" r:id="rId6" imgW="2374900" imgH="457200" progId="Equation.3">
                  <p:embed/>
                </p:oleObj>
              </mc:Choice>
              <mc:Fallback>
                <p:oleObj name="Equation" r:id="rId6" imgW="2374900" imgH="45720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97025" y="4513263"/>
                        <a:ext cx="6313488"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Footer Placeholder 2"/>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9933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58B6551A-8E2B-4C0D-9BA7-FE6FC9D5A144}" type="slidenum">
              <a:rPr lang="en-US" altLang="en-US" sz="1600">
                <a:solidFill>
                  <a:schemeClr val="tx1"/>
                </a:solidFill>
              </a:rPr>
              <a:pPr>
                <a:spcBef>
                  <a:spcPct val="0"/>
                </a:spcBef>
                <a:buClrTx/>
                <a:buSzTx/>
                <a:buFontTx/>
                <a:buNone/>
              </a:pPr>
              <a:t>41</a:t>
            </a:fld>
            <a:endParaRPr lang="en-US" altLang="en-US" sz="1600" b="0">
              <a:solidFill>
                <a:schemeClr val="tx1"/>
              </a:solidFill>
              <a:latin typeface="Times New Roman" panose="02020603050405020304" pitchFamily="18" charset="0"/>
            </a:endParaRPr>
          </a:p>
        </p:txBody>
      </p:sp>
      <p:sp>
        <p:nvSpPr>
          <p:cNvPr id="99332"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99333"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99335" name="Rectangle 5"/>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99336" name="Rectangle 6"/>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99337" name="Rectangle 7"/>
          <p:cNvSpPr>
            <a:spLocks noChangeArrowheads="1"/>
          </p:cNvSpPr>
          <p:nvPr/>
        </p:nvSpPr>
        <p:spPr bwMode="auto">
          <a:xfrm>
            <a:off x="3124200" y="62357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99338" name="Rectangle 10"/>
          <p:cNvSpPr>
            <a:spLocks noChangeArrowheads="1"/>
          </p:cNvSpPr>
          <p:nvPr/>
        </p:nvSpPr>
        <p:spPr bwMode="auto">
          <a:xfrm>
            <a:off x="6632575" y="5672138"/>
            <a:ext cx="159226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a:solidFill>
                  <a:schemeClr val="tx1"/>
                </a:solidFill>
              </a:rPr>
              <a:t>Labor per year</a:t>
            </a:r>
          </a:p>
        </p:txBody>
      </p:sp>
      <p:sp>
        <p:nvSpPr>
          <p:cNvPr id="99339" name="Rectangle 11"/>
          <p:cNvSpPr>
            <a:spLocks noChangeArrowheads="1"/>
          </p:cNvSpPr>
          <p:nvPr/>
        </p:nvSpPr>
        <p:spPr bwMode="auto">
          <a:xfrm>
            <a:off x="1204913" y="1370013"/>
            <a:ext cx="8588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600" b="1">
                <a:solidFill>
                  <a:schemeClr val="tx1"/>
                </a:solidFill>
              </a:rPr>
              <a:t>Capital</a:t>
            </a:r>
          </a:p>
          <a:p>
            <a:pPr algn="r">
              <a:spcBef>
                <a:spcPct val="0"/>
              </a:spcBef>
              <a:buClrTx/>
              <a:buSzTx/>
              <a:buFontTx/>
              <a:buNone/>
            </a:pPr>
            <a:r>
              <a:rPr lang="en-US" altLang="en-US" sz="1600" b="1">
                <a:solidFill>
                  <a:schemeClr val="tx1"/>
                </a:solidFill>
              </a:rPr>
              <a:t>per</a:t>
            </a:r>
          </a:p>
          <a:p>
            <a:pPr algn="r">
              <a:spcBef>
                <a:spcPct val="0"/>
              </a:spcBef>
              <a:buClrTx/>
              <a:buSzTx/>
              <a:buFontTx/>
              <a:buNone/>
            </a:pPr>
            <a:r>
              <a:rPr lang="en-US" altLang="en-US" sz="1600" b="1">
                <a:solidFill>
                  <a:schemeClr val="tx1"/>
                </a:solidFill>
              </a:rPr>
              <a:t>year</a:t>
            </a:r>
          </a:p>
        </p:txBody>
      </p:sp>
      <p:grpSp>
        <p:nvGrpSpPr>
          <p:cNvPr id="99340" name="Group 49"/>
          <p:cNvGrpSpPr>
            <a:grpSpLocks/>
          </p:cNvGrpSpPr>
          <p:nvPr/>
        </p:nvGrpSpPr>
        <p:grpSpPr bwMode="auto">
          <a:xfrm>
            <a:off x="1100138" y="1587500"/>
            <a:ext cx="6191250" cy="4564063"/>
            <a:chOff x="1100157" y="1731963"/>
            <a:chExt cx="6191231" cy="4564063"/>
          </a:xfrm>
        </p:grpSpPr>
        <p:sp>
          <p:nvSpPr>
            <p:cNvPr id="99347" name="Line 8"/>
            <p:cNvSpPr>
              <a:spLocks noChangeShapeType="1"/>
            </p:cNvSpPr>
            <p:nvPr/>
          </p:nvSpPr>
          <p:spPr bwMode="auto">
            <a:xfrm>
              <a:off x="2247900" y="1731963"/>
              <a:ext cx="0" cy="42370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9348" name="Line 9"/>
            <p:cNvSpPr>
              <a:spLocks noChangeShapeType="1"/>
            </p:cNvSpPr>
            <p:nvPr/>
          </p:nvSpPr>
          <p:spPr bwMode="auto">
            <a:xfrm>
              <a:off x="2228850" y="5981700"/>
              <a:ext cx="44259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99349" name="Group 13"/>
            <p:cNvGrpSpPr>
              <a:grpSpLocks/>
            </p:cNvGrpSpPr>
            <p:nvPr/>
          </p:nvGrpSpPr>
          <p:grpSpPr bwMode="auto">
            <a:xfrm>
              <a:off x="2960688" y="2228852"/>
              <a:ext cx="4330700" cy="3201993"/>
              <a:chOff x="1838" y="1404"/>
              <a:chExt cx="2728" cy="2017"/>
            </a:xfrm>
          </p:grpSpPr>
          <p:sp>
            <p:nvSpPr>
              <p:cNvPr id="99358" name="Rectangle 14"/>
              <p:cNvSpPr>
                <a:spLocks noChangeArrowheads="1"/>
              </p:cNvSpPr>
              <p:nvPr/>
            </p:nvSpPr>
            <p:spPr bwMode="auto">
              <a:xfrm>
                <a:off x="3793" y="3190"/>
                <a:ext cx="77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Q* = </a:t>
                </a:r>
                <a:r>
                  <a:rPr lang="en-US" altLang="en-US" sz="1800" b="1">
                    <a:solidFill>
                      <a:schemeClr val="tx1"/>
                    </a:solidFill>
                  </a:rPr>
                  <a:t>1444</a:t>
                </a:r>
              </a:p>
            </p:txBody>
          </p:sp>
          <p:sp>
            <p:nvSpPr>
              <p:cNvPr id="99359" name="Freeform 15"/>
              <p:cNvSpPr>
                <a:spLocks/>
              </p:cNvSpPr>
              <p:nvPr/>
            </p:nvSpPr>
            <p:spPr bwMode="auto">
              <a:xfrm>
                <a:off x="1838" y="1404"/>
                <a:ext cx="1957" cy="1886"/>
              </a:xfrm>
              <a:custGeom>
                <a:avLst/>
                <a:gdLst>
                  <a:gd name="T0" fmla="*/ 0 w 1957"/>
                  <a:gd name="T1" fmla="*/ 0 h 1886"/>
                  <a:gd name="T2" fmla="*/ 71 w 1957"/>
                  <a:gd name="T3" fmla="*/ 340 h 1886"/>
                  <a:gd name="T4" fmla="*/ 237 w 1957"/>
                  <a:gd name="T5" fmla="*/ 837 h 1886"/>
                  <a:gd name="T6" fmla="*/ 695 w 1957"/>
                  <a:gd name="T7" fmla="*/ 1444 h 1886"/>
                  <a:gd name="T8" fmla="*/ 1176 w 1957"/>
                  <a:gd name="T9" fmla="*/ 1713 h 1886"/>
                  <a:gd name="T10" fmla="*/ 1586 w 1957"/>
                  <a:gd name="T11" fmla="*/ 1815 h 1886"/>
                  <a:gd name="T12" fmla="*/ 1957 w 1957"/>
                  <a:gd name="T13" fmla="*/ 1886 h 1886"/>
                  <a:gd name="T14" fmla="*/ 0 60000 65536"/>
                  <a:gd name="T15" fmla="*/ 0 60000 65536"/>
                  <a:gd name="T16" fmla="*/ 0 60000 65536"/>
                  <a:gd name="T17" fmla="*/ 0 60000 65536"/>
                  <a:gd name="T18" fmla="*/ 0 60000 65536"/>
                  <a:gd name="T19" fmla="*/ 0 60000 65536"/>
                  <a:gd name="T20" fmla="*/ 0 60000 65536"/>
                  <a:gd name="T21" fmla="*/ 0 w 1957"/>
                  <a:gd name="T22" fmla="*/ 0 h 1886"/>
                  <a:gd name="T23" fmla="*/ 1957 w 1957"/>
                  <a:gd name="T24" fmla="*/ 1886 h 18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57" h="1886">
                    <a:moveTo>
                      <a:pt x="0" y="0"/>
                    </a:moveTo>
                    <a:cubicBezTo>
                      <a:pt x="13" y="56"/>
                      <a:pt x="32" y="201"/>
                      <a:pt x="71" y="340"/>
                    </a:cubicBezTo>
                    <a:cubicBezTo>
                      <a:pt x="110" y="479"/>
                      <a:pt x="133" y="653"/>
                      <a:pt x="237" y="837"/>
                    </a:cubicBezTo>
                    <a:cubicBezTo>
                      <a:pt x="341" y="1021"/>
                      <a:pt x="538" y="1298"/>
                      <a:pt x="695" y="1444"/>
                    </a:cubicBezTo>
                    <a:cubicBezTo>
                      <a:pt x="852" y="1590"/>
                      <a:pt x="1028" y="1651"/>
                      <a:pt x="1176" y="1713"/>
                    </a:cubicBezTo>
                    <a:cubicBezTo>
                      <a:pt x="1324" y="1775"/>
                      <a:pt x="1456" y="1786"/>
                      <a:pt x="1586" y="1815"/>
                    </a:cubicBezTo>
                    <a:cubicBezTo>
                      <a:pt x="1716" y="1844"/>
                      <a:pt x="1880" y="1871"/>
                      <a:pt x="1957" y="1886"/>
                    </a:cubicBezTo>
                  </a:path>
                </a:pathLst>
              </a:custGeom>
              <a:noFill/>
              <a:ln w="57150">
                <a:solidFill>
                  <a:srgbClr val="663300"/>
                </a:solidFill>
                <a:round/>
                <a:headEnd/>
                <a:tailEnd/>
              </a:ln>
              <a:extLst>
                <a:ext uri="{909E8E84-426E-40DD-AFC4-6F175D3DCCD1}">
                  <a14:hiddenFill xmlns:a14="http://schemas.microsoft.com/office/drawing/2010/main">
                    <a:solidFill>
                      <a:srgbClr val="FFFFFF"/>
                    </a:solidFill>
                  </a14:hiddenFill>
                </a:ext>
              </a:extLst>
            </p:spPr>
            <p:txBody>
              <a:bodyPr wrap="none">
                <a:spAutoFit/>
              </a:bodyPr>
              <a:lstStyle/>
              <a:p>
                <a:endParaRPr lang="en-US"/>
              </a:p>
            </p:txBody>
          </p:sp>
        </p:grpSp>
        <p:sp>
          <p:nvSpPr>
            <p:cNvPr id="99350" name="Line 19"/>
            <p:cNvSpPr>
              <a:spLocks noChangeShapeType="1"/>
            </p:cNvSpPr>
            <p:nvPr/>
          </p:nvSpPr>
          <p:spPr bwMode="auto">
            <a:xfrm>
              <a:off x="2251075" y="2771775"/>
              <a:ext cx="3209925" cy="3209925"/>
            </a:xfrm>
            <a:prstGeom prst="line">
              <a:avLst/>
            </a:prstGeom>
            <a:noFill/>
            <a:ln w="50800">
              <a:solidFill>
                <a:srgbClr val="0033CC"/>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99351" name="Group 25"/>
            <p:cNvGrpSpPr>
              <a:grpSpLocks/>
            </p:cNvGrpSpPr>
            <p:nvPr/>
          </p:nvGrpSpPr>
          <p:grpSpPr bwMode="auto">
            <a:xfrm>
              <a:off x="1100157" y="4184651"/>
              <a:ext cx="3544915" cy="2111375"/>
              <a:chOff x="703" y="2636"/>
              <a:chExt cx="2233" cy="1330"/>
            </a:xfrm>
          </p:grpSpPr>
          <p:sp>
            <p:nvSpPr>
              <p:cNvPr id="99352" name="Rectangle 26"/>
              <p:cNvSpPr>
                <a:spLocks noChangeArrowheads="1"/>
              </p:cNvSpPr>
              <p:nvPr/>
            </p:nvSpPr>
            <p:spPr bwMode="auto">
              <a:xfrm>
                <a:off x="2554" y="2636"/>
                <a:ext cx="218"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A</a:t>
                </a:r>
              </a:p>
            </p:txBody>
          </p:sp>
          <p:sp>
            <p:nvSpPr>
              <p:cNvPr id="99353" name="Line 27"/>
              <p:cNvSpPr>
                <a:spLocks noChangeShapeType="1"/>
              </p:cNvSpPr>
              <p:nvPr/>
            </p:nvSpPr>
            <p:spPr bwMode="auto">
              <a:xfrm flipH="1">
                <a:off x="1386" y="2832"/>
                <a:ext cx="1166"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9354" name="Rectangle 29"/>
              <p:cNvSpPr>
                <a:spLocks noChangeArrowheads="1"/>
              </p:cNvSpPr>
              <p:nvPr/>
            </p:nvSpPr>
            <p:spPr bwMode="auto">
              <a:xfrm>
                <a:off x="703" y="2707"/>
                <a:ext cx="7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K*</a:t>
                </a:r>
                <a:r>
                  <a:rPr lang="en-US" altLang="en-US" sz="1800" b="1" i="1" baseline="-25000">
                    <a:solidFill>
                      <a:schemeClr val="tx1"/>
                    </a:solidFill>
                  </a:rPr>
                  <a:t> </a:t>
                </a:r>
                <a:r>
                  <a:rPr lang="en-US" altLang="en-US" sz="1800" b="1" i="1">
                    <a:solidFill>
                      <a:schemeClr val="tx1"/>
                    </a:solidFill>
                  </a:rPr>
                  <a:t>= 12.5</a:t>
                </a:r>
              </a:p>
            </p:txBody>
          </p:sp>
          <p:sp>
            <p:nvSpPr>
              <p:cNvPr id="99355" name="Line 30"/>
              <p:cNvSpPr>
                <a:spLocks noChangeShapeType="1"/>
              </p:cNvSpPr>
              <p:nvPr/>
            </p:nvSpPr>
            <p:spPr bwMode="auto">
              <a:xfrm>
                <a:off x="2528" y="2842"/>
                <a:ext cx="0" cy="942"/>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9356" name="Oval 32"/>
              <p:cNvSpPr>
                <a:spLocks noChangeArrowheads="1"/>
              </p:cNvSpPr>
              <p:nvPr/>
            </p:nvSpPr>
            <p:spPr bwMode="auto">
              <a:xfrm>
                <a:off x="2480" y="2784"/>
                <a:ext cx="96" cy="96"/>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99357" name="Rectangle 41"/>
              <p:cNvSpPr>
                <a:spLocks noChangeArrowheads="1"/>
              </p:cNvSpPr>
              <p:nvPr/>
            </p:nvSpPr>
            <p:spPr bwMode="auto">
              <a:xfrm>
                <a:off x="2123" y="3729"/>
                <a:ext cx="813" cy="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800" b="1" i="1" baseline="-25000">
                    <a:solidFill>
                      <a:schemeClr val="tx1"/>
                    </a:solidFill>
                  </a:rPr>
                  <a:t>L* = 16.67</a:t>
                </a:r>
              </a:p>
            </p:txBody>
          </p:sp>
        </p:grpSp>
      </p:grpSp>
      <p:sp>
        <p:nvSpPr>
          <p:cNvPr id="99341" name="Rectangle 52"/>
          <p:cNvSpPr>
            <a:spLocks noChangeArrowheads="1"/>
          </p:cNvSpPr>
          <p:nvPr/>
        </p:nvSpPr>
        <p:spPr bwMode="auto">
          <a:xfrm>
            <a:off x="4613275" y="2308225"/>
            <a:ext cx="88900" cy="8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99342" name="Rectangle 29"/>
          <p:cNvSpPr>
            <a:spLocks noChangeArrowheads="1"/>
          </p:cNvSpPr>
          <p:nvPr/>
        </p:nvSpPr>
        <p:spPr bwMode="auto">
          <a:xfrm>
            <a:off x="1019175" y="2462213"/>
            <a:ext cx="12112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K</a:t>
            </a:r>
            <a:r>
              <a:rPr lang="en-US" altLang="en-US" sz="1800" b="1" i="1" baseline="-25000">
                <a:solidFill>
                  <a:schemeClr val="tx1"/>
                </a:solidFill>
              </a:rPr>
              <a:t>MAX</a:t>
            </a:r>
            <a:r>
              <a:rPr lang="en-US" altLang="en-US" sz="1800" b="1" i="1">
                <a:solidFill>
                  <a:schemeClr val="tx1"/>
                </a:solidFill>
              </a:rPr>
              <a:t> = 25</a:t>
            </a:r>
          </a:p>
        </p:txBody>
      </p:sp>
      <p:sp>
        <p:nvSpPr>
          <p:cNvPr id="99343" name="Rectangle 29"/>
          <p:cNvSpPr>
            <a:spLocks noChangeArrowheads="1"/>
          </p:cNvSpPr>
          <p:nvPr/>
        </p:nvSpPr>
        <p:spPr bwMode="auto">
          <a:xfrm>
            <a:off x="4873625" y="5851525"/>
            <a:ext cx="1504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L</a:t>
            </a:r>
            <a:r>
              <a:rPr lang="en-US" altLang="en-US" sz="1800" b="1" i="1" baseline="-25000">
                <a:solidFill>
                  <a:schemeClr val="tx1"/>
                </a:solidFill>
              </a:rPr>
              <a:t>MAX</a:t>
            </a:r>
            <a:r>
              <a:rPr lang="en-US" altLang="en-US" sz="1800" b="1" i="1">
                <a:solidFill>
                  <a:schemeClr val="tx1"/>
                </a:solidFill>
              </a:rPr>
              <a:t> = 33,33</a:t>
            </a:r>
          </a:p>
        </p:txBody>
      </p:sp>
      <p:sp>
        <p:nvSpPr>
          <p:cNvPr id="99344" name="Oval 32"/>
          <p:cNvSpPr>
            <a:spLocks noChangeArrowheads="1"/>
          </p:cNvSpPr>
          <p:nvPr/>
        </p:nvSpPr>
        <p:spPr bwMode="auto">
          <a:xfrm>
            <a:off x="2185988" y="2554288"/>
            <a:ext cx="152400" cy="152400"/>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99345" name="Oval 32"/>
          <p:cNvSpPr>
            <a:spLocks noChangeArrowheads="1"/>
          </p:cNvSpPr>
          <p:nvPr/>
        </p:nvSpPr>
        <p:spPr bwMode="auto">
          <a:xfrm>
            <a:off x="5372100" y="5754688"/>
            <a:ext cx="152400" cy="152400"/>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99346" name="Rectangle 16"/>
          <p:cNvSpPr>
            <a:spLocks noChangeArrowheads="1"/>
          </p:cNvSpPr>
          <p:nvPr/>
        </p:nvSpPr>
        <p:spPr bwMode="auto">
          <a:xfrm>
            <a:off x="6615113" y="1817688"/>
            <a:ext cx="2116137" cy="828675"/>
          </a:xfrm>
          <a:prstGeom prst="rect">
            <a:avLst/>
          </a:prstGeom>
          <a:solidFill>
            <a:schemeClr val="hlink"/>
          </a:solidFill>
          <a:ln w="12700">
            <a:solidFill>
              <a:schemeClr val="tx1"/>
            </a:solidFill>
            <a:miter lim="800000"/>
            <a:headEnd/>
            <a:tailEnd/>
          </a:ln>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400">
                <a:solidFill>
                  <a:schemeClr val="tx1"/>
                </a:solidFill>
              </a:rPr>
              <a:t>Slope Isocost </a:t>
            </a:r>
          </a:p>
          <a:p>
            <a:pPr>
              <a:spcBef>
                <a:spcPct val="0"/>
              </a:spcBef>
              <a:buClrTx/>
              <a:buSzTx/>
              <a:buFontTx/>
              <a:buNone/>
            </a:pPr>
            <a:r>
              <a:rPr lang="en-US" altLang="en-US" sz="2400">
                <a:solidFill>
                  <a:schemeClr val="tx1"/>
                </a:solidFill>
              </a:rPr>
              <a:t>= - </a:t>
            </a:r>
            <a:r>
              <a:rPr lang="en-US" altLang="en-US" sz="2400" i="1">
                <a:solidFill>
                  <a:schemeClr val="tx1"/>
                </a:solidFill>
              </a:rPr>
              <a:t>w</a:t>
            </a:r>
            <a:r>
              <a:rPr lang="en-US" altLang="en-US" sz="2400">
                <a:solidFill>
                  <a:schemeClr val="tx1"/>
                </a:solidFill>
              </a:rPr>
              <a:t>/</a:t>
            </a:r>
            <a:r>
              <a:rPr lang="en-US" altLang="en-US" sz="2400" i="1">
                <a:solidFill>
                  <a:schemeClr val="tx1"/>
                </a:solidFill>
              </a:rPr>
              <a:t>r</a:t>
            </a:r>
            <a:r>
              <a:rPr lang="en-US" altLang="en-US" sz="2400">
                <a:solidFill>
                  <a:schemeClr val="tx1"/>
                </a:solidFill>
              </a:rPr>
              <a:t> = -3/4</a:t>
            </a:r>
          </a:p>
        </p:txBody>
      </p:sp>
      <p:sp>
        <p:nvSpPr>
          <p:cNvPr id="33" name="Rectangle 4"/>
          <p:cNvSpPr>
            <a:spLocks noGrp="1" noChangeArrowheads="1"/>
          </p:cNvSpPr>
          <p:nvPr>
            <p:ph type="title"/>
          </p:nvPr>
        </p:nvSpPr>
        <p:spPr>
          <a:xfrm>
            <a:off x="550863" y="190500"/>
            <a:ext cx="7983537" cy="781050"/>
          </a:xfrm>
          <a:noFill/>
        </p:spPr>
        <p:txBody>
          <a:bodyPr/>
          <a:lstStyle/>
          <a:p>
            <a:r>
              <a:rPr lang="en-US" altLang="en-US" dirty="0" err="1" smtClean="0"/>
              <a:t>Contoh</a:t>
            </a:r>
            <a:endParaRPr lang="en-US" altLang="en-US" dirty="0" smtClean="0"/>
          </a:p>
        </p:txBody>
      </p:sp>
    </p:spTree>
  </p:cSld>
  <p:clrMapOvr>
    <a:masterClrMapping/>
  </p:clrMapOvr>
  <p:transition spd="med">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10957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35AB31C9-CD89-4BDE-A7F5-74A5AA2800BD}" type="slidenum">
              <a:rPr lang="en-US" altLang="en-US" sz="1600">
                <a:solidFill>
                  <a:schemeClr val="tx1"/>
                </a:solidFill>
              </a:rPr>
              <a:pPr>
                <a:spcBef>
                  <a:spcPct val="0"/>
                </a:spcBef>
                <a:buClrTx/>
                <a:buSzTx/>
                <a:buFontTx/>
                <a:buNone/>
              </a:pPr>
              <a:t>42</a:t>
            </a:fld>
            <a:endParaRPr lang="en-US" altLang="en-US" sz="1600" b="0">
              <a:solidFill>
                <a:schemeClr val="tx1"/>
              </a:solidFill>
              <a:latin typeface="Times New Roman" panose="02020603050405020304" pitchFamily="18" charset="0"/>
            </a:endParaRPr>
          </a:p>
        </p:txBody>
      </p:sp>
      <p:sp>
        <p:nvSpPr>
          <p:cNvPr id="109572"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09573"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09574" name="Rectangle 4"/>
          <p:cNvSpPr>
            <a:spLocks noGrp="1" noChangeArrowheads="1"/>
          </p:cNvSpPr>
          <p:nvPr>
            <p:ph type="body" idx="1"/>
          </p:nvPr>
        </p:nvSpPr>
        <p:spPr>
          <a:noFill/>
        </p:spPr>
        <p:txBody>
          <a:bodyPr/>
          <a:lstStyle/>
          <a:p>
            <a:pPr>
              <a:spcBef>
                <a:spcPct val="70000"/>
              </a:spcBef>
            </a:pPr>
            <a:r>
              <a:rPr lang="en-US" altLang="en-US" smtClean="0"/>
              <a:t>Meminimumkan Cost dengan berbagai tingkat output</a:t>
            </a:r>
          </a:p>
          <a:p>
            <a:pPr lvl="1">
              <a:buSzPct val="75000"/>
            </a:pPr>
            <a:r>
              <a:rPr lang="en-US" altLang="en-US" smtClean="0">
                <a:solidFill>
                  <a:srgbClr val="FC0128"/>
                </a:solidFill>
              </a:rPr>
              <a:t>Expansion path </a:t>
            </a:r>
            <a:r>
              <a:rPr lang="en-US" altLang="en-US" smtClean="0"/>
              <a:t>adalah jalur yg dapat diikuti oleh produsen dalam menambah atau mengurangi outputnya dengan kombinasi biaya terendah.</a:t>
            </a:r>
          </a:p>
        </p:txBody>
      </p:sp>
      <p:sp>
        <p:nvSpPr>
          <p:cNvPr id="109575" name="Rectangle 5"/>
          <p:cNvSpPr>
            <a:spLocks noGrp="1" noChangeArrowheads="1"/>
          </p:cNvSpPr>
          <p:nvPr>
            <p:ph type="title"/>
          </p:nvPr>
        </p:nvSpPr>
        <p:spPr>
          <a:noFill/>
        </p:spPr>
        <p:txBody>
          <a:bodyPr/>
          <a:lstStyle/>
          <a:p>
            <a:r>
              <a:rPr lang="en-US" altLang="en-US" smtClean="0"/>
              <a:t>Cost in the Long Run</a:t>
            </a:r>
          </a:p>
        </p:txBody>
      </p:sp>
    </p:spTree>
  </p:cSld>
  <p:clrMapOvr>
    <a:masterClrMapping/>
  </p:clrMapOvr>
  <p:transition spd="med">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Footer Placeholder 2"/>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11161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5427B49C-9220-4337-8F6B-0D937DAA07E9}" type="slidenum">
              <a:rPr lang="en-US" altLang="en-US" sz="1600">
                <a:solidFill>
                  <a:schemeClr val="tx1"/>
                </a:solidFill>
              </a:rPr>
              <a:pPr>
                <a:spcBef>
                  <a:spcPct val="0"/>
                </a:spcBef>
                <a:buClrTx/>
                <a:buSzTx/>
                <a:buFontTx/>
                <a:buNone/>
              </a:pPr>
              <a:t>43</a:t>
            </a:fld>
            <a:endParaRPr lang="en-US" altLang="en-US" sz="1600" b="0">
              <a:solidFill>
                <a:schemeClr val="tx1"/>
              </a:solidFill>
              <a:latin typeface="Times New Roman" panose="02020603050405020304" pitchFamily="18" charset="0"/>
            </a:endParaRPr>
          </a:p>
        </p:txBody>
      </p:sp>
      <p:sp>
        <p:nvSpPr>
          <p:cNvPr id="111620"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11621"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11622" name="Rectangle 4"/>
          <p:cNvSpPr>
            <a:spLocks noGrp="1" noChangeArrowheads="1"/>
          </p:cNvSpPr>
          <p:nvPr>
            <p:ph type="title"/>
          </p:nvPr>
        </p:nvSpPr>
        <p:spPr>
          <a:noFill/>
        </p:spPr>
        <p:txBody>
          <a:bodyPr/>
          <a:lstStyle/>
          <a:p>
            <a:r>
              <a:rPr lang="en-US" altLang="en-US" smtClean="0"/>
              <a:t>A Firm’s Expansion Path</a:t>
            </a:r>
          </a:p>
        </p:txBody>
      </p:sp>
      <p:sp>
        <p:nvSpPr>
          <p:cNvPr id="111623" name="Rectangle 5"/>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11624" name="Rectangle 6"/>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11625" name="Rectangle 7"/>
          <p:cNvSpPr>
            <a:spLocks noChangeArrowheads="1"/>
          </p:cNvSpPr>
          <p:nvPr/>
        </p:nvSpPr>
        <p:spPr bwMode="auto">
          <a:xfrm>
            <a:off x="3124200" y="62357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11626" name="Line 8"/>
          <p:cNvSpPr>
            <a:spLocks noChangeShapeType="1"/>
          </p:cNvSpPr>
          <p:nvPr/>
        </p:nvSpPr>
        <p:spPr bwMode="auto">
          <a:xfrm>
            <a:off x="2209800" y="1757363"/>
            <a:ext cx="0" cy="42370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627" name="Line 9"/>
          <p:cNvSpPr>
            <a:spLocks noChangeShapeType="1"/>
          </p:cNvSpPr>
          <p:nvPr/>
        </p:nvSpPr>
        <p:spPr bwMode="auto">
          <a:xfrm>
            <a:off x="2216150" y="6007100"/>
            <a:ext cx="44259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628" name="Rectangle 10"/>
          <p:cNvSpPr>
            <a:spLocks noChangeArrowheads="1"/>
          </p:cNvSpPr>
          <p:nvPr/>
        </p:nvSpPr>
        <p:spPr bwMode="auto">
          <a:xfrm>
            <a:off x="6750050" y="5834063"/>
            <a:ext cx="159226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a:solidFill>
                  <a:schemeClr val="tx1"/>
                </a:solidFill>
              </a:rPr>
              <a:t>Labor per year</a:t>
            </a:r>
          </a:p>
        </p:txBody>
      </p:sp>
      <p:sp>
        <p:nvSpPr>
          <p:cNvPr id="111629" name="Rectangle 11"/>
          <p:cNvSpPr>
            <a:spLocks noChangeArrowheads="1"/>
          </p:cNvSpPr>
          <p:nvPr/>
        </p:nvSpPr>
        <p:spPr bwMode="auto">
          <a:xfrm>
            <a:off x="1281113" y="1244600"/>
            <a:ext cx="8588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600" b="1">
                <a:solidFill>
                  <a:schemeClr val="tx1"/>
                </a:solidFill>
              </a:rPr>
              <a:t>Capital</a:t>
            </a:r>
          </a:p>
          <a:p>
            <a:pPr algn="r">
              <a:spcBef>
                <a:spcPct val="0"/>
              </a:spcBef>
              <a:buClrTx/>
              <a:buSzTx/>
              <a:buFontTx/>
              <a:buNone/>
            </a:pPr>
            <a:r>
              <a:rPr lang="en-US" altLang="en-US" sz="1600" b="1">
                <a:solidFill>
                  <a:schemeClr val="tx1"/>
                </a:solidFill>
              </a:rPr>
              <a:t>per</a:t>
            </a:r>
          </a:p>
          <a:p>
            <a:pPr algn="r">
              <a:spcBef>
                <a:spcPct val="0"/>
              </a:spcBef>
              <a:buClrTx/>
              <a:buSzTx/>
              <a:buFontTx/>
              <a:buNone/>
            </a:pPr>
            <a:r>
              <a:rPr lang="en-US" altLang="en-US" sz="1600" b="1">
                <a:solidFill>
                  <a:schemeClr val="tx1"/>
                </a:solidFill>
              </a:rPr>
              <a:t>year</a:t>
            </a:r>
          </a:p>
        </p:txBody>
      </p:sp>
      <p:grpSp>
        <p:nvGrpSpPr>
          <p:cNvPr id="2" name="Group 12"/>
          <p:cNvGrpSpPr>
            <a:grpSpLocks/>
          </p:cNvGrpSpPr>
          <p:nvPr/>
        </p:nvGrpSpPr>
        <p:grpSpPr bwMode="auto">
          <a:xfrm>
            <a:off x="2205038" y="1479550"/>
            <a:ext cx="4664075" cy="4521200"/>
            <a:chOff x="1389" y="932"/>
            <a:chExt cx="2938" cy="2848"/>
          </a:xfrm>
        </p:grpSpPr>
        <p:sp>
          <p:nvSpPr>
            <p:cNvPr id="111666" name="Line 13"/>
            <p:cNvSpPr>
              <a:spLocks noChangeShapeType="1"/>
            </p:cNvSpPr>
            <p:nvPr/>
          </p:nvSpPr>
          <p:spPr bwMode="auto">
            <a:xfrm flipV="1">
              <a:off x="1389" y="1980"/>
              <a:ext cx="1877" cy="1800"/>
            </a:xfrm>
            <a:prstGeom prst="line">
              <a:avLst/>
            </a:prstGeom>
            <a:noFill/>
            <a:ln w="57150">
              <a:solidFill>
                <a:srgbClr val="663300"/>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11667" name="Rectangle 14"/>
            <p:cNvSpPr>
              <a:spLocks noChangeArrowheads="1"/>
            </p:cNvSpPr>
            <p:nvPr/>
          </p:nvSpPr>
          <p:spPr bwMode="auto">
            <a:xfrm>
              <a:off x="3254" y="2031"/>
              <a:ext cx="1073"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a:solidFill>
                    <a:schemeClr val="tx1"/>
                  </a:solidFill>
                </a:rPr>
                <a:t>Expansion Path</a:t>
              </a:r>
            </a:p>
          </p:txBody>
        </p:sp>
        <p:sp>
          <p:nvSpPr>
            <p:cNvPr id="111668" name="Rectangle 15"/>
            <p:cNvSpPr>
              <a:spLocks noChangeArrowheads="1"/>
            </p:cNvSpPr>
            <p:nvPr/>
          </p:nvSpPr>
          <p:spPr bwMode="auto">
            <a:xfrm>
              <a:off x="3681" y="932"/>
              <a:ext cx="122" cy="198"/>
            </a:xfrm>
            <a:prstGeom prst="rect">
              <a:avLst/>
            </a:prstGeom>
            <a:solidFill>
              <a:schemeClr val="hlink"/>
            </a:solidFill>
            <a:ln w="12700">
              <a:solidFill>
                <a:schemeClr val="tx1"/>
              </a:solidFill>
              <a:miter lim="800000"/>
              <a:headEnd/>
              <a:tailEnd/>
            </a:ln>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ctr">
                <a:spcBef>
                  <a:spcPct val="0"/>
                </a:spcBef>
                <a:buClrTx/>
                <a:buSzTx/>
                <a:buFontTx/>
                <a:buNone/>
              </a:pPr>
              <a:endParaRPr lang="en-US" altLang="en-US" sz="1400" b="1">
                <a:solidFill>
                  <a:schemeClr val="tx1"/>
                </a:solidFill>
              </a:endParaRPr>
            </a:p>
          </p:txBody>
        </p:sp>
      </p:grpSp>
      <p:sp>
        <p:nvSpPr>
          <p:cNvPr id="111631" name="Rectangle 16"/>
          <p:cNvSpPr>
            <a:spLocks noChangeArrowheads="1"/>
          </p:cNvSpPr>
          <p:nvPr/>
        </p:nvSpPr>
        <p:spPr bwMode="auto">
          <a:xfrm>
            <a:off x="1717675" y="5278438"/>
            <a:ext cx="4841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600" b="1">
                <a:solidFill>
                  <a:schemeClr val="tx1"/>
                </a:solidFill>
              </a:rPr>
              <a:t>25</a:t>
            </a:r>
          </a:p>
        </p:txBody>
      </p:sp>
      <p:sp>
        <p:nvSpPr>
          <p:cNvPr id="111632" name="Rectangle 17"/>
          <p:cNvSpPr>
            <a:spLocks noChangeArrowheads="1"/>
          </p:cNvSpPr>
          <p:nvPr/>
        </p:nvSpPr>
        <p:spPr bwMode="auto">
          <a:xfrm>
            <a:off x="1717675" y="4714875"/>
            <a:ext cx="4841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600" b="1">
                <a:solidFill>
                  <a:schemeClr val="tx1"/>
                </a:solidFill>
              </a:rPr>
              <a:t>50</a:t>
            </a:r>
          </a:p>
        </p:txBody>
      </p:sp>
      <p:sp>
        <p:nvSpPr>
          <p:cNvPr id="111633" name="Rectangle 18"/>
          <p:cNvSpPr>
            <a:spLocks noChangeArrowheads="1"/>
          </p:cNvSpPr>
          <p:nvPr/>
        </p:nvSpPr>
        <p:spPr bwMode="auto">
          <a:xfrm>
            <a:off x="1717675" y="4149725"/>
            <a:ext cx="4841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600" b="1">
                <a:solidFill>
                  <a:schemeClr val="tx1"/>
                </a:solidFill>
              </a:rPr>
              <a:t>75</a:t>
            </a:r>
          </a:p>
        </p:txBody>
      </p:sp>
      <p:sp>
        <p:nvSpPr>
          <p:cNvPr id="111634" name="Rectangle 19"/>
          <p:cNvSpPr>
            <a:spLocks noChangeArrowheads="1"/>
          </p:cNvSpPr>
          <p:nvPr/>
        </p:nvSpPr>
        <p:spPr bwMode="auto">
          <a:xfrm>
            <a:off x="1616075" y="3586163"/>
            <a:ext cx="5857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600" b="1">
                <a:solidFill>
                  <a:schemeClr val="tx1"/>
                </a:solidFill>
              </a:rPr>
              <a:t>100</a:t>
            </a:r>
          </a:p>
        </p:txBody>
      </p:sp>
      <p:sp>
        <p:nvSpPr>
          <p:cNvPr id="111635" name="Rectangle 20"/>
          <p:cNvSpPr>
            <a:spLocks noChangeArrowheads="1"/>
          </p:cNvSpPr>
          <p:nvPr/>
        </p:nvSpPr>
        <p:spPr bwMode="auto">
          <a:xfrm>
            <a:off x="1616075" y="2384425"/>
            <a:ext cx="5857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600" b="1">
                <a:solidFill>
                  <a:schemeClr val="tx1"/>
                </a:solidFill>
              </a:rPr>
              <a:t>150</a:t>
            </a:r>
          </a:p>
        </p:txBody>
      </p:sp>
      <p:sp>
        <p:nvSpPr>
          <p:cNvPr id="111636" name="Rectangle 21"/>
          <p:cNvSpPr>
            <a:spLocks noChangeArrowheads="1"/>
          </p:cNvSpPr>
          <p:nvPr/>
        </p:nvSpPr>
        <p:spPr bwMode="auto">
          <a:xfrm>
            <a:off x="3006725" y="5967413"/>
            <a:ext cx="63341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600" b="1">
                <a:solidFill>
                  <a:schemeClr val="tx1"/>
                </a:solidFill>
              </a:rPr>
              <a:t>100</a:t>
            </a:r>
          </a:p>
        </p:txBody>
      </p:sp>
      <p:sp>
        <p:nvSpPr>
          <p:cNvPr id="111637" name="Rectangle 22"/>
          <p:cNvSpPr>
            <a:spLocks noChangeArrowheads="1"/>
          </p:cNvSpPr>
          <p:nvPr/>
        </p:nvSpPr>
        <p:spPr bwMode="auto">
          <a:xfrm>
            <a:off x="2474913" y="5980113"/>
            <a:ext cx="4841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600" b="1">
                <a:solidFill>
                  <a:schemeClr val="tx1"/>
                </a:solidFill>
              </a:rPr>
              <a:t>50</a:t>
            </a:r>
          </a:p>
        </p:txBody>
      </p:sp>
      <p:sp>
        <p:nvSpPr>
          <p:cNvPr id="111638" name="Rectangle 23"/>
          <p:cNvSpPr>
            <a:spLocks noChangeArrowheads="1"/>
          </p:cNvSpPr>
          <p:nvPr/>
        </p:nvSpPr>
        <p:spPr bwMode="auto">
          <a:xfrm>
            <a:off x="3687763" y="5967413"/>
            <a:ext cx="5349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600" b="1">
                <a:solidFill>
                  <a:schemeClr val="tx1"/>
                </a:solidFill>
              </a:rPr>
              <a:t>150</a:t>
            </a:r>
          </a:p>
        </p:txBody>
      </p:sp>
      <p:sp>
        <p:nvSpPr>
          <p:cNvPr id="111639" name="Rectangle 24"/>
          <p:cNvSpPr>
            <a:spLocks noChangeArrowheads="1"/>
          </p:cNvSpPr>
          <p:nvPr/>
        </p:nvSpPr>
        <p:spPr bwMode="auto">
          <a:xfrm>
            <a:off x="5524500" y="5967413"/>
            <a:ext cx="5715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600" b="1">
                <a:solidFill>
                  <a:schemeClr val="tx1"/>
                </a:solidFill>
              </a:rPr>
              <a:t>300</a:t>
            </a:r>
          </a:p>
        </p:txBody>
      </p:sp>
      <p:sp>
        <p:nvSpPr>
          <p:cNvPr id="111640" name="Rectangle 25"/>
          <p:cNvSpPr>
            <a:spLocks noChangeArrowheads="1"/>
          </p:cNvSpPr>
          <p:nvPr/>
        </p:nvSpPr>
        <p:spPr bwMode="auto">
          <a:xfrm>
            <a:off x="4271963" y="5967413"/>
            <a:ext cx="6111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600" b="1">
                <a:solidFill>
                  <a:schemeClr val="tx1"/>
                </a:solidFill>
              </a:rPr>
              <a:t>200</a:t>
            </a:r>
          </a:p>
        </p:txBody>
      </p:sp>
      <p:grpSp>
        <p:nvGrpSpPr>
          <p:cNvPr id="3" name="Group 26"/>
          <p:cNvGrpSpPr>
            <a:grpSpLocks/>
          </p:cNvGrpSpPr>
          <p:nvPr/>
        </p:nvGrpSpPr>
        <p:grpSpPr bwMode="auto">
          <a:xfrm>
            <a:off x="2201863" y="4721225"/>
            <a:ext cx="1336675" cy="1260475"/>
            <a:chOff x="1387" y="2974"/>
            <a:chExt cx="842" cy="794"/>
          </a:xfrm>
        </p:grpSpPr>
        <p:sp>
          <p:nvSpPr>
            <p:cNvPr id="111660" name="Line 27"/>
            <p:cNvSpPr>
              <a:spLocks noChangeShapeType="1"/>
            </p:cNvSpPr>
            <p:nvPr/>
          </p:nvSpPr>
          <p:spPr bwMode="auto">
            <a:xfrm>
              <a:off x="1387" y="3087"/>
              <a:ext cx="743" cy="681"/>
            </a:xfrm>
            <a:prstGeom prst="line">
              <a:avLst/>
            </a:prstGeom>
            <a:noFill/>
            <a:ln w="50800">
              <a:solidFill>
                <a:srgbClr val="0033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661" name="Freeform 28"/>
            <p:cNvSpPr>
              <a:spLocks/>
            </p:cNvSpPr>
            <p:nvPr/>
          </p:nvSpPr>
          <p:spPr bwMode="auto">
            <a:xfrm>
              <a:off x="1489" y="2974"/>
              <a:ext cx="740" cy="707"/>
            </a:xfrm>
            <a:custGeom>
              <a:avLst/>
              <a:gdLst>
                <a:gd name="T0" fmla="*/ 0 w 914"/>
                <a:gd name="T1" fmla="*/ 0 h 865"/>
                <a:gd name="T2" fmla="*/ 15 w 914"/>
                <a:gd name="T3" fmla="*/ 35 h 865"/>
                <a:gd name="T4" fmla="*/ 32 w 914"/>
                <a:gd name="T5" fmla="*/ 68 h 865"/>
                <a:gd name="T6" fmla="*/ 40 w 914"/>
                <a:gd name="T7" fmla="*/ 86 h 865"/>
                <a:gd name="T8" fmla="*/ 50 w 914"/>
                <a:gd name="T9" fmla="*/ 100 h 865"/>
                <a:gd name="T10" fmla="*/ 60 w 914"/>
                <a:gd name="T11" fmla="*/ 115 h 865"/>
                <a:gd name="T12" fmla="*/ 74 w 914"/>
                <a:gd name="T13" fmla="*/ 128 h 865"/>
                <a:gd name="T14" fmla="*/ 87 w 914"/>
                <a:gd name="T15" fmla="*/ 141 h 865"/>
                <a:gd name="T16" fmla="*/ 101 w 914"/>
                <a:gd name="T17" fmla="*/ 153 h 865"/>
                <a:gd name="T18" fmla="*/ 118 w 914"/>
                <a:gd name="T19" fmla="*/ 163 h 865"/>
                <a:gd name="T20" fmla="*/ 135 w 914"/>
                <a:gd name="T21" fmla="*/ 174 h 865"/>
                <a:gd name="T22" fmla="*/ 171 w 914"/>
                <a:gd name="T23" fmla="*/ 192 h 865"/>
                <a:gd name="T24" fmla="*/ 208 w 914"/>
                <a:gd name="T25" fmla="*/ 210 h 86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914"/>
                <a:gd name="T40" fmla="*/ 0 h 865"/>
                <a:gd name="T41" fmla="*/ 914 w 914"/>
                <a:gd name="T42" fmla="*/ 865 h 86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914" h="865">
                  <a:moveTo>
                    <a:pt x="0" y="0"/>
                  </a:moveTo>
                  <a:lnTo>
                    <a:pt x="67" y="146"/>
                  </a:lnTo>
                  <a:lnTo>
                    <a:pt x="137" y="280"/>
                  </a:lnTo>
                  <a:lnTo>
                    <a:pt x="176" y="350"/>
                  </a:lnTo>
                  <a:lnTo>
                    <a:pt x="219" y="409"/>
                  </a:lnTo>
                  <a:lnTo>
                    <a:pt x="266" y="473"/>
                  </a:lnTo>
                  <a:lnTo>
                    <a:pt x="321" y="525"/>
                  </a:lnTo>
                  <a:lnTo>
                    <a:pt x="380" y="578"/>
                  </a:lnTo>
                  <a:lnTo>
                    <a:pt x="447" y="625"/>
                  </a:lnTo>
                  <a:lnTo>
                    <a:pt x="517" y="671"/>
                  </a:lnTo>
                  <a:lnTo>
                    <a:pt x="592" y="712"/>
                  </a:lnTo>
                  <a:lnTo>
                    <a:pt x="748" y="788"/>
                  </a:lnTo>
                  <a:lnTo>
                    <a:pt x="913" y="864"/>
                  </a:lnTo>
                </a:path>
              </a:pathLst>
            </a:custGeom>
            <a:noFill/>
            <a:ln w="50800" cap="rnd">
              <a:solidFill>
                <a:srgbClr val="99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1662" name="Oval 29"/>
            <p:cNvSpPr>
              <a:spLocks noChangeArrowheads="1"/>
            </p:cNvSpPr>
            <p:nvPr/>
          </p:nvSpPr>
          <p:spPr bwMode="auto">
            <a:xfrm>
              <a:off x="1720" y="3382"/>
              <a:ext cx="96" cy="96"/>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11663" name="Rectangle 30"/>
            <p:cNvSpPr>
              <a:spLocks noChangeArrowheads="1"/>
            </p:cNvSpPr>
            <p:nvPr/>
          </p:nvSpPr>
          <p:spPr bwMode="auto">
            <a:xfrm>
              <a:off x="1665" y="3176"/>
              <a:ext cx="195"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i="1">
                  <a:solidFill>
                    <a:schemeClr val="tx1"/>
                  </a:solidFill>
                </a:rPr>
                <a:t>A</a:t>
              </a:r>
            </a:p>
          </p:txBody>
        </p:sp>
        <p:sp>
          <p:nvSpPr>
            <p:cNvPr id="111664" name="Line 31"/>
            <p:cNvSpPr>
              <a:spLocks noChangeShapeType="1"/>
            </p:cNvSpPr>
            <p:nvPr/>
          </p:nvSpPr>
          <p:spPr bwMode="auto">
            <a:xfrm flipH="1">
              <a:off x="1389" y="3424"/>
              <a:ext cx="355" cy="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wrap="none">
              <a:spAutoFit/>
            </a:bodyPr>
            <a:lstStyle/>
            <a:p>
              <a:endParaRPr lang="en-US"/>
            </a:p>
          </p:txBody>
        </p:sp>
        <p:sp>
          <p:nvSpPr>
            <p:cNvPr id="111665" name="Line 32"/>
            <p:cNvSpPr>
              <a:spLocks noChangeShapeType="1"/>
            </p:cNvSpPr>
            <p:nvPr/>
          </p:nvSpPr>
          <p:spPr bwMode="auto">
            <a:xfrm rot="16200000" flipH="1">
              <a:off x="1579" y="3591"/>
              <a:ext cx="355" cy="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wrap="none">
              <a:spAutoFit/>
            </a:bodyPr>
            <a:lstStyle/>
            <a:p>
              <a:endParaRPr lang="en-US"/>
            </a:p>
          </p:txBody>
        </p:sp>
      </p:grpSp>
      <p:grpSp>
        <p:nvGrpSpPr>
          <p:cNvPr id="4" name="Group 33"/>
          <p:cNvGrpSpPr>
            <a:grpSpLocks/>
          </p:cNvGrpSpPr>
          <p:nvPr/>
        </p:nvGrpSpPr>
        <p:grpSpPr bwMode="auto">
          <a:xfrm>
            <a:off x="2205038" y="3238500"/>
            <a:ext cx="3167062" cy="2767013"/>
            <a:chOff x="1389" y="2040"/>
            <a:chExt cx="1995" cy="1743"/>
          </a:xfrm>
        </p:grpSpPr>
        <p:sp>
          <p:nvSpPr>
            <p:cNvPr id="111652" name="Rectangle 34"/>
            <p:cNvSpPr>
              <a:spLocks noChangeArrowheads="1"/>
            </p:cNvSpPr>
            <p:nvPr/>
          </p:nvSpPr>
          <p:spPr bwMode="auto">
            <a:xfrm>
              <a:off x="1393" y="2040"/>
              <a:ext cx="675"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200" b="1">
                  <a:solidFill>
                    <a:schemeClr val="tx1"/>
                  </a:solidFill>
                </a:rPr>
                <a:t>$2000</a:t>
              </a:r>
            </a:p>
            <a:p>
              <a:pPr>
                <a:spcBef>
                  <a:spcPct val="0"/>
                </a:spcBef>
                <a:buClrTx/>
                <a:buSzTx/>
                <a:buFontTx/>
                <a:buNone/>
              </a:pPr>
              <a:r>
                <a:rPr lang="en-US" altLang="en-US" sz="1200" b="1">
                  <a:solidFill>
                    <a:schemeClr val="tx1"/>
                  </a:solidFill>
                </a:rPr>
                <a:t>Isocost Line</a:t>
              </a:r>
            </a:p>
          </p:txBody>
        </p:sp>
        <p:sp>
          <p:nvSpPr>
            <p:cNvPr id="111653" name="Rectangle 35"/>
            <p:cNvSpPr>
              <a:spLocks noChangeArrowheads="1"/>
            </p:cNvSpPr>
            <p:nvPr/>
          </p:nvSpPr>
          <p:spPr bwMode="auto">
            <a:xfrm>
              <a:off x="2806" y="3459"/>
              <a:ext cx="578" cy="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400" b="1">
                  <a:solidFill>
                    <a:schemeClr val="tx1"/>
                  </a:solidFill>
                </a:rPr>
                <a:t>200 Unit</a:t>
              </a:r>
            </a:p>
            <a:p>
              <a:pPr>
                <a:spcBef>
                  <a:spcPct val="0"/>
                </a:spcBef>
                <a:buClrTx/>
                <a:buSzTx/>
                <a:buFontTx/>
                <a:buNone/>
              </a:pPr>
              <a:r>
                <a:rPr lang="en-US" altLang="en-US" sz="1400" b="1">
                  <a:solidFill>
                    <a:schemeClr val="tx1"/>
                  </a:solidFill>
                </a:rPr>
                <a:t>Isoquant</a:t>
              </a:r>
            </a:p>
          </p:txBody>
        </p:sp>
        <p:sp>
          <p:nvSpPr>
            <p:cNvPr id="111654" name="Line 36"/>
            <p:cNvSpPr>
              <a:spLocks noChangeShapeType="1"/>
            </p:cNvSpPr>
            <p:nvPr/>
          </p:nvSpPr>
          <p:spPr bwMode="auto">
            <a:xfrm>
              <a:off x="1394" y="2355"/>
              <a:ext cx="1491" cy="1419"/>
            </a:xfrm>
            <a:prstGeom prst="line">
              <a:avLst/>
            </a:prstGeom>
            <a:noFill/>
            <a:ln w="50800">
              <a:solidFill>
                <a:srgbClr val="0033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655" name="Freeform 37"/>
            <p:cNvSpPr>
              <a:spLocks/>
            </p:cNvSpPr>
            <p:nvPr/>
          </p:nvSpPr>
          <p:spPr bwMode="auto">
            <a:xfrm>
              <a:off x="1791" y="2443"/>
              <a:ext cx="1127" cy="1068"/>
            </a:xfrm>
            <a:custGeom>
              <a:avLst/>
              <a:gdLst>
                <a:gd name="T0" fmla="*/ 0 w 914"/>
                <a:gd name="T1" fmla="*/ 0 h 864"/>
                <a:gd name="T2" fmla="*/ 276 w 914"/>
                <a:gd name="T3" fmla="*/ 634 h 864"/>
                <a:gd name="T4" fmla="*/ 586 w 914"/>
                <a:gd name="T5" fmla="*/ 1245 h 864"/>
                <a:gd name="T6" fmla="*/ 756 w 914"/>
                <a:gd name="T7" fmla="*/ 1539 h 864"/>
                <a:gd name="T8" fmla="*/ 952 w 914"/>
                <a:gd name="T9" fmla="*/ 1806 h 864"/>
                <a:gd name="T10" fmla="*/ 1150 w 914"/>
                <a:gd name="T11" fmla="*/ 2073 h 864"/>
                <a:gd name="T12" fmla="*/ 1391 w 914"/>
                <a:gd name="T13" fmla="*/ 2318 h 864"/>
                <a:gd name="T14" fmla="*/ 1655 w 914"/>
                <a:gd name="T15" fmla="*/ 2538 h 864"/>
                <a:gd name="T16" fmla="*/ 1942 w 914"/>
                <a:gd name="T17" fmla="*/ 2759 h 864"/>
                <a:gd name="T18" fmla="*/ 2236 w 914"/>
                <a:gd name="T19" fmla="*/ 2949 h 864"/>
                <a:gd name="T20" fmla="*/ 2566 w 914"/>
                <a:gd name="T21" fmla="*/ 3151 h 864"/>
                <a:gd name="T22" fmla="*/ 3242 w 914"/>
                <a:gd name="T23" fmla="*/ 3488 h 864"/>
                <a:gd name="T24" fmla="*/ 3956 w 914"/>
                <a:gd name="T25" fmla="*/ 3806 h 86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914"/>
                <a:gd name="T40" fmla="*/ 0 h 864"/>
                <a:gd name="T41" fmla="*/ 914 w 914"/>
                <a:gd name="T42" fmla="*/ 864 h 86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914" h="864">
                  <a:moveTo>
                    <a:pt x="0" y="0"/>
                  </a:moveTo>
                  <a:lnTo>
                    <a:pt x="64" y="144"/>
                  </a:lnTo>
                  <a:lnTo>
                    <a:pt x="135" y="282"/>
                  </a:lnTo>
                  <a:lnTo>
                    <a:pt x="174" y="349"/>
                  </a:lnTo>
                  <a:lnTo>
                    <a:pt x="220" y="409"/>
                  </a:lnTo>
                  <a:lnTo>
                    <a:pt x="266" y="470"/>
                  </a:lnTo>
                  <a:lnTo>
                    <a:pt x="321" y="526"/>
                  </a:lnTo>
                  <a:lnTo>
                    <a:pt x="381" y="575"/>
                  </a:lnTo>
                  <a:lnTo>
                    <a:pt x="448" y="625"/>
                  </a:lnTo>
                  <a:lnTo>
                    <a:pt x="516" y="669"/>
                  </a:lnTo>
                  <a:lnTo>
                    <a:pt x="592" y="714"/>
                  </a:lnTo>
                  <a:lnTo>
                    <a:pt x="748" y="791"/>
                  </a:lnTo>
                  <a:lnTo>
                    <a:pt x="913" y="863"/>
                  </a:lnTo>
                </a:path>
              </a:pathLst>
            </a:custGeom>
            <a:noFill/>
            <a:ln w="50800" cap="rnd">
              <a:solidFill>
                <a:srgbClr val="99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1656" name="Line 38"/>
            <p:cNvSpPr>
              <a:spLocks noChangeShapeType="1"/>
            </p:cNvSpPr>
            <p:nvPr/>
          </p:nvSpPr>
          <p:spPr bwMode="auto">
            <a:xfrm flipH="1">
              <a:off x="1389" y="3069"/>
              <a:ext cx="789" cy="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11657" name="Line 39"/>
            <p:cNvSpPr>
              <a:spLocks noChangeShapeType="1"/>
            </p:cNvSpPr>
            <p:nvPr/>
          </p:nvSpPr>
          <p:spPr bwMode="auto">
            <a:xfrm rot="16200000" flipH="1">
              <a:off x="1823" y="3448"/>
              <a:ext cx="640" cy="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11658" name="Oval 40"/>
            <p:cNvSpPr>
              <a:spLocks noChangeArrowheads="1"/>
            </p:cNvSpPr>
            <p:nvPr/>
          </p:nvSpPr>
          <p:spPr bwMode="auto">
            <a:xfrm>
              <a:off x="2103" y="3009"/>
              <a:ext cx="96" cy="96"/>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11659" name="Rectangle 41"/>
            <p:cNvSpPr>
              <a:spLocks noChangeArrowheads="1"/>
            </p:cNvSpPr>
            <p:nvPr/>
          </p:nvSpPr>
          <p:spPr bwMode="auto">
            <a:xfrm>
              <a:off x="2083" y="2766"/>
              <a:ext cx="195"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i="1">
                  <a:solidFill>
                    <a:schemeClr val="tx1"/>
                  </a:solidFill>
                </a:rPr>
                <a:t>B</a:t>
              </a:r>
            </a:p>
          </p:txBody>
        </p:sp>
      </p:grpSp>
      <p:grpSp>
        <p:nvGrpSpPr>
          <p:cNvPr id="5" name="Group 42"/>
          <p:cNvGrpSpPr>
            <a:grpSpLocks/>
          </p:cNvGrpSpPr>
          <p:nvPr/>
        </p:nvGrpSpPr>
        <p:grpSpPr bwMode="auto">
          <a:xfrm>
            <a:off x="2166938" y="2373313"/>
            <a:ext cx="4868862" cy="3657600"/>
            <a:chOff x="1365" y="1495"/>
            <a:chExt cx="3067" cy="2304"/>
          </a:xfrm>
        </p:grpSpPr>
        <p:sp>
          <p:nvSpPr>
            <p:cNvPr id="111644" name="Rectangle 43"/>
            <p:cNvSpPr>
              <a:spLocks noChangeArrowheads="1"/>
            </p:cNvSpPr>
            <p:nvPr/>
          </p:nvSpPr>
          <p:spPr bwMode="auto">
            <a:xfrm>
              <a:off x="1385" y="1495"/>
              <a:ext cx="110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400" b="1">
                  <a:solidFill>
                    <a:schemeClr val="tx1"/>
                  </a:solidFill>
                </a:rPr>
                <a:t>$3000 Isocost Line</a:t>
              </a:r>
            </a:p>
          </p:txBody>
        </p:sp>
        <p:sp>
          <p:nvSpPr>
            <p:cNvPr id="111645" name="Line 44"/>
            <p:cNvSpPr>
              <a:spLocks noChangeShapeType="1"/>
            </p:cNvSpPr>
            <p:nvPr/>
          </p:nvSpPr>
          <p:spPr bwMode="auto">
            <a:xfrm>
              <a:off x="1378" y="1624"/>
              <a:ext cx="2239" cy="2175"/>
            </a:xfrm>
            <a:prstGeom prst="line">
              <a:avLst/>
            </a:prstGeom>
            <a:noFill/>
            <a:ln w="50800">
              <a:solidFill>
                <a:srgbClr val="0033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646" name="Freeform 45"/>
            <p:cNvSpPr>
              <a:spLocks/>
            </p:cNvSpPr>
            <p:nvPr/>
          </p:nvSpPr>
          <p:spPr bwMode="auto">
            <a:xfrm>
              <a:off x="2023" y="1892"/>
              <a:ext cx="1334" cy="1322"/>
            </a:xfrm>
            <a:custGeom>
              <a:avLst/>
              <a:gdLst>
                <a:gd name="T0" fmla="*/ 0 w 868"/>
                <a:gd name="T1" fmla="*/ 0 h 816"/>
                <a:gd name="T2" fmla="*/ 1320 w 868"/>
                <a:gd name="T3" fmla="*/ 3976 h 816"/>
                <a:gd name="T4" fmla="*/ 2605 w 868"/>
                <a:gd name="T5" fmla="*/ 7789 h 816"/>
                <a:gd name="T6" fmla="*/ 3463 w 868"/>
                <a:gd name="T7" fmla="*/ 9643 h 816"/>
                <a:gd name="T8" fmla="*/ 4294 w 868"/>
                <a:gd name="T9" fmla="*/ 11341 h 816"/>
                <a:gd name="T10" fmla="*/ 5248 w 868"/>
                <a:gd name="T11" fmla="*/ 13000 h 816"/>
                <a:gd name="T12" fmla="*/ 6260 w 868"/>
                <a:gd name="T13" fmla="*/ 14544 h 816"/>
                <a:gd name="T14" fmla="*/ 7391 w 868"/>
                <a:gd name="T15" fmla="*/ 15911 h 816"/>
                <a:gd name="T16" fmla="*/ 8688 w 868"/>
                <a:gd name="T17" fmla="*/ 17290 h 816"/>
                <a:gd name="T18" fmla="*/ 11391 w 868"/>
                <a:gd name="T19" fmla="*/ 19743 h 816"/>
                <a:gd name="T20" fmla="*/ 14483 w 868"/>
                <a:gd name="T21" fmla="*/ 21875 h 816"/>
                <a:gd name="T22" fmla="*/ 17551 w 868"/>
                <a:gd name="T23" fmla="*/ 23872 h 8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68"/>
                <a:gd name="T37" fmla="*/ 0 h 816"/>
                <a:gd name="T38" fmla="*/ 868 w 868"/>
                <a:gd name="T39" fmla="*/ 816 h 81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68" h="816">
                  <a:moveTo>
                    <a:pt x="0" y="0"/>
                  </a:moveTo>
                  <a:lnTo>
                    <a:pt x="65" y="136"/>
                  </a:lnTo>
                  <a:lnTo>
                    <a:pt x="129" y="266"/>
                  </a:lnTo>
                  <a:lnTo>
                    <a:pt x="171" y="329"/>
                  </a:lnTo>
                  <a:lnTo>
                    <a:pt x="212" y="387"/>
                  </a:lnTo>
                  <a:lnTo>
                    <a:pt x="259" y="444"/>
                  </a:lnTo>
                  <a:lnTo>
                    <a:pt x="309" y="496"/>
                  </a:lnTo>
                  <a:lnTo>
                    <a:pt x="365" y="543"/>
                  </a:lnTo>
                  <a:lnTo>
                    <a:pt x="429" y="590"/>
                  </a:lnTo>
                  <a:lnTo>
                    <a:pt x="563" y="674"/>
                  </a:lnTo>
                  <a:lnTo>
                    <a:pt x="715" y="747"/>
                  </a:lnTo>
                  <a:lnTo>
                    <a:pt x="867" y="815"/>
                  </a:lnTo>
                </a:path>
              </a:pathLst>
            </a:custGeom>
            <a:noFill/>
            <a:ln w="50800" cap="rnd">
              <a:solidFill>
                <a:srgbClr val="99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1647" name="Oval 46"/>
            <p:cNvSpPr>
              <a:spLocks noChangeArrowheads="1"/>
            </p:cNvSpPr>
            <p:nvPr/>
          </p:nvSpPr>
          <p:spPr bwMode="auto">
            <a:xfrm>
              <a:off x="2449" y="2670"/>
              <a:ext cx="96" cy="96"/>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11648" name="Rectangle 47"/>
            <p:cNvSpPr>
              <a:spLocks noChangeArrowheads="1"/>
            </p:cNvSpPr>
            <p:nvPr/>
          </p:nvSpPr>
          <p:spPr bwMode="auto">
            <a:xfrm>
              <a:off x="3389" y="3128"/>
              <a:ext cx="1043"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400" b="1">
                  <a:solidFill>
                    <a:schemeClr val="tx1"/>
                  </a:solidFill>
                </a:rPr>
                <a:t>300 Unit Isoquant</a:t>
              </a:r>
            </a:p>
          </p:txBody>
        </p:sp>
        <p:sp>
          <p:nvSpPr>
            <p:cNvPr id="111649" name="Line 48"/>
            <p:cNvSpPr>
              <a:spLocks noChangeShapeType="1"/>
            </p:cNvSpPr>
            <p:nvPr/>
          </p:nvSpPr>
          <p:spPr bwMode="auto">
            <a:xfrm flipH="1">
              <a:off x="1365" y="2714"/>
              <a:ext cx="1120" cy="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11650" name="Line 49"/>
            <p:cNvSpPr>
              <a:spLocks noChangeShapeType="1"/>
            </p:cNvSpPr>
            <p:nvPr/>
          </p:nvSpPr>
          <p:spPr bwMode="auto">
            <a:xfrm rot="16200000" flipH="1">
              <a:off x="1988" y="3251"/>
              <a:ext cx="1035" cy="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11651" name="Rectangle 50"/>
            <p:cNvSpPr>
              <a:spLocks noChangeArrowheads="1"/>
            </p:cNvSpPr>
            <p:nvPr/>
          </p:nvSpPr>
          <p:spPr bwMode="auto">
            <a:xfrm>
              <a:off x="2414" y="2435"/>
              <a:ext cx="195"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i="1">
                  <a:solidFill>
                    <a:schemeClr val="tx1"/>
                  </a:solidFill>
                </a:rPr>
                <a:t>C</a:t>
              </a:r>
            </a:p>
          </p:txBody>
        </p:sp>
      </p:gr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left)">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Footer Placeholder 2"/>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11366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3BC304E8-60A2-47EB-AD74-4BC78C60EBB5}" type="slidenum">
              <a:rPr lang="en-US" altLang="en-US" sz="1600">
                <a:solidFill>
                  <a:schemeClr val="tx1"/>
                </a:solidFill>
              </a:rPr>
              <a:pPr>
                <a:spcBef>
                  <a:spcPct val="0"/>
                </a:spcBef>
                <a:buClrTx/>
                <a:buSzTx/>
                <a:buFontTx/>
                <a:buNone/>
              </a:pPr>
              <a:t>44</a:t>
            </a:fld>
            <a:endParaRPr lang="en-US" altLang="en-US" sz="1600" b="0">
              <a:solidFill>
                <a:schemeClr val="tx1"/>
              </a:solidFill>
              <a:latin typeface="Times New Roman" panose="02020603050405020304" pitchFamily="18" charset="0"/>
            </a:endParaRPr>
          </a:p>
        </p:txBody>
      </p:sp>
      <p:sp>
        <p:nvSpPr>
          <p:cNvPr id="113668"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13669"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13670" name="Rectangle 4"/>
          <p:cNvSpPr>
            <a:spLocks noGrp="1" noChangeArrowheads="1"/>
          </p:cNvSpPr>
          <p:nvPr>
            <p:ph type="title"/>
          </p:nvPr>
        </p:nvSpPr>
        <p:spPr>
          <a:noFill/>
        </p:spPr>
        <p:txBody>
          <a:bodyPr/>
          <a:lstStyle/>
          <a:p>
            <a:r>
              <a:rPr lang="en-US" altLang="en-US" sz="3200" smtClean="0"/>
              <a:t>A Firm’s Long-Run Total Cost Curve</a:t>
            </a:r>
          </a:p>
        </p:txBody>
      </p:sp>
      <p:sp>
        <p:nvSpPr>
          <p:cNvPr id="113671" name="Rectangle 5"/>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13672" name="Rectangle 6"/>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13673" name="Rectangle 7"/>
          <p:cNvSpPr>
            <a:spLocks noChangeArrowheads="1"/>
          </p:cNvSpPr>
          <p:nvPr/>
        </p:nvSpPr>
        <p:spPr bwMode="auto">
          <a:xfrm>
            <a:off x="3124200" y="62357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13674" name="Line 8"/>
          <p:cNvSpPr>
            <a:spLocks noChangeShapeType="1"/>
          </p:cNvSpPr>
          <p:nvPr/>
        </p:nvSpPr>
        <p:spPr bwMode="auto">
          <a:xfrm>
            <a:off x="2209800" y="1757363"/>
            <a:ext cx="0" cy="42370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75" name="Line 9"/>
          <p:cNvSpPr>
            <a:spLocks noChangeShapeType="1"/>
          </p:cNvSpPr>
          <p:nvPr/>
        </p:nvSpPr>
        <p:spPr bwMode="auto">
          <a:xfrm>
            <a:off x="2216150" y="6007100"/>
            <a:ext cx="44259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676" name="Rectangle 10"/>
          <p:cNvSpPr>
            <a:spLocks noChangeArrowheads="1"/>
          </p:cNvSpPr>
          <p:nvPr/>
        </p:nvSpPr>
        <p:spPr bwMode="auto">
          <a:xfrm>
            <a:off x="6750050" y="5834063"/>
            <a:ext cx="171926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a:solidFill>
                  <a:schemeClr val="tx1"/>
                </a:solidFill>
              </a:rPr>
              <a:t>Output, Units/yr</a:t>
            </a:r>
          </a:p>
        </p:txBody>
      </p:sp>
      <p:sp>
        <p:nvSpPr>
          <p:cNvPr id="113677" name="Rectangle 11"/>
          <p:cNvSpPr>
            <a:spLocks noChangeArrowheads="1"/>
          </p:cNvSpPr>
          <p:nvPr/>
        </p:nvSpPr>
        <p:spPr bwMode="auto">
          <a:xfrm>
            <a:off x="1508125" y="1244600"/>
            <a:ext cx="6318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600" b="1">
                <a:solidFill>
                  <a:schemeClr val="tx1"/>
                </a:solidFill>
              </a:rPr>
              <a:t>Cost</a:t>
            </a:r>
          </a:p>
          <a:p>
            <a:pPr algn="r">
              <a:spcBef>
                <a:spcPct val="0"/>
              </a:spcBef>
              <a:buClrTx/>
              <a:buSzTx/>
              <a:buFontTx/>
              <a:buNone/>
            </a:pPr>
            <a:r>
              <a:rPr lang="en-US" altLang="en-US" sz="1600" b="1">
                <a:solidFill>
                  <a:schemeClr val="tx1"/>
                </a:solidFill>
              </a:rPr>
              <a:t>per</a:t>
            </a:r>
          </a:p>
          <a:p>
            <a:pPr algn="r">
              <a:spcBef>
                <a:spcPct val="0"/>
              </a:spcBef>
              <a:buClrTx/>
              <a:buSzTx/>
              <a:buFontTx/>
              <a:buNone/>
            </a:pPr>
            <a:r>
              <a:rPr lang="en-US" altLang="en-US" sz="1600" b="1">
                <a:solidFill>
                  <a:schemeClr val="tx1"/>
                </a:solidFill>
              </a:rPr>
              <a:t>Year</a:t>
            </a:r>
          </a:p>
        </p:txBody>
      </p:sp>
      <p:grpSp>
        <p:nvGrpSpPr>
          <p:cNvPr id="2" name="Group 12"/>
          <p:cNvGrpSpPr>
            <a:grpSpLocks/>
          </p:cNvGrpSpPr>
          <p:nvPr/>
        </p:nvGrpSpPr>
        <p:grpSpPr bwMode="auto">
          <a:xfrm>
            <a:off x="2205038" y="2120900"/>
            <a:ext cx="5878512" cy="3879850"/>
            <a:chOff x="1389" y="1336"/>
            <a:chExt cx="3703" cy="2444"/>
          </a:xfrm>
        </p:grpSpPr>
        <p:sp>
          <p:nvSpPr>
            <p:cNvPr id="113698" name="Line 13"/>
            <p:cNvSpPr>
              <a:spLocks noChangeShapeType="1"/>
            </p:cNvSpPr>
            <p:nvPr/>
          </p:nvSpPr>
          <p:spPr bwMode="auto">
            <a:xfrm flipV="1">
              <a:off x="1389" y="1507"/>
              <a:ext cx="2525" cy="2273"/>
            </a:xfrm>
            <a:prstGeom prst="line">
              <a:avLst/>
            </a:prstGeom>
            <a:noFill/>
            <a:ln w="57150">
              <a:solidFill>
                <a:srgbClr val="663300"/>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13699" name="Rectangle 14"/>
            <p:cNvSpPr>
              <a:spLocks noChangeArrowheads="1"/>
            </p:cNvSpPr>
            <p:nvPr/>
          </p:nvSpPr>
          <p:spPr bwMode="auto">
            <a:xfrm>
              <a:off x="4019" y="1336"/>
              <a:ext cx="1073"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a:solidFill>
                    <a:schemeClr val="tx1"/>
                  </a:solidFill>
                </a:rPr>
                <a:t>Expansion Path</a:t>
              </a:r>
            </a:p>
          </p:txBody>
        </p:sp>
      </p:grpSp>
      <p:sp>
        <p:nvSpPr>
          <p:cNvPr id="113679" name="Rectangle 15"/>
          <p:cNvSpPr>
            <a:spLocks noChangeArrowheads="1"/>
          </p:cNvSpPr>
          <p:nvPr/>
        </p:nvSpPr>
        <p:spPr bwMode="auto">
          <a:xfrm>
            <a:off x="1492250" y="4756150"/>
            <a:ext cx="70961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600" b="1">
                <a:solidFill>
                  <a:schemeClr val="tx1"/>
                </a:solidFill>
              </a:rPr>
              <a:t>1000</a:t>
            </a:r>
          </a:p>
        </p:txBody>
      </p:sp>
      <p:sp>
        <p:nvSpPr>
          <p:cNvPr id="113680" name="Rectangle 16"/>
          <p:cNvSpPr>
            <a:spLocks noChangeArrowheads="1"/>
          </p:cNvSpPr>
          <p:nvPr/>
        </p:nvSpPr>
        <p:spPr bwMode="auto">
          <a:xfrm>
            <a:off x="3006725" y="5967413"/>
            <a:ext cx="63341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600" b="1">
                <a:solidFill>
                  <a:schemeClr val="tx1"/>
                </a:solidFill>
              </a:rPr>
              <a:t>100</a:t>
            </a:r>
          </a:p>
        </p:txBody>
      </p:sp>
      <p:sp>
        <p:nvSpPr>
          <p:cNvPr id="113681" name="Rectangle 17"/>
          <p:cNvSpPr>
            <a:spLocks noChangeArrowheads="1"/>
          </p:cNvSpPr>
          <p:nvPr/>
        </p:nvSpPr>
        <p:spPr bwMode="auto">
          <a:xfrm>
            <a:off x="5524500" y="5967413"/>
            <a:ext cx="5715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600" b="1">
                <a:solidFill>
                  <a:schemeClr val="tx1"/>
                </a:solidFill>
              </a:rPr>
              <a:t>300</a:t>
            </a:r>
          </a:p>
        </p:txBody>
      </p:sp>
      <p:sp>
        <p:nvSpPr>
          <p:cNvPr id="113682" name="Rectangle 18"/>
          <p:cNvSpPr>
            <a:spLocks noChangeArrowheads="1"/>
          </p:cNvSpPr>
          <p:nvPr/>
        </p:nvSpPr>
        <p:spPr bwMode="auto">
          <a:xfrm>
            <a:off x="4276725" y="5967413"/>
            <a:ext cx="6111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600" b="1">
                <a:solidFill>
                  <a:schemeClr val="tx1"/>
                </a:solidFill>
              </a:rPr>
              <a:t>200</a:t>
            </a:r>
          </a:p>
        </p:txBody>
      </p:sp>
      <p:sp>
        <p:nvSpPr>
          <p:cNvPr id="113683" name="Rectangle 19"/>
          <p:cNvSpPr>
            <a:spLocks noChangeArrowheads="1"/>
          </p:cNvSpPr>
          <p:nvPr/>
        </p:nvSpPr>
        <p:spPr bwMode="auto">
          <a:xfrm>
            <a:off x="1492250" y="3683000"/>
            <a:ext cx="70961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600" b="1">
                <a:solidFill>
                  <a:schemeClr val="tx1"/>
                </a:solidFill>
              </a:rPr>
              <a:t>2000</a:t>
            </a:r>
          </a:p>
        </p:txBody>
      </p:sp>
      <p:sp>
        <p:nvSpPr>
          <p:cNvPr id="113684" name="Rectangle 20"/>
          <p:cNvSpPr>
            <a:spLocks noChangeArrowheads="1"/>
          </p:cNvSpPr>
          <p:nvPr/>
        </p:nvSpPr>
        <p:spPr bwMode="auto">
          <a:xfrm>
            <a:off x="1492250" y="2609850"/>
            <a:ext cx="70961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600" b="1">
                <a:solidFill>
                  <a:schemeClr val="tx1"/>
                </a:solidFill>
              </a:rPr>
              <a:t>3000</a:t>
            </a:r>
          </a:p>
        </p:txBody>
      </p:sp>
      <p:grpSp>
        <p:nvGrpSpPr>
          <p:cNvPr id="3" name="Group 21"/>
          <p:cNvGrpSpPr>
            <a:grpSpLocks/>
          </p:cNvGrpSpPr>
          <p:nvPr/>
        </p:nvGrpSpPr>
        <p:grpSpPr bwMode="auto">
          <a:xfrm>
            <a:off x="2217738" y="2384425"/>
            <a:ext cx="3649662" cy="3597275"/>
            <a:chOff x="1397" y="1502"/>
            <a:chExt cx="2299" cy="2266"/>
          </a:xfrm>
        </p:grpSpPr>
        <p:sp>
          <p:nvSpPr>
            <p:cNvPr id="113686" name="Text Box 22"/>
            <p:cNvSpPr txBox="1">
              <a:spLocks noChangeArrowheads="1"/>
            </p:cNvSpPr>
            <p:nvPr/>
          </p:nvSpPr>
          <p:spPr bwMode="auto">
            <a:xfrm>
              <a:off x="2010" y="2859"/>
              <a:ext cx="20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i="1">
                  <a:solidFill>
                    <a:schemeClr val="tx1"/>
                  </a:solidFill>
                </a:rPr>
                <a:t>D</a:t>
              </a:r>
            </a:p>
          </p:txBody>
        </p:sp>
        <p:sp>
          <p:nvSpPr>
            <p:cNvPr id="113687" name="Line 23"/>
            <p:cNvSpPr>
              <a:spLocks noChangeShapeType="1"/>
            </p:cNvSpPr>
            <p:nvPr/>
          </p:nvSpPr>
          <p:spPr bwMode="auto">
            <a:xfrm rot="16200000" flipH="1">
              <a:off x="2230" y="3106"/>
              <a:ext cx="1325" cy="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13688" name="Line 24"/>
            <p:cNvSpPr>
              <a:spLocks noChangeShapeType="1"/>
            </p:cNvSpPr>
            <p:nvPr/>
          </p:nvSpPr>
          <p:spPr bwMode="auto">
            <a:xfrm rot="16200000" flipH="1">
              <a:off x="1823" y="3448"/>
              <a:ext cx="640" cy="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13689" name="Line 25"/>
            <p:cNvSpPr>
              <a:spLocks noChangeShapeType="1"/>
            </p:cNvSpPr>
            <p:nvPr/>
          </p:nvSpPr>
          <p:spPr bwMode="auto">
            <a:xfrm rot="10800000" flipH="1">
              <a:off x="1397" y="3102"/>
              <a:ext cx="678" cy="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13690" name="Line 26"/>
            <p:cNvSpPr>
              <a:spLocks noChangeShapeType="1"/>
            </p:cNvSpPr>
            <p:nvPr/>
          </p:nvSpPr>
          <p:spPr bwMode="auto">
            <a:xfrm rot="10800000" flipH="1">
              <a:off x="1397" y="2423"/>
              <a:ext cx="1452" cy="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13691" name="Line 27"/>
            <p:cNvSpPr>
              <a:spLocks noChangeShapeType="1"/>
            </p:cNvSpPr>
            <p:nvPr/>
          </p:nvSpPr>
          <p:spPr bwMode="auto">
            <a:xfrm rot="10800000" flipH="1">
              <a:off x="1397" y="1761"/>
              <a:ext cx="2218" cy="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13692" name="Line 28"/>
            <p:cNvSpPr>
              <a:spLocks noChangeShapeType="1"/>
            </p:cNvSpPr>
            <p:nvPr/>
          </p:nvSpPr>
          <p:spPr bwMode="auto">
            <a:xfrm rot="16200000" flipH="1">
              <a:off x="2652" y="2794"/>
              <a:ext cx="1948" cy="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13693" name="Oval 29"/>
            <p:cNvSpPr>
              <a:spLocks noChangeArrowheads="1"/>
            </p:cNvSpPr>
            <p:nvPr/>
          </p:nvSpPr>
          <p:spPr bwMode="auto">
            <a:xfrm>
              <a:off x="2083" y="3062"/>
              <a:ext cx="110" cy="110"/>
            </a:xfrm>
            <a:prstGeom prst="ellipse">
              <a:avLst/>
            </a:prstGeom>
            <a:solidFill>
              <a:schemeClr val="tx2"/>
            </a:solidFill>
            <a:ln>
              <a:noFill/>
            </a:ln>
            <a:extLst>
              <a:ext uri="{91240B29-F687-4F45-9708-019B960494DF}">
                <a14:hiddenLine xmlns:a14="http://schemas.microsoft.com/office/drawing/2010/main" w="12700">
                  <a:solidFill>
                    <a:srgbClr val="000000"/>
                  </a:solidFill>
                  <a:round/>
                  <a:headEnd/>
                  <a:tailEnd/>
                </a14:hiddenLine>
              </a:ext>
            </a:extLst>
          </p:spPr>
          <p:txBody>
            <a:bodyPr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13694" name="Oval 30"/>
            <p:cNvSpPr>
              <a:spLocks noChangeArrowheads="1"/>
            </p:cNvSpPr>
            <p:nvPr/>
          </p:nvSpPr>
          <p:spPr bwMode="auto">
            <a:xfrm>
              <a:off x="2825" y="2383"/>
              <a:ext cx="110" cy="110"/>
            </a:xfrm>
            <a:prstGeom prst="ellipse">
              <a:avLst/>
            </a:prstGeom>
            <a:solidFill>
              <a:schemeClr val="tx2"/>
            </a:solidFill>
            <a:ln>
              <a:noFill/>
            </a:ln>
            <a:extLst>
              <a:ext uri="{91240B29-F687-4F45-9708-019B960494DF}">
                <a14:hiddenLine xmlns:a14="http://schemas.microsoft.com/office/drawing/2010/main" w="12700">
                  <a:solidFill>
                    <a:srgbClr val="000000"/>
                  </a:solidFill>
                  <a:round/>
                  <a:headEnd/>
                  <a:tailEnd/>
                </a14:hiddenLine>
              </a:ext>
            </a:extLst>
          </p:spPr>
          <p:txBody>
            <a:bodyPr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13695" name="Oval 31"/>
            <p:cNvSpPr>
              <a:spLocks noChangeArrowheads="1"/>
            </p:cNvSpPr>
            <p:nvPr/>
          </p:nvSpPr>
          <p:spPr bwMode="auto">
            <a:xfrm>
              <a:off x="3558" y="1728"/>
              <a:ext cx="110" cy="110"/>
            </a:xfrm>
            <a:prstGeom prst="ellipse">
              <a:avLst/>
            </a:prstGeom>
            <a:solidFill>
              <a:schemeClr val="tx2"/>
            </a:solidFill>
            <a:ln>
              <a:noFill/>
            </a:ln>
            <a:extLst>
              <a:ext uri="{91240B29-F687-4F45-9708-019B960494DF}">
                <a14:hiddenLine xmlns:a14="http://schemas.microsoft.com/office/drawing/2010/main" w="12700">
                  <a:solidFill>
                    <a:srgbClr val="000000"/>
                  </a:solidFill>
                  <a:round/>
                  <a:headEnd/>
                  <a:tailEnd/>
                </a14:hiddenLine>
              </a:ext>
            </a:extLst>
          </p:spPr>
          <p:txBody>
            <a:bodyPr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13696" name="Text Box 32"/>
            <p:cNvSpPr txBox="1">
              <a:spLocks noChangeArrowheads="1"/>
            </p:cNvSpPr>
            <p:nvPr/>
          </p:nvSpPr>
          <p:spPr bwMode="auto">
            <a:xfrm>
              <a:off x="2775" y="2165"/>
              <a:ext cx="201"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i="1">
                  <a:solidFill>
                    <a:schemeClr val="tx1"/>
                  </a:solidFill>
                </a:rPr>
                <a:t>E</a:t>
              </a:r>
            </a:p>
          </p:txBody>
        </p:sp>
        <p:sp>
          <p:nvSpPr>
            <p:cNvPr id="113697" name="Text Box 33"/>
            <p:cNvSpPr txBox="1">
              <a:spLocks noChangeArrowheads="1"/>
            </p:cNvSpPr>
            <p:nvPr/>
          </p:nvSpPr>
          <p:spPr bwMode="auto">
            <a:xfrm>
              <a:off x="3502" y="1502"/>
              <a:ext cx="19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i="1">
                  <a:solidFill>
                    <a:schemeClr val="tx1"/>
                  </a:solidFill>
                </a:rPr>
                <a:t>F</a:t>
              </a:r>
            </a:p>
          </p:txBody>
        </p:sp>
      </p:gr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Footer Placeholder 2"/>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11571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9B6D87A4-719D-4DA4-9790-AA5A64E5E4DB}" type="slidenum">
              <a:rPr lang="en-US" altLang="en-US" sz="1600">
                <a:solidFill>
                  <a:schemeClr val="tx1"/>
                </a:solidFill>
              </a:rPr>
              <a:pPr>
                <a:spcBef>
                  <a:spcPct val="0"/>
                </a:spcBef>
                <a:buClrTx/>
                <a:buSzTx/>
                <a:buFontTx/>
                <a:buNone/>
              </a:pPr>
              <a:t>45</a:t>
            </a:fld>
            <a:endParaRPr lang="en-US" altLang="en-US" sz="1600" b="0">
              <a:solidFill>
                <a:schemeClr val="tx1"/>
              </a:solidFill>
              <a:latin typeface="Times New Roman" panose="02020603050405020304" pitchFamily="18" charset="0"/>
            </a:endParaRPr>
          </a:p>
        </p:txBody>
      </p:sp>
      <p:grpSp>
        <p:nvGrpSpPr>
          <p:cNvPr id="2" name="Group 2"/>
          <p:cNvGrpSpPr>
            <a:grpSpLocks/>
          </p:cNvGrpSpPr>
          <p:nvPr/>
        </p:nvGrpSpPr>
        <p:grpSpPr bwMode="auto">
          <a:xfrm>
            <a:off x="2224088" y="1906588"/>
            <a:ext cx="6450012" cy="4075112"/>
            <a:chOff x="1401" y="1201"/>
            <a:chExt cx="4063" cy="2567"/>
          </a:xfrm>
        </p:grpSpPr>
        <p:sp>
          <p:nvSpPr>
            <p:cNvPr id="115760" name="Line 3"/>
            <p:cNvSpPr>
              <a:spLocks noChangeShapeType="1"/>
            </p:cNvSpPr>
            <p:nvPr/>
          </p:nvSpPr>
          <p:spPr bwMode="auto">
            <a:xfrm flipV="1">
              <a:off x="1401" y="1809"/>
              <a:ext cx="1942" cy="1959"/>
            </a:xfrm>
            <a:prstGeom prst="line">
              <a:avLst/>
            </a:prstGeom>
            <a:noFill/>
            <a:ln w="5080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5761" name="Rectangle 4"/>
            <p:cNvSpPr>
              <a:spLocks noChangeArrowheads="1"/>
            </p:cNvSpPr>
            <p:nvPr/>
          </p:nvSpPr>
          <p:spPr bwMode="auto">
            <a:xfrm>
              <a:off x="3231" y="1884"/>
              <a:ext cx="1068"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a:solidFill>
                    <a:schemeClr val="tx1"/>
                  </a:solidFill>
                </a:rPr>
                <a:t>Long-Run</a:t>
              </a:r>
            </a:p>
            <a:p>
              <a:pPr>
                <a:spcBef>
                  <a:spcPct val="0"/>
                </a:spcBef>
                <a:buClrTx/>
                <a:buSzTx/>
                <a:buFontTx/>
                <a:buNone/>
              </a:pPr>
              <a:r>
                <a:rPr lang="en-US" altLang="en-US" sz="1600" b="1">
                  <a:solidFill>
                    <a:schemeClr val="tx1"/>
                  </a:solidFill>
                </a:rPr>
                <a:t>Expansion</a:t>
              </a:r>
              <a:r>
                <a:rPr lang="en-US" altLang="en-US" sz="1400" b="1">
                  <a:solidFill>
                    <a:schemeClr val="tx1"/>
                  </a:solidFill>
                </a:rPr>
                <a:t> </a:t>
              </a:r>
              <a:r>
                <a:rPr lang="en-US" altLang="en-US" sz="1600" b="1">
                  <a:solidFill>
                    <a:schemeClr val="tx1"/>
                  </a:solidFill>
                </a:rPr>
                <a:t>Path</a:t>
              </a:r>
            </a:p>
          </p:txBody>
        </p:sp>
        <p:sp>
          <p:nvSpPr>
            <p:cNvPr id="115762" name="Rectangle 5"/>
            <p:cNvSpPr>
              <a:spLocks noChangeArrowheads="1"/>
            </p:cNvSpPr>
            <p:nvPr/>
          </p:nvSpPr>
          <p:spPr bwMode="auto">
            <a:xfrm>
              <a:off x="3839" y="1201"/>
              <a:ext cx="1625" cy="372"/>
            </a:xfrm>
            <a:prstGeom prst="rect">
              <a:avLst/>
            </a:prstGeom>
            <a:solidFill>
              <a:schemeClr val="hlink"/>
            </a:solidFill>
            <a:ln w="12700">
              <a:solidFill>
                <a:schemeClr val="tx1"/>
              </a:solidFill>
              <a:miter lim="800000"/>
              <a:headEnd/>
              <a:tailEnd/>
            </a:ln>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ctr">
                <a:spcBef>
                  <a:spcPct val="0"/>
                </a:spcBef>
                <a:buClrTx/>
                <a:buSzTx/>
                <a:buFontTx/>
                <a:buNone/>
              </a:pPr>
              <a:r>
                <a:rPr lang="en-US" altLang="en-US" sz="1600" b="1">
                  <a:solidFill>
                    <a:schemeClr val="tx1"/>
                  </a:solidFill>
                </a:rPr>
                <a:t>The long-run expansion</a:t>
              </a:r>
            </a:p>
            <a:p>
              <a:pPr algn="ctr">
                <a:spcBef>
                  <a:spcPct val="0"/>
                </a:spcBef>
                <a:buClrTx/>
                <a:buSzTx/>
                <a:buFontTx/>
                <a:buNone/>
              </a:pPr>
              <a:r>
                <a:rPr lang="en-US" altLang="en-US" sz="1600" b="1">
                  <a:solidFill>
                    <a:schemeClr val="tx1"/>
                  </a:solidFill>
                </a:rPr>
                <a:t>path is drawn as before..</a:t>
              </a:r>
            </a:p>
          </p:txBody>
        </p:sp>
      </p:grpSp>
      <p:sp>
        <p:nvSpPr>
          <p:cNvPr id="115717" name="Rectangle 6"/>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15718" name="Rectangle 7"/>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15719" name="Rectangle 8"/>
          <p:cNvSpPr>
            <a:spLocks noGrp="1" noChangeArrowheads="1"/>
          </p:cNvSpPr>
          <p:nvPr>
            <p:ph type="title"/>
          </p:nvPr>
        </p:nvSpPr>
        <p:spPr>
          <a:xfrm>
            <a:off x="550863" y="0"/>
            <a:ext cx="7983537" cy="1085850"/>
          </a:xfrm>
          <a:noFill/>
        </p:spPr>
        <p:txBody>
          <a:bodyPr/>
          <a:lstStyle/>
          <a:p>
            <a:r>
              <a:rPr lang="en-US" altLang="en-US" sz="3200" smtClean="0"/>
              <a:t>The Inflexibility of</a:t>
            </a:r>
            <a:br>
              <a:rPr lang="en-US" altLang="en-US" sz="3200" smtClean="0"/>
            </a:br>
            <a:r>
              <a:rPr lang="en-US" altLang="en-US" sz="3200" smtClean="0"/>
              <a:t>Short-Run Production</a:t>
            </a:r>
          </a:p>
        </p:txBody>
      </p:sp>
      <p:sp>
        <p:nvSpPr>
          <p:cNvPr id="115720" name="Rectangle 9"/>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15721" name="Rectangle 10"/>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15722" name="Rectangle 11"/>
          <p:cNvSpPr>
            <a:spLocks noChangeArrowheads="1"/>
          </p:cNvSpPr>
          <p:nvPr/>
        </p:nvSpPr>
        <p:spPr bwMode="auto">
          <a:xfrm>
            <a:off x="3124200" y="62357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15723" name="Line 12"/>
          <p:cNvSpPr>
            <a:spLocks noChangeShapeType="1"/>
          </p:cNvSpPr>
          <p:nvPr/>
        </p:nvSpPr>
        <p:spPr bwMode="auto">
          <a:xfrm>
            <a:off x="2222500" y="1757363"/>
            <a:ext cx="0" cy="42370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5724" name="Line 13"/>
          <p:cNvSpPr>
            <a:spLocks noChangeShapeType="1"/>
          </p:cNvSpPr>
          <p:nvPr/>
        </p:nvSpPr>
        <p:spPr bwMode="auto">
          <a:xfrm>
            <a:off x="2203450" y="6007100"/>
            <a:ext cx="44259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5725" name="Rectangle 14"/>
          <p:cNvSpPr>
            <a:spLocks noChangeArrowheads="1"/>
          </p:cNvSpPr>
          <p:nvPr/>
        </p:nvSpPr>
        <p:spPr bwMode="auto">
          <a:xfrm>
            <a:off x="5784850" y="6318250"/>
            <a:ext cx="159226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a:solidFill>
                  <a:schemeClr val="tx1"/>
                </a:solidFill>
              </a:rPr>
              <a:t>Labor per year</a:t>
            </a:r>
          </a:p>
        </p:txBody>
      </p:sp>
      <p:sp>
        <p:nvSpPr>
          <p:cNvPr id="115726" name="Rectangle 15"/>
          <p:cNvSpPr>
            <a:spLocks noChangeArrowheads="1"/>
          </p:cNvSpPr>
          <p:nvPr/>
        </p:nvSpPr>
        <p:spPr bwMode="auto">
          <a:xfrm>
            <a:off x="715963" y="1670050"/>
            <a:ext cx="8588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r">
              <a:spcBef>
                <a:spcPct val="0"/>
              </a:spcBef>
              <a:buClrTx/>
              <a:buSzTx/>
              <a:buFontTx/>
              <a:buNone/>
            </a:pPr>
            <a:r>
              <a:rPr lang="en-US" altLang="en-US" sz="1600" b="1">
                <a:solidFill>
                  <a:schemeClr val="tx1"/>
                </a:solidFill>
              </a:rPr>
              <a:t>Capital</a:t>
            </a:r>
          </a:p>
          <a:p>
            <a:pPr algn="r">
              <a:spcBef>
                <a:spcPct val="0"/>
              </a:spcBef>
              <a:buClrTx/>
              <a:buSzTx/>
              <a:buFontTx/>
              <a:buNone/>
            </a:pPr>
            <a:r>
              <a:rPr lang="en-US" altLang="en-US" sz="1600" b="1">
                <a:solidFill>
                  <a:schemeClr val="tx1"/>
                </a:solidFill>
              </a:rPr>
              <a:t>per</a:t>
            </a:r>
          </a:p>
          <a:p>
            <a:pPr algn="r">
              <a:spcBef>
                <a:spcPct val="0"/>
              </a:spcBef>
              <a:buClrTx/>
              <a:buSzTx/>
              <a:buFontTx/>
              <a:buNone/>
            </a:pPr>
            <a:r>
              <a:rPr lang="en-US" altLang="en-US" sz="1600" b="1">
                <a:solidFill>
                  <a:schemeClr val="tx1"/>
                </a:solidFill>
              </a:rPr>
              <a:t>year</a:t>
            </a:r>
          </a:p>
        </p:txBody>
      </p:sp>
      <p:grpSp>
        <p:nvGrpSpPr>
          <p:cNvPr id="3" name="Group 16"/>
          <p:cNvGrpSpPr>
            <a:grpSpLocks/>
          </p:cNvGrpSpPr>
          <p:nvPr/>
        </p:nvGrpSpPr>
        <p:grpSpPr bwMode="auto">
          <a:xfrm>
            <a:off x="1754188" y="1674813"/>
            <a:ext cx="5472112" cy="4641850"/>
            <a:chOff x="1105" y="1055"/>
            <a:chExt cx="3447" cy="2924"/>
          </a:xfrm>
        </p:grpSpPr>
        <p:sp>
          <p:nvSpPr>
            <p:cNvPr id="115750" name="Rectangle 17"/>
            <p:cNvSpPr>
              <a:spLocks noChangeArrowheads="1"/>
            </p:cNvSpPr>
            <p:nvPr/>
          </p:nvSpPr>
          <p:spPr bwMode="auto">
            <a:xfrm>
              <a:off x="2353" y="3753"/>
              <a:ext cx="24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i="1">
                  <a:solidFill>
                    <a:schemeClr val="tx1"/>
                  </a:solidFill>
                </a:rPr>
                <a:t>L</a:t>
              </a:r>
              <a:r>
                <a:rPr lang="en-US" altLang="en-US" sz="1600" b="1" i="1" baseline="-25000">
                  <a:solidFill>
                    <a:schemeClr val="tx1"/>
                  </a:solidFill>
                </a:rPr>
                <a:t>2</a:t>
              </a:r>
            </a:p>
          </p:txBody>
        </p:sp>
        <p:sp>
          <p:nvSpPr>
            <p:cNvPr id="115751" name="Rectangle 18"/>
            <p:cNvSpPr>
              <a:spLocks noChangeArrowheads="1"/>
            </p:cNvSpPr>
            <p:nvPr/>
          </p:nvSpPr>
          <p:spPr bwMode="auto">
            <a:xfrm>
              <a:off x="4273" y="2977"/>
              <a:ext cx="279"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Q</a:t>
              </a:r>
              <a:r>
                <a:rPr lang="en-US" altLang="en-US" sz="1800" b="1" i="1" baseline="-25000">
                  <a:solidFill>
                    <a:schemeClr val="tx1"/>
                  </a:solidFill>
                </a:rPr>
                <a:t>2</a:t>
              </a:r>
            </a:p>
          </p:txBody>
        </p:sp>
        <p:sp>
          <p:nvSpPr>
            <p:cNvPr id="115752" name="Line 19"/>
            <p:cNvSpPr>
              <a:spLocks noChangeShapeType="1"/>
            </p:cNvSpPr>
            <p:nvPr/>
          </p:nvSpPr>
          <p:spPr bwMode="auto">
            <a:xfrm>
              <a:off x="1418" y="1602"/>
              <a:ext cx="2166" cy="2174"/>
            </a:xfrm>
            <a:prstGeom prst="line">
              <a:avLst/>
            </a:prstGeom>
            <a:noFill/>
            <a:ln w="50800">
              <a:solidFill>
                <a:srgbClr val="99CC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5753" name="Rectangle 20"/>
            <p:cNvSpPr>
              <a:spLocks noChangeArrowheads="1"/>
            </p:cNvSpPr>
            <p:nvPr/>
          </p:nvSpPr>
          <p:spPr bwMode="auto">
            <a:xfrm>
              <a:off x="1105" y="2545"/>
              <a:ext cx="271"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K</a:t>
              </a:r>
              <a:r>
                <a:rPr lang="en-US" altLang="en-US" sz="1800" b="1" i="1" baseline="-25000">
                  <a:solidFill>
                    <a:schemeClr val="tx1"/>
                  </a:solidFill>
                </a:rPr>
                <a:t>2</a:t>
              </a:r>
            </a:p>
          </p:txBody>
        </p:sp>
        <p:sp>
          <p:nvSpPr>
            <p:cNvPr id="115754" name="Line 21"/>
            <p:cNvSpPr>
              <a:spLocks noChangeShapeType="1"/>
            </p:cNvSpPr>
            <p:nvPr/>
          </p:nvSpPr>
          <p:spPr bwMode="auto">
            <a:xfrm flipH="1">
              <a:off x="1386" y="2688"/>
              <a:ext cx="1118"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15755" name="Freeform 22"/>
            <p:cNvSpPr>
              <a:spLocks/>
            </p:cNvSpPr>
            <p:nvPr/>
          </p:nvSpPr>
          <p:spPr bwMode="auto">
            <a:xfrm>
              <a:off x="1873" y="1055"/>
              <a:ext cx="2401" cy="2115"/>
            </a:xfrm>
            <a:custGeom>
              <a:avLst/>
              <a:gdLst>
                <a:gd name="T0" fmla="*/ 0 w 2401"/>
                <a:gd name="T1" fmla="*/ 0 h 2115"/>
                <a:gd name="T2" fmla="*/ 0 w 2401"/>
                <a:gd name="T3" fmla="*/ 25 h 2115"/>
                <a:gd name="T4" fmla="*/ 7 w 2401"/>
                <a:gd name="T5" fmla="*/ 55 h 2115"/>
                <a:gd name="T6" fmla="*/ 7 w 2401"/>
                <a:gd name="T7" fmla="*/ 126 h 2115"/>
                <a:gd name="T8" fmla="*/ 21 w 2401"/>
                <a:gd name="T9" fmla="*/ 213 h 2115"/>
                <a:gd name="T10" fmla="*/ 28 w 2401"/>
                <a:gd name="T11" fmla="*/ 304 h 2115"/>
                <a:gd name="T12" fmla="*/ 34 w 2401"/>
                <a:gd name="T13" fmla="*/ 400 h 2115"/>
                <a:gd name="T14" fmla="*/ 48 w 2401"/>
                <a:gd name="T15" fmla="*/ 497 h 2115"/>
                <a:gd name="T16" fmla="*/ 55 w 2401"/>
                <a:gd name="T17" fmla="*/ 578 h 2115"/>
                <a:gd name="T18" fmla="*/ 69 w 2401"/>
                <a:gd name="T19" fmla="*/ 649 h 2115"/>
                <a:gd name="T20" fmla="*/ 75 w 2401"/>
                <a:gd name="T21" fmla="*/ 704 h 2115"/>
                <a:gd name="T22" fmla="*/ 89 w 2401"/>
                <a:gd name="T23" fmla="*/ 750 h 2115"/>
                <a:gd name="T24" fmla="*/ 96 w 2401"/>
                <a:gd name="T25" fmla="*/ 791 h 2115"/>
                <a:gd name="T26" fmla="*/ 110 w 2401"/>
                <a:gd name="T27" fmla="*/ 826 h 2115"/>
                <a:gd name="T28" fmla="*/ 130 w 2401"/>
                <a:gd name="T29" fmla="*/ 887 h 2115"/>
                <a:gd name="T30" fmla="*/ 158 w 2401"/>
                <a:gd name="T31" fmla="*/ 958 h 2115"/>
                <a:gd name="T32" fmla="*/ 233 w 2401"/>
                <a:gd name="T33" fmla="*/ 1100 h 2115"/>
                <a:gd name="T34" fmla="*/ 274 w 2401"/>
                <a:gd name="T35" fmla="*/ 1171 h 2115"/>
                <a:gd name="T36" fmla="*/ 322 w 2401"/>
                <a:gd name="T37" fmla="*/ 1242 h 2115"/>
                <a:gd name="T38" fmla="*/ 383 w 2401"/>
                <a:gd name="T39" fmla="*/ 1323 h 2115"/>
                <a:gd name="T40" fmla="*/ 445 w 2401"/>
                <a:gd name="T41" fmla="*/ 1409 h 2115"/>
                <a:gd name="T42" fmla="*/ 520 w 2401"/>
                <a:gd name="T43" fmla="*/ 1495 h 2115"/>
                <a:gd name="T44" fmla="*/ 588 w 2401"/>
                <a:gd name="T45" fmla="*/ 1571 h 2115"/>
                <a:gd name="T46" fmla="*/ 657 w 2401"/>
                <a:gd name="T47" fmla="*/ 1632 h 2115"/>
                <a:gd name="T48" fmla="*/ 725 w 2401"/>
                <a:gd name="T49" fmla="*/ 1688 h 2115"/>
                <a:gd name="T50" fmla="*/ 800 w 2401"/>
                <a:gd name="T51" fmla="*/ 1739 h 2115"/>
                <a:gd name="T52" fmla="*/ 889 w 2401"/>
                <a:gd name="T53" fmla="*/ 1789 h 2115"/>
                <a:gd name="T54" fmla="*/ 998 w 2401"/>
                <a:gd name="T55" fmla="*/ 1850 h 2115"/>
                <a:gd name="T56" fmla="*/ 1122 w 2401"/>
                <a:gd name="T57" fmla="*/ 1921 h 2115"/>
                <a:gd name="T58" fmla="*/ 1190 w 2401"/>
                <a:gd name="T59" fmla="*/ 1952 h 2115"/>
                <a:gd name="T60" fmla="*/ 1265 w 2401"/>
                <a:gd name="T61" fmla="*/ 1982 h 2115"/>
                <a:gd name="T62" fmla="*/ 1347 w 2401"/>
                <a:gd name="T63" fmla="*/ 2008 h 2115"/>
                <a:gd name="T64" fmla="*/ 1436 w 2401"/>
                <a:gd name="T65" fmla="*/ 2033 h 2115"/>
                <a:gd name="T66" fmla="*/ 1545 w 2401"/>
                <a:gd name="T67" fmla="*/ 2048 h 2115"/>
                <a:gd name="T68" fmla="*/ 1668 w 2401"/>
                <a:gd name="T69" fmla="*/ 2063 h 2115"/>
                <a:gd name="T70" fmla="*/ 1798 w 2401"/>
                <a:gd name="T71" fmla="*/ 2079 h 2115"/>
                <a:gd name="T72" fmla="*/ 1942 w 2401"/>
                <a:gd name="T73" fmla="*/ 2089 h 2115"/>
                <a:gd name="T74" fmla="*/ 2072 w 2401"/>
                <a:gd name="T75" fmla="*/ 2094 h 2115"/>
                <a:gd name="T76" fmla="*/ 2202 w 2401"/>
                <a:gd name="T77" fmla="*/ 2104 h 2115"/>
                <a:gd name="T78" fmla="*/ 2311 w 2401"/>
                <a:gd name="T79" fmla="*/ 2109 h 2115"/>
                <a:gd name="T80" fmla="*/ 2359 w 2401"/>
                <a:gd name="T81" fmla="*/ 2109 h 2115"/>
                <a:gd name="T82" fmla="*/ 2400 w 2401"/>
                <a:gd name="T83" fmla="*/ 2114 h 211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401"/>
                <a:gd name="T127" fmla="*/ 0 h 2115"/>
                <a:gd name="T128" fmla="*/ 2401 w 2401"/>
                <a:gd name="T129" fmla="*/ 2115 h 211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401" h="2115">
                  <a:moveTo>
                    <a:pt x="0" y="0"/>
                  </a:moveTo>
                  <a:lnTo>
                    <a:pt x="0" y="25"/>
                  </a:lnTo>
                  <a:lnTo>
                    <a:pt x="7" y="55"/>
                  </a:lnTo>
                  <a:lnTo>
                    <a:pt x="7" y="126"/>
                  </a:lnTo>
                  <a:lnTo>
                    <a:pt x="21" y="213"/>
                  </a:lnTo>
                  <a:lnTo>
                    <a:pt x="28" y="304"/>
                  </a:lnTo>
                  <a:lnTo>
                    <a:pt x="34" y="400"/>
                  </a:lnTo>
                  <a:lnTo>
                    <a:pt x="48" y="497"/>
                  </a:lnTo>
                  <a:lnTo>
                    <a:pt x="55" y="578"/>
                  </a:lnTo>
                  <a:lnTo>
                    <a:pt x="69" y="649"/>
                  </a:lnTo>
                  <a:lnTo>
                    <a:pt x="75" y="704"/>
                  </a:lnTo>
                  <a:lnTo>
                    <a:pt x="89" y="750"/>
                  </a:lnTo>
                  <a:lnTo>
                    <a:pt x="96" y="791"/>
                  </a:lnTo>
                  <a:lnTo>
                    <a:pt x="110" y="826"/>
                  </a:lnTo>
                  <a:lnTo>
                    <a:pt x="130" y="887"/>
                  </a:lnTo>
                  <a:lnTo>
                    <a:pt x="158" y="958"/>
                  </a:lnTo>
                  <a:lnTo>
                    <a:pt x="233" y="1100"/>
                  </a:lnTo>
                  <a:lnTo>
                    <a:pt x="274" y="1171"/>
                  </a:lnTo>
                  <a:lnTo>
                    <a:pt x="322" y="1242"/>
                  </a:lnTo>
                  <a:lnTo>
                    <a:pt x="383" y="1323"/>
                  </a:lnTo>
                  <a:lnTo>
                    <a:pt x="445" y="1409"/>
                  </a:lnTo>
                  <a:lnTo>
                    <a:pt x="520" y="1495"/>
                  </a:lnTo>
                  <a:lnTo>
                    <a:pt x="588" y="1571"/>
                  </a:lnTo>
                  <a:lnTo>
                    <a:pt x="657" y="1632"/>
                  </a:lnTo>
                  <a:lnTo>
                    <a:pt x="725" y="1688"/>
                  </a:lnTo>
                  <a:lnTo>
                    <a:pt x="800" y="1739"/>
                  </a:lnTo>
                  <a:lnTo>
                    <a:pt x="889" y="1789"/>
                  </a:lnTo>
                  <a:lnTo>
                    <a:pt x="998" y="1850"/>
                  </a:lnTo>
                  <a:lnTo>
                    <a:pt x="1122" y="1921"/>
                  </a:lnTo>
                  <a:lnTo>
                    <a:pt x="1190" y="1952"/>
                  </a:lnTo>
                  <a:lnTo>
                    <a:pt x="1265" y="1982"/>
                  </a:lnTo>
                  <a:lnTo>
                    <a:pt x="1347" y="2008"/>
                  </a:lnTo>
                  <a:lnTo>
                    <a:pt x="1436" y="2033"/>
                  </a:lnTo>
                  <a:lnTo>
                    <a:pt x="1545" y="2048"/>
                  </a:lnTo>
                  <a:lnTo>
                    <a:pt x="1668" y="2063"/>
                  </a:lnTo>
                  <a:lnTo>
                    <a:pt x="1798" y="2079"/>
                  </a:lnTo>
                  <a:lnTo>
                    <a:pt x="1942" y="2089"/>
                  </a:lnTo>
                  <a:lnTo>
                    <a:pt x="2072" y="2094"/>
                  </a:lnTo>
                  <a:lnTo>
                    <a:pt x="2202" y="2104"/>
                  </a:lnTo>
                  <a:lnTo>
                    <a:pt x="2311" y="2109"/>
                  </a:lnTo>
                  <a:lnTo>
                    <a:pt x="2359" y="2109"/>
                  </a:lnTo>
                  <a:lnTo>
                    <a:pt x="2400" y="2114"/>
                  </a:lnTo>
                </a:path>
              </a:pathLst>
            </a:custGeom>
            <a:noFill/>
            <a:ln w="50800" cap="rnd">
              <a:solidFill>
                <a:srgbClr val="CC66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5756" name="Oval 23"/>
            <p:cNvSpPr>
              <a:spLocks noChangeArrowheads="1"/>
            </p:cNvSpPr>
            <p:nvPr/>
          </p:nvSpPr>
          <p:spPr bwMode="auto">
            <a:xfrm>
              <a:off x="2448" y="2640"/>
              <a:ext cx="96" cy="96"/>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15757" name="Line 24"/>
            <p:cNvSpPr>
              <a:spLocks noChangeShapeType="1"/>
            </p:cNvSpPr>
            <p:nvPr/>
          </p:nvSpPr>
          <p:spPr bwMode="auto">
            <a:xfrm>
              <a:off x="2496" y="2698"/>
              <a:ext cx="0" cy="1086"/>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15758" name="Rectangle 25"/>
            <p:cNvSpPr>
              <a:spLocks noChangeArrowheads="1"/>
            </p:cNvSpPr>
            <p:nvPr/>
          </p:nvSpPr>
          <p:spPr bwMode="auto">
            <a:xfrm>
              <a:off x="3505" y="3769"/>
              <a:ext cx="20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i="1">
                  <a:solidFill>
                    <a:schemeClr val="tx1"/>
                  </a:solidFill>
                </a:rPr>
                <a:t>D</a:t>
              </a:r>
            </a:p>
          </p:txBody>
        </p:sp>
        <p:sp>
          <p:nvSpPr>
            <p:cNvPr id="115759" name="Rectangle 26"/>
            <p:cNvSpPr>
              <a:spLocks noChangeArrowheads="1"/>
            </p:cNvSpPr>
            <p:nvPr/>
          </p:nvSpPr>
          <p:spPr bwMode="auto">
            <a:xfrm>
              <a:off x="1153" y="1441"/>
              <a:ext cx="218"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C</a:t>
              </a:r>
            </a:p>
          </p:txBody>
        </p:sp>
      </p:grpSp>
      <p:grpSp>
        <p:nvGrpSpPr>
          <p:cNvPr id="4" name="Group 27"/>
          <p:cNvGrpSpPr>
            <a:grpSpLocks/>
          </p:cNvGrpSpPr>
          <p:nvPr/>
        </p:nvGrpSpPr>
        <p:grpSpPr bwMode="auto">
          <a:xfrm>
            <a:off x="1830388" y="1601788"/>
            <a:ext cx="4800600" cy="4714875"/>
            <a:chOff x="1153" y="1009"/>
            <a:chExt cx="3024" cy="2970"/>
          </a:xfrm>
        </p:grpSpPr>
        <p:sp>
          <p:nvSpPr>
            <p:cNvPr id="115747" name="Line 28"/>
            <p:cNvSpPr>
              <a:spLocks noChangeShapeType="1"/>
            </p:cNvSpPr>
            <p:nvPr/>
          </p:nvSpPr>
          <p:spPr bwMode="auto">
            <a:xfrm>
              <a:off x="1418" y="1170"/>
              <a:ext cx="2598" cy="2598"/>
            </a:xfrm>
            <a:prstGeom prst="line">
              <a:avLst/>
            </a:prstGeom>
            <a:noFill/>
            <a:ln w="50800">
              <a:solidFill>
                <a:srgbClr val="0033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5748" name="Rectangle 29"/>
            <p:cNvSpPr>
              <a:spLocks noChangeArrowheads="1"/>
            </p:cNvSpPr>
            <p:nvPr/>
          </p:nvSpPr>
          <p:spPr bwMode="auto">
            <a:xfrm>
              <a:off x="3985" y="3769"/>
              <a:ext cx="192"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i="1">
                  <a:solidFill>
                    <a:schemeClr val="tx1"/>
                  </a:solidFill>
                </a:rPr>
                <a:t>F</a:t>
              </a:r>
            </a:p>
          </p:txBody>
        </p:sp>
        <p:sp>
          <p:nvSpPr>
            <p:cNvPr id="115749" name="Rectangle 30"/>
            <p:cNvSpPr>
              <a:spLocks noChangeArrowheads="1"/>
            </p:cNvSpPr>
            <p:nvPr/>
          </p:nvSpPr>
          <p:spPr bwMode="auto">
            <a:xfrm>
              <a:off x="1153" y="1009"/>
              <a:ext cx="21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E</a:t>
              </a:r>
            </a:p>
          </p:txBody>
        </p:sp>
      </p:grpSp>
      <p:grpSp>
        <p:nvGrpSpPr>
          <p:cNvPr id="5" name="Group 31"/>
          <p:cNvGrpSpPr>
            <a:grpSpLocks/>
          </p:cNvGrpSpPr>
          <p:nvPr/>
        </p:nvGrpSpPr>
        <p:grpSpPr bwMode="auto">
          <a:xfrm>
            <a:off x="1754188" y="2359025"/>
            <a:ext cx="5014912" cy="3957638"/>
            <a:chOff x="1105" y="1486"/>
            <a:chExt cx="3159" cy="2493"/>
          </a:xfrm>
        </p:grpSpPr>
        <p:sp>
          <p:nvSpPr>
            <p:cNvPr id="115737" name="Rectangle 32"/>
            <p:cNvSpPr>
              <a:spLocks noChangeArrowheads="1"/>
            </p:cNvSpPr>
            <p:nvPr/>
          </p:nvSpPr>
          <p:spPr bwMode="auto">
            <a:xfrm>
              <a:off x="3985" y="3409"/>
              <a:ext cx="279"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Q</a:t>
              </a:r>
              <a:r>
                <a:rPr lang="en-US" altLang="en-US" sz="1800" b="1" i="1" baseline="-25000">
                  <a:solidFill>
                    <a:schemeClr val="tx1"/>
                  </a:solidFill>
                </a:rPr>
                <a:t>1</a:t>
              </a:r>
            </a:p>
          </p:txBody>
        </p:sp>
        <p:sp>
          <p:nvSpPr>
            <p:cNvPr id="115738" name="Rectangle 33"/>
            <p:cNvSpPr>
              <a:spLocks noChangeArrowheads="1"/>
            </p:cNvSpPr>
            <p:nvPr/>
          </p:nvSpPr>
          <p:spPr bwMode="auto">
            <a:xfrm>
              <a:off x="1153" y="2161"/>
              <a:ext cx="218"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A</a:t>
              </a:r>
            </a:p>
          </p:txBody>
        </p:sp>
        <p:sp>
          <p:nvSpPr>
            <p:cNvPr id="115739" name="Rectangle 34"/>
            <p:cNvSpPr>
              <a:spLocks noChangeArrowheads="1"/>
            </p:cNvSpPr>
            <p:nvPr/>
          </p:nvSpPr>
          <p:spPr bwMode="auto">
            <a:xfrm>
              <a:off x="2689" y="3769"/>
              <a:ext cx="20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i="1">
                  <a:solidFill>
                    <a:schemeClr val="tx1"/>
                  </a:solidFill>
                </a:rPr>
                <a:t>B</a:t>
              </a:r>
            </a:p>
          </p:txBody>
        </p:sp>
        <p:sp>
          <p:nvSpPr>
            <p:cNvPr id="115740" name="Freeform 35"/>
            <p:cNvSpPr>
              <a:spLocks/>
            </p:cNvSpPr>
            <p:nvPr/>
          </p:nvSpPr>
          <p:spPr bwMode="auto">
            <a:xfrm>
              <a:off x="1537" y="1486"/>
              <a:ext cx="2401" cy="2116"/>
            </a:xfrm>
            <a:custGeom>
              <a:avLst/>
              <a:gdLst>
                <a:gd name="T0" fmla="*/ 0 w 2401"/>
                <a:gd name="T1" fmla="*/ 0 h 2116"/>
                <a:gd name="T2" fmla="*/ 0 w 2401"/>
                <a:gd name="T3" fmla="*/ 24 h 2116"/>
                <a:gd name="T4" fmla="*/ 6 w 2401"/>
                <a:gd name="T5" fmla="*/ 52 h 2116"/>
                <a:gd name="T6" fmla="*/ 6 w 2401"/>
                <a:gd name="T7" fmla="*/ 127 h 2116"/>
                <a:gd name="T8" fmla="*/ 19 w 2401"/>
                <a:gd name="T9" fmla="*/ 214 h 2116"/>
                <a:gd name="T10" fmla="*/ 25 w 2401"/>
                <a:gd name="T11" fmla="*/ 306 h 2116"/>
                <a:gd name="T12" fmla="*/ 38 w 2401"/>
                <a:gd name="T13" fmla="*/ 404 h 2116"/>
                <a:gd name="T14" fmla="*/ 44 w 2401"/>
                <a:gd name="T15" fmla="*/ 496 h 2116"/>
                <a:gd name="T16" fmla="*/ 57 w 2401"/>
                <a:gd name="T17" fmla="*/ 577 h 2116"/>
                <a:gd name="T18" fmla="*/ 69 w 2401"/>
                <a:gd name="T19" fmla="*/ 646 h 2116"/>
                <a:gd name="T20" fmla="*/ 82 w 2401"/>
                <a:gd name="T21" fmla="*/ 703 h 2116"/>
                <a:gd name="T22" fmla="*/ 88 w 2401"/>
                <a:gd name="T23" fmla="*/ 750 h 2116"/>
                <a:gd name="T24" fmla="*/ 101 w 2401"/>
                <a:gd name="T25" fmla="*/ 790 h 2116"/>
                <a:gd name="T26" fmla="*/ 107 w 2401"/>
                <a:gd name="T27" fmla="*/ 824 h 2116"/>
                <a:gd name="T28" fmla="*/ 132 w 2401"/>
                <a:gd name="T29" fmla="*/ 888 h 2116"/>
                <a:gd name="T30" fmla="*/ 157 w 2401"/>
                <a:gd name="T31" fmla="*/ 957 h 2116"/>
                <a:gd name="T32" fmla="*/ 233 w 2401"/>
                <a:gd name="T33" fmla="*/ 1101 h 2116"/>
                <a:gd name="T34" fmla="*/ 271 w 2401"/>
                <a:gd name="T35" fmla="*/ 1170 h 2116"/>
                <a:gd name="T36" fmla="*/ 321 w 2401"/>
                <a:gd name="T37" fmla="*/ 1245 h 2116"/>
                <a:gd name="T38" fmla="*/ 384 w 2401"/>
                <a:gd name="T39" fmla="*/ 1326 h 2116"/>
                <a:gd name="T40" fmla="*/ 447 w 2401"/>
                <a:gd name="T41" fmla="*/ 1412 h 2116"/>
                <a:gd name="T42" fmla="*/ 523 w 2401"/>
                <a:gd name="T43" fmla="*/ 1493 h 2116"/>
                <a:gd name="T44" fmla="*/ 592 w 2401"/>
                <a:gd name="T45" fmla="*/ 1568 h 2116"/>
                <a:gd name="T46" fmla="*/ 655 w 2401"/>
                <a:gd name="T47" fmla="*/ 1631 h 2116"/>
                <a:gd name="T48" fmla="*/ 724 w 2401"/>
                <a:gd name="T49" fmla="*/ 1689 h 2116"/>
                <a:gd name="T50" fmla="*/ 794 w 2401"/>
                <a:gd name="T51" fmla="*/ 1740 h 2116"/>
                <a:gd name="T52" fmla="*/ 838 w 2401"/>
                <a:gd name="T53" fmla="*/ 1764 h 2116"/>
                <a:gd name="T54" fmla="*/ 888 w 2401"/>
                <a:gd name="T55" fmla="*/ 1792 h 2116"/>
                <a:gd name="T56" fmla="*/ 1002 w 2401"/>
                <a:gd name="T57" fmla="*/ 1856 h 2116"/>
                <a:gd name="T58" fmla="*/ 1121 w 2401"/>
                <a:gd name="T59" fmla="*/ 1925 h 2116"/>
                <a:gd name="T60" fmla="*/ 1191 w 2401"/>
                <a:gd name="T61" fmla="*/ 1954 h 2116"/>
                <a:gd name="T62" fmla="*/ 1266 w 2401"/>
                <a:gd name="T63" fmla="*/ 1988 h 2116"/>
                <a:gd name="T64" fmla="*/ 1348 w 2401"/>
                <a:gd name="T65" fmla="*/ 2011 h 2116"/>
                <a:gd name="T66" fmla="*/ 1436 w 2401"/>
                <a:gd name="T67" fmla="*/ 2034 h 2116"/>
                <a:gd name="T68" fmla="*/ 1543 w 2401"/>
                <a:gd name="T69" fmla="*/ 2052 h 2116"/>
                <a:gd name="T70" fmla="*/ 1663 w 2401"/>
                <a:gd name="T71" fmla="*/ 2069 h 2116"/>
                <a:gd name="T72" fmla="*/ 1802 w 2401"/>
                <a:gd name="T73" fmla="*/ 2080 h 2116"/>
                <a:gd name="T74" fmla="*/ 1940 w 2401"/>
                <a:gd name="T75" fmla="*/ 2086 h 2116"/>
                <a:gd name="T76" fmla="*/ 2072 w 2401"/>
                <a:gd name="T77" fmla="*/ 2098 h 2116"/>
                <a:gd name="T78" fmla="*/ 2198 w 2401"/>
                <a:gd name="T79" fmla="*/ 2103 h 2116"/>
                <a:gd name="T80" fmla="*/ 2312 w 2401"/>
                <a:gd name="T81" fmla="*/ 2109 h 2116"/>
                <a:gd name="T82" fmla="*/ 2356 w 2401"/>
                <a:gd name="T83" fmla="*/ 2109 h 2116"/>
                <a:gd name="T84" fmla="*/ 2400 w 2401"/>
                <a:gd name="T85" fmla="*/ 2115 h 211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401"/>
                <a:gd name="T130" fmla="*/ 0 h 2116"/>
                <a:gd name="T131" fmla="*/ 2401 w 2401"/>
                <a:gd name="T132" fmla="*/ 2116 h 211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401" h="2116">
                  <a:moveTo>
                    <a:pt x="0" y="0"/>
                  </a:moveTo>
                  <a:lnTo>
                    <a:pt x="0" y="24"/>
                  </a:lnTo>
                  <a:lnTo>
                    <a:pt x="6" y="52"/>
                  </a:lnTo>
                  <a:lnTo>
                    <a:pt x="6" y="127"/>
                  </a:lnTo>
                  <a:lnTo>
                    <a:pt x="19" y="214"/>
                  </a:lnTo>
                  <a:lnTo>
                    <a:pt x="25" y="306"/>
                  </a:lnTo>
                  <a:lnTo>
                    <a:pt x="38" y="404"/>
                  </a:lnTo>
                  <a:lnTo>
                    <a:pt x="44" y="496"/>
                  </a:lnTo>
                  <a:lnTo>
                    <a:pt x="57" y="577"/>
                  </a:lnTo>
                  <a:lnTo>
                    <a:pt x="69" y="646"/>
                  </a:lnTo>
                  <a:lnTo>
                    <a:pt x="82" y="703"/>
                  </a:lnTo>
                  <a:lnTo>
                    <a:pt x="88" y="750"/>
                  </a:lnTo>
                  <a:lnTo>
                    <a:pt x="101" y="790"/>
                  </a:lnTo>
                  <a:lnTo>
                    <a:pt x="107" y="824"/>
                  </a:lnTo>
                  <a:lnTo>
                    <a:pt x="132" y="888"/>
                  </a:lnTo>
                  <a:lnTo>
                    <a:pt x="157" y="957"/>
                  </a:lnTo>
                  <a:lnTo>
                    <a:pt x="233" y="1101"/>
                  </a:lnTo>
                  <a:lnTo>
                    <a:pt x="271" y="1170"/>
                  </a:lnTo>
                  <a:lnTo>
                    <a:pt x="321" y="1245"/>
                  </a:lnTo>
                  <a:lnTo>
                    <a:pt x="384" y="1326"/>
                  </a:lnTo>
                  <a:lnTo>
                    <a:pt x="447" y="1412"/>
                  </a:lnTo>
                  <a:lnTo>
                    <a:pt x="523" y="1493"/>
                  </a:lnTo>
                  <a:lnTo>
                    <a:pt x="592" y="1568"/>
                  </a:lnTo>
                  <a:lnTo>
                    <a:pt x="655" y="1631"/>
                  </a:lnTo>
                  <a:lnTo>
                    <a:pt x="724" y="1689"/>
                  </a:lnTo>
                  <a:lnTo>
                    <a:pt x="794" y="1740"/>
                  </a:lnTo>
                  <a:lnTo>
                    <a:pt x="838" y="1764"/>
                  </a:lnTo>
                  <a:lnTo>
                    <a:pt x="888" y="1792"/>
                  </a:lnTo>
                  <a:lnTo>
                    <a:pt x="1002" y="1856"/>
                  </a:lnTo>
                  <a:lnTo>
                    <a:pt x="1121" y="1925"/>
                  </a:lnTo>
                  <a:lnTo>
                    <a:pt x="1191" y="1954"/>
                  </a:lnTo>
                  <a:lnTo>
                    <a:pt x="1266" y="1988"/>
                  </a:lnTo>
                  <a:lnTo>
                    <a:pt x="1348" y="2011"/>
                  </a:lnTo>
                  <a:lnTo>
                    <a:pt x="1436" y="2034"/>
                  </a:lnTo>
                  <a:lnTo>
                    <a:pt x="1543" y="2052"/>
                  </a:lnTo>
                  <a:lnTo>
                    <a:pt x="1663" y="2069"/>
                  </a:lnTo>
                  <a:lnTo>
                    <a:pt x="1802" y="2080"/>
                  </a:lnTo>
                  <a:lnTo>
                    <a:pt x="1940" y="2086"/>
                  </a:lnTo>
                  <a:lnTo>
                    <a:pt x="2072" y="2098"/>
                  </a:lnTo>
                  <a:lnTo>
                    <a:pt x="2198" y="2103"/>
                  </a:lnTo>
                  <a:lnTo>
                    <a:pt x="2312" y="2109"/>
                  </a:lnTo>
                  <a:lnTo>
                    <a:pt x="2356" y="2109"/>
                  </a:lnTo>
                  <a:lnTo>
                    <a:pt x="2400" y="2115"/>
                  </a:lnTo>
                </a:path>
              </a:pathLst>
            </a:custGeom>
            <a:noFill/>
            <a:ln w="50800" cap="rnd">
              <a:solidFill>
                <a:srgbClr val="99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5741" name="Line 36"/>
            <p:cNvSpPr>
              <a:spLocks noChangeShapeType="1"/>
            </p:cNvSpPr>
            <p:nvPr/>
          </p:nvSpPr>
          <p:spPr bwMode="auto">
            <a:xfrm>
              <a:off x="1387" y="2347"/>
              <a:ext cx="1429" cy="1429"/>
            </a:xfrm>
            <a:prstGeom prst="line">
              <a:avLst/>
            </a:prstGeom>
            <a:noFill/>
            <a:ln w="50800">
              <a:solidFill>
                <a:srgbClr val="0033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5742" name="Line 37"/>
            <p:cNvSpPr>
              <a:spLocks noChangeShapeType="1"/>
            </p:cNvSpPr>
            <p:nvPr/>
          </p:nvSpPr>
          <p:spPr bwMode="auto">
            <a:xfrm>
              <a:off x="2112" y="3082"/>
              <a:ext cx="0" cy="702"/>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15743" name="Rectangle 38"/>
            <p:cNvSpPr>
              <a:spLocks noChangeArrowheads="1"/>
            </p:cNvSpPr>
            <p:nvPr/>
          </p:nvSpPr>
          <p:spPr bwMode="auto">
            <a:xfrm>
              <a:off x="1969" y="3753"/>
              <a:ext cx="24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i="1">
                  <a:solidFill>
                    <a:schemeClr val="tx1"/>
                  </a:solidFill>
                </a:rPr>
                <a:t>L</a:t>
              </a:r>
              <a:r>
                <a:rPr lang="en-US" altLang="en-US" sz="1600" b="1" i="1" baseline="-25000">
                  <a:solidFill>
                    <a:schemeClr val="tx1"/>
                  </a:solidFill>
                </a:rPr>
                <a:t>1</a:t>
              </a:r>
            </a:p>
          </p:txBody>
        </p:sp>
        <p:sp>
          <p:nvSpPr>
            <p:cNvPr id="115744" name="Oval 39"/>
            <p:cNvSpPr>
              <a:spLocks noChangeArrowheads="1"/>
            </p:cNvSpPr>
            <p:nvPr/>
          </p:nvSpPr>
          <p:spPr bwMode="auto">
            <a:xfrm>
              <a:off x="2064" y="3024"/>
              <a:ext cx="96" cy="96"/>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15745" name="Rectangle 40"/>
            <p:cNvSpPr>
              <a:spLocks noChangeArrowheads="1"/>
            </p:cNvSpPr>
            <p:nvPr/>
          </p:nvSpPr>
          <p:spPr bwMode="auto">
            <a:xfrm>
              <a:off x="1105" y="2929"/>
              <a:ext cx="271"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K</a:t>
              </a:r>
              <a:r>
                <a:rPr lang="en-US" altLang="en-US" sz="1800" b="1" i="1" baseline="-25000">
                  <a:solidFill>
                    <a:schemeClr val="tx1"/>
                  </a:solidFill>
                </a:rPr>
                <a:t>1</a:t>
              </a:r>
            </a:p>
          </p:txBody>
        </p:sp>
        <p:sp>
          <p:nvSpPr>
            <p:cNvPr id="115746" name="Line 41"/>
            <p:cNvSpPr>
              <a:spLocks noChangeShapeType="1"/>
            </p:cNvSpPr>
            <p:nvPr/>
          </p:nvSpPr>
          <p:spPr bwMode="auto">
            <a:xfrm flipH="1">
              <a:off x="1386" y="3072"/>
              <a:ext cx="710"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 name="Group 42"/>
          <p:cNvGrpSpPr>
            <a:grpSpLocks/>
          </p:cNvGrpSpPr>
          <p:nvPr/>
        </p:nvGrpSpPr>
        <p:grpSpPr bwMode="auto">
          <a:xfrm>
            <a:off x="3352800" y="4219575"/>
            <a:ext cx="4160838" cy="2071688"/>
            <a:chOff x="2112" y="2658"/>
            <a:chExt cx="2621" cy="1305"/>
          </a:xfrm>
        </p:grpSpPr>
        <p:sp>
          <p:nvSpPr>
            <p:cNvPr id="115731" name="Oval 43"/>
            <p:cNvSpPr>
              <a:spLocks noChangeArrowheads="1"/>
            </p:cNvSpPr>
            <p:nvPr/>
          </p:nvSpPr>
          <p:spPr bwMode="auto">
            <a:xfrm>
              <a:off x="3295" y="3024"/>
              <a:ext cx="96" cy="96"/>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115732" name="Line 44"/>
            <p:cNvSpPr>
              <a:spLocks noChangeShapeType="1"/>
            </p:cNvSpPr>
            <p:nvPr/>
          </p:nvSpPr>
          <p:spPr bwMode="auto">
            <a:xfrm>
              <a:off x="3350" y="3082"/>
              <a:ext cx="0" cy="702"/>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15733" name="Rectangle 45"/>
            <p:cNvSpPr>
              <a:spLocks noChangeArrowheads="1"/>
            </p:cNvSpPr>
            <p:nvPr/>
          </p:nvSpPr>
          <p:spPr bwMode="auto">
            <a:xfrm>
              <a:off x="3252" y="3753"/>
              <a:ext cx="24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i="1">
                  <a:solidFill>
                    <a:schemeClr val="tx1"/>
                  </a:solidFill>
                </a:rPr>
                <a:t>L</a:t>
              </a:r>
              <a:r>
                <a:rPr lang="en-US" altLang="en-US" sz="1600" b="1" i="1" baseline="-25000">
                  <a:solidFill>
                    <a:schemeClr val="tx1"/>
                  </a:solidFill>
                </a:rPr>
                <a:t>3</a:t>
              </a:r>
            </a:p>
          </p:txBody>
        </p:sp>
        <p:sp>
          <p:nvSpPr>
            <p:cNvPr id="115734" name="Rectangle 46"/>
            <p:cNvSpPr>
              <a:spLocks noChangeArrowheads="1"/>
            </p:cNvSpPr>
            <p:nvPr/>
          </p:nvSpPr>
          <p:spPr bwMode="auto">
            <a:xfrm>
              <a:off x="3363" y="2782"/>
              <a:ext cx="21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P</a:t>
              </a:r>
            </a:p>
          </p:txBody>
        </p:sp>
        <p:sp>
          <p:nvSpPr>
            <p:cNvPr id="115735" name="Line 47"/>
            <p:cNvSpPr>
              <a:spLocks noChangeShapeType="1"/>
            </p:cNvSpPr>
            <p:nvPr/>
          </p:nvSpPr>
          <p:spPr bwMode="auto">
            <a:xfrm flipH="1">
              <a:off x="2112" y="3072"/>
              <a:ext cx="1720" cy="0"/>
            </a:xfrm>
            <a:prstGeom prst="line">
              <a:avLst/>
            </a:prstGeom>
            <a:noFill/>
            <a:ln w="25400">
              <a:solidFill>
                <a:schemeClr val="tx1"/>
              </a:solidFill>
              <a:prstDash val="dash"/>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15736" name="Rectangle 48"/>
            <p:cNvSpPr>
              <a:spLocks noChangeArrowheads="1"/>
            </p:cNvSpPr>
            <p:nvPr/>
          </p:nvSpPr>
          <p:spPr bwMode="auto">
            <a:xfrm>
              <a:off x="3665" y="2658"/>
              <a:ext cx="1068"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a:solidFill>
                    <a:schemeClr val="tx1"/>
                  </a:solidFill>
                </a:rPr>
                <a:t>Short-Run</a:t>
              </a:r>
            </a:p>
            <a:p>
              <a:pPr>
                <a:spcBef>
                  <a:spcPct val="0"/>
                </a:spcBef>
                <a:buClrTx/>
                <a:buSzTx/>
                <a:buFontTx/>
                <a:buNone/>
              </a:pPr>
              <a:r>
                <a:rPr lang="en-US" altLang="en-US" sz="1600" b="1">
                  <a:solidFill>
                    <a:schemeClr val="tx1"/>
                  </a:solidFill>
                </a:rPr>
                <a:t>Expansion</a:t>
              </a:r>
              <a:r>
                <a:rPr lang="en-US" altLang="en-US" sz="1400" b="1">
                  <a:solidFill>
                    <a:schemeClr val="tx1"/>
                  </a:solidFill>
                </a:rPr>
                <a:t> </a:t>
              </a:r>
              <a:r>
                <a:rPr lang="en-US" altLang="en-US" sz="1600" b="1">
                  <a:solidFill>
                    <a:schemeClr val="tx1"/>
                  </a:solidFill>
                </a:rPr>
                <a:t>Path</a:t>
              </a:r>
            </a:p>
          </p:txBody>
        </p:sp>
      </p:gr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left)">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2150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7DB1B672-BE83-4278-94B2-9FB036A1DF5C}" type="slidenum">
              <a:rPr lang="en-US" altLang="en-US" sz="1600">
                <a:solidFill>
                  <a:schemeClr val="tx1"/>
                </a:solidFill>
              </a:rPr>
              <a:pPr>
                <a:spcBef>
                  <a:spcPct val="0"/>
                </a:spcBef>
                <a:buClrTx/>
                <a:buSzTx/>
                <a:buFontTx/>
                <a:buNone/>
              </a:pPr>
              <a:t>5</a:t>
            </a:fld>
            <a:endParaRPr lang="en-US" altLang="en-US" sz="1600" b="0">
              <a:solidFill>
                <a:schemeClr val="tx1"/>
              </a:solidFill>
              <a:latin typeface="Times New Roman" panose="02020603050405020304" pitchFamily="18" charset="0"/>
            </a:endParaRPr>
          </a:p>
        </p:txBody>
      </p:sp>
      <p:sp>
        <p:nvSpPr>
          <p:cNvPr id="21508"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21509"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21510" name="Rectangle 4"/>
          <p:cNvSpPr>
            <a:spLocks noGrp="1" noChangeArrowheads="1"/>
          </p:cNvSpPr>
          <p:nvPr>
            <p:ph type="title"/>
          </p:nvPr>
        </p:nvSpPr>
        <p:spPr>
          <a:noFill/>
        </p:spPr>
        <p:txBody>
          <a:bodyPr/>
          <a:lstStyle/>
          <a:p>
            <a:r>
              <a:rPr lang="en-US" altLang="en-US" sz="3200" smtClean="0"/>
              <a:t>Produksi dengan Dua Variabel Input</a:t>
            </a:r>
          </a:p>
        </p:txBody>
      </p:sp>
      <p:sp>
        <p:nvSpPr>
          <p:cNvPr id="319493" name="Rectangle 5"/>
          <p:cNvSpPr>
            <a:spLocks noGrp="1" noChangeArrowheads="1"/>
          </p:cNvSpPr>
          <p:nvPr>
            <p:ph type="body" idx="1"/>
          </p:nvPr>
        </p:nvSpPr>
        <p:spPr>
          <a:xfrm>
            <a:off x="1143000" y="2709863"/>
            <a:ext cx="8001000" cy="3130550"/>
          </a:xfrm>
          <a:noFill/>
        </p:spPr>
        <p:txBody>
          <a:bodyPr/>
          <a:lstStyle/>
          <a:p>
            <a:pPr marL="0" indent="0">
              <a:lnSpc>
                <a:spcPct val="80000"/>
              </a:lnSpc>
              <a:spcBef>
                <a:spcPct val="70000"/>
              </a:spcBef>
              <a:buFont typeface="Wingdings" panose="05000000000000000000" pitchFamily="2" charset="2"/>
              <a:buNone/>
              <a:tabLst>
                <a:tab pos="1817688" algn="r"/>
                <a:tab pos="3203575" algn="r"/>
                <a:tab pos="4618038" algn="r"/>
                <a:tab pos="6061075" algn="r"/>
                <a:tab pos="7418388" algn="r"/>
              </a:tabLst>
            </a:pPr>
            <a:r>
              <a:rPr lang="en-US" altLang="en-US" sz="2800" smtClean="0"/>
              <a:t>5	75	90	105	115	120</a:t>
            </a:r>
          </a:p>
          <a:p>
            <a:pPr marL="0" indent="0">
              <a:lnSpc>
                <a:spcPct val="80000"/>
              </a:lnSpc>
              <a:spcBef>
                <a:spcPct val="70000"/>
              </a:spcBef>
              <a:buFont typeface="Wingdings" panose="05000000000000000000" pitchFamily="2" charset="2"/>
              <a:buNone/>
              <a:tabLst>
                <a:tab pos="1817688" algn="r"/>
                <a:tab pos="3203575" algn="r"/>
                <a:tab pos="4618038" algn="r"/>
                <a:tab pos="6061075" algn="r"/>
                <a:tab pos="7418388" algn="r"/>
              </a:tabLst>
            </a:pPr>
            <a:r>
              <a:rPr lang="en-US" altLang="en-US" sz="2800" smtClean="0"/>
              <a:t>4	65	85	100	110	115</a:t>
            </a:r>
          </a:p>
          <a:p>
            <a:pPr marL="0" indent="0">
              <a:lnSpc>
                <a:spcPct val="80000"/>
              </a:lnSpc>
              <a:spcBef>
                <a:spcPct val="70000"/>
              </a:spcBef>
              <a:buFont typeface="Wingdings" panose="05000000000000000000" pitchFamily="2" charset="2"/>
              <a:buNone/>
              <a:tabLst>
                <a:tab pos="1817688" algn="r"/>
                <a:tab pos="3203575" algn="r"/>
                <a:tab pos="4618038" algn="r"/>
                <a:tab pos="6061075" algn="r"/>
                <a:tab pos="7418388" algn="r"/>
              </a:tabLst>
            </a:pPr>
            <a:r>
              <a:rPr lang="en-US" altLang="en-US" sz="2800" smtClean="0"/>
              <a:t>3	55	75	90	100	105</a:t>
            </a:r>
          </a:p>
          <a:p>
            <a:pPr marL="0" indent="0">
              <a:lnSpc>
                <a:spcPct val="80000"/>
              </a:lnSpc>
              <a:spcBef>
                <a:spcPct val="70000"/>
              </a:spcBef>
              <a:buFont typeface="Wingdings" panose="05000000000000000000" pitchFamily="2" charset="2"/>
              <a:buNone/>
              <a:tabLst>
                <a:tab pos="1817688" algn="r"/>
                <a:tab pos="3203575" algn="r"/>
                <a:tab pos="4618038" algn="r"/>
                <a:tab pos="6061075" algn="r"/>
                <a:tab pos="7418388" algn="r"/>
              </a:tabLst>
            </a:pPr>
            <a:r>
              <a:rPr lang="en-US" altLang="en-US" sz="2800" smtClean="0"/>
              <a:t>2	40	60	75	85	90</a:t>
            </a:r>
          </a:p>
          <a:p>
            <a:pPr marL="0" indent="0">
              <a:lnSpc>
                <a:spcPct val="80000"/>
              </a:lnSpc>
              <a:spcBef>
                <a:spcPct val="70000"/>
              </a:spcBef>
              <a:buFont typeface="Wingdings" panose="05000000000000000000" pitchFamily="2" charset="2"/>
              <a:buNone/>
              <a:tabLst>
                <a:tab pos="1817688" algn="r"/>
                <a:tab pos="3203575" algn="r"/>
                <a:tab pos="4618038" algn="r"/>
                <a:tab pos="6061075" algn="r"/>
                <a:tab pos="7418388" algn="r"/>
              </a:tabLst>
            </a:pPr>
            <a:r>
              <a:rPr lang="en-US" altLang="en-US" sz="2800" smtClean="0"/>
              <a:t>1	20	40	55	65	75</a:t>
            </a:r>
          </a:p>
        </p:txBody>
      </p:sp>
      <p:sp>
        <p:nvSpPr>
          <p:cNvPr id="21512" name="Rectangle 6"/>
          <p:cNvSpPr>
            <a:spLocks noChangeArrowheads="1"/>
          </p:cNvSpPr>
          <p:nvPr/>
        </p:nvSpPr>
        <p:spPr bwMode="auto">
          <a:xfrm>
            <a:off x="369888" y="2001838"/>
            <a:ext cx="8774112"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50000"/>
              </a:spcBef>
              <a:buClr>
                <a:srgbClr val="663300"/>
              </a:buClr>
              <a:buSzPct val="75000"/>
              <a:buFont typeface="Wingdings" panose="05000000000000000000" pitchFamily="2" charset="2"/>
              <a:buChar char="n"/>
              <a:tabLst>
                <a:tab pos="2338388" algn="ctr"/>
                <a:tab pos="3722688" algn="ctr"/>
                <a:tab pos="5080000" algn="ctr"/>
                <a:tab pos="6523038" algn="ctr"/>
                <a:tab pos="7880350" algn="ctr"/>
              </a:tabLst>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tabLst>
                <a:tab pos="2338388" algn="ctr"/>
                <a:tab pos="3722688" algn="ctr"/>
                <a:tab pos="5080000" algn="ctr"/>
                <a:tab pos="6523038" algn="ctr"/>
                <a:tab pos="7880350" algn="ctr"/>
              </a:tabLst>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tabLst>
                <a:tab pos="2338388" algn="ctr"/>
                <a:tab pos="3722688" algn="ctr"/>
                <a:tab pos="5080000" algn="ctr"/>
                <a:tab pos="6523038" algn="ctr"/>
                <a:tab pos="7880350" algn="ctr"/>
              </a:tabLst>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tabLst>
                <a:tab pos="2338388" algn="ctr"/>
                <a:tab pos="3722688" algn="ctr"/>
                <a:tab pos="5080000" algn="ctr"/>
                <a:tab pos="6523038" algn="ctr"/>
                <a:tab pos="7880350" algn="ctr"/>
              </a:tabLst>
              <a:defRPr sz="2400">
                <a:solidFill>
                  <a:srgbClr val="376546"/>
                </a:solidFill>
                <a:latin typeface="Arial" panose="020B0604020202020204" pitchFamily="34" charset="0"/>
              </a:defRPr>
            </a:lvl4pPr>
            <a:lvl5pPr marL="2057400" indent="-228600">
              <a:spcBef>
                <a:spcPct val="20000"/>
              </a:spcBef>
              <a:buClr>
                <a:srgbClr val="663300"/>
              </a:buClr>
              <a:buSzPct val="100000"/>
              <a:buChar char="–"/>
              <a:tabLst>
                <a:tab pos="2338388" algn="ctr"/>
                <a:tab pos="3722688" algn="ctr"/>
                <a:tab pos="5080000" algn="ctr"/>
                <a:tab pos="6523038" algn="ctr"/>
                <a:tab pos="7880350" algn="ctr"/>
              </a:tabLst>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tabLst>
                <a:tab pos="2338388" algn="ctr"/>
                <a:tab pos="3722688" algn="ctr"/>
                <a:tab pos="5080000" algn="ctr"/>
                <a:tab pos="6523038" algn="ctr"/>
                <a:tab pos="7880350" algn="ctr"/>
              </a:tabLst>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tabLst>
                <a:tab pos="2338388" algn="ctr"/>
                <a:tab pos="3722688" algn="ctr"/>
                <a:tab pos="5080000" algn="ctr"/>
                <a:tab pos="6523038" algn="ctr"/>
                <a:tab pos="7880350" algn="ctr"/>
              </a:tabLst>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tabLst>
                <a:tab pos="2338388" algn="ctr"/>
                <a:tab pos="3722688" algn="ctr"/>
                <a:tab pos="5080000" algn="ctr"/>
                <a:tab pos="6523038" algn="ctr"/>
                <a:tab pos="7880350" algn="ctr"/>
              </a:tabLst>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tabLst>
                <a:tab pos="2338388" algn="ctr"/>
                <a:tab pos="3722688" algn="ctr"/>
                <a:tab pos="5080000" algn="ctr"/>
                <a:tab pos="6523038" algn="ctr"/>
                <a:tab pos="7880350" algn="ctr"/>
              </a:tabLst>
              <a:defRPr sz="2400">
                <a:solidFill>
                  <a:srgbClr val="376546"/>
                </a:solidFill>
                <a:latin typeface="Arial" panose="020B0604020202020204" pitchFamily="34" charset="0"/>
              </a:defRPr>
            </a:lvl9pPr>
          </a:lstStyle>
          <a:p>
            <a:pPr>
              <a:spcBef>
                <a:spcPct val="0"/>
              </a:spcBef>
              <a:buClrTx/>
              <a:buSzTx/>
              <a:buFontTx/>
              <a:buNone/>
            </a:pPr>
            <a:r>
              <a:rPr lang="en-US" altLang="en-US" sz="2800" b="1">
                <a:solidFill>
                  <a:schemeClr val="tx1"/>
                </a:solidFill>
              </a:rPr>
              <a:t>Capital 	1	2	3	4	5</a:t>
            </a:r>
          </a:p>
        </p:txBody>
      </p:sp>
      <p:sp>
        <p:nvSpPr>
          <p:cNvPr id="21513" name="Line 7"/>
          <p:cNvSpPr>
            <a:spLocks noChangeShapeType="1"/>
          </p:cNvSpPr>
          <p:nvPr/>
        </p:nvSpPr>
        <p:spPr bwMode="auto">
          <a:xfrm>
            <a:off x="0" y="2528888"/>
            <a:ext cx="9144000" cy="0"/>
          </a:xfrm>
          <a:prstGeom prst="line">
            <a:avLst/>
          </a:prstGeom>
          <a:noFill/>
          <a:ln w="57150" cmpd="thinThick">
            <a:solidFill>
              <a:srgbClr val="376546"/>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4" name="Rectangle 8"/>
          <p:cNvSpPr>
            <a:spLocks noChangeArrowheads="1"/>
          </p:cNvSpPr>
          <p:nvPr/>
        </p:nvSpPr>
        <p:spPr bwMode="auto">
          <a:xfrm>
            <a:off x="5018088" y="1274763"/>
            <a:ext cx="2138362"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800" b="1">
                <a:solidFill>
                  <a:schemeClr val="tx1"/>
                </a:solidFill>
              </a:rPr>
              <a:t>Labor Input</a:t>
            </a:r>
          </a:p>
        </p:txBody>
      </p:sp>
      <p:sp>
        <p:nvSpPr>
          <p:cNvPr id="21515" name="Line 9"/>
          <p:cNvSpPr>
            <a:spLocks noChangeShapeType="1"/>
          </p:cNvSpPr>
          <p:nvPr/>
        </p:nvSpPr>
        <p:spPr bwMode="auto">
          <a:xfrm>
            <a:off x="2578100" y="1819275"/>
            <a:ext cx="6565900" cy="0"/>
          </a:xfrm>
          <a:prstGeom prst="line">
            <a:avLst/>
          </a:prstGeom>
          <a:noFill/>
          <a:ln w="28575">
            <a:solidFill>
              <a:srgbClr val="376546"/>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20" name="Oval 11"/>
          <p:cNvSpPr>
            <a:spLocks noChangeArrowheads="1"/>
          </p:cNvSpPr>
          <p:nvPr/>
        </p:nvSpPr>
        <p:spPr bwMode="auto">
          <a:xfrm>
            <a:off x="2555875" y="2624138"/>
            <a:ext cx="617538" cy="617537"/>
          </a:xfrm>
          <a:prstGeom prst="ellipse">
            <a:avLst/>
          </a:prstGeom>
          <a:noFill/>
          <a:ln w="38100">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25621" name="Oval 12"/>
          <p:cNvSpPr>
            <a:spLocks noChangeArrowheads="1"/>
          </p:cNvSpPr>
          <p:nvPr/>
        </p:nvSpPr>
        <p:spPr bwMode="auto">
          <a:xfrm>
            <a:off x="3932238" y="3879850"/>
            <a:ext cx="617537" cy="617538"/>
          </a:xfrm>
          <a:prstGeom prst="ellipse">
            <a:avLst/>
          </a:prstGeom>
          <a:noFill/>
          <a:ln w="38100">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25622" name="Oval 13"/>
          <p:cNvSpPr>
            <a:spLocks noChangeArrowheads="1"/>
          </p:cNvSpPr>
          <p:nvPr/>
        </p:nvSpPr>
        <p:spPr bwMode="auto">
          <a:xfrm>
            <a:off x="5360988" y="4475163"/>
            <a:ext cx="617537" cy="617537"/>
          </a:xfrm>
          <a:prstGeom prst="ellipse">
            <a:avLst/>
          </a:prstGeom>
          <a:noFill/>
          <a:ln w="38100">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25623" name="Oval 14"/>
          <p:cNvSpPr>
            <a:spLocks noChangeArrowheads="1"/>
          </p:cNvSpPr>
          <p:nvPr/>
        </p:nvSpPr>
        <p:spPr bwMode="auto">
          <a:xfrm>
            <a:off x="8148638" y="5118100"/>
            <a:ext cx="617537" cy="617538"/>
          </a:xfrm>
          <a:prstGeom prst="ellipse">
            <a:avLst/>
          </a:prstGeom>
          <a:noFill/>
          <a:ln w="38100">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25618" name="Rectangle 16"/>
          <p:cNvSpPr>
            <a:spLocks noChangeArrowheads="1"/>
          </p:cNvSpPr>
          <p:nvPr/>
        </p:nvSpPr>
        <p:spPr bwMode="auto">
          <a:xfrm>
            <a:off x="2574925" y="3865563"/>
            <a:ext cx="582613" cy="582612"/>
          </a:xfrm>
          <a:prstGeom prst="rect">
            <a:avLst/>
          </a:prstGeom>
          <a:noFill/>
          <a:ln w="381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25619" name="Rectangle 17"/>
          <p:cNvSpPr>
            <a:spLocks noChangeArrowheads="1"/>
          </p:cNvSpPr>
          <p:nvPr/>
        </p:nvSpPr>
        <p:spPr bwMode="auto">
          <a:xfrm>
            <a:off x="5362575" y="5146675"/>
            <a:ext cx="582613" cy="582613"/>
          </a:xfrm>
          <a:prstGeom prst="rect">
            <a:avLst/>
          </a:prstGeom>
          <a:noFill/>
          <a:ln w="381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25615" name="AutoShape 19"/>
          <p:cNvSpPr>
            <a:spLocks noChangeArrowheads="1"/>
          </p:cNvSpPr>
          <p:nvPr/>
        </p:nvSpPr>
        <p:spPr bwMode="auto">
          <a:xfrm>
            <a:off x="5275263" y="3705225"/>
            <a:ext cx="758825" cy="657225"/>
          </a:xfrm>
          <a:prstGeom prst="triangle">
            <a:avLst>
              <a:gd name="adj" fmla="val 50000"/>
            </a:avLst>
          </a:prstGeom>
          <a:noFill/>
          <a:ln w="3810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25616" name="AutoShape 20"/>
          <p:cNvSpPr>
            <a:spLocks noChangeArrowheads="1"/>
          </p:cNvSpPr>
          <p:nvPr/>
        </p:nvSpPr>
        <p:spPr bwMode="auto">
          <a:xfrm>
            <a:off x="3857625" y="2438400"/>
            <a:ext cx="758825" cy="657225"/>
          </a:xfrm>
          <a:prstGeom prst="triangle">
            <a:avLst>
              <a:gd name="adj" fmla="val 50000"/>
            </a:avLst>
          </a:prstGeom>
          <a:noFill/>
          <a:ln w="3810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25617" name="AutoShape 21"/>
          <p:cNvSpPr>
            <a:spLocks noChangeArrowheads="1"/>
          </p:cNvSpPr>
          <p:nvPr/>
        </p:nvSpPr>
        <p:spPr bwMode="auto">
          <a:xfrm>
            <a:off x="8045450" y="4356100"/>
            <a:ext cx="758825" cy="657225"/>
          </a:xfrm>
          <a:prstGeom prst="triangle">
            <a:avLst>
              <a:gd name="adj" fmla="val 50000"/>
            </a:avLst>
          </a:prstGeom>
          <a:noFill/>
          <a:ln w="3810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cxnSp>
        <p:nvCxnSpPr>
          <p:cNvPr id="25" name="Straight Connector 24"/>
          <p:cNvCxnSpPr>
            <a:cxnSpLocks noChangeShapeType="1"/>
            <a:stCxn id="25618" idx="2"/>
          </p:cNvCxnSpPr>
          <p:nvPr/>
        </p:nvCxnSpPr>
        <p:spPr bwMode="auto">
          <a:xfrm rot="16200000" flipH="1">
            <a:off x="3497262" y="3817938"/>
            <a:ext cx="1198563" cy="2459038"/>
          </a:xfrm>
          <a:prstGeom prst="curvedConnector2">
            <a:avLst/>
          </a:prstGeom>
          <a:noFill/>
          <a:ln w="25400" algn="ctr">
            <a:solidFill>
              <a:schemeClr val="tx1"/>
            </a:solidFill>
            <a:prstDash val="sysDash"/>
            <a:round/>
            <a:headEnd/>
            <a:tailEnd/>
          </a:ln>
          <a:extLst>
            <a:ext uri="{909E8E84-426E-40DD-AFC4-6F175D3DCCD1}">
              <a14:hiddenFill xmlns:a14="http://schemas.microsoft.com/office/drawing/2010/main">
                <a:noFill/>
              </a14:hiddenFill>
            </a:ext>
          </a:extLst>
        </p:spPr>
      </p:cxnSp>
      <p:cxnSp>
        <p:nvCxnSpPr>
          <p:cNvPr id="34" name="Straight Connector 33"/>
          <p:cNvCxnSpPr>
            <a:cxnSpLocks noChangeShapeType="1"/>
            <a:stCxn id="25620" idx="5"/>
            <a:endCxn id="25623" idx="2"/>
          </p:cNvCxnSpPr>
          <p:nvPr/>
        </p:nvCxnSpPr>
        <p:spPr bwMode="auto">
          <a:xfrm rot="16200000" flipH="1">
            <a:off x="4478338" y="1755775"/>
            <a:ext cx="2274887" cy="5065713"/>
          </a:xfrm>
          <a:prstGeom prst="curvedConnector2">
            <a:avLst/>
          </a:prstGeom>
          <a:noFill/>
          <a:ln w="25400" algn="ctr">
            <a:solidFill>
              <a:schemeClr val="tx1"/>
            </a:solidFill>
            <a:prstDash val="sysDash"/>
            <a:round/>
            <a:headEnd/>
            <a:tailEnd/>
          </a:ln>
          <a:extLst>
            <a:ext uri="{909E8E84-426E-40DD-AFC4-6F175D3DCCD1}">
              <a14:hiddenFill xmlns:a14="http://schemas.microsoft.com/office/drawing/2010/main">
                <a:noFill/>
              </a14:hiddenFill>
            </a:ext>
          </a:extLst>
        </p:spPr>
      </p:cxnSp>
      <p:cxnSp>
        <p:nvCxnSpPr>
          <p:cNvPr id="41" name="Straight Connector 24"/>
          <p:cNvCxnSpPr>
            <a:cxnSpLocks noChangeShapeType="1"/>
            <a:stCxn id="25616" idx="3"/>
            <a:endCxn id="25617" idx="1"/>
          </p:cNvCxnSpPr>
          <p:nvPr/>
        </p:nvCxnSpPr>
        <p:spPr bwMode="auto">
          <a:xfrm rot="16200000" flipH="1">
            <a:off x="5441157" y="1891506"/>
            <a:ext cx="1589088" cy="3997325"/>
          </a:xfrm>
          <a:prstGeom prst="curvedConnector2">
            <a:avLst/>
          </a:prstGeom>
          <a:noFill/>
          <a:ln w="25400" algn="ctr">
            <a:solidFill>
              <a:schemeClr val="tx1"/>
            </a:solidFill>
            <a:prstDash val="sysDash"/>
            <a:round/>
            <a:headEnd/>
            <a:tailEnd/>
          </a:ln>
          <a:extLst>
            <a:ext uri="{909E8E84-426E-40DD-AFC4-6F175D3DCCD1}">
              <a14:hiddenFill xmlns:a14="http://schemas.microsoft.com/office/drawing/2010/main">
                <a:noFill/>
              </a14:hiddenFill>
            </a:ext>
          </a:extLst>
        </p:spPr>
      </p:cxnSp>
      <p:sp>
        <p:nvSpPr>
          <p:cNvPr id="21528" name="Line 9"/>
          <p:cNvSpPr>
            <a:spLocks noChangeShapeType="1"/>
          </p:cNvSpPr>
          <p:nvPr/>
        </p:nvSpPr>
        <p:spPr bwMode="auto">
          <a:xfrm flipH="1" flipV="1">
            <a:off x="1741488" y="2540000"/>
            <a:ext cx="46037" cy="3744913"/>
          </a:xfrm>
          <a:prstGeom prst="line">
            <a:avLst/>
          </a:prstGeom>
          <a:noFill/>
          <a:ln w="28575">
            <a:solidFill>
              <a:srgbClr val="376546"/>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9493"/>
                                        </p:tgtEl>
                                        <p:attrNameLst>
                                          <p:attrName>style.visibility</p:attrName>
                                        </p:attrNameLst>
                                      </p:cBhvr>
                                      <p:to>
                                        <p:strVal val="visible"/>
                                      </p:to>
                                    </p:set>
                                    <p:animEffect transition="in" filter="wipe(left)">
                                      <p:cBhvr>
                                        <p:cTn id="7" dur="500"/>
                                        <p:tgtEl>
                                          <p:spTgt spid="3194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5618"/>
                                        </p:tgtEl>
                                        <p:attrNameLst>
                                          <p:attrName>style.visibility</p:attrName>
                                        </p:attrNameLst>
                                      </p:cBhvr>
                                      <p:to>
                                        <p:strVal val="visible"/>
                                      </p:to>
                                    </p:set>
                                  </p:childTnLst>
                                </p:cTn>
                              </p:par>
                            </p:childTnLst>
                          </p:cTn>
                        </p:par>
                        <p:par>
                          <p:cTn id="12" fill="hold" nodeType="afterGroup">
                            <p:stCondLst>
                              <p:cond delay="0"/>
                            </p:stCondLst>
                            <p:childTnLst>
                              <p:par>
                                <p:cTn id="13" presetID="22" presetClass="entr" presetSubtype="8" fill="hold" nodeType="after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ipe(left)">
                                      <p:cBhvr>
                                        <p:cTn id="15" dur="500"/>
                                        <p:tgtEl>
                                          <p:spTgt spid="25"/>
                                        </p:tgtEl>
                                      </p:cBhvr>
                                    </p:animEffect>
                                  </p:childTnLst>
                                </p:cTn>
                              </p:par>
                            </p:childTnLst>
                          </p:cTn>
                        </p:par>
                        <p:par>
                          <p:cTn id="16" fill="hold" nodeType="afterGroup">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2561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620"/>
                                        </p:tgtEl>
                                        <p:attrNameLst>
                                          <p:attrName>style.visibility</p:attrName>
                                        </p:attrNameLst>
                                      </p:cBhvr>
                                      <p:to>
                                        <p:strVal val="visible"/>
                                      </p:to>
                                    </p:set>
                                  </p:childTnLst>
                                </p:cTn>
                              </p:par>
                            </p:childTnLst>
                          </p:cTn>
                        </p:par>
                        <p:par>
                          <p:cTn id="23" fill="hold" nodeType="afterGroup">
                            <p:stCondLst>
                              <p:cond delay="0"/>
                            </p:stCondLst>
                            <p:childTnLst>
                              <p:par>
                                <p:cTn id="24" presetID="1" presetClass="entr" presetSubtype="0" fill="hold" grpId="0" nodeType="afterEffect">
                                  <p:stCondLst>
                                    <p:cond delay="500"/>
                                  </p:stCondLst>
                                  <p:childTnLst>
                                    <p:set>
                                      <p:cBhvr>
                                        <p:cTn id="25" dur="1" fill="hold">
                                          <p:stCondLst>
                                            <p:cond delay="0"/>
                                          </p:stCondLst>
                                        </p:cTn>
                                        <p:tgtEl>
                                          <p:spTgt spid="25621"/>
                                        </p:tgtEl>
                                        <p:attrNameLst>
                                          <p:attrName>style.visibility</p:attrName>
                                        </p:attrNameLst>
                                      </p:cBhvr>
                                      <p:to>
                                        <p:strVal val="visible"/>
                                      </p:to>
                                    </p:set>
                                  </p:childTnLst>
                                </p:cTn>
                              </p:par>
                            </p:childTnLst>
                          </p:cTn>
                        </p:par>
                        <p:par>
                          <p:cTn id="26" fill="hold" nodeType="afterGroup">
                            <p:stCondLst>
                              <p:cond delay="500"/>
                            </p:stCondLst>
                            <p:childTnLst>
                              <p:par>
                                <p:cTn id="27" presetID="1" presetClass="entr" presetSubtype="0" fill="hold" grpId="0" nodeType="afterEffect">
                                  <p:stCondLst>
                                    <p:cond delay="500"/>
                                  </p:stCondLst>
                                  <p:childTnLst>
                                    <p:set>
                                      <p:cBhvr>
                                        <p:cTn id="28" dur="1" fill="hold">
                                          <p:stCondLst>
                                            <p:cond delay="0"/>
                                          </p:stCondLst>
                                        </p:cTn>
                                        <p:tgtEl>
                                          <p:spTgt spid="25622"/>
                                        </p:tgtEl>
                                        <p:attrNameLst>
                                          <p:attrName>style.visibility</p:attrName>
                                        </p:attrNameLst>
                                      </p:cBhvr>
                                      <p:to>
                                        <p:strVal val="visible"/>
                                      </p:to>
                                    </p:set>
                                  </p:childTnLst>
                                </p:cTn>
                              </p:par>
                            </p:childTnLst>
                          </p:cTn>
                        </p:par>
                        <p:par>
                          <p:cTn id="29" fill="hold" nodeType="afterGroup">
                            <p:stCondLst>
                              <p:cond delay="1000"/>
                            </p:stCondLst>
                            <p:childTnLst>
                              <p:par>
                                <p:cTn id="30" presetID="1" presetClass="entr" presetSubtype="0" fill="hold" grpId="0" nodeType="afterEffect">
                                  <p:stCondLst>
                                    <p:cond delay="500"/>
                                  </p:stCondLst>
                                  <p:childTnLst>
                                    <p:set>
                                      <p:cBhvr>
                                        <p:cTn id="31" dur="1" fill="hold">
                                          <p:stCondLst>
                                            <p:cond delay="0"/>
                                          </p:stCondLst>
                                        </p:cTn>
                                        <p:tgtEl>
                                          <p:spTgt spid="25623"/>
                                        </p:tgtEl>
                                        <p:attrNameLst>
                                          <p:attrName>style.visibility</p:attrName>
                                        </p:attrNameLst>
                                      </p:cBhvr>
                                      <p:to>
                                        <p:strVal val="visible"/>
                                      </p:to>
                                    </p:set>
                                  </p:childTnLst>
                                </p:cTn>
                              </p:par>
                            </p:childTnLst>
                          </p:cTn>
                        </p:par>
                        <p:par>
                          <p:cTn id="32" fill="hold" nodeType="afterGroup">
                            <p:stCondLst>
                              <p:cond delay="1500"/>
                            </p:stCondLst>
                            <p:childTnLst>
                              <p:par>
                                <p:cTn id="33" presetID="22" presetClass="entr" presetSubtype="8" fill="hold" nodeType="afterEffect">
                                  <p:stCondLst>
                                    <p:cond delay="500"/>
                                  </p:stCondLst>
                                  <p:childTnLst>
                                    <p:set>
                                      <p:cBhvr>
                                        <p:cTn id="34" dur="1" fill="hold">
                                          <p:stCondLst>
                                            <p:cond delay="0"/>
                                          </p:stCondLst>
                                        </p:cTn>
                                        <p:tgtEl>
                                          <p:spTgt spid="34"/>
                                        </p:tgtEl>
                                        <p:attrNameLst>
                                          <p:attrName>style.visibility</p:attrName>
                                        </p:attrNameLst>
                                      </p:cBhvr>
                                      <p:to>
                                        <p:strVal val="visible"/>
                                      </p:to>
                                    </p:set>
                                    <p:animEffect transition="in" filter="wipe(left)">
                                      <p:cBhvr>
                                        <p:cTn id="35" dur="500"/>
                                        <p:tgtEl>
                                          <p:spTgt spid="34"/>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25616"/>
                                        </p:tgtEl>
                                        <p:attrNameLst>
                                          <p:attrName>style.visibility</p:attrName>
                                        </p:attrNameLst>
                                      </p:cBhvr>
                                      <p:to>
                                        <p:strVal val="visible"/>
                                      </p:to>
                                    </p:set>
                                  </p:childTnLst>
                                </p:cTn>
                              </p:par>
                            </p:childTnLst>
                          </p:cTn>
                        </p:par>
                        <p:par>
                          <p:cTn id="40" fill="hold" nodeType="afterGroup">
                            <p:stCondLst>
                              <p:cond delay="0"/>
                            </p:stCondLst>
                            <p:childTnLst>
                              <p:par>
                                <p:cTn id="41" presetID="1" presetClass="entr" presetSubtype="0" fill="hold" grpId="0" nodeType="afterEffect">
                                  <p:stCondLst>
                                    <p:cond delay="500"/>
                                  </p:stCondLst>
                                  <p:childTnLst>
                                    <p:set>
                                      <p:cBhvr>
                                        <p:cTn id="42" dur="1" fill="hold">
                                          <p:stCondLst>
                                            <p:cond delay="0"/>
                                          </p:stCondLst>
                                        </p:cTn>
                                        <p:tgtEl>
                                          <p:spTgt spid="25615"/>
                                        </p:tgtEl>
                                        <p:attrNameLst>
                                          <p:attrName>style.visibility</p:attrName>
                                        </p:attrNameLst>
                                      </p:cBhvr>
                                      <p:to>
                                        <p:strVal val="visible"/>
                                      </p:to>
                                    </p:set>
                                  </p:childTnLst>
                                </p:cTn>
                              </p:par>
                            </p:childTnLst>
                          </p:cTn>
                        </p:par>
                        <p:par>
                          <p:cTn id="43" fill="hold" nodeType="afterGroup">
                            <p:stCondLst>
                              <p:cond delay="500"/>
                            </p:stCondLst>
                            <p:childTnLst>
                              <p:par>
                                <p:cTn id="44" presetID="1" presetClass="entr" presetSubtype="0" fill="hold" grpId="0" nodeType="afterEffect">
                                  <p:stCondLst>
                                    <p:cond delay="500"/>
                                  </p:stCondLst>
                                  <p:childTnLst>
                                    <p:set>
                                      <p:cBhvr>
                                        <p:cTn id="45" dur="1" fill="hold">
                                          <p:stCondLst>
                                            <p:cond delay="0"/>
                                          </p:stCondLst>
                                        </p:cTn>
                                        <p:tgtEl>
                                          <p:spTgt spid="25617"/>
                                        </p:tgtEl>
                                        <p:attrNameLst>
                                          <p:attrName>style.visibility</p:attrName>
                                        </p:attrNameLst>
                                      </p:cBhvr>
                                      <p:to>
                                        <p:strVal val="visible"/>
                                      </p:to>
                                    </p:set>
                                  </p:childTnLst>
                                </p:cTn>
                              </p:par>
                            </p:childTnLst>
                          </p:cTn>
                        </p:par>
                        <p:par>
                          <p:cTn id="46" fill="hold" nodeType="afterGroup">
                            <p:stCondLst>
                              <p:cond delay="1000"/>
                            </p:stCondLst>
                            <p:childTnLst>
                              <p:par>
                                <p:cTn id="47" presetID="22" presetClass="entr" presetSubtype="8" fill="hold" nodeType="afterEffect">
                                  <p:stCondLst>
                                    <p:cond delay="500"/>
                                  </p:stCondLst>
                                  <p:childTnLst>
                                    <p:set>
                                      <p:cBhvr>
                                        <p:cTn id="48" dur="1" fill="hold">
                                          <p:stCondLst>
                                            <p:cond delay="0"/>
                                          </p:stCondLst>
                                        </p:cTn>
                                        <p:tgtEl>
                                          <p:spTgt spid="41"/>
                                        </p:tgtEl>
                                        <p:attrNameLst>
                                          <p:attrName>style.visibility</p:attrName>
                                        </p:attrNameLst>
                                      </p:cBhvr>
                                      <p:to>
                                        <p:strVal val="visible"/>
                                      </p:to>
                                    </p:set>
                                    <p:animEffect transition="in" filter="wipe(left)">
                                      <p:cBhvr>
                                        <p:cTn id="49"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493" grpId="0" autoUpdateAnimBg="0"/>
      <p:bldP spid="25620" grpId="0" animBg="1"/>
      <p:bldP spid="25621" grpId="0" animBg="1"/>
      <p:bldP spid="25622" grpId="0" animBg="1"/>
      <p:bldP spid="25623" grpId="0" animBg="1"/>
      <p:bldP spid="25618" grpId="0" animBg="1"/>
      <p:bldP spid="25619" grpId="0" animBg="1"/>
      <p:bldP spid="25615" grpId="0" animBg="1"/>
      <p:bldP spid="25616" grpId="0" animBg="1"/>
      <p:bldP spid="256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2"/>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2355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83823489-0DE1-482C-8DC1-27C3E0B8F22E}" type="slidenum">
              <a:rPr lang="en-US" altLang="en-US" sz="1600">
                <a:solidFill>
                  <a:schemeClr val="tx1"/>
                </a:solidFill>
              </a:rPr>
              <a:pPr>
                <a:spcBef>
                  <a:spcPct val="0"/>
                </a:spcBef>
                <a:buClrTx/>
                <a:buSzTx/>
                <a:buFontTx/>
                <a:buNone/>
              </a:pPr>
              <a:t>6</a:t>
            </a:fld>
            <a:endParaRPr lang="en-US" altLang="en-US" sz="1600" b="0">
              <a:solidFill>
                <a:schemeClr val="tx1"/>
              </a:solidFill>
              <a:latin typeface="Times New Roman" panose="02020603050405020304" pitchFamily="18" charset="0"/>
            </a:endParaRPr>
          </a:p>
        </p:txBody>
      </p:sp>
      <p:sp>
        <p:nvSpPr>
          <p:cNvPr id="23556"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23557"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23558" name="Freeform 4"/>
          <p:cNvSpPr>
            <a:spLocks/>
          </p:cNvSpPr>
          <p:nvPr/>
        </p:nvSpPr>
        <p:spPr bwMode="auto">
          <a:xfrm>
            <a:off x="3119438" y="1978025"/>
            <a:ext cx="3132137" cy="3282950"/>
          </a:xfrm>
          <a:custGeom>
            <a:avLst/>
            <a:gdLst>
              <a:gd name="T0" fmla="*/ 0 w 1973"/>
              <a:gd name="T1" fmla="*/ 0 h 2068"/>
              <a:gd name="T2" fmla="*/ 2147483646 w 1973"/>
              <a:gd name="T3" fmla="*/ 2147483646 h 2068"/>
              <a:gd name="T4" fmla="*/ 2147483646 w 1973"/>
              <a:gd name="T5" fmla="*/ 2147483646 h 2068"/>
              <a:gd name="T6" fmla="*/ 2147483646 w 1973"/>
              <a:gd name="T7" fmla="*/ 2147483646 h 2068"/>
              <a:gd name="T8" fmla="*/ 2147483646 w 1973"/>
              <a:gd name="T9" fmla="*/ 2147483646 h 2068"/>
              <a:gd name="T10" fmla="*/ 2147483646 w 1973"/>
              <a:gd name="T11" fmla="*/ 2147483646 h 2068"/>
              <a:gd name="T12" fmla="*/ 2147483646 w 1973"/>
              <a:gd name="T13" fmla="*/ 2147483646 h 2068"/>
              <a:gd name="T14" fmla="*/ 2147483646 w 1973"/>
              <a:gd name="T15" fmla="*/ 2147483646 h 2068"/>
              <a:gd name="T16" fmla="*/ 2147483646 w 1973"/>
              <a:gd name="T17" fmla="*/ 2147483646 h 2068"/>
              <a:gd name="T18" fmla="*/ 2147483646 w 1973"/>
              <a:gd name="T19" fmla="*/ 2147483646 h 2068"/>
              <a:gd name="T20" fmla="*/ 2147483646 w 1973"/>
              <a:gd name="T21" fmla="*/ 2147483646 h 2068"/>
              <a:gd name="T22" fmla="*/ 2147483646 w 1973"/>
              <a:gd name="T23" fmla="*/ 2147483646 h 2068"/>
              <a:gd name="T24" fmla="*/ 2147483646 w 1973"/>
              <a:gd name="T25" fmla="*/ 2147483646 h 2068"/>
              <a:gd name="T26" fmla="*/ 2147483646 w 1973"/>
              <a:gd name="T27" fmla="*/ 2147483646 h 2068"/>
              <a:gd name="T28" fmla="*/ 2147483646 w 1973"/>
              <a:gd name="T29" fmla="*/ 2147483646 h 2068"/>
              <a:gd name="T30" fmla="*/ 2147483646 w 1973"/>
              <a:gd name="T31" fmla="*/ 2147483646 h 2068"/>
              <a:gd name="T32" fmla="*/ 2147483646 w 1973"/>
              <a:gd name="T33" fmla="*/ 2147483646 h 2068"/>
              <a:gd name="T34" fmla="*/ 2147483646 w 1973"/>
              <a:gd name="T35" fmla="*/ 2147483646 h 2068"/>
              <a:gd name="T36" fmla="*/ 2147483646 w 1973"/>
              <a:gd name="T37" fmla="*/ 2147483646 h 206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73"/>
              <a:gd name="T58" fmla="*/ 0 h 2068"/>
              <a:gd name="T59" fmla="*/ 1973 w 1973"/>
              <a:gd name="T60" fmla="*/ 2068 h 206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73" h="2068">
                <a:moveTo>
                  <a:pt x="0" y="0"/>
                </a:moveTo>
                <a:lnTo>
                  <a:pt x="70" y="201"/>
                </a:lnTo>
                <a:lnTo>
                  <a:pt x="139" y="403"/>
                </a:lnTo>
                <a:lnTo>
                  <a:pt x="208" y="588"/>
                </a:lnTo>
                <a:lnTo>
                  <a:pt x="290" y="768"/>
                </a:lnTo>
                <a:lnTo>
                  <a:pt x="372" y="938"/>
                </a:lnTo>
                <a:lnTo>
                  <a:pt x="460" y="1102"/>
                </a:lnTo>
                <a:lnTo>
                  <a:pt x="561" y="1256"/>
                </a:lnTo>
                <a:lnTo>
                  <a:pt x="611" y="1325"/>
                </a:lnTo>
                <a:lnTo>
                  <a:pt x="674" y="1394"/>
                </a:lnTo>
                <a:lnTo>
                  <a:pt x="744" y="1457"/>
                </a:lnTo>
                <a:lnTo>
                  <a:pt x="813" y="1521"/>
                </a:lnTo>
                <a:lnTo>
                  <a:pt x="970" y="1632"/>
                </a:lnTo>
                <a:lnTo>
                  <a:pt x="1134" y="1738"/>
                </a:lnTo>
                <a:lnTo>
                  <a:pt x="1298" y="1828"/>
                </a:lnTo>
                <a:lnTo>
                  <a:pt x="1462" y="1903"/>
                </a:lnTo>
                <a:lnTo>
                  <a:pt x="1632" y="1966"/>
                </a:lnTo>
                <a:lnTo>
                  <a:pt x="1802" y="2019"/>
                </a:lnTo>
                <a:lnTo>
                  <a:pt x="1972" y="2067"/>
                </a:lnTo>
              </a:path>
            </a:pathLst>
          </a:custGeom>
          <a:noFill/>
          <a:ln w="50800" cap="rnd">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59" name="Freeform 5"/>
          <p:cNvSpPr>
            <a:spLocks/>
          </p:cNvSpPr>
          <p:nvPr/>
        </p:nvSpPr>
        <p:spPr bwMode="auto">
          <a:xfrm>
            <a:off x="2517775" y="2441575"/>
            <a:ext cx="3124200" cy="3276600"/>
          </a:xfrm>
          <a:custGeom>
            <a:avLst/>
            <a:gdLst>
              <a:gd name="T0" fmla="*/ 0 w 1968"/>
              <a:gd name="T1" fmla="*/ 0 h 2064"/>
              <a:gd name="T2" fmla="*/ 2147483646 w 1968"/>
              <a:gd name="T3" fmla="*/ 2147483646 h 2064"/>
              <a:gd name="T4" fmla="*/ 2147483646 w 1968"/>
              <a:gd name="T5" fmla="*/ 2147483646 h 2064"/>
              <a:gd name="T6" fmla="*/ 2147483646 w 1968"/>
              <a:gd name="T7" fmla="*/ 2147483646 h 2064"/>
              <a:gd name="T8" fmla="*/ 2147483646 w 1968"/>
              <a:gd name="T9" fmla="*/ 2147483646 h 2064"/>
              <a:gd name="T10" fmla="*/ 2147483646 w 1968"/>
              <a:gd name="T11" fmla="*/ 2147483646 h 2064"/>
              <a:gd name="T12" fmla="*/ 2147483646 w 1968"/>
              <a:gd name="T13" fmla="*/ 2147483646 h 2064"/>
              <a:gd name="T14" fmla="*/ 2147483646 w 1968"/>
              <a:gd name="T15" fmla="*/ 2147483646 h 2064"/>
              <a:gd name="T16" fmla="*/ 2147483646 w 1968"/>
              <a:gd name="T17" fmla="*/ 2147483646 h 2064"/>
              <a:gd name="T18" fmla="*/ 2147483646 w 1968"/>
              <a:gd name="T19" fmla="*/ 2147483646 h 2064"/>
              <a:gd name="T20" fmla="*/ 2147483646 w 1968"/>
              <a:gd name="T21" fmla="*/ 2147483646 h 2064"/>
              <a:gd name="T22" fmla="*/ 2147483646 w 1968"/>
              <a:gd name="T23" fmla="*/ 2147483646 h 2064"/>
              <a:gd name="T24" fmla="*/ 2147483646 w 1968"/>
              <a:gd name="T25" fmla="*/ 2147483646 h 2064"/>
              <a:gd name="T26" fmla="*/ 2147483646 w 1968"/>
              <a:gd name="T27" fmla="*/ 2147483646 h 2064"/>
              <a:gd name="T28" fmla="*/ 2147483646 w 1968"/>
              <a:gd name="T29" fmla="*/ 2147483646 h 2064"/>
              <a:gd name="T30" fmla="*/ 2147483646 w 1968"/>
              <a:gd name="T31" fmla="*/ 2147483646 h 2064"/>
              <a:gd name="T32" fmla="*/ 2147483646 w 1968"/>
              <a:gd name="T33" fmla="*/ 2147483646 h 2064"/>
              <a:gd name="T34" fmla="*/ 2147483646 w 1968"/>
              <a:gd name="T35" fmla="*/ 2147483646 h 2064"/>
              <a:gd name="T36" fmla="*/ 2147483646 w 1968"/>
              <a:gd name="T37" fmla="*/ 2147483646 h 206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68"/>
              <a:gd name="T58" fmla="*/ 0 h 2064"/>
              <a:gd name="T59" fmla="*/ 1968 w 1968"/>
              <a:gd name="T60" fmla="*/ 2064 h 206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68" h="2064">
                <a:moveTo>
                  <a:pt x="0" y="0"/>
                </a:moveTo>
                <a:lnTo>
                  <a:pt x="68" y="202"/>
                </a:lnTo>
                <a:lnTo>
                  <a:pt x="136" y="398"/>
                </a:lnTo>
                <a:lnTo>
                  <a:pt x="205" y="588"/>
                </a:lnTo>
                <a:lnTo>
                  <a:pt x="284" y="767"/>
                </a:lnTo>
                <a:lnTo>
                  <a:pt x="370" y="939"/>
                </a:lnTo>
                <a:lnTo>
                  <a:pt x="455" y="1101"/>
                </a:lnTo>
                <a:lnTo>
                  <a:pt x="557" y="1251"/>
                </a:lnTo>
                <a:lnTo>
                  <a:pt x="608" y="1320"/>
                </a:lnTo>
                <a:lnTo>
                  <a:pt x="671" y="1389"/>
                </a:lnTo>
                <a:lnTo>
                  <a:pt x="739" y="1452"/>
                </a:lnTo>
                <a:lnTo>
                  <a:pt x="807" y="1516"/>
                </a:lnTo>
                <a:lnTo>
                  <a:pt x="966" y="1631"/>
                </a:lnTo>
                <a:lnTo>
                  <a:pt x="1131" y="1735"/>
                </a:lnTo>
                <a:lnTo>
                  <a:pt x="1296" y="1821"/>
                </a:lnTo>
                <a:lnTo>
                  <a:pt x="1461" y="1896"/>
                </a:lnTo>
                <a:lnTo>
                  <a:pt x="1626" y="1959"/>
                </a:lnTo>
                <a:lnTo>
                  <a:pt x="1796" y="2017"/>
                </a:lnTo>
                <a:lnTo>
                  <a:pt x="1967" y="2063"/>
                </a:lnTo>
              </a:path>
            </a:pathLst>
          </a:custGeom>
          <a:noFill/>
          <a:ln w="50800" cap="rnd">
            <a:solidFill>
              <a:srgbClr val="99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60" name="Rectangle 6"/>
          <p:cNvSpPr>
            <a:spLocks noGrp="1" noChangeArrowheads="1"/>
          </p:cNvSpPr>
          <p:nvPr>
            <p:ph type="title"/>
          </p:nvPr>
        </p:nvSpPr>
        <p:spPr>
          <a:xfrm>
            <a:off x="550863" y="225425"/>
            <a:ext cx="8301037" cy="781050"/>
          </a:xfrm>
          <a:noFill/>
        </p:spPr>
        <p:txBody>
          <a:bodyPr/>
          <a:lstStyle/>
          <a:p>
            <a:r>
              <a:rPr lang="en-US" altLang="en-US" sz="3200" smtClean="0"/>
              <a:t>Produksi dengan Dua Variabel Input</a:t>
            </a:r>
            <a:r>
              <a:rPr lang="en-US" altLang="en-US" sz="3600" smtClean="0"/>
              <a:t>(</a:t>
            </a:r>
            <a:r>
              <a:rPr lang="en-US" altLang="en-US" sz="3600" i="1" smtClean="0"/>
              <a:t>L,K</a:t>
            </a:r>
            <a:r>
              <a:rPr lang="en-US" altLang="en-US" sz="3600" smtClean="0"/>
              <a:t>)</a:t>
            </a:r>
          </a:p>
        </p:txBody>
      </p:sp>
      <p:sp>
        <p:nvSpPr>
          <p:cNvPr id="23561" name="Rectangle 7"/>
          <p:cNvSpPr>
            <a:spLocks noChangeArrowheads="1"/>
          </p:cNvSpPr>
          <p:nvPr/>
        </p:nvSpPr>
        <p:spPr bwMode="auto">
          <a:xfrm>
            <a:off x="3124200" y="62357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23562" name="Line 8"/>
          <p:cNvSpPr>
            <a:spLocks noChangeShapeType="1"/>
          </p:cNvSpPr>
          <p:nvPr/>
        </p:nvSpPr>
        <p:spPr bwMode="auto">
          <a:xfrm>
            <a:off x="2366963" y="1841500"/>
            <a:ext cx="0" cy="39957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3" name="Line 9"/>
          <p:cNvSpPr>
            <a:spLocks noChangeShapeType="1"/>
          </p:cNvSpPr>
          <p:nvPr/>
        </p:nvSpPr>
        <p:spPr bwMode="auto">
          <a:xfrm>
            <a:off x="2381250" y="5815013"/>
            <a:ext cx="532923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4" name="Rectangle 10"/>
          <p:cNvSpPr>
            <a:spLocks noChangeArrowheads="1"/>
          </p:cNvSpPr>
          <p:nvPr/>
        </p:nvSpPr>
        <p:spPr bwMode="auto">
          <a:xfrm>
            <a:off x="6527800" y="5859463"/>
            <a:ext cx="1768475"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a:solidFill>
                  <a:schemeClr val="tx1"/>
                </a:solidFill>
              </a:rPr>
              <a:t>Labor per year</a:t>
            </a:r>
          </a:p>
        </p:txBody>
      </p:sp>
      <p:sp>
        <p:nvSpPr>
          <p:cNvPr id="23565" name="Rectangle 11"/>
          <p:cNvSpPr>
            <a:spLocks noChangeArrowheads="1"/>
          </p:cNvSpPr>
          <p:nvPr/>
        </p:nvSpPr>
        <p:spPr bwMode="auto">
          <a:xfrm>
            <a:off x="1997075" y="5124450"/>
            <a:ext cx="32226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1</a:t>
            </a:r>
          </a:p>
        </p:txBody>
      </p:sp>
      <p:sp>
        <p:nvSpPr>
          <p:cNvPr id="23566" name="Rectangle 12"/>
          <p:cNvSpPr>
            <a:spLocks noChangeArrowheads="1"/>
          </p:cNvSpPr>
          <p:nvPr/>
        </p:nvSpPr>
        <p:spPr bwMode="auto">
          <a:xfrm>
            <a:off x="1997075" y="4278313"/>
            <a:ext cx="32226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2</a:t>
            </a:r>
          </a:p>
        </p:txBody>
      </p:sp>
      <p:sp>
        <p:nvSpPr>
          <p:cNvPr id="23567" name="Rectangle 13"/>
          <p:cNvSpPr>
            <a:spLocks noChangeArrowheads="1"/>
          </p:cNvSpPr>
          <p:nvPr/>
        </p:nvSpPr>
        <p:spPr bwMode="auto">
          <a:xfrm>
            <a:off x="1997075" y="3432175"/>
            <a:ext cx="32226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3</a:t>
            </a:r>
          </a:p>
        </p:txBody>
      </p:sp>
      <p:sp>
        <p:nvSpPr>
          <p:cNvPr id="23568" name="Rectangle 14"/>
          <p:cNvSpPr>
            <a:spLocks noChangeArrowheads="1"/>
          </p:cNvSpPr>
          <p:nvPr/>
        </p:nvSpPr>
        <p:spPr bwMode="auto">
          <a:xfrm>
            <a:off x="1997075" y="2586038"/>
            <a:ext cx="32226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4</a:t>
            </a:r>
          </a:p>
        </p:txBody>
      </p:sp>
      <p:sp>
        <p:nvSpPr>
          <p:cNvPr id="23569" name="Rectangle 15"/>
          <p:cNvSpPr>
            <a:spLocks noChangeArrowheads="1"/>
          </p:cNvSpPr>
          <p:nvPr/>
        </p:nvSpPr>
        <p:spPr bwMode="auto">
          <a:xfrm>
            <a:off x="2792413" y="5851525"/>
            <a:ext cx="322262"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1</a:t>
            </a:r>
          </a:p>
        </p:txBody>
      </p:sp>
      <p:sp>
        <p:nvSpPr>
          <p:cNvPr id="23570" name="Rectangle 16"/>
          <p:cNvSpPr>
            <a:spLocks noChangeArrowheads="1"/>
          </p:cNvSpPr>
          <p:nvPr/>
        </p:nvSpPr>
        <p:spPr bwMode="auto">
          <a:xfrm>
            <a:off x="3614738" y="5851525"/>
            <a:ext cx="322262"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2</a:t>
            </a:r>
          </a:p>
        </p:txBody>
      </p:sp>
      <p:sp>
        <p:nvSpPr>
          <p:cNvPr id="23571" name="Rectangle 17"/>
          <p:cNvSpPr>
            <a:spLocks noChangeArrowheads="1"/>
          </p:cNvSpPr>
          <p:nvPr/>
        </p:nvSpPr>
        <p:spPr bwMode="auto">
          <a:xfrm>
            <a:off x="4438650" y="5851525"/>
            <a:ext cx="32226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3</a:t>
            </a:r>
          </a:p>
        </p:txBody>
      </p:sp>
      <p:sp>
        <p:nvSpPr>
          <p:cNvPr id="23572" name="Rectangle 18"/>
          <p:cNvSpPr>
            <a:spLocks noChangeArrowheads="1"/>
          </p:cNvSpPr>
          <p:nvPr/>
        </p:nvSpPr>
        <p:spPr bwMode="auto">
          <a:xfrm>
            <a:off x="5260975" y="5851525"/>
            <a:ext cx="32226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4</a:t>
            </a:r>
          </a:p>
        </p:txBody>
      </p:sp>
      <p:sp>
        <p:nvSpPr>
          <p:cNvPr id="23573" name="Rectangle 19"/>
          <p:cNvSpPr>
            <a:spLocks noChangeArrowheads="1"/>
          </p:cNvSpPr>
          <p:nvPr/>
        </p:nvSpPr>
        <p:spPr bwMode="auto">
          <a:xfrm>
            <a:off x="6084888" y="5851525"/>
            <a:ext cx="322262"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5</a:t>
            </a:r>
          </a:p>
        </p:txBody>
      </p:sp>
      <p:sp>
        <p:nvSpPr>
          <p:cNvPr id="23574" name="Rectangle 20"/>
          <p:cNvSpPr>
            <a:spLocks noChangeArrowheads="1"/>
          </p:cNvSpPr>
          <p:nvPr/>
        </p:nvSpPr>
        <p:spPr bwMode="auto">
          <a:xfrm>
            <a:off x="1997075" y="1739900"/>
            <a:ext cx="32226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5</a:t>
            </a:r>
          </a:p>
        </p:txBody>
      </p:sp>
      <p:sp>
        <p:nvSpPr>
          <p:cNvPr id="23575" name="Oval 21"/>
          <p:cNvSpPr>
            <a:spLocks noChangeArrowheads="1"/>
          </p:cNvSpPr>
          <p:nvPr/>
        </p:nvSpPr>
        <p:spPr bwMode="auto">
          <a:xfrm>
            <a:off x="4495800" y="5257800"/>
            <a:ext cx="152400" cy="152400"/>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23576" name="Oval 22"/>
          <p:cNvSpPr>
            <a:spLocks noChangeArrowheads="1"/>
          </p:cNvSpPr>
          <p:nvPr/>
        </p:nvSpPr>
        <p:spPr bwMode="auto">
          <a:xfrm>
            <a:off x="2895600" y="3581400"/>
            <a:ext cx="152400" cy="152400"/>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23577" name="Rectangle 23"/>
          <p:cNvSpPr>
            <a:spLocks noChangeArrowheads="1"/>
          </p:cNvSpPr>
          <p:nvPr/>
        </p:nvSpPr>
        <p:spPr bwMode="auto">
          <a:xfrm>
            <a:off x="5764213" y="5440363"/>
            <a:ext cx="10160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i="1">
                <a:solidFill>
                  <a:schemeClr val="tx1"/>
                </a:solidFill>
              </a:rPr>
              <a:t>Q</a:t>
            </a:r>
            <a:r>
              <a:rPr lang="en-US" altLang="en-US" sz="2000" b="1" i="1" baseline="-25000">
                <a:solidFill>
                  <a:schemeClr val="tx1"/>
                </a:solidFill>
              </a:rPr>
              <a:t>1 </a:t>
            </a:r>
            <a:r>
              <a:rPr lang="en-US" altLang="en-US" sz="2000" b="1" i="1">
                <a:solidFill>
                  <a:schemeClr val="tx1"/>
                </a:solidFill>
              </a:rPr>
              <a:t>= </a:t>
            </a:r>
            <a:r>
              <a:rPr lang="en-US" altLang="en-US" sz="2000" b="1">
                <a:solidFill>
                  <a:schemeClr val="tx1"/>
                </a:solidFill>
              </a:rPr>
              <a:t>55</a:t>
            </a:r>
          </a:p>
        </p:txBody>
      </p:sp>
      <p:sp>
        <p:nvSpPr>
          <p:cNvPr id="23578" name="Line 24"/>
          <p:cNvSpPr>
            <a:spLocks noChangeShapeType="1"/>
          </p:cNvSpPr>
          <p:nvPr/>
        </p:nvSpPr>
        <p:spPr bwMode="auto">
          <a:xfrm>
            <a:off x="2366963" y="3657600"/>
            <a:ext cx="2065337"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79" name="Line 25"/>
          <p:cNvSpPr>
            <a:spLocks noChangeShapeType="1"/>
          </p:cNvSpPr>
          <p:nvPr/>
        </p:nvSpPr>
        <p:spPr bwMode="auto">
          <a:xfrm>
            <a:off x="2971800" y="3890963"/>
            <a:ext cx="0" cy="1989137"/>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80" name="Line 26"/>
          <p:cNvSpPr>
            <a:spLocks noChangeShapeType="1"/>
          </p:cNvSpPr>
          <p:nvPr/>
        </p:nvSpPr>
        <p:spPr bwMode="auto">
          <a:xfrm>
            <a:off x="2366963" y="5334000"/>
            <a:ext cx="2065337"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81" name="Line 27"/>
          <p:cNvSpPr>
            <a:spLocks noChangeShapeType="1"/>
          </p:cNvSpPr>
          <p:nvPr/>
        </p:nvSpPr>
        <p:spPr bwMode="auto">
          <a:xfrm>
            <a:off x="4572000" y="3890963"/>
            <a:ext cx="0" cy="1989137"/>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82" name="Rectangle 29"/>
          <p:cNvSpPr>
            <a:spLocks noChangeArrowheads="1"/>
          </p:cNvSpPr>
          <p:nvPr/>
        </p:nvSpPr>
        <p:spPr bwMode="auto">
          <a:xfrm>
            <a:off x="2579688" y="3646488"/>
            <a:ext cx="36512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i="1">
                <a:solidFill>
                  <a:schemeClr val="tx1"/>
                </a:solidFill>
              </a:rPr>
              <a:t>A</a:t>
            </a:r>
          </a:p>
        </p:txBody>
      </p:sp>
      <p:sp>
        <p:nvSpPr>
          <p:cNvPr id="23583" name="Rectangle 30"/>
          <p:cNvSpPr>
            <a:spLocks noChangeArrowheads="1"/>
          </p:cNvSpPr>
          <p:nvPr/>
        </p:nvSpPr>
        <p:spPr bwMode="auto">
          <a:xfrm>
            <a:off x="4713288" y="4941888"/>
            <a:ext cx="346075"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D</a:t>
            </a:r>
          </a:p>
        </p:txBody>
      </p:sp>
      <p:sp>
        <p:nvSpPr>
          <p:cNvPr id="23584" name="Line 31"/>
          <p:cNvSpPr>
            <a:spLocks noChangeShapeType="1"/>
          </p:cNvSpPr>
          <p:nvPr/>
        </p:nvSpPr>
        <p:spPr bwMode="auto">
          <a:xfrm>
            <a:off x="3810000" y="2290763"/>
            <a:ext cx="0" cy="3589337"/>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85" name="Oval 32"/>
          <p:cNvSpPr>
            <a:spLocks noChangeArrowheads="1"/>
          </p:cNvSpPr>
          <p:nvPr/>
        </p:nvSpPr>
        <p:spPr bwMode="auto">
          <a:xfrm>
            <a:off x="3733800" y="3581400"/>
            <a:ext cx="152400" cy="152400"/>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23586" name="Rectangle 33"/>
          <p:cNvSpPr>
            <a:spLocks noChangeArrowheads="1"/>
          </p:cNvSpPr>
          <p:nvPr/>
        </p:nvSpPr>
        <p:spPr bwMode="auto">
          <a:xfrm>
            <a:off x="3494088" y="3646488"/>
            <a:ext cx="36512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i="1">
                <a:solidFill>
                  <a:schemeClr val="tx1"/>
                </a:solidFill>
              </a:rPr>
              <a:t>B</a:t>
            </a:r>
          </a:p>
        </p:txBody>
      </p:sp>
      <p:sp>
        <p:nvSpPr>
          <p:cNvPr id="23587" name="Freeform 34"/>
          <p:cNvSpPr>
            <a:spLocks/>
          </p:cNvSpPr>
          <p:nvPr/>
        </p:nvSpPr>
        <p:spPr bwMode="auto">
          <a:xfrm>
            <a:off x="3695700" y="1619250"/>
            <a:ext cx="3051175" cy="3279775"/>
          </a:xfrm>
          <a:custGeom>
            <a:avLst/>
            <a:gdLst>
              <a:gd name="T0" fmla="*/ 0 w 1922"/>
              <a:gd name="T1" fmla="*/ 0 h 2066"/>
              <a:gd name="T2" fmla="*/ 2147483646 w 1922"/>
              <a:gd name="T3" fmla="*/ 2147483646 h 2066"/>
              <a:gd name="T4" fmla="*/ 2147483646 w 1922"/>
              <a:gd name="T5" fmla="*/ 2147483646 h 2066"/>
              <a:gd name="T6" fmla="*/ 2147483646 w 1922"/>
              <a:gd name="T7" fmla="*/ 2147483646 h 2066"/>
              <a:gd name="T8" fmla="*/ 2147483646 w 1922"/>
              <a:gd name="T9" fmla="*/ 2147483646 h 2066"/>
              <a:gd name="T10" fmla="*/ 2147483646 w 1922"/>
              <a:gd name="T11" fmla="*/ 2147483646 h 2066"/>
              <a:gd name="T12" fmla="*/ 2147483646 w 1922"/>
              <a:gd name="T13" fmla="*/ 2147483646 h 2066"/>
              <a:gd name="T14" fmla="*/ 2147483646 w 1922"/>
              <a:gd name="T15" fmla="*/ 2147483646 h 2066"/>
              <a:gd name="T16" fmla="*/ 2147483646 w 1922"/>
              <a:gd name="T17" fmla="*/ 2147483646 h 2066"/>
              <a:gd name="T18" fmla="*/ 2147483646 w 1922"/>
              <a:gd name="T19" fmla="*/ 2147483646 h 2066"/>
              <a:gd name="T20" fmla="*/ 2147483646 w 1922"/>
              <a:gd name="T21" fmla="*/ 2147483646 h 2066"/>
              <a:gd name="T22" fmla="*/ 2147483646 w 1922"/>
              <a:gd name="T23" fmla="*/ 2147483646 h 2066"/>
              <a:gd name="T24" fmla="*/ 2147483646 w 1922"/>
              <a:gd name="T25" fmla="*/ 2147483646 h 2066"/>
              <a:gd name="T26" fmla="*/ 2147483646 w 1922"/>
              <a:gd name="T27" fmla="*/ 2147483646 h 2066"/>
              <a:gd name="T28" fmla="*/ 2147483646 w 1922"/>
              <a:gd name="T29" fmla="*/ 2147483646 h 2066"/>
              <a:gd name="T30" fmla="*/ 2147483646 w 1922"/>
              <a:gd name="T31" fmla="*/ 2147483646 h 2066"/>
              <a:gd name="T32" fmla="*/ 2147483646 w 1922"/>
              <a:gd name="T33" fmla="*/ 2147483646 h 20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22"/>
              <a:gd name="T52" fmla="*/ 0 h 2066"/>
              <a:gd name="T53" fmla="*/ 1922 w 1922"/>
              <a:gd name="T54" fmla="*/ 2066 h 20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22" h="2066">
                <a:moveTo>
                  <a:pt x="0" y="0"/>
                </a:moveTo>
                <a:lnTo>
                  <a:pt x="68" y="202"/>
                </a:lnTo>
                <a:lnTo>
                  <a:pt x="130" y="398"/>
                </a:lnTo>
                <a:lnTo>
                  <a:pt x="205" y="590"/>
                </a:lnTo>
                <a:lnTo>
                  <a:pt x="280" y="767"/>
                </a:lnTo>
                <a:lnTo>
                  <a:pt x="362" y="939"/>
                </a:lnTo>
                <a:lnTo>
                  <a:pt x="451" y="1101"/>
                </a:lnTo>
                <a:lnTo>
                  <a:pt x="547" y="1254"/>
                </a:lnTo>
                <a:lnTo>
                  <a:pt x="656" y="1391"/>
                </a:lnTo>
                <a:lnTo>
                  <a:pt x="793" y="1519"/>
                </a:lnTo>
                <a:lnTo>
                  <a:pt x="943" y="1632"/>
                </a:lnTo>
                <a:lnTo>
                  <a:pt x="1101" y="1736"/>
                </a:lnTo>
                <a:lnTo>
                  <a:pt x="1265" y="1824"/>
                </a:lnTo>
                <a:lnTo>
                  <a:pt x="1422" y="1903"/>
                </a:lnTo>
                <a:lnTo>
                  <a:pt x="1586" y="1962"/>
                </a:lnTo>
                <a:lnTo>
                  <a:pt x="1750" y="2016"/>
                </a:lnTo>
                <a:lnTo>
                  <a:pt x="1921" y="2065"/>
                </a:lnTo>
              </a:path>
            </a:pathLst>
          </a:custGeom>
          <a:noFill/>
          <a:ln w="50800" cap="rnd">
            <a:solidFill>
              <a:srgbClr val="FFCC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88" name="Oval 35"/>
          <p:cNvSpPr>
            <a:spLocks noChangeArrowheads="1"/>
          </p:cNvSpPr>
          <p:nvPr/>
        </p:nvSpPr>
        <p:spPr bwMode="auto">
          <a:xfrm>
            <a:off x="4495800" y="3581400"/>
            <a:ext cx="152400" cy="152400"/>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23589" name="Rectangle 36"/>
          <p:cNvSpPr>
            <a:spLocks noChangeArrowheads="1"/>
          </p:cNvSpPr>
          <p:nvPr/>
        </p:nvSpPr>
        <p:spPr bwMode="auto">
          <a:xfrm>
            <a:off x="6313488" y="5018088"/>
            <a:ext cx="10160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i="1">
                <a:solidFill>
                  <a:schemeClr val="tx1"/>
                </a:solidFill>
              </a:rPr>
              <a:t>Q</a:t>
            </a:r>
            <a:r>
              <a:rPr lang="en-US" altLang="en-US" sz="2000" b="1" i="1" baseline="-25000">
                <a:solidFill>
                  <a:schemeClr val="tx1"/>
                </a:solidFill>
              </a:rPr>
              <a:t>2 </a:t>
            </a:r>
            <a:r>
              <a:rPr lang="en-US" altLang="en-US" sz="2000" b="1" i="1">
                <a:solidFill>
                  <a:schemeClr val="tx1"/>
                </a:solidFill>
              </a:rPr>
              <a:t>= </a:t>
            </a:r>
            <a:r>
              <a:rPr lang="en-US" altLang="en-US" sz="2000" b="1">
                <a:solidFill>
                  <a:schemeClr val="tx1"/>
                </a:solidFill>
              </a:rPr>
              <a:t>75</a:t>
            </a:r>
          </a:p>
        </p:txBody>
      </p:sp>
      <p:sp>
        <p:nvSpPr>
          <p:cNvPr id="23590" name="Rectangle 37"/>
          <p:cNvSpPr>
            <a:spLocks noChangeArrowheads="1"/>
          </p:cNvSpPr>
          <p:nvPr/>
        </p:nvSpPr>
        <p:spPr bwMode="auto">
          <a:xfrm>
            <a:off x="6846888" y="4560888"/>
            <a:ext cx="10160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i="1">
                <a:solidFill>
                  <a:schemeClr val="tx1"/>
                </a:solidFill>
              </a:rPr>
              <a:t>Q</a:t>
            </a:r>
            <a:r>
              <a:rPr lang="en-US" altLang="en-US" sz="2000" b="1" i="1" baseline="-25000">
                <a:solidFill>
                  <a:schemeClr val="tx1"/>
                </a:solidFill>
              </a:rPr>
              <a:t>3 </a:t>
            </a:r>
            <a:r>
              <a:rPr lang="en-US" altLang="en-US" sz="2000" b="1" i="1">
                <a:solidFill>
                  <a:schemeClr val="tx1"/>
                </a:solidFill>
              </a:rPr>
              <a:t>= </a:t>
            </a:r>
            <a:r>
              <a:rPr lang="en-US" altLang="en-US" sz="2000" b="1">
                <a:solidFill>
                  <a:schemeClr val="tx1"/>
                </a:solidFill>
              </a:rPr>
              <a:t>90</a:t>
            </a:r>
          </a:p>
        </p:txBody>
      </p:sp>
      <p:sp>
        <p:nvSpPr>
          <p:cNvPr id="23591" name="Oval 38"/>
          <p:cNvSpPr>
            <a:spLocks noChangeArrowheads="1"/>
          </p:cNvSpPr>
          <p:nvPr/>
        </p:nvSpPr>
        <p:spPr bwMode="auto">
          <a:xfrm>
            <a:off x="3733800" y="1905000"/>
            <a:ext cx="152400" cy="152400"/>
          </a:xfrm>
          <a:prstGeom prst="ellipse">
            <a:avLst/>
          </a:prstGeom>
          <a:solidFill>
            <a:schemeClr val="tx1"/>
          </a:solidFill>
          <a:ln w="12700">
            <a:solidFill>
              <a:schemeClr val="tx1"/>
            </a:solidFill>
            <a:round/>
            <a:headEnd/>
            <a:tailEnd/>
          </a:ln>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23592" name="Line 39"/>
          <p:cNvSpPr>
            <a:spLocks noChangeShapeType="1"/>
          </p:cNvSpPr>
          <p:nvPr/>
        </p:nvSpPr>
        <p:spPr bwMode="auto">
          <a:xfrm>
            <a:off x="2366963" y="1981200"/>
            <a:ext cx="1303337"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93" name="Rectangle 40"/>
          <p:cNvSpPr>
            <a:spLocks noChangeArrowheads="1"/>
          </p:cNvSpPr>
          <p:nvPr/>
        </p:nvSpPr>
        <p:spPr bwMode="auto">
          <a:xfrm>
            <a:off x="4256088" y="3646488"/>
            <a:ext cx="36512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i="1">
                <a:solidFill>
                  <a:schemeClr val="tx1"/>
                </a:solidFill>
              </a:rPr>
              <a:t>C</a:t>
            </a:r>
          </a:p>
        </p:txBody>
      </p:sp>
      <p:sp>
        <p:nvSpPr>
          <p:cNvPr id="23594" name="Rectangle 41"/>
          <p:cNvSpPr>
            <a:spLocks noChangeArrowheads="1"/>
          </p:cNvSpPr>
          <p:nvPr/>
        </p:nvSpPr>
        <p:spPr bwMode="auto">
          <a:xfrm>
            <a:off x="3875088" y="1665288"/>
            <a:ext cx="350837"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i="1">
                <a:solidFill>
                  <a:schemeClr val="tx1"/>
                </a:solidFill>
              </a:rPr>
              <a:t>E</a:t>
            </a:r>
          </a:p>
        </p:txBody>
      </p:sp>
      <p:sp>
        <p:nvSpPr>
          <p:cNvPr id="23595" name="Rectangle 42"/>
          <p:cNvSpPr>
            <a:spLocks noChangeArrowheads="1"/>
          </p:cNvSpPr>
          <p:nvPr/>
        </p:nvSpPr>
        <p:spPr bwMode="auto">
          <a:xfrm>
            <a:off x="714375" y="1328738"/>
            <a:ext cx="1168400"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rPr>
              <a:t>Capital</a:t>
            </a:r>
          </a:p>
          <a:p>
            <a:pPr>
              <a:spcBef>
                <a:spcPct val="0"/>
              </a:spcBef>
              <a:buClrTx/>
              <a:buSzTx/>
              <a:buFontTx/>
              <a:buNone/>
            </a:pPr>
            <a:r>
              <a:rPr lang="en-US" altLang="en-US" sz="2000" b="1">
                <a:solidFill>
                  <a:schemeClr val="tx1"/>
                </a:solidFill>
              </a:rPr>
              <a:t>per year</a:t>
            </a:r>
          </a:p>
        </p:txBody>
      </p:sp>
      <p:sp>
        <p:nvSpPr>
          <p:cNvPr id="23596" name="Text Box 43"/>
          <p:cNvSpPr txBox="1">
            <a:spLocks noChangeArrowheads="1"/>
          </p:cNvSpPr>
          <p:nvPr/>
        </p:nvSpPr>
        <p:spPr bwMode="auto">
          <a:xfrm>
            <a:off x="5400675" y="1481138"/>
            <a:ext cx="3224213" cy="531812"/>
          </a:xfrm>
          <a:prstGeom prst="rect">
            <a:avLst/>
          </a:prstGeom>
          <a:solidFill>
            <a:srgbClr val="D8C0CB"/>
          </a:solidFill>
          <a:ln w="12700">
            <a:solidFill>
              <a:srgbClr val="376546"/>
            </a:solidFill>
            <a:miter lim="800000"/>
            <a:headEnd/>
            <a:tailEnd/>
          </a:ln>
          <a:effectLst>
            <a:outerShdw dist="107763" dir="2700000" algn="ctr" rotWithShape="0">
              <a:srgbClr val="B2B2B2"/>
            </a:outerShdw>
          </a:effec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a:r>
              <a:rPr lang="en-US" altLang="en-US" sz="2800" b="1"/>
              <a:t>The Isoquant Map</a:t>
            </a:r>
            <a:endParaRPr lang="en-US" altLang="en-US" sz="3200" b="1"/>
          </a:p>
        </p:txBody>
      </p:sp>
    </p:spTree>
  </p:cSld>
  <p:clrMapOvr>
    <a:masterClrMapping/>
  </p:clrMapOvr>
  <p:transition spd="med">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2560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C856DE2F-DE4F-4CFB-B6FB-6094959F47B7}" type="slidenum">
              <a:rPr lang="en-US" altLang="en-US" sz="1600">
                <a:solidFill>
                  <a:schemeClr val="tx1"/>
                </a:solidFill>
              </a:rPr>
              <a:pPr>
                <a:spcBef>
                  <a:spcPct val="0"/>
                </a:spcBef>
                <a:buClrTx/>
                <a:buSzTx/>
                <a:buFontTx/>
                <a:buNone/>
              </a:pPr>
              <a:t>7</a:t>
            </a:fld>
            <a:endParaRPr lang="en-US" altLang="en-US" sz="1600" b="0">
              <a:solidFill>
                <a:schemeClr val="tx1"/>
              </a:solidFill>
              <a:latin typeface="Times New Roman" panose="02020603050405020304" pitchFamily="18" charset="0"/>
            </a:endParaRPr>
          </a:p>
        </p:txBody>
      </p:sp>
      <p:sp>
        <p:nvSpPr>
          <p:cNvPr id="25604" name="Rectangle 2"/>
          <p:cNvSpPr>
            <a:spLocks noGrp="1" noChangeArrowheads="1"/>
          </p:cNvSpPr>
          <p:nvPr>
            <p:ph type="title"/>
          </p:nvPr>
        </p:nvSpPr>
        <p:spPr>
          <a:xfrm>
            <a:off x="550863" y="190500"/>
            <a:ext cx="7983537" cy="679450"/>
          </a:xfrm>
        </p:spPr>
        <p:txBody>
          <a:bodyPr/>
          <a:lstStyle/>
          <a:p>
            <a:r>
              <a:rPr lang="en-US" altLang="en-US" sz="3200" smtClean="0"/>
              <a:t>Produksi dengan Dua Variabel Input</a:t>
            </a:r>
          </a:p>
        </p:txBody>
      </p:sp>
      <p:sp>
        <p:nvSpPr>
          <p:cNvPr id="25605" name="Rectangle 3"/>
          <p:cNvSpPr>
            <a:spLocks noGrp="1" noChangeArrowheads="1"/>
          </p:cNvSpPr>
          <p:nvPr>
            <p:ph type="body" idx="1"/>
          </p:nvPr>
        </p:nvSpPr>
        <p:spPr/>
        <p:txBody>
          <a:bodyPr/>
          <a:lstStyle/>
          <a:p>
            <a:r>
              <a:rPr lang="en-US" altLang="en-US" smtClean="0"/>
              <a:t>Marginal rate of technical substitution (MRTS </a:t>
            </a:r>
            <a:r>
              <a:rPr lang="en-US" altLang="en-US" sz="2000" smtClean="0"/>
              <a:t>L</a:t>
            </a:r>
            <a:r>
              <a:rPr lang="en-US" altLang="en-US" sz="1800" smtClean="0"/>
              <a:t> </a:t>
            </a:r>
            <a:r>
              <a:rPr lang="en-US" altLang="en-US" sz="2000" smtClean="0"/>
              <a:t>for K</a:t>
            </a:r>
            <a:r>
              <a:rPr lang="en-US" altLang="en-US" sz="3600" smtClean="0"/>
              <a:t>)</a:t>
            </a:r>
            <a:r>
              <a:rPr lang="en-US" altLang="en-US" smtClean="0"/>
              <a:t>: menunjukkan seberapa besar kapital (K) harus ditukarkan/disubsitusi jika kita ingin menambah satu unit tenaga kerja (L) tanpa mengubah output yang dihasilkan.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2662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6E53F5F7-5CF3-4BEA-B7AD-538038FD8FF3}" type="slidenum">
              <a:rPr lang="en-US" altLang="en-US" sz="1600">
                <a:solidFill>
                  <a:schemeClr val="tx1"/>
                </a:solidFill>
              </a:rPr>
              <a:pPr>
                <a:spcBef>
                  <a:spcPct val="0"/>
                </a:spcBef>
                <a:buClrTx/>
                <a:buSzTx/>
                <a:buFontTx/>
                <a:buNone/>
              </a:pPr>
              <a:t>8</a:t>
            </a:fld>
            <a:endParaRPr lang="en-US" altLang="en-US" sz="1600" b="0">
              <a:solidFill>
                <a:schemeClr val="tx1"/>
              </a:solidFill>
              <a:latin typeface="Times New Roman" panose="02020603050405020304" pitchFamily="18" charset="0"/>
            </a:endParaRPr>
          </a:p>
        </p:txBody>
      </p:sp>
      <p:sp>
        <p:nvSpPr>
          <p:cNvPr id="26628"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26629"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26630" name="Rectangle 4"/>
          <p:cNvSpPr>
            <a:spLocks noGrp="1" noChangeArrowheads="1"/>
          </p:cNvSpPr>
          <p:nvPr>
            <p:ph type="body" idx="1"/>
          </p:nvPr>
        </p:nvSpPr>
        <p:spPr>
          <a:noFill/>
        </p:spPr>
        <p:txBody>
          <a:bodyPr/>
          <a:lstStyle/>
          <a:p>
            <a:pPr>
              <a:spcBef>
                <a:spcPct val="70000"/>
              </a:spcBef>
            </a:pPr>
            <a:r>
              <a:rPr lang="en-US" altLang="en-US" smtClean="0"/>
              <a:t>Marginal rate of technical substitution :</a:t>
            </a:r>
          </a:p>
        </p:txBody>
      </p:sp>
      <p:grpSp>
        <p:nvGrpSpPr>
          <p:cNvPr id="2" name="Group 5"/>
          <p:cNvGrpSpPr>
            <a:grpSpLocks/>
          </p:cNvGrpSpPr>
          <p:nvPr/>
        </p:nvGrpSpPr>
        <p:grpSpPr bwMode="auto">
          <a:xfrm>
            <a:off x="573086" y="2654299"/>
            <a:ext cx="8513762" cy="1955800"/>
            <a:chOff x="708" y="2340"/>
            <a:chExt cx="4804" cy="1068"/>
          </a:xfrm>
        </p:grpSpPr>
        <p:sp>
          <p:nvSpPr>
            <p:cNvPr id="26633" name="Rectangle 6"/>
            <p:cNvSpPr>
              <a:spLocks noChangeArrowheads="1"/>
            </p:cNvSpPr>
            <p:nvPr/>
          </p:nvSpPr>
          <p:spPr bwMode="auto">
            <a:xfrm>
              <a:off x="708" y="2340"/>
              <a:ext cx="4764" cy="1068"/>
            </a:xfrm>
            <a:prstGeom prst="rect">
              <a:avLst/>
            </a:prstGeom>
            <a:solidFill>
              <a:schemeClr val="hlink"/>
            </a:solidFill>
            <a:ln w="12700">
              <a:solidFill>
                <a:schemeClr val="tx1"/>
              </a:solidFill>
              <a:miter lim="800000"/>
              <a:headEnd/>
              <a:tailEnd/>
            </a:ln>
          </p:spPr>
          <p:txBody>
            <a:bodyPr wrap="none" anchor="ctr">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graphicFrame>
          <p:nvGraphicFramePr>
            <p:cNvPr id="26634" name="Object 7">
              <a:hlinkClick r:id="" action="ppaction://ole?verb=0"/>
            </p:cNvPr>
            <p:cNvGraphicFramePr>
              <a:graphicFrameLocks/>
            </p:cNvGraphicFramePr>
            <p:nvPr/>
          </p:nvGraphicFramePr>
          <p:xfrm>
            <a:off x="720" y="2388"/>
            <a:ext cx="4792" cy="403"/>
          </p:xfrm>
          <a:graphic>
            <a:graphicData uri="http://schemas.openxmlformats.org/presentationml/2006/ole">
              <mc:AlternateContent xmlns:mc="http://schemas.openxmlformats.org/markup-compatibility/2006">
                <mc:Choice xmlns:v="urn:schemas-microsoft-com:vml" Requires="v">
                  <p:oleObj spid="_x0000_s26644" r:id="rId4" imgW="7150100" imgH="601663" progId="Equation.3">
                    <p:embed/>
                  </p:oleObj>
                </mc:Choice>
                <mc:Fallback>
                  <p:oleObj r:id="rId4" imgW="7150100" imgH="601663" progId="Equation.3">
                    <p:embed/>
                    <p:pic>
                      <p:nvPicPr>
                        <p:cNvPr id="0" name="Object 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0" y="2388"/>
                          <a:ext cx="479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35" name="Object 8">
              <a:hlinkClick r:id="" action="ppaction://ole?verb=0"/>
            </p:cNvPr>
            <p:cNvGraphicFramePr>
              <a:graphicFrameLocks/>
            </p:cNvGraphicFramePr>
            <p:nvPr/>
          </p:nvGraphicFramePr>
          <p:xfrm>
            <a:off x="843" y="2854"/>
            <a:ext cx="4546" cy="551"/>
          </p:xfrm>
          <a:graphic>
            <a:graphicData uri="http://schemas.openxmlformats.org/presentationml/2006/ole">
              <mc:AlternateContent xmlns:mc="http://schemas.openxmlformats.org/markup-compatibility/2006">
                <mc:Choice xmlns:v="urn:schemas-microsoft-com:vml" Requires="v">
                  <p:oleObj spid="_x0000_s26645" name="Equation" r:id="rId6" imgW="2501900" imgH="304800" progId="Equation.3">
                    <p:embed/>
                  </p:oleObj>
                </mc:Choice>
                <mc:Fallback>
                  <p:oleObj name="Equation" r:id="rId6" imgW="2501900" imgH="304800" progId="Equation.3">
                    <p:embed/>
                    <p:pic>
                      <p:nvPicPr>
                        <p:cNvPr id="0" name="Object 8"/>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43" y="2854"/>
                          <a:ext cx="4546" cy="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26632" name="Rectangle 9"/>
          <p:cNvSpPr>
            <a:spLocks noGrp="1" noChangeArrowheads="1"/>
          </p:cNvSpPr>
          <p:nvPr>
            <p:ph type="title"/>
          </p:nvPr>
        </p:nvSpPr>
        <p:spPr>
          <a:xfrm>
            <a:off x="550863" y="285750"/>
            <a:ext cx="7983537" cy="606425"/>
          </a:xfrm>
          <a:noFill/>
        </p:spPr>
        <p:txBody>
          <a:bodyPr/>
          <a:lstStyle/>
          <a:p>
            <a:r>
              <a:rPr lang="en-US" altLang="en-US" sz="3200" smtClean="0"/>
              <a:t>Produksi dengan Dua Variabel Input</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2"/>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smtClean="0">
                <a:solidFill>
                  <a:schemeClr val="tx1"/>
                </a:solidFill>
              </a:rPr>
              <a:t>Chapter 6</a:t>
            </a:r>
          </a:p>
        </p:txBody>
      </p:sp>
      <p:sp>
        <p:nvSpPr>
          <p:cNvPr id="2867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a:solidFill>
                  <a:schemeClr val="tx1"/>
                </a:solidFill>
              </a:rPr>
              <a:t>Slide </a:t>
            </a:r>
            <a:fld id="{882FBE5F-2013-46BB-BB0F-2657394A709F}" type="slidenum">
              <a:rPr lang="en-US" altLang="en-US" sz="1600">
                <a:solidFill>
                  <a:schemeClr val="tx1"/>
                </a:solidFill>
              </a:rPr>
              <a:pPr>
                <a:spcBef>
                  <a:spcPct val="0"/>
                </a:spcBef>
                <a:buClrTx/>
                <a:buSzTx/>
                <a:buFontTx/>
                <a:buNone/>
              </a:pPr>
              <a:t>9</a:t>
            </a:fld>
            <a:endParaRPr lang="en-US" altLang="en-US" sz="1600" b="0">
              <a:solidFill>
                <a:schemeClr val="tx1"/>
              </a:solidFill>
              <a:latin typeface="Times New Roman" panose="02020603050405020304" pitchFamily="18" charset="0"/>
            </a:endParaRPr>
          </a:p>
        </p:txBody>
      </p:sp>
      <p:sp>
        <p:nvSpPr>
          <p:cNvPr id="28676" name="Rectangle 2"/>
          <p:cNvSpPr>
            <a:spLocks noChangeArrowheads="1"/>
          </p:cNvSpPr>
          <p:nvPr/>
        </p:nvSpPr>
        <p:spPr bwMode="auto">
          <a:xfrm>
            <a:off x="762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28677" name="Rectangle 3"/>
          <p:cNvSpPr>
            <a:spLocks noChangeArrowheads="1"/>
          </p:cNvSpPr>
          <p:nvPr/>
        </p:nvSpPr>
        <p:spPr bwMode="auto">
          <a:xfrm>
            <a:off x="32766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28678" name="Rectangle 4"/>
          <p:cNvSpPr>
            <a:spLocks noGrp="1" noChangeArrowheads="1"/>
          </p:cNvSpPr>
          <p:nvPr>
            <p:ph type="title"/>
          </p:nvPr>
        </p:nvSpPr>
        <p:spPr>
          <a:xfrm>
            <a:off x="550863" y="0"/>
            <a:ext cx="7983537" cy="800100"/>
          </a:xfrm>
          <a:noFill/>
        </p:spPr>
        <p:txBody>
          <a:bodyPr/>
          <a:lstStyle/>
          <a:p>
            <a:r>
              <a:rPr lang="en-US" altLang="en-US" sz="3200" smtClean="0"/>
              <a:t>Marginal Rate of Technical Substitution</a:t>
            </a:r>
          </a:p>
        </p:txBody>
      </p:sp>
      <p:sp>
        <p:nvSpPr>
          <p:cNvPr id="28679" name="Rectangle 5"/>
          <p:cNvSpPr>
            <a:spLocks noChangeArrowheads="1"/>
          </p:cNvSpPr>
          <p:nvPr/>
        </p:nvSpPr>
        <p:spPr bwMode="auto">
          <a:xfrm>
            <a:off x="3124200" y="62357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endParaRPr lang="en-US" altLang="en-US" sz="2400">
              <a:solidFill>
                <a:schemeClr val="tx1"/>
              </a:solidFill>
            </a:endParaRPr>
          </a:p>
        </p:txBody>
      </p:sp>
      <p:sp>
        <p:nvSpPr>
          <p:cNvPr id="28680" name="Line 6"/>
          <p:cNvSpPr>
            <a:spLocks noChangeShapeType="1"/>
          </p:cNvSpPr>
          <p:nvPr/>
        </p:nvSpPr>
        <p:spPr bwMode="auto">
          <a:xfrm>
            <a:off x="2209800" y="1897063"/>
            <a:ext cx="0" cy="39957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81" name="Line 7"/>
          <p:cNvSpPr>
            <a:spLocks noChangeShapeType="1"/>
          </p:cNvSpPr>
          <p:nvPr/>
        </p:nvSpPr>
        <p:spPr bwMode="auto">
          <a:xfrm>
            <a:off x="2228850" y="5873750"/>
            <a:ext cx="541655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82" name="Rectangle 8"/>
          <p:cNvSpPr>
            <a:spLocks noChangeArrowheads="1"/>
          </p:cNvSpPr>
          <p:nvPr/>
        </p:nvSpPr>
        <p:spPr bwMode="auto">
          <a:xfrm>
            <a:off x="4940300" y="6370638"/>
            <a:ext cx="20701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2000" b="1">
                <a:solidFill>
                  <a:schemeClr val="tx1"/>
                </a:solidFill>
                <a:latin typeface="Times New Roman" panose="02020603050405020304" pitchFamily="18" charset="0"/>
              </a:rPr>
              <a:t>Labor per month</a:t>
            </a:r>
          </a:p>
        </p:txBody>
      </p:sp>
      <p:sp>
        <p:nvSpPr>
          <p:cNvPr id="28683" name="Rectangle 9"/>
          <p:cNvSpPr>
            <a:spLocks noChangeArrowheads="1"/>
          </p:cNvSpPr>
          <p:nvPr/>
        </p:nvSpPr>
        <p:spPr bwMode="auto">
          <a:xfrm>
            <a:off x="1892300" y="5124450"/>
            <a:ext cx="30797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a:solidFill>
                  <a:schemeClr val="tx1"/>
                </a:solidFill>
              </a:rPr>
              <a:t>1</a:t>
            </a:r>
          </a:p>
        </p:txBody>
      </p:sp>
      <p:sp>
        <p:nvSpPr>
          <p:cNvPr id="28684" name="Rectangle 10"/>
          <p:cNvSpPr>
            <a:spLocks noChangeArrowheads="1"/>
          </p:cNvSpPr>
          <p:nvPr/>
        </p:nvSpPr>
        <p:spPr bwMode="auto">
          <a:xfrm>
            <a:off x="1892300" y="4278313"/>
            <a:ext cx="307975"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a:solidFill>
                  <a:schemeClr val="tx1"/>
                </a:solidFill>
              </a:rPr>
              <a:t>2</a:t>
            </a:r>
          </a:p>
        </p:txBody>
      </p:sp>
      <p:sp>
        <p:nvSpPr>
          <p:cNvPr id="28685" name="Rectangle 11"/>
          <p:cNvSpPr>
            <a:spLocks noChangeArrowheads="1"/>
          </p:cNvSpPr>
          <p:nvPr/>
        </p:nvSpPr>
        <p:spPr bwMode="auto">
          <a:xfrm>
            <a:off x="1892300" y="3432175"/>
            <a:ext cx="30797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a:solidFill>
                  <a:schemeClr val="tx1"/>
                </a:solidFill>
              </a:rPr>
              <a:t>3</a:t>
            </a:r>
          </a:p>
        </p:txBody>
      </p:sp>
      <p:sp>
        <p:nvSpPr>
          <p:cNvPr id="28686" name="Rectangle 12"/>
          <p:cNvSpPr>
            <a:spLocks noChangeArrowheads="1"/>
          </p:cNvSpPr>
          <p:nvPr/>
        </p:nvSpPr>
        <p:spPr bwMode="auto">
          <a:xfrm>
            <a:off x="1892300" y="2586038"/>
            <a:ext cx="307975"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a:solidFill>
                  <a:schemeClr val="tx1"/>
                </a:solidFill>
              </a:rPr>
              <a:t>4</a:t>
            </a:r>
          </a:p>
        </p:txBody>
      </p:sp>
      <p:sp>
        <p:nvSpPr>
          <p:cNvPr id="28687" name="Rectangle 13"/>
          <p:cNvSpPr>
            <a:spLocks noChangeArrowheads="1"/>
          </p:cNvSpPr>
          <p:nvPr/>
        </p:nvSpPr>
        <p:spPr bwMode="auto">
          <a:xfrm>
            <a:off x="2792413" y="5973763"/>
            <a:ext cx="307975"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a:solidFill>
                  <a:schemeClr val="tx1"/>
                </a:solidFill>
              </a:rPr>
              <a:t>1</a:t>
            </a:r>
          </a:p>
        </p:txBody>
      </p:sp>
      <p:sp>
        <p:nvSpPr>
          <p:cNvPr id="28688" name="Rectangle 14"/>
          <p:cNvSpPr>
            <a:spLocks noChangeArrowheads="1"/>
          </p:cNvSpPr>
          <p:nvPr/>
        </p:nvSpPr>
        <p:spPr bwMode="auto">
          <a:xfrm>
            <a:off x="3614738" y="5973763"/>
            <a:ext cx="307975"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a:solidFill>
                  <a:schemeClr val="tx1"/>
                </a:solidFill>
              </a:rPr>
              <a:t>2</a:t>
            </a:r>
          </a:p>
        </p:txBody>
      </p:sp>
      <p:sp>
        <p:nvSpPr>
          <p:cNvPr id="28689" name="Rectangle 15"/>
          <p:cNvSpPr>
            <a:spLocks noChangeArrowheads="1"/>
          </p:cNvSpPr>
          <p:nvPr/>
        </p:nvSpPr>
        <p:spPr bwMode="auto">
          <a:xfrm>
            <a:off x="4438650" y="5973763"/>
            <a:ext cx="307975"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a:solidFill>
                  <a:schemeClr val="tx1"/>
                </a:solidFill>
              </a:rPr>
              <a:t>3</a:t>
            </a:r>
          </a:p>
        </p:txBody>
      </p:sp>
      <p:sp>
        <p:nvSpPr>
          <p:cNvPr id="28690" name="Rectangle 16"/>
          <p:cNvSpPr>
            <a:spLocks noChangeArrowheads="1"/>
          </p:cNvSpPr>
          <p:nvPr/>
        </p:nvSpPr>
        <p:spPr bwMode="auto">
          <a:xfrm>
            <a:off x="5260975" y="5973763"/>
            <a:ext cx="307975"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a:solidFill>
                  <a:schemeClr val="tx1"/>
                </a:solidFill>
              </a:rPr>
              <a:t>4</a:t>
            </a:r>
          </a:p>
        </p:txBody>
      </p:sp>
      <p:sp>
        <p:nvSpPr>
          <p:cNvPr id="28691" name="Rectangle 17"/>
          <p:cNvSpPr>
            <a:spLocks noChangeArrowheads="1"/>
          </p:cNvSpPr>
          <p:nvPr/>
        </p:nvSpPr>
        <p:spPr bwMode="auto">
          <a:xfrm>
            <a:off x="6084888" y="5973763"/>
            <a:ext cx="307975"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a:solidFill>
                  <a:schemeClr val="tx1"/>
                </a:solidFill>
              </a:rPr>
              <a:t>5</a:t>
            </a:r>
          </a:p>
        </p:txBody>
      </p:sp>
      <p:sp>
        <p:nvSpPr>
          <p:cNvPr id="28692" name="Rectangle 18"/>
          <p:cNvSpPr>
            <a:spLocks noChangeArrowheads="1"/>
          </p:cNvSpPr>
          <p:nvPr/>
        </p:nvSpPr>
        <p:spPr bwMode="auto">
          <a:xfrm>
            <a:off x="1892300" y="1739900"/>
            <a:ext cx="30797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a:solidFill>
                  <a:schemeClr val="tx1"/>
                </a:solidFill>
              </a:rPr>
              <a:t>5</a:t>
            </a:r>
          </a:p>
        </p:txBody>
      </p:sp>
      <p:sp>
        <p:nvSpPr>
          <p:cNvPr id="28693" name="Rectangle 19"/>
          <p:cNvSpPr>
            <a:spLocks noChangeArrowheads="1"/>
          </p:cNvSpPr>
          <p:nvPr/>
        </p:nvSpPr>
        <p:spPr bwMode="auto">
          <a:xfrm>
            <a:off x="749300" y="1663700"/>
            <a:ext cx="10287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600" b="1">
                <a:solidFill>
                  <a:schemeClr val="tx1"/>
                </a:solidFill>
              </a:rPr>
              <a:t>Capital</a:t>
            </a:r>
          </a:p>
          <a:p>
            <a:pPr>
              <a:spcBef>
                <a:spcPct val="0"/>
              </a:spcBef>
              <a:buClrTx/>
              <a:buSzTx/>
              <a:buFontTx/>
              <a:buNone/>
            </a:pPr>
            <a:r>
              <a:rPr lang="en-US" altLang="en-US" sz="1600" b="1">
                <a:solidFill>
                  <a:schemeClr val="tx1"/>
                </a:solidFill>
              </a:rPr>
              <a:t> per year</a:t>
            </a:r>
          </a:p>
        </p:txBody>
      </p:sp>
      <p:sp>
        <p:nvSpPr>
          <p:cNvPr id="28694" name="Rectangle 20"/>
          <p:cNvSpPr>
            <a:spLocks noChangeArrowheads="1"/>
          </p:cNvSpPr>
          <p:nvPr/>
        </p:nvSpPr>
        <p:spPr bwMode="auto">
          <a:xfrm>
            <a:off x="5556250" y="2097088"/>
            <a:ext cx="2576513" cy="1079500"/>
          </a:xfrm>
          <a:prstGeom prst="rect">
            <a:avLst/>
          </a:prstGeom>
          <a:solidFill>
            <a:schemeClr val="hlink"/>
          </a:solidFill>
          <a:ln w="12700">
            <a:solidFill>
              <a:schemeClr val="tx1"/>
            </a:solidFill>
            <a:miter lim="800000"/>
            <a:headEnd/>
            <a:tailEnd/>
          </a:ln>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lgn="ctr">
              <a:spcBef>
                <a:spcPct val="0"/>
              </a:spcBef>
              <a:buClrTx/>
              <a:buSzTx/>
              <a:buFontTx/>
              <a:buNone/>
            </a:pPr>
            <a:r>
              <a:rPr lang="en-US" altLang="en-US" sz="1600" b="1">
                <a:solidFill>
                  <a:schemeClr val="tx1"/>
                </a:solidFill>
              </a:rPr>
              <a:t>Isoquants are downward</a:t>
            </a:r>
          </a:p>
          <a:p>
            <a:pPr algn="ctr">
              <a:spcBef>
                <a:spcPct val="0"/>
              </a:spcBef>
              <a:buClrTx/>
              <a:buSzTx/>
              <a:buFontTx/>
              <a:buNone/>
            </a:pPr>
            <a:r>
              <a:rPr lang="en-US" altLang="en-US" sz="1600" b="1">
                <a:solidFill>
                  <a:schemeClr val="tx1"/>
                </a:solidFill>
              </a:rPr>
              <a:t>sloping and convex</a:t>
            </a:r>
          </a:p>
          <a:p>
            <a:pPr algn="ctr">
              <a:spcBef>
                <a:spcPct val="0"/>
              </a:spcBef>
              <a:buClrTx/>
              <a:buSzTx/>
              <a:buFontTx/>
              <a:buNone/>
            </a:pPr>
            <a:r>
              <a:rPr lang="en-US" altLang="en-US" sz="1600" b="1">
                <a:solidFill>
                  <a:schemeClr val="tx1"/>
                </a:solidFill>
              </a:rPr>
              <a:t>like indifference</a:t>
            </a:r>
          </a:p>
          <a:p>
            <a:pPr algn="ctr">
              <a:spcBef>
                <a:spcPct val="0"/>
              </a:spcBef>
              <a:buClrTx/>
              <a:buSzTx/>
              <a:buFontTx/>
              <a:buNone/>
            </a:pPr>
            <a:r>
              <a:rPr lang="en-US" altLang="en-US" sz="1600" b="1">
                <a:solidFill>
                  <a:schemeClr val="tx1"/>
                </a:solidFill>
              </a:rPr>
              <a:t>curves.</a:t>
            </a:r>
          </a:p>
        </p:txBody>
      </p:sp>
      <p:grpSp>
        <p:nvGrpSpPr>
          <p:cNvPr id="2" name="Group 21"/>
          <p:cNvGrpSpPr>
            <a:grpSpLocks/>
          </p:cNvGrpSpPr>
          <p:nvPr/>
        </p:nvGrpSpPr>
        <p:grpSpPr bwMode="auto">
          <a:xfrm>
            <a:off x="2693988" y="1890713"/>
            <a:ext cx="3484562" cy="3657600"/>
            <a:chOff x="1697" y="1191"/>
            <a:chExt cx="2195" cy="2304"/>
          </a:xfrm>
        </p:grpSpPr>
        <p:sp>
          <p:nvSpPr>
            <p:cNvPr id="28703" name="Line 22"/>
            <p:cNvSpPr>
              <a:spLocks noChangeShapeType="1"/>
            </p:cNvSpPr>
            <p:nvPr/>
          </p:nvSpPr>
          <p:spPr bwMode="auto">
            <a:xfrm flipH="1">
              <a:off x="3475" y="3312"/>
              <a:ext cx="417"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04" name="Line 23"/>
            <p:cNvSpPr>
              <a:spLocks noChangeShapeType="1"/>
            </p:cNvSpPr>
            <p:nvPr/>
          </p:nvSpPr>
          <p:spPr bwMode="auto">
            <a:xfrm flipH="1">
              <a:off x="1867" y="2256"/>
              <a:ext cx="453"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05" name="Line 24"/>
            <p:cNvSpPr>
              <a:spLocks noChangeShapeType="1"/>
            </p:cNvSpPr>
            <p:nvPr/>
          </p:nvSpPr>
          <p:spPr bwMode="auto">
            <a:xfrm flipH="1">
              <a:off x="2383" y="2880"/>
              <a:ext cx="537"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06" name="Line 25"/>
            <p:cNvSpPr>
              <a:spLocks noChangeShapeType="1"/>
            </p:cNvSpPr>
            <p:nvPr/>
          </p:nvSpPr>
          <p:spPr bwMode="auto">
            <a:xfrm flipH="1">
              <a:off x="2923" y="3168"/>
              <a:ext cx="573" cy="0"/>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07" name="Line 26"/>
            <p:cNvSpPr>
              <a:spLocks noChangeShapeType="1"/>
            </p:cNvSpPr>
            <p:nvPr/>
          </p:nvSpPr>
          <p:spPr bwMode="auto">
            <a:xfrm>
              <a:off x="1884" y="1191"/>
              <a:ext cx="0" cy="1061"/>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08" name="Line 27"/>
            <p:cNvSpPr>
              <a:spLocks noChangeShapeType="1"/>
            </p:cNvSpPr>
            <p:nvPr/>
          </p:nvSpPr>
          <p:spPr bwMode="auto">
            <a:xfrm>
              <a:off x="2340" y="2259"/>
              <a:ext cx="0" cy="605"/>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09" name="Line 28"/>
            <p:cNvSpPr>
              <a:spLocks noChangeShapeType="1"/>
            </p:cNvSpPr>
            <p:nvPr/>
          </p:nvSpPr>
          <p:spPr bwMode="auto">
            <a:xfrm>
              <a:off x="2928" y="2907"/>
              <a:ext cx="0" cy="233"/>
            </a:xfrm>
            <a:prstGeom prst="line">
              <a:avLst/>
            </a:prstGeom>
            <a:noFill/>
            <a:ln w="254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0" name="Rectangle 29"/>
            <p:cNvSpPr>
              <a:spLocks noChangeArrowheads="1"/>
            </p:cNvSpPr>
            <p:nvPr/>
          </p:nvSpPr>
          <p:spPr bwMode="auto">
            <a:xfrm>
              <a:off x="1999" y="2081"/>
              <a:ext cx="17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400" b="1">
                  <a:solidFill>
                    <a:schemeClr val="tx1"/>
                  </a:solidFill>
                </a:rPr>
                <a:t>1</a:t>
              </a:r>
            </a:p>
          </p:txBody>
        </p:sp>
        <p:sp>
          <p:nvSpPr>
            <p:cNvPr id="28711" name="Rectangle 30"/>
            <p:cNvSpPr>
              <a:spLocks noChangeArrowheads="1"/>
            </p:cNvSpPr>
            <p:nvPr/>
          </p:nvSpPr>
          <p:spPr bwMode="auto">
            <a:xfrm>
              <a:off x="2489" y="2633"/>
              <a:ext cx="17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400" b="1">
                  <a:solidFill>
                    <a:schemeClr val="tx1"/>
                  </a:solidFill>
                </a:rPr>
                <a:t>1</a:t>
              </a:r>
            </a:p>
          </p:txBody>
        </p:sp>
        <p:sp>
          <p:nvSpPr>
            <p:cNvPr id="28712" name="Rectangle 31"/>
            <p:cNvSpPr>
              <a:spLocks noChangeArrowheads="1"/>
            </p:cNvSpPr>
            <p:nvPr/>
          </p:nvSpPr>
          <p:spPr bwMode="auto">
            <a:xfrm>
              <a:off x="2969" y="2969"/>
              <a:ext cx="17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400" b="1">
                  <a:solidFill>
                    <a:schemeClr val="tx1"/>
                  </a:solidFill>
                </a:rPr>
                <a:t>1</a:t>
              </a:r>
            </a:p>
          </p:txBody>
        </p:sp>
        <p:sp>
          <p:nvSpPr>
            <p:cNvPr id="28713" name="Rectangle 32"/>
            <p:cNvSpPr>
              <a:spLocks noChangeArrowheads="1"/>
            </p:cNvSpPr>
            <p:nvPr/>
          </p:nvSpPr>
          <p:spPr bwMode="auto">
            <a:xfrm>
              <a:off x="3497" y="3305"/>
              <a:ext cx="17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400" b="1">
                  <a:solidFill>
                    <a:schemeClr val="tx1"/>
                  </a:solidFill>
                </a:rPr>
                <a:t>1</a:t>
              </a:r>
            </a:p>
          </p:txBody>
        </p:sp>
        <p:sp>
          <p:nvSpPr>
            <p:cNvPr id="28714" name="Rectangle 33"/>
            <p:cNvSpPr>
              <a:spLocks noChangeArrowheads="1"/>
            </p:cNvSpPr>
            <p:nvPr/>
          </p:nvSpPr>
          <p:spPr bwMode="auto">
            <a:xfrm>
              <a:off x="1697" y="1541"/>
              <a:ext cx="17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400" b="1">
                  <a:solidFill>
                    <a:schemeClr val="tx1"/>
                  </a:solidFill>
                </a:rPr>
                <a:t>2</a:t>
              </a:r>
            </a:p>
          </p:txBody>
        </p:sp>
        <p:sp>
          <p:nvSpPr>
            <p:cNvPr id="28715" name="Rectangle 34"/>
            <p:cNvSpPr>
              <a:spLocks noChangeArrowheads="1"/>
            </p:cNvSpPr>
            <p:nvPr/>
          </p:nvSpPr>
          <p:spPr bwMode="auto">
            <a:xfrm>
              <a:off x="2153" y="2441"/>
              <a:ext cx="176"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400" b="1">
                  <a:solidFill>
                    <a:schemeClr val="tx1"/>
                  </a:solidFill>
                </a:rPr>
                <a:t>1</a:t>
              </a:r>
            </a:p>
          </p:txBody>
        </p:sp>
        <p:sp>
          <p:nvSpPr>
            <p:cNvPr id="28716" name="Rectangle 35"/>
            <p:cNvSpPr>
              <a:spLocks noChangeArrowheads="1"/>
            </p:cNvSpPr>
            <p:nvPr/>
          </p:nvSpPr>
          <p:spPr bwMode="auto">
            <a:xfrm>
              <a:off x="2693" y="2921"/>
              <a:ext cx="269"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400" b="1">
                  <a:solidFill>
                    <a:schemeClr val="tx1"/>
                  </a:solidFill>
                </a:rPr>
                <a:t>2/3</a:t>
              </a:r>
            </a:p>
          </p:txBody>
        </p:sp>
        <p:sp>
          <p:nvSpPr>
            <p:cNvPr id="28717" name="Rectangle 36"/>
            <p:cNvSpPr>
              <a:spLocks noChangeArrowheads="1"/>
            </p:cNvSpPr>
            <p:nvPr/>
          </p:nvSpPr>
          <p:spPr bwMode="auto">
            <a:xfrm>
              <a:off x="3113" y="3161"/>
              <a:ext cx="269"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400" b="1">
                  <a:solidFill>
                    <a:schemeClr val="tx1"/>
                  </a:solidFill>
                </a:rPr>
                <a:t>1/3</a:t>
              </a:r>
            </a:p>
          </p:txBody>
        </p:sp>
        <p:sp>
          <p:nvSpPr>
            <p:cNvPr id="28718" name="Line 37"/>
            <p:cNvSpPr>
              <a:spLocks noChangeShapeType="1"/>
            </p:cNvSpPr>
            <p:nvPr/>
          </p:nvSpPr>
          <p:spPr bwMode="auto">
            <a:xfrm>
              <a:off x="3444" y="3180"/>
              <a:ext cx="0" cy="132"/>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grpSp>
      <p:grpSp>
        <p:nvGrpSpPr>
          <p:cNvPr id="3" name="Group 38"/>
          <p:cNvGrpSpPr>
            <a:grpSpLocks/>
          </p:cNvGrpSpPr>
          <p:nvPr/>
        </p:nvGrpSpPr>
        <p:grpSpPr bwMode="auto">
          <a:xfrm>
            <a:off x="2436813" y="1598613"/>
            <a:ext cx="5283200" cy="4205287"/>
            <a:chOff x="1535" y="1007"/>
            <a:chExt cx="3328" cy="2649"/>
          </a:xfrm>
        </p:grpSpPr>
        <p:sp>
          <p:nvSpPr>
            <p:cNvPr id="28697" name="Freeform 39"/>
            <p:cNvSpPr>
              <a:spLocks/>
            </p:cNvSpPr>
            <p:nvPr/>
          </p:nvSpPr>
          <p:spPr bwMode="auto">
            <a:xfrm>
              <a:off x="1535" y="1584"/>
              <a:ext cx="2019" cy="2018"/>
            </a:xfrm>
            <a:custGeom>
              <a:avLst/>
              <a:gdLst>
                <a:gd name="T0" fmla="*/ 0 w 2019"/>
                <a:gd name="T1" fmla="*/ 0 h 2018"/>
                <a:gd name="T2" fmla="*/ 68 w 2019"/>
                <a:gd name="T3" fmla="*/ 196 h 2018"/>
                <a:gd name="T4" fmla="*/ 142 w 2019"/>
                <a:gd name="T5" fmla="*/ 386 h 2018"/>
                <a:gd name="T6" fmla="*/ 216 w 2019"/>
                <a:gd name="T7" fmla="*/ 577 h 2018"/>
                <a:gd name="T8" fmla="*/ 296 w 2019"/>
                <a:gd name="T9" fmla="*/ 749 h 2018"/>
                <a:gd name="T10" fmla="*/ 381 w 2019"/>
                <a:gd name="T11" fmla="*/ 917 h 2018"/>
                <a:gd name="T12" fmla="*/ 472 w 2019"/>
                <a:gd name="T13" fmla="*/ 1072 h 2018"/>
                <a:gd name="T14" fmla="*/ 568 w 2019"/>
                <a:gd name="T15" fmla="*/ 1222 h 2018"/>
                <a:gd name="T16" fmla="*/ 625 w 2019"/>
                <a:gd name="T17" fmla="*/ 1291 h 2018"/>
                <a:gd name="T18" fmla="*/ 688 w 2019"/>
                <a:gd name="T19" fmla="*/ 1360 h 2018"/>
                <a:gd name="T20" fmla="*/ 756 w 2019"/>
                <a:gd name="T21" fmla="*/ 1424 h 2018"/>
                <a:gd name="T22" fmla="*/ 830 w 2019"/>
                <a:gd name="T23" fmla="*/ 1481 h 2018"/>
                <a:gd name="T24" fmla="*/ 989 w 2019"/>
                <a:gd name="T25" fmla="*/ 1596 h 2018"/>
                <a:gd name="T26" fmla="*/ 1160 w 2019"/>
                <a:gd name="T27" fmla="*/ 1694 h 2018"/>
                <a:gd name="T28" fmla="*/ 1330 w 2019"/>
                <a:gd name="T29" fmla="*/ 1781 h 2018"/>
                <a:gd name="T30" fmla="*/ 1501 w 2019"/>
                <a:gd name="T31" fmla="*/ 1856 h 2018"/>
                <a:gd name="T32" fmla="*/ 1671 w 2019"/>
                <a:gd name="T33" fmla="*/ 1919 h 2018"/>
                <a:gd name="T34" fmla="*/ 1842 w 2019"/>
                <a:gd name="T35" fmla="*/ 1971 h 2018"/>
                <a:gd name="T36" fmla="*/ 2018 w 2019"/>
                <a:gd name="T37" fmla="*/ 2017 h 201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019"/>
                <a:gd name="T58" fmla="*/ 0 h 2018"/>
                <a:gd name="T59" fmla="*/ 2019 w 2019"/>
                <a:gd name="T60" fmla="*/ 2018 h 201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019" h="2018">
                  <a:moveTo>
                    <a:pt x="0" y="0"/>
                  </a:moveTo>
                  <a:lnTo>
                    <a:pt x="68" y="196"/>
                  </a:lnTo>
                  <a:lnTo>
                    <a:pt x="142" y="386"/>
                  </a:lnTo>
                  <a:lnTo>
                    <a:pt x="216" y="577"/>
                  </a:lnTo>
                  <a:lnTo>
                    <a:pt x="296" y="749"/>
                  </a:lnTo>
                  <a:lnTo>
                    <a:pt x="381" y="917"/>
                  </a:lnTo>
                  <a:lnTo>
                    <a:pt x="472" y="1072"/>
                  </a:lnTo>
                  <a:lnTo>
                    <a:pt x="568" y="1222"/>
                  </a:lnTo>
                  <a:lnTo>
                    <a:pt x="625" y="1291"/>
                  </a:lnTo>
                  <a:lnTo>
                    <a:pt x="688" y="1360"/>
                  </a:lnTo>
                  <a:lnTo>
                    <a:pt x="756" y="1424"/>
                  </a:lnTo>
                  <a:lnTo>
                    <a:pt x="830" y="1481"/>
                  </a:lnTo>
                  <a:lnTo>
                    <a:pt x="989" y="1596"/>
                  </a:lnTo>
                  <a:lnTo>
                    <a:pt x="1160" y="1694"/>
                  </a:lnTo>
                  <a:lnTo>
                    <a:pt x="1330" y="1781"/>
                  </a:lnTo>
                  <a:lnTo>
                    <a:pt x="1501" y="1856"/>
                  </a:lnTo>
                  <a:lnTo>
                    <a:pt x="1671" y="1919"/>
                  </a:lnTo>
                  <a:lnTo>
                    <a:pt x="1842" y="1971"/>
                  </a:lnTo>
                  <a:lnTo>
                    <a:pt x="2018" y="2017"/>
                  </a:lnTo>
                </a:path>
              </a:pathLst>
            </a:custGeom>
            <a:noFill/>
            <a:ln w="50800" cap="rnd">
              <a:solidFill>
                <a:srgbClr val="99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698" name="Rectangle 40"/>
            <p:cNvSpPr>
              <a:spLocks noChangeArrowheads="1"/>
            </p:cNvSpPr>
            <p:nvPr/>
          </p:nvSpPr>
          <p:spPr bwMode="auto">
            <a:xfrm>
              <a:off x="3631" y="3427"/>
              <a:ext cx="55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Q</a:t>
              </a:r>
              <a:r>
                <a:rPr lang="en-US" altLang="en-US" sz="1800" b="1" i="1" baseline="-25000">
                  <a:solidFill>
                    <a:schemeClr val="tx1"/>
                  </a:solidFill>
                </a:rPr>
                <a:t>1 </a:t>
              </a:r>
              <a:r>
                <a:rPr lang="en-US" altLang="en-US" sz="1800" b="1" i="1">
                  <a:solidFill>
                    <a:schemeClr val="tx1"/>
                  </a:solidFill>
                </a:rPr>
                <a:t>=</a:t>
              </a:r>
              <a:r>
                <a:rPr lang="en-US" altLang="en-US" sz="1800" b="1">
                  <a:solidFill>
                    <a:schemeClr val="tx1"/>
                  </a:solidFill>
                </a:rPr>
                <a:t>55</a:t>
              </a:r>
            </a:p>
          </p:txBody>
        </p:sp>
        <p:sp>
          <p:nvSpPr>
            <p:cNvPr id="28699" name="Freeform 41"/>
            <p:cNvSpPr>
              <a:spLocks/>
            </p:cNvSpPr>
            <p:nvPr/>
          </p:nvSpPr>
          <p:spPr bwMode="auto">
            <a:xfrm>
              <a:off x="2352" y="1008"/>
              <a:ext cx="1922" cy="2066"/>
            </a:xfrm>
            <a:custGeom>
              <a:avLst/>
              <a:gdLst>
                <a:gd name="T0" fmla="*/ 0 w 1922"/>
                <a:gd name="T1" fmla="*/ 0 h 2066"/>
                <a:gd name="T2" fmla="*/ 68 w 1922"/>
                <a:gd name="T3" fmla="*/ 202 h 2066"/>
                <a:gd name="T4" fmla="*/ 130 w 1922"/>
                <a:gd name="T5" fmla="*/ 398 h 2066"/>
                <a:gd name="T6" fmla="*/ 205 w 1922"/>
                <a:gd name="T7" fmla="*/ 590 h 2066"/>
                <a:gd name="T8" fmla="*/ 280 w 1922"/>
                <a:gd name="T9" fmla="*/ 767 h 2066"/>
                <a:gd name="T10" fmla="*/ 362 w 1922"/>
                <a:gd name="T11" fmla="*/ 939 h 2066"/>
                <a:gd name="T12" fmla="*/ 451 w 1922"/>
                <a:gd name="T13" fmla="*/ 1101 h 2066"/>
                <a:gd name="T14" fmla="*/ 547 w 1922"/>
                <a:gd name="T15" fmla="*/ 1254 h 2066"/>
                <a:gd name="T16" fmla="*/ 656 w 1922"/>
                <a:gd name="T17" fmla="*/ 1391 h 2066"/>
                <a:gd name="T18" fmla="*/ 793 w 1922"/>
                <a:gd name="T19" fmla="*/ 1519 h 2066"/>
                <a:gd name="T20" fmla="*/ 943 w 1922"/>
                <a:gd name="T21" fmla="*/ 1632 h 2066"/>
                <a:gd name="T22" fmla="*/ 1101 w 1922"/>
                <a:gd name="T23" fmla="*/ 1736 h 2066"/>
                <a:gd name="T24" fmla="*/ 1265 w 1922"/>
                <a:gd name="T25" fmla="*/ 1824 h 2066"/>
                <a:gd name="T26" fmla="*/ 1422 w 1922"/>
                <a:gd name="T27" fmla="*/ 1903 h 2066"/>
                <a:gd name="T28" fmla="*/ 1586 w 1922"/>
                <a:gd name="T29" fmla="*/ 1962 h 2066"/>
                <a:gd name="T30" fmla="*/ 1750 w 1922"/>
                <a:gd name="T31" fmla="*/ 2016 h 2066"/>
                <a:gd name="T32" fmla="*/ 1921 w 1922"/>
                <a:gd name="T33" fmla="*/ 2065 h 20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22"/>
                <a:gd name="T52" fmla="*/ 0 h 2066"/>
                <a:gd name="T53" fmla="*/ 1922 w 1922"/>
                <a:gd name="T54" fmla="*/ 2066 h 20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22" h="2066">
                  <a:moveTo>
                    <a:pt x="0" y="0"/>
                  </a:moveTo>
                  <a:lnTo>
                    <a:pt x="68" y="202"/>
                  </a:lnTo>
                  <a:lnTo>
                    <a:pt x="130" y="398"/>
                  </a:lnTo>
                  <a:lnTo>
                    <a:pt x="205" y="590"/>
                  </a:lnTo>
                  <a:lnTo>
                    <a:pt x="280" y="767"/>
                  </a:lnTo>
                  <a:lnTo>
                    <a:pt x="362" y="939"/>
                  </a:lnTo>
                  <a:lnTo>
                    <a:pt x="451" y="1101"/>
                  </a:lnTo>
                  <a:lnTo>
                    <a:pt x="547" y="1254"/>
                  </a:lnTo>
                  <a:lnTo>
                    <a:pt x="656" y="1391"/>
                  </a:lnTo>
                  <a:lnTo>
                    <a:pt x="793" y="1519"/>
                  </a:lnTo>
                  <a:lnTo>
                    <a:pt x="943" y="1632"/>
                  </a:lnTo>
                  <a:lnTo>
                    <a:pt x="1101" y="1736"/>
                  </a:lnTo>
                  <a:lnTo>
                    <a:pt x="1265" y="1824"/>
                  </a:lnTo>
                  <a:lnTo>
                    <a:pt x="1422" y="1903"/>
                  </a:lnTo>
                  <a:lnTo>
                    <a:pt x="1586" y="1962"/>
                  </a:lnTo>
                  <a:lnTo>
                    <a:pt x="1750" y="2016"/>
                  </a:lnTo>
                  <a:lnTo>
                    <a:pt x="1921" y="2065"/>
                  </a:lnTo>
                </a:path>
              </a:pathLst>
            </a:custGeom>
            <a:noFill/>
            <a:ln w="50800" cap="rnd">
              <a:solidFill>
                <a:srgbClr val="FFCC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700" name="Rectangle 42"/>
            <p:cNvSpPr>
              <a:spLocks noChangeArrowheads="1"/>
            </p:cNvSpPr>
            <p:nvPr/>
          </p:nvSpPr>
          <p:spPr bwMode="auto">
            <a:xfrm>
              <a:off x="3977" y="3161"/>
              <a:ext cx="55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Q</a:t>
              </a:r>
              <a:r>
                <a:rPr lang="en-US" altLang="en-US" sz="1800" b="1" i="1" baseline="-25000">
                  <a:solidFill>
                    <a:schemeClr val="tx1"/>
                  </a:solidFill>
                </a:rPr>
                <a:t>2 </a:t>
              </a:r>
              <a:r>
                <a:rPr lang="en-US" altLang="en-US" sz="1800" b="1" i="1">
                  <a:solidFill>
                    <a:schemeClr val="tx1"/>
                  </a:solidFill>
                </a:rPr>
                <a:t>=</a:t>
              </a:r>
              <a:r>
                <a:rPr lang="en-US" altLang="en-US" sz="1800" b="1">
                  <a:solidFill>
                    <a:schemeClr val="tx1"/>
                  </a:solidFill>
                </a:rPr>
                <a:t>75</a:t>
              </a:r>
            </a:p>
          </p:txBody>
        </p:sp>
        <p:sp>
          <p:nvSpPr>
            <p:cNvPr id="28701" name="Rectangle 43"/>
            <p:cNvSpPr>
              <a:spLocks noChangeArrowheads="1"/>
            </p:cNvSpPr>
            <p:nvPr/>
          </p:nvSpPr>
          <p:spPr bwMode="auto">
            <a:xfrm>
              <a:off x="4313" y="2873"/>
              <a:ext cx="55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50000"/>
                </a:spcBef>
                <a:buClr>
                  <a:srgbClr val="663300"/>
                </a:buClr>
                <a:buSzPct val="75000"/>
                <a:buFont typeface="Wingdings" panose="05000000000000000000" pitchFamily="2" charset="2"/>
                <a:buChar char="n"/>
                <a:defRPr sz="3200">
                  <a:solidFill>
                    <a:srgbClr val="376546"/>
                  </a:solidFill>
                  <a:latin typeface="Arial" panose="020B0604020202020204" pitchFamily="34" charset="0"/>
                </a:defRPr>
              </a:lvl1pPr>
              <a:lvl2pPr marL="742950" indent="-285750">
                <a:spcBef>
                  <a:spcPct val="40000"/>
                </a:spcBef>
                <a:buClr>
                  <a:srgbClr val="663300"/>
                </a:buClr>
                <a:buSzPct val="80000"/>
                <a:buFont typeface="Wingdings" panose="05000000000000000000" pitchFamily="2" charset="2"/>
                <a:buChar char="l"/>
                <a:defRPr sz="2800">
                  <a:solidFill>
                    <a:srgbClr val="376546"/>
                  </a:solidFill>
                  <a:latin typeface="Arial" panose="020B0604020202020204" pitchFamily="34" charset="0"/>
                </a:defRPr>
              </a:lvl2pPr>
              <a:lvl3pPr marL="1143000" indent="-228600">
                <a:spcBef>
                  <a:spcPct val="34000"/>
                </a:spcBef>
                <a:buClr>
                  <a:srgbClr val="663300"/>
                </a:buClr>
                <a:buSzPct val="55000"/>
                <a:buFont typeface="Wingdings" panose="05000000000000000000" pitchFamily="2" charset="2"/>
                <a:buChar char="u"/>
                <a:defRPr sz="2800">
                  <a:solidFill>
                    <a:srgbClr val="376546"/>
                  </a:solidFill>
                  <a:latin typeface="Arial" panose="020B0604020202020204" pitchFamily="34" charset="0"/>
                </a:defRPr>
              </a:lvl3pPr>
              <a:lvl4pPr marL="1600200" indent="-228600">
                <a:spcBef>
                  <a:spcPct val="20000"/>
                </a:spcBef>
                <a:buClr>
                  <a:srgbClr val="663300"/>
                </a:buClr>
                <a:buSzPct val="55000"/>
                <a:buFont typeface="Wingdings" panose="05000000000000000000" pitchFamily="2" charset="2"/>
                <a:buChar char="l"/>
                <a:defRPr sz="2400">
                  <a:solidFill>
                    <a:srgbClr val="376546"/>
                  </a:solidFill>
                  <a:latin typeface="Arial" panose="020B0604020202020204" pitchFamily="34" charset="0"/>
                </a:defRPr>
              </a:lvl4pPr>
              <a:lvl5pPr marL="2057400" indent="-228600">
                <a:spcBef>
                  <a:spcPct val="20000"/>
                </a:spcBef>
                <a:buClr>
                  <a:srgbClr val="663300"/>
                </a:buClr>
                <a:buSzPct val="100000"/>
                <a:buChar char="–"/>
                <a:defRPr sz="2400">
                  <a:solidFill>
                    <a:srgbClr val="376546"/>
                  </a:solidFill>
                  <a:latin typeface="Arial" panose="020B0604020202020204" pitchFamily="34" charset="0"/>
                </a:defRPr>
              </a:lvl5pPr>
              <a:lvl6pPr marL="25146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6pPr>
              <a:lvl7pPr marL="29718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7pPr>
              <a:lvl8pPr marL="34290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8pPr>
              <a:lvl9pPr marL="3886200" indent="-228600" eaLnBrk="0" fontAlgn="base" hangingPunct="0">
                <a:spcBef>
                  <a:spcPct val="20000"/>
                </a:spcBef>
                <a:spcAft>
                  <a:spcPct val="0"/>
                </a:spcAft>
                <a:buClr>
                  <a:srgbClr val="663300"/>
                </a:buClr>
                <a:buSzPct val="100000"/>
                <a:buChar char="–"/>
                <a:defRPr sz="2400">
                  <a:solidFill>
                    <a:srgbClr val="376546"/>
                  </a:solidFill>
                  <a:latin typeface="Arial" panose="020B0604020202020204" pitchFamily="34" charset="0"/>
                </a:defRPr>
              </a:lvl9pPr>
            </a:lstStyle>
            <a:p>
              <a:pPr>
                <a:spcBef>
                  <a:spcPct val="0"/>
                </a:spcBef>
                <a:buClrTx/>
                <a:buSzTx/>
                <a:buFontTx/>
                <a:buNone/>
              </a:pPr>
              <a:r>
                <a:rPr lang="en-US" altLang="en-US" sz="1800" b="1" i="1">
                  <a:solidFill>
                    <a:schemeClr val="tx1"/>
                  </a:solidFill>
                </a:rPr>
                <a:t>Q</a:t>
              </a:r>
              <a:r>
                <a:rPr lang="en-US" altLang="en-US" sz="1800" b="1" i="1" baseline="-25000">
                  <a:solidFill>
                    <a:schemeClr val="tx1"/>
                  </a:solidFill>
                </a:rPr>
                <a:t>3 </a:t>
              </a:r>
              <a:r>
                <a:rPr lang="en-US" altLang="en-US" sz="1800" b="1" i="1">
                  <a:solidFill>
                    <a:schemeClr val="tx1"/>
                  </a:solidFill>
                </a:rPr>
                <a:t>=</a:t>
              </a:r>
              <a:r>
                <a:rPr lang="en-US" altLang="en-US" sz="1800" b="1">
                  <a:solidFill>
                    <a:schemeClr val="tx1"/>
                  </a:solidFill>
                </a:rPr>
                <a:t>90</a:t>
              </a:r>
            </a:p>
          </p:txBody>
        </p:sp>
        <p:sp>
          <p:nvSpPr>
            <p:cNvPr id="28702" name="Freeform 44"/>
            <p:cNvSpPr>
              <a:spLocks/>
            </p:cNvSpPr>
            <p:nvPr/>
          </p:nvSpPr>
          <p:spPr bwMode="auto">
            <a:xfrm>
              <a:off x="1871" y="1007"/>
              <a:ext cx="2067" cy="2307"/>
            </a:xfrm>
            <a:custGeom>
              <a:avLst/>
              <a:gdLst>
                <a:gd name="T0" fmla="*/ 0 w 2067"/>
                <a:gd name="T1" fmla="*/ 0 h 2307"/>
                <a:gd name="T2" fmla="*/ 69 w 2067"/>
                <a:gd name="T3" fmla="*/ 228 h 2307"/>
                <a:gd name="T4" fmla="*/ 145 w 2067"/>
                <a:gd name="T5" fmla="*/ 445 h 2307"/>
                <a:gd name="T6" fmla="*/ 220 w 2067"/>
                <a:gd name="T7" fmla="*/ 657 h 2307"/>
                <a:gd name="T8" fmla="*/ 302 w 2067"/>
                <a:gd name="T9" fmla="*/ 859 h 2307"/>
                <a:gd name="T10" fmla="*/ 390 w 2067"/>
                <a:gd name="T11" fmla="*/ 1050 h 2307"/>
                <a:gd name="T12" fmla="*/ 485 w 2067"/>
                <a:gd name="T13" fmla="*/ 1230 h 2307"/>
                <a:gd name="T14" fmla="*/ 586 w 2067"/>
                <a:gd name="T15" fmla="*/ 1400 h 2307"/>
                <a:gd name="T16" fmla="*/ 642 w 2067"/>
                <a:gd name="T17" fmla="*/ 1479 h 2307"/>
                <a:gd name="T18" fmla="*/ 705 w 2067"/>
                <a:gd name="T19" fmla="*/ 1553 h 2307"/>
                <a:gd name="T20" fmla="*/ 775 w 2067"/>
                <a:gd name="T21" fmla="*/ 1627 h 2307"/>
                <a:gd name="T22" fmla="*/ 850 w 2067"/>
                <a:gd name="T23" fmla="*/ 1696 h 2307"/>
                <a:gd name="T24" fmla="*/ 1014 w 2067"/>
                <a:gd name="T25" fmla="*/ 1824 h 2307"/>
                <a:gd name="T26" fmla="*/ 1190 w 2067"/>
                <a:gd name="T27" fmla="*/ 1935 h 2307"/>
                <a:gd name="T28" fmla="*/ 1360 w 2067"/>
                <a:gd name="T29" fmla="*/ 2036 h 2307"/>
                <a:gd name="T30" fmla="*/ 1449 w 2067"/>
                <a:gd name="T31" fmla="*/ 2083 h 2307"/>
                <a:gd name="T32" fmla="*/ 1531 w 2067"/>
                <a:gd name="T33" fmla="*/ 2120 h 2307"/>
                <a:gd name="T34" fmla="*/ 1707 w 2067"/>
                <a:gd name="T35" fmla="*/ 2189 h 2307"/>
                <a:gd name="T36" fmla="*/ 1890 w 2067"/>
                <a:gd name="T37" fmla="*/ 2253 h 2307"/>
                <a:gd name="T38" fmla="*/ 2066 w 2067"/>
                <a:gd name="T39" fmla="*/ 2306 h 230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067"/>
                <a:gd name="T61" fmla="*/ 0 h 2307"/>
                <a:gd name="T62" fmla="*/ 2067 w 2067"/>
                <a:gd name="T63" fmla="*/ 2307 h 230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067" h="2307">
                  <a:moveTo>
                    <a:pt x="0" y="0"/>
                  </a:moveTo>
                  <a:lnTo>
                    <a:pt x="69" y="228"/>
                  </a:lnTo>
                  <a:lnTo>
                    <a:pt x="145" y="445"/>
                  </a:lnTo>
                  <a:lnTo>
                    <a:pt x="220" y="657"/>
                  </a:lnTo>
                  <a:lnTo>
                    <a:pt x="302" y="859"/>
                  </a:lnTo>
                  <a:lnTo>
                    <a:pt x="390" y="1050"/>
                  </a:lnTo>
                  <a:lnTo>
                    <a:pt x="485" y="1230"/>
                  </a:lnTo>
                  <a:lnTo>
                    <a:pt x="586" y="1400"/>
                  </a:lnTo>
                  <a:lnTo>
                    <a:pt x="642" y="1479"/>
                  </a:lnTo>
                  <a:lnTo>
                    <a:pt x="705" y="1553"/>
                  </a:lnTo>
                  <a:lnTo>
                    <a:pt x="775" y="1627"/>
                  </a:lnTo>
                  <a:lnTo>
                    <a:pt x="850" y="1696"/>
                  </a:lnTo>
                  <a:lnTo>
                    <a:pt x="1014" y="1824"/>
                  </a:lnTo>
                  <a:lnTo>
                    <a:pt x="1190" y="1935"/>
                  </a:lnTo>
                  <a:lnTo>
                    <a:pt x="1360" y="2036"/>
                  </a:lnTo>
                  <a:lnTo>
                    <a:pt x="1449" y="2083"/>
                  </a:lnTo>
                  <a:lnTo>
                    <a:pt x="1531" y="2120"/>
                  </a:lnTo>
                  <a:lnTo>
                    <a:pt x="1707" y="2189"/>
                  </a:lnTo>
                  <a:lnTo>
                    <a:pt x="1890" y="2253"/>
                  </a:lnTo>
                  <a:lnTo>
                    <a:pt x="2066" y="2306"/>
                  </a:lnTo>
                </a:path>
              </a:pathLst>
            </a:custGeom>
            <a:noFill/>
            <a:ln w="50800" cap="rnd">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ultiple Bars">
  <a:themeElements>
    <a:clrScheme name="">
      <a:dk1>
        <a:srgbClr val="000000"/>
      </a:dk1>
      <a:lt1>
        <a:srgbClr val="FFFFE1"/>
      </a:lt1>
      <a:dk2>
        <a:srgbClr val="000000"/>
      </a:dk2>
      <a:lt2>
        <a:srgbClr val="FFFFCC"/>
      </a:lt2>
      <a:accent1>
        <a:srgbClr val="FF9933"/>
      </a:accent1>
      <a:accent2>
        <a:srgbClr val="9999FF"/>
      </a:accent2>
      <a:accent3>
        <a:srgbClr val="FFFFEE"/>
      </a:accent3>
      <a:accent4>
        <a:srgbClr val="000000"/>
      </a:accent4>
      <a:accent5>
        <a:srgbClr val="FFCAAD"/>
      </a:accent5>
      <a:accent6>
        <a:srgbClr val="8A8AE7"/>
      </a:accent6>
      <a:hlink>
        <a:srgbClr val="FFCC99"/>
      </a:hlink>
      <a:folHlink>
        <a:srgbClr val="DDDDDD"/>
      </a:folHlink>
    </a:clrScheme>
    <a:fontScheme name="Multiple Bar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Multiple Bar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ultiple Bar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ultiple Bar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ultiple Bar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ultiple Bar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ultiple Bar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ultiple Bar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E1"/>
    </a:lt1>
    <a:dk2>
      <a:srgbClr val="000000"/>
    </a:dk2>
    <a:lt2>
      <a:srgbClr val="FFFFCC"/>
    </a:lt2>
    <a:accent1>
      <a:srgbClr val="FF9933"/>
    </a:accent1>
    <a:accent2>
      <a:srgbClr val="9999FF"/>
    </a:accent2>
    <a:accent3>
      <a:srgbClr val="FFFFEE"/>
    </a:accent3>
    <a:accent4>
      <a:srgbClr val="000000"/>
    </a:accent4>
    <a:accent5>
      <a:srgbClr val="FFCAAD"/>
    </a:accent5>
    <a:accent6>
      <a:srgbClr val="8A8AE7"/>
    </a:accent6>
    <a:hlink>
      <a:srgbClr val="FFCC99"/>
    </a:hlink>
    <a:folHlink>
      <a:srgbClr val="DDDDDD"/>
    </a:folHlink>
  </a:clrScheme>
</a:themeOverride>
</file>

<file path=docProps/app.xml><?xml version="1.0" encoding="utf-8"?>
<Properties xmlns="http://schemas.openxmlformats.org/officeDocument/2006/extended-properties" xmlns:vt="http://schemas.openxmlformats.org/officeDocument/2006/docPropsVTypes">
  <Template>C:\MSOffice\Templates\Presentation Designs\Multiple Bars.pot</Template>
  <TotalTime>2042</TotalTime>
  <Words>1687</Words>
  <Application>Microsoft Office PowerPoint</Application>
  <PresentationFormat>On-screen Show (4:3)</PresentationFormat>
  <Paragraphs>620</Paragraphs>
  <Slides>45</Slides>
  <Notes>42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45</vt:i4>
      </vt:variant>
    </vt:vector>
  </HeadingPairs>
  <TitlesOfParts>
    <vt:vector size="52" baseType="lpstr">
      <vt:lpstr>Arial</vt:lpstr>
      <vt:lpstr>Calibri</vt:lpstr>
      <vt:lpstr>Times New Roman</vt:lpstr>
      <vt:lpstr>Wingdings</vt:lpstr>
      <vt:lpstr>Multiple Bars</vt:lpstr>
      <vt:lpstr>Equation.3</vt:lpstr>
      <vt:lpstr>Equation</vt:lpstr>
      <vt:lpstr>PowerPoint Presentation</vt:lpstr>
      <vt:lpstr>Produksi dengan Dua Variabel Input</vt:lpstr>
      <vt:lpstr>Isoquants</vt:lpstr>
      <vt:lpstr>Sifat-sifat isoquant</vt:lpstr>
      <vt:lpstr>Produksi dengan Dua Variabel Input</vt:lpstr>
      <vt:lpstr>Produksi dengan Dua Variabel Input(L,K)</vt:lpstr>
      <vt:lpstr>Produksi dengan Dua Variabel Input</vt:lpstr>
      <vt:lpstr>Produksi dengan Dua Variabel Input</vt:lpstr>
      <vt:lpstr>Marginal Rate of Technical Substitution</vt:lpstr>
      <vt:lpstr>Produksi dengan Dua Variabel Input</vt:lpstr>
      <vt:lpstr>The Shape of Isoquants</vt:lpstr>
      <vt:lpstr>Produksi dengan Dua Variabel Input</vt:lpstr>
      <vt:lpstr>Produksi dengan Dua Variabel Input</vt:lpstr>
      <vt:lpstr>Produksi dengan Dua Variabel Input</vt:lpstr>
      <vt:lpstr>Produksi dengan Dua Variabel Input</vt:lpstr>
      <vt:lpstr>Produksi dengan Dua Variabel Input</vt:lpstr>
      <vt:lpstr>Isoquants : Ketika input-inputnya disubstitusi secara sempurna</vt:lpstr>
      <vt:lpstr>Isoquants : Ketika input-inputnya disubstitusi secara sempurna</vt:lpstr>
      <vt:lpstr>Fixed-Proportions Production Function  (Fungsi Produksi Leontief)</vt:lpstr>
      <vt:lpstr>Fixed-Proportions Production Function  (Fungsi Produksi Leonatief)</vt:lpstr>
      <vt:lpstr>Returns to Scale</vt:lpstr>
      <vt:lpstr>Increasing Returns to Scale</vt:lpstr>
      <vt:lpstr>Increasing Returns to Scale</vt:lpstr>
      <vt:lpstr>Constant Returns to Scale</vt:lpstr>
      <vt:lpstr>Constant Returns to Scale</vt:lpstr>
      <vt:lpstr>Decreasing Returns to Scale</vt:lpstr>
      <vt:lpstr>Decreasing Returns to Scale</vt:lpstr>
      <vt:lpstr>Cost in the Long Run</vt:lpstr>
      <vt:lpstr>Cost in the Long Run</vt:lpstr>
      <vt:lpstr>Garis Isocost</vt:lpstr>
      <vt:lpstr>Cost in the Long Run</vt:lpstr>
      <vt:lpstr>Cost in the Long Run</vt:lpstr>
      <vt:lpstr>Menemukan Kombinasi Faktor yg Optimum</vt:lpstr>
      <vt:lpstr>Apabila upah meningkat </vt:lpstr>
      <vt:lpstr>Constrained Optimalization</vt:lpstr>
      <vt:lpstr>Constrained Optimalization</vt:lpstr>
      <vt:lpstr>Constrained Optimalization</vt:lpstr>
      <vt:lpstr>Contoh</vt:lpstr>
      <vt:lpstr>Contoh</vt:lpstr>
      <vt:lpstr>Contoh</vt:lpstr>
      <vt:lpstr>Contoh</vt:lpstr>
      <vt:lpstr>Cost in the Long Run</vt:lpstr>
      <vt:lpstr>A Firm’s Expansion Path</vt:lpstr>
      <vt:lpstr>A Firm’s Long-Run Total Cost Curve</vt:lpstr>
      <vt:lpstr>The Inflexibility of Short-Run Production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Jeff Caldwell</dc:creator>
  <cp:lastModifiedBy>Joel F. Sofyan</cp:lastModifiedBy>
  <cp:revision>284</cp:revision>
  <dcterms:created xsi:type="dcterms:W3CDTF">1997-07-14T00:22:12Z</dcterms:created>
  <dcterms:modified xsi:type="dcterms:W3CDTF">2019-04-09T08:12:41Z</dcterms:modified>
</cp:coreProperties>
</file>